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62"/>
  </p:notesMasterIdLst>
  <p:handoutMasterIdLst>
    <p:handoutMasterId r:id="rId63"/>
  </p:handoutMasterIdLst>
  <p:sldIdLst>
    <p:sldId id="625" r:id="rId7"/>
    <p:sldId id="727" r:id="rId8"/>
    <p:sldId id="692" r:id="rId9"/>
    <p:sldId id="694" r:id="rId10"/>
    <p:sldId id="695" r:id="rId11"/>
    <p:sldId id="664" r:id="rId12"/>
    <p:sldId id="666" r:id="rId13"/>
    <p:sldId id="667" r:id="rId14"/>
    <p:sldId id="668" r:id="rId15"/>
    <p:sldId id="543" r:id="rId16"/>
    <p:sldId id="726" r:id="rId17"/>
    <p:sldId id="697" r:id="rId18"/>
    <p:sldId id="730" r:id="rId19"/>
    <p:sldId id="729" r:id="rId20"/>
    <p:sldId id="728" r:id="rId21"/>
    <p:sldId id="731" r:id="rId22"/>
    <p:sldId id="733" r:id="rId23"/>
    <p:sldId id="732" r:id="rId24"/>
    <p:sldId id="734" r:id="rId25"/>
    <p:sldId id="735" r:id="rId26"/>
    <p:sldId id="736" r:id="rId27"/>
    <p:sldId id="737" r:id="rId28"/>
    <p:sldId id="738" r:id="rId29"/>
    <p:sldId id="739" r:id="rId30"/>
    <p:sldId id="740" r:id="rId31"/>
    <p:sldId id="698" r:id="rId32"/>
    <p:sldId id="701" r:id="rId33"/>
    <p:sldId id="710" r:id="rId34"/>
    <p:sldId id="699" r:id="rId35"/>
    <p:sldId id="702" r:id="rId36"/>
    <p:sldId id="703" r:id="rId37"/>
    <p:sldId id="704" r:id="rId38"/>
    <p:sldId id="705" r:id="rId39"/>
    <p:sldId id="706" r:id="rId40"/>
    <p:sldId id="707" r:id="rId41"/>
    <p:sldId id="708" r:id="rId42"/>
    <p:sldId id="741" r:id="rId43"/>
    <p:sldId id="724" r:id="rId44"/>
    <p:sldId id="716" r:id="rId45"/>
    <p:sldId id="700" r:id="rId46"/>
    <p:sldId id="712" r:id="rId47"/>
    <p:sldId id="742" r:id="rId48"/>
    <p:sldId id="743" r:id="rId49"/>
    <p:sldId id="744" r:id="rId50"/>
    <p:sldId id="680" r:id="rId51"/>
    <p:sldId id="745" r:id="rId52"/>
    <p:sldId id="719" r:id="rId53"/>
    <p:sldId id="717" r:id="rId54"/>
    <p:sldId id="718" r:id="rId55"/>
    <p:sldId id="709" r:id="rId56"/>
    <p:sldId id="746" r:id="rId57"/>
    <p:sldId id="720" r:id="rId58"/>
    <p:sldId id="714" r:id="rId59"/>
    <p:sldId id="722" r:id="rId60"/>
    <p:sldId id="723" r:id="rId6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00007D"/>
    <a:srgbClr val="A50023"/>
    <a:srgbClr val="A80000"/>
    <a:srgbClr val="000000"/>
    <a:srgbClr val="AA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95" autoAdjust="0"/>
    <p:restoredTop sz="91618" autoAdjust="0"/>
  </p:normalViewPr>
  <p:slideViewPr>
    <p:cSldViewPr>
      <p:cViewPr varScale="1">
        <p:scale>
          <a:sx n="114" d="100"/>
          <a:sy n="114" d="100"/>
        </p:scale>
        <p:origin x="1068" y="8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aa2035\public_html\CourseBase\Probability\S-5-Normal\Normal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rgbClr val="002060"/>
            </a:solidFill>
            <a:ln>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Normal!$C$4:$C$1004</c:f>
              <c:numCache>
                <c:formatCode>0.000</c:formatCode>
                <c:ptCount val="1001"/>
                <c:pt idx="0">
                  <c:v>4.4318484119380075E-3</c:v>
                </c:pt>
                <c:pt idx="1">
                  <c:v>4.5122627485467137E-3</c:v>
                </c:pt>
                <c:pt idx="2">
                  <c:v>4.5939707891923635E-3</c:v>
                </c:pt>
                <c:pt idx="3">
                  <c:v>4.6769900241273154E-3</c:v>
                </c:pt>
                <c:pt idx="4">
                  <c:v>4.7613381171109914E-3</c:v>
                </c:pt>
                <c:pt idx="5">
                  <c:v>4.847032905978931E-3</c:v>
                </c:pt>
                <c:pt idx="6">
                  <c:v>4.9340924031904838E-3</c:v>
                </c:pt>
                <c:pt idx="7">
                  <c:v>5.0225347963546579E-3</c:v>
                </c:pt>
                <c:pt idx="8">
                  <c:v>5.1123784487336369E-3</c:v>
                </c:pt>
                <c:pt idx="9">
                  <c:v>5.203641899723401E-3</c:v>
                </c:pt>
                <c:pt idx="10">
                  <c:v>5.2963438653109828E-3</c:v>
                </c:pt>
                <c:pt idx="11">
                  <c:v>5.3905032385078346E-3</c:v>
                </c:pt>
                <c:pt idx="12">
                  <c:v>5.4861390897587613E-3</c:v>
                </c:pt>
                <c:pt idx="13">
                  <c:v>5.583270667325912E-3</c:v>
                </c:pt>
                <c:pt idx="14">
                  <c:v>5.6819173976473255E-3</c:v>
                </c:pt>
                <c:pt idx="15">
                  <c:v>5.7820988856694209E-3</c:v>
                </c:pt>
                <c:pt idx="16">
                  <c:v>5.8838349151530437E-3</c:v>
                </c:pt>
                <c:pt idx="17">
                  <c:v>5.987145448952339E-3</c:v>
                </c:pt>
                <c:pt idx="18">
                  <c:v>6.0920506292661053E-3</c:v>
                </c:pt>
                <c:pt idx="19">
                  <c:v>6.1985707778609723E-3</c:v>
                </c:pt>
                <c:pt idx="20">
                  <c:v>6.3067263962658495E-3</c:v>
                </c:pt>
                <c:pt idx="21">
                  <c:v>6.4165381659372078E-3</c:v>
                </c:pt>
                <c:pt idx="22">
                  <c:v>6.528026948394554E-3</c:v>
                </c:pt>
                <c:pt idx="23">
                  <c:v>6.6412137853255268E-3</c:v>
                </c:pt>
                <c:pt idx="24">
                  <c:v>6.756119898660198E-3</c:v>
                </c:pt>
                <c:pt idx="25">
                  <c:v>6.8727666906138671E-3</c:v>
                </c:pt>
                <c:pt idx="26">
                  <c:v>6.9911757436979085E-3</c:v>
                </c:pt>
                <c:pt idx="27">
                  <c:v>7.111368820698051E-3</c:v>
                </c:pt>
                <c:pt idx="28">
                  <c:v>7.2333678646195583E-3</c:v>
                </c:pt>
                <c:pt idx="29">
                  <c:v>7.3571949985987784E-3</c:v>
                </c:pt>
                <c:pt idx="30">
                  <c:v>7.4828725257804242E-3</c:v>
                </c:pt>
                <c:pt idx="31">
                  <c:v>7.6104229291601077E-3</c:v>
                </c:pt>
                <c:pt idx="32">
                  <c:v>7.739868871391547E-3</c:v>
                </c:pt>
                <c:pt idx="33">
                  <c:v>7.8712331945578057E-3</c:v>
                </c:pt>
                <c:pt idx="34">
                  <c:v>8.0045389199061602E-3</c:v>
                </c:pt>
                <c:pt idx="35">
                  <c:v>8.1398092475458515E-3</c:v>
                </c:pt>
                <c:pt idx="36">
                  <c:v>8.2770675561083112E-3</c:v>
                </c:pt>
                <c:pt idx="37">
                  <c:v>8.4163374023692016E-3</c:v>
                </c:pt>
                <c:pt idx="38">
                  <c:v>8.557642520831743E-3</c:v>
                </c:pt>
                <c:pt idx="39">
                  <c:v>8.7010068232707873E-3</c:v>
                </c:pt>
                <c:pt idx="40">
                  <c:v>8.8464543982370147E-3</c:v>
                </c:pt>
                <c:pt idx="41">
                  <c:v>8.994009510520774E-3</c:v>
                </c:pt>
                <c:pt idx="42">
                  <c:v>9.1436966005749298E-3</c:v>
                </c:pt>
                <c:pt idx="43">
                  <c:v>9.2955402838962135E-3</c:v>
                </c:pt>
                <c:pt idx="44">
                  <c:v>9.4495653503644753E-3</c:v>
                </c:pt>
                <c:pt idx="45">
                  <c:v>9.6057967635393305E-3</c:v>
                </c:pt>
                <c:pt idx="46">
                  <c:v>9.7642596599135916E-3</c:v>
                </c:pt>
                <c:pt idx="47">
                  <c:v>9.9249793481229996E-3</c:v>
                </c:pt>
                <c:pt idx="48">
                  <c:v>1.0087981308111598E-2</c:v>
                </c:pt>
                <c:pt idx="49">
                  <c:v>1.0253291190252348E-2</c:v>
                </c:pt>
                <c:pt idx="50">
                  <c:v>1.042093481442229E-2</c:v>
                </c:pt>
                <c:pt idx="51">
                  <c:v>1.0590938169031812E-2</c:v>
                </c:pt>
                <c:pt idx="52">
                  <c:v>1.0763327410007422E-2</c:v>
                </c:pt>
                <c:pt idx="53">
                  <c:v>1.0938128859727541E-2</c:v>
                </c:pt>
                <c:pt idx="54">
                  <c:v>1.1115369005910711E-2</c:v>
                </c:pt>
                <c:pt idx="55">
                  <c:v>1.1295074500455774E-2</c:v>
                </c:pt>
                <c:pt idx="56">
                  <c:v>1.1477272158233385E-2</c:v>
                </c:pt>
                <c:pt idx="57">
                  <c:v>1.1661988955828454E-2</c:v>
                </c:pt>
                <c:pt idx="58">
                  <c:v>1.1849252030232897E-2</c:v>
                </c:pt>
                <c:pt idx="59">
                  <c:v>1.2039088677488242E-2</c:v>
                </c:pt>
                <c:pt idx="60">
                  <c:v>1.2231526351277553E-2</c:v>
                </c:pt>
                <c:pt idx="61">
                  <c:v>1.2426592661466158E-2</c:v>
                </c:pt>
                <c:pt idx="62">
                  <c:v>1.2624315372590702E-2</c:v>
                </c:pt>
                <c:pt idx="63">
                  <c:v>1.2824722402295985E-2</c:v>
                </c:pt>
                <c:pt idx="64">
                  <c:v>1.3027841819719195E-2</c:v>
                </c:pt>
                <c:pt idx="65">
                  <c:v>1.3233701843820878E-2</c:v>
                </c:pt>
                <c:pt idx="66">
                  <c:v>1.3442330841662355E-2</c:v>
                </c:pt>
                <c:pt idx="67">
                  <c:v>1.3653757326628942E-2</c:v>
                </c:pt>
                <c:pt idx="68">
                  <c:v>1.3868009956598648E-2</c:v>
                </c:pt>
                <c:pt idx="69">
                  <c:v>1.4085117532055803E-2</c:v>
                </c:pt>
                <c:pt idx="70">
                  <c:v>1.4305108994149131E-2</c:v>
                </c:pt>
                <c:pt idx="71">
                  <c:v>1.4528013422693985E-2</c:v>
                </c:pt>
                <c:pt idx="72">
                  <c:v>1.4753860034118044E-2</c:v>
                </c:pt>
                <c:pt idx="73">
                  <c:v>1.498267817935032E-2</c:v>
                </c:pt>
                <c:pt idx="74">
                  <c:v>1.5214497341652814E-2</c:v>
                </c:pt>
                <c:pt idx="75">
                  <c:v>1.5449347134394529E-2</c:v>
                </c:pt>
                <c:pt idx="76">
                  <c:v>1.5687257298767458E-2</c:v>
                </c:pt>
                <c:pt idx="77">
                  <c:v>1.5928257701443981E-2</c:v>
                </c:pt>
                <c:pt idx="78">
                  <c:v>1.6172378332175497E-2</c:v>
                </c:pt>
                <c:pt idx="79">
                  <c:v>1.6419649301331711E-2</c:v>
                </c:pt>
                <c:pt idx="80">
                  <c:v>1.6670100837380332E-2</c:v>
                </c:pt>
                <c:pt idx="81">
                  <c:v>1.6923763284306784E-2</c:v>
                </c:pt>
                <c:pt idx="82">
                  <c:v>1.71806670989735E-2</c:v>
                </c:pt>
                <c:pt idx="83">
                  <c:v>1.7440842848418583E-2</c:v>
                </c:pt>
                <c:pt idx="84">
                  <c:v>1.770432120709341E-2</c:v>
                </c:pt>
                <c:pt idx="85">
                  <c:v>1.7971132954038817E-2</c:v>
                </c:pt>
                <c:pt idx="86">
                  <c:v>1.824130896999971E-2</c:v>
                </c:pt>
                <c:pt idx="87">
                  <c:v>1.8514880234477608E-2</c:v>
                </c:pt>
                <c:pt idx="88">
                  <c:v>1.8791877822720956E-2</c:v>
                </c:pt>
                <c:pt idx="89">
                  <c:v>1.907233290265286E-2</c:v>
                </c:pt>
                <c:pt idx="90">
                  <c:v>1.9356276731736035E-2</c:v>
                </c:pt>
                <c:pt idx="91">
                  <c:v>1.9643740653774614E-2</c:v>
                </c:pt>
                <c:pt idx="92">
                  <c:v>1.9934756095652675E-2</c:v>
                </c:pt>
                <c:pt idx="93">
                  <c:v>2.0229354564009212E-2</c:v>
                </c:pt>
                <c:pt idx="94">
                  <c:v>2.0527567641849268E-2</c:v>
                </c:pt>
                <c:pt idx="95">
                  <c:v>2.0829426985091149E-2</c:v>
                </c:pt>
                <c:pt idx="96">
                  <c:v>2.1134964319049418E-2</c:v>
                </c:pt>
                <c:pt idx="97">
                  <c:v>2.1444211434853505E-2</c:v>
                </c:pt>
                <c:pt idx="98">
                  <c:v>2.175720018580185E-2</c:v>
                </c:pt>
                <c:pt idx="99">
                  <c:v>2.2073962483651312E-2</c:v>
                </c:pt>
                <c:pt idx="100">
                  <c:v>2.2394530294841737E-2</c:v>
                </c:pt>
                <c:pt idx="101">
                  <c:v>2.2718935636655644E-2</c:v>
                </c:pt>
                <c:pt idx="102">
                  <c:v>2.3047210573312809E-2</c:v>
                </c:pt>
                <c:pt idx="103">
                  <c:v>2.3379387211999676E-2</c:v>
                </c:pt>
                <c:pt idx="104">
                  <c:v>2.3715497698833583E-2</c:v>
                </c:pt>
                <c:pt idx="105">
                  <c:v>2.405557421476168E-2</c:v>
                </c:pt>
                <c:pt idx="106">
                  <c:v>2.4399648971394444E-2</c:v>
                </c:pt>
                <c:pt idx="107">
                  <c:v>2.4747754206773893E-2</c:v>
                </c:pt>
                <c:pt idx="108">
                  <c:v>2.509992218107638E-2</c:v>
                </c:pt>
                <c:pt idx="109">
                  <c:v>2.5456185172249918E-2</c:v>
                </c:pt>
                <c:pt idx="110">
                  <c:v>2.5816575471586233E-2</c:v>
                </c:pt>
                <c:pt idx="111">
                  <c:v>2.6181125379227434E-2</c:v>
                </c:pt>
                <c:pt idx="112">
                  <c:v>2.654986719960729E-2</c:v>
                </c:pt>
                <c:pt idx="113">
                  <c:v>2.6922833236827433E-2</c:v>
                </c:pt>
                <c:pt idx="114">
                  <c:v>2.7300055789968261E-2</c:v>
                </c:pt>
                <c:pt idx="115">
                  <c:v>2.768156714833497E-2</c:v>
                </c:pt>
                <c:pt idx="116">
                  <c:v>2.8067399586638467E-2</c:v>
                </c:pt>
                <c:pt idx="117">
                  <c:v>2.8457585360111608E-2</c:v>
                </c:pt>
                <c:pt idx="118">
                  <c:v>2.8852156699560816E-2</c:v>
                </c:pt>
                <c:pt idx="119">
                  <c:v>2.9251145806353213E-2</c:v>
                </c:pt>
                <c:pt idx="120">
                  <c:v>2.9654584847339512E-2</c:v>
                </c:pt>
                <c:pt idx="121">
                  <c:v>3.0062505949712798E-2</c:v>
                </c:pt>
                <c:pt idx="122">
                  <c:v>3.0474941195803584E-2</c:v>
                </c:pt>
                <c:pt idx="123">
                  <c:v>3.0891922617811301E-2</c:v>
                </c:pt>
                <c:pt idx="124">
                  <c:v>3.1313482192472375E-2</c:v>
                </c:pt>
                <c:pt idx="125">
                  <c:v>3.1739651835665489E-2</c:v>
                </c:pt>
                <c:pt idx="126">
                  <c:v>3.2170463396953987E-2</c:v>
                </c:pt>
                <c:pt idx="127">
                  <c:v>3.2605948654066047E-2</c:v>
                </c:pt>
                <c:pt idx="128">
                  <c:v>3.3046139307312775E-2</c:v>
                </c:pt>
                <c:pt idx="129">
                  <c:v>3.3491066973944723E-2</c:v>
                </c:pt>
                <c:pt idx="130">
                  <c:v>3.394076318244707E-2</c:v>
                </c:pt>
                <c:pt idx="131">
                  <c:v>3.4395259366774109E-2</c:v>
                </c:pt>
                <c:pt idx="132">
                  <c:v>3.4854586860523215E-2</c:v>
                </c:pt>
                <c:pt idx="133">
                  <c:v>3.5318776891049002E-2</c:v>
                </c:pt>
                <c:pt idx="134">
                  <c:v>3.5787860573517925E-2</c:v>
                </c:pt>
                <c:pt idx="135">
                  <c:v>3.6261868904903904E-2</c:v>
                </c:pt>
                <c:pt idx="136">
                  <c:v>3.6740832757925654E-2</c:v>
                </c:pt>
                <c:pt idx="137">
                  <c:v>3.7224782874925963E-2</c:v>
                </c:pt>
                <c:pt idx="138">
                  <c:v>3.7713749861693742E-2</c:v>
                </c:pt>
                <c:pt idx="139">
                  <c:v>3.8207764181229203E-2</c:v>
                </c:pt>
                <c:pt idx="140">
                  <c:v>3.8706856147453082E-2</c:v>
                </c:pt>
                <c:pt idx="141">
                  <c:v>3.9211055918860149E-2</c:v>
                </c:pt>
                <c:pt idx="142">
                  <c:v>3.972039349211802E-2</c:v>
                </c:pt>
                <c:pt idx="143">
                  <c:v>4.023489869561174E-2</c:v>
                </c:pt>
                <c:pt idx="144">
                  <c:v>4.0754601182934828E-2</c:v>
                </c:pt>
                <c:pt idx="145">
                  <c:v>4.1279530426327628E-2</c:v>
                </c:pt>
                <c:pt idx="146">
                  <c:v>4.1809715710063623E-2</c:v>
                </c:pt>
                <c:pt idx="147">
                  <c:v>4.234518612378442E-2</c:v>
                </c:pt>
                <c:pt idx="148">
                  <c:v>4.2885970555784428E-2</c:v>
                </c:pt>
                <c:pt idx="149">
                  <c:v>4.3432097686245737E-2</c:v>
                </c:pt>
                <c:pt idx="150">
                  <c:v>4.3983595980424187E-2</c:v>
                </c:pt>
                <c:pt idx="151">
                  <c:v>4.4540493681787661E-2</c:v>
                </c:pt>
                <c:pt idx="152">
                  <c:v>4.5102818805106915E-2</c:v>
                </c:pt>
                <c:pt idx="153">
                  <c:v>4.5670599129500729E-2</c:v>
                </c:pt>
                <c:pt idx="154">
                  <c:v>4.6243862191435336E-2</c:v>
                </c:pt>
                <c:pt idx="155">
                  <c:v>4.6822635277679901E-2</c:v>
                </c:pt>
                <c:pt idx="156">
                  <c:v>4.740694541821841E-2</c:v>
                </c:pt>
                <c:pt idx="157">
                  <c:v>4.7996819379119454E-2</c:v>
                </c:pt>
                <c:pt idx="158">
                  <c:v>4.8592283655364589E-2</c:v>
                </c:pt>
                <c:pt idx="159">
                  <c:v>4.9193364463636327E-2</c:v>
                </c:pt>
                <c:pt idx="160">
                  <c:v>4.9800087735067257E-2</c:v>
                </c:pt>
                <c:pt idx="161">
                  <c:v>5.0412479107950547E-2</c:v>
                </c:pt>
                <c:pt idx="162">
                  <c:v>5.1030563920414065E-2</c:v>
                </c:pt>
                <c:pt idx="163">
                  <c:v>5.1654367203058008E-2</c:v>
                </c:pt>
                <c:pt idx="164">
                  <c:v>5.2283913671558373E-2</c:v>
                </c:pt>
                <c:pt idx="165">
                  <c:v>5.2919227719236482E-2</c:v>
                </c:pt>
                <c:pt idx="166">
                  <c:v>5.356033340959649E-2</c:v>
                </c:pt>
                <c:pt idx="167">
                  <c:v>5.4207254468831685E-2</c:v>
                </c:pt>
                <c:pt idx="168">
                  <c:v>5.4860014278300805E-2</c:v>
                </c:pt>
                <c:pt idx="169">
                  <c:v>5.551863586697614E-2</c:v>
                </c:pt>
                <c:pt idx="170">
                  <c:v>5.6183141903864038E-2</c:v>
                </c:pt>
                <c:pt idx="171">
                  <c:v>5.6853554690399613E-2</c:v>
                </c:pt>
                <c:pt idx="172">
                  <c:v>5.7529896152816798E-2</c:v>
                </c:pt>
                <c:pt idx="173">
                  <c:v>5.8212187834495249E-2</c:v>
                </c:pt>
                <c:pt idx="174">
                  <c:v>5.8900450888285147E-2</c:v>
                </c:pt>
                <c:pt idx="175">
                  <c:v>5.9594706068811898E-2</c:v>
                </c:pt>
                <c:pt idx="176">
                  <c:v>6.0294973724761489E-2</c:v>
                </c:pt>
                <c:pt idx="177">
                  <c:v>6.1001273791148447E-2</c:v>
                </c:pt>
                <c:pt idx="178">
                  <c:v>6.1713625781567652E-2</c:v>
                </c:pt>
                <c:pt idx="179">
                  <c:v>6.2432048780431577E-2</c:v>
                </c:pt>
                <c:pt idx="180">
                  <c:v>6.3156561435194283E-2</c:v>
                </c:pt>
                <c:pt idx="181">
                  <c:v>6.3887181948564201E-2</c:v>
                </c:pt>
                <c:pt idx="182">
                  <c:v>6.4623928070706466E-2</c:v>
                </c:pt>
                <c:pt idx="183">
                  <c:v>6.5366817091437268E-2</c:v>
                </c:pt>
                <c:pt idx="184">
                  <c:v>6.6115865832411025E-2</c:v>
                </c:pt>
                <c:pt idx="185">
                  <c:v>6.6871090639302619E-2</c:v>
                </c:pt>
                <c:pt idx="186">
                  <c:v>6.763250737398592E-2</c:v>
                </c:pt>
                <c:pt idx="187">
                  <c:v>6.8400131406710446E-2</c:v>
                </c:pt>
                <c:pt idx="188">
                  <c:v>6.9173977608277856E-2</c:v>
                </c:pt>
                <c:pt idx="189">
                  <c:v>6.9954060342219668E-2</c:v>
                </c:pt>
                <c:pt idx="190">
                  <c:v>7.0740393456978662E-2</c:v>
                </c:pt>
                <c:pt idx="191">
                  <c:v>7.1532990278094594E-2</c:v>
                </c:pt>
                <c:pt idx="192">
                  <c:v>7.2331863600397034E-2</c:v>
                </c:pt>
                <c:pt idx="193">
                  <c:v>7.3137025680206441E-2</c:v>
                </c:pt>
                <c:pt idx="194">
                  <c:v>7.3948488227545531E-2</c:v>
                </c:pt>
                <c:pt idx="195">
                  <c:v>7.4766262398362718E-2</c:v>
                </c:pt>
                <c:pt idx="196">
                  <c:v>7.5590358786769271E-2</c:v>
                </c:pt>
                <c:pt idx="197">
                  <c:v>7.6420787417292343E-2</c:v>
                </c:pt>
                <c:pt idx="198">
                  <c:v>7.7257557737145502E-2</c:v>
                </c:pt>
                <c:pt idx="199">
                  <c:v>7.8100678608518603E-2</c:v>
                </c:pt>
                <c:pt idx="200">
                  <c:v>7.895015830088907E-2</c:v>
                </c:pt>
                <c:pt idx="201">
                  <c:v>7.9806004483356438E-2</c:v>
                </c:pt>
                <c:pt idx="202">
                  <c:v>8.0668224217001872E-2</c:v>
                </c:pt>
                <c:pt idx="203">
                  <c:v>8.1536823947274947E-2</c:v>
                </c:pt>
                <c:pt idx="204">
                  <c:v>8.241180949640925E-2</c:v>
                </c:pt>
                <c:pt idx="205">
                  <c:v>8.3293186055869189E-2</c:v>
                </c:pt>
                <c:pt idx="206">
                  <c:v>8.4180958178829521E-2</c:v>
                </c:pt>
                <c:pt idx="207">
                  <c:v>8.5075129772689995E-2</c:v>
                </c:pt>
                <c:pt idx="208">
                  <c:v>8.5975704091626748E-2</c:v>
                </c:pt>
                <c:pt idx="209">
                  <c:v>8.688268372918298E-2</c:v>
                </c:pt>
                <c:pt idx="210">
                  <c:v>8.7796070610900168E-2</c:v>
                </c:pt>
                <c:pt idx="211">
                  <c:v>8.871586598699259E-2</c:v>
                </c:pt>
                <c:pt idx="212">
                  <c:v>8.9642070425066833E-2</c:v>
                </c:pt>
                <c:pt idx="213">
                  <c:v>9.0574683802888342E-2</c:v>
                </c:pt>
                <c:pt idx="214">
                  <c:v>9.1513705301197179E-2</c:v>
                </c:pt>
                <c:pt idx="215">
                  <c:v>9.2459133396575008E-2</c:v>
                </c:pt>
                <c:pt idx="216">
                  <c:v>9.3410965854365494E-2</c:v>
                </c:pt>
                <c:pt idx="217">
                  <c:v>9.4369199721649866E-2</c:v>
                </c:pt>
                <c:pt idx="218">
                  <c:v>9.5333831320280324E-2</c:v>
                </c:pt>
                <c:pt idx="219">
                  <c:v>9.6304856239972841E-2</c:v>
                </c:pt>
                <c:pt idx="220">
                  <c:v>9.7282269331461668E-2</c:v>
                </c:pt>
                <c:pt idx="221">
                  <c:v>9.8266064699717826E-2</c:v>
                </c:pt>
                <c:pt idx="222">
                  <c:v>9.9256235697233491E-2</c:v>
                </c:pt>
                <c:pt idx="223">
                  <c:v>0.10025277491737444</c:v>
                </c:pt>
                <c:pt idx="224">
                  <c:v>0.1012556741878028</c:v>
                </c:pt>
                <c:pt idx="225">
                  <c:v>0.10226492456397199</c:v>
                </c:pt>
                <c:pt idx="226">
                  <c:v>0.10328051632269647</c:v>
                </c:pt>
                <c:pt idx="227">
                  <c:v>0.10430243895579772</c:v>
                </c:pt>
                <c:pt idx="228">
                  <c:v>0.1053306811638294</c:v>
                </c:pt>
                <c:pt idx="229">
                  <c:v>0.10636523084988316</c:v>
                </c:pt>
                <c:pt idx="230">
                  <c:v>0.10740607511347761</c:v>
                </c:pt>
                <c:pt idx="231">
                  <c:v>0.10845320024453257</c:v>
                </c:pt>
                <c:pt idx="232">
                  <c:v>0.10950659171743049</c:v>
                </c:pt>
                <c:pt idx="233">
                  <c:v>0.11056623418516773</c:v>
                </c:pt>
                <c:pt idx="234">
                  <c:v>0.11163211147359701</c:v>
                </c:pt>
                <c:pt idx="235">
                  <c:v>0.1127042065757642</c:v>
                </c:pt>
                <c:pt idx="236">
                  <c:v>0.11378250164634034</c:v>
                </c:pt>
                <c:pt idx="237">
                  <c:v>0.11486697799615256</c:v>
                </c:pt>
                <c:pt idx="238">
                  <c:v>0.11595761608681431</c:v>
                </c:pt>
                <c:pt idx="239">
                  <c:v>0.11705439552545874</c:v>
                </c:pt>
                <c:pt idx="240">
                  <c:v>0.11815729505957571</c:v>
                </c:pt>
                <c:pt idx="241">
                  <c:v>0.11926629257195605</c:v>
                </c:pt>
                <c:pt idx="242">
                  <c:v>0.12038136507574382</c:v>
                </c:pt>
                <c:pt idx="243">
                  <c:v>0.1215024887096</c:v>
                </c:pt>
                <c:pt idx="244">
                  <c:v>0.1226296387329783</c:v>
                </c:pt>
                <c:pt idx="245">
                  <c:v>0.1237627895215164</c:v>
                </c:pt>
                <c:pt idx="246">
                  <c:v>0.12490191456254397</c:v>
                </c:pt>
                <c:pt idx="247">
                  <c:v>0.12604698645070977</c:v>
                </c:pt>
                <c:pt idx="248">
                  <c:v>0.12719797688372964</c:v>
                </c:pt>
                <c:pt idx="249">
                  <c:v>0.12835485665825822</c:v>
                </c:pt>
                <c:pt idx="250">
                  <c:v>0.12951759566588483</c:v>
                </c:pt>
                <c:pt idx="251">
                  <c:v>0.13068616288925758</c:v>
                </c:pt>
                <c:pt idx="252">
                  <c:v>0.13186052639833584</c:v>
                </c:pt>
                <c:pt idx="253">
                  <c:v>0.13304065334677431</c:v>
                </c:pt>
                <c:pt idx="254">
                  <c:v>0.13422650996843999</c:v>
                </c:pt>
                <c:pt idx="255">
                  <c:v>0.13541806157406425</c:v>
                </c:pt>
                <c:pt idx="256">
                  <c:v>0.13661527254803188</c:v>
                </c:pt>
                <c:pt idx="257">
                  <c:v>0.13781810634530928</c:v>
                </c:pt>
                <c:pt idx="258">
                  <c:v>0.13902652548851308</c:v>
                </c:pt>
                <c:pt idx="259">
                  <c:v>0.14024049156512172</c:v>
                </c:pt>
                <c:pt idx="260">
                  <c:v>0.14145996522483156</c:v>
                </c:pt>
                <c:pt idx="261">
                  <c:v>0.14268490617705926</c:v>
                </c:pt>
                <c:pt idx="262">
                  <c:v>0.14391527318859257</c:v>
                </c:pt>
                <c:pt idx="263">
                  <c:v>0.14515102408139099</c:v>
                </c:pt>
                <c:pt idx="264">
                  <c:v>0.14639211573053823</c:v>
                </c:pt>
                <c:pt idx="265">
                  <c:v>0.14763850406234835</c:v>
                </c:pt>
                <c:pt idx="266">
                  <c:v>0.14889014405262696</c:v>
                </c:pt>
                <c:pt idx="267">
                  <c:v>0.15014698972508961</c:v>
                </c:pt>
                <c:pt idx="268">
                  <c:v>0.15140899414993877</c:v>
                </c:pt>
                <c:pt idx="269">
                  <c:v>0.15267610944260099</c:v>
                </c:pt>
                <c:pt idx="270">
                  <c:v>0.15394828676262617</c:v>
                </c:pt>
                <c:pt idx="271">
                  <c:v>0.15522547631275041</c:v>
                </c:pt>
                <c:pt idx="272">
                  <c:v>0.15650762733812376</c:v>
                </c:pt>
                <c:pt idx="273">
                  <c:v>0.15779468812570469</c:v>
                </c:pt>
                <c:pt idx="274">
                  <c:v>0.15908660600382299</c:v>
                </c:pt>
                <c:pt idx="275">
                  <c:v>0.16038332734191196</c:v>
                </c:pt>
                <c:pt idx="276">
                  <c:v>0.16168479755041179</c:v>
                </c:pt>
                <c:pt idx="277">
                  <c:v>0.16299096108084579</c:v>
                </c:pt>
                <c:pt idx="278">
                  <c:v>0.16430176142607009</c:v>
                </c:pt>
                <c:pt idx="279">
                  <c:v>0.16561714112069884</c:v>
                </c:pt>
                <c:pt idx="280">
                  <c:v>0.16693704174170601</c:v>
                </c:pt>
                <c:pt idx="281">
                  <c:v>0.16826140390920519</c:v>
                </c:pt>
                <c:pt idx="282">
                  <c:v>0.16959016728740797</c:v>
                </c:pt>
                <c:pt idx="283">
                  <c:v>0.1709232705857637</c:v>
                </c:pt>
                <c:pt idx="284">
                  <c:v>0.17226065156027973</c:v>
                </c:pt>
                <c:pt idx="285">
                  <c:v>0.17360224701502508</c:v>
                </c:pt>
                <c:pt idx="286">
                  <c:v>0.17494799280381751</c:v>
                </c:pt>
                <c:pt idx="287">
                  <c:v>0.17629782383209566</c:v>
                </c:pt>
                <c:pt idx="288">
                  <c:v>0.17765167405897717</c:v>
                </c:pt>
                <c:pt idx="289">
                  <c:v>0.17900947649950341</c:v>
                </c:pt>
                <c:pt idx="290">
                  <c:v>0.18037116322707233</c:v>
                </c:pt>
                <c:pt idx="291">
                  <c:v>0.18173666537605998</c:v>
                </c:pt>
                <c:pt idx="292">
                  <c:v>0.18310591314463184</c:v>
                </c:pt>
                <c:pt idx="293">
                  <c:v>0.18447883579774427</c:v>
                </c:pt>
                <c:pt idx="294">
                  <c:v>0.1858553616703377</c:v>
                </c:pt>
                <c:pt idx="295">
                  <c:v>0.18723541817072142</c:v>
                </c:pt>
                <c:pt idx="296">
                  <c:v>0.18861893178415137</c:v>
                </c:pt>
                <c:pt idx="297">
                  <c:v>0.19000582807660132</c:v>
                </c:pt>
                <c:pt idx="298">
                  <c:v>0.19139603169872788</c:v>
                </c:pt>
                <c:pt idx="299">
                  <c:v>0.19278946639003017</c:v>
                </c:pt>
                <c:pt idx="300">
                  <c:v>0.19418605498320474</c:v>
                </c:pt>
                <c:pt idx="301">
                  <c:v>0.1955857194086959</c:v>
                </c:pt>
                <c:pt idx="302">
                  <c:v>0.19698838069944222</c:v>
                </c:pt>
                <c:pt idx="303">
                  <c:v>0.19839395899581935</c:v>
                </c:pt>
                <c:pt idx="304">
                  <c:v>0.19980237355077973</c:v>
                </c:pt>
                <c:pt idx="305">
                  <c:v>0.20121354273518907</c:v>
                </c:pt>
                <c:pt idx="306">
                  <c:v>0.20262738404336075</c:v>
                </c:pt>
                <c:pt idx="307">
                  <c:v>0.20404381409878708</c:v>
                </c:pt>
                <c:pt idx="308">
                  <c:v>0.20546274866006858</c:v>
                </c:pt>
                <c:pt idx="309">
                  <c:v>0.20688410262704096</c:v>
                </c:pt>
                <c:pt idx="310">
                  <c:v>0.20830779004709998</c:v>
                </c:pt>
                <c:pt idx="311">
                  <c:v>0.20973372412172409</c:v>
                </c:pt>
                <c:pt idx="312">
                  <c:v>0.21116181721319474</c:v>
                </c:pt>
                <c:pt idx="313">
                  <c:v>0.21259198085151476</c:v>
                </c:pt>
                <c:pt idx="314">
                  <c:v>0.21402412574152371</c:v>
                </c:pt>
                <c:pt idx="315">
                  <c:v>0.21545816177021132</c:v>
                </c:pt>
                <c:pt idx="316">
                  <c:v>0.2168939980142271</c:v>
                </c:pt>
                <c:pt idx="317">
                  <c:v>0.21833154274758773</c:v>
                </c:pt>
                <c:pt idx="318">
                  <c:v>0.21977070344958019</c:v>
                </c:pt>
                <c:pt idx="319">
                  <c:v>0.22121138681286134</c:v>
                </c:pt>
                <c:pt idx="320">
                  <c:v>0.22265349875175267</c:v>
                </c:pt>
                <c:pt idx="321">
                  <c:v>0.2240969444107308</c:v>
                </c:pt>
                <c:pt idx="322">
                  <c:v>0.2255416281731116</c:v>
                </c:pt>
                <c:pt idx="323">
                  <c:v>0.22698745366992926</c:v>
                </c:pt>
                <c:pt idx="324">
                  <c:v>0.22843432378900758</c:v>
                </c:pt>
                <c:pt idx="325">
                  <c:v>0.22988214068422455</c:v>
                </c:pt>
                <c:pt idx="326">
                  <c:v>0.23133080578496831</c:v>
                </c:pt>
                <c:pt idx="327">
                  <c:v>0.23278021980578401</c:v>
                </c:pt>
                <c:pt idx="328">
                  <c:v>0.23423028275621099</c:v>
                </c:pt>
                <c:pt idx="329">
                  <c:v>0.23568089395080871</c:v>
                </c:pt>
                <c:pt idx="330">
                  <c:v>0.2371319520193711</c:v>
                </c:pt>
                <c:pt idx="331">
                  <c:v>0.23858335491732766</c:v>
                </c:pt>
                <c:pt idx="332">
                  <c:v>0.24003499993633098</c:v>
                </c:pt>
                <c:pt idx="333">
                  <c:v>0.24148678371502885</c:v>
                </c:pt>
                <c:pt idx="334">
                  <c:v>0.24293860225001968</c:v>
                </c:pt>
                <c:pt idx="335">
                  <c:v>0.24439035090699107</c:v>
                </c:pt>
                <c:pt idx="336">
                  <c:v>0.2458419244320387</c:v>
                </c:pt>
                <c:pt idx="337">
                  <c:v>0.24729321696316525</c:v>
                </c:pt>
                <c:pt idx="338">
                  <c:v>0.24874412204195773</c:v>
                </c:pt>
                <c:pt idx="339">
                  <c:v>0.25019453262544133</c:v>
                </c:pt>
                <c:pt idx="340">
                  <c:v>0.25164434109810863</c:v>
                </c:pt>
                <c:pt idx="341">
                  <c:v>0.25309343928412287</c:v>
                </c:pt>
                <c:pt idx="342">
                  <c:v>0.25454171845969281</c:v>
                </c:pt>
                <c:pt idx="343">
                  <c:v>0.25598906936561805</c:v>
                </c:pt>
                <c:pt idx="344">
                  <c:v>0.25743538222000356</c:v>
                </c:pt>
                <c:pt idx="345">
                  <c:v>0.25888054673114042</c:v>
                </c:pt>
                <c:pt idx="346">
                  <c:v>0.26032445211055183</c:v>
                </c:pt>
                <c:pt idx="347">
                  <c:v>0.2617669870862025</c:v>
                </c:pt>
                <c:pt idx="348">
                  <c:v>0.26320803991586866</c:v>
                </c:pt>
                <c:pt idx="349">
                  <c:v>0.26464749840066815</c:v>
                </c:pt>
                <c:pt idx="350">
                  <c:v>0.26608524989874643</c:v>
                </c:pt>
                <c:pt idx="351">
                  <c:v>0.26752118133911917</c:v>
                </c:pt>
                <c:pt idx="352">
                  <c:v>0.26895517923566625</c:v>
                </c:pt>
                <c:pt idx="353">
                  <c:v>0.27038712970127721</c:v>
                </c:pt>
                <c:pt idx="354">
                  <c:v>0.27181691846214556</c:v>
                </c:pt>
                <c:pt idx="355">
                  <c:v>0.27324443087220796</c:v>
                </c:pt>
                <c:pt idx="356">
                  <c:v>0.27466955192772863</c:v>
                </c:pt>
                <c:pt idx="357">
                  <c:v>0.27609216628202421</c:v>
                </c:pt>
                <c:pt idx="358">
                  <c:v>0.27751215826032788</c:v>
                </c:pt>
                <c:pt idx="359">
                  <c:v>0.27892941187478992</c:v>
                </c:pt>
                <c:pt idx="360">
                  <c:v>0.28034381083961235</c:v>
                </c:pt>
                <c:pt idx="361">
                  <c:v>0.28175523858631457</c:v>
                </c:pt>
                <c:pt idx="362">
                  <c:v>0.28316357827912803</c:v>
                </c:pt>
                <c:pt idx="363">
                  <c:v>0.28456871283051649</c:v>
                </c:pt>
                <c:pt idx="364">
                  <c:v>0.28597052491682023</c:v>
                </c:pt>
                <c:pt idx="365">
                  <c:v>0.28736889699402018</c:v>
                </c:pt>
                <c:pt idx="366">
                  <c:v>0.28876371131361983</c:v>
                </c:pt>
                <c:pt idx="367">
                  <c:v>0.29015484993864227</c:v>
                </c:pt>
                <c:pt idx="368">
                  <c:v>0.29154219475973914</c:v>
                </c:pt>
                <c:pt idx="369">
                  <c:v>0.29292562751140816</c:v>
                </c:pt>
                <c:pt idx="370">
                  <c:v>0.29430502978831713</c:v>
                </c:pt>
                <c:pt idx="371">
                  <c:v>0.29568028306173072</c:v>
                </c:pt>
                <c:pt idx="372">
                  <c:v>0.29705126869603715</c:v>
                </c:pt>
                <c:pt idx="373">
                  <c:v>0.29841786796537179</c:v>
                </c:pt>
                <c:pt idx="374">
                  <c:v>0.29977996207033442</c:v>
                </c:pt>
                <c:pt idx="375">
                  <c:v>0.30113743215479655</c:v>
                </c:pt>
                <c:pt idx="376">
                  <c:v>0.30249015932279683</c:v>
                </c:pt>
                <c:pt idx="377">
                  <c:v>0.30383802465551973</c:v>
                </c:pt>
                <c:pt idx="378">
                  <c:v>0.305180909228355</c:v>
                </c:pt>
                <c:pt idx="379">
                  <c:v>0.3065186941280349</c:v>
                </c:pt>
                <c:pt idx="380">
                  <c:v>0.30785126046984523</c:v>
                </c:pt>
                <c:pt idx="381">
                  <c:v>0.30917848941490661</c:v>
                </c:pt>
                <c:pt idx="382">
                  <c:v>0.31050026218752363</c:v>
                </c:pt>
                <c:pt idx="383">
                  <c:v>0.31181646009259695</c:v>
                </c:pt>
                <c:pt idx="384">
                  <c:v>0.3131269645330963</c:v>
                </c:pt>
                <c:pt idx="385">
                  <c:v>0.31443165702758974</c:v>
                </c:pt>
                <c:pt idx="386">
                  <c:v>0.3157304192278263</c:v>
                </c:pt>
                <c:pt idx="387">
                  <c:v>0.31702313293636769</c:v>
                </c:pt>
                <c:pt idx="388">
                  <c:v>0.3183096801242668</c:v>
                </c:pt>
                <c:pt idx="389">
                  <c:v>0.31958994294878779</c:v>
                </c:pt>
                <c:pt idx="390">
                  <c:v>0.32086380377116519</c:v>
                </c:pt>
                <c:pt idx="391">
                  <c:v>0.32213114517439739</c:v>
                </c:pt>
                <c:pt idx="392">
                  <c:v>0.32339184998107262</c:v>
                </c:pt>
                <c:pt idx="393">
                  <c:v>0.32464580127122106</c:v>
                </c:pt>
                <c:pt idx="394">
                  <c:v>0.32589288240019132</c:v>
                </c:pt>
                <c:pt idx="395">
                  <c:v>0.32713297701654731</c:v>
                </c:pt>
                <c:pt idx="396">
                  <c:v>0.3283659690799805</c:v>
                </c:pt>
                <c:pt idx="397">
                  <c:v>0.32959174287923498</c:v>
                </c:pt>
                <c:pt idx="398">
                  <c:v>0.33081018305004128</c:v>
                </c:pt>
                <c:pt idx="399">
                  <c:v>0.33202117459305436</c:v>
                </c:pt>
                <c:pt idx="400">
                  <c:v>0.33322460289179268</c:v>
                </c:pt>
                <c:pt idx="401">
                  <c:v>0.33442035373057466</c:v>
                </c:pt>
                <c:pt idx="402">
                  <c:v>0.33560831331244712</c:v>
                </c:pt>
                <c:pt idx="403">
                  <c:v>0.33678836827710418</c:v>
                </c:pt>
                <c:pt idx="404">
                  <c:v>0.33796040571879032</c:v>
                </c:pt>
                <c:pt idx="405">
                  <c:v>0.33912431320418546</c:v>
                </c:pt>
                <c:pt idx="406">
                  <c:v>0.340279978790267</c:v>
                </c:pt>
                <c:pt idx="407">
                  <c:v>0.34142729104214542</c:v>
                </c:pt>
                <c:pt idx="408">
                  <c:v>0.34256613905086963</c:v>
                </c:pt>
                <c:pt idx="409">
                  <c:v>0.3436964124511972</c:v>
                </c:pt>
                <c:pt idx="410">
                  <c:v>0.34481800143932695</c:v>
                </c:pt>
                <c:pt idx="411">
                  <c:v>0.34593079679058847</c:v>
                </c:pt>
                <c:pt idx="412">
                  <c:v>0.34703468987708591</c:v>
                </c:pt>
                <c:pt idx="413">
                  <c:v>0.34812957268529066</c:v>
                </c:pt>
                <c:pt idx="414">
                  <c:v>0.34921533783358039</c:v>
                </c:pt>
                <c:pt idx="415">
                  <c:v>0.35029187858971961</c:v>
                </c:pt>
                <c:pt idx="416">
                  <c:v>0.35135908888827783</c:v>
                </c:pt>
                <c:pt idx="417">
                  <c:v>0.35241686334798178</c:v>
                </c:pt>
                <c:pt idx="418">
                  <c:v>0.35346509728899733</c:v>
                </c:pt>
                <c:pt idx="419">
                  <c:v>0.35450368675013727</c:v>
                </c:pt>
                <c:pt idx="420">
                  <c:v>0.35553252850599121</c:v>
                </c:pt>
                <c:pt idx="421">
                  <c:v>0.35655152008397317</c:v>
                </c:pt>
                <c:pt idx="422">
                  <c:v>0.35756055978128382</c:v>
                </c:pt>
                <c:pt idx="423">
                  <c:v>0.35855954668178214</c:v>
                </c:pt>
                <c:pt idx="424">
                  <c:v>0.3595483806727639</c:v>
                </c:pt>
                <c:pt idx="425">
                  <c:v>0.36052696246164234</c:v>
                </c:pt>
                <c:pt idx="426">
                  <c:v>0.36149519359252724</c:v>
                </c:pt>
                <c:pt idx="427">
                  <c:v>0.36245297646269875</c:v>
                </c:pt>
                <c:pt idx="428">
                  <c:v>0.36340021433897179</c:v>
                </c:pt>
                <c:pt idx="429">
                  <c:v>0.36433681137394774</c:v>
                </c:pt>
                <c:pt idx="430">
                  <c:v>0.36526267262214857</c:v>
                </c:pt>
                <c:pt idx="431">
                  <c:v>0.36617770405603139</c:v>
                </c:pt>
                <c:pt idx="432">
                  <c:v>0.36708181258187733</c:v>
                </c:pt>
                <c:pt idx="433">
                  <c:v>0.367974906055553</c:v>
                </c:pt>
                <c:pt idx="434">
                  <c:v>0.3688568932981397</c:v>
                </c:pt>
                <c:pt idx="435">
                  <c:v>0.36972768411142737</c:v>
                </c:pt>
                <c:pt idx="436">
                  <c:v>0.37058718929326862</c:v>
                </c:pt>
                <c:pt idx="437">
                  <c:v>0.37143532065279034</c:v>
                </c:pt>
                <c:pt idx="438">
                  <c:v>0.37227199102545816</c:v>
                </c:pt>
                <c:pt idx="439">
                  <c:v>0.37309711428799142</c:v>
                </c:pt>
                <c:pt idx="440">
                  <c:v>0.37391060537312376</c:v>
                </c:pt>
                <c:pt idx="441">
                  <c:v>0.37471238028420661</c:v>
                </c:pt>
                <c:pt idx="442">
                  <c:v>0.37550235610965205</c:v>
                </c:pt>
                <c:pt idx="443">
                  <c:v>0.37628045103721086</c:v>
                </c:pt>
                <c:pt idx="444">
                  <c:v>0.37704658436808375</c:v>
                </c:pt>
                <c:pt idx="445">
                  <c:v>0.3778006765308603</c:v>
                </c:pt>
                <c:pt idx="446">
                  <c:v>0.37854264909528446</c:v>
                </c:pt>
                <c:pt idx="447">
                  <c:v>0.37927242478584167</c:v>
                </c:pt>
                <c:pt idx="448">
                  <c:v>0.37998992749516469</c:v>
                </c:pt>
                <c:pt idx="449">
                  <c:v>0.38069508229725568</c:v>
                </c:pt>
                <c:pt idx="450">
                  <c:v>0.3813878154605202</c:v>
                </c:pt>
                <c:pt idx="451">
                  <c:v>0.38206805446061037</c:v>
                </c:pt>
                <c:pt idx="452">
                  <c:v>0.38273572799307476</c:v>
                </c:pt>
                <c:pt idx="453">
                  <c:v>0.3833907659858104</c:v>
                </c:pt>
                <c:pt idx="454">
                  <c:v>0.3840330996113156</c:v>
                </c:pt>
                <c:pt idx="455">
                  <c:v>0.38466266129873922</c:v>
                </c:pt>
                <c:pt idx="456">
                  <c:v>0.38527938474572415</c:v>
                </c:pt>
                <c:pt idx="457">
                  <c:v>0.3858832049300418</c:v>
                </c:pt>
                <c:pt idx="458">
                  <c:v>0.38647405812101526</c:v>
                </c:pt>
                <c:pt idx="459">
                  <c:v>0.3870518818907272</c:v>
                </c:pt>
                <c:pt idx="460">
                  <c:v>0.38761661512501094</c:v>
                </c:pt>
                <c:pt idx="461">
                  <c:v>0.38816819803422165</c:v>
                </c:pt>
                <c:pt idx="462">
                  <c:v>0.3887065721637844</c:v>
                </c:pt>
                <c:pt idx="463">
                  <c:v>0.38923168040451728</c:v>
                </c:pt>
                <c:pt idx="464">
                  <c:v>0.38974346700272655</c:v>
                </c:pt>
                <c:pt idx="465">
                  <c:v>0.39024187757007145</c:v>
                </c:pt>
                <c:pt idx="466">
                  <c:v>0.39072685909319654</c:v>
                </c:pt>
                <c:pt idx="467">
                  <c:v>0.39119835994312818</c:v>
                </c:pt>
                <c:pt idx="468">
                  <c:v>0.3916563298844345</c:v>
                </c:pt>
                <c:pt idx="469">
                  <c:v>0.39210072008414459</c:v>
                </c:pt>
                <c:pt idx="470">
                  <c:v>0.39253148312042646</c:v>
                </c:pt>
                <c:pt idx="471">
                  <c:v>0.39294857299102071</c:v>
                </c:pt>
                <c:pt idx="472">
                  <c:v>0.39335194512142746</c:v>
                </c:pt>
                <c:pt idx="473">
                  <c:v>0.39374155637284575</c:v>
                </c:pt>
                <c:pt idx="474">
                  <c:v>0.394117365049862</c:v>
                </c:pt>
                <c:pt idx="475">
                  <c:v>0.39447933090788689</c:v>
                </c:pt>
                <c:pt idx="476">
                  <c:v>0.39482741516033781</c:v>
                </c:pt>
                <c:pt idx="477">
                  <c:v>0.39516158048556549</c:v>
                </c:pt>
                <c:pt idx="478">
                  <c:v>0.39548179103352327</c:v>
                </c:pt>
                <c:pt idx="479">
                  <c:v>0.39578801243217709</c:v>
                </c:pt>
                <c:pt idx="480">
                  <c:v>0.39608021179365449</c:v>
                </c:pt>
                <c:pt idx="481">
                  <c:v>0.39635835772013128</c:v>
                </c:pt>
                <c:pt idx="482">
                  <c:v>0.39662242030945466</c:v>
                </c:pt>
                <c:pt idx="483">
                  <c:v>0.39687237116050067</c:v>
                </c:pt>
                <c:pt idx="484">
                  <c:v>0.39710818337826514</c:v>
                </c:pt>
                <c:pt idx="485">
                  <c:v>0.39732983157868712</c:v>
                </c:pt>
                <c:pt idx="486">
                  <c:v>0.39753729189320258</c:v>
                </c:pt>
                <c:pt idx="487">
                  <c:v>0.39773054197302843</c:v>
                </c:pt>
                <c:pt idx="488">
                  <c:v>0.39790956099317493</c:v>
                </c:pt>
                <c:pt idx="489">
                  <c:v>0.39807432965618605</c:v>
                </c:pt>
                <c:pt idx="490">
                  <c:v>0.39822483019560612</c:v>
                </c:pt>
                <c:pt idx="491">
                  <c:v>0.39836104637917275</c:v>
                </c:pt>
                <c:pt idx="492">
                  <c:v>0.39848296351173484</c:v>
                </c:pt>
                <c:pt idx="493">
                  <c:v>0.39859056843789442</c:v>
                </c:pt>
                <c:pt idx="494">
                  <c:v>0.3986838495443728</c:v>
                </c:pt>
                <c:pt idx="495">
                  <c:v>0.39876279676209925</c:v>
                </c:pt>
                <c:pt idx="496">
                  <c:v>0.39882740156802282</c:v>
                </c:pt>
                <c:pt idx="497">
                  <c:v>0.39887765698664535</c:v>
                </c:pt>
                <c:pt idx="498">
                  <c:v>0.39891355759127722</c:v>
                </c:pt>
                <c:pt idx="499">
                  <c:v>0.39893509950501366</c:v>
                </c:pt>
                <c:pt idx="500">
                  <c:v>0.3989422804014327</c:v>
                </c:pt>
                <c:pt idx="501">
                  <c:v>0.39893509950501382</c:v>
                </c:pt>
                <c:pt idx="502">
                  <c:v>0.39891355759127756</c:v>
                </c:pt>
                <c:pt idx="503">
                  <c:v>0.39887765698664585</c:v>
                </c:pt>
                <c:pt idx="504">
                  <c:v>0.39882740156802349</c:v>
                </c:pt>
                <c:pt idx="505">
                  <c:v>0.39876279676210014</c:v>
                </c:pt>
                <c:pt idx="506">
                  <c:v>0.39868384954437375</c:v>
                </c:pt>
                <c:pt idx="507">
                  <c:v>0.39859056843789553</c:v>
                </c:pt>
                <c:pt idx="508">
                  <c:v>0.39848296351173618</c:v>
                </c:pt>
                <c:pt idx="509">
                  <c:v>0.39836104637917424</c:v>
                </c:pt>
                <c:pt idx="510">
                  <c:v>0.39822483019560773</c:v>
                </c:pt>
                <c:pt idx="511">
                  <c:v>0.39807432965618783</c:v>
                </c:pt>
                <c:pt idx="512">
                  <c:v>0.39790956099317687</c:v>
                </c:pt>
                <c:pt idx="513">
                  <c:v>0.39773054197303054</c:v>
                </c:pt>
                <c:pt idx="514">
                  <c:v>0.39753729189320486</c:v>
                </c:pt>
                <c:pt idx="515">
                  <c:v>0.39732983157868956</c:v>
                </c:pt>
                <c:pt idx="516">
                  <c:v>0.39710818337826775</c:v>
                </c:pt>
                <c:pt idx="517">
                  <c:v>0.39687237116050345</c:v>
                </c:pt>
                <c:pt idx="518">
                  <c:v>0.3966224203094576</c:v>
                </c:pt>
                <c:pt idx="519">
                  <c:v>0.39635835772013439</c:v>
                </c:pt>
                <c:pt idx="520">
                  <c:v>0.39608021179365771</c:v>
                </c:pt>
                <c:pt idx="521">
                  <c:v>0.39578801243218054</c:v>
                </c:pt>
                <c:pt idx="522">
                  <c:v>0.39548179103352687</c:v>
                </c:pt>
                <c:pt idx="523">
                  <c:v>0.39516158048556921</c:v>
                </c:pt>
                <c:pt idx="524">
                  <c:v>0.3948274151603417</c:v>
                </c:pt>
                <c:pt idx="525">
                  <c:v>0.39447933090789095</c:v>
                </c:pt>
                <c:pt idx="526">
                  <c:v>0.39411736504986622</c:v>
                </c:pt>
                <c:pt idx="527">
                  <c:v>0.39374155637285008</c:v>
                </c:pt>
                <c:pt idx="528">
                  <c:v>0.39335194512143196</c:v>
                </c:pt>
                <c:pt idx="529">
                  <c:v>0.39294857299102542</c:v>
                </c:pt>
                <c:pt idx="530">
                  <c:v>0.39253148312043135</c:v>
                </c:pt>
                <c:pt idx="531">
                  <c:v>0.39210072008414959</c:v>
                </c:pt>
                <c:pt idx="532">
                  <c:v>0.3916563298844396</c:v>
                </c:pt>
                <c:pt idx="533">
                  <c:v>0.39119835994313351</c:v>
                </c:pt>
                <c:pt idx="534">
                  <c:v>0.39072685909320198</c:v>
                </c:pt>
                <c:pt idx="535">
                  <c:v>0.39024187757007711</c:v>
                </c:pt>
                <c:pt idx="536">
                  <c:v>0.38974346700273232</c:v>
                </c:pt>
                <c:pt idx="537">
                  <c:v>0.38923168040452322</c:v>
                </c:pt>
                <c:pt idx="538">
                  <c:v>0.38870657216379051</c:v>
                </c:pt>
                <c:pt idx="539">
                  <c:v>0.38816819803422792</c:v>
                </c:pt>
                <c:pt idx="540">
                  <c:v>0.38761661512501733</c:v>
                </c:pt>
                <c:pt idx="541">
                  <c:v>0.3870518818907337</c:v>
                </c:pt>
                <c:pt idx="542">
                  <c:v>0.38647405812102198</c:v>
                </c:pt>
                <c:pt idx="543">
                  <c:v>0.38588320493004863</c:v>
                </c:pt>
                <c:pt idx="544">
                  <c:v>0.38527938474573109</c:v>
                </c:pt>
                <c:pt idx="545">
                  <c:v>0.38466266129874638</c:v>
                </c:pt>
                <c:pt idx="546">
                  <c:v>0.38403309961132287</c:v>
                </c:pt>
                <c:pt idx="547">
                  <c:v>0.38339076598581778</c:v>
                </c:pt>
                <c:pt idx="548">
                  <c:v>0.38273572799308231</c:v>
                </c:pt>
                <c:pt idx="549">
                  <c:v>0.38206805446061809</c:v>
                </c:pt>
                <c:pt idx="550">
                  <c:v>0.38138781546052802</c:v>
                </c:pt>
                <c:pt idx="551">
                  <c:v>0.38069508229726368</c:v>
                </c:pt>
                <c:pt idx="552">
                  <c:v>0.3799899274951728</c:v>
                </c:pt>
                <c:pt idx="553">
                  <c:v>0.37927242478584994</c:v>
                </c:pt>
                <c:pt idx="554">
                  <c:v>0.37854264909529289</c:v>
                </c:pt>
                <c:pt idx="555">
                  <c:v>0.37780067653086885</c:v>
                </c:pt>
                <c:pt idx="556">
                  <c:v>0.37704658436809241</c:v>
                </c:pt>
                <c:pt idx="557">
                  <c:v>0.37628045103721969</c:v>
                </c:pt>
                <c:pt idx="558">
                  <c:v>0.37550235610966098</c:v>
                </c:pt>
                <c:pt idx="559">
                  <c:v>0.37471238028421572</c:v>
                </c:pt>
                <c:pt idx="560">
                  <c:v>0.37391060537313298</c:v>
                </c:pt>
                <c:pt idx="561">
                  <c:v>0.37309711428800074</c:v>
                </c:pt>
                <c:pt idx="562">
                  <c:v>0.3722719910254676</c:v>
                </c:pt>
                <c:pt idx="563">
                  <c:v>0.37143532065279994</c:v>
                </c:pt>
                <c:pt idx="564">
                  <c:v>0.37058718929327844</c:v>
                </c:pt>
                <c:pt idx="565">
                  <c:v>0.36972768411143725</c:v>
                </c:pt>
                <c:pt idx="566">
                  <c:v>0.36885689329814969</c:v>
                </c:pt>
                <c:pt idx="567">
                  <c:v>0.3679749060555631</c:v>
                </c:pt>
                <c:pt idx="568">
                  <c:v>0.3670818125818876</c:v>
                </c:pt>
                <c:pt idx="569">
                  <c:v>0.36617770405604183</c:v>
                </c:pt>
                <c:pt idx="570">
                  <c:v>0.36526267262215911</c:v>
                </c:pt>
                <c:pt idx="571">
                  <c:v>0.36433681137395835</c:v>
                </c:pt>
                <c:pt idx="572">
                  <c:v>0.36340021433898256</c:v>
                </c:pt>
                <c:pt idx="573">
                  <c:v>0.36245297646270963</c:v>
                </c:pt>
                <c:pt idx="574">
                  <c:v>0.36149519359253823</c:v>
                </c:pt>
                <c:pt idx="575">
                  <c:v>0.3605269624616535</c:v>
                </c:pt>
                <c:pt idx="576">
                  <c:v>0.35954838067277517</c:v>
                </c:pt>
                <c:pt idx="577">
                  <c:v>0.35855954668179352</c:v>
                </c:pt>
                <c:pt idx="578">
                  <c:v>0.35756055978129531</c:v>
                </c:pt>
                <c:pt idx="579">
                  <c:v>0.35655152008398477</c:v>
                </c:pt>
                <c:pt idx="580">
                  <c:v>0.35553252850600287</c:v>
                </c:pt>
                <c:pt idx="581">
                  <c:v>0.35450368675014909</c:v>
                </c:pt>
                <c:pt idx="582">
                  <c:v>0.35346509728900927</c:v>
                </c:pt>
                <c:pt idx="583">
                  <c:v>0.35241686334799383</c:v>
                </c:pt>
                <c:pt idx="584">
                  <c:v>0.35135908888829004</c:v>
                </c:pt>
                <c:pt idx="585">
                  <c:v>0.35029187858973188</c:v>
                </c:pt>
                <c:pt idx="586">
                  <c:v>0.34921533783359282</c:v>
                </c:pt>
                <c:pt idx="587">
                  <c:v>0.34812957268530315</c:v>
                </c:pt>
                <c:pt idx="588">
                  <c:v>0.34703468987709851</c:v>
                </c:pt>
                <c:pt idx="589">
                  <c:v>0.34593079679060118</c:v>
                </c:pt>
                <c:pt idx="590">
                  <c:v>0.34481800143933972</c:v>
                </c:pt>
                <c:pt idx="591">
                  <c:v>0.34369641245121002</c:v>
                </c:pt>
                <c:pt idx="592">
                  <c:v>0.34256613905088257</c:v>
                </c:pt>
                <c:pt idx="593">
                  <c:v>0.34142729104215852</c:v>
                </c:pt>
                <c:pt idx="594">
                  <c:v>0.34027997879028016</c:v>
                </c:pt>
                <c:pt idx="595">
                  <c:v>0.33912431320419878</c:v>
                </c:pt>
                <c:pt idx="596">
                  <c:v>0.3379604057188037</c:v>
                </c:pt>
                <c:pt idx="597">
                  <c:v>0.33678836827711761</c:v>
                </c:pt>
                <c:pt idx="598">
                  <c:v>0.33560831331246066</c:v>
                </c:pt>
                <c:pt idx="599">
                  <c:v>0.33442035373058826</c:v>
                </c:pt>
                <c:pt idx="600">
                  <c:v>0.33322460289180644</c:v>
                </c:pt>
                <c:pt idx="601">
                  <c:v>0.33202117459306812</c:v>
                </c:pt>
                <c:pt idx="602">
                  <c:v>0.33081018305005522</c:v>
                </c:pt>
                <c:pt idx="603">
                  <c:v>0.32959174287924903</c:v>
                </c:pt>
                <c:pt idx="604">
                  <c:v>0.32836596907999455</c:v>
                </c:pt>
                <c:pt idx="605">
                  <c:v>0.32713297701656147</c:v>
                </c:pt>
                <c:pt idx="606">
                  <c:v>0.32589288240020553</c:v>
                </c:pt>
                <c:pt idx="607">
                  <c:v>0.32464580127123532</c:v>
                </c:pt>
                <c:pt idx="608">
                  <c:v>0.323391849981087</c:v>
                </c:pt>
                <c:pt idx="609">
                  <c:v>0.32213114517441188</c:v>
                </c:pt>
                <c:pt idx="610">
                  <c:v>0.32086380377117968</c:v>
                </c:pt>
                <c:pt idx="611">
                  <c:v>0.31958994294880244</c:v>
                </c:pt>
                <c:pt idx="612">
                  <c:v>0.31830968012428146</c:v>
                </c:pt>
                <c:pt idx="613">
                  <c:v>0.3170231329363824</c:v>
                </c:pt>
                <c:pt idx="614">
                  <c:v>0.31573041922784106</c:v>
                </c:pt>
                <c:pt idx="615">
                  <c:v>0.31443165702760462</c:v>
                </c:pt>
                <c:pt idx="616">
                  <c:v>0.31312696453311123</c:v>
                </c:pt>
                <c:pt idx="617">
                  <c:v>0.31181646009261194</c:v>
                </c:pt>
                <c:pt idx="618">
                  <c:v>0.31050026218753868</c:v>
                </c:pt>
                <c:pt idx="619">
                  <c:v>0.30917848941492176</c:v>
                </c:pt>
                <c:pt idx="620">
                  <c:v>0.30785126046986044</c:v>
                </c:pt>
                <c:pt idx="621">
                  <c:v>0.30651869412805016</c:v>
                </c:pt>
                <c:pt idx="622">
                  <c:v>0.30518090922837032</c:v>
                </c:pt>
                <c:pt idx="623">
                  <c:v>0.30383802465553511</c:v>
                </c:pt>
                <c:pt idx="624">
                  <c:v>0.30249015932281231</c:v>
                </c:pt>
                <c:pt idx="625">
                  <c:v>0.30113743215481203</c:v>
                </c:pt>
                <c:pt idx="626">
                  <c:v>0.29977996207034996</c:v>
                </c:pt>
                <c:pt idx="627">
                  <c:v>0.29841786796538744</c:v>
                </c:pt>
                <c:pt idx="628">
                  <c:v>0.29705126869605281</c:v>
                </c:pt>
                <c:pt idx="629">
                  <c:v>0.29568028306174643</c:v>
                </c:pt>
                <c:pt idx="630">
                  <c:v>0.29430502978833289</c:v>
                </c:pt>
                <c:pt idx="631">
                  <c:v>0.29292562751142398</c:v>
                </c:pt>
                <c:pt idx="632">
                  <c:v>0.29154219475975501</c:v>
                </c:pt>
                <c:pt idx="633">
                  <c:v>0.2901548499386582</c:v>
                </c:pt>
                <c:pt idx="634">
                  <c:v>0.28876371131363571</c:v>
                </c:pt>
                <c:pt idx="635">
                  <c:v>0.28736889699403617</c:v>
                </c:pt>
                <c:pt idx="636">
                  <c:v>0.28597052491683628</c:v>
                </c:pt>
                <c:pt idx="637">
                  <c:v>0.28456871283053253</c:v>
                </c:pt>
                <c:pt idx="638">
                  <c:v>0.28316357827914407</c:v>
                </c:pt>
                <c:pt idx="639">
                  <c:v>0.28175523858633073</c:v>
                </c:pt>
                <c:pt idx="640">
                  <c:v>0.2803438108396285</c:v>
                </c:pt>
                <c:pt idx="641">
                  <c:v>0.27892941187480608</c:v>
                </c:pt>
                <c:pt idx="642">
                  <c:v>0.27751215826034409</c:v>
                </c:pt>
                <c:pt idx="643">
                  <c:v>0.27609216628204047</c:v>
                </c:pt>
                <c:pt idx="644">
                  <c:v>0.27466955192774489</c:v>
                </c:pt>
                <c:pt idx="645">
                  <c:v>0.27324443087222428</c:v>
                </c:pt>
                <c:pt idx="646">
                  <c:v>0.27181691846216188</c:v>
                </c:pt>
                <c:pt idx="647">
                  <c:v>0.27038712970129364</c:v>
                </c:pt>
                <c:pt idx="648">
                  <c:v>0.26895517923568263</c:v>
                </c:pt>
                <c:pt idx="649">
                  <c:v>0.26752118133913566</c:v>
                </c:pt>
                <c:pt idx="650">
                  <c:v>0.26608524989876287</c:v>
                </c:pt>
                <c:pt idx="651">
                  <c:v>0.26464749840068458</c:v>
                </c:pt>
                <c:pt idx="652">
                  <c:v>0.26320803991588515</c:v>
                </c:pt>
                <c:pt idx="653">
                  <c:v>0.26176698708621898</c:v>
                </c:pt>
                <c:pt idx="654">
                  <c:v>0.26032445211056832</c:v>
                </c:pt>
                <c:pt idx="655">
                  <c:v>0.2588805467311569</c:v>
                </c:pt>
                <c:pt idx="656">
                  <c:v>0.2574353822200201</c:v>
                </c:pt>
                <c:pt idx="657">
                  <c:v>0.25598906936563459</c:v>
                </c:pt>
                <c:pt idx="658">
                  <c:v>0.25454171845970935</c:v>
                </c:pt>
                <c:pt idx="659">
                  <c:v>0.25309343928413947</c:v>
                </c:pt>
                <c:pt idx="660">
                  <c:v>0.25164434109812522</c:v>
                </c:pt>
                <c:pt idx="661">
                  <c:v>0.25019453262545788</c:v>
                </c:pt>
                <c:pt idx="662">
                  <c:v>0.24874412204197435</c:v>
                </c:pt>
                <c:pt idx="663">
                  <c:v>0.24729321696318188</c:v>
                </c:pt>
                <c:pt idx="664">
                  <c:v>0.24584192443205533</c:v>
                </c:pt>
                <c:pt idx="665">
                  <c:v>0.24439035090700767</c:v>
                </c:pt>
                <c:pt idx="666">
                  <c:v>0.2429386022500363</c:v>
                </c:pt>
                <c:pt idx="667">
                  <c:v>0.24148678371504545</c:v>
                </c:pt>
                <c:pt idx="668">
                  <c:v>0.24003499993634761</c:v>
                </c:pt>
                <c:pt idx="669">
                  <c:v>0.23858335491734425</c:v>
                </c:pt>
                <c:pt idx="670">
                  <c:v>0.23713195201938769</c:v>
                </c:pt>
                <c:pt idx="671">
                  <c:v>0.23568089395082534</c:v>
                </c:pt>
                <c:pt idx="672">
                  <c:v>0.23423028275622762</c:v>
                </c:pt>
                <c:pt idx="673">
                  <c:v>0.23278021980580058</c:v>
                </c:pt>
                <c:pt idx="674">
                  <c:v>0.23133080578498488</c:v>
                </c:pt>
                <c:pt idx="675">
                  <c:v>0.22988214068424112</c:v>
                </c:pt>
                <c:pt idx="676">
                  <c:v>0.22843432378902409</c:v>
                </c:pt>
                <c:pt idx="677">
                  <c:v>0.2269874536699458</c:v>
                </c:pt>
                <c:pt idx="678">
                  <c:v>0.22554162817312812</c:v>
                </c:pt>
                <c:pt idx="679">
                  <c:v>0.22409694441074726</c:v>
                </c:pt>
                <c:pt idx="680">
                  <c:v>0.22265349875176921</c:v>
                </c:pt>
                <c:pt idx="681">
                  <c:v>0.22121138681287783</c:v>
                </c:pt>
                <c:pt idx="682">
                  <c:v>0.21977070344959668</c:v>
                </c:pt>
                <c:pt idx="683">
                  <c:v>0.21833154274760416</c:v>
                </c:pt>
                <c:pt idx="684">
                  <c:v>0.21689399801424353</c:v>
                </c:pt>
                <c:pt idx="685">
                  <c:v>0.2154581617702277</c:v>
                </c:pt>
                <c:pt idx="686">
                  <c:v>0.21402412574154014</c:v>
                </c:pt>
                <c:pt idx="687">
                  <c:v>0.21259198085153111</c:v>
                </c:pt>
                <c:pt idx="688">
                  <c:v>0.21116181721321109</c:v>
                </c:pt>
                <c:pt idx="689">
                  <c:v>0.20973372412174043</c:v>
                </c:pt>
                <c:pt idx="690">
                  <c:v>0.20830779004711628</c:v>
                </c:pt>
                <c:pt idx="691">
                  <c:v>0.20688410262705723</c:v>
                </c:pt>
                <c:pt idx="692">
                  <c:v>0.20546274866008482</c:v>
                </c:pt>
                <c:pt idx="693">
                  <c:v>0.20404381409880329</c:v>
                </c:pt>
                <c:pt idx="694">
                  <c:v>0.20262738404337693</c:v>
                </c:pt>
                <c:pt idx="695">
                  <c:v>0.20121354273520525</c:v>
                </c:pt>
                <c:pt idx="696">
                  <c:v>0.19980237355079583</c:v>
                </c:pt>
                <c:pt idx="697">
                  <c:v>0.19839395899583548</c:v>
                </c:pt>
                <c:pt idx="698">
                  <c:v>0.19698838069945829</c:v>
                </c:pt>
                <c:pt idx="699">
                  <c:v>0.19558571940871192</c:v>
                </c:pt>
                <c:pt idx="700">
                  <c:v>0.19418605498322072</c:v>
                </c:pt>
                <c:pt idx="701">
                  <c:v>0.19278946639004613</c:v>
                </c:pt>
                <c:pt idx="702">
                  <c:v>0.19139603169874378</c:v>
                </c:pt>
                <c:pt idx="703">
                  <c:v>0.19000582807661723</c:v>
                </c:pt>
                <c:pt idx="704">
                  <c:v>0.18861893178416722</c:v>
                </c:pt>
                <c:pt idx="705">
                  <c:v>0.18723541817073722</c:v>
                </c:pt>
                <c:pt idx="706">
                  <c:v>0.18585536167035346</c:v>
                </c:pt>
                <c:pt idx="707">
                  <c:v>0.18447883579776</c:v>
                </c:pt>
                <c:pt idx="708">
                  <c:v>0.1831059131446475</c:v>
                </c:pt>
                <c:pt idx="709">
                  <c:v>0.18173666537607561</c:v>
                </c:pt>
                <c:pt idx="710">
                  <c:v>0.18037116322708791</c:v>
                </c:pt>
                <c:pt idx="711">
                  <c:v>0.17900947649951895</c:v>
                </c:pt>
                <c:pt idx="712">
                  <c:v>0.17765167405899268</c:v>
                </c:pt>
                <c:pt idx="713">
                  <c:v>0.17629782383211112</c:v>
                </c:pt>
                <c:pt idx="714">
                  <c:v>0.17494799280383291</c:v>
                </c:pt>
                <c:pt idx="715">
                  <c:v>0.17360224701504046</c:v>
                </c:pt>
                <c:pt idx="716">
                  <c:v>0.17226065156029505</c:v>
                </c:pt>
                <c:pt idx="717">
                  <c:v>0.17092327058577897</c:v>
                </c:pt>
                <c:pt idx="718">
                  <c:v>0.16959016728742321</c:v>
                </c:pt>
                <c:pt idx="719">
                  <c:v>0.16826140390922034</c:v>
                </c:pt>
                <c:pt idx="720">
                  <c:v>0.16693704174172114</c:v>
                </c:pt>
                <c:pt idx="721">
                  <c:v>0.16561714112071391</c:v>
                </c:pt>
                <c:pt idx="722">
                  <c:v>0.1643017614260851</c:v>
                </c:pt>
                <c:pt idx="723">
                  <c:v>0.16299096108086075</c:v>
                </c:pt>
                <c:pt idx="724">
                  <c:v>0.1616847975504267</c:v>
                </c:pt>
                <c:pt idx="725">
                  <c:v>0.16038332734192678</c:v>
                </c:pt>
                <c:pt idx="726">
                  <c:v>0.15908660600383778</c:v>
                </c:pt>
                <c:pt idx="727">
                  <c:v>0.15779468812571942</c:v>
                </c:pt>
                <c:pt idx="728">
                  <c:v>0.15650762733813844</c:v>
                </c:pt>
                <c:pt idx="729">
                  <c:v>0.15522547631276506</c:v>
                </c:pt>
                <c:pt idx="730">
                  <c:v>0.15394828676264075</c:v>
                </c:pt>
                <c:pt idx="731">
                  <c:v>0.15267610944261548</c:v>
                </c:pt>
                <c:pt idx="732">
                  <c:v>0.15140899414995324</c:v>
                </c:pt>
                <c:pt idx="733">
                  <c:v>0.15014698972510404</c:v>
                </c:pt>
                <c:pt idx="734">
                  <c:v>0.14889014405264131</c:v>
                </c:pt>
                <c:pt idx="735">
                  <c:v>0.14763850406236262</c:v>
                </c:pt>
                <c:pt idx="736">
                  <c:v>0.14639211573055247</c:v>
                </c:pt>
                <c:pt idx="737">
                  <c:v>0.14515102408140515</c:v>
                </c:pt>
                <c:pt idx="738">
                  <c:v>0.14391527318860667</c:v>
                </c:pt>
                <c:pt idx="739">
                  <c:v>0.1426849061770733</c:v>
                </c:pt>
                <c:pt idx="740">
                  <c:v>0.14145996522484555</c:v>
                </c:pt>
                <c:pt idx="741">
                  <c:v>0.14024049156513566</c:v>
                </c:pt>
                <c:pt idx="742">
                  <c:v>0.13902652548852695</c:v>
                </c:pt>
                <c:pt idx="743">
                  <c:v>0.13781810634532307</c:v>
                </c:pt>
                <c:pt idx="744">
                  <c:v>0.13661527254804559</c:v>
                </c:pt>
                <c:pt idx="745">
                  <c:v>0.13541806157407787</c:v>
                </c:pt>
                <c:pt idx="746">
                  <c:v>0.13422650996845359</c:v>
                </c:pt>
                <c:pt idx="747">
                  <c:v>0.13304065334678786</c:v>
                </c:pt>
                <c:pt idx="748">
                  <c:v>0.1318605263983493</c:v>
                </c:pt>
                <c:pt idx="749">
                  <c:v>0.13068616288927096</c:v>
                </c:pt>
                <c:pt idx="750">
                  <c:v>0.12951759566589818</c:v>
                </c:pt>
                <c:pt idx="751">
                  <c:v>0.12835485665827145</c:v>
                </c:pt>
                <c:pt idx="752">
                  <c:v>0.12719797688374287</c:v>
                </c:pt>
                <c:pt idx="753">
                  <c:v>0.1260469864507229</c:v>
                </c:pt>
                <c:pt idx="754">
                  <c:v>0.12490191456255703</c:v>
                </c:pt>
                <c:pt idx="755">
                  <c:v>0.1237627895215294</c:v>
                </c:pt>
                <c:pt idx="756">
                  <c:v>0.12262963873299124</c:v>
                </c:pt>
                <c:pt idx="757">
                  <c:v>0.12150248870961285</c:v>
                </c:pt>
                <c:pt idx="758">
                  <c:v>0.12038136507575663</c:v>
                </c:pt>
                <c:pt idx="759">
                  <c:v>0.11926629257196876</c:v>
                </c:pt>
                <c:pt idx="760">
                  <c:v>0.11815729505958839</c:v>
                </c:pt>
                <c:pt idx="761">
                  <c:v>0.11705439552547131</c:v>
                </c:pt>
                <c:pt idx="762">
                  <c:v>0.11595761608682682</c:v>
                </c:pt>
                <c:pt idx="763">
                  <c:v>0.11486697799616499</c:v>
                </c:pt>
                <c:pt idx="764">
                  <c:v>0.11378250164635272</c:v>
                </c:pt>
                <c:pt idx="765">
                  <c:v>0.1127042065757765</c:v>
                </c:pt>
                <c:pt idx="766">
                  <c:v>0.11163211147360926</c:v>
                </c:pt>
                <c:pt idx="767">
                  <c:v>0.11056623418517988</c:v>
                </c:pt>
                <c:pt idx="768">
                  <c:v>0.10950659171744256</c:v>
                </c:pt>
                <c:pt idx="769">
                  <c:v>0.10845320024454455</c:v>
                </c:pt>
                <c:pt idx="770">
                  <c:v>0.10740607511348957</c:v>
                </c:pt>
                <c:pt idx="771">
                  <c:v>0.10636523084989505</c:v>
                </c:pt>
                <c:pt idx="772">
                  <c:v>0.10533068116384121</c:v>
                </c:pt>
                <c:pt idx="773">
                  <c:v>0.10430243895580946</c:v>
                </c:pt>
                <c:pt idx="774">
                  <c:v>0.10328051632270811</c:v>
                </c:pt>
                <c:pt idx="775">
                  <c:v>0.10226492456398356</c:v>
                </c:pt>
                <c:pt idx="776">
                  <c:v>0.1012556741878143</c:v>
                </c:pt>
                <c:pt idx="777">
                  <c:v>0.10025277491738586</c:v>
                </c:pt>
                <c:pt idx="778">
                  <c:v>9.9256235697244843E-2</c:v>
                </c:pt>
                <c:pt idx="779">
                  <c:v>9.8266064699729094E-2</c:v>
                </c:pt>
                <c:pt idx="780">
                  <c:v>9.7282269331472868E-2</c:v>
                </c:pt>
                <c:pt idx="781">
                  <c:v>9.6304856239983999E-2</c:v>
                </c:pt>
                <c:pt idx="782">
                  <c:v>9.5333831320291398E-2</c:v>
                </c:pt>
                <c:pt idx="783">
                  <c:v>9.4369199721660857E-2</c:v>
                </c:pt>
                <c:pt idx="784">
                  <c:v>9.3410965854376402E-2</c:v>
                </c:pt>
                <c:pt idx="785">
                  <c:v>9.2459133396585874E-2</c:v>
                </c:pt>
                <c:pt idx="786">
                  <c:v>9.1513705301207962E-2</c:v>
                </c:pt>
                <c:pt idx="787">
                  <c:v>9.0574683802899042E-2</c:v>
                </c:pt>
                <c:pt idx="788">
                  <c:v>8.9642070425077464E-2</c:v>
                </c:pt>
                <c:pt idx="789">
                  <c:v>8.8715865987003151E-2</c:v>
                </c:pt>
                <c:pt idx="790">
                  <c:v>8.7796070610910659E-2</c:v>
                </c:pt>
                <c:pt idx="791">
                  <c:v>8.6882683729193402E-2</c:v>
                </c:pt>
                <c:pt idx="792">
                  <c:v>8.5975704091637101E-2</c:v>
                </c:pt>
                <c:pt idx="793">
                  <c:v>8.507512977270025E-2</c:v>
                </c:pt>
                <c:pt idx="794">
                  <c:v>8.4180958178839735E-2</c:v>
                </c:pt>
                <c:pt idx="795">
                  <c:v>8.3293186055879306E-2</c:v>
                </c:pt>
                <c:pt idx="796">
                  <c:v>8.2411809496419311E-2</c:v>
                </c:pt>
                <c:pt idx="797">
                  <c:v>8.1536823947284912E-2</c:v>
                </c:pt>
                <c:pt idx="798">
                  <c:v>8.066822421701178E-2</c:v>
                </c:pt>
                <c:pt idx="799">
                  <c:v>7.980600448336625E-2</c:v>
                </c:pt>
                <c:pt idx="800">
                  <c:v>7.895015830089884E-2</c:v>
                </c:pt>
                <c:pt idx="801">
                  <c:v>7.8100678608528276E-2</c:v>
                </c:pt>
                <c:pt idx="802">
                  <c:v>7.7257557737155119E-2</c:v>
                </c:pt>
                <c:pt idx="803">
                  <c:v>7.6420787417301878E-2</c:v>
                </c:pt>
                <c:pt idx="804">
                  <c:v>7.5590358786778736E-2</c:v>
                </c:pt>
                <c:pt idx="805">
                  <c:v>7.4766262398372099E-2</c:v>
                </c:pt>
                <c:pt idx="806">
                  <c:v>7.3948488227554843E-2</c:v>
                </c:pt>
                <c:pt idx="807">
                  <c:v>7.313702568021567E-2</c:v>
                </c:pt>
                <c:pt idx="808">
                  <c:v>7.2331863600406207E-2</c:v>
                </c:pt>
                <c:pt idx="809">
                  <c:v>7.1532990278103697E-2</c:v>
                </c:pt>
                <c:pt idx="810">
                  <c:v>7.0740393456987696E-2</c:v>
                </c:pt>
                <c:pt idx="811">
                  <c:v>6.9954060342228633E-2</c:v>
                </c:pt>
                <c:pt idx="812">
                  <c:v>6.9173977608286724E-2</c:v>
                </c:pt>
                <c:pt idx="813">
                  <c:v>6.8400131406719272E-2</c:v>
                </c:pt>
                <c:pt idx="814">
                  <c:v>6.7632507373994663E-2</c:v>
                </c:pt>
                <c:pt idx="815">
                  <c:v>6.6871090639311279E-2</c:v>
                </c:pt>
                <c:pt idx="816">
                  <c:v>6.6115865832419629E-2</c:v>
                </c:pt>
                <c:pt idx="817">
                  <c:v>6.5366817091445789E-2</c:v>
                </c:pt>
                <c:pt idx="818">
                  <c:v>6.4623928070714945E-2</c:v>
                </c:pt>
                <c:pt idx="819">
                  <c:v>6.3887181948572583E-2</c:v>
                </c:pt>
                <c:pt idx="820">
                  <c:v>6.315656143520261E-2</c:v>
                </c:pt>
                <c:pt idx="821">
                  <c:v>6.2432048780439828E-2</c:v>
                </c:pt>
                <c:pt idx="822">
                  <c:v>6.1713625781575833E-2</c:v>
                </c:pt>
                <c:pt idx="823">
                  <c:v>6.1001273791156566E-2</c:v>
                </c:pt>
                <c:pt idx="824">
                  <c:v>6.0294973724769531E-2</c:v>
                </c:pt>
                <c:pt idx="825">
                  <c:v>5.9594706068819871E-2</c:v>
                </c:pt>
                <c:pt idx="826">
                  <c:v>5.890045088829305E-2</c:v>
                </c:pt>
                <c:pt idx="827">
                  <c:v>5.8212187834503076E-2</c:v>
                </c:pt>
                <c:pt idx="828">
                  <c:v>5.7529896152824583E-2</c:v>
                </c:pt>
                <c:pt idx="829">
                  <c:v>5.6853554690407315E-2</c:v>
                </c:pt>
                <c:pt idx="830">
                  <c:v>5.6183141903871678E-2</c:v>
                </c:pt>
                <c:pt idx="831">
                  <c:v>5.5518635866983711E-2</c:v>
                </c:pt>
                <c:pt idx="832">
                  <c:v>5.4860014278308299E-2</c:v>
                </c:pt>
                <c:pt idx="833">
                  <c:v>5.4207254468839103E-2</c:v>
                </c:pt>
                <c:pt idx="834">
                  <c:v>5.3560333409603887E-2</c:v>
                </c:pt>
                <c:pt idx="835">
                  <c:v>5.2919227719243789E-2</c:v>
                </c:pt>
                <c:pt idx="836">
                  <c:v>5.2283913671565624E-2</c:v>
                </c:pt>
                <c:pt idx="837">
                  <c:v>5.1654367203065217E-2</c:v>
                </c:pt>
                <c:pt idx="838">
                  <c:v>5.1030563920421199E-2</c:v>
                </c:pt>
                <c:pt idx="839">
                  <c:v>5.0412479107957625E-2</c:v>
                </c:pt>
                <c:pt idx="840">
                  <c:v>4.9800087735074244E-2</c:v>
                </c:pt>
                <c:pt idx="841">
                  <c:v>4.919336446364328E-2</c:v>
                </c:pt>
                <c:pt idx="842">
                  <c:v>4.8592283655371452E-2</c:v>
                </c:pt>
                <c:pt idx="843">
                  <c:v>4.7996819379126261E-2</c:v>
                </c:pt>
                <c:pt idx="844">
                  <c:v>4.7406945418225148E-2</c:v>
                </c:pt>
                <c:pt idx="845">
                  <c:v>4.682263527768657E-2</c:v>
                </c:pt>
                <c:pt idx="846">
                  <c:v>4.6243862191441949E-2</c:v>
                </c:pt>
                <c:pt idx="847">
                  <c:v>4.5670599129507286E-2</c:v>
                </c:pt>
                <c:pt idx="848">
                  <c:v>4.5102818805113409E-2</c:v>
                </c:pt>
                <c:pt idx="849">
                  <c:v>4.4540493681794066E-2</c:v>
                </c:pt>
                <c:pt idx="850">
                  <c:v>4.3983595980430557E-2</c:v>
                </c:pt>
                <c:pt idx="851">
                  <c:v>4.3432097686252023E-2</c:v>
                </c:pt>
                <c:pt idx="852">
                  <c:v>4.2885970555790652E-2</c:v>
                </c:pt>
                <c:pt idx="853">
                  <c:v>4.2345186123790589E-2</c:v>
                </c:pt>
                <c:pt idx="854">
                  <c:v>4.1809715710069729E-2</c:v>
                </c:pt>
                <c:pt idx="855">
                  <c:v>4.1279530426333699E-2</c:v>
                </c:pt>
                <c:pt idx="856">
                  <c:v>4.0754601182940817E-2</c:v>
                </c:pt>
                <c:pt idx="857">
                  <c:v>4.0234898695617666E-2</c:v>
                </c:pt>
                <c:pt idx="858">
                  <c:v>3.9720393492123897E-2</c:v>
                </c:pt>
                <c:pt idx="859">
                  <c:v>3.9211055918865964E-2</c:v>
                </c:pt>
                <c:pt idx="860">
                  <c:v>3.8706856147458842E-2</c:v>
                </c:pt>
                <c:pt idx="861">
                  <c:v>3.8207764181234907E-2</c:v>
                </c:pt>
                <c:pt idx="862">
                  <c:v>3.7713749861699383E-2</c:v>
                </c:pt>
                <c:pt idx="863">
                  <c:v>3.7224782874931549E-2</c:v>
                </c:pt>
                <c:pt idx="864">
                  <c:v>3.674083275793117E-2</c:v>
                </c:pt>
                <c:pt idx="865">
                  <c:v>3.6261868904909365E-2</c:v>
                </c:pt>
                <c:pt idx="866">
                  <c:v>3.5787860573523324E-2</c:v>
                </c:pt>
                <c:pt idx="867">
                  <c:v>3.5318776891054372E-2</c:v>
                </c:pt>
                <c:pt idx="868">
                  <c:v>3.4854586860528523E-2</c:v>
                </c:pt>
                <c:pt idx="869">
                  <c:v>3.4395259366779354E-2</c:v>
                </c:pt>
                <c:pt idx="870">
                  <c:v>3.3940763182452253E-2</c:v>
                </c:pt>
                <c:pt idx="871">
                  <c:v>3.3491066973949851E-2</c:v>
                </c:pt>
                <c:pt idx="872">
                  <c:v>3.3046139307317854E-2</c:v>
                </c:pt>
                <c:pt idx="873">
                  <c:v>3.2605948654071071E-2</c:v>
                </c:pt>
                <c:pt idx="874">
                  <c:v>3.2170463396958941E-2</c:v>
                </c:pt>
                <c:pt idx="875">
                  <c:v>3.1739651835670402E-2</c:v>
                </c:pt>
                <c:pt idx="876">
                  <c:v>3.1313482192477239E-2</c:v>
                </c:pt>
                <c:pt idx="877">
                  <c:v>3.0891922617816116E-2</c:v>
                </c:pt>
                <c:pt idx="878">
                  <c:v>3.0474941195808351E-2</c:v>
                </c:pt>
                <c:pt idx="879">
                  <c:v>3.0062505949717499E-2</c:v>
                </c:pt>
                <c:pt idx="880">
                  <c:v>2.9654584847344161E-2</c:v>
                </c:pt>
                <c:pt idx="881">
                  <c:v>2.9251145806357813E-2</c:v>
                </c:pt>
                <c:pt idx="882">
                  <c:v>2.8852156699565364E-2</c:v>
                </c:pt>
                <c:pt idx="883">
                  <c:v>2.8457585360116104E-2</c:v>
                </c:pt>
                <c:pt idx="884">
                  <c:v>2.8067399586642918E-2</c:v>
                </c:pt>
                <c:pt idx="885">
                  <c:v>2.7681567148339373E-2</c:v>
                </c:pt>
                <c:pt idx="886">
                  <c:v>2.7300055789972615E-2</c:v>
                </c:pt>
                <c:pt idx="887">
                  <c:v>2.6922833236831735E-2</c:v>
                </c:pt>
                <c:pt idx="888">
                  <c:v>2.6549867199611544E-2</c:v>
                </c:pt>
                <c:pt idx="889">
                  <c:v>2.6181125379231646E-2</c:v>
                </c:pt>
                <c:pt idx="890">
                  <c:v>2.5816575471590397E-2</c:v>
                </c:pt>
                <c:pt idx="891">
                  <c:v>2.545618517225403E-2</c:v>
                </c:pt>
                <c:pt idx="892">
                  <c:v>2.5099922181080449E-2</c:v>
                </c:pt>
                <c:pt idx="893">
                  <c:v>2.4747754206777918E-2</c:v>
                </c:pt>
                <c:pt idx="894">
                  <c:v>2.4399648971398409E-2</c:v>
                </c:pt>
                <c:pt idx="895">
                  <c:v>2.4055574214765597E-2</c:v>
                </c:pt>
                <c:pt idx="896">
                  <c:v>2.3715497698837459E-2</c:v>
                </c:pt>
                <c:pt idx="897">
                  <c:v>2.3379387212003507E-2</c:v>
                </c:pt>
                <c:pt idx="898">
                  <c:v>2.3047210573316598E-2</c:v>
                </c:pt>
                <c:pt idx="899">
                  <c:v>2.2718935636659388E-2</c:v>
                </c:pt>
                <c:pt idx="900">
                  <c:v>2.2394530294845436E-2</c:v>
                </c:pt>
                <c:pt idx="901">
                  <c:v>2.2073962483654969E-2</c:v>
                </c:pt>
                <c:pt idx="902">
                  <c:v>2.1757200185805466E-2</c:v>
                </c:pt>
                <c:pt idx="903">
                  <c:v>2.1444211434857065E-2</c:v>
                </c:pt>
                <c:pt idx="904">
                  <c:v>2.1134964319052936E-2</c:v>
                </c:pt>
                <c:pt idx="905">
                  <c:v>2.0829426985094639E-2</c:v>
                </c:pt>
                <c:pt idx="906">
                  <c:v>2.0527567641852706E-2</c:v>
                </c:pt>
                <c:pt idx="907">
                  <c:v>2.0229354564012609E-2</c:v>
                </c:pt>
                <c:pt idx="908">
                  <c:v>1.993475609565603E-2</c:v>
                </c:pt>
                <c:pt idx="909">
                  <c:v>1.9643740653777927E-2</c:v>
                </c:pt>
                <c:pt idx="910">
                  <c:v>1.935627673173931E-2</c:v>
                </c:pt>
                <c:pt idx="911">
                  <c:v>1.9072332902656093E-2</c:v>
                </c:pt>
                <c:pt idx="912">
                  <c:v>1.8791877822724151E-2</c:v>
                </c:pt>
                <c:pt idx="913">
                  <c:v>1.8514880234480766E-2</c:v>
                </c:pt>
                <c:pt idx="914">
                  <c:v>1.8241308970002826E-2</c:v>
                </c:pt>
                <c:pt idx="915">
                  <c:v>1.7971132954041898E-2</c:v>
                </c:pt>
                <c:pt idx="916">
                  <c:v>1.7704321207096453E-2</c:v>
                </c:pt>
                <c:pt idx="917">
                  <c:v>1.7440842848421588E-2</c:v>
                </c:pt>
                <c:pt idx="918">
                  <c:v>1.7180667098976459E-2</c:v>
                </c:pt>
                <c:pt idx="919">
                  <c:v>1.6923763284309706E-2</c:v>
                </c:pt>
                <c:pt idx="920">
                  <c:v>1.6670100837383225E-2</c:v>
                </c:pt>
                <c:pt idx="921">
                  <c:v>1.6419649301334563E-2</c:v>
                </c:pt>
                <c:pt idx="922">
                  <c:v>1.6172378332178314E-2</c:v>
                </c:pt>
                <c:pt idx="923">
                  <c:v>1.592825770144677E-2</c:v>
                </c:pt>
                <c:pt idx="924">
                  <c:v>1.5687257298770203E-2</c:v>
                </c:pt>
                <c:pt idx="925">
                  <c:v>1.5449347134397239E-2</c:v>
                </c:pt>
                <c:pt idx="926">
                  <c:v>1.5214497341655491E-2</c:v>
                </c:pt>
                <c:pt idx="927">
                  <c:v>1.4982678179352962E-2</c:v>
                </c:pt>
                <c:pt idx="928">
                  <c:v>1.4753860034120651E-2</c:v>
                </c:pt>
                <c:pt idx="929">
                  <c:v>1.4528013422696559E-2</c:v>
                </c:pt>
                <c:pt idx="930">
                  <c:v>1.4305108994151673E-2</c:v>
                </c:pt>
                <c:pt idx="931">
                  <c:v>1.4085117532058303E-2</c:v>
                </c:pt>
                <c:pt idx="932">
                  <c:v>1.3868009956601125E-2</c:v>
                </c:pt>
                <c:pt idx="933">
                  <c:v>1.3653757326631381E-2</c:v>
                </c:pt>
                <c:pt idx="934">
                  <c:v>1.3442330841664761E-2</c:v>
                </c:pt>
                <c:pt idx="935">
                  <c:v>1.323370184382326E-2</c:v>
                </c:pt>
                <c:pt idx="936">
                  <c:v>1.3027841819721544E-2</c:v>
                </c:pt>
                <c:pt idx="937">
                  <c:v>1.2824722402298303E-2</c:v>
                </c:pt>
                <c:pt idx="938">
                  <c:v>1.2624315372592983E-2</c:v>
                </c:pt>
                <c:pt idx="939">
                  <c:v>1.2426592661468417E-2</c:v>
                </c:pt>
                <c:pt idx="940">
                  <c:v>1.2231526351279779E-2</c:v>
                </c:pt>
                <c:pt idx="941">
                  <c:v>1.2039088677490435E-2</c:v>
                </c:pt>
                <c:pt idx="942">
                  <c:v>1.1849252030235059E-2</c:v>
                </c:pt>
                <c:pt idx="943">
                  <c:v>1.1661988955830586E-2</c:v>
                </c:pt>
                <c:pt idx="944">
                  <c:v>1.1477272158235489E-2</c:v>
                </c:pt>
                <c:pt idx="945">
                  <c:v>1.1295074500457851E-2</c:v>
                </c:pt>
                <c:pt idx="946">
                  <c:v>1.111536900591276E-2</c:v>
                </c:pt>
                <c:pt idx="947">
                  <c:v>1.0938128859729555E-2</c:v>
                </c:pt>
                <c:pt idx="948">
                  <c:v>1.0763327410009411E-2</c:v>
                </c:pt>
                <c:pt idx="949">
                  <c:v>1.0590938169033772E-2</c:v>
                </c:pt>
                <c:pt idx="950">
                  <c:v>1.0420934814424227E-2</c:v>
                </c:pt>
                <c:pt idx="951">
                  <c:v>1.0253291190254256E-2</c:v>
                </c:pt>
                <c:pt idx="952">
                  <c:v>1.0087981308113484E-2</c:v>
                </c:pt>
                <c:pt idx="953">
                  <c:v>9.9249793481248558E-3</c:v>
                </c:pt>
                <c:pt idx="954">
                  <c:v>9.764259659915427E-3</c:v>
                </c:pt>
                <c:pt idx="955">
                  <c:v>9.6057967635411363E-3</c:v>
                </c:pt>
                <c:pt idx="956">
                  <c:v>9.4495653503662552E-3</c:v>
                </c:pt>
                <c:pt idx="957">
                  <c:v>9.2955402838979691E-3</c:v>
                </c:pt>
                <c:pt idx="958">
                  <c:v>9.1436966005766611E-3</c:v>
                </c:pt>
                <c:pt idx="959">
                  <c:v>8.9940095105224809E-3</c:v>
                </c:pt>
                <c:pt idx="960">
                  <c:v>8.8464543982386921E-3</c:v>
                </c:pt>
                <c:pt idx="961">
                  <c:v>8.7010068232724405E-3</c:v>
                </c:pt>
                <c:pt idx="962">
                  <c:v>8.5576425208333771E-3</c:v>
                </c:pt>
                <c:pt idx="963">
                  <c:v>8.4163374023708132E-3</c:v>
                </c:pt>
                <c:pt idx="964">
                  <c:v>8.2770675561098985E-3</c:v>
                </c:pt>
                <c:pt idx="965">
                  <c:v>8.1398092475474127E-3</c:v>
                </c:pt>
                <c:pt idx="966">
                  <c:v>8.0045389199076989E-3</c:v>
                </c:pt>
                <c:pt idx="967">
                  <c:v>7.8712331945593236E-3</c:v>
                </c:pt>
                <c:pt idx="968">
                  <c:v>7.7398688713930415E-3</c:v>
                </c:pt>
                <c:pt idx="969">
                  <c:v>7.6104229291615848E-3</c:v>
                </c:pt>
                <c:pt idx="970">
                  <c:v>7.4828725257818762E-3</c:v>
                </c:pt>
                <c:pt idx="971">
                  <c:v>7.3571949986002095E-3</c:v>
                </c:pt>
                <c:pt idx="972">
                  <c:v>7.2333678646209713E-3</c:v>
                </c:pt>
                <c:pt idx="973">
                  <c:v>7.1113688206994406E-3</c:v>
                </c:pt>
                <c:pt idx="974">
                  <c:v>6.9911757436992746E-3</c:v>
                </c:pt>
                <c:pt idx="975">
                  <c:v>6.8727666906152167E-3</c:v>
                </c:pt>
                <c:pt idx="976">
                  <c:v>6.7561198986615259E-3</c:v>
                </c:pt>
                <c:pt idx="977">
                  <c:v>6.6412137853268365E-3</c:v>
                </c:pt>
                <c:pt idx="978">
                  <c:v>6.5280269483958412E-3</c:v>
                </c:pt>
                <c:pt idx="979">
                  <c:v>6.4165381659384794E-3</c:v>
                </c:pt>
                <c:pt idx="980">
                  <c:v>6.3067263962670985E-3</c:v>
                </c:pt>
                <c:pt idx="981">
                  <c:v>6.1985707778621996E-3</c:v>
                </c:pt>
                <c:pt idx="982">
                  <c:v>6.092050629267317E-3</c:v>
                </c:pt>
                <c:pt idx="983">
                  <c:v>5.9871454489535299E-3</c:v>
                </c:pt>
                <c:pt idx="984">
                  <c:v>5.883834915154219E-3</c:v>
                </c:pt>
                <c:pt idx="985">
                  <c:v>5.7820988856705823E-3</c:v>
                </c:pt>
                <c:pt idx="986">
                  <c:v>5.6819173976484618E-3</c:v>
                </c:pt>
                <c:pt idx="987">
                  <c:v>5.5832706673270378E-3</c:v>
                </c:pt>
                <c:pt idx="988">
                  <c:v>5.4861390897598681E-3</c:v>
                </c:pt>
                <c:pt idx="989">
                  <c:v>5.3905032385089266E-3</c:v>
                </c:pt>
                <c:pt idx="990">
                  <c:v>5.296343865312054E-3</c:v>
                </c:pt>
                <c:pt idx="991">
                  <c:v>5.2036418997244548E-3</c:v>
                </c:pt>
                <c:pt idx="992">
                  <c:v>5.1123784487346769E-3</c:v>
                </c:pt>
                <c:pt idx="993">
                  <c:v>5.0225347963556832E-3</c:v>
                </c:pt>
                <c:pt idx="994">
                  <c:v>4.9340924031914916E-3</c:v>
                </c:pt>
                <c:pt idx="995">
                  <c:v>4.8470329059799259E-3</c:v>
                </c:pt>
                <c:pt idx="996">
                  <c:v>4.7613381171119681E-3</c:v>
                </c:pt>
                <c:pt idx="997">
                  <c:v>4.6769900241282756E-3</c:v>
                </c:pt>
                <c:pt idx="998">
                  <c:v>4.5939707891933107E-3</c:v>
                </c:pt>
                <c:pt idx="999">
                  <c:v>4.5122627485476427E-3</c:v>
                </c:pt>
                <c:pt idx="1000">
                  <c:v>4.4318484119389209E-3</c:v>
                </c:pt>
              </c:numCache>
            </c:numRef>
          </c:val>
          <c:extLst>
            <c:ext xmlns:c16="http://schemas.microsoft.com/office/drawing/2014/chart" uri="{C3380CC4-5D6E-409C-BE32-E72D297353CC}">
              <c16:uniqueId val="{00000000-BFA9-4798-8BEA-FB335BA66FC3}"/>
            </c:ext>
          </c:extLst>
        </c:ser>
        <c:ser>
          <c:idx val="1"/>
          <c:order val="1"/>
          <c:spPr>
            <a:solidFill>
              <a:schemeClr val="accent2"/>
            </a:solidFill>
            <a:ln w="25400">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Normal!$D$4:$D$64</c:f>
              <c:numCache>
                <c:formatCode>0.000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1-BFA9-4798-8BEA-FB335BA66FC3}"/>
            </c:ext>
          </c:extLst>
        </c:ser>
        <c:ser>
          <c:idx val="2"/>
          <c:order val="2"/>
          <c:spPr>
            <a:solidFill>
              <a:srgbClr val="C00000"/>
            </a:solidFill>
            <a:ln w="25400">
              <a:noFill/>
            </a:ln>
            <a:effectLst/>
          </c:spPr>
          <c:cat>
            <c:numRef>
              <c:f>Normal!$B$4:$B$1004</c:f>
              <c:numCache>
                <c:formatCode>0.000</c:formatCode>
                <c:ptCount val="1001"/>
                <c:pt idx="0">
                  <c:v>5.5</c:v>
                </c:pt>
                <c:pt idx="1">
                  <c:v>5.5089999999999995</c:v>
                </c:pt>
                <c:pt idx="2">
                  <c:v>5.5179999999999989</c:v>
                </c:pt>
                <c:pt idx="3">
                  <c:v>5.5269999999999992</c:v>
                </c:pt>
                <c:pt idx="4">
                  <c:v>5.5359999999999987</c:v>
                </c:pt>
                <c:pt idx="5">
                  <c:v>5.5449999999999982</c:v>
                </c:pt>
                <c:pt idx="6">
                  <c:v>5.5539999999999985</c:v>
                </c:pt>
                <c:pt idx="7">
                  <c:v>5.5629999999999979</c:v>
                </c:pt>
                <c:pt idx="8">
                  <c:v>5.5719999999999974</c:v>
                </c:pt>
                <c:pt idx="9">
                  <c:v>5.5809999999999969</c:v>
                </c:pt>
                <c:pt idx="10">
                  <c:v>5.5899999999999963</c:v>
                </c:pt>
                <c:pt idx="11">
                  <c:v>5.5989999999999966</c:v>
                </c:pt>
                <c:pt idx="12">
                  <c:v>5.6079999999999961</c:v>
                </c:pt>
                <c:pt idx="13">
                  <c:v>5.6169999999999956</c:v>
                </c:pt>
                <c:pt idx="14">
                  <c:v>5.6259999999999959</c:v>
                </c:pt>
                <c:pt idx="15">
                  <c:v>5.6349999999999953</c:v>
                </c:pt>
                <c:pt idx="16">
                  <c:v>5.6439999999999948</c:v>
                </c:pt>
                <c:pt idx="17">
                  <c:v>5.6529999999999943</c:v>
                </c:pt>
                <c:pt idx="18">
                  <c:v>5.6619999999999937</c:v>
                </c:pt>
                <c:pt idx="19">
                  <c:v>5.670999999999994</c:v>
                </c:pt>
                <c:pt idx="20">
                  <c:v>5.6799999999999935</c:v>
                </c:pt>
                <c:pt idx="21">
                  <c:v>5.688999999999993</c:v>
                </c:pt>
                <c:pt idx="22">
                  <c:v>5.6979999999999933</c:v>
                </c:pt>
                <c:pt idx="23">
                  <c:v>5.7069999999999927</c:v>
                </c:pt>
                <c:pt idx="24">
                  <c:v>5.7159999999999922</c:v>
                </c:pt>
                <c:pt idx="25">
                  <c:v>5.7249999999999917</c:v>
                </c:pt>
                <c:pt idx="26">
                  <c:v>5.7339999999999911</c:v>
                </c:pt>
                <c:pt idx="27">
                  <c:v>5.7429999999999914</c:v>
                </c:pt>
                <c:pt idx="28">
                  <c:v>5.7519999999999909</c:v>
                </c:pt>
                <c:pt idx="29">
                  <c:v>5.7609999999999904</c:v>
                </c:pt>
                <c:pt idx="30">
                  <c:v>5.7699999999999907</c:v>
                </c:pt>
                <c:pt idx="31">
                  <c:v>5.7789999999999901</c:v>
                </c:pt>
                <c:pt idx="32">
                  <c:v>5.7879999999999896</c:v>
                </c:pt>
                <c:pt idx="33">
                  <c:v>5.7969999999999891</c:v>
                </c:pt>
                <c:pt idx="34">
                  <c:v>5.8059999999999885</c:v>
                </c:pt>
                <c:pt idx="35">
                  <c:v>5.8149999999999888</c:v>
                </c:pt>
                <c:pt idx="36">
                  <c:v>5.8239999999999883</c:v>
                </c:pt>
                <c:pt idx="37">
                  <c:v>5.8329999999999878</c:v>
                </c:pt>
                <c:pt idx="38">
                  <c:v>5.8419999999999881</c:v>
                </c:pt>
                <c:pt idx="39">
                  <c:v>5.8509999999999875</c:v>
                </c:pt>
                <c:pt idx="40">
                  <c:v>5.859999999999987</c:v>
                </c:pt>
                <c:pt idx="41">
                  <c:v>5.8689999999999864</c:v>
                </c:pt>
                <c:pt idx="42">
                  <c:v>5.8779999999999859</c:v>
                </c:pt>
                <c:pt idx="43">
                  <c:v>5.8869999999999862</c:v>
                </c:pt>
                <c:pt idx="44">
                  <c:v>5.8959999999999857</c:v>
                </c:pt>
                <c:pt idx="45">
                  <c:v>5.9049999999999851</c:v>
                </c:pt>
                <c:pt idx="46">
                  <c:v>5.9139999999999855</c:v>
                </c:pt>
                <c:pt idx="47">
                  <c:v>5.9229999999999849</c:v>
                </c:pt>
                <c:pt idx="48">
                  <c:v>5.9319999999999844</c:v>
                </c:pt>
                <c:pt idx="49">
                  <c:v>5.9409999999999838</c:v>
                </c:pt>
                <c:pt idx="50">
                  <c:v>5.9499999999999833</c:v>
                </c:pt>
                <c:pt idx="51">
                  <c:v>5.9589999999999836</c:v>
                </c:pt>
                <c:pt idx="52">
                  <c:v>5.9679999999999831</c:v>
                </c:pt>
                <c:pt idx="53">
                  <c:v>5.9769999999999825</c:v>
                </c:pt>
                <c:pt idx="54">
                  <c:v>5.9859999999999829</c:v>
                </c:pt>
                <c:pt idx="55">
                  <c:v>5.9949999999999823</c:v>
                </c:pt>
                <c:pt idx="56">
                  <c:v>6.0039999999999818</c:v>
                </c:pt>
                <c:pt idx="57">
                  <c:v>6.0129999999999812</c:v>
                </c:pt>
                <c:pt idx="58">
                  <c:v>6.0219999999999807</c:v>
                </c:pt>
                <c:pt idx="59">
                  <c:v>6.030999999999981</c:v>
                </c:pt>
                <c:pt idx="60">
                  <c:v>6.0399999999999805</c:v>
                </c:pt>
                <c:pt idx="61">
                  <c:v>6.0489999999999799</c:v>
                </c:pt>
                <c:pt idx="62">
                  <c:v>6.0579999999999803</c:v>
                </c:pt>
                <c:pt idx="63">
                  <c:v>6.0669999999999797</c:v>
                </c:pt>
                <c:pt idx="64">
                  <c:v>6.0759999999999792</c:v>
                </c:pt>
                <c:pt idx="65">
                  <c:v>6.0849999999999786</c:v>
                </c:pt>
                <c:pt idx="66">
                  <c:v>6.0939999999999781</c:v>
                </c:pt>
                <c:pt idx="67">
                  <c:v>6.1029999999999784</c:v>
                </c:pt>
                <c:pt idx="68">
                  <c:v>6.1119999999999779</c:v>
                </c:pt>
                <c:pt idx="69">
                  <c:v>6.1209999999999773</c:v>
                </c:pt>
                <c:pt idx="70">
                  <c:v>6.1299999999999777</c:v>
                </c:pt>
                <c:pt idx="71">
                  <c:v>6.1389999999999771</c:v>
                </c:pt>
                <c:pt idx="72">
                  <c:v>6.1479999999999766</c:v>
                </c:pt>
                <c:pt idx="73">
                  <c:v>6.156999999999976</c:v>
                </c:pt>
                <c:pt idx="74">
                  <c:v>6.1659999999999755</c:v>
                </c:pt>
                <c:pt idx="75">
                  <c:v>6.1749999999999758</c:v>
                </c:pt>
                <c:pt idx="76">
                  <c:v>6.1839999999999753</c:v>
                </c:pt>
                <c:pt idx="77">
                  <c:v>6.1929999999999747</c:v>
                </c:pt>
                <c:pt idx="78">
                  <c:v>6.2019999999999751</c:v>
                </c:pt>
                <c:pt idx="79">
                  <c:v>6.2109999999999745</c:v>
                </c:pt>
                <c:pt idx="80">
                  <c:v>6.219999999999974</c:v>
                </c:pt>
                <c:pt idx="81">
                  <c:v>6.2289999999999734</c:v>
                </c:pt>
                <c:pt idx="82">
                  <c:v>6.2379999999999729</c:v>
                </c:pt>
                <c:pt idx="83">
                  <c:v>6.2469999999999732</c:v>
                </c:pt>
                <c:pt idx="84">
                  <c:v>6.2559999999999727</c:v>
                </c:pt>
                <c:pt idx="85">
                  <c:v>6.2649999999999721</c:v>
                </c:pt>
                <c:pt idx="86">
                  <c:v>6.2739999999999725</c:v>
                </c:pt>
                <c:pt idx="87">
                  <c:v>6.2829999999999719</c:v>
                </c:pt>
                <c:pt idx="88">
                  <c:v>6.2919999999999714</c:v>
                </c:pt>
                <c:pt idx="89">
                  <c:v>6.3009999999999708</c:v>
                </c:pt>
                <c:pt idx="90">
                  <c:v>6.3099999999999703</c:v>
                </c:pt>
                <c:pt idx="91">
                  <c:v>6.3189999999999706</c:v>
                </c:pt>
                <c:pt idx="92">
                  <c:v>6.3279999999999701</c:v>
                </c:pt>
                <c:pt idx="93">
                  <c:v>6.3369999999999695</c:v>
                </c:pt>
                <c:pt idx="94">
                  <c:v>6.3459999999999699</c:v>
                </c:pt>
                <c:pt idx="95">
                  <c:v>6.3549999999999693</c:v>
                </c:pt>
                <c:pt idx="96">
                  <c:v>6.3639999999999688</c:v>
                </c:pt>
                <c:pt idx="97">
                  <c:v>6.3729999999999682</c:v>
                </c:pt>
                <c:pt idx="98">
                  <c:v>6.3819999999999677</c:v>
                </c:pt>
                <c:pt idx="99">
                  <c:v>6.390999999999968</c:v>
                </c:pt>
                <c:pt idx="100">
                  <c:v>6.3999999999999675</c:v>
                </c:pt>
                <c:pt idx="101">
                  <c:v>6.4089999999999669</c:v>
                </c:pt>
                <c:pt idx="102">
                  <c:v>6.4179999999999673</c:v>
                </c:pt>
                <c:pt idx="103">
                  <c:v>6.4269999999999667</c:v>
                </c:pt>
                <c:pt idx="104">
                  <c:v>6.4359999999999662</c:v>
                </c:pt>
                <c:pt idx="105">
                  <c:v>6.4449999999999656</c:v>
                </c:pt>
                <c:pt idx="106">
                  <c:v>6.4539999999999651</c:v>
                </c:pt>
                <c:pt idx="107">
                  <c:v>6.4629999999999654</c:v>
                </c:pt>
                <c:pt idx="108">
                  <c:v>6.4719999999999649</c:v>
                </c:pt>
                <c:pt idx="109">
                  <c:v>6.4809999999999643</c:v>
                </c:pt>
                <c:pt idx="110">
                  <c:v>6.4899999999999647</c:v>
                </c:pt>
                <c:pt idx="111">
                  <c:v>6.4989999999999641</c:v>
                </c:pt>
                <c:pt idx="112">
                  <c:v>6.5079999999999636</c:v>
                </c:pt>
                <c:pt idx="113">
                  <c:v>6.516999999999963</c:v>
                </c:pt>
                <c:pt idx="114">
                  <c:v>6.5259999999999625</c:v>
                </c:pt>
                <c:pt idx="115">
                  <c:v>6.5349999999999628</c:v>
                </c:pt>
                <c:pt idx="116">
                  <c:v>6.5439999999999623</c:v>
                </c:pt>
                <c:pt idx="117">
                  <c:v>6.5529999999999617</c:v>
                </c:pt>
                <c:pt idx="118">
                  <c:v>6.5619999999999621</c:v>
                </c:pt>
                <c:pt idx="119">
                  <c:v>6.5709999999999615</c:v>
                </c:pt>
                <c:pt idx="120">
                  <c:v>6.579999999999961</c:v>
                </c:pt>
                <c:pt idx="121">
                  <c:v>6.5889999999999604</c:v>
                </c:pt>
                <c:pt idx="122">
                  <c:v>6.5979999999999599</c:v>
                </c:pt>
                <c:pt idx="123">
                  <c:v>6.6069999999999602</c:v>
                </c:pt>
                <c:pt idx="124">
                  <c:v>6.6159999999999597</c:v>
                </c:pt>
                <c:pt idx="125">
                  <c:v>6.6249999999999591</c:v>
                </c:pt>
                <c:pt idx="126">
                  <c:v>6.6339999999999595</c:v>
                </c:pt>
                <c:pt idx="127">
                  <c:v>6.6429999999999589</c:v>
                </c:pt>
                <c:pt idx="128">
                  <c:v>6.6519999999999584</c:v>
                </c:pt>
                <c:pt idx="129">
                  <c:v>6.6609999999999578</c:v>
                </c:pt>
                <c:pt idx="130">
                  <c:v>6.6699999999999573</c:v>
                </c:pt>
                <c:pt idx="131">
                  <c:v>6.6789999999999576</c:v>
                </c:pt>
                <c:pt idx="132">
                  <c:v>6.6879999999999571</c:v>
                </c:pt>
                <c:pt idx="133">
                  <c:v>6.6969999999999565</c:v>
                </c:pt>
                <c:pt idx="134">
                  <c:v>6.7059999999999569</c:v>
                </c:pt>
                <c:pt idx="135">
                  <c:v>6.7149999999999563</c:v>
                </c:pt>
                <c:pt idx="136">
                  <c:v>6.7239999999999558</c:v>
                </c:pt>
                <c:pt idx="137">
                  <c:v>6.7329999999999552</c:v>
                </c:pt>
                <c:pt idx="138">
                  <c:v>6.7419999999999547</c:v>
                </c:pt>
                <c:pt idx="139">
                  <c:v>6.750999999999955</c:v>
                </c:pt>
                <c:pt idx="140">
                  <c:v>6.7599999999999545</c:v>
                </c:pt>
                <c:pt idx="141">
                  <c:v>6.7689999999999539</c:v>
                </c:pt>
                <c:pt idx="142">
                  <c:v>6.7779999999999543</c:v>
                </c:pt>
                <c:pt idx="143">
                  <c:v>6.7869999999999537</c:v>
                </c:pt>
                <c:pt idx="144">
                  <c:v>6.7959999999999532</c:v>
                </c:pt>
                <c:pt idx="145">
                  <c:v>6.8049999999999526</c:v>
                </c:pt>
                <c:pt idx="146">
                  <c:v>6.8139999999999521</c:v>
                </c:pt>
                <c:pt idx="147">
                  <c:v>6.8229999999999524</c:v>
                </c:pt>
                <c:pt idx="148">
                  <c:v>6.8319999999999519</c:v>
                </c:pt>
                <c:pt idx="149">
                  <c:v>6.8409999999999513</c:v>
                </c:pt>
                <c:pt idx="150">
                  <c:v>6.8499999999999517</c:v>
                </c:pt>
                <c:pt idx="151">
                  <c:v>6.8589999999999511</c:v>
                </c:pt>
                <c:pt idx="152">
                  <c:v>6.8679999999999506</c:v>
                </c:pt>
                <c:pt idx="153">
                  <c:v>6.87699999999995</c:v>
                </c:pt>
                <c:pt idx="154">
                  <c:v>6.8859999999999495</c:v>
                </c:pt>
                <c:pt idx="155">
                  <c:v>6.8949999999999498</c:v>
                </c:pt>
                <c:pt idx="156">
                  <c:v>6.9039999999999493</c:v>
                </c:pt>
                <c:pt idx="157">
                  <c:v>6.9129999999999487</c:v>
                </c:pt>
                <c:pt idx="158">
                  <c:v>6.9219999999999491</c:v>
                </c:pt>
                <c:pt idx="159">
                  <c:v>6.9309999999999485</c:v>
                </c:pt>
                <c:pt idx="160">
                  <c:v>6.939999999999948</c:v>
                </c:pt>
                <c:pt idx="161">
                  <c:v>6.9489999999999474</c:v>
                </c:pt>
                <c:pt idx="162">
                  <c:v>6.9579999999999469</c:v>
                </c:pt>
                <c:pt idx="163">
                  <c:v>6.9669999999999472</c:v>
                </c:pt>
                <c:pt idx="164">
                  <c:v>6.9759999999999467</c:v>
                </c:pt>
                <c:pt idx="165">
                  <c:v>6.9849999999999461</c:v>
                </c:pt>
                <c:pt idx="166">
                  <c:v>6.9939999999999465</c:v>
                </c:pt>
                <c:pt idx="167">
                  <c:v>7.0029999999999459</c:v>
                </c:pt>
                <c:pt idx="168">
                  <c:v>7.0119999999999463</c:v>
                </c:pt>
                <c:pt idx="169">
                  <c:v>7.0209999999999457</c:v>
                </c:pt>
                <c:pt idx="170">
                  <c:v>7.0299999999999461</c:v>
                </c:pt>
                <c:pt idx="171">
                  <c:v>7.0389999999999464</c:v>
                </c:pt>
                <c:pt idx="172">
                  <c:v>7.0479999999999459</c:v>
                </c:pt>
                <c:pt idx="173">
                  <c:v>7.0569999999999462</c:v>
                </c:pt>
                <c:pt idx="174">
                  <c:v>7.0659999999999457</c:v>
                </c:pt>
                <c:pt idx="175">
                  <c:v>7.074999999999946</c:v>
                </c:pt>
                <c:pt idx="176">
                  <c:v>7.0839999999999463</c:v>
                </c:pt>
                <c:pt idx="177">
                  <c:v>7.0929999999999467</c:v>
                </c:pt>
                <c:pt idx="178">
                  <c:v>7.1019999999999461</c:v>
                </c:pt>
                <c:pt idx="179">
                  <c:v>7.1109999999999456</c:v>
                </c:pt>
                <c:pt idx="180">
                  <c:v>7.1199999999999459</c:v>
                </c:pt>
                <c:pt idx="181">
                  <c:v>7.1289999999999463</c:v>
                </c:pt>
                <c:pt idx="182">
                  <c:v>7.1379999999999466</c:v>
                </c:pt>
                <c:pt idx="183">
                  <c:v>7.1469999999999461</c:v>
                </c:pt>
                <c:pt idx="184">
                  <c:v>7.1559999999999464</c:v>
                </c:pt>
                <c:pt idx="185">
                  <c:v>7.1649999999999459</c:v>
                </c:pt>
                <c:pt idx="186">
                  <c:v>7.1739999999999462</c:v>
                </c:pt>
                <c:pt idx="187">
                  <c:v>7.1829999999999465</c:v>
                </c:pt>
                <c:pt idx="188">
                  <c:v>7.191999999999946</c:v>
                </c:pt>
                <c:pt idx="189">
                  <c:v>7.2009999999999463</c:v>
                </c:pt>
                <c:pt idx="190">
                  <c:v>7.2099999999999458</c:v>
                </c:pt>
                <c:pt idx="191">
                  <c:v>7.2189999999999461</c:v>
                </c:pt>
                <c:pt idx="192">
                  <c:v>7.2279999999999465</c:v>
                </c:pt>
                <c:pt idx="193">
                  <c:v>7.2369999999999468</c:v>
                </c:pt>
                <c:pt idx="194">
                  <c:v>7.2459999999999463</c:v>
                </c:pt>
                <c:pt idx="195">
                  <c:v>7.2549999999999457</c:v>
                </c:pt>
                <c:pt idx="196">
                  <c:v>7.2639999999999461</c:v>
                </c:pt>
                <c:pt idx="197">
                  <c:v>7.2729999999999464</c:v>
                </c:pt>
                <c:pt idx="198">
                  <c:v>7.2819999999999467</c:v>
                </c:pt>
                <c:pt idx="199">
                  <c:v>7.2909999999999462</c:v>
                </c:pt>
                <c:pt idx="200">
                  <c:v>7.2999999999999465</c:v>
                </c:pt>
                <c:pt idx="201">
                  <c:v>7.308999999999946</c:v>
                </c:pt>
                <c:pt idx="202">
                  <c:v>7.3179999999999463</c:v>
                </c:pt>
                <c:pt idx="203">
                  <c:v>7.3269999999999467</c:v>
                </c:pt>
                <c:pt idx="204">
                  <c:v>7.3359999999999461</c:v>
                </c:pt>
                <c:pt idx="205">
                  <c:v>7.3449999999999465</c:v>
                </c:pt>
                <c:pt idx="206">
                  <c:v>7.3539999999999459</c:v>
                </c:pt>
                <c:pt idx="207">
                  <c:v>7.3629999999999463</c:v>
                </c:pt>
                <c:pt idx="208">
                  <c:v>7.3719999999999466</c:v>
                </c:pt>
                <c:pt idx="209">
                  <c:v>7.3809999999999469</c:v>
                </c:pt>
                <c:pt idx="210">
                  <c:v>7.3899999999999464</c:v>
                </c:pt>
                <c:pt idx="211">
                  <c:v>7.3989999999999458</c:v>
                </c:pt>
                <c:pt idx="212">
                  <c:v>7.4079999999999462</c:v>
                </c:pt>
                <c:pt idx="213">
                  <c:v>7.4169999999999465</c:v>
                </c:pt>
                <c:pt idx="214">
                  <c:v>7.4259999999999469</c:v>
                </c:pt>
                <c:pt idx="215">
                  <c:v>7.4349999999999463</c:v>
                </c:pt>
                <c:pt idx="216">
                  <c:v>7.4439999999999467</c:v>
                </c:pt>
                <c:pt idx="217">
                  <c:v>7.4529999999999461</c:v>
                </c:pt>
                <c:pt idx="218">
                  <c:v>7.4619999999999465</c:v>
                </c:pt>
                <c:pt idx="219">
                  <c:v>7.4709999999999468</c:v>
                </c:pt>
                <c:pt idx="220">
                  <c:v>7.4799999999999462</c:v>
                </c:pt>
                <c:pt idx="221">
                  <c:v>7.4889999999999466</c:v>
                </c:pt>
                <c:pt idx="222">
                  <c:v>7.497999999999946</c:v>
                </c:pt>
                <c:pt idx="223">
                  <c:v>7.5069999999999464</c:v>
                </c:pt>
                <c:pt idx="224">
                  <c:v>7.5159999999999467</c:v>
                </c:pt>
                <c:pt idx="225">
                  <c:v>7.5249999999999471</c:v>
                </c:pt>
                <c:pt idx="226">
                  <c:v>7.5339999999999465</c:v>
                </c:pt>
                <c:pt idx="227">
                  <c:v>7.542999999999946</c:v>
                </c:pt>
                <c:pt idx="228">
                  <c:v>7.5519999999999463</c:v>
                </c:pt>
                <c:pt idx="229">
                  <c:v>7.5609999999999467</c:v>
                </c:pt>
                <c:pt idx="230">
                  <c:v>7.569999999999947</c:v>
                </c:pt>
                <c:pt idx="231">
                  <c:v>7.5789999999999464</c:v>
                </c:pt>
                <c:pt idx="232">
                  <c:v>7.5879999999999468</c:v>
                </c:pt>
                <c:pt idx="233">
                  <c:v>7.5969999999999462</c:v>
                </c:pt>
                <c:pt idx="234">
                  <c:v>7.6059999999999466</c:v>
                </c:pt>
                <c:pt idx="235">
                  <c:v>7.6149999999999469</c:v>
                </c:pt>
                <c:pt idx="236">
                  <c:v>7.6239999999999464</c:v>
                </c:pt>
                <c:pt idx="237">
                  <c:v>7.6329999999999467</c:v>
                </c:pt>
                <c:pt idx="238">
                  <c:v>7.6419999999999462</c:v>
                </c:pt>
                <c:pt idx="239">
                  <c:v>7.6509999999999465</c:v>
                </c:pt>
                <c:pt idx="240">
                  <c:v>7.6599999999999469</c:v>
                </c:pt>
                <c:pt idx="241">
                  <c:v>7.6689999999999472</c:v>
                </c:pt>
                <c:pt idx="242">
                  <c:v>7.6779999999999466</c:v>
                </c:pt>
                <c:pt idx="243">
                  <c:v>7.6869999999999461</c:v>
                </c:pt>
                <c:pt idx="244">
                  <c:v>7.6959999999999464</c:v>
                </c:pt>
                <c:pt idx="245">
                  <c:v>7.7049999999999468</c:v>
                </c:pt>
                <c:pt idx="246">
                  <c:v>7.7139999999999471</c:v>
                </c:pt>
                <c:pt idx="247">
                  <c:v>7.7229999999999466</c:v>
                </c:pt>
                <c:pt idx="248">
                  <c:v>7.7319999999999469</c:v>
                </c:pt>
                <c:pt idx="249">
                  <c:v>7.7409999999999464</c:v>
                </c:pt>
                <c:pt idx="250">
                  <c:v>7.7499999999999467</c:v>
                </c:pt>
                <c:pt idx="251">
                  <c:v>7.7589999999999471</c:v>
                </c:pt>
                <c:pt idx="252">
                  <c:v>7.7679999999999465</c:v>
                </c:pt>
                <c:pt idx="253">
                  <c:v>7.7769999999999468</c:v>
                </c:pt>
                <c:pt idx="254">
                  <c:v>7.7859999999999463</c:v>
                </c:pt>
                <c:pt idx="255">
                  <c:v>7.7949999999999466</c:v>
                </c:pt>
                <c:pt idx="256">
                  <c:v>7.803999999999947</c:v>
                </c:pt>
                <c:pt idx="257">
                  <c:v>7.8129999999999473</c:v>
                </c:pt>
                <c:pt idx="258">
                  <c:v>7.8219999999999468</c:v>
                </c:pt>
                <c:pt idx="259">
                  <c:v>7.8309999999999462</c:v>
                </c:pt>
                <c:pt idx="260">
                  <c:v>7.8399999999999466</c:v>
                </c:pt>
                <c:pt idx="261">
                  <c:v>7.8489999999999469</c:v>
                </c:pt>
                <c:pt idx="262">
                  <c:v>7.8579999999999472</c:v>
                </c:pt>
                <c:pt idx="263">
                  <c:v>7.8669999999999467</c:v>
                </c:pt>
                <c:pt idx="264">
                  <c:v>7.875999999999947</c:v>
                </c:pt>
                <c:pt idx="265">
                  <c:v>7.8849999999999465</c:v>
                </c:pt>
                <c:pt idx="266">
                  <c:v>7.8939999999999468</c:v>
                </c:pt>
                <c:pt idx="267">
                  <c:v>7.9029999999999472</c:v>
                </c:pt>
                <c:pt idx="268">
                  <c:v>7.9119999999999466</c:v>
                </c:pt>
                <c:pt idx="269">
                  <c:v>7.920999999999947</c:v>
                </c:pt>
                <c:pt idx="270">
                  <c:v>7.9299999999999464</c:v>
                </c:pt>
                <c:pt idx="271">
                  <c:v>7.9389999999999468</c:v>
                </c:pt>
                <c:pt idx="272">
                  <c:v>7.9479999999999471</c:v>
                </c:pt>
                <c:pt idx="273">
                  <c:v>7.9569999999999474</c:v>
                </c:pt>
                <c:pt idx="274">
                  <c:v>7.9659999999999469</c:v>
                </c:pt>
                <c:pt idx="275">
                  <c:v>7.9749999999999464</c:v>
                </c:pt>
                <c:pt idx="276">
                  <c:v>7.9839999999999467</c:v>
                </c:pt>
                <c:pt idx="277">
                  <c:v>7.992999999999947</c:v>
                </c:pt>
                <c:pt idx="278">
                  <c:v>8.0019999999999474</c:v>
                </c:pt>
                <c:pt idx="279">
                  <c:v>8.0109999999999459</c:v>
                </c:pt>
                <c:pt idx="280">
                  <c:v>8.0199999999999463</c:v>
                </c:pt>
                <c:pt idx="281">
                  <c:v>8.0289999999999466</c:v>
                </c:pt>
                <c:pt idx="282">
                  <c:v>8.037999999999947</c:v>
                </c:pt>
                <c:pt idx="283">
                  <c:v>8.0469999999999473</c:v>
                </c:pt>
                <c:pt idx="284">
                  <c:v>8.0559999999999476</c:v>
                </c:pt>
                <c:pt idx="285">
                  <c:v>8.064999999999948</c:v>
                </c:pt>
                <c:pt idx="286">
                  <c:v>8.0739999999999466</c:v>
                </c:pt>
                <c:pt idx="287">
                  <c:v>8.0829999999999469</c:v>
                </c:pt>
                <c:pt idx="288">
                  <c:v>8.0919999999999472</c:v>
                </c:pt>
                <c:pt idx="289">
                  <c:v>8.1009999999999476</c:v>
                </c:pt>
                <c:pt idx="290">
                  <c:v>8.1099999999999461</c:v>
                </c:pt>
                <c:pt idx="291">
                  <c:v>8.1189999999999465</c:v>
                </c:pt>
                <c:pt idx="292">
                  <c:v>8.1279999999999468</c:v>
                </c:pt>
                <c:pt idx="293">
                  <c:v>8.1369999999999472</c:v>
                </c:pt>
                <c:pt idx="294">
                  <c:v>8.1459999999999475</c:v>
                </c:pt>
                <c:pt idx="295">
                  <c:v>8.1549999999999478</c:v>
                </c:pt>
                <c:pt idx="296">
                  <c:v>8.1639999999999464</c:v>
                </c:pt>
                <c:pt idx="297">
                  <c:v>8.1729999999999468</c:v>
                </c:pt>
                <c:pt idx="298">
                  <c:v>8.1819999999999471</c:v>
                </c:pt>
                <c:pt idx="299">
                  <c:v>8.1909999999999474</c:v>
                </c:pt>
                <c:pt idx="300">
                  <c:v>8.1999999999999478</c:v>
                </c:pt>
                <c:pt idx="301">
                  <c:v>8.2089999999999463</c:v>
                </c:pt>
                <c:pt idx="302">
                  <c:v>8.2179999999999467</c:v>
                </c:pt>
                <c:pt idx="303">
                  <c:v>8.226999999999947</c:v>
                </c:pt>
                <c:pt idx="304">
                  <c:v>8.2359999999999474</c:v>
                </c:pt>
                <c:pt idx="305">
                  <c:v>8.2449999999999477</c:v>
                </c:pt>
                <c:pt idx="306">
                  <c:v>8.253999999999948</c:v>
                </c:pt>
                <c:pt idx="307">
                  <c:v>8.2629999999999466</c:v>
                </c:pt>
                <c:pt idx="308">
                  <c:v>8.271999999999947</c:v>
                </c:pt>
                <c:pt idx="309">
                  <c:v>8.2809999999999473</c:v>
                </c:pt>
                <c:pt idx="310">
                  <c:v>8.2899999999999476</c:v>
                </c:pt>
                <c:pt idx="311">
                  <c:v>8.2989999999999462</c:v>
                </c:pt>
                <c:pt idx="312">
                  <c:v>8.3079999999999465</c:v>
                </c:pt>
                <c:pt idx="313">
                  <c:v>8.3169999999999469</c:v>
                </c:pt>
                <c:pt idx="314">
                  <c:v>8.3259999999999472</c:v>
                </c:pt>
                <c:pt idx="315">
                  <c:v>8.3349999999999476</c:v>
                </c:pt>
                <c:pt idx="316">
                  <c:v>8.3439999999999479</c:v>
                </c:pt>
                <c:pt idx="317">
                  <c:v>8.3529999999999482</c:v>
                </c:pt>
                <c:pt idx="318">
                  <c:v>8.3619999999999468</c:v>
                </c:pt>
                <c:pt idx="319">
                  <c:v>8.3709999999999471</c:v>
                </c:pt>
                <c:pt idx="320">
                  <c:v>8.3799999999999475</c:v>
                </c:pt>
                <c:pt idx="321">
                  <c:v>8.3889999999999478</c:v>
                </c:pt>
                <c:pt idx="322">
                  <c:v>8.3979999999999464</c:v>
                </c:pt>
                <c:pt idx="323">
                  <c:v>8.4069999999999467</c:v>
                </c:pt>
                <c:pt idx="324">
                  <c:v>8.4159999999999471</c:v>
                </c:pt>
                <c:pt idx="325">
                  <c:v>8.4249999999999474</c:v>
                </c:pt>
                <c:pt idx="326">
                  <c:v>8.4339999999999478</c:v>
                </c:pt>
                <c:pt idx="327">
                  <c:v>8.4429999999999481</c:v>
                </c:pt>
                <c:pt idx="328">
                  <c:v>8.4519999999999467</c:v>
                </c:pt>
                <c:pt idx="329">
                  <c:v>8.460999999999947</c:v>
                </c:pt>
                <c:pt idx="330">
                  <c:v>8.4699999999999473</c:v>
                </c:pt>
                <c:pt idx="331">
                  <c:v>8.4789999999999477</c:v>
                </c:pt>
                <c:pt idx="332">
                  <c:v>8.487999999999948</c:v>
                </c:pt>
                <c:pt idx="333">
                  <c:v>8.4969999999999466</c:v>
                </c:pt>
                <c:pt idx="334">
                  <c:v>8.5059999999999469</c:v>
                </c:pt>
                <c:pt idx="335">
                  <c:v>8.5149999999999473</c:v>
                </c:pt>
                <c:pt idx="336">
                  <c:v>8.5239999999999476</c:v>
                </c:pt>
                <c:pt idx="337">
                  <c:v>8.532999999999948</c:v>
                </c:pt>
                <c:pt idx="338">
                  <c:v>8.5419999999999483</c:v>
                </c:pt>
                <c:pt idx="339">
                  <c:v>8.5509999999999469</c:v>
                </c:pt>
                <c:pt idx="340">
                  <c:v>8.5599999999999472</c:v>
                </c:pt>
                <c:pt idx="341">
                  <c:v>8.5689999999999475</c:v>
                </c:pt>
                <c:pt idx="342">
                  <c:v>8.5779999999999479</c:v>
                </c:pt>
                <c:pt idx="343">
                  <c:v>8.5869999999999465</c:v>
                </c:pt>
                <c:pt idx="344">
                  <c:v>8.5959999999999468</c:v>
                </c:pt>
                <c:pt idx="345">
                  <c:v>8.6049999999999471</c:v>
                </c:pt>
                <c:pt idx="346">
                  <c:v>8.6139999999999475</c:v>
                </c:pt>
                <c:pt idx="347">
                  <c:v>8.6229999999999478</c:v>
                </c:pt>
                <c:pt idx="348">
                  <c:v>8.6319999999999482</c:v>
                </c:pt>
                <c:pt idx="349">
                  <c:v>8.6409999999999485</c:v>
                </c:pt>
                <c:pt idx="350">
                  <c:v>8.6499999999999471</c:v>
                </c:pt>
                <c:pt idx="351">
                  <c:v>8.6589999999999474</c:v>
                </c:pt>
                <c:pt idx="352">
                  <c:v>8.6679999999999477</c:v>
                </c:pt>
                <c:pt idx="353">
                  <c:v>8.6769999999999481</c:v>
                </c:pt>
                <c:pt idx="354">
                  <c:v>8.6859999999999467</c:v>
                </c:pt>
                <c:pt idx="355">
                  <c:v>8.694999999999947</c:v>
                </c:pt>
                <c:pt idx="356">
                  <c:v>8.7039999999999473</c:v>
                </c:pt>
                <c:pt idx="357">
                  <c:v>8.7129999999999477</c:v>
                </c:pt>
                <c:pt idx="358">
                  <c:v>8.721999999999948</c:v>
                </c:pt>
                <c:pt idx="359">
                  <c:v>8.7309999999999484</c:v>
                </c:pt>
                <c:pt idx="360">
                  <c:v>8.7399999999999469</c:v>
                </c:pt>
                <c:pt idx="361">
                  <c:v>8.7489999999999473</c:v>
                </c:pt>
                <c:pt idx="362">
                  <c:v>8.7579999999999476</c:v>
                </c:pt>
                <c:pt idx="363">
                  <c:v>8.7669999999999479</c:v>
                </c:pt>
                <c:pt idx="364">
                  <c:v>8.7759999999999483</c:v>
                </c:pt>
                <c:pt idx="365">
                  <c:v>8.7849999999999469</c:v>
                </c:pt>
                <c:pt idx="366">
                  <c:v>8.7939999999999472</c:v>
                </c:pt>
                <c:pt idx="367">
                  <c:v>8.8029999999999475</c:v>
                </c:pt>
                <c:pt idx="368">
                  <c:v>8.8119999999999479</c:v>
                </c:pt>
                <c:pt idx="369">
                  <c:v>8.8209999999999482</c:v>
                </c:pt>
                <c:pt idx="370">
                  <c:v>8.8299999999999486</c:v>
                </c:pt>
                <c:pt idx="371">
                  <c:v>8.8389999999999471</c:v>
                </c:pt>
                <c:pt idx="372">
                  <c:v>8.8479999999999475</c:v>
                </c:pt>
                <c:pt idx="373">
                  <c:v>8.8569999999999478</c:v>
                </c:pt>
                <c:pt idx="374">
                  <c:v>8.8659999999999481</c:v>
                </c:pt>
                <c:pt idx="375">
                  <c:v>8.8749999999999467</c:v>
                </c:pt>
                <c:pt idx="376">
                  <c:v>8.8839999999999471</c:v>
                </c:pt>
                <c:pt idx="377">
                  <c:v>8.8929999999999474</c:v>
                </c:pt>
                <c:pt idx="378">
                  <c:v>8.9019999999999477</c:v>
                </c:pt>
                <c:pt idx="379">
                  <c:v>8.9109999999999481</c:v>
                </c:pt>
                <c:pt idx="380">
                  <c:v>8.9199999999999484</c:v>
                </c:pt>
                <c:pt idx="381">
                  <c:v>8.9289999999999488</c:v>
                </c:pt>
                <c:pt idx="382">
                  <c:v>8.9379999999999473</c:v>
                </c:pt>
                <c:pt idx="383">
                  <c:v>8.9469999999999477</c:v>
                </c:pt>
                <c:pt idx="384">
                  <c:v>8.955999999999948</c:v>
                </c:pt>
                <c:pt idx="385">
                  <c:v>8.9649999999999483</c:v>
                </c:pt>
                <c:pt idx="386">
                  <c:v>8.9739999999999469</c:v>
                </c:pt>
                <c:pt idx="387">
                  <c:v>8.9829999999999472</c:v>
                </c:pt>
                <c:pt idx="388">
                  <c:v>8.9919999999999476</c:v>
                </c:pt>
                <c:pt idx="389">
                  <c:v>9.0009999999999479</c:v>
                </c:pt>
                <c:pt idx="390">
                  <c:v>9.0099999999999483</c:v>
                </c:pt>
                <c:pt idx="391">
                  <c:v>9.0189999999999486</c:v>
                </c:pt>
                <c:pt idx="392">
                  <c:v>9.0279999999999472</c:v>
                </c:pt>
                <c:pt idx="393">
                  <c:v>9.0369999999999475</c:v>
                </c:pt>
                <c:pt idx="394">
                  <c:v>9.0459999999999479</c:v>
                </c:pt>
                <c:pt idx="395">
                  <c:v>9.0549999999999482</c:v>
                </c:pt>
                <c:pt idx="396">
                  <c:v>9.0639999999999485</c:v>
                </c:pt>
                <c:pt idx="397">
                  <c:v>9.0729999999999471</c:v>
                </c:pt>
                <c:pt idx="398">
                  <c:v>9.0819999999999474</c:v>
                </c:pt>
                <c:pt idx="399">
                  <c:v>9.0909999999999478</c:v>
                </c:pt>
                <c:pt idx="400">
                  <c:v>9.0999999999999481</c:v>
                </c:pt>
                <c:pt idx="401">
                  <c:v>9.1089999999999485</c:v>
                </c:pt>
                <c:pt idx="402">
                  <c:v>9.1179999999999488</c:v>
                </c:pt>
                <c:pt idx="403">
                  <c:v>9.1269999999999474</c:v>
                </c:pt>
                <c:pt idx="404">
                  <c:v>9.1359999999999477</c:v>
                </c:pt>
                <c:pt idx="405">
                  <c:v>9.1449999999999481</c:v>
                </c:pt>
                <c:pt idx="406">
                  <c:v>9.1539999999999484</c:v>
                </c:pt>
                <c:pt idx="407">
                  <c:v>9.1629999999999487</c:v>
                </c:pt>
                <c:pt idx="408">
                  <c:v>9.1719999999999473</c:v>
                </c:pt>
                <c:pt idx="409">
                  <c:v>9.1809999999999476</c:v>
                </c:pt>
                <c:pt idx="410">
                  <c:v>9.189999999999948</c:v>
                </c:pt>
                <c:pt idx="411">
                  <c:v>9.1989999999999483</c:v>
                </c:pt>
                <c:pt idx="412">
                  <c:v>9.2079999999999487</c:v>
                </c:pt>
                <c:pt idx="413">
                  <c:v>9.2169999999999472</c:v>
                </c:pt>
                <c:pt idx="414">
                  <c:v>9.2259999999999476</c:v>
                </c:pt>
                <c:pt idx="415">
                  <c:v>9.2349999999999479</c:v>
                </c:pt>
                <c:pt idx="416">
                  <c:v>9.2439999999999483</c:v>
                </c:pt>
                <c:pt idx="417">
                  <c:v>9.2529999999999486</c:v>
                </c:pt>
                <c:pt idx="418">
                  <c:v>9.2619999999999472</c:v>
                </c:pt>
                <c:pt idx="419">
                  <c:v>9.2709999999999475</c:v>
                </c:pt>
                <c:pt idx="420">
                  <c:v>9.2799999999999478</c:v>
                </c:pt>
                <c:pt idx="421">
                  <c:v>9.2889999999999482</c:v>
                </c:pt>
                <c:pt idx="422">
                  <c:v>9.2979999999999485</c:v>
                </c:pt>
                <c:pt idx="423">
                  <c:v>9.3069999999999489</c:v>
                </c:pt>
                <c:pt idx="424">
                  <c:v>9.3159999999999474</c:v>
                </c:pt>
                <c:pt idx="425">
                  <c:v>9.3249999999999478</c:v>
                </c:pt>
                <c:pt idx="426">
                  <c:v>9.3339999999999481</c:v>
                </c:pt>
                <c:pt idx="427">
                  <c:v>9.3429999999999485</c:v>
                </c:pt>
                <c:pt idx="428">
                  <c:v>9.3519999999999488</c:v>
                </c:pt>
                <c:pt idx="429">
                  <c:v>9.3609999999999474</c:v>
                </c:pt>
                <c:pt idx="430">
                  <c:v>9.3699999999999477</c:v>
                </c:pt>
                <c:pt idx="431">
                  <c:v>9.378999999999948</c:v>
                </c:pt>
                <c:pt idx="432">
                  <c:v>9.3879999999999484</c:v>
                </c:pt>
                <c:pt idx="433">
                  <c:v>9.3969999999999487</c:v>
                </c:pt>
                <c:pt idx="434">
                  <c:v>9.4059999999999491</c:v>
                </c:pt>
                <c:pt idx="435">
                  <c:v>9.4149999999999476</c:v>
                </c:pt>
                <c:pt idx="436">
                  <c:v>9.423999999999948</c:v>
                </c:pt>
                <c:pt idx="437">
                  <c:v>9.4329999999999483</c:v>
                </c:pt>
                <c:pt idx="438">
                  <c:v>9.4419999999999487</c:v>
                </c:pt>
                <c:pt idx="439">
                  <c:v>9.450999999999949</c:v>
                </c:pt>
                <c:pt idx="440">
                  <c:v>9.4599999999999476</c:v>
                </c:pt>
                <c:pt idx="441">
                  <c:v>9.4689999999999479</c:v>
                </c:pt>
                <c:pt idx="442">
                  <c:v>9.4779999999999482</c:v>
                </c:pt>
                <c:pt idx="443">
                  <c:v>9.4869999999999486</c:v>
                </c:pt>
                <c:pt idx="444">
                  <c:v>9.4959999999999489</c:v>
                </c:pt>
                <c:pt idx="445">
                  <c:v>9.5049999999999475</c:v>
                </c:pt>
                <c:pt idx="446">
                  <c:v>9.5139999999999478</c:v>
                </c:pt>
                <c:pt idx="447">
                  <c:v>9.5229999999999482</c:v>
                </c:pt>
                <c:pt idx="448">
                  <c:v>9.5319999999999485</c:v>
                </c:pt>
                <c:pt idx="449">
                  <c:v>9.5409999999999489</c:v>
                </c:pt>
                <c:pt idx="450">
                  <c:v>9.5499999999999474</c:v>
                </c:pt>
                <c:pt idx="451">
                  <c:v>9.5589999999999478</c:v>
                </c:pt>
                <c:pt idx="452">
                  <c:v>9.5679999999999481</c:v>
                </c:pt>
                <c:pt idx="453">
                  <c:v>9.5769999999999484</c:v>
                </c:pt>
                <c:pt idx="454">
                  <c:v>9.5859999999999488</c:v>
                </c:pt>
                <c:pt idx="455">
                  <c:v>9.5949999999999491</c:v>
                </c:pt>
                <c:pt idx="456">
                  <c:v>9.6039999999999477</c:v>
                </c:pt>
                <c:pt idx="457">
                  <c:v>9.612999999999948</c:v>
                </c:pt>
                <c:pt idx="458">
                  <c:v>9.6219999999999484</c:v>
                </c:pt>
                <c:pt idx="459">
                  <c:v>9.6309999999999487</c:v>
                </c:pt>
                <c:pt idx="460">
                  <c:v>9.6399999999999491</c:v>
                </c:pt>
                <c:pt idx="461">
                  <c:v>9.6489999999999476</c:v>
                </c:pt>
                <c:pt idx="462">
                  <c:v>9.657999999999948</c:v>
                </c:pt>
                <c:pt idx="463">
                  <c:v>9.6669999999999483</c:v>
                </c:pt>
                <c:pt idx="464">
                  <c:v>9.6759999999999486</c:v>
                </c:pt>
                <c:pt idx="465">
                  <c:v>9.684999999999949</c:v>
                </c:pt>
                <c:pt idx="466">
                  <c:v>9.6939999999999493</c:v>
                </c:pt>
                <c:pt idx="467">
                  <c:v>9.7029999999999479</c:v>
                </c:pt>
                <c:pt idx="468">
                  <c:v>9.7119999999999482</c:v>
                </c:pt>
                <c:pt idx="469">
                  <c:v>9.7209999999999486</c:v>
                </c:pt>
                <c:pt idx="470">
                  <c:v>9.7299999999999489</c:v>
                </c:pt>
                <c:pt idx="471">
                  <c:v>9.7389999999999493</c:v>
                </c:pt>
                <c:pt idx="472">
                  <c:v>9.7479999999999478</c:v>
                </c:pt>
                <c:pt idx="473">
                  <c:v>9.7569999999999482</c:v>
                </c:pt>
                <c:pt idx="474">
                  <c:v>9.7659999999999485</c:v>
                </c:pt>
                <c:pt idx="475">
                  <c:v>9.7749999999999488</c:v>
                </c:pt>
                <c:pt idx="476">
                  <c:v>9.7839999999999492</c:v>
                </c:pt>
                <c:pt idx="477">
                  <c:v>9.7929999999999477</c:v>
                </c:pt>
                <c:pt idx="478">
                  <c:v>9.8019999999999481</c:v>
                </c:pt>
                <c:pt idx="479">
                  <c:v>9.8109999999999484</c:v>
                </c:pt>
                <c:pt idx="480">
                  <c:v>9.8199999999999488</c:v>
                </c:pt>
                <c:pt idx="481">
                  <c:v>9.8289999999999491</c:v>
                </c:pt>
                <c:pt idx="482">
                  <c:v>9.8379999999999477</c:v>
                </c:pt>
                <c:pt idx="483">
                  <c:v>9.846999999999948</c:v>
                </c:pt>
                <c:pt idx="484">
                  <c:v>9.8559999999999484</c:v>
                </c:pt>
                <c:pt idx="485">
                  <c:v>9.8649999999999487</c:v>
                </c:pt>
                <c:pt idx="486">
                  <c:v>9.873999999999949</c:v>
                </c:pt>
                <c:pt idx="487">
                  <c:v>9.8829999999999494</c:v>
                </c:pt>
                <c:pt idx="488">
                  <c:v>9.8919999999999479</c:v>
                </c:pt>
                <c:pt idx="489">
                  <c:v>9.9009999999999483</c:v>
                </c:pt>
                <c:pt idx="490">
                  <c:v>9.9099999999999486</c:v>
                </c:pt>
                <c:pt idx="491">
                  <c:v>9.918999999999949</c:v>
                </c:pt>
                <c:pt idx="492">
                  <c:v>9.9279999999999493</c:v>
                </c:pt>
                <c:pt idx="493">
                  <c:v>9.9369999999999479</c:v>
                </c:pt>
                <c:pt idx="494">
                  <c:v>9.9459999999999482</c:v>
                </c:pt>
                <c:pt idx="495">
                  <c:v>9.9549999999999486</c:v>
                </c:pt>
                <c:pt idx="496">
                  <c:v>9.9639999999999489</c:v>
                </c:pt>
                <c:pt idx="497">
                  <c:v>9.9729999999999492</c:v>
                </c:pt>
                <c:pt idx="498">
                  <c:v>9.9819999999999478</c:v>
                </c:pt>
                <c:pt idx="499">
                  <c:v>9.9909999999999481</c:v>
                </c:pt>
                <c:pt idx="500">
                  <c:v>9.9999999999999485</c:v>
                </c:pt>
                <c:pt idx="501">
                  <c:v>10.008999999999949</c:v>
                </c:pt>
                <c:pt idx="502">
                  <c:v>10.017999999999949</c:v>
                </c:pt>
                <c:pt idx="503">
                  <c:v>10.026999999999948</c:v>
                </c:pt>
                <c:pt idx="504">
                  <c:v>10.035999999999948</c:v>
                </c:pt>
                <c:pt idx="505">
                  <c:v>10.044999999999948</c:v>
                </c:pt>
                <c:pt idx="506">
                  <c:v>10.053999999999949</c:v>
                </c:pt>
                <c:pt idx="507">
                  <c:v>10.062999999999949</c:v>
                </c:pt>
                <c:pt idx="508">
                  <c:v>10.071999999999949</c:v>
                </c:pt>
                <c:pt idx="509">
                  <c:v>10.080999999999948</c:v>
                </c:pt>
                <c:pt idx="510">
                  <c:v>10.089999999999948</c:v>
                </c:pt>
                <c:pt idx="511">
                  <c:v>10.098999999999949</c:v>
                </c:pt>
                <c:pt idx="512">
                  <c:v>10.107999999999949</c:v>
                </c:pt>
                <c:pt idx="513">
                  <c:v>10.116999999999949</c:v>
                </c:pt>
                <c:pt idx="514">
                  <c:v>10.125999999999948</c:v>
                </c:pt>
                <c:pt idx="515">
                  <c:v>10.134999999999948</c:v>
                </c:pt>
                <c:pt idx="516">
                  <c:v>10.143999999999949</c:v>
                </c:pt>
                <c:pt idx="517">
                  <c:v>10.152999999999949</c:v>
                </c:pt>
                <c:pt idx="518">
                  <c:v>10.161999999999949</c:v>
                </c:pt>
                <c:pt idx="519">
                  <c:v>10.170999999999948</c:v>
                </c:pt>
                <c:pt idx="520">
                  <c:v>10.179999999999948</c:v>
                </c:pt>
                <c:pt idx="521">
                  <c:v>10.188999999999949</c:v>
                </c:pt>
                <c:pt idx="522">
                  <c:v>10.197999999999949</c:v>
                </c:pt>
                <c:pt idx="523">
                  <c:v>10.206999999999949</c:v>
                </c:pt>
                <c:pt idx="524">
                  <c:v>10.215999999999948</c:v>
                </c:pt>
                <c:pt idx="525">
                  <c:v>10.224999999999948</c:v>
                </c:pt>
                <c:pt idx="526">
                  <c:v>10.233999999999948</c:v>
                </c:pt>
                <c:pt idx="527">
                  <c:v>10.242999999999949</c:v>
                </c:pt>
                <c:pt idx="528">
                  <c:v>10.251999999999949</c:v>
                </c:pt>
                <c:pt idx="529">
                  <c:v>10.260999999999949</c:v>
                </c:pt>
                <c:pt idx="530">
                  <c:v>10.269999999999948</c:v>
                </c:pt>
                <c:pt idx="531">
                  <c:v>10.278999999999948</c:v>
                </c:pt>
                <c:pt idx="532">
                  <c:v>10.287999999999949</c:v>
                </c:pt>
                <c:pt idx="533">
                  <c:v>10.296999999999949</c:v>
                </c:pt>
                <c:pt idx="534">
                  <c:v>10.305999999999949</c:v>
                </c:pt>
                <c:pt idx="535">
                  <c:v>10.314999999999948</c:v>
                </c:pt>
                <c:pt idx="536">
                  <c:v>10.323999999999948</c:v>
                </c:pt>
                <c:pt idx="537">
                  <c:v>10.332999999999949</c:v>
                </c:pt>
                <c:pt idx="538">
                  <c:v>10.341999999999949</c:v>
                </c:pt>
                <c:pt idx="539">
                  <c:v>10.350999999999949</c:v>
                </c:pt>
                <c:pt idx="540">
                  <c:v>10.35999999999995</c:v>
                </c:pt>
                <c:pt idx="541">
                  <c:v>10.368999999999948</c:v>
                </c:pt>
                <c:pt idx="542">
                  <c:v>10.377999999999949</c:v>
                </c:pt>
                <c:pt idx="543">
                  <c:v>10.386999999999949</c:v>
                </c:pt>
                <c:pt idx="544">
                  <c:v>10.395999999999949</c:v>
                </c:pt>
                <c:pt idx="545">
                  <c:v>10.40499999999995</c:v>
                </c:pt>
                <c:pt idx="546">
                  <c:v>10.413999999999948</c:v>
                </c:pt>
                <c:pt idx="547">
                  <c:v>10.422999999999949</c:v>
                </c:pt>
                <c:pt idx="548">
                  <c:v>10.431999999999949</c:v>
                </c:pt>
                <c:pt idx="549">
                  <c:v>10.440999999999949</c:v>
                </c:pt>
                <c:pt idx="550">
                  <c:v>10.44999999999995</c:v>
                </c:pt>
                <c:pt idx="551">
                  <c:v>10.458999999999948</c:v>
                </c:pt>
                <c:pt idx="552">
                  <c:v>10.467999999999948</c:v>
                </c:pt>
                <c:pt idx="553">
                  <c:v>10.476999999999949</c:v>
                </c:pt>
                <c:pt idx="554">
                  <c:v>10.485999999999949</c:v>
                </c:pt>
                <c:pt idx="555">
                  <c:v>10.494999999999949</c:v>
                </c:pt>
                <c:pt idx="556">
                  <c:v>10.503999999999948</c:v>
                </c:pt>
                <c:pt idx="557">
                  <c:v>10.512999999999948</c:v>
                </c:pt>
                <c:pt idx="558">
                  <c:v>10.521999999999949</c:v>
                </c:pt>
                <c:pt idx="559">
                  <c:v>10.530999999999949</c:v>
                </c:pt>
                <c:pt idx="560">
                  <c:v>10.539999999999949</c:v>
                </c:pt>
                <c:pt idx="561">
                  <c:v>10.54899999999995</c:v>
                </c:pt>
                <c:pt idx="562">
                  <c:v>10.557999999999948</c:v>
                </c:pt>
                <c:pt idx="563">
                  <c:v>10.566999999999949</c:v>
                </c:pt>
                <c:pt idx="564">
                  <c:v>10.575999999999949</c:v>
                </c:pt>
                <c:pt idx="565">
                  <c:v>10.584999999999949</c:v>
                </c:pt>
                <c:pt idx="566">
                  <c:v>10.59399999999995</c:v>
                </c:pt>
                <c:pt idx="567">
                  <c:v>10.602999999999948</c:v>
                </c:pt>
                <c:pt idx="568">
                  <c:v>10.611999999999949</c:v>
                </c:pt>
                <c:pt idx="569">
                  <c:v>10.620999999999949</c:v>
                </c:pt>
                <c:pt idx="570">
                  <c:v>10.629999999999949</c:v>
                </c:pt>
                <c:pt idx="571">
                  <c:v>10.63899999999995</c:v>
                </c:pt>
                <c:pt idx="572">
                  <c:v>10.64799999999995</c:v>
                </c:pt>
                <c:pt idx="573">
                  <c:v>10.656999999999949</c:v>
                </c:pt>
                <c:pt idx="574">
                  <c:v>10.665999999999949</c:v>
                </c:pt>
                <c:pt idx="575">
                  <c:v>10.674999999999949</c:v>
                </c:pt>
                <c:pt idx="576">
                  <c:v>10.68399999999995</c:v>
                </c:pt>
                <c:pt idx="577">
                  <c:v>10.69299999999995</c:v>
                </c:pt>
                <c:pt idx="578">
                  <c:v>10.701999999999948</c:v>
                </c:pt>
                <c:pt idx="579">
                  <c:v>10.710999999999949</c:v>
                </c:pt>
                <c:pt idx="580">
                  <c:v>10.719999999999949</c:v>
                </c:pt>
                <c:pt idx="581">
                  <c:v>10.728999999999949</c:v>
                </c:pt>
                <c:pt idx="582">
                  <c:v>10.73799999999995</c:v>
                </c:pt>
                <c:pt idx="583">
                  <c:v>10.746999999999948</c:v>
                </c:pt>
                <c:pt idx="584">
                  <c:v>10.755999999999949</c:v>
                </c:pt>
                <c:pt idx="585">
                  <c:v>10.764999999999949</c:v>
                </c:pt>
                <c:pt idx="586">
                  <c:v>10.773999999999949</c:v>
                </c:pt>
                <c:pt idx="587">
                  <c:v>10.78299999999995</c:v>
                </c:pt>
                <c:pt idx="588">
                  <c:v>10.791999999999948</c:v>
                </c:pt>
                <c:pt idx="589">
                  <c:v>10.800999999999949</c:v>
                </c:pt>
                <c:pt idx="590">
                  <c:v>10.809999999999949</c:v>
                </c:pt>
                <c:pt idx="591">
                  <c:v>10.818999999999949</c:v>
                </c:pt>
                <c:pt idx="592">
                  <c:v>10.82799999999995</c:v>
                </c:pt>
                <c:pt idx="593">
                  <c:v>10.83699999999995</c:v>
                </c:pt>
                <c:pt idx="594">
                  <c:v>10.845999999999949</c:v>
                </c:pt>
                <c:pt idx="595">
                  <c:v>10.854999999999949</c:v>
                </c:pt>
                <c:pt idx="596">
                  <c:v>10.863999999999949</c:v>
                </c:pt>
                <c:pt idx="597">
                  <c:v>10.87299999999995</c:v>
                </c:pt>
                <c:pt idx="598">
                  <c:v>10.88199999999995</c:v>
                </c:pt>
                <c:pt idx="599">
                  <c:v>10.890999999999948</c:v>
                </c:pt>
                <c:pt idx="600">
                  <c:v>10.899999999999949</c:v>
                </c:pt>
                <c:pt idx="601">
                  <c:v>10.908999999999949</c:v>
                </c:pt>
                <c:pt idx="602">
                  <c:v>10.91799999999995</c:v>
                </c:pt>
                <c:pt idx="603">
                  <c:v>10.92699999999995</c:v>
                </c:pt>
                <c:pt idx="604">
                  <c:v>10.935999999999948</c:v>
                </c:pt>
                <c:pt idx="605">
                  <c:v>10.944999999999949</c:v>
                </c:pt>
                <c:pt idx="606">
                  <c:v>10.953999999999949</c:v>
                </c:pt>
                <c:pt idx="607">
                  <c:v>10.962999999999949</c:v>
                </c:pt>
                <c:pt idx="608">
                  <c:v>10.97199999999995</c:v>
                </c:pt>
                <c:pt idx="609">
                  <c:v>10.980999999999948</c:v>
                </c:pt>
                <c:pt idx="610">
                  <c:v>10.989999999999949</c:v>
                </c:pt>
                <c:pt idx="611">
                  <c:v>10.998999999999949</c:v>
                </c:pt>
                <c:pt idx="612">
                  <c:v>11.007999999999949</c:v>
                </c:pt>
                <c:pt idx="613">
                  <c:v>11.01699999999995</c:v>
                </c:pt>
                <c:pt idx="614">
                  <c:v>11.02599999999995</c:v>
                </c:pt>
                <c:pt idx="615">
                  <c:v>11.034999999999949</c:v>
                </c:pt>
                <c:pt idx="616">
                  <c:v>11.043999999999949</c:v>
                </c:pt>
                <c:pt idx="617">
                  <c:v>11.052999999999949</c:v>
                </c:pt>
                <c:pt idx="618">
                  <c:v>11.06199999999995</c:v>
                </c:pt>
                <c:pt idx="619">
                  <c:v>11.07099999999995</c:v>
                </c:pt>
                <c:pt idx="620">
                  <c:v>11.079999999999949</c:v>
                </c:pt>
                <c:pt idx="621">
                  <c:v>11.088999999999949</c:v>
                </c:pt>
                <c:pt idx="622">
                  <c:v>11.097999999999949</c:v>
                </c:pt>
                <c:pt idx="623">
                  <c:v>11.10699999999995</c:v>
                </c:pt>
                <c:pt idx="624">
                  <c:v>11.11599999999995</c:v>
                </c:pt>
                <c:pt idx="625">
                  <c:v>11.12499999999995</c:v>
                </c:pt>
                <c:pt idx="626">
                  <c:v>11.133999999999949</c:v>
                </c:pt>
                <c:pt idx="627">
                  <c:v>11.142999999999949</c:v>
                </c:pt>
                <c:pt idx="628">
                  <c:v>11.15199999999995</c:v>
                </c:pt>
                <c:pt idx="629">
                  <c:v>11.16099999999995</c:v>
                </c:pt>
                <c:pt idx="630">
                  <c:v>11.169999999999948</c:v>
                </c:pt>
                <c:pt idx="631">
                  <c:v>11.178999999999949</c:v>
                </c:pt>
                <c:pt idx="632">
                  <c:v>11.187999999999949</c:v>
                </c:pt>
                <c:pt idx="633">
                  <c:v>11.196999999999949</c:v>
                </c:pt>
                <c:pt idx="634">
                  <c:v>11.20599999999995</c:v>
                </c:pt>
                <c:pt idx="635">
                  <c:v>11.21499999999995</c:v>
                </c:pt>
                <c:pt idx="636">
                  <c:v>11.22399999999995</c:v>
                </c:pt>
                <c:pt idx="637">
                  <c:v>11.232999999999949</c:v>
                </c:pt>
                <c:pt idx="638">
                  <c:v>11.241999999999949</c:v>
                </c:pt>
                <c:pt idx="639">
                  <c:v>11.25099999999995</c:v>
                </c:pt>
                <c:pt idx="640">
                  <c:v>11.25999999999995</c:v>
                </c:pt>
                <c:pt idx="641">
                  <c:v>11.268999999999949</c:v>
                </c:pt>
                <c:pt idx="642">
                  <c:v>11.277999999999949</c:v>
                </c:pt>
                <c:pt idx="643">
                  <c:v>11.286999999999949</c:v>
                </c:pt>
                <c:pt idx="644">
                  <c:v>11.29599999999995</c:v>
                </c:pt>
                <c:pt idx="645">
                  <c:v>11.30499999999995</c:v>
                </c:pt>
                <c:pt idx="646">
                  <c:v>11.31399999999995</c:v>
                </c:pt>
                <c:pt idx="647">
                  <c:v>11.322999999999949</c:v>
                </c:pt>
                <c:pt idx="648">
                  <c:v>11.331999999999949</c:v>
                </c:pt>
                <c:pt idx="649">
                  <c:v>11.34099999999995</c:v>
                </c:pt>
                <c:pt idx="650">
                  <c:v>11.34999999999995</c:v>
                </c:pt>
                <c:pt idx="651">
                  <c:v>11.35899999999995</c:v>
                </c:pt>
                <c:pt idx="652">
                  <c:v>11.367999999999949</c:v>
                </c:pt>
                <c:pt idx="653">
                  <c:v>11.376999999999949</c:v>
                </c:pt>
                <c:pt idx="654">
                  <c:v>11.385999999999949</c:v>
                </c:pt>
                <c:pt idx="655">
                  <c:v>11.39499999999995</c:v>
                </c:pt>
                <c:pt idx="656">
                  <c:v>11.40399999999995</c:v>
                </c:pt>
                <c:pt idx="657">
                  <c:v>11.412999999999951</c:v>
                </c:pt>
                <c:pt idx="658">
                  <c:v>11.421999999999949</c:v>
                </c:pt>
                <c:pt idx="659">
                  <c:v>11.430999999999949</c:v>
                </c:pt>
                <c:pt idx="660">
                  <c:v>11.43999999999995</c:v>
                </c:pt>
                <c:pt idx="661">
                  <c:v>11.44899999999995</c:v>
                </c:pt>
                <c:pt idx="662">
                  <c:v>11.457999999999949</c:v>
                </c:pt>
                <c:pt idx="663">
                  <c:v>11.466999999999949</c:v>
                </c:pt>
                <c:pt idx="664">
                  <c:v>11.475999999999949</c:v>
                </c:pt>
                <c:pt idx="665">
                  <c:v>11.48499999999995</c:v>
                </c:pt>
                <c:pt idx="666">
                  <c:v>11.49399999999995</c:v>
                </c:pt>
                <c:pt idx="667">
                  <c:v>11.50299999999995</c:v>
                </c:pt>
                <c:pt idx="668">
                  <c:v>11.511999999999951</c:v>
                </c:pt>
                <c:pt idx="669">
                  <c:v>11.520999999999949</c:v>
                </c:pt>
                <c:pt idx="670">
                  <c:v>11.52999999999995</c:v>
                </c:pt>
                <c:pt idx="671">
                  <c:v>11.53899999999995</c:v>
                </c:pt>
                <c:pt idx="672">
                  <c:v>11.54799999999995</c:v>
                </c:pt>
                <c:pt idx="673">
                  <c:v>11.556999999999949</c:v>
                </c:pt>
                <c:pt idx="674">
                  <c:v>11.565999999999949</c:v>
                </c:pt>
                <c:pt idx="675">
                  <c:v>11.57499999999995</c:v>
                </c:pt>
                <c:pt idx="676">
                  <c:v>11.58399999999995</c:v>
                </c:pt>
                <c:pt idx="677">
                  <c:v>11.59299999999995</c:v>
                </c:pt>
                <c:pt idx="678">
                  <c:v>11.601999999999951</c:v>
                </c:pt>
                <c:pt idx="679">
                  <c:v>11.610999999999949</c:v>
                </c:pt>
                <c:pt idx="680">
                  <c:v>11.619999999999949</c:v>
                </c:pt>
                <c:pt idx="681">
                  <c:v>11.62899999999995</c:v>
                </c:pt>
                <c:pt idx="682">
                  <c:v>11.63799999999995</c:v>
                </c:pt>
                <c:pt idx="683">
                  <c:v>11.646999999999951</c:v>
                </c:pt>
                <c:pt idx="684">
                  <c:v>11.655999999999949</c:v>
                </c:pt>
                <c:pt idx="685">
                  <c:v>11.664999999999949</c:v>
                </c:pt>
                <c:pt idx="686">
                  <c:v>11.67399999999995</c:v>
                </c:pt>
                <c:pt idx="687">
                  <c:v>11.68299999999995</c:v>
                </c:pt>
                <c:pt idx="688">
                  <c:v>11.69199999999995</c:v>
                </c:pt>
                <c:pt idx="689">
                  <c:v>11.700999999999951</c:v>
                </c:pt>
                <c:pt idx="690">
                  <c:v>11.709999999999949</c:v>
                </c:pt>
                <c:pt idx="691">
                  <c:v>11.71899999999995</c:v>
                </c:pt>
                <c:pt idx="692">
                  <c:v>11.72799999999995</c:v>
                </c:pt>
                <c:pt idx="693">
                  <c:v>11.73699999999995</c:v>
                </c:pt>
                <c:pt idx="694">
                  <c:v>11.745999999999949</c:v>
                </c:pt>
                <c:pt idx="695">
                  <c:v>11.754999999999949</c:v>
                </c:pt>
                <c:pt idx="696">
                  <c:v>11.76399999999995</c:v>
                </c:pt>
                <c:pt idx="697">
                  <c:v>11.77299999999995</c:v>
                </c:pt>
                <c:pt idx="698">
                  <c:v>11.78199999999995</c:v>
                </c:pt>
                <c:pt idx="699">
                  <c:v>11.790999999999951</c:v>
                </c:pt>
                <c:pt idx="700">
                  <c:v>11.799999999999951</c:v>
                </c:pt>
                <c:pt idx="701">
                  <c:v>11.80899999999995</c:v>
                </c:pt>
                <c:pt idx="702">
                  <c:v>11.81799999999995</c:v>
                </c:pt>
                <c:pt idx="703">
                  <c:v>11.82699999999995</c:v>
                </c:pt>
                <c:pt idx="704">
                  <c:v>11.835999999999951</c:v>
                </c:pt>
                <c:pt idx="705">
                  <c:v>11.844999999999949</c:v>
                </c:pt>
                <c:pt idx="706">
                  <c:v>11.853999999999949</c:v>
                </c:pt>
                <c:pt idx="707">
                  <c:v>11.86299999999995</c:v>
                </c:pt>
                <c:pt idx="708">
                  <c:v>11.87199999999995</c:v>
                </c:pt>
                <c:pt idx="709">
                  <c:v>11.88099999999995</c:v>
                </c:pt>
                <c:pt idx="710">
                  <c:v>11.889999999999951</c:v>
                </c:pt>
                <c:pt idx="711">
                  <c:v>11.898999999999949</c:v>
                </c:pt>
                <c:pt idx="712">
                  <c:v>11.90799999999995</c:v>
                </c:pt>
                <c:pt idx="713">
                  <c:v>11.91699999999995</c:v>
                </c:pt>
                <c:pt idx="714">
                  <c:v>11.92599999999995</c:v>
                </c:pt>
                <c:pt idx="715">
                  <c:v>11.934999999999951</c:v>
                </c:pt>
                <c:pt idx="716">
                  <c:v>11.943999999999949</c:v>
                </c:pt>
                <c:pt idx="717">
                  <c:v>11.95299999999995</c:v>
                </c:pt>
                <c:pt idx="718">
                  <c:v>11.96199999999995</c:v>
                </c:pt>
                <c:pt idx="719">
                  <c:v>11.97099999999995</c:v>
                </c:pt>
                <c:pt idx="720">
                  <c:v>11.979999999999951</c:v>
                </c:pt>
                <c:pt idx="721">
                  <c:v>11.988999999999951</c:v>
                </c:pt>
                <c:pt idx="722">
                  <c:v>11.99799999999995</c:v>
                </c:pt>
                <c:pt idx="723">
                  <c:v>12.00699999999995</c:v>
                </c:pt>
                <c:pt idx="724">
                  <c:v>12.01599999999995</c:v>
                </c:pt>
                <c:pt idx="725">
                  <c:v>12.024999999999951</c:v>
                </c:pt>
                <c:pt idx="726">
                  <c:v>12.033999999999949</c:v>
                </c:pt>
                <c:pt idx="727">
                  <c:v>12.04299999999995</c:v>
                </c:pt>
                <c:pt idx="728">
                  <c:v>12.05199999999995</c:v>
                </c:pt>
                <c:pt idx="729">
                  <c:v>12.06099999999995</c:v>
                </c:pt>
                <c:pt idx="730">
                  <c:v>12.069999999999951</c:v>
                </c:pt>
                <c:pt idx="731">
                  <c:v>12.078999999999951</c:v>
                </c:pt>
                <c:pt idx="732">
                  <c:v>12.087999999999951</c:v>
                </c:pt>
                <c:pt idx="733">
                  <c:v>12.09699999999995</c:v>
                </c:pt>
                <c:pt idx="734">
                  <c:v>12.10599999999995</c:v>
                </c:pt>
                <c:pt idx="735">
                  <c:v>12.11499999999995</c:v>
                </c:pt>
                <c:pt idx="736">
                  <c:v>12.123999999999951</c:v>
                </c:pt>
                <c:pt idx="737">
                  <c:v>12.132999999999949</c:v>
                </c:pt>
                <c:pt idx="738">
                  <c:v>12.14199999999995</c:v>
                </c:pt>
                <c:pt idx="739">
                  <c:v>12.15099999999995</c:v>
                </c:pt>
                <c:pt idx="740">
                  <c:v>12.15999999999995</c:v>
                </c:pt>
                <c:pt idx="741">
                  <c:v>12.168999999999951</c:v>
                </c:pt>
                <c:pt idx="742">
                  <c:v>12.177999999999951</c:v>
                </c:pt>
                <c:pt idx="743">
                  <c:v>12.186999999999951</c:v>
                </c:pt>
                <c:pt idx="744">
                  <c:v>12.19599999999995</c:v>
                </c:pt>
                <c:pt idx="745">
                  <c:v>12.20499999999995</c:v>
                </c:pt>
                <c:pt idx="746">
                  <c:v>12.213999999999951</c:v>
                </c:pt>
                <c:pt idx="747">
                  <c:v>12.222999999999949</c:v>
                </c:pt>
                <c:pt idx="748">
                  <c:v>12.23199999999995</c:v>
                </c:pt>
                <c:pt idx="749">
                  <c:v>12.24099999999995</c:v>
                </c:pt>
                <c:pt idx="750">
                  <c:v>12.24999999999995</c:v>
                </c:pt>
                <c:pt idx="751">
                  <c:v>12.258999999999951</c:v>
                </c:pt>
                <c:pt idx="752">
                  <c:v>12.267999999999951</c:v>
                </c:pt>
                <c:pt idx="753">
                  <c:v>12.276999999999951</c:v>
                </c:pt>
                <c:pt idx="754">
                  <c:v>12.28599999999995</c:v>
                </c:pt>
                <c:pt idx="755">
                  <c:v>12.29499999999995</c:v>
                </c:pt>
                <c:pt idx="756">
                  <c:v>12.303999999999951</c:v>
                </c:pt>
                <c:pt idx="757">
                  <c:v>12.312999999999951</c:v>
                </c:pt>
                <c:pt idx="758">
                  <c:v>12.321999999999949</c:v>
                </c:pt>
                <c:pt idx="759">
                  <c:v>12.33099999999995</c:v>
                </c:pt>
                <c:pt idx="760">
                  <c:v>12.33999999999995</c:v>
                </c:pt>
                <c:pt idx="761">
                  <c:v>12.34899999999995</c:v>
                </c:pt>
                <c:pt idx="762">
                  <c:v>12.357999999999951</c:v>
                </c:pt>
                <c:pt idx="763">
                  <c:v>12.366999999999951</c:v>
                </c:pt>
                <c:pt idx="764">
                  <c:v>12.375999999999951</c:v>
                </c:pt>
                <c:pt idx="765">
                  <c:v>12.38499999999995</c:v>
                </c:pt>
                <c:pt idx="766">
                  <c:v>12.39399999999995</c:v>
                </c:pt>
                <c:pt idx="767">
                  <c:v>12.402999999999951</c:v>
                </c:pt>
                <c:pt idx="768">
                  <c:v>12.411999999999951</c:v>
                </c:pt>
                <c:pt idx="769">
                  <c:v>12.42099999999995</c:v>
                </c:pt>
                <c:pt idx="770">
                  <c:v>12.42999999999995</c:v>
                </c:pt>
                <c:pt idx="771">
                  <c:v>12.43899999999995</c:v>
                </c:pt>
                <c:pt idx="772">
                  <c:v>12.447999999999951</c:v>
                </c:pt>
                <c:pt idx="773">
                  <c:v>12.456999999999951</c:v>
                </c:pt>
                <c:pt idx="774">
                  <c:v>12.465999999999951</c:v>
                </c:pt>
                <c:pt idx="775">
                  <c:v>12.474999999999952</c:v>
                </c:pt>
                <c:pt idx="776">
                  <c:v>12.48399999999995</c:v>
                </c:pt>
                <c:pt idx="777">
                  <c:v>12.492999999999951</c:v>
                </c:pt>
                <c:pt idx="778">
                  <c:v>12.501999999999951</c:v>
                </c:pt>
                <c:pt idx="779">
                  <c:v>12.510999999999949</c:v>
                </c:pt>
                <c:pt idx="780">
                  <c:v>12.51999999999995</c:v>
                </c:pt>
                <c:pt idx="781">
                  <c:v>12.52899999999995</c:v>
                </c:pt>
                <c:pt idx="782">
                  <c:v>12.537999999999951</c:v>
                </c:pt>
                <c:pt idx="783">
                  <c:v>12.546999999999951</c:v>
                </c:pt>
                <c:pt idx="784">
                  <c:v>12.555999999999951</c:v>
                </c:pt>
                <c:pt idx="785">
                  <c:v>12.564999999999952</c:v>
                </c:pt>
                <c:pt idx="786">
                  <c:v>12.57399999999995</c:v>
                </c:pt>
                <c:pt idx="787">
                  <c:v>12.58299999999995</c:v>
                </c:pt>
                <c:pt idx="788">
                  <c:v>12.591999999999951</c:v>
                </c:pt>
                <c:pt idx="789">
                  <c:v>12.600999999999951</c:v>
                </c:pt>
                <c:pt idx="790">
                  <c:v>12.60999999999995</c:v>
                </c:pt>
                <c:pt idx="791">
                  <c:v>12.61899999999995</c:v>
                </c:pt>
                <c:pt idx="792">
                  <c:v>12.62799999999995</c:v>
                </c:pt>
                <c:pt idx="793">
                  <c:v>12.636999999999951</c:v>
                </c:pt>
                <c:pt idx="794">
                  <c:v>12.645999999999951</c:v>
                </c:pt>
                <c:pt idx="795">
                  <c:v>12.654999999999951</c:v>
                </c:pt>
                <c:pt idx="796">
                  <c:v>12.663999999999952</c:v>
                </c:pt>
                <c:pt idx="797">
                  <c:v>12.67299999999995</c:v>
                </c:pt>
                <c:pt idx="798">
                  <c:v>12.681999999999951</c:v>
                </c:pt>
                <c:pt idx="799">
                  <c:v>12.690999999999951</c:v>
                </c:pt>
                <c:pt idx="800">
                  <c:v>12.699999999999951</c:v>
                </c:pt>
                <c:pt idx="801">
                  <c:v>12.70899999999995</c:v>
                </c:pt>
                <c:pt idx="802">
                  <c:v>12.71799999999995</c:v>
                </c:pt>
                <c:pt idx="803">
                  <c:v>12.726999999999951</c:v>
                </c:pt>
                <c:pt idx="804">
                  <c:v>12.735999999999951</c:v>
                </c:pt>
                <c:pt idx="805">
                  <c:v>12.744999999999951</c:v>
                </c:pt>
                <c:pt idx="806">
                  <c:v>12.753999999999952</c:v>
                </c:pt>
                <c:pt idx="807">
                  <c:v>12.762999999999952</c:v>
                </c:pt>
                <c:pt idx="808">
                  <c:v>12.771999999999951</c:v>
                </c:pt>
                <c:pt idx="809">
                  <c:v>12.780999999999951</c:v>
                </c:pt>
                <c:pt idx="810">
                  <c:v>12.789999999999951</c:v>
                </c:pt>
                <c:pt idx="811">
                  <c:v>12.79899999999995</c:v>
                </c:pt>
                <c:pt idx="812">
                  <c:v>12.80799999999995</c:v>
                </c:pt>
                <c:pt idx="813">
                  <c:v>12.81699999999995</c:v>
                </c:pt>
                <c:pt idx="814">
                  <c:v>12.825999999999951</c:v>
                </c:pt>
                <c:pt idx="815">
                  <c:v>12.834999999999951</c:v>
                </c:pt>
                <c:pt idx="816">
                  <c:v>12.843999999999951</c:v>
                </c:pt>
                <c:pt idx="817">
                  <c:v>12.852999999999952</c:v>
                </c:pt>
                <c:pt idx="818">
                  <c:v>12.86199999999995</c:v>
                </c:pt>
                <c:pt idx="819">
                  <c:v>12.870999999999951</c:v>
                </c:pt>
                <c:pt idx="820">
                  <c:v>12.879999999999951</c:v>
                </c:pt>
                <c:pt idx="821">
                  <c:v>12.888999999999951</c:v>
                </c:pt>
                <c:pt idx="822">
                  <c:v>12.89799999999995</c:v>
                </c:pt>
                <c:pt idx="823">
                  <c:v>12.90699999999995</c:v>
                </c:pt>
                <c:pt idx="824">
                  <c:v>12.915999999999951</c:v>
                </c:pt>
                <c:pt idx="825">
                  <c:v>12.924999999999951</c:v>
                </c:pt>
                <c:pt idx="826">
                  <c:v>12.933999999999951</c:v>
                </c:pt>
                <c:pt idx="827">
                  <c:v>12.942999999999952</c:v>
                </c:pt>
                <c:pt idx="828">
                  <c:v>12.951999999999952</c:v>
                </c:pt>
                <c:pt idx="829">
                  <c:v>12.960999999999951</c:v>
                </c:pt>
                <c:pt idx="830">
                  <c:v>12.969999999999951</c:v>
                </c:pt>
                <c:pt idx="831">
                  <c:v>12.978999999999951</c:v>
                </c:pt>
                <c:pt idx="832">
                  <c:v>12.987999999999952</c:v>
                </c:pt>
                <c:pt idx="833">
                  <c:v>12.99699999999995</c:v>
                </c:pt>
                <c:pt idx="834">
                  <c:v>13.00599999999995</c:v>
                </c:pt>
                <c:pt idx="835">
                  <c:v>13.014999999999951</c:v>
                </c:pt>
                <c:pt idx="836">
                  <c:v>13.023999999999951</c:v>
                </c:pt>
                <c:pt idx="837">
                  <c:v>13.03299999999995</c:v>
                </c:pt>
                <c:pt idx="838">
                  <c:v>13.041999999999948</c:v>
                </c:pt>
                <c:pt idx="839">
                  <c:v>13.050999999999949</c:v>
                </c:pt>
                <c:pt idx="840">
                  <c:v>13.059999999999949</c:v>
                </c:pt>
                <c:pt idx="841">
                  <c:v>13.068999999999949</c:v>
                </c:pt>
                <c:pt idx="842">
                  <c:v>13.077999999999948</c:v>
                </c:pt>
                <c:pt idx="843">
                  <c:v>13.086999999999948</c:v>
                </c:pt>
                <c:pt idx="844">
                  <c:v>13.095999999999947</c:v>
                </c:pt>
                <c:pt idx="845">
                  <c:v>13.104999999999947</c:v>
                </c:pt>
                <c:pt idx="846">
                  <c:v>13.113999999999947</c:v>
                </c:pt>
                <c:pt idx="847">
                  <c:v>13.122999999999946</c:v>
                </c:pt>
                <c:pt idx="848">
                  <c:v>13.131999999999946</c:v>
                </c:pt>
                <c:pt idx="849">
                  <c:v>13.140999999999945</c:v>
                </c:pt>
                <c:pt idx="850">
                  <c:v>13.149999999999945</c:v>
                </c:pt>
                <c:pt idx="851">
                  <c:v>13.158999999999946</c:v>
                </c:pt>
                <c:pt idx="852">
                  <c:v>13.167999999999946</c:v>
                </c:pt>
                <c:pt idx="853">
                  <c:v>13.176999999999945</c:v>
                </c:pt>
                <c:pt idx="854">
                  <c:v>13.185999999999943</c:v>
                </c:pt>
                <c:pt idx="855">
                  <c:v>13.194999999999943</c:v>
                </c:pt>
                <c:pt idx="856">
                  <c:v>13.203999999999944</c:v>
                </c:pt>
                <c:pt idx="857">
                  <c:v>13.212999999999944</c:v>
                </c:pt>
                <c:pt idx="858">
                  <c:v>13.221999999999943</c:v>
                </c:pt>
                <c:pt idx="859">
                  <c:v>13.230999999999943</c:v>
                </c:pt>
                <c:pt idx="860">
                  <c:v>13.239999999999942</c:v>
                </c:pt>
                <c:pt idx="861">
                  <c:v>13.248999999999942</c:v>
                </c:pt>
                <c:pt idx="862">
                  <c:v>13.257999999999942</c:v>
                </c:pt>
                <c:pt idx="863">
                  <c:v>13.266999999999941</c:v>
                </c:pt>
                <c:pt idx="864">
                  <c:v>13.275999999999941</c:v>
                </c:pt>
                <c:pt idx="865">
                  <c:v>13.28499999999994</c:v>
                </c:pt>
                <c:pt idx="866">
                  <c:v>13.29399999999994</c:v>
                </c:pt>
                <c:pt idx="867">
                  <c:v>13.30299999999994</c:v>
                </c:pt>
                <c:pt idx="868">
                  <c:v>13.311999999999941</c:v>
                </c:pt>
                <c:pt idx="869">
                  <c:v>13.320999999999939</c:v>
                </c:pt>
                <c:pt idx="870">
                  <c:v>13.329999999999938</c:v>
                </c:pt>
                <c:pt idx="871">
                  <c:v>13.338999999999938</c:v>
                </c:pt>
                <c:pt idx="872">
                  <c:v>13.347999999999939</c:v>
                </c:pt>
                <c:pt idx="873">
                  <c:v>13.356999999999939</c:v>
                </c:pt>
                <c:pt idx="874">
                  <c:v>13.365999999999937</c:v>
                </c:pt>
                <c:pt idx="875">
                  <c:v>13.374999999999938</c:v>
                </c:pt>
                <c:pt idx="876">
                  <c:v>13.383999999999936</c:v>
                </c:pt>
                <c:pt idx="877">
                  <c:v>13.392999999999937</c:v>
                </c:pt>
                <c:pt idx="878">
                  <c:v>13.401999999999937</c:v>
                </c:pt>
                <c:pt idx="879">
                  <c:v>13.410999999999936</c:v>
                </c:pt>
                <c:pt idx="880">
                  <c:v>13.419999999999936</c:v>
                </c:pt>
                <c:pt idx="881">
                  <c:v>13.428999999999935</c:v>
                </c:pt>
                <c:pt idx="882">
                  <c:v>13.437999999999935</c:v>
                </c:pt>
                <c:pt idx="883">
                  <c:v>13.446999999999935</c:v>
                </c:pt>
                <c:pt idx="884">
                  <c:v>13.455999999999936</c:v>
                </c:pt>
                <c:pt idx="885">
                  <c:v>13.464999999999934</c:v>
                </c:pt>
                <c:pt idx="886">
                  <c:v>13.473999999999933</c:v>
                </c:pt>
                <c:pt idx="887">
                  <c:v>13.482999999999933</c:v>
                </c:pt>
                <c:pt idx="888">
                  <c:v>13.491999999999933</c:v>
                </c:pt>
                <c:pt idx="889">
                  <c:v>13.500999999999934</c:v>
                </c:pt>
                <c:pt idx="890">
                  <c:v>13.509999999999932</c:v>
                </c:pt>
                <c:pt idx="891">
                  <c:v>13.518999999999933</c:v>
                </c:pt>
                <c:pt idx="892">
                  <c:v>13.527999999999931</c:v>
                </c:pt>
                <c:pt idx="893">
                  <c:v>13.536999999999932</c:v>
                </c:pt>
                <c:pt idx="894">
                  <c:v>13.545999999999932</c:v>
                </c:pt>
                <c:pt idx="895">
                  <c:v>13.55499999999993</c:v>
                </c:pt>
                <c:pt idx="896">
                  <c:v>13.563999999999931</c:v>
                </c:pt>
                <c:pt idx="897">
                  <c:v>13.572999999999929</c:v>
                </c:pt>
                <c:pt idx="898">
                  <c:v>13.58199999999993</c:v>
                </c:pt>
                <c:pt idx="899">
                  <c:v>13.59099999999993</c:v>
                </c:pt>
                <c:pt idx="900">
                  <c:v>13.59999999999993</c:v>
                </c:pt>
                <c:pt idx="901">
                  <c:v>13.608999999999929</c:v>
                </c:pt>
                <c:pt idx="902">
                  <c:v>13.617999999999927</c:v>
                </c:pt>
                <c:pt idx="903">
                  <c:v>13.626999999999928</c:v>
                </c:pt>
                <c:pt idx="904">
                  <c:v>13.635999999999928</c:v>
                </c:pt>
                <c:pt idx="905">
                  <c:v>13.644999999999929</c:v>
                </c:pt>
                <c:pt idx="906">
                  <c:v>13.653999999999927</c:v>
                </c:pt>
                <c:pt idx="907">
                  <c:v>13.662999999999927</c:v>
                </c:pt>
                <c:pt idx="908">
                  <c:v>13.671999999999926</c:v>
                </c:pt>
                <c:pt idx="909">
                  <c:v>13.680999999999926</c:v>
                </c:pt>
                <c:pt idx="910">
                  <c:v>13.689999999999927</c:v>
                </c:pt>
                <c:pt idx="911">
                  <c:v>13.698999999999925</c:v>
                </c:pt>
                <c:pt idx="912">
                  <c:v>13.707999999999926</c:v>
                </c:pt>
                <c:pt idx="913">
                  <c:v>13.716999999999924</c:v>
                </c:pt>
                <c:pt idx="914">
                  <c:v>13.725999999999924</c:v>
                </c:pt>
                <c:pt idx="915">
                  <c:v>13.734999999999925</c:v>
                </c:pt>
                <c:pt idx="916">
                  <c:v>13.743999999999925</c:v>
                </c:pt>
                <c:pt idx="917">
                  <c:v>13.752999999999924</c:v>
                </c:pt>
                <c:pt idx="918">
                  <c:v>13.761999999999922</c:v>
                </c:pt>
                <c:pt idx="919">
                  <c:v>13.770999999999923</c:v>
                </c:pt>
                <c:pt idx="920">
                  <c:v>13.779999999999923</c:v>
                </c:pt>
                <c:pt idx="921">
                  <c:v>13.788999999999923</c:v>
                </c:pt>
                <c:pt idx="922">
                  <c:v>13.797999999999922</c:v>
                </c:pt>
                <c:pt idx="923">
                  <c:v>13.806999999999922</c:v>
                </c:pt>
                <c:pt idx="924">
                  <c:v>13.815999999999921</c:v>
                </c:pt>
                <c:pt idx="925">
                  <c:v>13.824999999999921</c:v>
                </c:pt>
                <c:pt idx="926">
                  <c:v>13.833999999999921</c:v>
                </c:pt>
                <c:pt idx="927">
                  <c:v>13.84299999999992</c:v>
                </c:pt>
                <c:pt idx="928">
                  <c:v>13.85199999999992</c:v>
                </c:pt>
                <c:pt idx="929">
                  <c:v>13.860999999999919</c:v>
                </c:pt>
                <c:pt idx="930">
                  <c:v>13.869999999999919</c:v>
                </c:pt>
                <c:pt idx="931">
                  <c:v>13.87899999999992</c:v>
                </c:pt>
                <c:pt idx="932">
                  <c:v>13.88799999999992</c:v>
                </c:pt>
                <c:pt idx="933">
                  <c:v>13.896999999999919</c:v>
                </c:pt>
                <c:pt idx="934">
                  <c:v>13.905999999999917</c:v>
                </c:pt>
                <c:pt idx="935">
                  <c:v>13.914999999999917</c:v>
                </c:pt>
                <c:pt idx="936">
                  <c:v>13.923999999999918</c:v>
                </c:pt>
                <c:pt idx="937">
                  <c:v>13.932999999999918</c:v>
                </c:pt>
                <c:pt idx="938">
                  <c:v>13.941999999999917</c:v>
                </c:pt>
                <c:pt idx="939">
                  <c:v>13.950999999999917</c:v>
                </c:pt>
                <c:pt idx="940">
                  <c:v>13.959999999999916</c:v>
                </c:pt>
                <c:pt idx="941">
                  <c:v>13.968999999999916</c:v>
                </c:pt>
                <c:pt idx="942">
                  <c:v>13.977999999999916</c:v>
                </c:pt>
                <c:pt idx="943">
                  <c:v>13.986999999999915</c:v>
                </c:pt>
                <c:pt idx="944">
                  <c:v>13.995999999999915</c:v>
                </c:pt>
                <c:pt idx="945">
                  <c:v>14.004999999999914</c:v>
                </c:pt>
                <c:pt idx="946">
                  <c:v>14.013999999999914</c:v>
                </c:pt>
                <c:pt idx="947">
                  <c:v>14.022999999999914</c:v>
                </c:pt>
                <c:pt idx="948">
                  <c:v>14.031999999999915</c:v>
                </c:pt>
                <c:pt idx="949">
                  <c:v>14.040999999999913</c:v>
                </c:pt>
                <c:pt idx="950">
                  <c:v>14.049999999999912</c:v>
                </c:pt>
                <c:pt idx="951">
                  <c:v>14.058999999999912</c:v>
                </c:pt>
                <c:pt idx="952">
                  <c:v>14.067999999999913</c:v>
                </c:pt>
                <c:pt idx="953">
                  <c:v>14.076999999999913</c:v>
                </c:pt>
                <c:pt idx="954">
                  <c:v>14.085999999999911</c:v>
                </c:pt>
                <c:pt idx="955">
                  <c:v>14.094999999999912</c:v>
                </c:pt>
                <c:pt idx="956">
                  <c:v>14.10399999999991</c:v>
                </c:pt>
                <c:pt idx="957">
                  <c:v>14.112999999999911</c:v>
                </c:pt>
                <c:pt idx="958">
                  <c:v>14.121999999999911</c:v>
                </c:pt>
                <c:pt idx="959">
                  <c:v>14.13099999999991</c:v>
                </c:pt>
                <c:pt idx="960">
                  <c:v>14.13999999999991</c:v>
                </c:pt>
                <c:pt idx="961">
                  <c:v>14.148999999999909</c:v>
                </c:pt>
                <c:pt idx="962">
                  <c:v>14.157999999999909</c:v>
                </c:pt>
                <c:pt idx="963">
                  <c:v>14.166999999999909</c:v>
                </c:pt>
                <c:pt idx="964">
                  <c:v>14.17599999999991</c:v>
                </c:pt>
                <c:pt idx="965">
                  <c:v>14.184999999999908</c:v>
                </c:pt>
                <c:pt idx="966">
                  <c:v>14.193999999999907</c:v>
                </c:pt>
                <c:pt idx="967">
                  <c:v>14.202999999999907</c:v>
                </c:pt>
                <c:pt idx="968">
                  <c:v>14.211999999999907</c:v>
                </c:pt>
                <c:pt idx="969">
                  <c:v>14.220999999999908</c:v>
                </c:pt>
                <c:pt idx="970">
                  <c:v>14.229999999999906</c:v>
                </c:pt>
                <c:pt idx="971">
                  <c:v>14.238999999999907</c:v>
                </c:pt>
                <c:pt idx="972">
                  <c:v>14.247999999999905</c:v>
                </c:pt>
                <c:pt idx="973">
                  <c:v>14.256999999999906</c:v>
                </c:pt>
                <c:pt idx="974">
                  <c:v>14.265999999999906</c:v>
                </c:pt>
                <c:pt idx="975">
                  <c:v>14.274999999999904</c:v>
                </c:pt>
                <c:pt idx="976">
                  <c:v>14.283999999999905</c:v>
                </c:pt>
                <c:pt idx="977">
                  <c:v>14.292999999999903</c:v>
                </c:pt>
                <c:pt idx="978">
                  <c:v>14.301999999999904</c:v>
                </c:pt>
                <c:pt idx="979">
                  <c:v>14.310999999999904</c:v>
                </c:pt>
                <c:pt idx="980">
                  <c:v>14.319999999999904</c:v>
                </c:pt>
                <c:pt idx="981">
                  <c:v>14.328999999999903</c:v>
                </c:pt>
                <c:pt idx="982">
                  <c:v>14.337999999999901</c:v>
                </c:pt>
                <c:pt idx="983">
                  <c:v>14.346999999999902</c:v>
                </c:pt>
                <c:pt idx="984">
                  <c:v>14.355999999999902</c:v>
                </c:pt>
                <c:pt idx="985">
                  <c:v>14.364999999999903</c:v>
                </c:pt>
                <c:pt idx="986">
                  <c:v>14.373999999999901</c:v>
                </c:pt>
                <c:pt idx="987">
                  <c:v>14.382999999999901</c:v>
                </c:pt>
                <c:pt idx="988">
                  <c:v>14.3919999999999</c:v>
                </c:pt>
                <c:pt idx="989">
                  <c:v>14.4009999999999</c:v>
                </c:pt>
                <c:pt idx="990">
                  <c:v>14.409999999999901</c:v>
                </c:pt>
                <c:pt idx="991">
                  <c:v>14.418999999999899</c:v>
                </c:pt>
                <c:pt idx="992">
                  <c:v>14.4279999999999</c:v>
                </c:pt>
                <c:pt idx="993">
                  <c:v>14.436999999999898</c:v>
                </c:pt>
                <c:pt idx="994">
                  <c:v>14.445999999999898</c:v>
                </c:pt>
                <c:pt idx="995">
                  <c:v>14.454999999999899</c:v>
                </c:pt>
                <c:pt idx="996">
                  <c:v>14.463999999999899</c:v>
                </c:pt>
                <c:pt idx="997">
                  <c:v>14.472999999999898</c:v>
                </c:pt>
                <c:pt idx="998">
                  <c:v>14.481999999999896</c:v>
                </c:pt>
                <c:pt idx="999">
                  <c:v>14.490999999999897</c:v>
                </c:pt>
                <c:pt idx="1000">
                  <c:v>14.499999999999897</c:v>
                </c:pt>
              </c:numCache>
            </c:numRef>
          </c:cat>
          <c:val>
            <c:numRef>
              <c:f>Normal!$D$4:$D$1004</c:f>
              <c:numCache>
                <c:formatCode>0.000</c:formatCode>
                <c:ptCount val="10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numCache>
            </c:numRef>
          </c:val>
          <c:extLst>
            <c:ext xmlns:c16="http://schemas.microsoft.com/office/drawing/2014/chart" uri="{C3380CC4-5D6E-409C-BE32-E72D297353CC}">
              <c16:uniqueId val="{00000002-BFA9-4798-8BEA-FB335BA66FC3}"/>
            </c:ext>
          </c:extLst>
        </c:ser>
        <c:dLbls>
          <c:showLegendKey val="0"/>
          <c:showVal val="0"/>
          <c:showCatName val="0"/>
          <c:showSerName val="0"/>
          <c:showPercent val="0"/>
          <c:showBubbleSize val="0"/>
        </c:dLbls>
        <c:axId val="570904592"/>
        <c:axId val="570904200"/>
      </c:areaChart>
      <c:catAx>
        <c:axId val="570904592"/>
        <c:scaling>
          <c:orientation val="minMax"/>
        </c:scaling>
        <c:delete val="1"/>
        <c:axPos val="b"/>
        <c:numFmt formatCode="0.000" sourceLinked="1"/>
        <c:majorTickMark val="out"/>
        <c:minorTickMark val="none"/>
        <c:tickLblPos val="nextTo"/>
        <c:crossAx val="570904200"/>
        <c:crosses val="autoZero"/>
        <c:auto val="1"/>
        <c:lblAlgn val="ctr"/>
        <c:lblOffset val="100"/>
        <c:noMultiLvlLbl val="0"/>
      </c:catAx>
      <c:valAx>
        <c:axId val="570904200"/>
        <c:scaling>
          <c:orientation val="minMax"/>
        </c:scaling>
        <c:delete val="1"/>
        <c:axPos val="l"/>
        <c:numFmt formatCode="0.000" sourceLinked="1"/>
        <c:majorTickMark val="none"/>
        <c:minorTickMark val="none"/>
        <c:tickLblPos val="nextTo"/>
        <c:crossAx val="570904592"/>
        <c:crosses val="autoZero"/>
        <c:crossBetween val="midCat"/>
      </c:valAx>
      <c:spPr>
        <a:noFill/>
        <a:ln w="25400">
          <a:noFill/>
        </a:ln>
        <a:effectLst/>
      </c:spPr>
    </c:plotArea>
    <c:plotVisOnly val="0"/>
    <c:dispBlanksAs val="zero"/>
    <c:showDLblsOverMax val="0"/>
  </c:chart>
  <c:spPr>
    <a:noFill/>
    <a:ln>
      <a:noFill/>
    </a:ln>
    <a:effectLst/>
  </c:spPr>
  <c:txPr>
    <a:bodyPr/>
    <a:lstStyle/>
    <a:p>
      <a:pPr>
        <a:defRPr>
          <a:solidFill>
            <a:sysClr val="windowText" lastClr="000000"/>
          </a:solidFill>
          <a:latin typeface="Book Antiqua" panose="020406020503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7/22/2021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7/22/2021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6400" y="698500"/>
            <a:ext cx="6197600" cy="3486150"/>
          </a:xfrm>
          <a:ln/>
        </p:spPr>
      </p:sp>
      <p:sp>
        <p:nvSpPr>
          <p:cNvPr id="3993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D17C5D0-8B53-4D8D-9F20-0A6E21F7E77A}" type="slidenum">
              <a:rPr lang="en-US" smtClean="0"/>
              <a:pPr>
                <a:defRPr/>
              </a:pPr>
              <a:t>6</a:t>
            </a:fld>
            <a:endParaRPr lang="en-US" dirty="0"/>
          </a:p>
        </p:txBody>
      </p:sp>
    </p:spTree>
    <p:extLst>
      <p:ext uri="{BB962C8B-B14F-4D97-AF65-F5344CB8AC3E}">
        <p14:creationId xmlns:p14="http://schemas.microsoft.com/office/powerpoint/2010/main" val="26855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06400" y="698500"/>
            <a:ext cx="6197600" cy="34861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06954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6400" y="698500"/>
            <a:ext cx="6197600" cy="348615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57294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06400" y="698500"/>
            <a:ext cx="6197600" cy="3486150"/>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0121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6400" y="698500"/>
            <a:ext cx="6197600" cy="348615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65294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06400" y="698500"/>
            <a:ext cx="6197600" cy="3486150"/>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91364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45</a:t>
            </a:fld>
            <a:endParaRPr lang="en-US" dirty="0"/>
          </a:p>
        </p:txBody>
      </p:sp>
    </p:spTree>
    <p:extLst>
      <p:ext uri="{BB962C8B-B14F-4D97-AF65-F5344CB8AC3E}">
        <p14:creationId xmlns:p14="http://schemas.microsoft.com/office/powerpoint/2010/main" val="273064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53689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4240978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06400" y="698500"/>
            <a:ext cx="6197600" cy="3486150"/>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67569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C1B7F7F-D92A-430B-B52B-8F5EC8500159}" type="slidenum">
              <a:rPr lang="en-US" smtClean="0">
                <a:cs typeface="Arial" charset="0"/>
              </a:rPr>
              <a:pPr/>
              <a:t>7</a:t>
            </a:fld>
            <a:endParaRPr lang="en-US" dirty="0">
              <a:cs typeface="Arial" charset="0"/>
            </a:endParaRPr>
          </a:p>
        </p:txBody>
      </p:sp>
      <p:sp>
        <p:nvSpPr>
          <p:cNvPr id="40963" name="Rectangle 2"/>
          <p:cNvSpPr>
            <a:spLocks noGrp="1" noRot="1" noChangeAspect="1" noChangeArrowheads="1" noTextEdit="1"/>
          </p:cNvSpPr>
          <p:nvPr>
            <p:ph type="sldImg"/>
          </p:nvPr>
        </p:nvSpPr>
        <p:spPr>
          <a:xfrm>
            <a:off x="406400" y="698500"/>
            <a:ext cx="6197600" cy="3486150"/>
          </a:xfrm>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279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C1B7F7F-D92A-430B-B52B-8F5EC8500159}" type="slidenum">
              <a:rPr lang="en-US" smtClean="0">
                <a:cs typeface="Arial" charset="0"/>
              </a:rPr>
              <a:pPr/>
              <a:t>8</a:t>
            </a:fld>
            <a:endParaRPr lang="en-US" dirty="0">
              <a:cs typeface="Arial" charset="0"/>
            </a:endParaRPr>
          </a:p>
        </p:txBody>
      </p:sp>
      <p:sp>
        <p:nvSpPr>
          <p:cNvPr id="40963" name="Rectangle 2"/>
          <p:cNvSpPr>
            <a:spLocks noGrp="1" noRot="1" noChangeAspect="1" noChangeArrowheads="1" noTextEdit="1"/>
          </p:cNvSpPr>
          <p:nvPr>
            <p:ph type="sldImg"/>
          </p:nvPr>
        </p:nvSpPr>
        <p:spPr>
          <a:xfrm>
            <a:off x="406400" y="698500"/>
            <a:ext cx="6197600" cy="3486150"/>
          </a:xfrm>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488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3920581" y="8950595"/>
            <a:ext cx="2999317" cy="471170"/>
          </a:xfrm>
          <a:prstGeom prst="rect">
            <a:avLst/>
          </a:prstGeom>
          <a:noFill/>
          <a:ln>
            <a:miter lim="800000"/>
            <a:headEnd/>
            <a:tailEnd/>
          </a:ln>
        </p:spPr>
        <p:txBody>
          <a:bodyPr/>
          <a:lstStyle/>
          <a:p>
            <a:fld id="{237AE542-BD33-486A-9948-94EE7F044CB3}" type="slidenum">
              <a:rPr lang="en-US"/>
              <a:pPr/>
              <a:t>9</a:t>
            </a:fld>
            <a:endParaRPr lang="en-US" dirty="0"/>
          </a:p>
        </p:txBody>
      </p:sp>
      <p:sp>
        <p:nvSpPr>
          <p:cNvPr id="64515" name="Rectangle 2"/>
          <p:cNvSpPr>
            <a:spLocks noGrp="1" noRot="1" noChangeAspect="1" noChangeArrowheads="1" noTextEdit="1"/>
          </p:cNvSpPr>
          <p:nvPr>
            <p:ph type="sldImg"/>
          </p:nvPr>
        </p:nvSpPr>
        <p:spPr>
          <a:xfrm>
            <a:off x="331788" y="712788"/>
            <a:ext cx="6257925" cy="3521075"/>
          </a:xfrm>
          <a:ln/>
        </p:spPr>
      </p:sp>
      <p:sp>
        <p:nvSpPr>
          <p:cNvPr id="64516"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4038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6400" y="698500"/>
            <a:ext cx="6197600" cy="3486150"/>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59536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dirty="0"/>
          </a:p>
        </p:txBody>
      </p:sp>
    </p:spTree>
    <p:extLst>
      <p:ext uri="{BB962C8B-B14F-4D97-AF65-F5344CB8AC3E}">
        <p14:creationId xmlns:p14="http://schemas.microsoft.com/office/powerpoint/2010/main" val="399646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06400" y="698500"/>
            <a:ext cx="6197600" cy="3486150"/>
          </a:xfrm>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16900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406400" y="698500"/>
            <a:ext cx="6197600" cy="3486150"/>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356673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406400" y="698500"/>
            <a:ext cx="6197600" cy="3486150"/>
          </a:xfrm>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16" charset="-128"/>
            </a:endParaRPr>
          </a:p>
        </p:txBody>
      </p:sp>
    </p:spTree>
    <p:extLst>
      <p:ext uri="{BB962C8B-B14F-4D97-AF65-F5344CB8AC3E}">
        <p14:creationId xmlns:p14="http://schemas.microsoft.com/office/powerpoint/2010/main" val="176864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7/22/2021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5734" y="1520826"/>
            <a:ext cx="5450417"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9351" y="1520826"/>
            <a:ext cx="5450416"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75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dirty="0"/>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0686547-6A27-4E97-8A0C-5559D4182A5A}" type="slidenum">
              <a:rPr lang="en-US"/>
              <a:pPr/>
              <a:t>‹#›</a:t>
            </a:fld>
            <a:endParaRPr lang="en-US" dirty="0"/>
          </a:p>
        </p:txBody>
      </p:sp>
    </p:spTree>
    <p:extLst>
      <p:ext uri="{BB962C8B-B14F-4D97-AF65-F5344CB8AC3E}">
        <p14:creationId xmlns:p14="http://schemas.microsoft.com/office/powerpoint/2010/main" val="68053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endParaRPr lang="en-US" dirty="0"/>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79609A36-D408-4318-8094-6163796D5038}" type="slidenum">
              <a:rPr lang="en-US"/>
              <a:pPr/>
              <a:t>‹#›</a:t>
            </a:fld>
            <a:endParaRPr lang="en-US" dirty="0"/>
          </a:p>
        </p:txBody>
      </p:sp>
    </p:spTree>
    <p:extLst>
      <p:ext uri="{BB962C8B-B14F-4D97-AF65-F5344CB8AC3E}">
        <p14:creationId xmlns:p14="http://schemas.microsoft.com/office/powerpoint/2010/main" val="207361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42582911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11"/>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Moving Average,</a:t>
            </a:r>
            <a:r>
              <a:rPr lang="en-US" sz="1400" b="1" i="1" dirty="0">
                <a:ln>
                  <a:noFill/>
                </a:ln>
                <a:solidFill>
                  <a:schemeClr val="bg1"/>
                </a:solidFill>
                <a:latin typeface="Book Antiqua" panose="02040602050305030304" pitchFamily="18" charset="0"/>
              </a:rPr>
              <a:t> 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4" r:id="rId6"/>
    <p:sldLayoutId id="2147483815" r:id="rId7"/>
    <p:sldLayoutId id="2147483816" r:id="rId8"/>
    <p:sldLayoutId id="2147483817" r:id="rId9"/>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7/22/2021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7/22/2021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V1AT5BrEIsc" TargetMode="External"/><Relationship Id="rId5" Type="http://schemas.openxmlformats.org/officeDocument/2006/relationships/hyperlink" Target="https://youtu.be/V1AT5BrEIsc"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g_lg0F_7Hmc" TargetMode="External"/><Relationship Id="rId2" Type="http://schemas.openxmlformats.org/officeDocument/2006/relationships/slideLayout" Target="../slideLayouts/slideLayout2.xml"/><Relationship Id="rId1" Type="http://schemas.openxmlformats.org/officeDocument/2006/relationships/video" Target="https://www.youtube.com/embed/g_lg0F_7Hmc?feature=oembed"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package" Target="../embeddings/Microsoft_Excel_Worksheet10.xlsx"/><Relationship Id="rId5" Type="http://schemas.openxmlformats.org/officeDocument/2006/relationships/image" Target="../media/image29.png"/><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2NJcpIBSUmc?feature=oembed"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package" Target="../embeddings/Microsoft_Excel_Worksheet12.xlsx"/><Relationship Id="rId5" Type="http://schemas.openxmlformats.org/officeDocument/2006/relationships/image" Target="../media/image33.emf"/><Relationship Id="rId4" Type="http://schemas.openxmlformats.org/officeDocument/2006/relationships/package" Target="../embeddings/Microsoft_Excel_Worksheet11.xlsx"/></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5.emf"/><Relationship Id="rId5" Type="http://schemas.openxmlformats.org/officeDocument/2006/relationships/oleObject" Target="../embeddings/oleObject5.bin"/><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9.png"/><Relationship Id="rId7" Type="http://schemas.openxmlformats.org/officeDocument/2006/relationships/package" Target="../embeddings/Microsoft_Excel_Worksheet14.xlsx"/><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7.emf"/><Relationship Id="rId5" Type="http://schemas.openxmlformats.org/officeDocument/2006/relationships/package" Target="../embeddings/Microsoft_Excel_Worksheet13.xlsx"/><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package" Target="../embeddings/Microsoft_Excel_Worksheet16.xlsx"/><Relationship Id="rId5" Type="http://schemas.openxmlformats.org/officeDocument/2006/relationships/image" Target="../media/image41.emf"/><Relationship Id="rId4" Type="http://schemas.openxmlformats.org/officeDocument/2006/relationships/package" Target="../embeddings/Microsoft_Excel_Worksheet15.xlsx"/></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3.emf"/><Relationship Id="rId4" Type="http://schemas.openxmlformats.org/officeDocument/2006/relationships/package" Target="../embeddings/Microsoft_Excel_Worksheet17.xlsx"/></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6.e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8.emf"/><Relationship Id="rId5" Type="http://schemas.openxmlformats.org/officeDocument/2006/relationships/oleObject" Target="../embeddings/oleObject7.bin"/><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158" y="6088559"/>
            <a:ext cx="9296400" cy="769441"/>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novelist(1863-1952) </a:t>
            </a:r>
          </a:p>
        </p:txBody>
      </p:sp>
      <p:sp>
        <p:nvSpPr>
          <p:cNvPr id="4" name="Rectangle 3">
            <a:extLst>
              <a:ext uri="{FF2B5EF4-FFF2-40B4-BE49-F238E27FC236}">
                <a16:creationId xmlns:a16="http://schemas.microsoft.com/office/drawing/2014/main" id="{2576700D-B646-4E22-AE0A-018A251C54D5}"/>
              </a:ext>
            </a:extLst>
          </p:cNvPr>
          <p:cNvSpPr/>
          <p:nvPr/>
        </p:nvSpPr>
        <p:spPr>
          <a:xfrm>
            <a:off x="-304800" y="1509"/>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Introduction to Forecasting &amp; Time Series</a:t>
            </a:r>
          </a:p>
        </p:txBody>
      </p:sp>
    </p:spTree>
    <p:extLst>
      <p:ext uri="{BB962C8B-B14F-4D97-AF65-F5344CB8AC3E}">
        <p14:creationId xmlns:p14="http://schemas.microsoft.com/office/powerpoint/2010/main" val="2167468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BC38-076B-4569-83A4-8570AF440D74}"/>
              </a:ext>
            </a:extLst>
          </p:cNvPr>
          <p:cNvSpPr>
            <a:spLocks noGrp="1"/>
          </p:cNvSpPr>
          <p:nvPr>
            <p:ph type="title"/>
          </p:nvPr>
        </p:nvSpPr>
        <p:spPr/>
        <p:txBody>
          <a:bodyPr/>
          <a:lstStyle/>
          <a:p>
            <a:r>
              <a:rPr lang="en-US" altLang="en-US" dirty="0"/>
              <a:t>Historical forecast performance</a:t>
            </a:r>
            <a:endParaRPr lang="en-US" dirty="0"/>
          </a:p>
        </p:txBody>
      </p:sp>
      <p:graphicFrame>
        <p:nvGraphicFramePr>
          <p:cNvPr id="5" name="Object 4">
            <a:extLst>
              <a:ext uri="{FF2B5EF4-FFF2-40B4-BE49-F238E27FC236}">
                <a16:creationId xmlns:a16="http://schemas.microsoft.com/office/drawing/2014/main" id="{E56E824C-E030-4741-A852-29087F86FF6E}"/>
              </a:ext>
            </a:extLst>
          </p:cNvPr>
          <p:cNvGraphicFramePr>
            <a:graphicFrameLocks noChangeAspect="1"/>
          </p:cNvGraphicFramePr>
          <p:nvPr/>
        </p:nvGraphicFramePr>
        <p:xfrm>
          <a:off x="5651091" y="643731"/>
          <a:ext cx="6511795" cy="5833269"/>
        </p:xfrm>
        <a:graphic>
          <a:graphicData uri="http://schemas.openxmlformats.org/presentationml/2006/ole">
            <mc:AlternateContent xmlns:mc="http://schemas.openxmlformats.org/markup-compatibility/2006">
              <mc:Choice xmlns:v="urn:schemas-microsoft-com:vml" Requires="v">
                <p:oleObj spid="_x0000_s34819" name="Worksheet" r:id="rId3" imgW="8220031" imgH="7362629" progId="Excel.Sheet.12">
                  <p:embed/>
                </p:oleObj>
              </mc:Choice>
              <mc:Fallback>
                <p:oleObj name="Worksheet" r:id="rId3" imgW="8220031" imgH="7362629" progId="Excel.Sheet.12">
                  <p:embed/>
                  <p:pic>
                    <p:nvPicPr>
                      <p:cNvPr id="5" name="Object 4">
                        <a:extLst>
                          <a:ext uri="{FF2B5EF4-FFF2-40B4-BE49-F238E27FC236}">
                            <a16:creationId xmlns:a16="http://schemas.microsoft.com/office/drawing/2014/main" id="{E56E824C-E030-4741-A852-29087F86FF6E}"/>
                          </a:ext>
                        </a:extLst>
                      </p:cNvPr>
                      <p:cNvPicPr/>
                      <p:nvPr/>
                    </p:nvPicPr>
                    <p:blipFill>
                      <a:blip r:embed="rId4"/>
                      <a:stretch>
                        <a:fillRect/>
                      </a:stretch>
                    </p:blipFill>
                    <p:spPr>
                      <a:xfrm>
                        <a:off x="5651091" y="643731"/>
                        <a:ext cx="6511795" cy="5833269"/>
                      </a:xfrm>
                      <a:prstGeom prst="rect">
                        <a:avLst/>
                      </a:prstGeom>
                    </p:spPr>
                  </p:pic>
                </p:oleObj>
              </mc:Fallback>
            </mc:AlternateContent>
          </a:graphicData>
        </a:graphic>
      </p:graphicFrame>
      <p:sp>
        <p:nvSpPr>
          <p:cNvPr id="6" name="Rectangle 2">
            <a:extLst>
              <a:ext uri="{FF2B5EF4-FFF2-40B4-BE49-F238E27FC236}">
                <a16:creationId xmlns:a16="http://schemas.microsoft.com/office/drawing/2014/main" id="{ED766946-D5E6-4EF8-9DF4-4F044C348733}"/>
              </a:ext>
            </a:extLst>
          </p:cNvPr>
          <p:cNvSpPr txBox="1">
            <a:spLocks noChangeArrowheads="1"/>
          </p:cNvSpPr>
          <p:nvPr/>
        </p:nvSpPr>
        <p:spPr>
          <a:xfrm>
            <a:off x="19049" y="681832"/>
            <a:ext cx="5632041" cy="6096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altLang="en-US" sz="2400" kern="0" dirty="0">
                <a:latin typeface="Book Antiqua" panose="02040602050305030304" pitchFamily="18" charset="0"/>
              </a:rPr>
              <a:t>Initial forecast =2000</a:t>
            </a:r>
            <a:r>
              <a:rPr lang="en-US" altLang="en-US" kern="0" dirty="0">
                <a:latin typeface="Book Antiqua" panose="02040602050305030304" pitchFamily="18" charset="0"/>
              </a:rPr>
              <a:t> units.</a:t>
            </a:r>
          </a:p>
          <a:p>
            <a:pPr marL="0" indent="0">
              <a:buNone/>
            </a:pPr>
            <a:endParaRPr lang="en-US" altLang="en-US" sz="2400" kern="0" dirty="0">
              <a:latin typeface="Book Antiqua" panose="02040602050305030304" pitchFamily="18" charset="0"/>
            </a:endParaRPr>
          </a:p>
        </p:txBody>
      </p:sp>
      <p:sp>
        <p:nvSpPr>
          <p:cNvPr id="7" name="Rectangle 2">
            <a:extLst>
              <a:ext uri="{FF2B5EF4-FFF2-40B4-BE49-F238E27FC236}">
                <a16:creationId xmlns:a16="http://schemas.microsoft.com/office/drawing/2014/main" id="{58FF8F0B-BF9F-4D3D-94B8-1025727A55CB}"/>
              </a:ext>
            </a:extLst>
          </p:cNvPr>
          <p:cNvSpPr txBox="1">
            <a:spLocks noChangeArrowheads="1"/>
          </p:cNvSpPr>
          <p:nvPr/>
        </p:nvSpPr>
        <p:spPr>
          <a:xfrm>
            <a:off x="29114" y="3173413"/>
            <a:ext cx="5632041" cy="3284537"/>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altLang="en-US" sz="2400" kern="0" dirty="0">
                <a:latin typeface="Book Antiqua" panose="02040602050305030304" pitchFamily="18" charset="0"/>
              </a:rPr>
              <a:t>Average A/F Ratio 1.06</a:t>
            </a:r>
          </a:p>
          <a:p>
            <a:pPr marL="0" indent="0">
              <a:buNone/>
            </a:pPr>
            <a:r>
              <a:rPr lang="en-US" altLang="en-US" sz="2400" kern="0" dirty="0">
                <a:latin typeface="Book Antiqua" panose="02040602050305030304" pitchFamily="18" charset="0"/>
              </a:rPr>
              <a:t>StdDev A/F= 0.38</a:t>
            </a:r>
          </a:p>
          <a:p>
            <a:pPr marL="0" indent="0">
              <a:buNone/>
            </a:pPr>
            <a:r>
              <a:rPr lang="en-US" altLang="en-US" sz="2400" kern="0" dirty="0">
                <a:latin typeface="Book Antiqua" panose="02040602050305030304" pitchFamily="18" charset="0"/>
              </a:rPr>
              <a:t>"Expected actual demand "= 1.06(2000)</a:t>
            </a:r>
          </a:p>
          <a:p>
            <a:pPr marL="0" indent="0">
              <a:buNone/>
            </a:pPr>
            <a:r>
              <a:rPr lang="en-US" altLang="en-US" sz="2400" kern="0" dirty="0">
                <a:latin typeface="Book Antiqua" panose="02040602050305030304" pitchFamily="18" charset="0"/>
              </a:rPr>
              <a:t>"Standard deviation of actual demand"=</a:t>
            </a:r>
            <a:br>
              <a:rPr lang="en-US" altLang="en-US" sz="2400" kern="0" dirty="0">
                <a:latin typeface="Book Antiqua" panose="02040602050305030304" pitchFamily="18" charset="0"/>
              </a:rPr>
            </a:br>
            <a:r>
              <a:rPr lang="en-US" altLang="en-US" sz="2400" kern="0" dirty="0">
                <a:latin typeface="Book Antiqua" panose="02040602050305030304" pitchFamily="18" charset="0"/>
              </a:rPr>
              <a:t>"Standard deviation of A/F ratios "×"Forecast"</a:t>
            </a:r>
          </a:p>
          <a:p>
            <a:pPr marL="0" indent="0">
              <a:buNone/>
            </a:pPr>
            <a:r>
              <a:rPr lang="en-US" altLang="en-US" sz="2400" kern="0" dirty="0">
                <a:latin typeface="Book Antiqua" panose="02040602050305030304" pitchFamily="18" charset="0"/>
              </a:rPr>
              <a:t>=0.38*2000= 760</a:t>
            </a:r>
          </a:p>
          <a:p>
            <a:pPr marL="0" indent="0">
              <a:buNone/>
            </a:pPr>
            <a:r>
              <a:rPr lang="en-US" altLang="en-US" sz="2400" kern="0" dirty="0">
                <a:latin typeface="Book Antiqua" panose="02040602050305030304" pitchFamily="18" charset="0"/>
              </a:rPr>
              <a:t>A~N(2120,760)</a:t>
            </a:r>
          </a:p>
        </p:txBody>
      </p:sp>
    </p:spTree>
    <p:extLst>
      <p:ext uri="{BB962C8B-B14F-4D97-AF65-F5344CB8AC3E}">
        <p14:creationId xmlns:p14="http://schemas.microsoft.com/office/powerpoint/2010/main" val="3283449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90000"/>
              </a:lnSpc>
            </a:pPr>
            <a:r>
              <a:rPr lang="en-US" dirty="0"/>
              <a:t>Quantitative Techniques</a:t>
            </a:r>
          </a:p>
          <a:p>
            <a:pPr lvl="1">
              <a:lnSpc>
                <a:spcPct val="90000"/>
              </a:lnSpc>
            </a:pPr>
            <a:r>
              <a:rPr lang="en-US" sz="2200" dirty="0"/>
              <a:t>Time Series Analysis - Analyzing the data on a variable of interest (such as sales, demand, etc.) measured at successive time periods. </a:t>
            </a:r>
          </a:p>
          <a:p>
            <a:pPr lvl="2">
              <a:lnSpc>
                <a:spcPct val="90000"/>
              </a:lnSpc>
            </a:pPr>
            <a:r>
              <a:rPr lang="en-US" sz="2000" dirty="0"/>
              <a:t>Moving Average </a:t>
            </a:r>
          </a:p>
          <a:p>
            <a:pPr lvl="2">
              <a:lnSpc>
                <a:spcPct val="90000"/>
              </a:lnSpc>
            </a:pPr>
            <a:r>
              <a:rPr lang="en-US" sz="2000" dirty="0"/>
              <a:t>Weighted Moving Average</a:t>
            </a:r>
          </a:p>
          <a:p>
            <a:pPr lvl="2">
              <a:lnSpc>
                <a:spcPct val="90000"/>
              </a:lnSpc>
            </a:pPr>
            <a:r>
              <a:rPr lang="en-US" sz="2000" dirty="0"/>
              <a:t>Exponential Smoothing</a:t>
            </a:r>
          </a:p>
          <a:p>
            <a:pPr lvl="1">
              <a:lnSpc>
                <a:spcPct val="90000"/>
              </a:lnSpc>
            </a:pPr>
            <a:r>
              <a:rPr lang="en-US" sz="2200" dirty="0"/>
              <a:t>Regression Analysis - Relating a dependent variable (demand) to other independent variables (time, price, income, etc.)  </a:t>
            </a:r>
          </a:p>
          <a:p>
            <a:pPr lvl="2">
              <a:lnSpc>
                <a:spcPct val="90000"/>
              </a:lnSpc>
            </a:pPr>
            <a:r>
              <a:rPr lang="en-US" sz="2000" dirty="0"/>
              <a:t>Linear – Single-Variable or Multi-Variables</a:t>
            </a:r>
          </a:p>
          <a:p>
            <a:pPr lvl="2">
              <a:lnSpc>
                <a:spcPct val="90000"/>
              </a:lnSpc>
            </a:pPr>
            <a:r>
              <a:rPr lang="en-US" sz="2000" dirty="0"/>
              <a:t>Nonlinear - Single-Variable or Multi-Variables</a:t>
            </a:r>
          </a:p>
          <a:p>
            <a:pPr lvl="2">
              <a:lnSpc>
                <a:spcPct val="90000"/>
              </a:lnSpc>
            </a:pPr>
            <a:r>
              <a:rPr lang="en-US" sz="2000" dirty="0"/>
              <a:t>Time Series or Causal</a:t>
            </a:r>
          </a:p>
          <a:p>
            <a:pPr>
              <a:lnSpc>
                <a:spcPct val="90000"/>
              </a:lnSpc>
            </a:pPr>
            <a:r>
              <a:rPr lang="en-US" dirty="0"/>
              <a:t>Measures of Accuracy</a:t>
            </a:r>
          </a:p>
          <a:p>
            <a:pPr lvl="1">
              <a:lnSpc>
                <a:spcPct val="90000"/>
              </a:lnSpc>
            </a:pPr>
            <a:r>
              <a:rPr lang="en-US" sz="2200" dirty="0"/>
              <a:t>Mean Absolute Deviation (MAD)</a:t>
            </a:r>
          </a:p>
          <a:p>
            <a:pPr lvl="1">
              <a:lnSpc>
                <a:spcPct val="90000"/>
              </a:lnSpc>
            </a:pPr>
            <a:r>
              <a:rPr lang="en-US" sz="2200" dirty="0"/>
              <a:t>Mean Squared Error (MSE)</a:t>
            </a:r>
          </a:p>
          <a:p>
            <a:pPr lvl="1">
              <a:lnSpc>
                <a:spcPct val="90000"/>
              </a:lnSpc>
            </a:pPr>
            <a:r>
              <a:rPr lang="en-US" sz="2200" dirty="0"/>
              <a:t>Mean Absolute Relative Deviation (MARD) [Mean Absolute Percentage Error (MAPE)]</a:t>
            </a:r>
          </a:p>
          <a:p>
            <a:pPr lvl="1">
              <a:lnSpc>
                <a:spcPct val="90000"/>
              </a:lnSpc>
            </a:pPr>
            <a:r>
              <a:rPr lang="en-US" sz="2200" dirty="0"/>
              <a:t>Tracking Signal (TS)</a:t>
            </a:r>
          </a:p>
          <a:p>
            <a:endParaRPr lang="en-US" dirty="0">
              <a:latin typeface="Book Antiqua" panose="02040602050305030304" pitchFamily="18" charset="0"/>
            </a:endParaRPr>
          </a:p>
        </p:txBody>
      </p:sp>
      <p:sp>
        <p:nvSpPr>
          <p:cNvPr id="3" name="Title 2"/>
          <p:cNvSpPr>
            <a:spLocks noGrp="1"/>
          </p:cNvSpPr>
          <p:nvPr>
            <p:ph type="title"/>
          </p:nvPr>
        </p:nvSpPr>
        <p:spPr/>
        <p:txBody>
          <a:bodyPr/>
          <a:lstStyle/>
          <a:p>
            <a:r>
              <a:rPr lang="en-US" dirty="0"/>
              <a:t>Types of Forecasting- Time Series</a:t>
            </a:r>
          </a:p>
        </p:txBody>
      </p:sp>
    </p:spTree>
    <p:extLst>
      <p:ext uri="{BB962C8B-B14F-4D97-AF65-F5344CB8AC3E}">
        <p14:creationId xmlns:p14="http://schemas.microsoft.com/office/powerpoint/2010/main" val="4199112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wipe(left)">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wipe(left)">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Systematic &amp; Random Variations - LA/LB Ports 23 Years TEUs</a:t>
            </a:r>
          </a:p>
        </p:txBody>
      </p:sp>
      <p:grpSp>
        <p:nvGrpSpPr>
          <p:cNvPr id="1629" name="Group 1628"/>
          <p:cNvGrpSpPr/>
          <p:nvPr/>
        </p:nvGrpSpPr>
        <p:grpSpPr>
          <a:xfrm>
            <a:off x="3083876" y="1926342"/>
            <a:ext cx="9058275" cy="5041899"/>
            <a:chOff x="2816225" y="950913"/>
            <a:chExt cx="9058275" cy="5041899"/>
          </a:xfrm>
        </p:grpSpPr>
        <p:sp>
          <p:nvSpPr>
            <p:cNvPr id="1630" name="AutoShape 3"/>
            <p:cNvSpPr>
              <a:spLocks noChangeAspect="1" noChangeArrowheads="1" noTextEdit="1"/>
            </p:cNvSpPr>
            <p:nvPr/>
          </p:nvSpPr>
          <p:spPr bwMode="auto">
            <a:xfrm>
              <a:off x="2819400" y="954088"/>
              <a:ext cx="90519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31" name="Group 205"/>
            <p:cNvGrpSpPr>
              <a:grpSpLocks/>
            </p:cNvGrpSpPr>
            <p:nvPr/>
          </p:nvGrpSpPr>
          <p:grpSpPr bwMode="auto">
            <a:xfrm>
              <a:off x="2816225" y="950913"/>
              <a:ext cx="9058275" cy="4500563"/>
              <a:chOff x="1774" y="599"/>
              <a:chExt cx="5706" cy="2835"/>
            </a:xfrm>
          </p:grpSpPr>
          <p:sp>
            <p:nvSpPr>
              <p:cNvPr id="2000" name="Rectangle 5"/>
              <p:cNvSpPr>
                <a:spLocks noChangeArrowheads="1"/>
              </p:cNvSpPr>
              <p:nvPr/>
            </p:nvSpPr>
            <p:spPr bwMode="auto">
              <a:xfrm>
                <a:off x="1774" y="599"/>
                <a:ext cx="5706" cy="28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8"/>
              <p:cNvSpPr>
                <a:spLocks/>
              </p:cNvSpPr>
              <p:nvPr/>
            </p:nvSpPr>
            <p:spPr bwMode="auto">
              <a:xfrm>
                <a:off x="2007" y="942"/>
                <a:ext cx="5396" cy="2302"/>
              </a:xfrm>
              <a:custGeom>
                <a:avLst/>
                <a:gdLst>
                  <a:gd name="T0" fmla="*/ 5315 w 5396"/>
                  <a:gd name="T1" fmla="*/ 322 h 2302"/>
                  <a:gd name="T2" fmla="*/ 5216 w 5396"/>
                  <a:gd name="T3" fmla="*/ 1018 h 2302"/>
                  <a:gd name="T4" fmla="*/ 5122 w 5396"/>
                  <a:gd name="T5" fmla="*/ 0 h 2302"/>
                  <a:gd name="T6" fmla="*/ 5023 w 5396"/>
                  <a:gd name="T7" fmla="*/ 388 h 2302"/>
                  <a:gd name="T8" fmla="*/ 4924 w 5396"/>
                  <a:gd name="T9" fmla="*/ 351 h 2302"/>
                  <a:gd name="T10" fmla="*/ 4824 w 5396"/>
                  <a:gd name="T11" fmla="*/ 275 h 2302"/>
                  <a:gd name="T12" fmla="*/ 4725 w 5396"/>
                  <a:gd name="T13" fmla="*/ 1033 h 2302"/>
                  <a:gd name="T14" fmla="*/ 4631 w 5396"/>
                  <a:gd name="T15" fmla="*/ 701 h 2302"/>
                  <a:gd name="T16" fmla="*/ 4532 w 5396"/>
                  <a:gd name="T17" fmla="*/ 1009 h 2302"/>
                  <a:gd name="T18" fmla="*/ 4433 w 5396"/>
                  <a:gd name="T19" fmla="*/ 635 h 2302"/>
                  <a:gd name="T20" fmla="*/ 4334 w 5396"/>
                  <a:gd name="T21" fmla="*/ 682 h 2302"/>
                  <a:gd name="T22" fmla="*/ 4234 w 5396"/>
                  <a:gd name="T23" fmla="*/ 1350 h 2302"/>
                  <a:gd name="T24" fmla="*/ 4140 w 5396"/>
                  <a:gd name="T25" fmla="*/ 630 h 2302"/>
                  <a:gd name="T26" fmla="*/ 4041 w 5396"/>
                  <a:gd name="T27" fmla="*/ 976 h 2302"/>
                  <a:gd name="T28" fmla="*/ 3942 w 5396"/>
                  <a:gd name="T29" fmla="*/ 767 h 2302"/>
                  <a:gd name="T30" fmla="*/ 3843 w 5396"/>
                  <a:gd name="T31" fmla="*/ 848 h 2302"/>
                  <a:gd name="T32" fmla="*/ 3748 w 5396"/>
                  <a:gd name="T33" fmla="*/ 985 h 2302"/>
                  <a:gd name="T34" fmla="*/ 3649 w 5396"/>
                  <a:gd name="T35" fmla="*/ 791 h 2302"/>
                  <a:gd name="T36" fmla="*/ 3550 w 5396"/>
                  <a:gd name="T37" fmla="*/ 1435 h 2302"/>
                  <a:gd name="T38" fmla="*/ 3451 w 5396"/>
                  <a:gd name="T39" fmla="*/ 819 h 2302"/>
                  <a:gd name="T40" fmla="*/ 3352 w 5396"/>
                  <a:gd name="T41" fmla="*/ 985 h 2302"/>
                  <a:gd name="T42" fmla="*/ 3257 w 5396"/>
                  <a:gd name="T43" fmla="*/ 838 h 2302"/>
                  <a:gd name="T44" fmla="*/ 3158 w 5396"/>
                  <a:gd name="T45" fmla="*/ 786 h 2302"/>
                  <a:gd name="T46" fmla="*/ 3059 w 5396"/>
                  <a:gd name="T47" fmla="*/ 1269 h 2302"/>
                  <a:gd name="T48" fmla="*/ 2960 w 5396"/>
                  <a:gd name="T49" fmla="*/ 1066 h 2302"/>
                  <a:gd name="T50" fmla="*/ 2861 w 5396"/>
                  <a:gd name="T51" fmla="*/ 1464 h 2302"/>
                  <a:gd name="T52" fmla="*/ 2766 w 5396"/>
                  <a:gd name="T53" fmla="*/ 687 h 2302"/>
                  <a:gd name="T54" fmla="*/ 2667 w 5396"/>
                  <a:gd name="T55" fmla="*/ 853 h 2302"/>
                  <a:gd name="T56" fmla="*/ 2568 w 5396"/>
                  <a:gd name="T57" fmla="*/ 815 h 2302"/>
                  <a:gd name="T58" fmla="*/ 2469 w 5396"/>
                  <a:gd name="T59" fmla="*/ 568 h 2302"/>
                  <a:gd name="T60" fmla="*/ 2375 w 5396"/>
                  <a:gd name="T61" fmla="*/ 905 h 2302"/>
                  <a:gd name="T62" fmla="*/ 2275 w 5396"/>
                  <a:gd name="T63" fmla="*/ 488 h 2302"/>
                  <a:gd name="T64" fmla="*/ 2176 w 5396"/>
                  <a:gd name="T65" fmla="*/ 706 h 2302"/>
                  <a:gd name="T66" fmla="*/ 2077 w 5396"/>
                  <a:gd name="T67" fmla="*/ 786 h 2302"/>
                  <a:gd name="T68" fmla="*/ 1978 w 5396"/>
                  <a:gd name="T69" fmla="*/ 862 h 2302"/>
                  <a:gd name="T70" fmla="*/ 1884 w 5396"/>
                  <a:gd name="T71" fmla="*/ 1080 h 2302"/>
                  <a:gd name="T72" fmla="*/ 1785 w 5396"/>
                  <a:gd name="T73" fmla="*/ 985 h 2302"/>
                  <a:gd name="T74" fmla="*/ 1685 w 5396"/>
                  <a:gd name="T75" fmla="*/ 1156 h 2302"/>
                  <a:gd name="T76" fmla="*/ 1586 w 5396"/>
                  <a:gd name="T77" fmla="*/ 1061 h 2302"/>
                  <a:gd name="T78" fmla="*/ 1487 w 5396"/>
                  <a:gd name="T79" fmla="*/ 1194 h 2302"/>
                  <a:gd name="T80" fmla="*/ 1393 w 5396"/>
                  <a:gd name="T81" fmla="*/ 1501 h 2302"/>
                  <a:gd name="T82" fmla="*/ 1294 w 5396"/>
                  <a:gd name="T83" fmla="*/ 1241 h 2302"/>
                  <a:gd name="T84" fmla="*/ 1195 w 5396"/>
                  <a:gd name="T85" fmla="*/ 1288 h 2302"/>
                  <a:gd name="T86" fmla="*/ 1095 w 5396"/>
                  <a:gd name="T87" fmla="*/ 1250 h 2302"/>
                  <a:gd name="T88" fmla="*/ 1001 w 5396"/>
                  <a:gd name="T89" fmla="*/ 1359 h 2302"/>
                  <a:gd name="T90" fmla="*/ 902 w 5396"/>
                  <a:gd name="T91" fmla="*/ 1610 h 2302"/>
                  <a:gd name="T92" fmla="*/ 803 w 5396"/>
                  <a:gd name="T93" fmla="*/ 1700 h 2302"/>
                  <a:gd name="T94" fmla="*/ 704 w 5396"/>
                  <a:gd name="T95" fmla="*/ 1857 h 2302"/>
                  <a:gd name="T96" fmla="*/ 604 w 5396"/>
                  <a:gd name="T97" fmla="*/ 1757 h 2302"/>
                  <a:gd name="T98" fmla="*/ 510 w 5396"/>
                  <a:gd name="T99" fmla="*/ 1999 h 2302"/>
                  <a:gd name="T100" fmla="*/ 411 w 5396"/>
                  <a:gd name="T101" fmla="*/ 1932 h 2302"/>
                  <a:gd name="T102" fmla="*/ 312 w 5396"/>
                  <a:gd name="T103" fmla="*/ 1980 h 2302"/>
                  <a:gd name="T104" fmla="*/ 213 w 5396"/>
                  <a:gd name="T105" fmla="*/ 2131 h 2302"/>
                  <a:gd name="T106" fmla="*/ 114 w 5396"/>
                  <a:gd name="T107" fmla="*/ 2108 h 2302"/>
                  <a:gd name="T108" fmla="*/ 19 w 5396"/>
                  <a:gd name="T109" fmla="*/ 2302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6" h="2302">
                    <a:moveTo>
                      <a:pt x="5396" y="175"/>
                    </a:moveTo>
                    <a:lnTo>
                      <a:pt x="5377" y="436"/>
                    </a:lnTo>
                    <a:lnTo>
                      <a:pt x="5353" y="33"/>
                    </a:lnTo>
                    <a:lnTo>
                      <a:pt x="5334" y="289"/>
                    </a:lnTo>
                    <a:lnTo>
                      <a:pt x="5315" y="322"/>
                    </a:lnTo>
                    <a:lnTo>
                      <a:pt x="5296" y="393"/>
                    </a:lnTo>
                    <a:lnTo>
                      <a:pt x="5278" y="497"/>
                    </a:lnTo>
                    <a:lnTo>
                      <a:pt x="5259" y="611"/>
                    </a:lnTo>
                    <a:lnTo>
                      <a:pt x="5235" y="625"/>
                    </a:lnTo>
                    <a:lnTo>
                      <a:pt x="5216" y="1018"/>
                    </a:lnTo>
                    <a:lnTo>
                      <a:pt x="5197" y="649"/>
                    </a:lnTo>
                    <a:lnTo>
                      <a:pt x="5178" y="369"/>
                    </a:lnTo>
                    <a:lnTo>
                      <a:pt x="5160" y="24"/>
                    </a:lnTo>
                    <a:lnTo>
                      <a:pt x="5141" y="393"/>
                    </a:lnTo>
                    <a:lnTo>
                      <a:pt x="5122" y="0"/>
                    </a:lnTo>
                    <a:lnTo>
                      <a:pt x="5098" y="303"/>
                    </a:lnTo>
                    <a:lnTo>
                      <a:pt x="5079" y="294"/>
                    </a:lnTo>
                    <a:lnTo>
                      <a:pt x="5060" y="265"/>
                    </a:lnTo>
                    <a:lnTo>
                      <a:pt x="5042" y="355"/>
                    </a:lnTo>
                    <a:lnTo>
                      <a:pt x="5023" y="388"/>
                    </a:lnTo>
                    <a:lnTo>
                      <a:pt x="5004" y="644"/>
                    </a:lnTo>
                    <a:lnTo>
                      <a:pt x="4980" y="976"/>
                    </a:lnTo>
                    <a:lnTo>
                      <a:pt x="4961" y="526"/>
                    </a:lnTo>
                    <a:lnTo>
                      <a:pt x="4942" y="369"/>
                    </a:lnTo>
                    <a:lnTo>
                      <a:pt x="4924" y="351"/>
                    </a:lnTo>
                    <a:lnTo>
                      <a:pt x="4905" y="232"/>
                    </a:lnTo>
                    <a:lnTo>
                      <a:pt x="4886" y="464"/>
                    </a:lnTo>
                    <a:lnTo>
                      <a:pt x="4867" y="374"/>
                    </a:lnTo>
                    <a:lnTo>
                      <a:pt x="4843" y="227"/>
                    </a:lnTo>
                    <a:lnTo>
                      <a:pt x="4824" y="275"/>
                    </a:lnTo>
                    <a:lnTo>
                      <a:pt x="4806" y="521"/>
                    </a:lnTo>
                    <a:lnTo>
                      <a:pt x="4787" y="412"/>
                    </a:lnTo>
                    <a:lnTo>
                      <a:pt x="4768" y="744"/>
                    </a:lnTo>
                    <a:lnTo>
                      <a:pt x="4749" y="706"/>
                    </a:lnTo>
                    <a:lnTo>
                      <a:pt x="4725" y="1033"/>
                    </a:lnTo>
                    <a:lnTo>
                      <a:pt x="4706" y="483"/>
                    </a:lnTo>
                    <a:lnTo>
                      <a:pt x="4688" y="606"/>
                    </a:lnTo>
                    <a:lnTo>
                      <a:pt x="4669" y="474"/>
                    </a:lnTo>
                    <a:lnTo>
                      <a:pt x="4650" y="507"/>
                    </a:lnTo>
                    <a:lnTo>
                      <a:pt x="4631" y="701"/>
                    </a:lnTo>
                    <a:lnTo>
                      <a:pt x="4607" y="422"/>
                    </a:lnTo>
                    <a:lnTo>
                      <a:pt x="4588" y="644"/>
                    </a:lnTo>
                    <a:lnTo>
                      <a:pt x="4570" y="729"/>
                    </a:lnTo>
                    <a:lnTo>
                      <a:pt x="4551" y="478"/>
                    </a:lnTo>
                    <a:lnTo>
                      <a:pt x="4532" y="1009"/>
                    </a:lnTo>
                    <a:lnTo>
                      <a:pt x="4513" y="1123"/>
                    </a:lnTo>
                    <a:lnTo>
                      <a:pt x="4494" y="739"/>
                    </a:lnTo>
                    <a:lnTo>
                      <a:pt x="4470" y="805"/>
                    </a:lnTo>
                    <a:lnTo>
                      <a:pt x="4452" y="843"/>
                    </a:lnTo>
                    <a:lnTo>
                      <a:pt x="4433" y="635"/>
                    </a:lnTo>
                    <a:lnTo>
                      <a:pt x="4414" y="644"/>
                    </a:lnTo>
                    <a:lnTo>
                      <a:pt x="4395" y="526"/>
                    </a:lnTo>
                    <a:lnTo>
                      <a:pt x="4376" y="322"/>
                    </a:lnTo>
                    <a:lnTo>
                      <a:pt x="4352" y="521"/>
                    </a:lnTo>
                    <a:lnTo>
                      <a:pt x="4334" y="682"/>
                    </a:lnTo>
                    <a:lnTo>
                      <a:pt x="4315" y="635"/>
                    </a:lnTo>
                    <a:lnTo>
                      <a:pt x="4296" y="734"/>
                    </a:lnTo>
                    <a:lnTo>
                      <a:pt x="4277" y="455"/>
                    </a:lnTo>
                    <a:lnTo>
                      <a:pt x="4258" y="1435"/>
                    </a:lnTo>
                    <a:lnTo>
                      <a:pt x="4234" y="1350"/>
                    </a:lnTo>
                    <a:lnTo>
                      <a:pt x="4215" y="834"/>
                    </a:lnTo>
                    <a:lnTo>
                      <a:pt x="4197" y="800"/>
                    </a:lnTo>
                    <a:lnTo>
                      <a:pt x="4178" y="696"/>
                    </a:lnTo>
                    <a:lnTo>
                      <a:pt x="4159" y="488"/>
                    </a:lnTo>
                    <a:lnTo>
                      <a:pt x="4140" y="630"/>
                    </a:lnTo>
                    <a:lnTo>
                      <a:pt x="4121" y="692"/>
                    </a:lnTo>
                    <a:lnTo>
                      <a:pt x="4097" y="602"/>
                    </a:lnTo>
                    <a:lnTo>
                      <a:pt x="4079" y="715"/>
                    </a:lnTo>
                    <a:lnTo>
                      <a:pt x="4060" y="739"/>
                    </a:lnTo>
                    <a:lnTo>
                      <a:pt x="4041" y="976"/>
                    </a:lnTo>
                    <a:lnTo>
                      <a:pt x="4022" y="1123"/>
                    </a:lnTo>
                    <a:lnTo>
                      <a:pt x="4003" y="857"/>
                    </a:lnTo>
                    <a:lnTo>
                      <a:pt x="3979" y="815"/>
                    </a:lnTo>
                    <a:lnTo>
                      <a:pt x="3961" y="782"/>
                    </a:lnTo>
                    <a:lnTo>
                      <a:pt x="3942" y="767"/>
                    </a:lnTo>
                    <a:lnTo>
                      <a:pt x="3923" y="696"/>
                    </a:lnTo>
                    <a:lnTo>
                      <a:pt x="3904" y="616"/>
                    </a:lnTo>
                    <a:lnTo>
                      <a:pt x="3885" y="734"/>
                    </a:lnTo>
                    <a:lnTo>
                      <a:pt x="3861" y="862"/>
                    </a:lnTo>
                    <a:lnTo>
                      <a:pt x="3843" y="848"/>
                    </a:lnTo>
                    <a:lnTo>
                      <a:pt x="3824" y="962"/>
                    </a:lnTo>
                    <a:lnTo>
                      <a:pt x="3805" y="1293"/>
                    </a:lnTo>
                    <a:lnTo>
                      <a:pt x="3786" y="990"/>
                    </a:lnTo>
                    <a:lnTo>
                      <a:pt x="3767" y="876"/>
                    </a:lnTo>
                    <a:lnTo>
                      <a:pt x="3748" y="985"/>
                    </a:lnTo>
                    <a:lnTo>
                      <a:pt x="3725" y="1004"/>
                    </a:lnTo>
                    <a:lnTo>
                      <a:pt x="3706" y="791"/>
                    </a:lnTo>
                    <a:lnTo>
                      <a:pt x="3687" y="777"/>
                    </a:lnTo>
                    <a:lnTo>
                      <a:pt x="3668" y="786"/>
                    </a:lnTo>
                    <a:lnTo>
                      <a:pt x="3649" y="791"/>
                    </a:lnTo>
                    <a:lnTo>
                      <a:pt x="3630" y="786"/>
                    </a:lnTo>
                    <a:lnTo>
                      <a:pt x="3607" y="829"/>
                    </a:lnTo>
                    <a:lnTo>
                      <a:pt x="3588" y="943"/>
                    </a:lnTo>
                    <a:lnTo>
                      <a:pt x="3569" y="1056"/>
                    </a:lnTo>
                    <a:lnTo>
                      <a:pt x="3550" y="1435"/>
                    </a:lnTo>
                    <a:lnTo>
                      <a:pt x="3531" y="971"/>
                    </a:lnTo>
                    <a:lnTo>
                      <a:pt x="3512" y="962"/>
                    </a:lnTo>
                    <a:lnTo>
                      <a:pt x="3493" y="976"/>
                    </a:lnTo>
                    <a:lnTo>
                      <a:pt x="3470" y="886"/>
                    </a:lnTo>
                    <a:lnTo>
                      <a:pt x="3451" y="819"/>
                    </a:lnTo>
                    <a:lnTo>
                      <a:pt x="3432" y="772"/>
                    </a:lnTo>
                    <a:lnTo>
                      <a:pt x="3413" y="767"/>
                    </a:lnTo>
                    <a:lnTo>
                      <a:pt x="3394" y="895"/>
                    </a:lnTo>
                    <a:lnTo>
                      <a:pt x="3375" y="829"/>
                    </a:lnTo>
                    <a:lnTo>
                      <a:pt x="3352" y="985"/>
                    </a:lnTo>
                    <a:lnTo>
                      <a:pt x="3333" y="1246"/>
                    </a:lnTo>
                    <a:lnTo>
                      <a:pt x="3314" y="1246"/>
                    </a:lnTo>
                    <a:lnTo>
                      <a:pt x="3295" y="1009"/>
                    </a:lnTo>
                    <a:lnTo>
                      <a:pt x="3276" y="1009"/>
                    </a:lnTo>
                    <a:lnTo>
                      <a:pt x="3257" y="838"/>
                    </a:lnTo>
                    <a:lnTo>
                      <a:pt x="3234" y="701"/>
                    </a:lnTo>
                    <a:lnTo>
                      <a:pt x="3215" y="720"/>
                    </a:lnTo>
                    <a:lnTo>
                      <a:pt x="3196" y="549"/>
                    </a:lnTo>
                    <a:lnTo>
                      <a:pt x="3177" y="654"/>
                    </a:lnTo>
                    <a:lnTo>
                      <a:pt x="3158" y="786"/>
                    </a:lnTo>
                    <a:lnTo>
                      <a:pt x="3139" y="857"/>
                    </a:lnTo>
                    <a:lnTo>
                      <a:pt x="3120" y="1118"/>
                    </a:lnTo>
                    <a:lnTo>
                      <a:pt x="3097" y="1321"/>
                    </a:lnTo>
                    <a:lnTo>
                      <a:pt x="3078" y="1388"/>
                    </a:lnTo>
                    <a:lnTo>
                      <a:pt x="3059" y="1269"/>
                    </a:lnTo>
                    <a:lnTo>
                      <a:pt x="3040" y="1213"/>
                    </a:lnTo>
                    <a:lnTo>
                      <a:pt x="3021" y="1217"/>
                    </a:lnTo>
                    <a:lnTo>
                      <a:pt x="3002" y="1080"/>
                    </a:lnTo>
                    <a:lnTo>
                      <a:pt x="2979" y="1227"/>
                    </a:lnTo>
                    <a:lnTo>
                      <a:pt x="2960" y="1066"/>
                    </a:lnTo>
                    <a:lnTo>
                      <a:pt x="2941" y="1255"/>
                    </a:lnTo>
                    <a:lnTo>
                      <a:pt x="2922" y="1340"/>
                    </a:lnTo>
                    <a:lnTo>
                      <a:pt x="2903" y="1284"/>
                    </a:lnTo>
                    <a:lnTo>
                      <a:pt x="2884" y="1388"/>
                    </a:lnTo>
                    <a:lnTo>
                      <a:pt x="2861" y="1464"/>
                    </a:lnTo>
                    <a:lnTo>
                      <a:pt x="2842" y="1790"/>
                    </a:lnTo>
                    <a:lnTo>
                      <a:pt x="2823" y="1298"/>
                    </a:lnTo>
                    <a:lnTo>
                      <a:pt x="2804" y="1288"/>
                    </a:lnTo>
                    <a:lnTo>
                      <a:pt x="2785" y="853"/>
                    </a:lnTo>
                    <a:lnTo>
                      <a:pt x="2766" y="687"/>
                    </a:lnTo>
                    <a:lnTo>
                      <a:pt x="2747" y="791"/>
                    </a:lnTo>
                    <a:lnTo>
                      <a:pt x="2724" y="635"/>
                    </a:lnTo>
                    <a:lnTo>
                      <a:pt x="2705" y="767"/>
                    </a:lnTo>
                    <a:lnTo>
                      <a:pt x="2686" y="862"/>
                    </a:lnTo>
                    <a:lnTo>
                      <a:pt x="2667" y="853"/>
                    </a:lnTo>
                    <a:lnTo>
                      <a:pt x="2648" y="957"/>
                    </a:lnTo>
                    <a:lnTo>
                      <a:pt x="2629" y="1113"/>
                    </a:lnTo>
                    <a:lnTo>
                      <a:pt x="2606" y="995"/>
                    </a:lnTo>
                    <a:lnTo>
                      <a:pt x="2587" y="938"/>
                    </a:lnTo>
                    <a:lnTo>
                      <a:pt x="2568" y="815"/>
                    </a:lnTo>
                    <a:lnTo>
                      <a:pt x="2549" y="602"/>
                    </a:lnTo>
                    <a:lnTo>
                      <a:pt x="2530" y="535"/>
                    </a:lnTo>
                    <a:lnTo>
                      <a:pt x="2511" y="507"/>
                    </a:lnTo>
                    <a:lnTo>
                      <a:pt x="2488" y="554"/>
                    </a:lnTo>
                    <a:lnTo>
                      <a:pt x="2469" y="568"/>
                    </a:lnTo>
                    <a:lnTo>
                      <a:pt x="2450" y="540"/>
                    </a:lnTo>
                    <a:lnTo>
                      <a:pt x="2431" y="715"/>
                    </a:lnTo>
                    <a:lnTo>
                      <a:pt x="2412" y="772"/>
                    </a:lnTo>
                    <a:lnTo>
                      <a:pt x="2393" y="943"/>
                    </a:lnTo>
                    <a:lnTo>
                      <a:pt x="2375" y="905"/>
                    </a:lnTo>
                    <a:lnTo>
                      <a:pt x="2351" y="725"/>
                    </a:lnTo>
                    <a:lnTo>
                      <a:pt x="2332" y="715"/>
                    </a:lnTo>
                    <a:lnTo>
                      <a:pt x="2313" y="497"/>
                    </a:lnTo>
                    <a:lnTo>
                      <a:pt x="2294" y="403"/>
                    </a:lnTo>
                    <a:lnTo>
                      <a:pt x="2275" y="488"/>
                    </a:lnTo>
                    <a:lnTo>
                      <a:pt x="2257" y="369"/>
                    </a:lnTo>
                    <a:lnTo>
                      <a:pt x="2233" y="606"/>
                    </a:lnTo>
                    <a:lnTo>
                      <a:pt x="2214" y="606"/>
                    </a:lnTo>
                    <a:lnTo>
                      <a:pt x="2195" y="616"/>
                    </a:lnTo>
                    <a:lnTo>
                      <a:pt x="2176" y="706"/>
                    </a:lnTo>
                    <a:lnTo>
                      <a:pt x="2157" y="824"/>
                    </a:lnTo>
                    <a:lnTo>
                      <a:pt x="2139" y="1279"/>
                    </a:lnTo>
                    <a:lnTo>
                      <a:pt x="2120" y="886"/>
                    </a:lnTo>
                    <a:lnTo>
                      <a:pt x="2096" y="947"/>
                    </a:lnTo>
                    <a:lnTo>
                      <a:pt x="2077" y="786"/>
                    </a:lnTo>
                    <a:lnTo>
                      <a:pt x="2058" y="677"/>
                    </a:lnTo>
                    <a:lnTo>
                      <a:pt x="2039" y="744"/>
                    </a:lnTo>
                    <a:lnTo>
                      <a:pt x="2021" y="758"/>
                    </a:lnTo>
                    <a:lnTo>
                      <a:pt x="2002" y="843"/>
                    </a:lnTo>
                    <a:lnTo>
                      <a:pt x="1978" y="862"/>
                    </a:lnTo>
                    <a:lnTo>
                      <a:pt x="1959" y="933"/>
                    </a:lnTo>
                    <a:lnTo>
                      <a:pt x="1940" y="933"/>
                    </a:lnTo>
                    <a:lnTo>
                      <a:pt x="1921" y="1288"/>
                    </a:lnTo>
                    <a:lnTo>
                      <a:pt x="1903" y="1170"/>
                    </a:lnTo>
                    <a:lnTo>
                      <a:pt x="1884" y="1080"/>
                    </a:lnTo>
                    <a:lnTo>
                      <a:pt x="1860" y="1070"/>
                    </a:lnTo>
                    <a:lnTo>
                      <a:pt x="1841" y="862"/>
                    </a:lnTo>
                    <a:lnTo>
                      <a:pt x="1822" y="886"/>
                    </a:lnTo>
                    <a:lnTo>
                      <a:pt x="1803" y="1104"/>
                    </a:lnTo>
                    <a:lnTo>
                      <a:pt x="1785" y="985"/>
                    </a:lnTo>
                    <a:lnTo>
                      <a:pt x="1766" y="872"/>
                    </a:lnTo>
                    <a:lnTo>
                      <a:pt x="1747" y="1066"/>
                    </a:lnTo>
                    <a:lnTo>
                      <a:pt x="1723" y="1023"/>
                    </a:lnTo>
                    <a:lnTo>
                      <a:pt x="1704" y="1160"/>
                    </a:lnTo>
                    <a:lnTo>
                      <a:pt x="1685" y="1156"/>
                    </a:lnTo>
                    <a:lnTo>
                      <a:pt x="1667" y="1663"/>
                    </a:lnTo>
                    <a:lnTo>
                      <a:pt x="1648" y="1284"/>
                    </a:lnTo>
                    <a:lnTo>
                      <a:pt x="1629" y="1331"/>
                    </a:lnTo>
                    <a:lnTo>
                      <a:pt x="1605" y="1170"/>
                    </a:lnTo>
                    <a:lnTo>
                      <a:pt x="1586" y="1061"/>
                    </a:lnTo>
                    <a:lnTo>
                      <a:pt x="1567" y="1265"/>
                    </a:lnTo>
                    <a:lnTo>
                      <a:pt x="1549" y="1189"/>
                    </a:lnTo>
                    <a:lnTo>
                      <a:pt x="1530" y="1179"/>
                    </a:lnTo>
                    <a:lnTo>
                      <a:pt x="1511" y="1369"/>
                    </a:lnTo>
                    <a:lnTo>
                      <a:pt x="1487" y="1194"/>
                    </a:lnTo>
                    <a:lnTo>
                      <a:pt x="1468" y="1293"/>
                    </a:lnTo>
                    <a:lnTo>
                      <a:pt x="1449" y="1426"/>
                    </a:lnTo>
                    <a:lnTo>
                      <a:pt x="1431" y="1535"/>
                    </a:lnTo>
                    <a:lnTo>
                      <a:pt x="1412" y="1554"/>
                    </a:lnTo>
                    <a:lnTo>
                      <a:pt x="1393" y="1501"/>
                    </a:lnTo>
                    <a:lnTo>
                      <a:pt x="1374" y="1511"/>
                    </a:lnTo>
                    <a:lnTo>
                      <a:pt x="1350" y="1535"/>
                    </a:lnTo>
                    <a:lnTo>
                      <a:pt x="1331" y="1407"/>
                    </a:lnTo>
                    <a:lnTo>
                      <a:pt x="1313" y="1118"/>
                    </a:lnTo>
                    <a:lnTo>
                      <a:pt x="1294" y="1241"/>
                    </a:lnTo>
                    <a:lnTo>
                      <a:pt x="1275" y="1203"/>
                    </a:lnTo>
                    <a:lnTo>
                      <a:pt x="1256" y="1118"/>
                    </a:lnTo>
                    <a:lnTo>
                      <a:pt x="1232" y="1208"/>
                    </a:lnTo>
                    <a:lnTo>
                      <a:pt x="1213" y="1241"/>
                    </a:lnTo>
                    <a:lnTo>
                      <a:pt x="1195" y="1288"/>
                    </a:lnTo>
                    <a:lnTo>
                      <a:pt x="1176" y="1449"/>
                    </a:lnTo>
                    <a:lnTo>
                      <a:pt x="1157" y="1421"/>
                    </a:lnTo>
                    <a:lnTo>
                      <a:pt x="1138" y="1269"/>
                    </a:lnTo>
                    <a:lnTo>
                      <a:pt x="1119" y="1066"/>
                    </a:lnTo>
                    <a:lnTo>
                      <a:pt x="1095" y="1250"/>
                    </a:lnTo>
                    <a:lnTo>
                      <a:pt x="1077" y="1160"/>
                    </a:lnTo>
                    <a:lnTo>
                      <a:pt x="1058" y="1284"/>
                    </a:lnTo>
                    <a:lnTo>
                      <a:pt x="1039" y="1411"/>
                    </a:lnTo>
                    <a:lnTo>
                      <a:pt x="1020" y="1232"/>
                    </a:lnTo>
                    <a:lnTo>
                      <a:pt x="1001" y="1359"/>
                    </a:lnTo>
                    <a:lnTo>
                      <a:pt x="977" y="1421"/>
                    </a:lnTo>
                    <a:lnTo>
                      <a:pt x="959" y="1558"/>
                    </a:lnTo>
                    <a:lnTo>
                      <a:pt x="940" y="1516"/>
                    </a:lnTo>
                    <a:lnTo>
                      <a:pt x="921" y="1776"/>
                    </a:lnTo>
                    <a:lnTo>
                      <a:pt x="902" y="1610"/>
                    </a:lnTo>
                    <a:lnTo>
                      <a:pt x="883" y="1435"/>
                    </a:lnTo>
                    <a:lnTo>
                      <a:pt x="859" y="1639"/>
                    </a:lnTo>
                    <a:lnTo>
                      <a:pt x="841" y="1468"/>
                    </a:lnTo>
                    <a:lnTo>
                      <a:pt x="822" y="1558"/>
                    </a:lnTo>
                    <a:lnTo>
                      <a:pt x="803" y="1700"/>
                    </a:lnTo>
                    <a:lnTo>
                      <a:pt x="784" y="1629"/>
                    </a:lnTo>
                    <a:lnTo>
                      <a:pt x="765" y="1710"/>
                    </a:lnTo>
                    <a:lnTo>
                      <a:pt x="746" y="1833"/>
                    </a:lnTo>
                    <a:lnTo>
                      <a:pt x="722" y="1904"/>
                    </a:lnTo>
                    <a:lnTo>
                      <a:pt x="704" y="1857"/>
                    </a:lnTo>
                    <a:lnTo>
                      <a:pt x="685" y="1852"/>
                    </a:lnTo>
                    <a:lnTo>
                      <a:pt x="666" y="1762"/>
                    </a:lnTo>
                    <a:lnTo>
                      <a:pt x="647" y="1691"/>
                    </a:lnTo>
                    <a:lnTo>
                      <a:pt x="628" y="1776"/>
                    </a:lnTo>
                    <a:lnTo>
                      <a:pt x="604" y="1757"/>
                    </a:lnTo>
                    <a:lnTo>
                      <a:pt x="586" y="1895"/>
                    </a:lnTo>
                    <a:lnTo>
                      <a:pt x="567" y="1866"/>
                    </a:lnTo>
                    <a:lnTo>
                      <a:pt x="548" y="1790"/>
                    </a:lnTo>
                    <a:lnTo>
                      <a:pt x="529" y="1999"/>
                    </a:lnTo>
                    <a:lnTo>
                      <a:pt x="510" y="1999"/>
                    </a:lnTo>
                    <a:lnTo>
                      <a:pt x="486" y="2070"/>
                    </a:lnTo>
                    <a:lnTo>
                      <a:pt x="468" y="2065"/>
                    </a:lnTo>
                    <a:lnTo>
                      <a:pt x="449" y="2018"/>
                    </a:lnTo>
                    <a:lnTo>
                      <a:pt x="430" y="1914"/>
                    </a:lnTo>
                    <a:lnTo>
                      <a:pt x="411" y="1932"/>
                    </a:lnTo>
                    <a:lnTo>
                      <a:pt x="392" y="1923"/>
                    </a:lnTo>
                    <a:lnTo>
                      <a:pt x="373" y="1880"/>
                    </a:lnTo>
                    <a:lnTo>
                      <a:pt x="350" y="1932"/>
                    </a:lnTo>
                    <a:lnTo>
                      <a:pt x="331" y="1966"/>
                    </a:lnTo>
                    <a:lnTo>
                      <a:pt x="312" y="1980"/>
                    </a:lnTo>
                    <a:lnTo>
                      <a:pt x="293" y="2022"/>
                    </a:lnTo>
                    <a:lnTo>
                      <a:pt x="274" y="2027"/>
                    </a:lnTo>
                    <a:lnTo>
                      <a:pt x="255" y="2217"/>
                    </a:lnTo>
                    <a:lnTo>
                      <a:pt x="232" y="2184"/>
                    </a:lnTo>
                    <a:lnTo>
                      <a:pt x="213" y="2131"/>
                    </a:lnTo>
                    <a:lnTo>
                      <a:pt x="194" y="2127"/>
                    </a:lnTo>
                    <a:lnTo>
                      <a:pt x="175" y="2075"/>
                    </a:lnTo>
                    <a:lnTo>
                      <a:pt x="156" y="2065"/>
                    </a:lnTo>
                    <a:lnTo>
                      <a:pt x="137" y="2127"/>
                    </a:lnTo>
                    <a:lnTo>
                      <a:pt x="114" y="2108"/>
                    </a:lnTo>
                    <a:lnTo>
                      <a:pt x="95" y="2131"/>
                    </a:lnTo>
                    <a:lnTo>
                      <a:pt x="76" y="2179"/>
                    </a:lnTo>
                    <a:lnTo>
                      <a:pt x="57" y="2202"/>
                    </a:lnTo>
                    <a:lnTo>
                      <a:pt x="38" y="2231"/>
                    </a:lnTo>
                    <a:lnTo>
                      <a:pt x="19" y="2302"/>
                    </a:lnTo>
                    <a:lnTo>
                      <a:pt x="0" y="2278"/>
                    </a:ln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2" name="Oval 9"/>
              <p:cNvSpPr>
                <a:spLocks noChangeArrowheads="1"/>
              </p:cNvSpPr>
              <p:nvPr/>
            </p:nvSpPr>
            <p:spPr bwMode="auto">
              <a:xfrm>
                <a:off x="7388" y="1103"/>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3" name="Oval 10"/>
              <p:cNvSpPr>
                <a:spLocks noChangeArrowheads="1"/>
              </p:cNvSpPr>
              <p:nvPr/>
            </p:nvSpPr>
            <p:spPr bwMode="auto">
              <a:xfrm>
                <a:off x="7388" y="110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4" name="Oval 11"/>
              <p:cNvSpPr>
                <a:spLocks noChangeArrowheads="1"/>
              </p:cNvSpPr>
              <p:nvPr/>
            </p:nvSpPr>
            <p:spPr bwMode="auto">
              <a:xfrm>
                <a:off x="7370" y="136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5" name="Oval 12"/>
              <p:cNvSpPr>
                <a:spLocks noChangeArrowheads="1"/>
              </p:cNvSpPr>
              <p:nvPr/>
            </p:nvSpPr>
            <p:spPr bwMode="auto">
              <a:xfrm>
                <a:off x="7370" y="136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6" name="Oval 13"/>
              <p:cNvSpPr>
                <a:spLocks noChangeArrowheads="1"/>
              </p:cNvSpPr>
              <p:nvPr/>
            </p:nvSpPr>
            <p:spPr bwMode="auto">
              <a:xfrm>
                <a:off x="7346" y="96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7" name="Oval 14"/>
              <p:cNvSpPr>
                <a:spLocks noChangeArrowheads="1"/>
              </p:cNvSpPr>
              <p:nvPr/>
            </p:nvSpPr>
            <p:spPr bwMode="auto">
              <a:xfrm>
                <a:off x="7346" y="96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8" name="Oval 15"/>
              <p:cNvSpPr>
                <a:spLocks noChangeArrowheads="1"/>
              </p:cNvSpPr>
              <p:nvPr/>
            </p:nvSpPr>
            <p:spPr bwMode="auto">
              <a:xfrm>
                <a:off x="7327" y="121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9" name="Oval 16"/>
              <p:cNvSpPr>
                <a:spLocks noChangeArrowheads="1"/>
              </p:cNvSpPr>
              <p:nvPr/>
            </p:nvSpPr>
            <p:spPr bwMode="auto">
              <a:xfrm>
                <a:off x="7327" y="121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0" name="Oval 17"/>
              <p:cNvSpPr>
                <a:spLocks noChangeArrowheads="1"/>
              </p:cNvSpPr>
              <p:nvPr/>
            </p:nvSpPr>
            <p:spPr bwMode="auto">
              <a:xfrm>
                <a:off x="7308" y="1250"/>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1" name="Oval 18"/>
              <p:cNvSpPr>
                <a:spLocks noChangeArrowheads="1"/>
              </p:cNvSpPr>
              <p:nvPr/>
            </p:nvSpPr>
            <p:spPr bwMode="auto">
              <a:xfrm>
                <a:off x="7308" y="125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2" name="Oval 19"/>
              <p:cNvSpPr>
                <a:spLocks noChangeArrowheads="1"/>
              </p:cNvSpPr>
              <p:nvPr/>
            </p:nvSpPr>
            <p:spPr bwMode="auto">
              <a:xfrm>
                <a:off x="7289" y="1321"/>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3" name="Oval 20"/>
              <p:cNvSpPr>
                <a:spLocks noChangeArrowheads="1"/>
              </p:cNvSpPr>
              <p:nvPr/>
            </p:nvSpPr>
            <p:spPr bwMode="auto">
              <a:xfrm>
                <a:off x="7289" y="1321"/>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4" name="Oval 21"/>
              <p:cNvSpPr>
                <a:spLocks noChangeArrowheads="1"/>
              </p:cNvSpPr>
              <p:nvPr/>
            </p:nvSpPr>
            <p:spPr bwMode="auto">
              <a:xfrm>
                <a:off x="7270" y="1425"/>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5" name="Oval 22"/>
              <p:cNvSpPr>
                <a:spLocks noChangeArrowheads="1"/>
              </p:cNvSpPr>
              <p:nvPr/>
            </p:nvSpPr>
            <p:spPr bwMode="auto">
              <a:xfrm>
                <a:off x="7270" y="1425"/>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6" name="Oval 23"/>
              <p:cNvSpPr>
                <a:spLocks noChangeArrowheads="1"/>
              </p:cNvSpPr>
              <p:nvPr/>
            </p:nvSpPr>
            <p:spPr bwMode="auto">
              <a:xfrm>
                <a:off x="7252" y="153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7" name="Oval 24"/>
              <p:cNvSpPr>
                <a:spLocks noChangeArrowheads="1"/>
              </p:cNvSpPr>
              <p:nvPr/>
            </p:nvSpPr>
            <p:spPr bwMode="auto">
              <a:xfrm>
                <a:off x="7252" y="153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8" name="Oval 25"/>
              <p:cNvSpPr>
                <a:spLocks noChangeArrowheads="1"/>
              </p:cNvSpPr>
              <p:nvPr/>
            </p:nvSpPr>
            <p:spPr bwMode="auto">
              <a:xfrm>
                <a:off x="7228" y="155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9" name="Oval 26"/>
              <p:cNvSpPr>
                <a:spLocks noChangeArrowheads="1"/>
              </p:cNvSpPr>
              <p:nvPr/>
            </p:nvSpPr>
            <p:spPr bwMode="auto">
              <a:xfrm>
                <a:off x="7228" y="155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0" name="Oval 27"/>
              <p:cNvSpPr>
                <a:spLocks noChangeArrowheads="1"/>
              </p:cNvSpPr>
              <p:nvPr/>
            </p:nvSpPr>
            <p:spPr bwMode="auto">
              <a:xfrm>
                <a:off x="7209" y="194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1" name="Oval 28"/>
              <p:cNvSpPr>
                <a:spLocks noChangeArrowheads="1"/>
              </p:cNvSpPr>
              <p:nvPr/>
            </p:nvSpPr>
            <p:spPr bwMode="auto">
              <a:xfrm>
                <a:off x="7209" y="1946"/>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2" name="Oval 29"/>
              <p:cNvSpPr>
                <a:spLocks noChangeArrowheads="1"/>
              </p:cNvSpPr>
              <p:nvPr/>
            </p:nvSpPr>
            <p:spPr bwMode="auto">
              <a:xfrm>
                <a:off x="7190" y="1577"/>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3" name="Oval 30"/>
              <p:cNvSpPr>
                <a:spLocks noChangeArrowheads="1"/>
              </p:cNvSpPr>
              <p:nvPr/>
            </p:nvSpPr>
            <p:spPr bwMode="auto">
              <a:xfrm>
                <a:off x="7190" y="157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4" name="Oval 31"/>
              <p:cNvSpPr>
                <a:spLocks noChangeArrowheads="1"/>
              </p:cNvSpPr>
              <p:nvPr/>
            </p:nvSpPr>
            <p:spPr bwMode="auto">
              <a:xfrm>
                <a:off x="7171" y="1297"/>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5" name="Oval 32"/>
              <p:cNvSpPr>
                <a:spLocks noChangeArrowheads="1"/>
              </p:cNvSpPr>
              <p:nvPr/>
            </p:nvSpPr>
            <p:spPr bwMode="auto">
              <a:xfrm>
                <a:off x="7171" y="1297"/>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6" name="Oval 33"/>
              <p:cNvSpPr>
                <a:spLocks noChangeArrowheads="1"/>
              </p:cNvSpPr>
              <p:nvPr/>
            </p:nvSpPr>
            <p:spPr bwMode="auto">
              <a:xfrm>
                <a:off x="7152" y="952"/>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7" name="Oval 34"/>
              <p:cNvSpPr>
                <a:spLocks noChangeArrowheads="1"/>
              </p:cNvSpPr>
              <p:nvPr/>
            </p:nvSpPr>
            <p:spPr bwMode="auto">
              <a:xfrm>
                <a:off x="7152" y="95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8" name="Oval 35"/>
              <p:cNvSpPr>
                <a:spLocks noChangeArrowheads="1"/>
              </p:cNvSpPr>
              <p:nvPr/>
            </p:nvSpPr>
            <p:spPr bwMode="auto">
              <a:xfrm>
                <a:off x="7134" y="132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9" name="Oval 36"/>
              <p:cNvSpPr>
                <a:spLocks noChangeArrowheads="1"/>
              </p:cNvSpPr>
              <p:nvPr/>
            </p:nvSpPr>
            <p:spPr bwMode="auto">
              <a:xfrm>
                <a:off x="7134" y="132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0" name="Oval 37"/>
              <p:cNvSpPr>
                <a:spLocks noChangeArrowheads="1"/>
              </p:cNvSpPr>
              <p:nvPr/>
            </p:nvSpPr>
            <p:spPr bwMode="auto">
              <a:xfrm>
                <a:off x="7115" y="92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1" name="Oval 38"/>
              <p:cNvSpPr>
                <a:spLocks noChangeArrowheads="1"/>
              </p:cNvSpPr>
              <p:nvPr/>
            </p:nvSpPr>
            <p:spPr bwMode="auto">
              <a:xfrm>
                <a:off x="7115" y="92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2" name="Oval 39"/>
              <p:cNvSpPr>
                <a:spLocks noChangeArrowheads="1"/>
              </p:cNvSpPr>
              <p:nvPr/>
            </p:nvSpPr>
            <p:spPr bwMode="auto">
              <a:xfrm>
                <a:off x="7091" y="123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3" name="Oval 40"/>
              <p:cNvSpPr>
                <a:spLocks noChangeArrowheads="1"/>
              </p:cNvSpPr>
              <p:nvPr/>
            </p:nvSpPr>
            <p:spPr bwMode="auto">
              <a:xfrm>
                <a:off x="7091" y="123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4" name="Oval 41"/>
              <p:cNvSpPr>
                <a:spLocks noChangeArrowheads="1"/>
              </p:cNvSpPr>
              <p:nvPr/>
            </p:nvSpPr>
            <p:spPr bwMode="auto">
              <a:xfrm>
                <a:off x="7072" y="122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5" name="Oval 42"/>
              <p:cNvSpPr>
                <a:spLocks noChangeArrowheads="1"/>
              </p:cNvSpPr>
              <p:nvPr/>
            </p:nvSpPr>
            <p:spPr bwMode="auto">
              <a:xfrm>
                <a:off x="7072" y="122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6" name="Oval 43"/>
              <p:cNvSpPr>
                <a:spLocks noChangeArrowheads="1"/>
              </p:cNvSpPr>
              <p:nvPr/>
            </p:nvSpPr>
            <p:spPr bwMode="auto">
              <a:xfrm>
                <a:off x="7053" y="1193"/>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7" name="Oval 44"/>
              <p:cNvSpPr>
                <a:spLocks noChangeArrowheads="1"/>
              </p:cNvSpPr>
              <p:nvPr/>
            </p:nvSpPr>
            <p:spPr bwMode="auto">
              <a:xfrm>
                <a:off x="7053" y="119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8" name="Oval 45"/>
              <p:cNvSpPr>
                <a:spLocks noChangeArrowheads="1"/>
              </p:cNvSpPr>
              <p:nvPr/>
            </p:nvSpPr>
            <p:spPr bwMode="auto">
              <a:xfrm>
                <a:off x="7034" y="128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9" name="Oval 46"/>
              <p:cNvSpPr>
                <a:spLocks noChangeArrowheads="1"/>
              </p:cNvSpPr>
              <p:nvPr/>
            </p:nvSpPr>
            <p:spPr bwMode="auto">
              <a:xfrm>
                <a:off x="7034" y="128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0" name="Oval 47"/>
              <p:cNvSpPr>
                <a:spLocks noChangeArrowheads="1"/>
              </p:cNvSpPr>
              <p:nvPr/>
            </p:nvSpPr>
            <p:spPr bwMode="auto">
              <a:xfrm>
                <a:off x="7016" y="131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1" name="Oval 48"/>
              <p:cNvSpPr>
                <a:spLocks noChangeArrowheads="1"/>
              </p:cNvSpPr>
              <p:nvPr/>
            </p:nvSpPr>
            <p:spPr bwMode="auto">
              <a:xfrm>
                <a:off x="7016" y="1316"/>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2" name="Oval 49"/>
              <p:cNvSpPr>
                <a:spLocks noChangeArrowheads="1"/>
              </p:cNvSpPr>
              <p:nvPr/>
            </p:nvSpPr>
            <p:spPr bwMode="auto">
              <a:xfrm>
                <a:off x="6997" y="157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3" name="Oval 50"/>
              <p:cNvSpPr>
                <a:spLocks noChangeArrowheads="1"/>
              </p:cNvSpPr>
              <p:nvPr/>
            </p:nvSpPr>
            <p:spPr bwMode="auto">
              <a:xfrm>
                <a:off x="6997" y="157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4" name="Oval 51"/>
              <p:cNvSpPr>
                <a:spLocks noChangeArrowheads="1"/>
              </p:cNvSpPr>
              <p:nvPr/>
            </p:nvSpPr>
            <p:spPr bwMode="auto">
              <a:xfrm>
                <a:off x="6973" y="190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5" name="Oval 52"/>
              <p:cNvSpPr>
                <a:spLocks noChangeArrowheads="1"/>
              </p:cNvSpPr>
              <p:nvPr/>
            </p:nvSpPr>
            <p:spPr bwMode="auto">
              <a:xfrm>
                <a:off x="6973" y="19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6" name="Oval 53"/>
              <p:cNvSpPr>
                <a:spLocks noChangeArrowheads="1"/>
              </p:cNvSpPr>
              <p:nvPr/>
            </p:nvSpPr>
            <p:spPr bwMode="auto">
              <a:xfrm>
                <a:off x="6954" y="145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7" name="Oval 54"/>
              <p:cNvSpPr>
                <a:spLocks noChangeArrowheads="1"/>
              </p:cNvSpPr>
              <p:nvPr/>
            </p:nvSpPr>
            <p:spPr bwMode="auto">
              <a:xfrm>
                <a:off x="6954" y="145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8" name="Oval 55"/>
              <p:cNvSpPr>
                <a:spLocks noChangeArrowheads="1"/>
              </p:cNvSpPr>
              <p:nvPr/>
            </p:nvSpPr>
            <p:spPr bwMode="auto">
              <a:xfrm>
                <a:off x="6935" y="1297"/>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9" name="Oval 56"/>
              <p:cNvSpPr>
                <a:spLocks noChangeArrowheads="1"/>
              </p:cNvSpPr>
              <p:nvPr/>
            </p:nvSpPr>
            <p:spPr bwMode="auto">
              <a:xfrm>
                <a:off x="6935" y="1297"/>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0" name="Oval 57"/>
              <p:cNvSpPr>
                <a:spLocks noChangeArrowheads="1"/>
              </p:cNvSpPr>
              <p:nvPr/>
            </p:nvSpPr>
            <p:spPr bwMode="auto">
              <a:xfrm>
                <a:off x="6916" y="1278"/>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Oval 58"/>
              <p:cNvSpPr>
                <a:spLocks noChangeArrowheads="1"/>
              </p:cNvSpPr>
              <p:nvPr/>
            </p:nvSpPr>
            <p:spPr bwMode="auto">
              <a:xfrm>
                <a:off x="6916" y="1278"/>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2" name="Oval 59"/>
              <p:cNvSpPr>
                <a:spLocks noChangeArrowheads="1"/>
              </p:cNvSpPr>
              <p:nvPr/>
            </p:nvSpPr>
            <p:spPr bwMode="auto">
              <a:xfrm>
                <a:off x="6898" y="116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3" name="Oval 60"/>
              <p:cNvSpPr>
                <a:spLocks noChangeArrowheads="1"/>
              </p:cNvSpPr>
              <p:nvPr/>
            </p:nvSpPr>
            <p:spPr bwMode="auto">
              <a:xfrm>
                <a:off x="6897" y="1160"/>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Oval 61"/>
              <p:cNvSpPr>
                <a:spLocks noChangeArrowheads="1"/>
              </p:cNvSpPr>
              <p:nvPr/>
            </p:nvSpPr>
            <p:spPr bwMode="auto">
              <a:xfrm>
                <a:off x="6879" y="139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Oval 62"/>
              <p:cNvSpPr>
                <a:spLocks noChangeArrowheads="1"/>
              </p:cNvSpPr>
              <p:nvPr/>
            </p:nvSpPr>
            <p:spPr bwMode="auto">
              <a:xfrm>
                <a:off x="6879" y="139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Oval 63"/>
              <p:cNvSpPr>
                <a:spLocks noChangeArrowheads="1"/>
              </p:cNvSpPr>
              <p:nvPr/>
            </p:nvSpPr>
            <p:spPr bwMode="auto">
              <a:xfrm>
                <a:off x="6860" y="130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Oval 64"/>
              <p:cNvSpPr>
                <a:spLocks noChangeArrowheads="1"/>
              </p:cNvSpPr>
              <p:nvPr/>
            </p:nvSpPr>
            <p:spPr bwMode="auto">
              <a:xfrm>
                <a:off x="6860" y="130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Oval 65"/>
              <p:cNvSpPr>
                <a:spLocks noChangeArrowheads="1"/>
              </p:cNvSpPr>
              <p:nvPr/>
            </p:nvSpPr>
            <p:spPr bwMode="auto">
              <a:xfrm>
                <a:off x="6836" y="115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Oval 66"/>
              <p:cNvSpPr>
                <a:spLocks noChangeArrowheads="1"/>
              </p:cNvSpPr>
              <p:nvPr/>
            </p:nvSpPr>
            <p:spPr bwMode="auto">
              <a:xfrm>
                <a:off x="6836" y="115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Oval 67"/>
              <p:cNvSpPr>
                <a:spLocks noChangeArrowheads="1"/>
              </p:cNvSpPr>
              <p:nvPr/>
            </p:nvSpPr>
            <p:spPr bwMode="auto">
              <a:xfrm>
                <a:off x="6817" y="120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Oval 68"/>
              <p:cNvSpPr>
                <a:spLocks noChangeArrowheads="1"/>
              </p:cNvSpPr>
              <p:nvPr/>
            </p:nvSpPr>
            <p:spPr bwMode="auto">
              <a:xfrm>
                <a:off x="6817" y="120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Oval 69"/>
              <p:cNvSpPr>
                <a:spLocks noChangeArrowheads="1"/>
              </p:cNvSpPr>
              <p:nvPr/>
            </p:nvSpPr>
            <p:spPr bwMode="auto">
              <a:xfrm>
                <a:off x="6798" y="1449"/>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Oval 70"/>
              <p:cNvSpPr>
                <a:spLocks noChangeArrowheads="1"/>
              </p:cNvSpPr>
              <p:nvPr/>
            </p:nvSpPr>
            <p:spPr bwMode="auto">
              <a:xfrm>
                <a:off x="6798" y="144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Oval 71"/>
              <p:cNvSpPr>
                <a:spLocks noChangeArrowheads="1"/>
              </p:cNvSpPr>
              <p:nvPr/>
            </p:nvSpPr>
            <p:spPr bwMode="auto">
              <a:xfrm>
                <a:off x="6780" y="134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Oval 72"/>
              <p:cNvSpPr>
                <a:spLocks noChangeArrowheads="1"/>
              </p:cNvSpPr>
              <p:nvPr/>
            </p:nvSpPr>
            <p:spPr bwMode="auto">
              <a:xfrm>
                <a:off x="6779" y="1340"/>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Oval 73"/>
              <p:cNvSpPr>
                <a:spLocks noChangeArrowheads="1"/>
              </p:cNvSpPr>
              <p:nvPr/>
            </p:nvSpPr>
            <p:spPr bwMode="auto">
              <a:xfrm>
                <a:off x="6761" y="167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Oval 74"/>
              <p:cNvSpPr>
                <a:spLocks noChangeArrowheads="1"/>
              </p:cNvSpPr>
              <p:nvPr/>
            </p:nvSpPr>
            <p:spPr bwMode="auto">
              <a:xfrm>
                <a:off x="6761" y="167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Oval 75"/>
              <p:cNvSpPr>
                <a:spLocks noChangeArrowheads="1"/>
              </p:cNvSpPr>
              <p:nvPr/>
            </p:nvSpPr>
            <p:spPr bwMode="auto">
              <a:xfrm>
                <a:off x="6742" y="163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Oval 76"/>
              <p:cNvSpPr>
                <a:spLocks noChangeArrowheads="1"/>
              </p:cNvSpPr>
              <p:nvPr/>
            </p:nvSpPr>
            <p:spPr bwMode="auto">
              <a:xfrm>
                <a:off x="6742" y="163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Oval 77"/>
              <p:cNvSpPr>
                <a:spLocks noChangeArrowheads="1"/>
              </p:cNvSpPr>
              <p:nvPr/>
            </p:nvSpPr>
            <p:spPr bwMode="auto">
              <a:xfrm>
                <a:off x="6718" y="196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Oval 78"/>
              <p:cNvSpPr>
                <a:spLocks noChangeArrowheads="1"/>
              </p:cNvSpPr>
              <p:nvPr/>
            </p:nvSpPr>
            <p:spPr bwMode="auto">
              <a:xfrm>
                <a:off x="6718" y="196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Oval 79"/>
              <p:cNvSpPr>
                <a:spLocks noChangeArrowheads="1"/>
              </p:cNvSpPr>
              <p:nvPr/>
            </p:nvSpPr>
            <p:spPr bwMode="auto">
              <a:xfrm>
                <a:off x="6699" y="1411"/>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Oval 80"/>
              <p:cNvSpPr>
                <a:spLocks noChangeArrowheads="1"/>
              </p:cNvSpPr>
              <p:nvPr/>
            </p:nvSpPr>
            <p:spPr bwMode="auto">
              <a:xfrm>
                <a:off x="6699" y="1411"/>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Oval 81"/>
              <p:cNvSpPr>
                <a:spLocks noChangeArrowheads="1"/>
              </p:cNvSpPr>
              <p:nvPr/>
            </p:nvSpPr>
            <p:spPr bwMode="auto">
              <a:xfrm>
                <a:off x="6680" y="1534"/>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Oval 82"/>
              <p:cNvSpPr>
                <a:spLocks noChangeArrowheads="1"/>
              </p:cNvSpPr>
              <p:nvPr/>
            </p:nvSpPr>
            <p:spPr bwMode="auto">
              <a:xfrm>
                <a:off x="6680" y="1534"/>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Oval 83"/>
              <p:cNvSpPr>
                <a:spLocks noChangeArrowheads="1"/>
              </p:cNvSpPr>
              <p:nvPr/>
            </p:nvSpPr>
            <p:spPr bwMode="auto">
              <a:xfrm>
                <a:off x="6662" y="140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Oval 84"/>
              <p:cNvSpPr>
                <a:spLocks noChangeArrowheads="1"/>
              </p:cNvSpPr>
              <p:nvPr/>
            </p:nvSpPr>
            <p:spPr bwMode="auto">
              <a:xfrm>
                <a:off x="6661" y="140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Oval 85"/>
              <p:cNvSpPr>
                <a:spLocks noChangeArrowheads="1"/>
              </p:cNvSpPr>
              <p:nvPr/>
            </p:nvSpPr>
            <p:spPr bwMode="auto">
              <a:xfrm>
                <a:off x="6643" y="143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Oval 86"/>
              <p:cNvSpPr>
                <a:spLocks noChangeArrowheads="1"/>
              </p:cNvSpPr>
              <p:nvPr/>
            </p:nvSpPr>
            <p:spPr bwMode="auto">
              <a:xfrm>
                <a:off x="6643" y="1435"/>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0" name="Oval 87"/>
              <p:cNvSpPr>
                <a:spLocks noChangeArrowheads="1"/>
              </p:cNvSpPr>
              <p:nvPr/>
            </p:nvSpPr>
            <p:spPr bwMode="auto">
              <a:xfrm>
                <a:off x="6624" y="162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Oval 88"/>
              <p:cNvSpPr>
                <a:spLocks noChangeArrowheads="1"/>
              </p:cNvSpPr>
              <p:nvPr/>
            </p:nvSpPr>
            <p:spPr bwMode="auto">
              <a:xfrm>
                <a:off x="6624" y="162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2" name="Oval 89"/>
              <p:cNvSpPr>
                <a:spLocks noChangeArrowheads="1"/>
              </p:cNvSpPr>
              <p:nvPr/>
            </p:nvSpPr>
            <p:spPr bwMode="auto">
              <a:xfrm>
                <a:off x="6600" y="134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90"/>
              <p:cNvSpPr>
                <a:spLocks noChangeArrowheads="1"/>
              </p:cNvSpPr>
              <p:nvPr/>
            </p:nvSpPr>
            <p:spPr bwMode="auto">
              <a:xfrm>
                <a:off x="6600" y="134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Oval 91"/>
              <p:cNvSpPr>
                <a:spLocks noChangeArrowheads="1"/>
              </p:cNvSpPr>
              <p:nvPr/>
            </p:nvSpPr>
            <p:spPr bwMode="auto">
              <a:xfrm>
                <a:off x="6581" y="1572"/>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Oval 92"/>
              <p:cNvSpPr>
                <a:spLocks noChangeArrowheads="1"/>
              </p:cNvSpPr>
              <p:nvPr/>
            </p:nvSpPr>
            <p:spPr bwMode="auto">
              <a:xfrm>
                <a:off x="6581" y="1572"/>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Oval 93"/>
              <p:cNvSpPr>
                <a:spLocks noChangeArrowheads="1"/>
              </p:cNvSpPr>
              <p:nvPr/>
            </p:nvSpPr>
            <p:spPr bwMode="auto">
              <a:xfrm>
                <a:off x="6562" y="1657"/>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Oval 94"/>
              <p:cNvSpPr>
                <a:spLocks noChangeArrowheads="1"/>
              </p:cNvSpPr>
              <p:nvPr/>
            </p:nvSpPr>
            <p:spPr bwMode="auto">
              <a:xfrm>
                <a:off x="6562" y="1657"/>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8" name="Oval 95"/>
              <p:cNvSpPr>
                <a:spLocks noChangeArrowheads="1"/>
              </p:cNvSpPr>
              <p:nvPr/>
            </p:nvSpPr>
            <p:spPr bwMode="auto">
              <a:xfrm>
                <a:off x="6544" y="140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Oval 96"/>
              <p:cNvSpPr>
                <a:spLocks noChangeArrowheads="1"/>
              </p:cNvSpPr>
              <p:nvPr/>
            </p:nvSpPr>
            <p:spPr bwMode="auto">
              <a:xfrm>
                <a:off x="6543" y="140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0" name="Oval 97"/>
              <p:cNvSpPr>
                <a:spLocks noChangeArrowheads="1"/>
              </p:cNvSpPr>
              <p:nvPr/>
            </p:nvSpPr>
            <p:spPr bwMode="auto">
              <a:xfrm>
                <a:off x="6525" y="193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Oval 98"/>
              <p:cNvSpPr>
                <a:spLocks noChangeArrowheads="1"/>
              </p:cNvSpPr>
              <p:nvPr/>
            </p:nvSpPr>
            <p:spPr bwMode="auto">
              <a:xfrm>
                <a:off x="6525" y="193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Oval 99"/>
              <p:cNvSpPr>
                <a:spLocks noChangeArrowheads="1"/>
              </p:cNvSpPr>
              <p:nvPr/>
            </p:nvSpPr>
            <p:spPr bwMode="auto">
              <a:xfrm>
                <a:off x="6506" y="205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Oval 100"/>
              <p:cNvSpPr>
                <a:spLocks noChangeArrowheads="1"/>
              </p:cNvSpPr>
              <p:nvPr/>
            </p:nvSpPr>
            <p:spPr bwMode="auto">
              <a:xfrm>
                <a:off x="6506" y="205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4" name="Oval 101"/>
              <p:cNvSpPr>
                <a:spLocks noChangeArrowheads="1"/>
              </p:cNvSpPr>
              <p:nvPr/>
            </p:nvSpPr>
            <p:spPr bwMode="auto">
              <a:xfrm>
                <a:off x="6487" y="166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Oval 102"/>
              <p:cNvSpPr>
                <a:spLocks noChangeArrowheads="1"/>
              </p:cNvSpPr>
              <p:nvPr/>
            </p:nvSpPr>
            <p:spPr bwMode="auto">
              <a:xfrm>
                <a:off x="6487" y="166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6" name="Oval 103"/>
              <p:cNvSpPr>
                <a:spLocks noChangeArrowheads="1"/>
              </p:cNvSpPr>
              <p:nvPr/>
            </p:nvSpPr>
            <p:spPr bwMode="auto">
              <a:xfrm>
                <a:off x="6463" y="173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Oval 104"/>
              <p:cNvSpPr>
                <a:spLocks noChangeArrowheads="1"/>
              </p:cNvSpPr>
              <p:nvPr/>
            </p:nvSpPr>
            <p:spPr bwMode="auto">
              <a:xfrm>
                <a:off x="6463" y="173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Oval 105"/>
              <p:cNvSpPr>
                <a:spLocks noChangeArrowheads="1"/>
              </p:cNvSpPr>
              <p:nvPr/>
            </p:nvSpPr>
            <p:spPr bwMode="auto">
              <a:xfrm>
                <a:off x="6444" y="1771"/>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Oval 106"/>
              <p:cNvSpPr>
                <a:spLocks noChangeArrowheads="1"/>
              </p:cNvSpPr>
              <p:nvPr/>
            </p:nvSpPr>
            <p:spPr bwMode="auto">
              <a:xfrm>
                <a:off x="6444" y="1771"/>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0" name="Oval 107"/>
              <p:cNvSpPr>
                <a:spLocks noChangeArrowheads="1"/>
              </p:cNvSpPr>
              <p:nvPr/>
            </p:nvSpPr>
            <p:spPr bwMode="auto">
              <a:xfrm>
                <a:off x="6425" y="156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Oval 108"/>
              <p:cNvSpPr>
                <a:spLocks noChangeArrowheads="1"/>
              </p:cNvSpPr>
              <p:nvPr/>
            </p:nvSpPr>
            <p:spPr bwMode="auto">
              <a:xfrm>
                <a:off x="6425" y="156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2" name="Oval 109"/>
              <p:cNvSpPr>
                <a:spLocks noChangeArrowheads="1"/>
              </p:cNvSpPr>
              <p:nvPr/>
            </p:nvSpPr>
            <p:spPr bwMode="auto">
              <a:xfrm>
                <a:off x="6407" y="157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Oval 110"/>
              <p:cNvSpPr>
                <a:spLocks noChangeArrowheads="1"/>
              </p:cNvSpPr>
              <p:nvPr/>
            </p:nvSpPr>
            <p:spPr bwMode="auto">
              <a:xfrm>
                <a:off x="6407" y="157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Oval 111"/>
              <p:cNvSpPr>
                <a:spLocks noChangeArrowheads="1"/>
              </p:cNvSpPr>
              <p:nvPr/>
            </p:nvSpPr>
            <p:spPr bwMode="auto">
              <a:xfrm>
                <a:off x="6388" y="145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Oval 112"/>
              <p:cNvSpPr>
                <a:spLocks noChangeArrowheads="1"/>
              </p:cNvSpPr>
              <p:nvPr/>
            </p:nvSpPr>
            <p:spPr bwMode="auto">
              <a:xfrm>
                <a:off x="6388" y="145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6" name="Oval 113"/>
              <p:cNvSpPr>
                <a:spLocks noChangeArrowheads="1"/>
              </p:cNvSpPr>
              <p:nvPr/>
            </p:nvSpPr>
            <p:spPr bwMode="auto">
              <a:xfrm>
                <a:off x="6369" y="125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Oval 114"/>
              <p:cNvSpPr>
                <a:spLocks noChangeArrowheads="1"/>
              </p:cNvSpPr>
              <p:nvPr/>
            </p:nvSpPr>
            <p:spPr bwMode="auto">
              <a:xfrm>
                <a:off x="6369" y="125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8" name="Oval 115"/>
              <p:cNvSpPr>
                <a:spLocks noChangeArrowheads="1"/>
              </p:cNvSpPr>
              <p:nvPr/>
            </p:nvSpPr>
            <p:spPr bwMode="auto">
              <a:xfrm>
                <a:off x="6345" y="1449"/>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Oval 116"/>
              <p:cNvSpPr>
                <a:spLocks noChangeArrowheads="1"/>
              </p:cNvSpPr>
              <p:nvPr/>
            </p:nvSpPr>
            <p:spPr bwMode="auto">
              <a:xfrm>
                <a:off x="6345" y="144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Oval 117"/>
              <p:cNvSpPr>
                <a:spLocks noChangeArrowheads="1"/>
              </p:cNvSpPr>
              <p:nvPr/>
            </p:nvSpPr>
            <p:spPr bwMode="auto">
              <a:xfrm>
                <a:off x="6326" y="1610"/>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Oval 118"/>
              <p:cNvSpPr>
                <a:spLocks noChangeArrowheads="1"/>
              </p:cNvSpPr>
              <p:nvPr/>
            </p:nvSpPr>
            <p:spPr bwMode="auto">
              <a:xfrm>
                <a:off x="6326" y="1610"/>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Oval 119"/>
              <p:cNvSpPr>
                <a:spLocks noChangeArrowheads="1"/>
              </p:cNvSpPr>
              <p:nvPr/>
            </p:nvSpPr>
            <p:spPr bwMode="auto">
              <a:xfrm>
                <a:off x="6307" y="156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Oval 120"/>
              <p:cNvSpPr>
                <a:spLocks noChangeArrowheads="1"/>
              </p:cNvSpPr>
              <p:nvPr/>
            </p:nvSpPr>
            <p:spPr bwMode="auto">
              <a:xfrm>
                <a:off x="6307" y="156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4" name="Oval 121"/>
              <p:cNvSpPr>
                <a:spLocks noChangeArrowheads="1"/>
              </p:cNvSpPr>
              <p:nvPr/>
            </p:nvSpPr>
            <p:spPr bwMode="auto">
              <a:xfrm>
                <a:off x="6289" y="166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Oval 122"/>
              <p:cNvSpPr>
                <a:spLocks noChangeArrowheads="1"/>
              </p:cNvSpPr>
              <p:nvPr/>
            </p:nvSpPr>
            <p:spPr bwMode="auto">
              <a:xfrm>
                <a:off x="6289" y="166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6" name="Oval 123"/>
              <p:cNvSpPr>
                <a:spLocks noChangeArrowheads="1"/>
              </p:cNvSpPr>
              <p:nvPr/>
            </p:nvSpPr>
            <p:spPr bwMode="auto">
              <a:xfrm>
                <a:off x="6270" y="138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124"/>
              <p:cNvSpPr>
                <a:spLocks noChangeArrowheads="1"/>
              </p:cNvSpPr>
              <p:nvPr/>
            </p:nvSpPr>
            <p:spPr bwMode="auto">
              <a:xfrm>
                <a:off x="6270" y="138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Oval 125"/>
              <p:cNvSpPr>
                <a:spLocks noChangeArrowheads="1"/>
              </p:cNvSpPr>
              <p:nvPr/>
            </p:nvSpPr>
            <p:spPr bwMode="auto">
              <a:xfrm>
                <a:off x="6251" y="236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Oval 126"/>
              <p:cNvSpPr>
                <a:spLocks noChangeArrowheads="1"/>
              </p:cNvSpPr>
              <p:nvPr/>
            </p:nvSpPr>
            <p:spPr bwMode="auto">
              <a:xfrm>
                <a:off x="6251" y="236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Oval 127"/>
              <p:cNvSpPr>
                <a:spLocks noChangeArrowheads="1"/>
              </p:cNvSpPr>
              <p:nvPr/>
            </p:nvSpPr>
            <p:spPr bwMode="auto">
              <a:xfrm>
                <a:off x="6227" y="2278"/>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Oval 128"/>
              <p:cNvSpPr>
                <a:spLocks noChangeArrowheads="1"/>
              </p:cNvSpPr>
              <p:nvPr/>
            </p:nvSpPr>
            <p:spPr bwMode="auto">
              <a:xfrm>
                <a:off x="6227" y="2278"/>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2" name="Oval 129"/>
              <p:cNvSpPr>
                <a:spLocks noChangeArrowheads="1"/>
              </p:cNvSpPr>
              <p:nvPr/>
            </p:nvSpPr>
            <p:spPr bwMode="auto">
              <a:xfrm>
                <a:off x="6208" y="1761"/>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Oval 130"/>
              <p:cNvSpPr>
                <a:spLocks noChangeArrowheads="1"/>
              </p:cNvSpPr>
              <p:nvPr/>
            </p:nvSpPr>
            <p:spPr bwMode="auto">
              <a:xfrm>
                <a:off x="6208" y="176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4" name="Oval 131"/>
              <p:cNvSpPr>
                <a:spLocks noChangeArrowheads="1"/>
              </p:cNvSpPr>
              <p:nvPr/>
            </p:nvSpPr>
            <p:spPr bwMode="auto">
              <a:xfrm>
                <a:off x="6189" y="1728"/>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Oval 132"/>
              <p:cNvSpPr>
                <a:spLocks noChangeArrowheads="1"/>
              </p:cNvSpPr>
              <p:nvPr/>
            </p:nvSpPr>
            <p:spPr bwMode="auto">
              <a:xfrm>
                <a:off x="6189" y="1728"/>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Oval 133"/>
              <p:cNvSpPr>
                <a:spLocks noChangeArrowheads="1"/>
              </p:cNvSpPr>
              <p:nvPr/>
            </p:nvSpPr>
            <p:spPr bwMode="auto">
              <a:xfrm>
                <a:off x="6171" y="162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Oval 134"/>
              <p:cNvSpPr>
                <a:spLocks noChangeArrowheads="1"/>
              </p:cNvSpPr>
              <p:nvPr/>
            </p:nvSpPr>
            <p:spPr bwMode="auto">
              <a:xfrm>
                <a:off x="6171" y="162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Oval 135"/>
              <p:cNvSpPr>
                <a:spLocks noChangeArrowheads="1"/>
              </p:cNvSpPr>
              <p:nvPr/>
            </p:nvSpPr>
            <p:spPr bwMode="auto">
              <a:xfrm>
                <a:off x="6152" y="141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Oval 136"/>
              <p:cNvSpPr>
                <a:spLocks noChangeArrowheads="1"/>
              </p:cNvSpPr>
              <p:nvPr/>
            </p:nvSpPr>
            <p:spPr bwMode="auto">
              <a:xfrm>
                <a:off x="6152" y="141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Oval 137"/>
              <p:cNvSpPr>
                <a:spLocks noChangeArrowheads="1"/>
              </p:cNvSpPr>
              <p:nvPr/>
            </p:nvSpPr>
            <p:spPr bwMode="auto">
              <a:xfrm>
                <a:off x="6133" y="155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Oval 138"/>
              <p:cNvSpPr>
                <a:spLocks noChangeArrowheads="1"/>
              </p:cNvSpPr>
              <p:nvPr/>
            </p:nvSpPr>
            <p:spPr bwMode="auto">
              <a:xfrm>
                <a:off x="6133" y="155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Oval 139"/>
              <p:cNvSpPr>
                <a:spLocks noChangeArrowheads="1"/>
              </p:cNvSpPr>
              <p:nvPr/>
            </p:nvSpPr>
            <p:spPr bwMode="auto">
              <a:xfrm>
                <a:off x="6114" y="161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Oval 140"/>
              <p:cNvSpPr>
                <a:spLocks noChangeArrowheads="1"/>
              </p:cNvSpPr>
              <p:nvPr/>
            </p:nvSpPr>
            <p:spPr bwMode="auto">
              <a:xfrm>
                <a:off x="6114" y="161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Oval 141"/>
              <p:cNvSpPr>
                <a:spLocks noChangeArrowheads="1"/>
              </p:cNvSpPr>
              <p:nvPr/>
            </p:nvSpPr>
            <p:spPr bwMode="auto">
              <a:xfrm>
                <a:off x="6090" y="1529"/>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Oval 142"/>
              <p:cNvSpPr>
                <a:spLocks noChangeArrowheads="1"/>
              </p:cNvSpPr>
              <p:nvPr/>
            </p:nvSpPr>
            <p:spPr bwMode="auto">
              <a:xfrm>
                <a:off x="6090" y="1529"/>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Oval 143"/>
              <p:cNvSpPr>
                <a:spLocks noChangeArrowheads="1"/>
              </p:cNvSpPr>
              <p:nvPr/>
            </p:nvSpPr>
            <p:spPr bwMode="auto">
              <a:xfrm>
                <a:off x="6071" y="164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Oval 144"/>
              <p:cNvSpPr>
                <a:spLocks noChangeArrowheads="1"/>
              </p:cNvSpPr>
              <p:nvPr/>
            </p:nvSpPr>
            <p:spPr bwMode="auto">
              <a:xfrm>
                <a:off x="6071" y="164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Oval 145"/>
              <p:cNvSpPr>
                <a:spLocks noChangeArrowheads="1"/>
              </p:cNvSpPr>
              <p:nvPr/>
            </p:nvSpPr>
            <p:spPr bwMode="auto">
              <a:xfrm>
                <a:off x="6053" y="166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Oval 146"/>
              <p:cNvSpPr>
                <a:spLocks noChangeArrowheads="1"/>
              </p:cNvSpPr>
              <p:nvPr/>
            </p:nvSpPr>
            <p:spPr bwMode="auto">
              <a:xfrm>
                <a:off x="6053" y="166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Oval 147"/>
              <p:cNvSpPr>
                <a:spLocks noChangeArrowheads="1"/>
              </p:cNvSpPr>
              <p:nvPr/>
            </p:nvSpPr>
            <p:spPr bwMode="auto">
              <a:xfrm>
                <a:off x="6034" y="190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Oval 148"/>
              <p:cNvSpPr>
                <a:spLocks noChangeArrowheads="1"/>
              </p:cNvSpPr>
              <p:nvPr/>
            </p:nvSpPr>
            <p:spPr bwMode="auto">
              <a:xfrm>
                <a:off x="6034" y="19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Oval 149"/>
              <p:cNvSpPr>
                <a:spLocks noChangeArrowheads="1"/>
              </p:cNvSpPr>
              <p:nvPr/>
            </p:nvSpPr>
            <p:spPr bwMode="auto">
              <a:xfrm>
                <a:off x="6015" y="205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Oval 150"/>
              <p:cNvSpPr>
                <a:spLocks noChangeArrowheads="1"/>
              </p:cNvSpPr>
              <p:nvPr/>
            </p:nvSpPr>
            <p:spPr bwMode="auto">
              <a:xfrm>
                <a:off x="6015" y="205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Oval 151"/>
              <p:cNvSpPr>
                <a:spLocks noChangeArrowheads="1"/>
              </p:cNvSpPr>
              <p:nvPr/>
            </p:nvSpPr>
            <p:spPr bwMode="auto">
              <a:xfrm>
                <a:off x="5996" y="178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Oval 152"/>
              <p:cNvSpPr>
                <a:spLocks noChangeArrowheads="1"/>
              </p:cNvSpPr>
              <p:nvPr/>
            </p:nvSpPr>
            <p:spPr bwMode="auto">
              <a:xfrm>
                <a:off x="5996" y="178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6" name="Oval 153"/>
              <p:cNvSpPr>
                <a:spLocks noChangeArrowheads="1"/>
              </p:cNvSpPr>
              <p:nvPr/>
            </p:nvSpPr>
            <p:spPr bwMode="auto">
              <a:xfrm>
                <a:off x="5972" y="174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154"/>
              <p:cNvSpPr>
                <a:spLocks noChangeArrowheads="1"/>
              </p:cNvSpPr>
              <p:nvPr/>
            </p:nvSpPr>
            <p:spPr bwMode="auto">
              <a:xfrm>
                <a:off x="5972" y="1742"/>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8" name="Oval 155"/>
              <p:cNvSpPr>
                <a:spLocks noChangeArrowheads="1"/>
              </p:cNvSpPr>
              <p:nvPr/>
            </p:nvSpPr>
            <p:spPr bwMode="auto">
              <a:xfrm>
                <a:off x="5953" y="1709"/>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Oval 156"/>
              <p:cNvSpPr>
                <a:spLocks noChangeArrowheads="1"/>
              </p:cNvSpPr>
              <p:nvPr/>
            </p:nvSpPr>
            <p:spPr bwMode="auto">
              <a:xfrm>
                <a:off x="5953" y="1709"/>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0" name="Oval 157"/>
              <p:cNvSpPr>
                <a:spLocks noChangeArrowheads="1"/>
              </p:cNvSpPr>
              <p:nvPr/>
            </p:nvSpPr>
            <p:spPr bwMode="auto">
              <a:xfrm>
                <a:off x="5935" y="169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Oval 158"/>
              <p:cNvSpPr>
                <a:spLocks noChangeArrowheads="1"/>
              </p:cNvSpPr>
              <p:nvPr/>
            </p:nvSpPr>
            <p:spPr bwMode="auto">
              <a:xfrm>
                <a:off x="5935" y="169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Oval 159"/>
              <p:cNvSpPr>
                <a:spLocks noChangeArrowheads="1"/>
              </p:cNvSpPr>
              <p:nvPr/>
            </p:nvSpPr>
            <p:spPr bwMode="auto">
              <a:xfrm>
                <a:off x="5916" y="162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Oval 160"/>
              <p:cNvSpPr>
                <a:spLocks noChangeArrowheads="1"/>
              </p:cNvSpPr>
              <p:nvPr/>
            </p:nvSpPr>
            <p:spPr bwMode="auto">
              <a:xfrm>
                <a:off x="5916" y="162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Oval 161"/>
              <p:cNvSpPr>
                <a:spLocks noChangeArrowheads="1"/>
              </p:cNvSpPr>
              <p:nvPr/>
            </p:nvSpPr>
            <p:spPr bwMode="auto">
              <a:xfrm>
                <a:off x="5897" y="154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Oval 162"/>
              <p:cNvSpPr>
                <a:spLocks noChangeArrowheads="1"/>
              </p:cNvSpPr>
              <p:nvPr/>
            </p:nvSpPr>
            <p:spPr bwMode="auto">
              <a:xfrm>
                <a:off x="5897" y="154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6" name="Oval 163"/>
              <p:cNvSpPr>
                <a:spLocks noChangeArrowheads="1"/>
              </p:cNvSpPr>
              <p:nvPr/>
            </p:nvSpPr>
            <p:spPr bwMode="auto">
              <a:xfrm>
                <a:off x="5878" y="166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Oval 164"/>
              <p:cNvSpPr>
                <a:spLocks noChangeArrowheads="1"/>
              </p:cNvSpPr>
              <p:nvPr/>
            </p:nvSpPr>
            <p:spPr bwMode="auto">
              <a:xfrm>
                <a:off x="5878" y="166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8" name="Oval 165"/>
              <p:cNvSpPr>
                <a:spLocks noChangeArrowheads="1"/>
              </p:cNvSpPr>
              <p:nvPr/>
            </p:nvSpPr>
            <p:spPr bwMode="auto">
              <a:xfrm>
                <a:off x="5854" y="1790"/>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Oval 166"/>
              <p:cNvSpPr>
                <a:spLocks noChangeArrowheads="1"/>
              </p:cNvSpPr>
              <p:nvPr/>
            </p:nvSpPr>
            <p:spPr bwMode="auto">
              <a:xfrm>
                <a:off x="5854" y="1790"/>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Oval 167"/>
              <p:cNvSpPr>
                <a:spLocks noChangeArrowheads="1"/>
              </p:cNvSpPr>
              <p:nvPr/>
            </p:nvSpPr>
            <p:spPr bwMode="auto">
              <a:xfrm>
                <a:off x="5835" y="177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Oval 168"/>
              <p:cNvSpPr>
                <a:spLocks noChangeArrowheads="1"/>
              </p:cNvSpPr>
              <p:nvPr/>
            </p:nvSpPr>
            <p:spPr bwMode="auto">
              <a:xfrm>
                <a:off x="5835" y="177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Oval 169"/>
              <p:cNvSpPr>
                <a:spLocks noChangeArrowheads="1"/>
              </p:cNvSpPr>
              <p:nvPr/>
            </p:nvSpPr>
            <p:spPr bwMode="auto">
              <a:xfrm>
                <a:off x="5817" y="188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Oval 170"/>
              <p:cNvSpPr>
                <a:spLocks noChangeArrowheads="1"/>
              </p:cNvSpPr>
              <p:nvPr/>
            </p:nvSpPr>
            <p:spPr bwMode="auto">
              <a:xfrm>
                <a:off x="5817" y="188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4" name="Oval 171"/>
              <p:cNvSpPr>
                <a:spLocks noChangeArrowheads="1"/>
              </p:cNvSpPr>
              <p:nvPr/>
            </p:nvSpPr>
            <p:spPr bwMode="auto">
              <a:xfrm>
                <a:off x="5798" y="222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Oval 172"/>
              <p:cNvSpPr>
                <a:spLocks noChangeArrowheads="1"/>
              </p:cNvSpPr>
              <p:nvPr/>
            </p:nvSpPr>
            <p:spPr bwMode="auto">
              <a:xfrm>
                <a:off x="5798" y="222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6" name="Oval 173"/>
              <p:cNvSpPr>
                <a:spLocks noChangeArrowheads="1"/>
              </p:cNvSpPr>
              <p:nvPr/>
            </p:nvSpPr>
            <p:spPr bwMode="auto">
              <a:xfrm>
                <a:off x="5779" y="191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Oval 174"/>
              <p:cNvSpPr>
                <a:spLocks noChangeArrowheads="1"/>
              </p:cNvSpPr>
              <p:nvPr/>
            </p:nvSpPr>
            <p:spPr bwMode="auto">
              <a:xfrm>
                <a:off x="5779" y="191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Oval 175"/>
              <p:cNvSpPr>
                <a:spLocks noChangeArrowheads="1"/>
              </p:cNvSpPr>
              <p:nvPr/>
            </p:nvSpPr>
            <p:spPr bwMode="auto">
              <a:xfrm>
                <a:off x="5760" y="180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Oval 176"/>
              <p:cNvSpPr>
                <a:spLocks noChangeArrowheads="1"/>
              </p:cNvSpPr>
              <p:nvPr/>
            </p:nvSpPr>
            <p:spPr bwMode="auto">
              <a:xfrm>
                <a:off x="5760" y="18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Oval 177"/>
              <p:cNvSpPr>
                <a:spLocks noChangeArrowheads="1"/>
              </p:cNvSpPr>
              <p:nvPr/>
            </p:nvSpPr>
            <p:spPr bwMode="auto">
              <a:xfrm>
                <a:off x="5741" y="191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Oval 178"/>
              <p:cNvSpPr>
                <a:spLocks noChangeArrowheads="1"/>
              </p:cNvSpPr>
              <p:nvPr/>
            </p:nvSpPr>
            <p:spPr bwMode="auto">
              <a:xfrm>
                <a:off x="5741" y="191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2" name="Oval 179"/>
              <p:cNvSpPr>
                <a:spLocks noChangeArrowheads="1"/>
              </p:cNvSpPr>
              <p:nvPr/>
            </p:nvSpPr>
            <p:spPr bwMode="auto">
              <a:xfrm>
                <a:off x="5717" y="1932"/>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Oval 180"/>
              <p:cNvSpPr>
                <a:spLocks noChangeArrowheads="1"/>
              </p:cNvSpPr>
              <p:nvPr/>
            </p:nvSpPr>
            <p:spPr bwMode="auto">
              <a:xfrm>
                <a:off x="5717" y="1932"/>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4" name="Oval 181"/>
              <p:cNvSpPr>
                <a:spLocks noChangeArrowheads="1"/>
              </p:cNvSpPr>
              <p:nvPr/>
            </p:nvSpPr>
            <p:spPr bwMode="auto">
              <a:xfrm>
                <a:off x="5699" y="171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Oval 182"/>
              <p:cNvSpPr>
                <a:spLocks noChangeArrowheads="1"/>
              </p:cNvSpPr>
              <p:nvPr/>
            </p:nvSpPr>
            <p:spPr bwMode="auto">
              <a:xfrm>
                <a:off x="5699" y="171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6" name="Oval 183"/>
              <p:cNvSpPr>
                <a:spLocks noChangeArrowheads="1"/>
              </p:cNvSpPr>
              <p:nvPr/>
            </p:nvSpPr>
            <p:spPr bwMode="auto">
              <a:xfrm>
                <a:off x="5680" y="170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Oval 184"/>
              <p:cNvSpPr>
                <a:spLocks noChangeArrowheads="1"/>
              </p:cNvSpPr>
              <p:nvPr/>
            </p:nvSpPr>
            <p:spPr bwMode="auto">
              <a:xfrm>
                <a:off x="5680" y="1705"/>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Oval 185"/>
              <p:cNvSpPr>
                <a:spLocks noChangeArrowheads="1"/>
              </p:cNvSpPr>
              <p:nvPr/>
            </p:nvSpPr>
            <p:spPr bwMode="auto">
              <a:xfrm>
                <a:off x="5661" y="171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Oval 186"/>
              <p:cNvSpPr>
                <a:spLocks noChangeArrowheads="1"/>
              </p:cNvSpPr>
              <p:nvPr/>
            </p:nvSpPr>
            <p:spPr bwMode="auto">
              <a:xfrm>
                <a:off x="5661" y="17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Oval 187"/>
              <p:cNvSpPr>
                <a:spLocks noChangeArrowheads="1"/>
              </p:cNvSpPr>
              <p:nvPr/>
            </p:nvSpPr>
            <p:spPr bwMode="auto">
              <a:xfrm>
                <a:off x="5642" y="171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Oval 188"/>
              <p:cNvSpPr>
                <a:spLocks noChangeArrowheads="1"/>
              </p:cNvSpPr>
              <p:nvPr/>
            </p:nvSpPr>
            <p:spPr bwMode="auto">
              <a:xfrm>
                <a:off x="5642" y="171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2" name="Oval 189"/>
              <p:cNvSpPr>
                <a:spLocks noChangeArrowheads="1"/>
              </p:cNvSpPr>
              <p:nvPr/>
            </p:nvSpPr>
            <p:spPr bwMode="auto">
              <a:xfrm>
                <a:off x="5623" y="171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Oval 190"/>
              <p:cNvSpPr>
                <a:spLocks noChangeArrowheads="1"/>
              </p:cNvSpPr>
              <p:nvPr/>
            </p:nvSpPr>
            <p:spPr bwMode="auto">
              <a:xfrm>
                <a:off x="5623" y="17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4" name="Oval 191"/>
              <p:cNvSpPr>
                <a:spLocks noChangeArrowheads="1"/>
              </p:cNvSpPr>
              <p:nvPr/>
            </p:nvSpPr>
            <p:spPr bwMode="auto">
              <a:xfrm>
                <a:off x="5599" y="1757"/>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92"/>
              <p:cNvSpPr>
                <a:spLocks noChangeArrowheads="1"/>
              </p:cNvSpPr>
              <p:nvPr/>
            </p:nvSpPr>
            <p:spPr bwMode="auto">
              <a:xfrm>
                <a:off x="5599" y="1757"/>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Oval 193"/>
              <p:cNvSpPr>
                <a:spLocks noChangeArrowheads="1"/>
              </p:cNvSpPr>
              <p:nvPr/>
            </p:nvSpPr>
            <p:spPr bwMode="auto">
              <a:xfrm>
                <a:off x="5581" y="187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94"/>
              <p:cNvSpPr>
                <a:spLocks noChangeArrowheads="1"/>
              </p:cNvSpPr>
              <p:nvPr/>
            </p:nvSpPr>
            <p:spPr bwMode="auto">
              <a:xfrm>
                <a:off x="5581" y="187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Oval 195"/>
              <p:cNvSpPr>
                <a:spLocks noChangeArrowheads="1"/>
              </p:cNvSpPr>
              <p:nvPr/>
            </p:nvSpPr>
            <p:spPr bwMode="auto">
              <a:xfrm>
                <a:off x="5562" y="198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Oval 196"/>
              <p:cNvSpPr>
                <a:spLocks noChangeArrowheads="1"/>
              </p:cNvSpPr>
              <p:nvPr/>
            </p:nvSpPr>
            <p:spPr bwMode="auto">
              <a:xfrm>
                <a:off x="5562" y="198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0" name="Oval 197"/>
              <p:cNvSpPr>
                <a:spLocks noChangeArrowheads="1"/>
              </p:cNvSpPr>
              <p:nvPr/>
            </p:nvSpPr>
            <p:spPr bwMode="auto">
              <a:xfrm>
                <a:off x="5543" y="236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Oval 198"/>
              <p:cNvSpPr>
                <a:spLocks noChangeArrowheads="1"/>
              </p:cNvSpPr>
              <p:nvPr/>
            </p:nvSpPr>
            <p:spPr bwMode="auto">
              <a:xfrm>
                <a:off x="5543" y="236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2" name="Oval 199"/>
              <p:cNvSpPr>
                <a:spLocks noChangeArrowheads="1"/>
              </p:cNvSpPr>
              <p:nvPr/>
            </p:nvSpPr>
            <p:spPr bwMode="auto">
              <a:xfrm>
                <a:off x="5524" y="189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Oval 200"/>
              <p:cNvSpPr>
                <a:spLocks noChangeArrowheads="1"/>
              </p:cNvSpPr>
              <p:nvPr/>
            </p:nvSpPr>
            <p:spPr bwMode="auto">
              <a:xfrm>
                <a:off x="5524" y="189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Oval 201"/>
              <p:cNvSpPr>
                <a:spLocks noChangeArrowheads="1"/>
              </p:cNvSpPr>
              <p:nvPr/>
            </p:nvSpPr>
            <p:spPr bwMode="auto">
              <a:xfrm>
                <a:off x="5505" y="188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Oval 202"/>
              <p:cNvSpPr>
                <a:spLocks noChangeArrowheads="1"/>
              </p:cNvSpPr>
              <p:nvPr/>
            </p:nvSpPr>
            <p:spPr bwMode="auto">
              <a:xfrm>
                <a:off x="5505" y="188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Oval 203"/>
              <p:cNvSpPr>
                <a:spLocks noChangeArrowheads="1"/>
              </p:cNvSpPr>
              <p:nvPr/>
            </p:nvSpPr>
            <p:spPr bwMode="auto">
              <a:xfrm>
                <a:off x="5486" y="190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Oval 204"/>
              <p:cNvSpPr>
                <a:spLocks noChangeArrowheads="1"/>
              </p:cNvSpPr>
              <p:nvPr/>
            </p:nvSpPr>
            <p:spPr bwMode="auto">
              <a:xfrm>
                <a:off x="5486" y="19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32" name="Group 1631"/>
            <p:cNvGrpSpPr/>
            <p:nvPr/>
          </p:nvGrpSpPr>
          <p:grpSpPr>
            <a:xfrm>
              <a:off x="2884488" y="1985962"/>
              <a:ext cx="8888413" cy="4006850"/>
              <a:chOff x="2884488" y="1985962"/>
              <a:chExt cx="8888413" cy="4006850"/>
            </a:xfrm>
          </p:grpSpPr>
          <p:grpSp>
            <p:nvGrpSpPr>
              <p:cNvPr id="1633" name="Group 406"/>
              <p:cNvGrpSpPr>
                <a:grpSpLocks/>
              </p:cNvGrpSpPr>
              <p:nvPr/>
            </p:nvGrpSpPr>
            <p:grpSpPr bwMode="auto">
              <a:xfrm>
                <a:off x="5592763" y="2058988"/>
                <a:ext cx="3124200" cy="2301875"/>
                <a:chOff x="3523" y="1297"/>
                <a:chExt cx="1968" cy="1450"/>
              </a:xfrm>
            </p:grpSpPr>
            <p:sp>
              <p:nvSpPr>
                <p:cNvPr id="1800" name="Oval 206"/>
                <p:cNvSpPr>
                  <a:spLocks noChangeArrowheads="1"/>
                </p:cNvSpPr>
                <p:nvPr/>
              </p:nvSpPr>
              <p:spPr bwMode="auto">
                <a:xfrm>
                  <a:off x="5463" y="181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1" name="Oval 207"/>
                <p:cNvSpPr>
                  <a:spLocks noChangeArrowheads="1"/>
                </p:cNvSpPr>
                <p:nvPr/>
              </p:nvSpPr>
              <p:spPr bwMode="auto">
                <a:xfrm>
                  <a:off x="5463" y="18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2" name="Oval 208"/>
                <p:cNvSpPr>
                  <a:spLocks noChangeArrowheads="1"/>
                </p:cNvSpPr>
                <p:nvPr/>
              </p:nvSpPr>
              <p:spPr bwMode="auto">
                <a:xfrm>
                  <a:off x="5444" y="174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3" name="Oval 209"/>
                <p:cNvSpPr>
                  <a:spLocks noChangeArrowheads="1"/>
                </p:cNvSpPr>
                <p:nvPr/>
              </p:nvSpPr>
              <p:spPr bwMode="auto">
                <a:xfrm>
                  <a:off x="5444" y="174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Oval 210"/>
                <p:cNvSpPr>
                  <a:spLocks noChangeArrowheads="1"/>
                </p:cNvSpPr>
                <p:nvPr/>
              </p:nvSpPr>
              <p:spPr bwMode="auto">
                <a:xfrm>
                  <a:off x="5425" y="170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5" name="Oval 211"/>
                <p:cNvSpPr>
                  <a:spLocks noChangeArrowheads="1"/>
                </p:cNvSpPr>
                <p:nvPr/>
              </p:nvSpPr>
              <p:spPr bwMode="auto">
                <a:xfrm>
                  <a:off x="5425" y="170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Oval 212"/>
                <p:cNvSpPr>
                  <a:spLocks noChangeArrowheads="1"/>
                </p:cNvSpPr>
                <p:nvPr/>
              </p:nvSpPr>
              <p:spPr bwMode="auto">
                <a:xfrm>
                  <a:off x="5406" y="169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7" name="Oval 213"/>
                <p:cNvSpPr>
                  <a:spLocks noChangeArrowheads="1"/>
                </p:cNvSpPr>
                <p:nvPr/>
              </p:nvSpPr>
              <p:spPr bwMode="auto">
                <a:xfrm>
                  <a:off x="5406" y="169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8" name="Oval 214"/>
                <p:cNvSpPr>
                  <a:spLocks noChangeArrowheads="1"/>
                </p:cNvSpPr>
                <p:nvPr/>
              </p:nvSpPr>
              <p:spPr bwMode="auto">
                <a:xfrm>
                  <a:off x="5387" y="182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9" name="Oval 215"/>
                <p:cNvSpPr>
                  <a:spLocks noChangeArrowheads="1"/>
                </p:cNvSpPr>
                <p:nvPr/>
              </p:nvSpPr>
              <p:spPr bwMode="auto">
                <a:xfrm>
                  <a:off x="5387" y="182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0" name="Oval 216"/>
                <p:cNvSpPr>
                  <a:spLocks noChangeArrowheads="1"/>
                </p:cNvSpPr>
                <p:nvPr/>
              </p:nvSpPr>
              <p:spPr bwMode="auto">
                <a:xfrm>
                  <a:off x="5368" y="175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1" name="Oval 217"/>
                <p:cNvSpPr>
                  <a:spLocks noChangeArrowheads="1"/>
                </p:cNvSpPr>
                <p:nvPr/>
              </p:nvSpPr>
              <p:spPr bwMode="auto">
                <a:xfrm>
                  <a:off x="5368" y="175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2" name="Oval 218"/>
                <p:cNvSpPr>
                  <a:spLocks noChangeArrowheads="1"/>
                </p:cNvSpPr>
                <p:nvPr/>
              </p:nvSpPr>
              <p:spPr bwMode="auto">
                <a:xfrm>
                  <a:off x="5345" y="191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3" name="Oval 219"/>
                <p:cNvSpPr>
                  <a:spLocks noChangeArrowheads="1"/>
                </p:cNvSpPr>
                <p:nvPr/>
              </p:nvSpPr>
              <p:spPr bwMode="auto">
                <a:xfrm>
                  <a:off x="5345" y="191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4" name="Oval 220"/>
                <p:cNvSpPr>
                  <a:spLocks noChangeArrowheads="1"/>
                </p:cNvSpPr>
                <p:nvPr/>
              </p:nvSpPr>
              <p:spPr bwMode="auto">
                <a:xfrm>
                  <a:off x="5326" y="217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5" name="Oval 221"/>
                <p:cNvSpPr>
                  <a:spLocks noChangeArrowheads="1"/>
                </p:cNvSpPr>
                <p:nvPr/>
              </p:nvSpPr>
              <p:spPr bwMode="auto">
                <a:xfrm>
                  <a:off x="5326" y="217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6" name="Oval 222"/>
                <p:cNvSpPr>
                  <a:spLocks noChangeArrowheads="1"/>
                </p:cNvSpPr>
                <p:nvPr/>
              </p:nvSpPr>
              <p:spPr bwMode="auto">
                <a:xfrm>
                  <a:off x="5307" y="217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7" name="Oval 223"/>
                <p:cNvSpPr>
                  <a:spLocks noChangeArrowheads="1"/>
                </p:cNvSpPr>
                <p:nvPr/>
              </p:nvSpPr>
              <p:spPr bwMode="auto">
                <a:xfrm>
                  <a:off x="5307" y="217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8" name="Oval 224"/>
                <p:cNvSpPr>
                  <a:spLocks noChangeArrowheads="1"/>
                </p:cNvSpPr>
                <p:nvPr/>
              </p:nvSpPr>
              <p:spPr bwMode="auto">
                <a:xfrm>
                  <a:off x="5288" y="193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9" name="Oval 225"/>
                <p:cNvSpPr>
                  <a:spLocks noChangeArrowheads="1"/>
                </p:cNvSpPr>
                <p:nvPr/>
              </p:nvSpPr>
              <p:spPr bwMode="auto">
                <a:xfrm>
                  <a:off x="5288" y="193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Oval 226"/>
                <p:cNvSpPr>
                  <a:spLocks noChangeArrowheads="1"/>
                </p:cNvSpPr>
                <p:nvPr/>
              </p:nvSpPr>
              <p:spPr bwMode="auto">
                <a:xfrm>
                  <a:off x="5269" y="193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1" name="Oval 227"/>
                <p:cNvSpPr>
                  <a:spLocks noChangeArrowheads="1"/>
                </p:cNvSpPr>
                <p:nvPr/>
              </p:nvSpPr>
              <p:spPr bwMode="auto">
                <a:xfrm>
                  <a:off x="5269" y="193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2" name="Oval 228"/>
                <p:cNvSpPr>
                  <a:spLocks noChangeArrowheads="1"/>
                </p:cNvSpPr>
                <p:nvPr/>
              </p:nvSpPr>
              <p:spPr bwMode="auto">
                <a:xfrm>
                  <a:off x="5250" y="176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3" name="Oval 229"/>
                <p:cNvSpPr>
                  <a:spLocks noChangeArrowheads="1"/>
                </p:cNvSpPr>
                <p:nvPr/>
              </p:nvSpPr>
              <p:spPr bwMode="auto">
                <a:xfrm>
                  <a:off x="5250" y="1766"/>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4" name="Oval 230"/>
                <p:cNvSpPr>
                  <a:spLocks noChangeArrowheads="1"/>
                </p:cNvSpPr>
                <p:nvPr/>
              </p:nvSpPr>
              <p:spPr bwMode="auto">
                <a:xfrm>
                  <a:off x="5227" y="162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5" name="Oval 231"/>
                <p:cNvSpPr>
                  <a:spLocks noChangeArrowheads="1"/>
                </p:cNvSpPr>
                <p:nvPr/>
              </p:nvSpPr>
              <p:spPr bwMode="auto">
                <a:xfrm>
                  <a:off x="5227" y="162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6" name="Oval 232"/>
                <p:cNvSpPr>
                  <a:spLocks noChangeArrowheads="1"/>
                </p:cNvSpPr>
                <p:nvPr/>
              </p:nvSpPr>
              <p:spPr bwMode="auto">
                <a:xfrm>
                  <a:off x="5208" y="164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7" name="Oval 233"/>
                <p:cNvSpPr>
                  <a:spLocks noChangeArrowheads="1"/>
                </p:cNvSpPr>
                <p:nvPr/>
              </p:nvSpPr>
              <p:spPr bwMode="auto">
                <a:xfrm>
                  <a:off x="5208" y="164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8" name="Oval 234"/>
                <p:cNvSpPr>
                  <a:spLocks noChangeArrowheads="1"/>
                </p:cNvSpPr>
                <p:nvPr/>
              </p:nvSpPr>
              <p:spPr bwMode="auto">
                <a:xfrm>
                  <a:off x="5189" y="147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9" name="Oval 235"/>
                <p:cNvSpPr>
                  <a:spLocks noChangeArrowheads="1"/>
                </p:cNvSpPr>
                <p:nvPr/>
              </p:nvSpPr>
              <p:spPr bwMode="auto">
                <a:xfrm>
                  <a:off x="5189" y="147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0" name="Oval 236"/>
                <p:cNvSpPr>
                  <a:spLocks noChangeArrowheads="1"/>
                </p:cNvSpPr>
                <p:nvPr/>
              </p:nvSpPr>
              <p:spPr bwMode="auto">
                <a:xfrm>
                  <a:off x="5170" y="158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1" name="Oval 237"/>
                <p:cNvSpPr>
                  <a:spLocks noChangeArrowheads="1"/>
                </p:cNvSpPr>
                <p:nvPr/>
              </p:nvSpPr>
              <p:spPr bwMode="auto">
                <a:xfrm>
                  <a:off x="5170" y="158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2" name="Oval 238"/>
                <p:cNvSpPr>
                  <a:spLocks noChangeArrowheads="1"/>
                </p:cNvSpPr>
                <p:nvPr/>
              </p:nvSpPr>
              <p:spPr bwMode="auto">
                <a:xfrm>
                  <a:off x="5151" y="171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3" name="Oval 239"/>
                <p:cNvSpPr>
                  <a:spLocks noChangeArrowheads="1"/>
                </p:cNvSpPr>
                <p:nvPr/>
              </p:nvSpPr>
              <p:spPr bwMode="auto">
                <a:xfrm>
                  <a:off x="5151" y="17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4" name="Oval 240"/>
                <p:cNvSpPr>
                  <a:spLocks noChangeArrowheads="1"/>
                </p:cNvSpPr>
                <p:nvPr/>
              </p:nvSpPr>
              <p:spPr bwMode="auto">
                <a:xfrm>
                  <a:off x="5132" y="178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5" name="Oval 241"/>
                <p:cNvSpPr>
                  <a:spLocks noChangeArrowheads="1"/>
                </p:cNvSpPr>
                <p:nvPr/>
              </p:nvSpPr>
              <p:spPr bwMode="auto">
                <a:xfrm>
                  <a:off x="5132" y="178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6" name="Oval 242"/>
                <p:cNvSpPr>
                  <a:spLocks noChangeArrowheads="1"/>
                </p:cNvSpPr>
                <p:nvPr/>
              </p:nvSpPr>
              <p:spPr bwMode="auto">
                <a:xfrm>
                  <a:off x="5113" y="204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7" name="Oval 243"/>
                <p:cNvSpPr>
                  <a:spLocks noChangeArrowheads="1"/>
                </p:cNvSpPr>
                <p:nvPr/>
              </p:nvSpPr>
              <p:spPr bwMode="auto">
                <a:xfrm>
                  <a:off x="5113" y="204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8" name="Oval 244"/>
                <p:cNvSpPr>
                  <a:spLocks noChangeArrowheads="1"/>
                </p:cNvSpPr>
                <p:nvPr/>
              </p:nvSpPr>
              <p:spPr bwMode="auto">
                <a:xfrm>
                  <a:off x="5090" y="224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9" name="Oval 245"/>
                <p:cNvSpPr>
                  <a:spLocks noChangeArrowheads="1"/>
                </p:cNvSpPr>
                <p:nvPr/>
              </p:nvSpPr>
              <p:spPr bwMode="auto">
                <a:xfrm>
                  <a:off x="5090" y="224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0" name="Oval 246"/>
                <p:cNvSpPr>
                  <a:spLocks noChangeArrowheads="1"/>
                </p:cNvSpPr>
                <p:nvPr/>
              </p:nvSpPr>
              <p:spPr bwMode="auto">
                <a:xfrm>
                  <a:off x="5071" y="231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1" name="Oval 247"/>
                <p:cNvSpPr>
                  <a:spLocks noChangeArrowheads="1"/>
                </p:cNvSpPr>
                <p:nvPr/>
              </p:nvSpPr>
              <p:spPr bwMode="auto">
                <a:xfrm>
                  <a:off x="5071" y="231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2" name="Oval 248"/>
                <p:cNvSpPr>
                  <a:spLocks noChangeArrowheads="1"/>
                </p:cNvSpPr>
                <p:nvPr/>
              </p:nvSpPr>
              <p:spPr bwMode="auto">
                <a:xfrm>
                  <a:off x="5052" y="219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 name="Oval 249"/>
                <p:cNvSpPr>
                  <a:spLocks noChangeArrowheads="1"/>
                </p:cNvSpPr>
                <p:nvPr/>
              </p:nvSpPr>
              <p:spPr bwMode="auto">
                <a:xfrm>
                  <a:off x="5052" y="219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4" name="Oval 250"/>
                <p:cNvSpPr>
                  <a:spLocks noChangeArrowheads="1"/>
                </p:cNvSpPr>
                <p:nvPr/>
              </p:nvSpPr>
              <p:spPr bwMode="auto">
                <a:xfrm>
                  <a:off x="5033" y="214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5" name="Oval 251"/>
                <p:cNvSpPr>
                  <a:spLocks noChangeArrowheads="1"/>
                </p:cNvSpPr>
                <p:nvPr/>
              </p:nvSpPr>
              <p:spPr bwMode="auto">
                <a:xfrm>
                  <a:off x="5033" y="214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6" name="Oval 252"/>
                <p:cNvSpPr>
                  <a:spLocks noChangeArrowheads="1"/>
                </p:cNvSpPr>
                <p:nvPr/>
              </p:nvSpPr>
              <p:spPr bwMode="auto">
                <a:xfrm>
                  <a:off x="5014" y="214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7" name="Oval 253"/>
                <p:cNvSpPr>
                  <a:spLocks noChangeArrowheads="1"/>
                </p:cNvSpPr>
                <p:nvPr/>
              </p:nvSpPr>
              <p:spPr bwMode="auto">
                <a:xfrm>
                  <a:off x="5014" y="214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8" name="Oval 254"/>
                <p:cNvSpPr>
                  <a:spLocks noChangeArrowheads="1"/>
                </p:cNvSpPr>
                <p:nvPr/>
              </p:nvSpPr>
              <p:spPr bwMode="auto">
                <a:xfrm>
                  <a:off x="4995" y="2008"/>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9" name="Oval 255"/>
                <p:cNvSpPr>
                  <a:spLocks noChangeArrowheads="1"/>
                </p:cNvSpPr>
                <p:nvPr/>
              </p:nvSpPr>
              <p:spPr bwMode="auto">
                <a:xfrm>
                  <a:off x="4995" y="2008"/>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0" name="Oval 256"/>
                <p:cNvSpPr>
                  <a:spLocks noChangeArrowheads="1"/>
                </p:cNvSpPr>
                <p:nvPr/>
              </p:nvSpPr>
              <p:spPr bwMode="auto">
                <a:xfrm>
                  <a:off x="4972" y="215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1" name="Oval 257"/>
                <p:cNvSpPr>
                  <a:spLocks noChangeArrowheads="1"/>
                </p:cNvSpPr>
                <p:nvPr/>
              </p:nvSpPr>
              <p:spPr bwMode="auto">
                <a:xfrm>
                  <a:off x="4972" y="2155"/>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2" name="Oval 258"/>
                <p:cNvSpPr>
                  <a:spLocks noChangeArrowheads="1"/>
                </p:cNvSpPr>
                <p:nvPr/>
              </p:nvSpPr>
              <p:spPr bwMode="auto">
                <a:xfrm>
                  <a:off x="4953" y="199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3" name="Oval 259"/>
                <p:cNvSpPr>
                  <a:spLocks noChangeArrowheads="1"/>
                </p:cNvSpPr>
                <p:nvPr/>
              </p:nvSpPr>
              <p:spPr bwMode="auto">
                <a:xfrm>
                  <a:off x="4953" y="199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4" name="Oval 260"/>
                <p:cNvSpPr>
                  <a:spLocks noChangeArrowheads="1"/>
                </p:cNvSpPr>
                <p:nvPr/>
              </p:nvSpPr>
              <p:spPr bwMode="auto">
                <a:xfrm>
                  <a:off x="4934" y="218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5" name="Oval 261"/>
                <p:cNvSpPr>
                  <a:spLocks noChangeArrowheads="1"/>
                </p:cNvSpPr>
                <p:nvPr/>
              </p:nvSpPr>
              <p:spPr bwMode="auto">
                <a:xfrm>
                  <a:off x="4934" y="218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6" name="Oval 262"/>
                <p:cNvSpPr>
                  <a:spLocks noChangeArrowheads="1"/>
                </p:cNvSpPr>
                <p:nvPr/>
              </p:nvSpPr>
              <p:spPr bwMode="auto">
                <a:xfrm>
                  <a:off x="4915" y="226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7" name="Oval 263"/>
                <p:cNvSpPr>
                  <a:spLocks noChangeArrowheads="1"/>
                </p:cNvSpPr>
                <p:nvPr/>
              </p:nvSpPr>
              <p:spPr bwMode="auto">
                <a:xfrm>
                  <a:off x="4915" y="226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8" name="Oval 264"/>
                <p:cNvSpPr>
                  <a:spLocks noChangeArrowheads="1"/>
                </p:cNvSpPr>
                <p:nvPr/>
              </p:nvSpPr>
              <p:spPr bwMode="auto">
                <a:xfrm>
                  <a:off x="4896" y="221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9" name="Oval 265"/>
                <p:cNvSpPr>
                  <a:spLocks noChangeArrowheads="1"/>
                </p:cNvSpPr>
                <p:nvPr/>
              </p:nvSpPr>
              <p:spPr bwMode="auto">
                <a:xfrm>
                  <a:off x="4896" y="221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0" name="Oval 266"/>
                <p:cNvSpPr>
                  <a:spLocks noChangeArrowheads="1"/>
                </p:cNvSpPr>
                <p:nvPr/>
              </p:nvSpPr>
              <p:spPr bwMode="auto">
                <a:xfrm>
                  <a:off x="4877" y="231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1" name="Oval 267"/>
                <p:cNvSpPr>
                  <a:spLocks noChangeArrowheads="1"/>
                </p:cNvSpPr>
                <p:nvPr/>
              </p:nvSpPr>
              <p:spPr bwMode="auto">
                <a:xfrm>
                  <a:off x="4877" y="231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2" name="Oval 268"/>
                <p:cNvSpPr>
                  <a:spLocks noChangeArrowheads="1"/>
                </p:cNvSpPr>
                <p:nvPr/>
              </p:nvSpPr>
              <p:spPr bwMode="auto">
                <a:xfrm>
                  <a:off x="4854" y="239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3" name="Oval 269"/>
                <p:cNvSpPr>
                  <a:spLocks noChangeArrowheads="1"/>
                </p:cNvSpPr>
                <p:nvPr/>
              </p:nvSpPr>
              <p:spPr bwMode="auto">
                <a:xfrm>
                  <a:off x="4854" y="239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4" name="Oval 270"/>
                <p:cNvSpPr>
                  <a:spLocks noChangeArrowheads="1"/>
                </p:cNvSpPr>
                <p:nvPr/>
              </p:nvSpPr>
              <p:spPr bwMode="auto">
                <a:xfrm>
                  <a:off x="4835" y="271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5" name="Oval 271"/>
                <p:cNvSpPr>
                  <a:spLocks noChangeArrowheads="1"/>
                </p:cNvSpPr>
                <p:nvPr/>
              </p:nvSpPr>
              <p:spPr bwMode="auto">
                <a:xfrm>
                  <a:off x="4835" y="271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6" name="Oval 272"/>
                <p:cNvSpPr>
                  <a:spLocks noChangeArrowheads="1"/>
                </p:cNvSpPr>
                <p:nvPr/>
              </p:nvSpPr>
              <p:spPr bwMode="auto">
                <a:xfrm>
                  <a:off x="4816" y="222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7" name="Oval 273"/>
                <p:cNvSpPr>
                  <a:spLocks noChangeArrowheads="1"/>
                </p:cNvSpPr>
                <p:nvPr/>
              </p:nvSpPr>
              <p:spPr bwMode="auto">
                <a:xfrm>
                  <a:off x="4816" y="222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8" name="Oval 274"/>
                <p:cNvSpPr>
                  <a:spLocks noChangeArrowheads="1"/>
                </p:cNvSpPr>
                <p:nvPr/>
              </p:nvSpPr>
              <p:spPr bwMode="auto">
                <a:xfrm>
                  <a:off x="4797" y="221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9" name="Oval 275"/>
                <p:cNvSpPr>
                  <a:spLocks noChangeArrowheads="1"/>
                </p:cNvSpPr>
                <p:nvPr/>
              </p:nvSpPr>
              <p:spPr bwMode="auto">
                <a:xfrm>
                  <a:off x="4797" y="2216"/>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0" name="Oval 276"/>
                <p:cNvSpPr>
                  <a:spLocks noChangeArrowheads="1"/>
                </p:cNvSpPr>
                <p:nvPr/>
              </p:nvSpPr>
              <p:spPr bwMode="auto">
                <a:xfrm>
                  <a:off x="4778" y="178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1" name="Oval 277"/>
                <p:cNvSpPr>
                  <a:spLocks noChangeArrowheads="1"/>
                </p:cNvSpPr>
                <p:nvPr/>
              </p:nvSpPr>
              <p:spPr bwMode="auto">
                <a:xfrm>
                  <a:off x="4778" y="178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2" name="Oval 278"/>
                <p:cNvSpPr>
                  <a:spLocks noChangeArrowheads="1"/>
                </p:cNvSpPr>
                <p:nvPr/>
              </p:nvSpPr>
              <p:spPr bwMode="auto">
                <a:xfrm>
                  <a:off x="4759" y="161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3" name="Oval 279"/>
                <p:cNvSpPr>
                  <a:spLocks noChangeArrowheads="1"/>
                </p:cNvSpPr>
                <p:nvPr/>
              </p:nvSpPr>
              <p:spPr bwMode="auto">
                <a:xfrm>
                  <a:off x="4759" y="161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4" name="Oval 280"/>
                <p:cNvSpPr>
                  <a:spLocks noChangeArrowheads="1"/>
                </p:cNvSpPr>
                <p:nvPr/>
              </p:nvSpPr>
              <p:spPr bwMode="auto">
                <a:xfrm>
                  <a:off x="4740" y="1719"/>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5" name="Oval 281"/>
                <p:cNvSpPr>
                  <a:spLocks noChangeArrowheads="1"/>
                </p:cNvSpPr>
                <p:nvPr/>
              </p:nvSpPr>
              <p:spPr bwMode="auto">
                <a:xfrm>
                  <a:off x="4740" y="171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6" name="Oval 282"/>
                <p:cNvSpPr>
                  <a:spLocks noChangeArrowheads="1"/>
                </p:cNvSpPr>
                <p:nvPr/>
              </p:nvSpPr>
              <p:spPr bwMode="auto">
                <a:xfrm>
                  <a:off x="4717" y="156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7" name="Oval 283"/>
                <p:cNvSpPr>
                  <a:spLocks noChangeArrowheads="1"/>
                </p:cNvSpPr>
                <p:nvPr/>
              </p:nvSpPr>
              <p:spPr bwMode="auto">
                <a:xfrm>
                  <a:off x="4717" y="156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8" name="Oval 284"/>
                <p:cNvSpPr>
                  <a:spLocks noChangeArrowheads="1"/>
                </p:cNvSpPr>
                <p:nvPr/>
              </p:nvSpPr>
              <p:spPr bwMode="auto">
                <a:xfrm>
                  <a:off x="4698" y="169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9" name="Oval 285"/>
                <p:cNvSpPr>
                  <a:spLocks noChangeArrowheads="1"/>
                </p:cNvSpPr>
                <p:nvPr/>
              </p:nvSpPr>
              <p:spPr bwMode="auto">
                <a:xfrm>
                  <a:off x="4698" y="169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0" name="Oval 286"/>
                <p:cNvSpPr>
                  <a:spLocks noChangeArrowheads="1"/>
                </p:cNvSpPr>
                <p:nvPr/>
              </p:nvSpPr>
              <p:spPr bwMode="auto">
                <a:xfrm>
                  <a:off x="4679" y="179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1" name="Oval 287"/>
                <p:cNvSpPr>
                  <a:spLocks noChangeArrowheads="1"/>
                </p:cNvSpPr>
                <p:nvPr/>
              </p:nvSpPr>
              <p:spPr bwMode="auto">
                <a:xfrm>
                  <a:off x="4679" y="179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2" name="Oval 288"/>
                <p:cNvSpPr>
                  <a:spLocks noChangeArrowheads="1"/>
                </p:cNvSpPr>
                <p:nvPr/>
              </p:nvSpPr>
              <p:spPr bwMode="auto">
                <a:xfrm>
                  <a:off x="4660" y="178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3" name="Oval 289"/>
                <p:cNvSpPr>
                  <a:spLocks noChangeArrowheads="1"/>
                </p:cNvSpPr>
                <p:nvPr/>
              </p:nvSpPr>
              <p:spPr bwMode="auto">
                <a:xfrm>
                  <a:off x="4660" y="178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4" name="Oval 290"/>
                <p:cNvSpPr>
                  <a:spLocks noChangeArrowheads="1"/>
                </p:cNvSpPr>
                <p:nvPr/>
              </p:nvSpPr>
              <p:spPr bwMode="auto">
                <a:xfrm>
                  <a:off x="4641" y="188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5" name="Oval 291"/>
                <p:cNvSpPr>
                  <a:spLocks noChangeArrowheads="1"/>
                </p:cNvSpPr>
                <p:nvPr/>
              </p:nvSpPr>
              <p:spPr bwMode="auto">
                <a:xfrm>
                  <a:off x="4641" y="188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6" name="Oval 292"/>
                <p:cNvSpPr>
                  <a:spLocks noChangeArrowheads="1"/>
                </p:cNvSpPr>
                <p:nvPr/>
              </p:nvSpPr>
              <p:spPr bwMode="auto">
                <a:xfrm>
                  <a:off x="4622" y="2041"/>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7" name="Oval 293"/>
                <p:cNvSpPr>
                  <a:spLocks noChangeArrowheads="1"/>
                </p:cNvSpPr>
                <p:nvPr/>
              </p:nvSpPr>
              <p:spPr bwMode="auto">
                <a:xfrm>
                  <a:off x="4622" y="2041"/>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8" name="Oval 294"/>
                <p:cNvSpPr>
                  <a:spLocks noChangeArrowheads="1"/>
                </p:cNvSpPr>
                <p:nvPr/>
              </p:nvSpPr>
              <p:spPr bwMode="auto">
                <a:xfrm>
                  <a:off x="4599" y="192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9" name="Oval 295"/>
                <p:cNvSpPr>
                  <a:spLocks noChangeArrowheads="1"/>
                </p:cNvSpPr>
                <p:nvPr/>
              </p:nvSpPr>
              <p:spPr bwMode="auto">
                <a:xfrm>
                  <a:off x="4599" y="1922"/>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0" name="Oval 296"/>
                <p:cNvSpPr>
                  <a:spLocks noChangeArrowheads="1"/>
                </p:cNvSpPr>
                <p:nvPr/>
              </p:nvSpPr>
              <p:spPr bwMode="auto">
                <a:xfrm>
                  <a:off x="4580" y="186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1" name="Oval 297"/>
                <p:cNvSpPr>
                  <a:spLocks noChangeArrowheads="1"/>
                </p:cNvSpPr>
                <p:nvPr/>
              </p:nvSpPr>
              <p:spPr bwMode="auto">
                <a:xfrm>
                  <a:off x="4580" y="186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2" name="Oval 298"/>
                <p:cNvSpPr>
                  <a:spLocks noChangeArrowheads="1"/>
                </p:cNvSpPr>
                <p:nvPr/>
              </p:nvSpPr>
              <p:spPr bwMode="auto">
                <a:xfrm>
                  <a:off x="4561" y="174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3" name="Oval 299"/>
                <p:cNvSpPr>
                  <a:spLocks noChangeArrowheads="1"/>
                </p:cNvSpPr>
                <p:nvPr/>
              </p:nvSpPr>
              <p:spPr bwMode="auto">
                <a:xfrm>
                  <a:off x="4561" y="1742"/>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4" name="Oval 300"/>
                <p:cNvSpPr>
                  <a:spLocks noChangeArrowheads="1"/>
                </p:cNvSpPr>
                <p:nvPr/>
              </p:nvSpPr>
              <p:spPr bwMode="auto">
                <a:xfrm>
                  <a:off x="4542" y="152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5" name="Oval 301"/>
                <p:cNvSpPr>
                  <a:spLocks noChangeArrowheads="1"/>
                </p:cNvSpPr>
                <p:nvPr/>
              </p:nvSpPr>
              <p:spPr bwMode="auto">
                <a:xfrm>
                  <a:off x="4542" y="152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6" name="Oval 302"/>
                <p:cNvSpPr>
                  <a:spLocks noChangeArrowheads="1"/>
                </p:cNvSpPr>
                <p:nvPr/>
              </p:nvSpPr>
              <p:spPr bwMode="auto">
                <a:xfrm>
                  <a:off x="4523" y="146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7" name="Oval 303"/>
                <p:cNvSpPr>
                  <a:spLocks noChangeArrowheads="1"/>
                </p:cNvSpPr>
                <p:nvPr/>
              </p:nvSpPr>
              <p:spPr bwMode="auto">
                <a:xfrm>
                  <a:off x="4523" y="146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8" name="Oval 304"/>
                <p:cNvSpPr>
                  <a:spLocks noChangeArrowheads="1"/>
                </p:cNvSpPr>
                <p:nvPr/>
              </p:nvSpPr>
              <p:spPr bwMode="auto">
                <a:xfrm>
                  <a:off x="4504" y="143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9" name="Oval 305"/>
                <p:cNvSpPr>
                  <a:spLocks noChangeArrowheads="1"/>
                </p:cNvSpPr>
                <p:nvPr/>
              </p:nvSpPr>
              <p:spPr bwMode="auto">
                <a:xfrm>
                  <a:off x="4504" y="143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0" name="Oval 306"/>
                <p:cNvSpPr>
                  <a:spLocks noChangeArrowheads="1"/>
                </p:cNvSpPr>
                <p:nvPr/>
              </p:nvSpPr>
              <p:spPr bwMode="auto">
                <a:xfrm>
                  <a:off x="4481" y="1482"/>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1" name="Oval 307"/>
                <p:cNvSpPr>
                  <a:spLocks noChangeArrowheads="1"/>
                </p:cNvSpPr>
                <p:nvPr/>
              </p:nvSpPr>
              <p:spPr bwMode="auto">
                <a:xfrm>
                  <a:off x="4481" y="1482"/>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2" name="Oval 308"/>
                <p:cNvSpPr>
                  <a:spLocks noChangeArrowheads="1"/>
                </p:cNvSpPr>
                <p:nvPr/>
              </p:nvSpPr>
              <p:spPr bwMode="auto">
                <a:xfrm>
                  <a:off x="4462" y="149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3" name="Oval 309"/>
                <p:cNvSpPr>
                  <a:spLocks noChangeArrowheads="1"/>
                </p:cNvSpPr>
                <p:nvPr/>
              </p:nvSpPr>
              <p:spPr bwMode="auto">
                <a:xfrm>
                  <a:off x="4462" y="1496"/>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4" name="Oval 310"/>
                <p:cNvSpPr>
                  <a:spLocks noChangeArrowheads="1"/>
                </p:cNvSpPr>
                <p:nvPr/>
              </p:nvSpPr>
              <p:spPr bwMode="auto">
                <a:xfrm>
                  <a:off x="4443" y="146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5" name="Oval 311"/>
                <p:cNvSpPr>
                  <a:spLocks noChangeArrowheads="1"/>
                </p:cNvSpPr>
                <p:nvPr/>
              </p:nvSpPr>
              <p:spPr bwMode="auto">
                <a:xfrm>
                  <a:off x="4443" y="146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6" name="Oval 312"/>
                <p:cNvSpPr>
                  <a:spLocks noChangeArrowheads="1"/>
                </p:cNvSpPr>
                <p:nvPr/>
              </p:nvSpPr>
              <p:spPr bwMode="auto">
                <a:xfrm>
                  <a:off x="4424" y="164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7" name="Oval 313"/>
                <p:cNvSpPr>
                  <a:spLocks noChangeArrowheads="1"/>
                </p:cNvSpPr>
                <p:nvPr/>
              </p:nvSpPr>
              <p:spPr bwMode="auto">
                <a:xfrm>
                  <a:off x="4424" y="164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8" name="Oval 314"/>
                <p:cNvSpPr>
                  <a:spLocks noChangeArrowheads="1"/>
                </p:cNvSpPr>
                <p:nvPr/>
              </p:nvSpPr>
              <p:spPr bwMode="auto">
                <a:xfrm>
                  <a:off x="4405" y="1700"/>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9" name="Oval 315"/>
                <p:cNvSpPr>
                  <a:spLocks noChangeArrowheads="1"/>
                </p:cNvSpPr>
                <p:nvPr/>
              </p:nvSpPr>
              <p:spPr bwMode="auto">
                <a:xfrm>
                  <a:off x="4405" y="1700"/>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0" name="Oval 316"/>
                <p:cNvSpPr>
                  <a:spLocks noChangeArrowheads="1"/>
                </p:cNvSpPr>
                <p:nvPr/>
              </p:nvSpPr>
              <p:spPr bwMode="auto">
                <a:xfrm>
                  <a:off x="4386" y="1870"/>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1" name="Oval 317"/>
                <p:cNvSpPr>
                  <a:spLocks noChangeArrowheads="1"/>
                </p:cNvSpPr>
                <p:nvPr/>
              </p:nvSpPr>
              <p:spPr bwMode="auto">
                <a:xfrm>
                  <a:off x="4386" y="1870"/>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2" name="Oval 318"/>
                <p:cNvSpPr>
                  <a:spLocks noChangeArrowheads="1"/>
                </p:cNvSpPr>
                <p:nvPr/>
              </p:nvSpPr>
              <p:spPr bwMode="auto">
                <a:xfrm>
                  <a:off x="4367" y="183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3" name="Oval 319"/>
                <p:cNvSpPr>
                  <a:spLocks noChangeArrowheads="1"/>
                </p:cNvSpPr>
                <p:nvPr/>
              </p:nvSpPr>
              <p:spPr bwMode="auto">
                <a:xfrm>
                  <a:off x="4367" y="1832"/>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4" name="Oval 320"/>
                <p:cNvSpPr>
                  <a:spLocks noChangeArrowheads="1"/>
                </p:cNvSpPr>
                <p:nvPr/>
              </p:nvSpPr>
              <p:spPr bwMode="auto">
                <a:xfrm>
                  <a:off x="4344" y="165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5" name="Oval 321"/>
                <p:cNvSpPr>
                  <a:spLocks noChangeArrowheads="1"/>
                </p:cNvSpPr>
                <p:nvPr/>
              </p:nvSpPr>
              <p:spPr bwMode="auto">
                <a:xfrm>
                  <a:off x="4344" y="1652"/>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6" name="Oval 322"/>
                <p:cNvSpPr>
                  <a:spLocks noChangeArrowheads="1"/>
                </p:cNvSpPr>
                <p:nvPr/>
              </p:nvSpPr>
              <p:spPr bwMode="auto">
                <a:xfrm>
                  <a:off x="4325" y="164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7" name="Oval 323"/>
                <p:cNvSpPr>
                  <a:spLocks noChangeArrowheads="1"/>
                </p:cNvSpPr>
                <p:nvPr/>
              </p:nvSpPr>
              <p:spPr bwMode="auto">
                <a:xfrm>
                  <a:off x="4325" y="164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8" name="Oval 324"/>
                <p:cNvSpPr>
                  <a:spLocks noChangeArrowheads="1"/>
                </p:cNvSpPr>
                <p:nvPr/>
              </p:nvSpPr>
              <p:spPr bwMode="auto">
                <a:xfrm>
                  <a:off x="4306" y="142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9" name="Oval 325"/>
                <p:cNvSpPr>
                  <a:spLocks noChangeArrowheads="1"/>
                </p:cNvSpPr>
                <p:nvPr/>
              </p:nvSpPr>
              <p:spPr bwMode="auto">
                <a:xfrm>
                  <a:off x="4306" y="142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0" name="Oval 326"/>
                <p:cNvSpPr>
                  <a:spLocks noChangeArrowheads="1"/>
                </p:cNvSpPr>
                <p:nvPr/>
              </p:nvSpPr>
              <p:spPr bwMode="auto">
                <a:xfrm>
                  <a:off x="4287" y="1330"/>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1" name="Oval 327"/>
                <p:cNvSpPr>
                  <a:spLocks noChangeArrowheads="1"/>
                </p:cNvSpPr>
                <p:nvPr/>
              </p:nvSpPr>
              <p:spPr bwMode="auto">
                <a:xfrm>
                  <a:off x="4287" y="1330"/>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2" name="Oval 328"/>
                <p:cNvSpPr>
                  <a:spLocks noChangeArrowheads="1"/>
                </p:cNvSpPr>
                <p:nvPr/>
              </p:nvSpPr>
              <p:spPr bwMode="auto">
                <a:xfrm>
                  <a:off x="4268" y="141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3" name="Oval 329"/>
                <p:cNvSpPr>
                  <a:spLocks noChangeArrowheads="1"/>
                </p:cNvSpPr>
                <p:nvPr/>
              </p:nvSpPr>
              <p:spPr bwMode="auto">
                <a:xfrm>
                  <a:off x="4268" y="141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4" name="Oval 330"/>
                <p:cNvSpPr>
                  <a:spLocks noChangeArrowheads="1"/>
                </p:cNvSpPr>
                <p:nvPr/>
              </p:nvSpPr>
              <p:spPr bwMode="auto">
                <a:xfrm>
                  <a:off x="4249" y="1297"/>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5" name="Oval 331"/>
                <p:cNvSpPr>
                  <a:spLocks noChangeArrowheads="1"/>
                </p:cNvSpPr>
                <p:nvPr/>
              </p:nvSpPr>
              <p:spPr bwMode="auto">
                <a:xfrm>
                  <a:off x="4249" y="1297"/>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6" name="Oval 332"/>
                <p:cNvSpPr>
                  <a:spLocks noChangeArrowheads="1"/>
                </p:cNvSpPr>
                <p:nvPr/>
              </p:nvSpPr>
              <p:spPr bwMode="auto">
                <a:xfrm>
                  <a:off x="4226" y="153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7" name="Oval 333"/>
                <p:cNvSpPr>
                  <a:spLocks noChangeArrowheads="1"/>
                </p:cNvSpPr>
                <p:nvPr/>
              </p:nvSpPr>
              <p:spPr bwMode="auto">
                <a:xfrm>
                  <a:off x="4226" y="1534"/>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8" name="Oval 334"/>
                <p:cNvSpPr>
                  <a:spLocks noChangeArrowheads="1"/>
                </p:cNvSpPr>
                <p:nvPr/>
              </p:nvSpPr>
              <p:spPr bwMode="auto">
                <a:xfrm>
                  <a:off x="4207" y="153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9" name="Oval 335"/>
                <p:cNvSpPr>
                  <a:spLocks noChangeArrowheads="1"/>
                </p:cNvSpPr>
                <p:nvPr/>
              </p:nvSpPr>
              <p:spPr bwMode="auto">
                <a:xfrm>
                  <a:off x="4207" y="1534"/>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0" name="Oval 336"/>
                <p:cNvSpPr>
                  <a:spLocks noChangeArrowheads="1"/>
                </p:cNvSpPr>
                <p:nvPr/>
              </p:nvSpPr>
              <p:spPr bwMode="auto">
                <a:xfrm>
                  <a:off x="4188" y="154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1" name="Oval 337"/>
                <p:cNvSpPr>
                  <a:spLocks noChangeArrowheads="1"/>
                </p:cNvSpPr>
                <p:nvPr/>
              </p:nvSpPr>
              <p:spPr bwMode="auto">
                <a:xfrm>
                  <a:off x="4188" y="154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2" name="Oval 338"/>
                <p:cNvSpPr>
                  <a:spLocks noChangeArrowheads="1"/>
                </p:cNvSpPr>
                <p:nvPr/>
              </p:nvSpPr>
              <p:spPr bwMode="auto">
                <a:xfrm>
                  <a:off x="4169" y="1634"/>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3" name="Oval 339"/>
                <p:cNvSpPr>
                  <a:spLocks noChangeArrowheads="1"/>
                </p:cNvSpPr>
                <p:nvPr/>
              </p:nvSpPr>
              <p:spPr bwMode="auto">
                <a:xfrm>
                  <a:off x="4169" y="163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4" name="Oval 340"/>
                <p:cNvSpPr>
                  <a:spLocks noChangeArrowheads="1"/>
                </p:cNvSpPr>
                <p:nvPr/>
              </p:nvSpPr>
              <p:spPr bwMode="auto">
                <a:xfrm>
                  <a:off x="4150" y="1752"/>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5" name="Oval 341"/>
                <p:cNvSpPr>
                  <a:spLocks noChangeArrowheads="1"/>
                </p:cNvSpPr>
                <p:nvPr/>
              </p:nvSpPr>
              <p:spPr bwMode="auto">
                <a:xfrm>
                  <a:off x="4150" y="1752"/>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6" name="Oval 342"/>
                <p:cNvSpPr>
                  <a:spLocks noChangeArrowheads="1"/>
                </p:cNvSpPr>
                <p:nvPr/>
              </p:nvSpPr>
              <p:spPr bwMode="auto">
                <a:xfrm>
                  <a:off x="4131" y="2207"/>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7" name="Oval 343"/>
                <p:cNvSpPr>
                  <a:spLocks noChangeArrowheads="1"/>
                </p:cNvSpPr>
                <p:nvPr/>
              </p:nvSpPr>
              <p:spPr bwMode="auto">
                <a:xfrm>
                  <a:off x="4131" y="2207"/>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8" name="Oval 344"/>
                <p:cNvSpPr>
                  <a:spLocks noChangeArrowheads="1"/>
                </p:cNvSpPr>
                <p:nvPr/>
              </p:nvSpPr>
              <p:spPr bwMode="auto">
                <a:xfrm>
                  <a:off x="4113" y="181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9" name="Oval 345"/>
                <p:cNvSpPr>
                  <a:spLocks noChangeArrowheads="1"/>
                </p:cNvSpPr>
                <p:nvPr/>
              </p:nvSpPr>
              <p:spPr bwMode="auto">
                <a:xfrm>
                  <a:off x="4113" y="18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0" name="Oval 346"/>
                <p:cNvSpPr>
                  <a:spLocks noChangeArrowheads="1"/>
                </p:cNvSpPr>
                <p:nvPr/>
              </p:nvSpPr>
              <p:spPr bwMode="auto">
                <a:xfrm>
                  <a:off x="4089" y="1875"/>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1" name="Oval 347"/>
                <p:cNvSpPr>
                  <a:spLocks noChangeArrowheads="1"/>
                </p:cNvSpPr>
                <p:nvPr/>
              </p:nvSpPr>
              <p:spPr bwMode="auto">
                <a:xfrm>
                  <a:off x="4089" y="187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2" name="Oval 348"/>
                <p:cNvSpPr>
                  <a:spLocks noChangeArrowheads="1"/>
                </p:cNvSpPr>
                <p:nvPr/>
              </p:nvSpPr>
              <p:spPr bwMode="auto">
                <a:xfrm>
                  <a:off x="4070" y="1714"/>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3" name="Oval 349"/>
                <p:cNvSpPr>
                  <a:spLocks noChangeArrowheads="1"/>
                </p:cNvSpPr>
                <p:nvPr/>
              </p:nvSpPr>
              <p:spPr bwMode="auto">
                <a:xfrm>
                  <a:off x="4070" y="17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4" name="Oval 350"/>
                <p:cNvSpPr>
                  <a:spLocks noChangeArrowheads="1"/>
                </p:cNvSpPr>
                <p:nvPr/>
              </p:nvSpPr>
              <p:spPr bwMode="auto">
                <a:xfrm>
                  <a:off x="4051" y="1605"/>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5" name="Oval 351"/>
                <p:cNvSpPr>
                  <a:spLocks noChangeArrowheads="1"/>
                </p:cNvSpPr>
                <p:nvPr/>
              </p:nvSpPr>
              <p:spPr bwMode="auto">
                <a:xfrm>
                  <a:off x="4051" y="1605"/>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 name="Oval 352"/>
                <p:cNvSpPr>
                  <a:spLocks noChangeArrowheads="1"/>
                </p:cNvSpPr>
                <p:nvPr/>
              </p:nvSpPr>
              <p:spPr bwMode="auto">
                <a:xfrm>
                  <a:off x="4032" y="1671"/>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7" name="Oval 353"/>
                <p:cNvSpPr>
                  <a:spLocks noChangeArrowheads="1"/>
                </p:cNvSpPr>
                <p:nvPr/>
              </p:nvSpPr>
              <p:spPr bwMode="auto">
                <a:xfrm>
                  <a:off x="4032" y="167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 name="Oval 354"/>
                <p:cNvSpPr>
                  <a:spLocks noChangeArrowheads="1"/>
                </p:cNvSpPr>
                <p:nvPr/>
              </p:nvSpPr>
              <p:spPr bwMode="auto">
                <a:xfrm>
                  <a:off x="4013" y="168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9" name="Oval 355"/>
                <p:cNvSpPr>
                  <a:spLocks noChangeArrowheads="1"/>
                </p:cNvSpPr>
                <p:nvPr/>
              </p:nvSpPr>
              <p:spPr bwMode="auto">
                <a:xfrm>
                  <a:off x="4013" y="168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 name="Oval 356"/>
                <p:cNvSpPr>
                  <a:spLocks noChangeArrowheads="1"/>
                </p:cNvSpPr>
                <p:nvPr/>
              </p:nvSpPr>
              <p:spPr bwMode="auto">
                <a:xfrm>
                  <a:off x="3995" y="177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1" name="Oval 357"/>
                <p:cNvSpPr>
                  <a:spLocks noChangeArrowheads="1"/>
                </p:cNvSpPr>
                <p:nvPr/>
              </p:nvSpPr>
              <p:spPr bwMode="auto">
                <a:xfrm>
                  <a:off x="3995" y="177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 name="Oval 358"/>
                <p:cNvSpPr>
                  <a:spLocks noChangeArrowheads="1"/>
                </p:cNvSpPr>
                <p:nvPr/>
              </p:nvSpPr>
              <p:spPr bwMode="auto">
                <a:xfrm>
                  <a:off x="3971" y="179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 name="Oval 359"/>
                <p:cNvSpPr>
                  <a:spLocks noChangeArrowheads="1"/>
                </p:cNvSpPr>
                <p:nvPr/>
              </p:nvSpPr>
              <p:spPr bwMode="auto">
                <a:xfrm>
                  <a:off x="3971" y="179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 name="Oval 360"/>
                <p:cNvSpPr>
                  <a:spLocks noChangeArrowheads="1"/>
                </p:cNvSpPr>
                <p:nvPr/>
              </p:nvSpPr>
              <p:spPr bwMode="auto">
                <a:xfrm>
                  <a:off x="3952" y="186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 name="Oval 361"/>
                <p:cNvSpPr>
                  <a:spLocks noChangeArrowheads="1"/>
                </p:cNvSpPr>
                <p:nvPr/>
              </p:nvSpPr>
              <p:spPr bwMode="auto">
                <a:xfrm>
                  <a:off x="3952" y="186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 name="Oval 362"/>
                <p:cNvSpPr>
                  <a:spLocks noChangeArrowheads="1"/>
                </p:cNvSpPr>
                <p:nvPr/>
              </p:nvSpPr>
              <p:spPr bwMode="auto">
                <a:xfrm>
                  <a:off x="3933" y="1861"/>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7" name="Oval 363"/>
                <p:cNvSpPr>
                  <a:spLocks noChangeArrowheads="1"/>
                </p:cNvSpPr>
                <p:nvPr/>
              </p:nvSpPr>
              <p:spPr bwMode="auto">
                <a:xfrm>
                  <a:off x="3933" y="186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 name="Oval 364"/>
                <p:cNvSpPr>
                  <a:spLocks noChangeArrowheads="1"/>
                </p:cNvSpPr>
                <p:nvPr/>
              </p:nvSpPr>
              <p:spPr bwMode="auto">
                <a:xfrm>
                  <a:off x="3914" y="2216"/>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9" name="Oval 365"/>
                <p:cNvSpPr>
                  <a:spLocks noChangeArrowheads="1"/>
                </p:cNvSpPr>
                <p:nvPr/>
              </p:nvSpPr>
              <p:spPr bwMode="auto">
                <a:xfrm>
                  <a:off x="3914" y="221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 name="Oval 366"/>
                <p:cNvSpPr>
                  <a:spLocks noChangeArrowheads="1"/>
                </p:cNvSpPr>
                <p:nvPr/>
              </p:nvSpPr>
              <p:spPr bwMode="auto">
                <a:xfrm>
                  <a:off x="3895" y="2098"/>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1" name="Oval 367"/>
                <p:cNvSpPr>
                  <a:spLocks noChangeArrowheads="1"/>
                </p:cNvSpPr>
                <p:nvPr/>
              </p:nvSpPr>
              <p:spPr bwMode="auto">
                <a:xfrm>
                  <a:off x="3895" y="2098"/>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2" name="Oval 368"/>
                <p:cNvSpPr>
                  <a:spLocks noChangeArrowheads="1"/>
                </p:cNvSpPr>
                <p:nvPr/>
              </p:nvSpPr>
              <p:spPr bwMode="auto">
                <a:xfrm>
                  <a:off x="3877" y="200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3" name="Oval 369"/>
                <p:cNvSpPr>
                  <a:spLocks noChangeArrowheads="1"/>
                </p:cNvSpPr>
                <p:nvPr/>
              </p:nvSpPr>
              <p:spPr bwMode="auto">
                <a:xfrm>
                  <a:off x="3877" y="200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4" name="Oval 370"/>
                <p:cNvSpPr>
                  <a:spLocks noChangeArrowheads="1"/>
                </p:cNvSpPr>
                <p:nvPr/>
              </p:nvSpPr>
              <p:spPr bwMode="auto">
                <a:xfrm>
                  <a:off x="3853" y="199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5" name="Oval 371"/>
                <p:cNvSpPr>
                  <a:spLocks noChangeArrowheads="1"/>
                </p:cNvSpPr>
                <p:nvPr/>
              </p:nvSpPr>
              <p:spPr bwMode="auto">
                <a:xfrm>
                  <a:off x="3853" y="199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6" name="Oval 372"/>
                <p:cNvSpPr>
                  <a:spLocks noChangeArrowheads="1"/>
                </p:cNvSpPr>
                <p:nvPr/>
              </p:nvSpPr>
              <p:spPr bwMode="auto">
                <a:xfrm>
                  <a:off x="3834" y="179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7" name="Oval 373"/>
                <p:cNvSpPr>
                  <a:spLocks noChangeArrowheads="1"/>
                </p:cNvSpPr>
                <p:nvPr/>
              </p:nvSpPr>
              <p:spPr bwMode="auto">
                <a:xfrm>
                  <a:off x="3834" y="179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8" name="Oval 374"/>
                <p:cNvSpPr>
                  <a:spLocks noChangeArrowheads="1"/>
                </p:cNvSpPr>
                <p:nvPr/>
              </p:nvSpPr>
              <p:spPr bwMode="auto">
                <a:xfrm>
                  <a:off x="3815" y="1814"/>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9" name="Oval 375"/>
                <p:cNvSpPr>
                  <a:spLocks noChangeArrowheads="1"/>
                </p:cNvSpPr>
                <p:nvPr/>
              </p:nvSpPr>
              <p:spPr bwMode="auto">
                <a:xfrm>
                  <a:off x="3815" y="181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0" name="Oval 376"/>
                <p:cNvSpPr>
                  <a:spLocks noChangeArrowheads="1"/>
                </p:cNvSpPr>
                <p:nvPr/>
              </p:nvSpPr>
              <p:spPr bwMode="auto">
                <a:xfrm>
                  <a:off x="3796" y="2031"/>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1" name="Oval 377"/>
                <p:cNvSpPr>
                  <a:spLocks noChangeArrowheads="1"/>
                </p:cNvSpPr>
                <p:nvPr/>
              </p:nvSpPr>
              <p:spPr bwMode="auto">
                <a:xfrm>
                  <a:off x="3796" y="203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2" name="Oval 378"/>
                <p:cNvSpPr>
                  <a:spLocks noChangeArrowheads="1"/>
                </p:cNvSpPr>
                <p:nvPr/>
              </p:nvSpPr>
              <p:spPr bwMode="auto">
                <a:xfrm>
                  <a:off x="3777" y="191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3" name="Oval 379"/>
                <p:cNvSpPr>
                  <a:spLocks noChangeArrowheads="1"/>
                </p:cNvSpPr>
                <p:nvPr/>
              </p:nvSpPr>
              <p:spPr bwMode="auto">
                <a:xfrm>
                  <a:off x="3777" y="191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4" name="Oval 380"/>
                <p:cNvSpPr>
                  <a:spLocks noChangeArrowheads="1"/>
                </p:cNvSpPr>
                <p:nvPr/>
              </p:nvSpPr>
              <p:spPr bwMode="auto">
                <a:xfrm>
                  <a:off x="3759" y="179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5" name="Oval 381"/>
                <p:cNvSpPr>
                  <a:spLocks noChangeArrowheads="1"/>
                </p:cNvSpPr>
                <p:nvPr/>
              </p:nvSpPr>
              <p:spPr bwMode="auto">
                <a:xfrm>
                  <a:off x="3759" y="179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6" name="Oval 382"/>
                <p:cNvSpPr>
                  <a:spLocks noChangeArrowheads="1"/>
                </p:cNvSpPr>
                <p:nvPr/>
              </p:nvSpPr>
              <p:spPr bwMode="auto">
                <a:xfrm>
                  <a:off x="3740" y="199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7" name="Oval 383"/>
                <p:cNvSpPr>
                  <a:spLocks noChangeArrowheads="1"/>
                </p:cNvSpPr>
                <p:nvPr/>
              </p:nvSpPr>
              <p:spPr bwMode="auto">
                <a:xfrm>
                  <a:off x="3740" y="199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8" name="Oval 384"/>
                <p:cNvSpPr>
                  <a:spLocks noChangeArrowheads="1"/>
                </p:cNvSpPr>
                <p:nvPr/>
              </p:nvSpPr>
              <p:spPr bwMode="auto">
                <a:xfrm>
                  <a:off x="3716" y="195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9" name="Oval 385"/>
                <p:cNvSpPr>
                  <a:spLocks noChangeArrowheads="1"/>
                </p:cNvSpPr>
                <p:nvPr/>
              </p:nvSpPr>
              <p:spPr bwMode="auto">
                <a:xfrm>
                  <a:off x="3716" y="195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0" name="Oval 386"/>
                <p:cNvSpPr>
                  <a:spLocks noChangeArrowheads="1"/>
                </p:cNvSpPr>
                <p:nvPr/>
              </p:nvSpPr>
              <p:spPr bwMode="auto">
                <a:xfrm>
                  <a:off x="3697" y="2088"/>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1" name="Oval 387"/>
                <p:cNvSpPr>
                  <a:spLocks noChangeArrowheads="1"/>
                </p:cNvSpPr>
                <p:nvPr/>
              </p:nvSpPr>
              <p:spPr bwMode="auto">
                <a:xfrm>
                  <a:off x="3697" y="208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2" name="Oval 388"/>
                <p:cNvSpPr>
                  <a:spLocks noChangeArrowheads="1"/>
                </p:cNvSpPr>
                <p:nvPr/>
              </p:nvSpPr>
              <p:spPr bwMode="auto">
                <a:xfrm>
                  <a:off x="3678" y="2084"/>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3" name="Oval 389"/>
                <p:cNvSpPr>
                  <a:spLocks noChangeArrowheads="1"/>
                </p:cNvSpPr>
                <p:nvPr/>
              </p:nvSpPr>
              <p:spPr bwMode="auto">
                <a:xfrm>
                  <a:off x="3678" y="2084"/>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4" name="Oval 390"/>
                <p:cNvSpPr>
                  <a:spLocks noChangeArrowheads="1"/>
                </p:cNvSpPr>
                <p:nvPr/>
              </p:nvSpPr>
              <p:spPr bwMode="auto">
                <a:xfrm>
                  <a:off x="3659" y="2590"/>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5" name="Oval 391"/>
                <p:cNvSpPr>
                  <a:spLocks noChangeArrowheads="1"/>
                </p:cNvSpPr>
                <p:nvPr/>
              </p:nvSpPr>
              <p:spPr bwMode="auto">
                <a:xfrm>
                  <a:off x="3659" y="2590"/>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6" name="Oval 392"/>
                <p:cNvSpPr>
                  <a:spLocks noChangeArrowheads="1"/>
                </p:cNvSpPr>
                <p:nvPr/>
              </p:nvSpPr>
              <p:spPr bwMode="auto">
                <a:xfrm>
                  <a:off x="3641" y="221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 name="Oval 393"/>
                <p:cNvSpPr>
                  <a:spLocks noChangeArrowheads="1"/>
                </p:cNvSpPr>
                <p:nvPr/>
              </p:nvSpPr>
              <p:spPr bwMode="auto">
                <a:xfrm>
                  <a:off x="3641" y="221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8" name="Oval 394"/>
                <p:cNvSpPr>
                  <a:spLocks noChangeArrowheads="1"/>
                </p:cNvSpPr>
                <p:nvPr/>
              </p:nvSpPr>
              <p:spPr bwMode="auto">
                <a:xfrm>
                  <a:off x="3622" y="225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9" name="Oval 395"/>
                <p:cNvSpPr>
                  <a:spLocks noChangeArrowheads="1"/>
                </p:cNvSpPr>
                <p:nvPr/>
              </p:nvSpPr>
              <p:spPr bwMode="auto">
                <a:xfrm>
                  <a:off x="3622" y="225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0" name="Oval 396"/>
                <p:cNvSpPr>
                  <a:spLocks noChangeArrowheads="1"/>
                </p:cNvSpPr>
                <p:nvPr/>
              </p:nvSpPr>
              <p:spPr bwMode="auto">
                <a:xfrm>
                  <a:off x="3598" y="209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1" name="Oval 397"/>
                <p:cNvSpPr>
                  <a:spLocks noChangeArrowheads="1"/>
                </p:cNvSpPr>
                <p:nvPr/>
              </p:nvSpPr>
              <p:spPr bwMode="auto">
                <a:xfrm>
                  <a:off x="3598" y="209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2" name="Oval 398"/>
                <p:cNvSpPr>
                  <a:spLocks noChangeArrowheads="1"/>
                </p:cNvSpPr>
                <p:nvPr/>
              </p:nvSpPr>
              <p:spPr bwMode="auto">
                <a:xfrm>
                  <a:off x="3579" y="198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3" name="Oval 399"/>
                <p:cNvSpPr>
                  <a:spLocks noChangeArrowheads="1"/>
                </p:cNvSpPr>
                <p:nvPr/>
              </p:nvSpPr>
              <p:spPr bwMode="auto">
                <a:xfrm>
                  <a:off x="3579" y="198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4" name="Oval 400"/>
                <p:cNvSpPr>
                  <a:spLocks noChangeArrowheads="1"/>
                </p:cNvSpPr>
                <p:nvPr/>
              </p:nvSpPr>
              <p:spPr bwMode="auto">
                <a:xfrm>
                  <a:off x="3560" y="2192"/>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5" name="Oval 401"/>
                <p:cNvSpPr>
                  <a:spLocks noChangeArrowheads="1"/>
                </p:cNvSpPr>
                <p:nvPr/>
              </p:nvSpPr>
              <p:spPr bwMode="auto">
                <a:xfrm>
                  <a:off x="3560" y="2192"/>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6" name="Oval 402"/>
                <p:cNvSpPr>
                  <a:spLocks noChangeArrowheads="1"/>
                </p:cNvSpPr>
                <p:nvPr/>
              </p:nvSpPr>
              <p:spPr bwMode="auto">
                <a:xfrm>
                  <a:off x="3541" y="2117"/>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7" name="Oval 403"/>
                <p:cNvSpPr>
                  <a:spLocks noChangeArrowheads="1"/>
                </p:cNvSpPr>
                <p:nvPr/>
              </p:nvSpPr>
              <p:spPr bwMode="auto">
                <a:xfrm>
                  <a:off x="3541" y="2117"/>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8" name="Oval 404"/>
                <p:cNvSpPr>
                  <a:spLocks noChangeArrowheads="1"/>
                </p:cNvSpPr>
                <p:nvPr/>
              </p:nvSpPr>
              <p:spPr bwMode="auto">
                <a:xfrm>
                  <a:off x="3523" y="210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9" name="Oval 405"/>
                <p:cNvSpPr>
                  <a:spLocks noChangeArrowheads="1"/>
                </p:cNvSpPr>
                <p:nvPr/>
              </p:nvSpPr>
              <p:spPr bwMode="auto">
                <a:xfrm>
                  <a:off x="3523" y="210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34" name="Group 607"/>
              <p:cNvGrpSpPr>
                <a:grpSpLocks/>
              </p:cNvGrpSpPr>
              <p:nvPr/>
            </p:nvGrpSpPr>
            <p:grpSpPr bwMode="auto">
              <a:xfrm>
                <a:off x="2884488" y="1985962"/>
                <a:ext cx="8888413" cy="4006850"/>
                <a:chOff x="1817" y="1251"/>
                <a:chExt cx="5599" cy="2524"/>
              </a:xfrm>
            </p:grpSpPr>
            <p:sp>
              <p:nvSpPr>
                <p:cNvPr id="1635" name="Oval 407"/>
                <p:cNvSpPr>
                  <a:spLocks noChangeArrowheads="1"/>
                </p:cNvSpPr>
                <p:nvPr/>
              </p:nvSpPr>
              <p:spPr bwMode="auto">
                <a:xfrm>
                  <a:off x="3504" y="229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6" name="Oval 408"/>
                <p:cNvSpPr>
                  <a:spLocks noChangeArrowheads="1"/>
                </p:cNvSpPr>
                <p:nvPr/>
              </p:nvSpPr>
              <p:spPr bwMode="auto">
                <a:xfrm>
                  <a:off x="3504" y="229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7" name="Oval 409"/>
                <p:cNvSpPr>
                  <a:spLocks noChangeArrowheads="1"/>
                </p:cNvSpPr>
                <p:nvPr/>
              </p:nvSpPr>
              <p:spPr bwMode="auto">
                <a:xfrm>
                  <a:off x="3480" y="212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Oval 410"/>
                <p:cNvSpPr>
                  <a:spLocks noChangeArrowheads="1"/>
                </p:cNvSpPr>
                <p:nvPr/>
              </p:nvSpPr>
              <p:spPr bwMode="auto">
                <a:xfrm>
                  <a:off x="3480" y="212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 name="Oval 411"/>
                <p:cNvSpPr>
                  <a:spLocks noChangeArrowheads="1"/>
                </p:cNvSpPr>
                <p:nvPr/>
              </p:nvSpPr>
              <p:spPr bwMode="auto">
                <a:xfrm>
                  <a:off x="3461" y="222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Oval 412"/>
                <p:cNvSpPr>
                  <a:spLocks noChangeArrowheads="1"/>
                </p:cNvSpPr>
                <p:nvPr/>
              </p:nvSpPr>
              <p:spPr bwMode="auto">
                <a:xfrm>
                  <a:off x="3461" y="222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 name="Oval 413"/>
                <p:cNvSpPr>
                  <a:spLocks noChangeArrowheads="1"/>
                </p:cNvSpPr>
                <p:nvPr/>
              </p:nvSpPr>
              <p:spPr bwMode="auto">
                <a:xfrm>
                  <a:off x="3442" y="2354"/>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Oval 414"/>
                <p:cNvSpPr>
                  <a:spLocks noChangeArrowheads="1"/>
                </p:cNvSpPr>
                <p:nvPr/>
              </p:nvSpPr>
              <p:spPr bwMode="auto">
                <a:xfrm>
                  <a:off x="3442" y="2353"/>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 name="Oval 415"/>
                <p:cNvSpPr>
                  <a:spLocks noChangeArrowheads="1"/>
                </p:cNvSpPr>
                <p:nvPr/>
              </p:nvSpPr>
              <p:spPr bwMode="auto">
                <a:xfrm>
                  <a:off x="3423" y="2462"/>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Oval 416"/>
                <p:cNvSpPr>
                  <a:spLocks noChangeArrowheads="1"/>
                </p:cNvSpPr>
                <p:nvPr/>
              </p:nvSpPr>
              <p:spPr bwMode="auto">
                <a:xfrm>
                  <a:off x="3423" y="2462"/>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5" name="Oval 417"/>
                <p:cNvSpPr>
                  <a:spLocks noChangeArrowheads="1"/>
                </p:cNvSpPr>
                <p:nvPr/>
              </p:nvSpPr>
              <p:spPr bwMode="auto">
                <a:xfrm>
                  <a:off x="3405" y="248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6" name="Oval 418"/>
                <p:cNvSpPr>
                  <a:spLocks noChangeArrowheads="1"/>
                </p:cNvSpPr>
                <p:nvPr/>
              </p:nvSpPr>
              <p:spPr bwMode="auto">
                <a:xfrm>
                  <a:off x="3404" y="248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7" name="Oval 419"/>
                <p:cNvSpPr>
                  <a:spLocks noChangeArrowheads="1"/>
                </p:cNvSpPr>
                <p:nvPr/>
              </p:nvSpPr>
              <p:spPr bwMode="auto">
                <a:xfrm>
                  <a:off x="3386" y="242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Oval 420"/>
                <p:cNvSpPr>
                  <a:spLocks noChangeArrowheads="1"/>
                </p:cNvSpPr>
                <p:nvPr/>
              </p:nvSpPr>
              <p:spPr bwMode="auto">
                <a:xfrm>
                  <a:off x="3386" y="242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9" name="Oval 421"/>
                <p:cNvSpPr>
                  <a:spLocks noChangeArrowheads="1"/>
                </p:cNvSpPr>
                <p:nvPr/>
              </p:nvSpPr>
              <p:spPr bwMode="auto">
                <a:xfrm>
                  <a:off x="3367" y="243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Oval 422"/>
                <p:cNvSpPr>
                  <a:spLocks noChangeArrowheads="1"/>
                </p:cNvSpPr>
                <p:nvPr/>
              </p:nvSpPr>
              <p:spPr bwMode="auto">
                <a:xfrm>
                  <a:off x="3367" y="243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1" name="Oval 423"/>
                <p:cNvSpPr>
                  <a:spLocks noChangeArrowheads="1"/>
                </p:cNvSpPr>
                <p:nvPr/>
              </p:nvSpPr>
              <p:spPr bwMode="auto">
                <a:xfrm>
                  <a:off x="3343" y="2462"/>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Oval 424"/>
                <p:cNvSpPr>
                  <a:spLocks noChangeArrowheads="1"/>
                </p:cNvSpPr>
                <p:nvPr/>
              </p:nvSpPr>
              <p:spPr bwMode="auto">
                <a:xfrm>
                  <a:off x="3343" y="2462"/>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3" name="Oval 425"/>
                <p:cNvSpPr>
                  <a:spLocks noChangeArrowheads="1"/>
                </p:cNvSpPr>
                <p:nvPr/>
              </p:nvSpPr>
              <p:spPr bwMode="auto">
                <a:xfrm>
                  <a:off x="3324" y="233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Oval 426"/>
                <p:cNvSpPr>
                  <a:spLocks noChangeArrowheads="1"/>
                </p:cNvSpPr>
                <p:nvPr/>
              </p:nvSpPr>
              <p:spPr bwMode="auto">
                <a:xfrm>
                  <a:off x="3324" y="233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5" name="Oval 427"/>
                <p:cNvSpPr>
                  <a:spLocks noChangeArrowheads="1"/>
                </p:cNvSpPr>
                <p:nvPr/>
              </p:nvSpPr>
              <p:spPr bwMode="auto">
                <a:xfrm>
                  <a:off x="3305" y="204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Oval 428"/>
                <p:cNvSpPr>
                  <a:spLocks noChangeArrowheads="1"/>
                </p:cNvSpPr>
                <p:nvPr/>
              </p:nvSpPr>
              <p:spPr bwMode="auto">
                <a:xfrm>
                  <a:off x="3305" y="204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7" name="Oval 429"/>
                <p:cNvSpPr>
                  <a:spLocks noChangeArrowheads="1"/>
                </p:cNvSpPr>
                <p:nvPr/>
              </p:nvSpPr>
              <p:spPr bwMode="auto">
                <a:xfrm>
                  <a:off x="3287" y="216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Oval 430"/>
                <p:cNvSpPr>
                  <a:spLocks noChangeArrowheads="1"/>
                </p:cNvSpPr>
                <p:nvPr/>
              </p:nvSpPr>
              <p:spPr bwMode="auto">
                <a:xfrm>
                  <a:off x="3286" y="216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9" name="Oval 431"/>
                <p:cNvSpPr>
                  <a:spLocks noChangeArrowheads="1"/>
                </p:cNvSpPr>
                <p:nvPr/>
              </p:nvSpPr>
              <p:spPr bwMode="auto">
                <a:xfrm>
                  <a:off x="3268" y="213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Oval 432"/>
                <p:cNvSpPr>
                  <a:spLocks noChangeArrowheads="1"/>
                </p:cNvSpPr>
                <p:nvPr/>
              </p:nvSpPr>
              <p:spPr bwMode="auto">
                <a:xfrm>
                  <a:off x="3268" y="213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1" name="Oval 433"/>
                <p:cNvSpPr>
                  <a:spLocks noChangeArrowheads="1"/>
                </p:cNvSpPr>
                <p:nvPr/>
              </p:nvSpPr>
              <p:spPr bwMode="auto">
                <a:xfrm>
                  <a:off x="3249" y="204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Oval 434"/>
                <p:cNvSpPr>
                  <a:spLocks noChangeArrowheads="1"/>
                </p:cNvSpPr>
                <p:nvPr/>
              </p:nvSpPr>
              <p:spPr bwMode="auto">
                <a:xfrm>
                  <a:off x="3249" y="204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3" name="Oval 435"/>
                <p:cNvSpPr>
                  <a:spLocks noChangeArrowheads="1"/>
                </p:cNvSpPr>
                <p:nvPr/>
              </p:nvSpPr>
              <p:spPr bwMode="auto">
                <a:xfrm>
                  <a:off x="3225" y="213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Oval 436"/>
                <p:cNvSpPr>
                  <a:spLocks noChangeArrowheads="1"/>
                </p:cNvSpPr>
                <p:nvPr/>
              </p:nvSpPr>
              <p:spPr bwMode="auto">
                <a:xfrm>
                  <a:off x="3225" y="213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5" name="Oval 437"/>
                <p:cNvSpPr>
                  <a:spLocks noChangeArrowheads="1"/>
                </p:cNvSpPr>
                <p:nvPr/>
              </p:nvSpPr>
              <p:spPr bwMode="auto">
                <a:xfrm>
                  <a:off x="3206" y="2169"/>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Oval 438"/>
                <p:cNvSpPr>
                  <a:spLocks noChangeArrowheads="1"/>
                </p:cNvSpPr>
                <p:nvPr/>
              </p:nvSpPr>
              <p:spPr bwMode="auto">
                <a:xfrm>
                  <a:off x="3206" y="216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7" name="Oval 439"/>
                <p:cNvSpPr>
                  <a:spLocks noChangeArrowheads="1"/>
                </p:cNvSpPr>
                <p:nvPr/>
              </p:nvSpPr>
              <p:spPr bwMode="auto">
                <a:xfrm>
                  <a:off x="3187" y="2216"/>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Oval 440"/>
                <p:cNvSpPr>
                  <a:spLocks noChangeArrowheads="1"/>
                </p:cNvSpPr>
                <p:nvPr/>
              </p:nvSpPr>
              <p:spPr bwMode="auto">
                <a:xfrm>
                  <a:off x="3187" y="221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9" name="Oval 441"/>
                <p:cNvSpPr>
                  <a:spLocks noChangeArrowheads="1"/>
                </p:cNvSpPr>
                <p:nvPr/>
              </p:nvSpPr>
              <p:spPr bwMode="auto">
                <a:xfrm>
                  <a:off x="3169" y="237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Oval 442"/>
                <p:cNvSpPr>
                  <a:spLocks noChangeArrowheads="1"/>
                </p:cNvSpPr>
                <p:nvPr/>
              </p:nvSpPr>
              <p:spPr bwMode="auto">
                <a:xfrm>
                  <a:off x="3168" y="2377"/>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1" name="Oval 443"/>
                <p:cNvSpPr>
                  <a:spLocks noChangeArrowheads="1"/>
                </p:cNvSpPr>
                <p:nvPr/>
              </p:nvSpPr>
              <p:spPr bwMode="auto">
                <a:xfrm>
                  <a:off x="3150" y="234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Oval 444"/>
                <p:cNvSpPr>
                  <a:spLocks noChangeArrowheads="1"/>
                </p:cNvSpPr>
                <p:nvPr/>
              </p:nvSpPr>
              <p:spPr bwMode="auto">
                <a:xfrm>
                  <a:off x="3150" y="234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3" name="Oval 445"/>
                <p:cNvSpPr>
                  <a:spLocks noChangeArrowheads="1"/>
                </p:cNvSpPr>
                <p:nvPr/>
              </p:nvSpPr>
              <p:spPr bwMode="auto">
                <a:xfrm>
                  <a:off x="3131" y="219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Oval 446"/>
                <p:cNvSpPr>
                  <a:spLocks noChangeArrowheads="1"/>
                </p:cNvSpPr>
                <p:nvPr/>
              </p:nvSpPr>
              <p:spPr bwMode="auto">
                <a:xfrm>
                  <a:off x="3131" y="219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5" name="Oval 447"/>
                <p:cNvSpPr>
                  <a:spLocks noChangeArrowheads="1"/>
                </p:cNvSpPr>
                <p:nvPr/>
              </p:nvSpPr>
              <p:spPr bwMode="auto">
                <a:xfrm>
                  <a:off x="3112" y="199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Oval 448"/>
                <p:cNvSpPr>
                  <a:spLocks noChangeArrowheads="1"/>
                </p:cNvSpPr>
                <p:nvPr/>
              </p:nvSpPr>
              <p:spPr bwMode="auto">
                <a:xfrm>
                  <a:off x="3112" y="199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7" name="Oval 449"/>
                <p:cNvSpPr>
                  <a:spLocks noChangeArrowheads="1"/>
                </p:cNvSpPr>
                <p:nvPr/>
              </p:nvSpPr>
              <p:spPr bwMode="auto">
                <a:xfrm>
                  <a:off x="3088" y="2178"/>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Oval 450"/>
                <p:cNvSpPr>
                  <a:spLocks noChangeArrowheads="1"/>
                </p:cNvSpPr>
                <p:nvPr/>
              </p:nvSpPr>
              <p:spPr bwMode="auto">
                <a:xfrm>
                  <a:off x="3088" y="2178"/>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9" name="Oval 451"/>
                <p:cNvSpPr>
                  <a:spLocks noChangeArrowheads="1"/>
                </p:cNvSpPr>
                <p:nvPr/>
              </p:nvSpPr>
              <p:spPr bwMode="auto">
                <a:xfrm>
                  <a:off x="3069" y="2088"/>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Oval 452"/>
                <p:cNvSpPr>
                  <a:spLocks noChangeArrowheads="1"/>
                </p:cNvSpPr>
                <p:nvPr/>
              </p:nvSpPr>
              <p:spPr bwMode="auto">
                <a:xfrm>
                  <a:off x="3069" y="2088"/>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1" name="Oval 453"/>
                <p:cNvSpPr>
                  <a:spLocks noChangeArrowheads="1"/>
                </p:cNvSpPr>
                <p:nvPr/>
              </p:nvSpPr>
              <p:spPr bwMode="auto">
                <a:xfrm>
                  <a:off x="3051" y="221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Oval 454"/>
                <p:cNvSpPr>
                  <a:spLocks noChangeArrowheads="1"/>
                </p:cNvSpPr>
                <p:nvPr/>
              </p:nvSpPr>
              <p:spPr bwMode="auto">
                <a:xfrm>
                  <a:off x="3050" y="221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3" name="Oval 455"/>
                <p:cNvSpPr>
                  <a:spLocks noChangeArrowheads="1"/>
                </p:cNvSpPr>
                <p:nvPr/>
              </p:nvSpPr>
              <p:spPr bwMode="auto">
                <a:xfrm>
                  <a:off x="3032" y="233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Oval 456"/>
                <p:cNvSpPr>
                  <a:spLocks noChangeArrowheads="1"/>
                </p:cNvSpPr>
                <p:nvPr/>
              </p:nvSpPr>
              <p:spPr bwMode="auto">
                <a:xfrm>
                  <a:off x="3032" y="233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5" name="Oval 457"/>
                <p:cNvSpPr>
                  <a:spLocks noChangeArrowheads="1"/>
                </p:cNvSpPr>
                <p:nvPr/>
              </p:nvSpPr>
              <p:spPr bwMode="auto">
                <a:xfrm>
                  <a:off x="3013" y="215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Oval 458"/>
                <p:cNvSpPr>
                  <a:spLocks noChangeArrowheads="1"/>
                </p:cNvSpPr>
                <p:nvPr/>
              </p:nvSpPr>
              <p:spPr bwMode="auto">
                <a:xfrm>
                  <a:off x="3013" y="215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7" name="Oval 459"/>
                <p:cNvSpPr>
                  <a:spLocks noChangeArrowheads="1"/>
                </p:cNvSpPr>
                <p:nvPr/>
              </p:nvSpPr>
              <p:spPr bwMode="auto">
                <a:xfrm>
                  <a:off x="2994" y="228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Oval 460"/>
                <p:cNvSpPr>
                  <a:spLocks noChangeArrowheads="1"/>
                </p:cNvSpPr>
                <p:nvPr/>
              </p:nvSpPr>
              <p:spPr bwMode="auto">
                <a:xfrm>
                  <a:off x="2994" y="228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9" name="Oval 461"/>
                <p:cNvSpPr>
                  <a:spLocks noChangeArrowheads="1"/>
                </p:cNvSpPr>
                <p:nvPr/>
              </p:nvSpPr>
              <p:spPr bwMode="auto">
                <a:xfrm>
                  <a:off x="2970" y="2349"/>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Oval 462"/>
                <p:cNvSpPr>
                  <a:spLocks noChangeArrowheads="1"/>
                </p:cNvSpPr>
                <p:nvPr/>
              </p:nvSpPr>
              <p:spPr bwMode="auto">
                <a:xfrm>
                  <a:off x="2970" y="2349"/>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1" name="Oval 463"/>
                <p:cNvSpPr>
                  <a:spLocks noChangeArrowheads="1"/>
                </p:cNvSpPr>
                <p:nvPr/>
              </p:nvSpPr>
              <p:spPr bwMode="auto">
                <a:xfrm>
                  <a:off x="2951" y="2486"/>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Oval 464"/>
                <p:cNvSpPr>
                  <a:spLocks noChangeArrowheads="1"/>
                </p:cNvSpPr>
                <p:nvPr/>
              </p:nvSpPr>
              <p:spPr bwMode="auto">
                <a:xfrm>
                  <a:off x="2951" y="248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3" name="Oval 465"/>
                <p:cNvSpPr>
                  <a:spLocks noChangeArrowheads="1"/>
                </p:cNvSpPr>
                <p:nvPr/>
              </p:nvSpPr>
              <p:spPr bwMode="auto">
                <a:xfrm>
                  <a:off x="2932" y="2444"/>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Oval 466"/>
                <p:cNvSpPr>
                  <a:spLocks noChangeArrowheads="1"/>
                </p:cNvSpPr>
                <p:nvPr/>
              </p:nvSpPr>
              <p:spPr bwMode="auto">
                <a:xfrm>
                  <a:off x="2932" y="2443"/>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5" name="Oval 467"/>
                <p:cNvSpPr>
                  <a:spLocks noChangeArrowheads="1"/>
                </p:cNvSpPr>
                <p:nvPr/>
              </p:nvSpPr>
              <p:spPr bwMode="auto">
                <a:xfrm>
                  <a:off x="2914" y="270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Oval 468"/>
                <p:cNvSpPr>
                  <a:spLocks noChangeArrowheads="1"/>
                </p:cNvSpPr>
                <p:nvPr/>
              </p:nvSpPr>
              <p:spPr bwMode="auto">
                <a:xfrm>
                  <a:off x="2914" y="27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7" name="Oval 469"/>
                <p:cNvSpPr>
                  <a:spLocks noChangeArrowheads="1"/>
                </p:cNvSpPr>
                <p:nvPr/>
              </p:nvSpPr>
              <p:spPr bwMode="auto">
                <a:xfrm>
                  <a:off x="2895" y="253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Oval 470"/>
                <p:cNvSpPr>
                  <a:spLocks noChangeArrowheads="1"/>
                </p:cNvSpPr>
                <p:nvPr/>
              </p:nvSpPr>
              <p:spPr bwMode="auto">
                <a:xfrm>
                  <a:off x="2895" y="253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9" name="Oval 471"/>
                <p:cNvSpPr>
                  <a:spLocks noChangeArrowheads="1"/>
                </p:cNvSpPr>
                <p:nvPr/>
              </p:nvSpPr>
              <p:spPr bwMode="auto">
                <a:xfrm>
                  <a:off x="2876" y="236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Oval 472"/>
                <p:cNvSpPr>
                  <a:spLocks noChangeArrowheads="1"/>
                </p:cNvSpPr>
                <p:nvPr/>
              </p:nvSpPr>
              <p:spPr bwMode="auto">
                <a:xfrm>
                  <a:off x="2876" y="236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1" name="Oval 473"/>
                <p:cNvSpPr>
                  <a:spLocks noChangeArrowheads="1"/>
                </p:cNvSpPr>
                <p:nvPr/>
              </p:nvSpPr>
              <p:spPr bwMode="auto">
                <a:xfrm>
                  <a:off x="2852" y="2567"/>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2" name="Oval 474"/>
                <p:cNvSpPr>
                  <a:spLocks noChangeArrowheads="1"/>
                </p:cNvSpPr>
                <p:nvPr/>
              </p:nvSpPr>
              <p:spPr bwMode="auto">
                <a:xfrm>
                  <a:off x="2852" y="2567"/>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3" name="Oval 475"/>
                <p:cNvSpPr>
                  <a:spLocks noChangeArrowheads="1"/>
                </p:cNvSpPr>
                <p:nvPr/>
              </p:nvSpPr>
              <p:spPr bwMode="auto">
                <a:xfrm>
                  <a:off x="2833" y="2396"/>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4" name="Oval 476"/>
                <p:cNvSpPr>
                  <a:spLocks noChangeArrowheads="1"/>
                </p:cNvSpPr>
                <p:nvPr/>
              </p:nvSpPr>
              <p:spPr bwMode="auto">
                <a:xfrm>
                  <a:off x="2833" y="239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5" name="Oval 477"/>
                <p:cNvSpPr>
                  <a:spLocks noChangeArrowheads="1"/>
                </p:cNvSpPr>
                <p:nvPr/>
              </p:nvSpPr>
              <p:spPr bwMode="auto">
                <a:xfrm>
                  <a:off x="2814" y="2486"/>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6" name="Oval 478"/>
                <p:cNvSpPr>
                  <a:spLocks noChangeArrowheads="1"/>
                </p:cNvSpPr>
                <p:nvPr/>
              </p:nvSpPr>
              <p:spPr bwMode="auto">
                <a:xfrm>
                  <a:off x="2814" y="2486"/>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7" name="Oval 479"/>
                <p:cNvSpPr>
                  <a:spLocks noChangeArrowheads="1"/>
                </p:cNvSpPr>
                <p:nvPr/>
              </p:nvSpPr>
              <p:spPr bwMode="auto">
                <a:xfrm>
                  <a:off x="2796" y="262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8" name="Oval 480"/>
                <p:cNvSpPr>
                  <a:spLocks noChangeArrowheads="1"/>
                </p:cNvSpPr>
                <p:nvPr/>
              </p:nvSpPr>
              <p:spPr bwMode="auto">
                <a:xfrm>
                  <a:off x="2796" y="262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9" name="Oval 481"/>
                <p:cNvSpPr>
                  <a:spLocks noChangeArrowheads="1"/>
                </p:cNvSpPr>
                <p:nvPr/>
              </p:nvSpPr>
              <p:spPr bwMode="auto">
                <a:xfrm>
                  <a:off x="2777" y="2557"/>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0" name="Oval 482"/>
                <p:cNvSpPr>
                  <a:spLocks noChangeArrowheads="1"/>
                </p:cNvSpPr>
                <p:nvPr/>
              </p:nvSpPr>
              <p:spPr bwMode="auto">
                <a:xfrm>
                  <a:off x="2777" y="2557"/>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1" name="Oval 483"/>
                <p:cNvSpPr>
                  <a:spLocks noChangeArrowheads="1"/>
                </p:cNvSpPr>
                <p:nvPr/>
              </p:nvSpPr>
              <p:spPr bwMode="auto">
                <a:xfrm>
                  <a:off x="2758" y="263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2" name="Oval 484"/>
                <p:cNvSpPr>
                  <a:spLocks noChangeArrowheads="1"/>
                </p:cNvSpPr>
                <p:nvPr/>
              </p:nvSpPr>
              <p:spPr bwMode="auto">
                <a:xfrm>
                  <a:off x="2758" y="263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3" name="Oval 485"/>
                <p:cNvSpPr>
                  <a:spLocks noChangeArrowheads="1"/>
                </p:cNvSpPr>
                <p:nvPr/>
              </p:nvSpPr>
              <p:spPr bwMode="auto">
                <a:xfrm>
                  <a:off x="2739" y="276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4" name="Oval 486"/>
                <p:cNvSpPr>
                  <a:spLocks noChangeArrowheads="1"/>
                </p:cNvSpPr>
                <p:nvPr/>
              </p:nvSpPr>
              <p:spPr bwMode="auto">
                <a:xfrm>
                  <a:off x="2739" y="276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5" name="Oval 487"/>
                <p:cNvSpPr>
                  <a:spLocks noChangeArrowheads="1"/>
                </p:cNvSpPr>
                <p:nvPr/>
              </p:nvSpPr>
              <p:spPr bwMode="auto">
                <a:xfrm>
                  <a:off x="2715" y="2832"/>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6" name="Oval 488"/>
                <p:cNvSpPr>
                  <a:spLocks noChangeArrowheads="1"/>
                </p:cNvSpPr>
                <p:nvPr/>
              </p:nvSpPr>
              <p:spPr bwMode="auto">
                <a:xfrm>
                  <a:off x="2715" y="2832"/>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7" name="Oval 489"/>
                <p:cNvSpPr>
                  <a:spLocks noChangeArrowheads="1"/>
                </p:cNvSpPr>
                <p:nvPr/>
              </p:nvSpPr>
              <p:spPr bwMode="auto">
                <a:xfrm>
                  <a:off x="2696" y="278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8" name="Oval 490"/>
                <p:cNvSpPr>
                  <a:spLocks noChangeArrowheads="1"/>
                </p:cNvSpPr>
                <p:nvPr/>
              </p:nvSpPr>
              <p:spPr bwMode="auto">
                <a:xfrm>
                  <a:off x="2696" y="278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9" name="Oval 491"/>
                <p:cNvSpPr>
                  <a:spLocks noChangeArrowheads="1"/>
                </p:cNvSpPr>
                <p:nvPr/>
              </p:nvSpPr>
              <p:spPr bwMode="auto">
                <a:xfrm>
                  <a:off x="2678" y="278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0" name="Oval 492"/>
                <p:cNvSpPr>
                  <a:spLocks noChangeArrowheads="1"/>
                </p:cNvSpPr>
                <p:nvPr/>
              </p:nvSpPr>
              <p:spPr bwMode="auto">
                <a:xfrm>
                  <a:off x="2678" y="278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1" name="Oval 493"/>
                <p:cNvSpPr>
                  <a:spLocks noChangeArrowheads="1"/>
                </p:cNvSpPr>
                <p:nvPr/>
              </p:nvSpPr>
              <p:spPr bwMode="auto">
                <a:xfrm>
                  <a:off x="2659" y="269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2" name="Oval 494"/>
                <p:cNvSpPr>
                  <a:spLocks noChangeArrowheads="1"/>
                </p:cNvSpPr>
                <p:nvPr/>
              </p:nvSpPr>
              <p:spPr bwMode="auto">
                <a:xfrm>
                  <a:off x="2659" y="269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3" name="Oval 495"/>
                <p:cNvSpPr>
                  <a:spLocks noChangeArrowheads="1"/>
                </p:cNvSpPr>
                <p:nvPr/>
              </p:nvSpPr>
              <p:spPr bwMode="auto">
                <a:xfrm>
                  <a:off x="2640" y="261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4" name="Oval 496"/>
                <p:cNvSpPr>
                  <a:spLocks noChangeArrowheads="1"/>
                </p:cNvSpPr>
                <p:nvPr/>
              </p:nvSpPr>
              <p:spPr bwMode="auto">
                <a:xfrm>
                  <a:off x="2640" y="261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5" name="Oval 497"/>
                <p:cNvSpPr>
                  <a:spLocks noChangeArrowheads="1"/>
                </p:cNvSpPr>
                <p:nvPr/>
              </p:nvSpPr>
              <p:spPr bwMode="auto">
                <a:xfrm>
                  <a:off x="2621" y="270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6" name="Oval 498"/>
                <p:cNvSpPr>
                  <a:spLocks noChangeArrowheads="1"/>
                </p:cNvSpPr>
                <p:nvPr/>
              </p:nvSpPr>
              <p:spPr bwMode="auto">
                <a:xfrm>
                  <a:off x="2621" y="270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Oval 499"/>
                <p:cNvSpPr>
                  <a:spLocks noChangeArrowheads="1"/>
                </p:cNvSpPr>
                <p:nvPr/>
              </p:nvSpPr>
              <p:spPr bwMode="auto">
                <a:xfrm>
                  <a:off x="2597" y="2685"/>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8" name="Oval 500"/>
                <p:cNvSpPr>
                  <a:spLocks noChangeArrowheads="1"/>
                </p:cNvSpPr>
                <p:nvPr/>
              </p:nvSpPr>
              <p:spPr bwMode="auto">
                <a:xfrm>
                  <a:off x="2597" y="2685"/>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Oval 501"/>
                <p:cNvSpPr>
                  <a:spLocks noChangeArrowheads="1"/>
                </p:cNvSpPr>
                <p:nvPr/>
              </p:nvSpPr>
              <p:spPr bwMode="auto">
                <a:xfrm>
                  <a:off x="2578" y="2822"/>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0" name="Oval 502"/>
                <p:cNvSpPr>
                  <a:spLocks noChangeArrowheads="1"/>
                </p:cNvSpPr>
                <p:nvPr/>
              </p:nvSpPr>
              <p:spPr bwMode="auto">
                <a:xfrm>
                  <a:off x="2578" y="2822"/>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1" name="Oval 503"/>
                <p:cNvSpPr>
                  <a:spLocks noChangeArrowheads="1"/>
                </p:cNvSpPr>
                <p:nvPr/>
              </p:nvSpPr>
              <p:spPr bwMode="auto">
                <a:xfrm>
                  <a:off x="2560" y="2794"/>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2" name="Oval 504"/>
                <p:cNvSpPr>
                  <a:spLocks noChangeArrowheads="1"/>
                </p:cNvSpPr>
                <p:nvPr/>
              </p:nvSpPr>
              <p:spPr bwMode="auto">
                <a:xfrm>
                  <a:off x="2560" y="2794"/>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Oval 505"/>
                <p:cNvSpPr>
                  <a:spLocks noChangeArrowheads="1"/>
                </p:cNvSpPr>
                <p:nvPr/>
              </p:nvSpPr>
              <p:spPr bwMode="auto">
                <a:xfrm>
                  <a:off x="2541" y="271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4" name="Oval 506"/>
                <p:cNvSpPr>
                  <a:spLocks noChangeArrowheads="1"/>
                </p:cNvSpPr>
                <p:nvPr/>
              </p:nvSpPr>
              <p:spPr bwMode="auto">
                <a:xfrm>
                  <a:off x="2541" y="271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Oval 507"/>
                <p:cNvSpPr>
                  <a:spLocks noChangeArrowheads="1"/>
                </p:cNvSpPr>
                <p:nvPr/>
              </p:nvSpPr>
              <p:spPr bwMode="auto">
                <a:xfrm>
                  <a:off x="2522" y="292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6" name="Oval 508"/>
                <p:cNvSpPr>
                  <a:spLocks noChangeArrowheads="1"/>
                </p:cNvSpPr>
                <p:nvPr/>
              </p:nvSpPr>
              <p:spPr bwMode="auto">
                <a:xfrm>
                  <a:off x="2522" y="292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Oval 509"/>
                <p:cNvSpPr>
                  <a:spLocks noChangeArrowheads="1"/>
                </p:cNvSpPr>
                <p:nvPr/>
              </p:nvSpPr>
              <p:spPr bwMode="auto">
                <a:xfrm>
                  <a:off x="2503" y="292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8" name="Oval 510"/>
                <p:cNvSpPr>
                  <a:spLocks noChangeArrowheads="1"/>
                </p:cNvSpPr>
                <p:nvPr/>
              </p:nvSpPr>
              <p:spPr bwMode="auto">
                <a:xfrm>
                  <a:off x="2503" y="292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Oval 511"/>
                <p:cNvSpPr>
                  <a:spLocks noChangeArrowheads="1"/>
                </p:cNvSpPr>
                <p:nvPr/>
              </p:nvSpPr>
              <p:spPr bwMode="auto">
                <a:xfrm>
                  <a:off x="2479" y="2998"/>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0" name="Oval 512"/>
                <p:cNvSpPr>
                  <a:spLocks noChangeArrowheads="1"/>
                </p:cNvSpPr>
                <p:nvPr/>
              </p:nvSpPr>
              <p:spPr bwMode="auto">
                <a:xfrm>
                  <a:off x="2479" y="2998"/>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Oval 513"/>
                <p:cNvSpPr>
                  <a:spLocks noChangeArrowheads="1"/>
                </p:cNvSpPr>
                <p:nvPr/>
              </p:nvSpPr>
              <p:spPr bwMode="auto">
                <a:xfrm>
                  <a:off x="2460" y="2993"/>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2" name="Oval 514"/>
                <p:cNvSpPr>
                  <a:spLocks noChangeArrowheads="1"/>
                </p:cNvSpPr>
                <p:nvPr/>
              </p:nvSpPr>
              <p:spPr bwMode="auto">
                <a:xfrm>
                  <a:off x="2460" y="2993"/>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Oval 515"/>
                <p:cNvSpPr>
                  <a:spLocks noChangeArrowheads="1"/>
                </p:cNvSpPr>
                <p:nvPr/>
              </p:nvSpPr>
              <p:spPr bwMode="auto">
                <a:xfrm>
                  <a:off x="2442" y="2946"/>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4" name="Oval 516"/>
                <p:cNvSpPr>
                  <a:spLocks noChangeArrowheads="1"/>
                </p:cNvSpPr>
                <p:nvPr/>
              </p:nvSpPr>
              <p:spPr bwMode="auto">
                <a:xfrm>
                  <a:off x="2442" y="294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5" name="Oval 517"/>
                <p:cNvSpPr>
                  <a:spLocks noChangeArrowheads="1"/>
                </p:cNvSpPr>
                <p:nvPr/>
              </p:nvSpPr>
              <p:spPr bwMode="auto">
                <a:xfrm>
                  <a:off x="2423" y="2841"/>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6" name="Oval 518"/>
                <p:cNvSpPr>
                  <a:spLocks noChangeArrowheads="1"/>
                </p:cNvSpPr>
                <p:nvPr/>
              </p:nvSpPr>
              <p:spPr bwMode="auto">
                <a:xfrm>
                  <a:off x="2423" y="2841"/>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7" name="Oval 519"/>
                <p:cNvSpPr>
                  <a:spLocks noChangeArrowheads="1"/>
                </p:cNvSpPr>
                <p:nvPr/>
              </p:nvSpPr>
              <p:spPr bwMode="auto">
                <a:xfrm>
                  <a:off x="2404" y="286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8" name="Oval 520"/>
                <p:cNvSpPr>
                  <a:spLocks noChangeArrowheads="1"/>
                </p:cNvSpPr>
                <p:nvPr/>
              </p:nvSpPr>
              <p:spPr bwMode="auto">
                <a:xfrm>
                  <a:off x="2404" y="286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9" name="Oval 521"/>
                <p:cNvSpPr>
                  <a:spLocks noChangeArrowheads="1"/>
                </p:cNvSpPr>
                <p:nvPr/>
              </p:nvSpPr>
              <p:spPr bwMode="auto">
                <a:xfrm>
                  <a:off x="2385" y="2851"/>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0" name="Oval 522"/>
                <p:cNvSpPr>
                  <a:spLocks noChangeArrowheads="1"/>
                </p:cNvSpPr>
                <p:nvPr/>
              </p:nvSpPr>
              <p:spPr bwMode="auto">
                <a:xfrm>
                  <a:off x="2385" y="2851"/>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Oval 523"/>
                <p:cNvSpPr>
                  <a:spLocks noChangeArrowheads="1"/>
                </p:cNvSpPr>
                <p:nvPr/>
              </p:nvSpPr>
              <p:spPr bwMode="auto">
                <a:xfrm>
                  <a:off x="2366" y="2808"/>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2" name="Oval 524"/>
                <p:cNvSpPr>
                  <a:spLocks noChangeArrowheads="1"/>
                </p:cNvSpPr>
                <p:nvPr/>
              </p:nvSpPr>
              <p:spPr bwMode="auto">
                <a:xfrm>
                  <a:off x="2366" y="2808"/>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Oval 525"/>
                <p:cNvSpPr>
                  <a:spLocks noChangeArrowheads="1"/>
                </p:cNvSpPr>
                <p:nvPr/>
              </p:nvSpPr>
              <p:spPr bwMode="auto">
                <a:xfrm>
                  <a:off x="2342" y="2860"/>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4" name="Oval 526"/>
                <p:cNvSpPr>
                  <a:spLocks noChangeArrowheads="1"/>
                </p:cNvSpPr>
                <p:nvPr/>
              </p:nvSpPr>
              <p:spPr bwMode="auto">
                <a:xfrm>
                  <a:off x="2342" y="2860"/>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Oval 527"/>
                <p:cNvSpPr>
                  <a:spLocks noChangeArrowheads="1"/>
                </p:cNvSpPr>
                <p:nvPr/>
              </p:nvSpPr>
              <p:spPr bwMode="auto">
                <a:xfrm>
                  <a:off x="2324" y="2893"/>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6" name="Oval 528"/>
                <p:cNvSpPr>
                  <a:spLocks noChangeArrowheads="1"/>
                </p:cNvSpPr>
                <p:nvPr/>
              </p:nvSpPr>
              <p:spPr bwMode="auto">
                <a:xfrm>
                  <a:off x="2324" y="2893"/>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Oval 529"/>
                <p:cNvSpPr>
                  <a:spLocks noChangeArrowheads="1"/>
                </p:cNvSpPr>
                <p:nvPr/>
              </p:nvSpPr>
              <p:spPr bwMode="auto">
                <a:xfrm>
                  <a:off x="2305" y="2908"/>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8" name="Oval 530"/>
                <p:cNvSpPr>
                  <a:spLocks noChangeArrowheads="1"/>
                </p:cNvSpPr>
                <p:nvPr/>
              </p:nvSpPr>
              <p:spPr bwMode="auto">
                <a:xfrm>
                  <a:off x="2305" y="2908"/>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Oval 531"/>
                <p:cNvSpPr>
                  <a:spLocks noChangeArrowheads="1"/>
                </p:cNvSpPr>
                <p:nvPr/>
              </p:nvSpPr>
              <p:spPr bwMode="auto">
                <a:xfrm>
                  <a:off x="2286" y="295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0" name="Oval 532"/>
                <p:cNvSpPr>
                  <a:spLocks noChangeArrowheads="1"/>
                </p:cNvSpPr>
                <p:nvPr/>
              </p:nvSpPr>
              <p:spPr bwMode="auto">
                <a:xfrm>
                  <a:off x="2286" y="295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1" name="Oval 533"/>
                <p:cNvSpPr>
                  <a:spLocks noChangeArrowheads="1"/>
                </p:cNvSpPr>
                <p:nvPr/>
              </p:nvSpPr>
              <p:spPr bwMode="auto">
                <a:xfrm>
                  <a:off x="2267" y="295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 name="Oval 534"/>
                <p:cNvSpPr>
                  <a:spLocks noChangeArrowheads="1"/>
                </p:cNvSpPr>
                <p:nvPr/>
              </p:nvSpPr>
              <p:spPr bwMode="auto">
                <a:xfrm>
                  <a:off x="2267" y="2955"/>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3" name="Oval 535"/>
                <p:cNvSpPr>
                  <a:spLocks noChangeArrowheads="1"/>
                </p:cNvSpPr>
                <p:nvPr/>
              </p:nvSpPr>
              <p:spPr bwMode="auto">
                <a:xfrm>
                  <a:off x="2248" y="314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4" name="Oval 536"/>
                <p:cNvSpPr>
                  <a:spLocks noChangeArrowheads="1"/>
                </p:cNvSpPr>
                <p:nvPr/>
              </p:nvSpPr>
              <p:spPr bwMode="auto">
                <a:xfrm>
                  <a:off x="2248" y="3144"/>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Oval 537"/>
                <p:cNvSpPr>
                  <a:spLocks noChangeArrowheads="1"/>
                </p:cNvSpPr>
                <p:nvPr/>
              </p:nvSpPr>
              <p:spPr bwMode="auto">
                <a:xfrm>
                  <a:off x="2224" y="3111"/>
                  <a:ext cx="29"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6" name="Oval 538"/>
                <p:cNvSpPr>
                  <a:spLocks noChangeArrowheads="1"/>
                </p:cNvSpPr>
                <p:nvPr/>
              </p:nvSpPr>
              <p:spPr bwMode="auto">
                <a:xfrm>
                  <a:off x="2224" y="3111"/>
                  <a:ext cx="29"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7" name="Oval 539"/>
                <p:cNvSpPr>
                  <a:spLocks noChangeArrowheads="1"/>
                </p:cNvSpPr>
                <p:nvPr/>
              </p:nvSpPr>
              <p:spPr bwMode="auto">
                <a:xfrm>
                  <a:off x="2206" y="305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8" name="Oval 540"/>
                <p:cNvSpPr>
                  <a:spLocks noChangeArrowheads="1"/>
                </p:cNvSpPr>
                <p:nvPr/>
              </p:nvSpPr>
              <p:spPr bwMode="auto">
                <a:xfrm>
                  <a:off x="2206" y="305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9" name="Oval 541"/>
                <p:cNvSpPr>
                  <a:spLocks noChangeArrowheads="1"/>
                </p:cNvSpPr>
                <p:nvPr/>
              </p:nvSpPr>
              <p:spPr bwMode="auto">
                <a:xfrm>
                  <a:off x="2187" y="305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0" name="Oval 542"/>
                <p:cNvSpPr>
                  <a:spLocks noChangeArrowheads="1"/>
                </p:cNvSpPr>
                <p:nvPr/>
              </p:nvSpPr>
              <p:spPr bwMode="auto">
                <a:xfrm>
                  <a:off x="2187" y="3054"/>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Oval 543"/>
                <p:cNvSpPr>
                  <a:spLocks noChangeArrowheads="1"/>
                </p:cNvSpPr>
                <p:nvPr/>
              </p:nvSpPr>
              <p:spPr bwMode="auto">
                <a:xfrm>
                  <a:off x="2168" y="3002"/>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2" name="Oval 544"/>
                <p:cNvSpPr>
                  <a:spLocks noChangeArrowheads="1"/>
                </p:cNvSpPr>
                <p:nvPr/>
              </p:nvSpPr>
              <p:spPr bwMode="auto">
                <a:xfrm>
                  <a:off x="2168" y="3002"/>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Oval 545"/>
                <p:cNvSpPr>
                  <a:spLocks noChangeArrowheads="1"/>
                </p:cNvSpPr>
                <p:nvPr/>
              </p:nvSpPr>
              <p:spPr bwMode="auto">
                <a:xfrm>
                  <a:off x="2149" y="2993"/>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4" name="Oval 546"/>
                <p:cNvSpPr>
                  <a:spLocks noChangeArrowheads="1"/>
                </p:cNvSpPr>
                <p:nvPr/>
              </p:nvSpPr>
              <p:spPr bwMode="auto">
                <a:xfrm>
                  <a:off x="2149" y="2993"/>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Oval 547"/>
                <p:cNvSpPr>
                  <a:spLocks noChangeArrowheads="1"/>
                </p:cNvSpPr>
                <p:nvPr/>
              </p:nvSpPr>
              <p:spPr bwMode="auto">
                <a:xfrm>
                  <a:off x="2130" y="3055"/>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6" name="Oval 548"/>
                <p:cNvSpPr>
                  <a:spLocks noChangeArrowheads="1"/>
                </p:cNvSpPr>
                <p:nvPr/>
              </p:nvSpPr>
              <p:spPr bwMode="auto">
                <a:xfrm>
                  <a:off x="2130" y="3054"/>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Oval 549"/>
                <p:cNvSpPr>
                  <a:spLocks noChangeArrowheads="1"/>
                </p:cNvSpPr>
                <p:nvPr/>
              </p:nvSpPr>
              <p:spPr bwMode="auto">
                <a:xfrm>
                  <a:off x="2106" y="3036"/>
                  <a:ext cx="29"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8" name="Oval 550"/>
                <p:cNvSpPr>
                  <a:spLocks noChangeArrowheads="1"/>
                </p:cNvSpPr>
                <p:nvPr/>
              </p:nvSpPr>
              <p:spPr bwMode="auto">
                <a:xfrm>
                  <a:off x="2106" y="3036"/>
                  <a:ext cx="29"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9" name="Oval 551"/>
                <p:cNvSpPr>
                  <a:spLocks noChangeArrowheads="1"/>
                </p:cNvSpPr>
                <p:nvPr/>
              </p:nvSpPr>
              <p:spPr bwMode="auto">
                <a:xfrm>
                  <a:off x="2088" y="3059"/>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0" name="Oval 552"/>
                <p:cNvSpPr>
                  <a:spLocks noChangeArrowheads="1"/>
                </p:cNvSpPr>
                <p:nvPr/>
              </p:nvSpPr>
              <p:spPr bwMode="auto">
                <a:xfrm>
                  <a:off x="2088" y="3059"/>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Oval 553"/>
                <p:cNvSpPr>
                  <a:spLocks noChangeArrowheads="1"/>
                </p:cNvSpPr>
                <p:nvPr/>
              </p:nvSpPr>
              <p:spPr bwMode="auto">
                <a:xfrm>
                  <a:off x="2069" y="3107"/>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2" name="Oval 554"/>
                <p:cNvSpPr>
                  <a:spLocks noChangeArrowheads="1"/>
                </p:cNvSpPr>
                <p:nvPr/>
              </p:nvSpPr>
              <p:spPr bwMode="auto">
                <a:xfrm>
                  <a:off x="2069" y="3107"/>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3" name="Oval 555"/>
                <p:cNvSpPr>
                  <a:spLocks noChangeArrowheads="1"/>
                </p:cNvSpPr>
                <p:nvPr/>
              </p:nvSpPr>
              <p:spPr bwMode="auto">
                <a:xfrm>
                  <a:off x="2050" y="3130"/>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4" name="Oval 556"/>
                <p:cNvSpPr>
                  <a:spLocks noChangeArrowheads="1"/>
                </p:cNvSpPr>
                <p:nvPr/>
              </p:nvSpPr>
              <p:spPr bwMode="auto">
                <a:xfrm>
                  <a:off x="2050" y="3130"/>
                  <a:ext cx="28" cy="29"/>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5" name="Oval 557"/>
                <p:cNvSpPr>
                  <a:spLocks noChangeArrowheads="1"/>
                </p:cNvSpPr>
                <p:nvPr/>
              </p:nvSpPr>
              <p:spPr bwMode="auto">
                <a:xfrm>
                  <a:off x="2031" y="3159"/>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6" name="Oval 558"/>
                <p:cNvSpPr>
                  <a:spLocks noChangeArrowheads="1"/>
                </p:cNvSpPr>
                <p:nvPr/>
              </p:nvSpPr>
              <p:spPr bwMode="auto">
                <a:xfrm>
                  <a:off x="2031" y="3159"/>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7" name="Oval 559"/>
                <p:cNvSpPr>
                  <a:spLocks noChangeArrowheads="1"/>
                </p:cNvSpPr>
                <p:nvPr/>
              </p:nvSpPr>
              <p:spPr bwMode="auto">
                <a:xfrm>
                  <a:off x="2012" y="3230"/>
                  <a:ext cx="28" cy="2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8" name="Oval 560"/>
                <p:cNvSpPr>
                  <a:spLocks noChangeArrowheads="1"/>
                </p:cNvSpPr>
                <p:nvPr/>
              </p:nvSpPr>
              <p:spPr bwMode="auto">
                <a:xfrm>
                  <a:off x="2012" y="3230"/>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9" name="Oval 561"/>
                <p:cNvSpPr>
                  <a:spLocks noChangeArrowheads="1"/>
                </p:cNvSpPr>
                <p:nvPr/>
              </p:nvSpPr>
              <p:spPr bwMode="auto">
                <a:xfrm>
                  <a:off x="1993" y="3206"/>
                  <a:ext cx="28" cy="29"/>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0" name="Oval 562"/>
                <p:cNvSpPr>
                  <a:spLocks noChangeArrowheads="1"/>
                </p:cNvSpPr>
                <p:nvPr/>
              </p:nvSpPr>
              <p:spPr bwMode="auto">
                <a:xfrm>
                  <a:off x="1993" y="3206"/>
                  <a:ext cx="28" cy="2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1" name="Freeform 563"/>
                <p:cNvSpPr>
                  <a:spLocks noEditPoints="1"/>
                </p:cNvSpPr>
                <p:nvPr/>
              </p:nvSpPr>
              <p:spPr bwMode="auto">
                <a:xfrm>
                  <a:off x="2013" y="1251"/>
                  <a:ext cx="5403" cy="1499"/>
                </a:xfrm>
                <a:custGeom>
                  <a:avLst/>
                  <a:gdLst>
                    <a:gd name="T0" fmla="*/ 18123 w 18312"/>
                    <a:gd name="T1" fmla="*/ 125 h 5063"/>
                    <a:gd name="T2" fmla="*/ 17766 w 18312"/>
                    <a:gd name="T3" fmla="*/ 181 h 5063"/>
                    <a:gd name="T4" fmla="*/ 17485 w 18312"/>
                    <a:gd name="T5" fmla="*/ 217 h 5063"/>
                    <a:gd name="T6" fmla="*/ 17330 w 18312"/>
                    <a:gd name="T7" fmla="*/ 259 h 5063"/>
                    <a:gd name="T8" fmla="*/ 17043 w 18312"/>
                    <a:gd name="T9" fmla="*/ 420 h 5063"/>
                    <a:gd name="T10" fmla="*/ 16734 w 18312"/>
                    <a:gd name="T11" fmla="*/ 505 h 5063"/>
                    <a:gd name="T12" fmla="*/ 16425 w 18312"/>
                    <a:gd name="T13" fmla="*/ 589 h 5063"/>
                    <a:gd name="T14" fmla="*/ 16116 w 18312"/>
                    <a:gd name="T15" fmla="*/ 673 h 5063"/>
                    <a:gd name="T16" fmla="*/ 15807 w 18312"/>
                    <a:gd name="T17" fmla="*/ 758 h 5063"/>
                    <a:gd name="T18" fmla="*/ 15498 w 18312"/>
                    <a:gd name="T19" fmla="*/ 842 h 5063"/>
                    <a:gd name="T20" fmla="*/ 15189 w 18312"/>
                    <a:gd name="T21" fmla="*/ 926 h 5063"/>
                    <a:gd name="T22" fmla="*/ 14880 w 18312"/>
                    <a:gd name="T23" fmla="*/ 1010 h 5063"/>
                    <a:gd name="T24" fmla="*/ 14572 w 18312"/>
                    <a:gd name="T25" fmla="*/ 1095 h 5063"/>
                    <a:gd name="T26" fmla="*/ 14263 w 18312"/>
                    <a:gd name="T27" fmla="*/ 1179 h 5063"/>
                    <a:gd name="T28" fmla="*/ 13954 w 18312"/>
                    <a:gd name="T29" fmla="*/ 1263 h 5063"/>
                    <a:gd name="T30" fmla="*/ 13645 w 18312"/>
                    <a:gd name="T31" fmla="*/ 1348 h 5063"/>
                    <a:gd name="T32" fmla="*/ 13336 w 18312"/>
                    <a:gd name="T33" fmla="*/ 1432 h 5063"/>
                    <a:gd name="T34" fmla="*/ 13027 w 18312"/>
                    <a:gd name="T35" fmla="*/ 1516 h 5063"/>
                    <a:gd name="T36" fmla="*/ 12718 w 18312"/>
                    <a:gd name="T37" fmla="*/ 1601 h 5063"/>
                    <a:gd name="T38" fmla="*/ 12410 w 18312"/>
                    <a:gd name="T39" fmla="*/ 1685 h 5063"/>
                    <a:gd name="T40" fmla="*/ 12101 w 18312"/>
                    <a:gd name="T41" fmla="*/ 1769 h 5063"/>
                    <a:gd name="T42" fmla="*/ 11792 w 18312"/>
                    <a:gd name="T43" fmla="*/ 1854 h 5063"/>
                    <a:gd name="T44" fmla="*/ 11483 w 18312"/>
                    <a:gd name="T45" fmla="*/ 1938 h 5063"/>
                    <a:gd name="T46" fmla="*/ 11174 w 18312"/>
                    <a:gd name="T47" fmla="*/ 2022 h 5063"/>
                    <a:gd name="T48" fmla="*/ 10865 w 18312"/>
                    <a:gd name="T49" fmla="*/ 2106 h 5063"/>
                    <a:gd name="T50" fmla="*/ 10556 w 18312"/>
                    <a:gd name="T51" fmla="*/ 2191 h 5063"/>
                    <a:gd name="T52" fmla="*/ 10248 w 18312"/>
                    <a:gd name="T53" fmla="*/ 2275 h 5063"/>
                    <a:gd name="T54" fmla="*/ 9939 w 18312"/>
                    <a:gd name="T55" fmla="*/ 2359 h 5063"/>
                    <a:gd name="T56" fmla="*/ 9630 w 18312"/>
                    <a:gd name="T57" fmla="*/ 2444 h 5063"/>
                    <a:gd name="T58" fmla="*/ 9321 w 18312"/>
                    <a:gd name="T59" fmla="*/ 2528 h 5063"/>
                    <a:gd name="T60" fmla="*/ 9012 w 18312"/>
                    <a:gd name="T61" fmla="*/ 2612 h 5063"/>
                    <a:gd name="T62" fmla="*/ 8703 w 18312"/>
                    <a:gd name="T63" fmla="*/ 2697 h 5063"/>
                    <a:gd name="T64" fmla="*/ 8394 w 18312"/>
                    <a:gd name="T65" fmla="*/ 2781 h 5063"/>
                    <a:gd name="T66" fmla="*/ 8086 w 18312"/>
                    <a:gd name="T67" fmla="*/ 2865 h 5063"/>
                    <a:gd name="T68" fmla="*/ 7777 w 18312"/>
                    <a:gd name="T69" fmla="*/ 2950 h 5063"/>
                    <a:gd name="T70" fmla="*/ 7468 w 18312"/>
                    <a:gd name="T71" fmla="*/ 3034 h 5063"/>
                    <a:gd name="T72" fmla="*/ 7159 w 18312"/>
                    <a:gd name="T73" fmla="*/ 3118 h 5063"/>
                    <a:gd name="T74" fmla="*/ 6850 w 18312"/>
                    <a:gd name="T75" fmla="*/ 3202 h 5063"/>
                    <a:gd name="T76" fmla="*/ 6541 w 18312"/>
                    <a:gd name="T77" fmla="*/ 3287 h 5063"/>
                    <a:gd name="T78" fmla="*/ 6232 w 18312"/>
                    <a:gd name="T79" fmla="*/ 3371 h 5063"/>
                    <a:gd name="T80" fmla="*/ 5924 w 18312"/>
                    <a:gd name="T81" fmla="*/ 3455 h 5063"/>
                    <a:gd name="T82" fmla="*/ 5615 w 18312"/>
                    <a:gd name="T83" fmla="*/ 3540 h 5063"/>
                    <a:gd name="T84" fmla="*/ 5306 w 18312"/>
                    <a:gd name="T85" fmla="*/ 3624 h 5063"/>
                    <a:gd name="T86" fmla="*/ 4997 w 18312"/>
                    <a:gd name="T87" fmla="*/ 3708 h 5063"/>
                    <a:gd name="T88" fmla="*/ 4688 w 18312"/>
                    <a:gd name="T89" fmla="*/ 3793 h 5063"/>
                    <a:gd name="T90" fmla="*/ 4379 w 18312"/>
                    <a:gd name="T91" fmla="*/ 3877 h 5063"/>
                    <a:gd name="T92" fmla="*/ 4071 w 18312"/>
                    <a:gd name="T93" fmla="*/ 3961 h 5063"/>
                    <a:gd name="T94" fmla="*/ 3762 w 18312"/>
                    <a:gd name="T95" fmla="*/ 4046 h 5063"/>
                    <a:gd name="T96" fmla="*/ 3453 w 18312"/>
                    <a:gd name="T97" fmla="*/ 4130 h 5063"/>
                    <a:gd name="T98" fmla="*/ 3144 w 18312"/>
                    <a:gd name="T99" fmla="*/ 4214 h 5063"/>
                    <a:gd name="T100" fmla="*/ 2835 w 18312"/>
                    <a:gd name="T101" fmla="*/ 4298 h 5063"/>
                    <a:gd name="T102" fmla="*/ 2526 w 18312"/>
                    <a:gd name="T103" fmla="*/ 4383 h 5063"/>
                    <a:gd name="T104" fmla="*/ 2217 w 18312"/>
                    <a:gd name="T105" fmla="*/ 4467 h 5063"/>
                    <a:gd name="T106" fmla="*/ 1909 w 18312"/>
                    <a:gd name="T107" fmla="*/ 4551 h 5063"/>
                    <a:gd name="T108" fmla="*/ 1600 w 18312"/>
                    <a:gd name="T109" fmla="*/ 4636 h 5063"/>
                    <a:gd name="T110" fmla="*/ 1291 w 18312"/>
                    <a:gd name="T111" fmla="*/ 4720 h 5063"/>
                    <a:gd name="T112" fmla="*/ 982 w 18312"/>
                    <a:gd name="T113" fmla="*/ 4804 h 5063"/>
                    <a:gd name="T114" fmla="*/ 673 w 18312"/>
                    <a:gd name="T115" fmla="*/ 4889 h 5063"/>
                    <a:gd name="T116" fmla="*/ 364 w 18312"/>
                    <a:gd name="T117" fmla="*/ 4973 h 5063"/>
                    <a:gd name="T118" fmla="*/ 55 w 18312"/>
                    <a:gd name="T119" fmla="*/ 5057 h 5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12" h="5063">
                      <a:moveTo>
                        <a:pt x="18257" y="6"/>
                      </a:moveTo>
                      <a:lnTo>
                        <a:pt x="18257" y="6"/>
                      </a:lnTo>
                      <a:lnTo>
                        <a:pt x="18257" y="6"/>
                      </a:lnTo>
                      <a:cubicBezTo>
                        <a:pt x="18236" y="12"/>
                        <a:pt x="18223" y="34"/>
                        <a:pt x="18229" y="55"/>
                      </a:cubicBezTo>
                      <a:cubicBezTo>
                        <a:pt x="18235" y="76"/>
                        <a:pt x="18257" y="89"/>
                        <a:pt x="18278" y="83"/>
                      </a:cubicBezTo>
                      <a:lnTo>
                        <a:pt x="18278" y="83"/>
                      </a:lnTo>
                      <a:lnTo>
                        <a:pt x="18278" y="83"/>
                      </a:lnTo>
                      <a:cubicBezTo>
                        <a:pt x="18299" y="77"/>
                        <a:pt x="18312" y="55"/>
                        <a:pt x="18306" y="34"/>
                      </a:cubicBezTo>
                      <a:cubicBezTo>
                        <a:pt x="18300" y="13"/>
                        <a:pt x="18278" y="0"/>
                        <a:pt x="18257" y="6"/>
                      </a:cubicBezTo>
                      <a:close/>
                      <a:moveTo>
                        <a:pt x="18103" y="48"/>
                      </a:moveTo>
                      <a:lnTo>
                        <a:pt x="18102" y="48"/>
                      </a:lnTo>
                      <a:lnTo>
                        <a:pt x="18102" y="48"/>
                      </a:lnTo>
                      <a:cubicBezTo>
                        <a:pt x="18081" y="54"/>
                        <a:pt x="18069" y="76"/>
                        <a:pt x="18074" y="97"/>
                      </a:cubicBezTo>
                      <a:cubicBezTo>
                        <a:pt x="18080" y="118"/>
                        <a:pt x="18102" y="131"/>
                        <a:pt x="18123" y="125"/>
                      </a:cubicBezTo>
                      <a:lnTo>
                        <a:pt x="18123" y="125"/>
                      </a:lnTo>
                      <a:lnTo>
                        <a:pt x="18124" y="125"/>
                      </a:lnTo>
                      <a:cubicBezTo>
                        <a:pt x="18145" y="119"/>
                        <a:pt x="18157" y="97"/>
                        <a:pt x="18152" y="76"/>
                      </a:cubicBezTo>
                      <a:cubicBezTo>
                        <a:pt x="18146" y="55"/>
                        <a:pt x="18124" y="42"/>
                        <a:pt x="18103" y="48"/>
                      </a:cubicBezTo>
                      <a:close/>
                      <a:moveTo>
                        <a:pt x="17948" y="90"/>
                      </a:moveTo>
                      <a:lnTo>
                        <a:pt x="17948" y="90"/>
                      </a:lnTo>
                      <a:cubicBezTo>
                        <a:pt x="17927" y="96"/>
                        <a:pt x="17914" y="118"/>
                        <a:pt x="17920" y="139"/>
                      </a:cubicBezTo>
                      <a:cubicBezTo>
                        <a:pt x="17926" y="161"/>
                        <a:pt x="17948" y="173"/>
                        <a:pt x="17969" y="167"/>
                      </a:cubicBezTo>
                      <a:lnTo>
                        <a:pt x="17969" y="167"/>
                      </a:lnTo>
                      <a:cubicBezTo>
                        <a:pt x="17990" y="162"/>
                        <a:pt x="18003" y="140"/>
                        <a:pt x="17997" y="118"/>
                      </a:cubicBezTo>
                      <a:cubicBezTo>
                        <a:pt x="17991" y="97"/>
                        <a:pt x="17969" y="84"/>
                        <a:pt x="17948" y="90"/>
                      </a:cubicBezTo>
                      <a:close/>
                      <a:moveTo>
                        <a:pt x="17794" y="132"/>
                      </a:moveTo>
                      <a:lnTo>
                        <a:pt x="17794" y="132"/>
                      </a:lnTo>
                      <a:cubicBezTo>
                        <a:pt x="17772" y="138"/>
                        <a:pt x="17760" y="160"/>
                        <a:pt x="17766" y="181"/>
                      </a:cubicBezTo>
                      <a:cubicBezTo>
                        <a:pt x="17771" y="203"/>
                        <a:pt x="17793" y="215"/>
                        <a:pt x="17815" y="210"/>
                      </a:cubicBezTo>
                      <a:lnTo>
                        <a:pt x="17815" y="210"/>
                      </a:lnTo>
                      <a:lnTo>
                        <a:pt x="17815" y="210"/>
                      </a:lnTo>
                      <a:cubicBezTo>
                        <a:pt x="17836" y="204"/>
                        <a:pt x="17849" y="182"/>
                        <a:pt x="17843" y="160"/>
                      </a:cubicBezTo>
                      <a:cubicBezTo>
                        <a:pt x="17837" y="139"/>
                        <a:pt x="17815" y="127"/>
                        <a:pt x="17794" y="132"/>
                      </a:cubicBezTo>
                      <a:close/>
                      <a:moveTo>
                        <a:pt x="17639" y="174"/>
                      </a:moveTo>
                      <a:lnTo>
                        <a:pt x="17639" y="175"/>
                      </a:lnTo>
                      <a:cubicBezTo>
                        <a:pt x="17618" y="180"/>
                        <a:pt x="17605" y="202"/>
                        <a:pt x="17611" y="224"/>
                      </a:cubicBezTo>
                      <a:cubicBezTo>
                        <a:pt x="17617" y="245"/>
                        <a:pt x="17639" y="258"/>
                        <a:pt x="17660" y="252"/>
                      </a:cubicBezTo>
                      <a:lnTo>
                        <a:pt x="17660" y="252"/>
                      </a:lnTo>
                      <a:lnTo>
                        <a:pt x="17660" y="252"/>
                      </a:lnTo>
                      <a:cubicBezTo>
                        <a:pt x="17682" y="246"/>
                        <a:pt x="17694" y="224"/>
                        <a:pt x="17688" y="203"/>
                      </a:cubicBezTo>
                      <a:cubicBezTo>
                        <a:pt x="17683" y="181"/>
                        <a:pt x="17661" y="169"/>
                        <a:pt x="17639" y="174"/>
                      </a:cubicBezTo>
                      <a:close/>
                      <a:moveTo>
                        <a:pt x="17485" y="217"/>
                      </a:moveTo>
                      <a:lnTo>
                        <a:pt x="17485" y="217"/>
                      </a:lnTo>
                      <a:cubicBezTo>
                        <a:pt x="17463" y="222"/>
                        <a:pt x="17451" y="244"/>
                        <a:pt x="17457" y="266"/>
                      </a:cubicBezTo>
                      <a:cubicBezTo>
                        <a:pt x="17462" y="287"/>
                        <a:pt x="17484" y="300"/>
                        <a:pt x="17506" y="294"/>
                      </a:cubicBezTo>
                      <a:lnTo>
                        <a:pt x="17506" y="294"/>
                      </a:lnTo>
                      <a:cubicBezTo>
                        <a:pt x="17527" y="288"/>
                        <a:pt x="17540" y="266"/>
                        <a:pt x="17534" y="245"/>
                      </a:cubicBezTo>
                      <a:cubicBezTo>
                        <a:pt x="17528" y="223"/>
                        <a:pt x="17506" y="211"/>
                        <a:pt x="17485" y="217"/>
                      </a:cubicBezTo>
                      <a:close/>
                      <a:moveTo>
                        <a:pt x="17330" y="259"/>
                      </a:moveTo>
                      <a:lnTo>
                        <a:pt x="17330" y="259"/>
                      </a:lnTo>
                      <a:cubicBezTo>
                        <a:pt x="17309" y="265"/>
                        <a:pt x="17296" y="287"/>
                        <a:pt x="17302" y="308"/>
                      </a:cubicBezTo>
                      <a:cubicBezTo>
                        <a:pt x="17308" y="329"/>
                        <a:pt x="17330" y="342"/>
                        <a:pt x="17351" y="336"/>
                      </a:cubicBezTo>
                      <a:lnTo>
                        <a:pt x="17351" y="336"/>
                      </a:lnTo>
                      <a:lnTo>
                        <a:pt x="17351" y="336"/>
                      </a:lnTo>
                      <a:cubicBezTo>
                        <a:pt x="17373" y="330"/>
                        <a:pt x="17385" y="308"/>
                        <a:pt x="17379" y="287"/>
                      </a:cubicBezTo>
                      <a:cubicBezTo>
                        <a:pt x="17374" y="266"/>
                        <a:pt x="17352" y="253"/>
                        <a:pt x="17330" y="259"/>
                      </a:cubicBezTo>
                      <a:close/>
                      <a:moveTo>
                        <a:pt x="17176" y="301"/>
                      </a:moveTo>
                      <a:lnTo>
                        <a:pt x="17176" y="301"/>
                      </a:lnTo>
                      <a:cubicBezTo>
                        <a:pt x="17155" y="307"/>
                        <a:pt x="17142" y="329"/>
                        <a:pt x="17148" y="350"/>
                      </a:cubicBezTo>
                      <a:cubicBezTo>
                        <a:pt x="17154" y="371"/>
                        <a:pt x="17176" y="384"/>
                        <a:pt x="17197" y="378"/>
                      </a:cubicBezTo>
                      <a:lnTo>
                        <a:pt x="17197" y="378"/>
                      </a:lnTo>
                      <a:lnTo>
                        <a:pt x="17197" y="378"/>
                      </a:lnTo>
                      <a:cubicBezTo>
                        <a:pt x="17218" y="372"/>
                        <a:pt x="17231" y="350"/>
                        <a:pt x="17225" y="329"/>
                      </a:cubicBezTo>
                      <a:cubicBezTo>
                        <a:pt x="17219" y="308"/>
                        <a:pt x="17197" y="295"/>
                        <a:pt x="17176" y="301"/>
                      </a:cubicBezTo>
                      <a:close/>
                      <a:moveTo>
                        <a:pt x="17022" y="343"/>
                      </a:moveTo>
                      <a:lnTo>
                        <a:pt x="17021" y="343"/>
                      </a:lnTo>
                      <a:cubicBezTo>
                        <a:pt x="17000" y="349"/>
                        <a:pt x="16988" y="371"/>
                        <a:pt x="16993" y="392"/>
                      </a:cubicBezTo>
                      <a:cubicBezTo>
                        <a:pt x="16999" y="414"/>
                        <a:pt x="17021" y="426"/>
                        <a:pt x="17042" y="420"/>
                      </a:cubicBezTo>
                      <a:lnTo>
                        <a:pt x="17042" y="420"/>
                      </a:lnTo>
                      <a:lnTo>
                        <a:pt x="17043" y="420"/>
                      </a:lnTo>
                      <a:cubicBezTo>
                        <a:pt x="17064" y="414"/>
                        <a:pt x="17076" y="392"/>
                        <a:pt x="17071" y="371"/>
                      </a:cubicBezTo>
                      <a:cubicBezTo>
                        <a:pt x="17065" y="350"/>
                        <a:pt x="17043" y="337"/>
                        <a:pt x="17022" y="343"/>
                      </a:cubicBezTo>
                      <a:close/>
                      <a:moveTo>
                        <a:pt x="16867" y="385"/>
                      </a:moveTo>
                      <a:lnTo>
                        <a:pt x="16867" y="385"/>
                      </a:lnTo>
                      <a:cubicBezTo>
                        <a:pt x="16846" y="391"/>
                        <a:pt x="16833" y="413"/>
                        <a:pt x="16839" y="434"/>
                      </a:cubicBezTo>
                      <a:cubicBezTo>
                        <a:pt x="16845" y="456"/>
                        <a:pt x="16867" y="468"/>
                        <a:pt x="16888" y="462"/>
                      </a:cubicBezTo>
                      <a:lnTo>
                        <a:pt x="16888" y="462"/>
                      </a:lnTo>
                      <a:lnTo>
                        <a:pt x="16888" y="462"/>
                      </a:lnTo>
                      <a:cubicBezTo>
                        <a:pt x="16909" y="457"/>
                        <a:pt x="16922" y="435"/>
                        <a:pt x="16916" y="413"/>
                      </a:cubicBezTo>
                      <a:cubicBezTo>
                        <a:pt x="16910" y="392"/>
                        <a:pt x="16888" y="379"/>
                        <a:pt x="16867" y="385"/>
                      </a:cubicBezTo>
                      <a:close/>
                      <a:moveTo>
                        <a:pt x="16713" y="427"/>
                      </a:moveTo>
                      <a:lnTo>
                        <a:pt x="16713" y="427"/>
                      </a:lnTo>
                      <a:cubicBezTo>
                        <a:pt x="16691" y="433"/>
                        <a:pt x="16679" y="455"/>
                        <a:pt x="16685" y="477"/>
                      </a:cubicBezTo>
                      <a:cubicBezTo>
                        <a:pt x="16690" y="498"/>
                        <a:pt x="16712" y="510"/>
                        <a:pt x="16734" y="505"/>
                      </a:cubicBezTo>
                      <a:lnTo>
                        <a:pt x="16734" y="505"/>
                      </a:lnTo>
                      <a:cubicBezTo>
                        <a:pt x="16755" y="499"/>
                        <a:pt x="16768" y="477"/>
                        <a:pt x="16762" y="455"/>
                      </a:cubicBezTo>
                      <a:cubicBezTo>
                        <a:pt x="16756" y="434"/>
                        <a:pt x="16734" y="422"/>
                        <a:pt x="16713" y="427"/>
                      </a:cubicBezTo>
                      <a:close/>
                      <a:moveTo>
                        <a:pt x="16558" y="470"/>
                      </a:moveTo>
                      <a:lnTo>
                        <a:pt x="16558" y="470"/>
                      </a:lnTo>
                      <a:cubicBezTo>
                        <a:pt x="16537" y="475"/>
                        <a:pt x="16524" y="497"/>
                        <a:pt x="16530" y="519"/>
                      </a:cubicBezTo>
                      <a:cubicBezTo>
                        <a:pt x="16536" y="540"/>
                        <a:pt x="16558" y="553"/>
                        <a:pt x="16579" y="547"/>
                      </a:cubicBezTo>
                      <a:lnTo>
                        <a:pt x="16579" y="547"/>
                      </a:lnTo>
                      <a:cubicBezTo>
                        <a:pt x="16601" y="541"/>
                        <a:pt x="16613" y="519"/>
                        <a:pt x="16607" y="498"/>
                      </a:cubicBezTo>
                      <a:cubicBezTo>
                        <a:pt x="16602" y="476"/>
                        <a:pt x="16580" y="464"/>
                        <a:pt x="16558" y="470"/>
                      </a:cubicBezTo>
                      <a:close/>
                      <a:moveTo>
                        <a:pt x="16404" y="512"/>
                      </a:moveTo>
                      <a:lnTo>
                        <a:pt x="16404" y="512"/>
                      </a:lnTo>
                      <a:cubicBezTo>
                        <a:pt x="16382" y="518"/>
                        <a:pt x="16370" y="540"/>
                        <a:pt x="16376" y="561"/>
                      </a:cubicBezTo>
                      <a:cubicBezTo>
                        <a:pt x="16381" y="582"/>
                        <a:pt x="16403" y="595"/>
                        <a:pt x="16425" y="589"/>
                      </a:cubicBezTo>
                      <a:lnTo>
                        <a:pt x="16425" y="589"/>
                      </a:lnTo>
                      <a:cubicBezTo>
                        <a:pt x="16446" y="583"/>
                        <a:pt x="16459" y="561"/>
                        <a:pt x="16453" y="540"/>
                      </a:cubicBezTo>
                      <a:cubicBezTo>
                        <a:pt x="16447" y="518"/>
                        <a:pt x="16425" y="506"/>
                        <a:pt x="16404" y="512"/>
                      </a:cubicBezTo>
                      <a:close/>
                      <a:moveTo>
                        <a:pt x="16249" y="554"/>
                      </a:moveTo>
                      <a:lnTo>
                        <a:pt x="16249" y="554"/>
                      </a:lnTo>
                      <a:cubicBezTo>
                        <a:pt x="16228" y="560"/>
                        <a:pt x="16215" y="582"/>
                        <a:pt x="16221" y="603"/>
                      </a:cubicBezTo>
                      <a:cubicBezTo>
                        <a:pt x="16227" y="624"/>
                        <a:pt x="16249" y="637"/>
                        <a:pt x="16270" y="631"/>
                      </a:cubicBezTo>
                      <a:lnTo>
                        <a:pt x="16270" y="631"/>
                      </a:lnTo>
                      <a:cubicBezTo>
                        <a:pt x="16292" y="625"/>
                        <a:pt x="16304" y="603"/>
                        <a:pt x="16298" y="582"/>
                      </a:cubicBezTo>
                      <a:cubicBezTo>
                        <a:pt x="16293" y="561"/>
                        <a:pt x="16271" y="548"/>
                        <a:pt x="16249" y="554"/>
                      </a:cubicBezTo>
                      <a:close/>
                      <a:moveTo>
                        <a:pt x="16095" y="596"/>
                      </a:moveTo>
                      <a:lnTo>
                        <a:pt x="16095" y="596"/>
                      </a:lnTo>
                      <a:cubicBezTo>
                        <a:pt x="16074" y="602"/>
                        <a:pt x="16061" y="624"/>
                        <a:pt x="16067" y="645"/>
                      </a:cubicBezTo>
                      <a:cubicBezTo>
                        <a:pt x="16073" y="666"/>
                        <a:pt x="16095" y="679"/>
                        <a:pt x="16116" y="673"/>
                      </a:cubicBezTo>
                      <a:lnTo>
                        <a:pt x="16116" y="673"/>
                      </a:lnTo>
                      <a:cubicBezTo>
                        <a:pt x="16137" y="667"/>
                        <a:pt x="16150" y="645"/>
                        <a:pt x="16144" y="624"/>
                      </a:cubicBezTo>
                      <a:cubicBezTo>
                        <a:pt x="16138" y="603"/>
                        <a:pt x="16116" y="590"/>
                        <a:pt x="16095" y="596"/>
                      </a:cubicBezTo>
                      <a:close/>
                      <a:moveTo>
                        <a:pt x="15940" y="638"/>
                      </a:moveTo>
                      <a:lnTo>
                        <a:pt x="15940" y="638"/>
                      </a:lnTo>
                      <a:cubicBezTo>
                        <a:pt x="15919" y="644"/>
                        <a:pt x="15907" y="666"/>
                        <a:pt x="15912" y="687"/>
                      </a:cubicBezTo>
                      <a:cubicBezTo>
                        <a:pt x="15918" y="709"/>
                        <a:pt x="15940" y="721"/>
                        <a:pt x="15961" y="715"/>
                      </a:cubicBezTo>
                      <a:lnTo>
                        <a:pt x="15962" y="715"/>
                      </a:lnTo>
                      <a:cubicBezTo>
                        <a:pt x="15983" y="710"/>
                        <a:pt x="15995" y="688"/>
                        <a:pt x="15990" y="666"/>
                      </a:cubicBezTo>
                      <a:cubicBezTo>
                        <a:pt x="15984" y="645"/>
                        <a:pt x="15962" y="632"/>
                        <a:pt x="15940" y="638"/>
                      </a:cubicBezTo>
                      <a:close/>
                      <a:moveTo>
                        <a:pt x="15786" y="680"/>
                      </a:moveTo>
                      <a:lnTo>
                        <a:pt x="15786" y="680"/>
                      </a:lnTo>
                      <a:cubicBezTo>
                        <a:pt x="15765" y="686"/>
                        <a:pt x="15752" y="708"/>
                        <a:pt x="15758" y="729"/>
                      </a:cubicBezTo>
                      <a:cubicBezTo>
                        <a:pt x="15764" y="751"/>
                        <a:pt x="15786" y="763"/>
                        <a:pt x="15807" y="758"/>
                      </a:cubicBezTo>
                      <a:lnTo>
                        <a:pt x="15807" y="758"/>
                      </a:lnTo>
                      <a:cubicBezTo>
                        <a:pt x="15828" y="752"/>
                        <a:pt x="15841" y="730"/>
                        <a:pt x="15835" y="708"/>
                      </a:cubicBezTo>
                      <a:cubicBezTo>
                        <a:pt x="15829" y="687"/>
                        <a:pt x="15807" y="675"/>
                        <a:pt x="15786" y="680"/>
                      </a:cubicBezTo>
                      <a:close/>
                      <a:moveTo>
                        <a:pt x="15632" y="723"/>
                      </a:moveTo>
                      <a:lnTo>
                        <a:pt x="15632" y="723"/>
                      </a:lnTo>
                      <a:cubicBezTo>
                        <a:pt x="15610" y="728"/>
                        <a:pt x="15598" y="750"/>
                        <a:pt x="15603" y="772"/>
                      </a:cubicBezTo>
                      <a:cubicBezTo>
                        <a:pt x="15609" y="793"/>
                        <a:pt x="15631" y="806"/>
                        <a:pt x="15653" y="800"/>
                      </a:cubicBezTo>
                      <a:lnTo>
                        <a:pt x="15653" y="800"/>
                      </a:lnTo>
                      <a:cubicBezTo>
                        <a:pt x="15674" y="794"/>
                        <a:pt x="15687" y="772"/>
                        <a:pt x="15681" y="751"/>
                      </a:cubicBezTo>
                      <a:cubicBezTo>
                        <a:pt x="15675" y="729"/>
                        <a:pt x="15653" y="717"/>
                        <a:pt x="15632" y="723"/>
                      </a:cubicBezTo>
                      <a:close/>
                      <a:moveTo>
                        <a:pt x="15477" y="765"/>
                      </a:moveTo>
                      <a:lnTo>
                        <a:pt x="15477" y="765"/>
                      </a:lnTo>
                      <a:cubicBezTo>
                        <a:pt x="15456" y="770"/>
                        <a:pt x="15443" y="792"/>
                        <a:pt x="15449" y="814"/>
                      </a:cubicBezTo>
                      <a:cubicBezTo>
                        <a:pt x="15455" y="835"/>
                        <a:pt x="15477" y="848"/>
                        <a:pt x="15498" y="842"/>
                      </a:cubicBezTo>
                      <a:lnTo>
                        <a:pt x="15498" y="842"/>
                      </a:lnTo>
                      <a:cubicBezTo>
                        <a:pt x="15520" y="836"/>
                        <a:pt x="15532" y="814"/>
                        <a:pt x="15526" y="793"/>
                      </a:cubicBezTo>
                      <a:cubicBezTo>
                        <a:pt x="15520" y="771"/>
                        <a:pt x="15499" y="759"/>
                        <a:pt x="15477" y="765"/>
                      </a:cubicBezTo>
                      <a:close/>
                      <a:moveTo>
                        <a:pt x="15323" y="807"/>
                      </a:moveTo>
                      <a:lnTo>
                        <a:pt x="15323" y="807"/>
                      </a:lnTo>
                      <a:cubicBezTo>
                        <a:pt x="15301" y="813"/>
                        <a:pt x="15289" y="835"/>
                        <a:pt x="15295" y="856"/>
                      </a:cubicBezTo>
                      <a:cubicBezTo>
                        <a:pt x="15300" y="877"/>
                        <a:pt x="15322" y="890"/>
                        <a:pt x="15344" y="884"/>
                      </a:cubicBezTo>
                      <a:lnTo>
                        <a:pt x="15344" y="884"/>
                      </a:lnTo>
                      <a:cubicBezTo>
                        <a:pt x="15365" y="878"/>
                        <a:pt x="15378" y="856"/>
                        <a:pt x="15372" y="835"/>
                      </a:cubicBezTo>
                      <a:cubicBezTo>
                        <a:pt x="15366" y="814"/>
                        <a:pt x="15344" y="801"/>
                        <a:pt x="15323" y="807"/>
                      </a:cubicBezTo>
                      <a:close/>
                      <a:moveTo>
                        <a:pt x="15168" y="849"/>
                      </a:moveTo>
                      <a:lnTo>
                        <a:pt x="15168" y="849"/>
                      </a:lnTo>
                      <a:cubicBezTo>
                        <a:pt x="15147" y="855"/>
                        <a:pt x="15134" y="877"/>
                        <a:pt x="15140" y="898"/>
                      </a:cubicBezTo>
                      <a:cubicBezTo>
                        <a:pt x="15146" y="919"/>
                        <a:pt x="15168" y="932"/>
                        <a:pt x="15189" y="926"/>
                      </a:cubicBezTo>
                      <a:lnTo>
                        <a:pt x="15189" y="926"/>
                      </a:lnTo>
                      <a:cubicBezTo>
                        <a:pt x="15211" y="920"/>
                        <a:pt x="15223" y="898"/>
                        <a:pt x="15217" y="877"/>
                      </a:cubicBezTo>
                      <a:cubicBezTo>
                        <a:pt x="15212" y="856"/>
                        <a:pt x="15190" y="843"/>
                        <a:pt x="15168" y="849"/>
                      </a:cubicBezTo>
                      <a:close/>
                      <a:moveTo>
                        <a:pt x="15014" y="891"/>
                      </a:moveTo>
                      <a:lnTo>
                        <a:pt x="15014" y="891"/>
                      </a:lnTo>
                      <a:cubicBezTo>
                        <a:pt x="14993" y="897"/>
                        <a:pt x="14980" y="919"/>
                        <a:pt x="14986" y="940"/>
                      </a:cubicBezTo>
                      <a:cubicBezTo>
                        <a:pt x="14992" y="962"/>
                        <a:pt x="15014" y="974"/>
                        <a:pt x="15035" y="968"/>
                      </a:cubicBezTo>
                      <a:lnTo>
                        <a:pt x="15035" y="968"/>
                      </a:lnTo>
                      <a:cubicBezTo>
                        <a:pt x="15056" y="962"/>
                        <a:pt x="15069" y="941"/>
                        <a:pt x="15063" y="919"/>
                      </a:cubicBezTo>
                      <a:cubicBezTo>
                        <a:pt x="15057" y="898"/>
                        <a:pt x="15035" y="885"/>
                        <a:pt x="15014" y="891"/>
                      </a:cubicBezTo>
                      <a:close/>
                      <a:moveTo>
                        <a:pt x="14859" y="933"/>
                      </a:moveTo>
                      <a:lnTo>
                        <a:pt x="14859" y="933"/>
                      </a:lnTo>
                      <a:cubicBezTo>
                        <a:pt x="14838" y="939"/>
                        <a:pt x="14826" y="961"/>
                        <a:pt x="14831" y="982"/>
                      </a:cubicBezTo>
                      <a:cubicBezTo>
                        <a:pt x="14837" y="1004"/>
                        <a:pt x="14859" y="1016"/>
                        <a:pt x="14880" y="1010"/>
                      </a:cubicBezTo>
                      <a:lnTo>
                        <a:pt x="14881" y="1010"/>
                      </a:lnTo>
                      <a:cubicBezTo>
                        <a:pt x="14902" y="1005"/>
                        <a:pt x="14914" y="983"/>
                        <a:pt x="14909" y="961"/>
                      </a:cubicBezTo>
                      <a:cubicBezTo>
                        <a:pt x="14903" y="940"/>
                        <a:pt x="14881" y="927"/>
                        <a:pt x="14859" y="933"/>
                      </a:cubicBezTo>
                      <a:close/>
                      <a:moveTo>
                        <a:pt x="14705" y="975"/>
                      </a:moveTo>
                      <a:lnTo>
                        <a:pt x="14705" y="975"/>
                      </a:lnTo>
                      <a:cubicBezTo>
                        <a:pt x="14684" y="981"/>
                        <a:pt x="14671" y="1003"/>
                        <a:pt x="14677" y="1025"/>
                      </a:cubicBezTo>
                      <a:cubicBezTo>
                        <a:pt x="14683" y="1046"/>
                        <a:pt x="14705" y="1058"/>
                        <a:pt x="14726" y="1053"/>
                      </a:cubicBezTo>
                      <a:lnTo>
                        <a:pt x="14726" y="1053"/>
                      </a:lnTo>
                      <a:cubicBezTo>
                        <a:pt x="14747" y="1047"/>
                        <a:pt x="14760" y="1025"/>
                        <a:pt x="14754" y="1003"/>
                      </a:cubicBezTo>
                      <a:cubicBezTo>
                        <a:pt x="14748" y="982"/>
                        <a:pt x="14726" y="970"/>
                        <a:pt x="14705" y="975"/>
                      </a:cubicBezTo>
                      <a:close/>
                      <a:moveTo>
                        <a:pt x="14551" y="1018"/>
                      </a:moveTo>
                      <a:lnTo>
                        <a:pt x="14551" y="1018"/>
                      </a:lnTo>
                      <a:cubicBezTo>
                        <a:pt x="14529" y="1023"/>
                        <a:pt x="14517" y="1045"/>
                        <a:pt x="14522" y="1067"/>
                      </a:cubicBezTo>
                      <a:cubicBezTo>
                        <a:pt x="14528" y="1088"/>
                        <a:pt x="14550" y="1101"/>
                        <a:pt x="14572" y="1095"/>
                      </a:cubicBezTo>
                      <a:lnTo>
                        <a:pt x="14572" y="1095"/>
                      </a:lnTo>
                      <a:cubicBezTo>
                        <a:pt x="14593" y="1089"/>
                        <a:pt x="14606" y="1067"/>
                        <a:pt x="14600" y="1046"/>
                      </a:cubicBezTo>
                      <a:cubicBezTo>
                        <a:pt x="14594" y="1024"/>
                        <a:pt x="14572" y="1012"/>
                        <a:pt x="14551" y="1018"/>
                      </a:cubicBezTo>
                      <a:close/>
                      <a:moveTo>
                        <a:pt x="14396" y="1060"/>
                      </a:moveTo>
                      <a:lnTo>
                        <a:pt x="14396" y="1060"/>
                      </a:lnTo>
                      <a:cubicBezTo>
                        <a:pt x="14375" y="1066"/>
                        <a:pt x="14362" y="1088"/>
                        <a:pt x="14368" y="1109"/>
                      </a:cubicBezTo>
                      <a:cubicBezTo>
                        <a:pt x="14374" y="1130"/>
                        <a:pt x="14396" y="1143"/>
                        <a:pt x="14417" y="1137"/>
                      </a:cubicBezTo>
                      <a:lnTo>
                        <a:pt x="14417" y="1137"/>
                      </a:lnTo>
                      <a:cubicBezTo>
                        <a:pt x="14439" y="1131"/>
                        <a:pt x="14451" y="1109"/>
                        <a:pt x="14445" y="1088"/>
                      </a:cubicBezTo>
                      <a:cubicBezTo>
                        <a:pt x="14439" y="1066"/>
                        <a:pt x="14417" y="1054"/>
                        <a:pt x="14396" y="1060"/>
                      </a:cubicBezTo>
                      <a:close/>
                      <a:moveTo>
                        <a:pt x="14242" y="1102"/>
                      </a:moveTo>
                      <a:lnTo>
                        <a:pt x="14242" y="1102"/>
                      </a:lnTo>
                      <a:cubicBezTo>
                        <a:pt x="14220" y="1108"/>
                        <a:pt x="14208" y="1130"/>
                        <a:pt x="14214" y="1151"/>
                      </a:cubicBezTo>
                      <a:cubicBezTo>
                        <a:pt x="14219" y="1172"/>
                        <a:pt x="14241" y="1185"/>
                        <a:pt x="14263" y="1179"/>
                      </a:cubicBezTo>
                      <a:lnTo>
                        <a:pt x="14263" y="1179"/>
                      </a:lnTo>
                      <a:cubicBezTo>
                        <a:pt x="14284" y="1173"/>
                        <a:pt x="14297" y="1151"/>
                        <a:pt x="14291" y="1130"/>
                      </a:cubicBezTo>
                      <a:cubicBezTo>
                        <a:pt x="14285" y="1109"/>
                        <a:pt x="14263" y="1096"/>
                        <a:pt x="14242" y="1102"/>
                      </a:cubicBezTo>
                      <a:close/>
                      <a:moveTo>
                        <a:pt x="14087" y="1144"/>
                      </a:moveTo>
                      <a:lnTo>
                        <a:pt x="14087" y="1144"/>
                      </a:lnTo>
                      <a:cubicBezTo>
                        <a:pt x="14066" y="1150"/>
                        <a:pt x="14053" y="1172"/>
                        <a:pt x="14059" y="1193"/>
                      </a:cubicBezTo>
                      <a:cubicBezTo>
                        <a:pt x="14065" y="1215"/>
                        <a:pt x="14087" y="1227"/>
                        <a:pt x="14108" y="1221"/>
                      </a:cubicBezTo>
                      <a:lnTo>
                        <a:pt x="14108" y="1221"/>
                      </a:lnTo>
                      <a:cubicBezTo>
                        <a:pt x="14130" y="1215"/>
                        <a:pt x="14142" y="1193"/>
                        <a:pt x="14136" y="1172"/>
                      </a:cubicBezTo>
                      <a:cubicBezTo>
                        <a:pt x="14131" y="1151"/>
                        <a:pt x="14109" y="1138"/>
                        <a:pt x="14087" y="1144"/>
                      </a:cubicBezTo>
                      <a:close/>
                      <a:moveTo>
                        <a:pt x="13933" y="1186"/>
                      </a:moveTo>
                      <a:lnTo>
                        <a:pt x="13933" y="1186"/>
                      </a:lnTo>
                      <a:cubicBezTo>
                        <a:pt x="13912" y="1192"/>
                        <a:pt x="13899" y="1214"/>
                        <a:pt x="13905" y="1235"/>
                      </a:cubicBezTo>
                      <a:cubicBezTo>
                        <a:pt x="13911" y="1257"/>
                        <a:pt x="13933" y="1269"/>
                        <a:pt x="13954" y="1263"/>
                      </a:cubicBezTo>
                      <a:lnTo>
                        <a:pt x="13954" y="1263"/>
                      </a:lnTo>
                      <a:cubicBezTo>
                        <a:pt x="13975" y="1258"/>
                        <a:pt x="13988" y="1236"/>
                        <a:pt x="13982" y="1214"/>
                      </a:cubicBezTo>
                      <a:cubicBezTo>
                        <a:pt x="13976" y="1193"/>
                        <a:pt x="13954" y="1180"/>
                        <a:pt x="13933" y="1186"/>
                      </a:cubicBezTo>
                      <a:close/>
                      <a:moveTo>
                        <a:pt x="13778" y="1228"/>
                      </a:moveTo>
                      <a:lnTo>
                        <a:pt x="13778" y="1228"/>
                      </a:lnTo>
                      <a:cubicBezTo>
                        <a:pt x="13757" y="1234"/>
                        <a:pt x="13745" y="1256"/>
                        <a:pt x="13750" y="1277"/>
                      </a:cubicBezTo>
                      <a:cubicBezTo>
                        <a:pt x="13756" y="1299"/>
                        <a:pt x="13778" y="1311"/>
                        <a:pt x="13799" y="1306"/>
                      </a:cubicBezTo>
                      <a:lnTo>
                        <a:pt x="13800" y="1306"/>
                      </a:lnTo>
                      <a:cubicBezTo>
                        <a:pt x="13821" y="1300"/>
                        <a:pt x="13833" y="1278"/>
                        <a:pt x="13828" y="1256"/>
                      </a:cubicBezTo>
                      <a:cubicBezTo>
                        <a:pt x="13822" y="1235"/>
                        <a:pt x="13800" y="1223"/>
                        <a:pt x="13778" y="1228"/>
                      </a:cubicBezTo>
                      <a:close/>
                      <a:moveTo>
                        <a:pt x="13624" y="1271"/>
                      </a:moveTo>
                      <a:lnTo>
                        <a:pt x="13624" y="1271"/>
                      </a:lnTo>
                      <a:cubicBezTo>
                        <a:pt x="13603" y="1276"/>
                        <a:pt x="13590" y="1298"/>
                        <a:pt x="13596" y="1320"/>
                      </a:cubicBezTo>
                      <a:cubicBezTo>
                        <a:pt x="13602" y="1341"/>
                        <a:pt x="13624" y="1354"/>
                        <a:pt x="13645" y="1348"/>
                      </a:cubicBezTo>
                      <a:lnTo>
                        <a:pt x="13645" y="1348"/>
                      </a:lnTo>
                      <a:cubicBezTo>
                        <a:pt x="13666" y="1342"/>
                        <a:pt x="13679" y="1320"/>
                        <a:pt x="13673" y="1299"/>
                      </a:cubicBezTo>
                      <a:cubicBezTo>
                        <a:pt x="13667" y="1277"/>
                        <a:pt x="13645" y="1265"/>
                        <a:pt x="13624" y="1271"/>
                      </a:cubicBezTo>
                      <a:close/>
                      <a:moveTo>
                        <a:pt x="13470" y="1313"/>
                      </a:moveTo>
                      <a:lnTo>
                        <a:pt x="13470" y="1313"/>
                      </a:lnTo>
                      <a:cubicBezTo>
                        <a:pt x="13448" y="1319"/>
                        <a:pt x="13436" y="1340"/>
                        <a:pt x="13441" y="1362"/>
                      </a:cubicBezTo>
                      <a:cubicBezTo>
                        <a:pt x="13447" y="1383"/>
                        <a:pt x="13469" y="1396"/>
                        <a:pt x="13491" y="1390"/>
                      </a:cubicBezTo>
                      <a:lnTo>
                        <a:pt x="13491" y="1390"/>
                      </a:lnTo>
                      <a:cubicBezTo>
                        <a:pt x="13512" y="1384"/>
                        <a:pt x="13525" y="1362"/>
                        <a:pt x="13519" y="1341"/>
                      </a:cubicBezTo>
                      <a:cubicBezTo>
                        <a:pt x="13513" y="1319"/>
                        <a:pt x="13491" y="1307"/>
                        <a:pt x="13470" y="1313"/>
                      </a:cubicBezTo>
                      <a:close/>
                      <a:moveTo>
                        <a:pt x="13315" y="1355"/>
                      </a:moveTo>
                      <a:lnTo>
                        <a:pt x="13315" y="1355"/>
                      </a:lnTo>
                      <a:cubicBezTo>
                        <a:pt x="13294" y="1361"/>
                        <a:pt x="13281" y="1383"/>
                        <a:pt x="13287" y="1404"/>
                      </a:cubicBezTo>
                      <a:cubicBezTo>
                        <a:pt x="13293" y="1425"/>
                        <a:pt x="13315" y="1438"/>
                        <a:pt x="13336" y="1432"/>
                      </a:cubicBezTo>
                      <a:lnTo>
                        <a:pt x="13336" y="1432"/>
                      </a:lnTo>
                      <a:cubicBezTo>
                        <a:pt x="13358" y="1426"/>
                        <a:pt x="13370" y="1404"/>
                        <a:pt x="13364" y="1383"/>
                      </a:cubicBezTo>
                      <a:cubicBezTo>
                        <a:pt x="13358" y="1362"/>
                        <a:pt x="13336" y="1349"/>
                        <a:pt x="13315" y="1355"/>
                      </a:cubicBezTo>
                      <a:close/>
                      <a:moveTo>
                        <a:pt x="13161" y="1397"/>
                      </a:moveTo>
                      <a:lnTo>
                        <a:pt x="13161" y="1397"/>
                      </a:lnTo>
                      <a:cubicBezTo>
                        <a:pt x="13139" y="1403"/>
                        <a:pt x="13127" y="1425"/>
                        <a:pt x="13133" y="1446"/>
                      </a:cubicBezTo>
                      <a:cubicBezTo>
                        <a:pt x="13138" y="1467"/>
                        <a:pt x="13160" y="1480"/>
                        <a:pt x="13182" y="1474"/>
                      </a:cubicBezTo>
                      <a:lnTo>
                        <a:pt x="13182" y="1474"/>
                      </a:lnTo>
                      <a:cubicBezTo>
                        <a:pt x="13203" y="1468"/>
                        <a:pt x="13216" y="1446"/>
                        <a:pt x="13210" y="1425"/>
                      </a:cubicBezTo>
                      <a:cubicBezTo>
                        <a:pt x="13204" y="1404"/>
                        <a:pt x="13182" y="1391"/>
                        <a:pt x="13161" y="1397"/>
                      </a:cubicBezTo>
                      <a:close/>
                      <a:moveTo>
                        <a:pt x="13006" y="1439"/>
                      </a:moveTo>
                      <a:lnTo>
                        <a:pt x="13006" y="1439"/>
                      </a:lnTo>
                      <a:cubicBezTo>
                        <a:pt x="12985" y="1445"/>
                        <a:pt x="12972" y="1467"/>
                        <a:pt x="12978" y="1488"/>
                      </a:cubicBezTo>
                      <a:cubicBezTo>
                        <a:pt x="12984" y="1510"/>
                        <a:pt x="13006" y="1522"/>
                        <a:pt x="13027" y="1516"/>
                      </a:cubicBezTo>
                      <a:lnTo>
                        <a:pt x="13027" y="1516"/>
                      </a:lnTo>
                      <a:cubicBezTo>
                        <a:pt x="13049" y="1510"/>
                        <a:pt x="13061" y="1488"/>
                        <a:pt x="13055" y="1467"/>
                      </a:cubicBezTo>
                      <a:cubicBezTo>
                        <a:pt x="13050" y="1446"/>
                        <a:pt x="13028" y="1433"/>
                        <a:pt x="13006" y="1439"/>
                      </a:cubicBezTo>
                      <a:close/>
                      <a:moveTo>
                        <a:pt x="12852" y="1481"/>
                      </a:moveTo>
                      <a:lnTo>
                        <a:pt x="12852" y="1481"/>
                      </a:lnTo>
                      <a:cubicBezTo>
                        <a:pt x="12830" y="1487"/>
                        <a:pt x="12818" y="1509"/>
                        <a:pt x="12824" y="1530"/>
                      </a:cubicBezTo>
                      <a:cubicBezTo>
                        <a:pt x="12830" y="1552"/>
                        <a:pt x="12852" y="1564"/>
                        <a:pt x="12873" y="1558"/>
                      </a:cubicBezTo>
                      <a:lnTo>
                        <a:pt x="12873" y="1558"/>
                      </a:lnTo>
                      <a:cubicBezTo>
                        <a:pt x="12894" y="1553"/>
                        <a:pt x="12907" y="1531"/>
                        <a:pt x="12901" y="1509"/>
                      </a:cubicBezTo>
                      <a:cubicBezTo>
                        <a:pt x="12895" y="1488"/>
                        <a:pt x="12873" y="1475"/>
                        <a:pt x="12852" y="1481"/>
                      </a:cubicBezTo>
                      <a:close/>
                      <a:moveTo>
                        <a:pt x="12697" y="1523"/>
                      </a:moveTo>
                      <a:lnTo>
                        <a:pt x="12697" y="1523"/>
                      </a:lnTo>
                      <a:cubicBezTo>
                        <a:pt x="12676" y="1529"/>
                        <a:pt x="12664" y="1551"/>
                        <a:pt x="12669" y="1573"/>
                      </a:cubicBezTo>
                      <a:cubicBezTo>
                        <a:pt x="12675" y="1594"/>
                        <a:pt x="12697" y="1606"/>
                        <a:pt x="12718" y="1601"/>
                      </a:cubicBezTo>
                      <a:lnTo>
                        <a:pt x="12719" y="1601"/>
                      </a:lnTo>
                      <a:cubicBezTo>
                        <a:pt x="12740" y="1595"/>
                        <a:pt x="12752" y="1573"/>
                        <a:pt x="12747" y="1551"/>
                      </a:cubicBezTo>
                      <a:cubicBezTo>
                        <a:pt x="12741" y="1530"/>
                        <a:pt x="12719" y="1518"/>
                        <a:pt x="12697" y="1523"/>
                      </a:cubicBezTo>
                      <a:close/>
                      <a:moveTo>
                        <a:pt x="12543" y="1566"/>
                      </a:moveTo>
                      <a:lnTo>
                        <a:pt x="12543" y="1566"/>
                      </a:lnTo>
                      <a:cubicBezTo>
                        <a:pt x="12522" y="1571"/>
                        <a:pt x="12509" y="1593"/>
                        <a:pt x="12515" y="1615"/>
                      </a:cubicBezTo>
                      <a:cubicBezTo>
                        <a:pt x="12521" y="1636"/>
                        <a:pt x="12543" y="1649"/>
                        <a:pt x="12564" y="1643"/>
                      </a:cubicBezTo>
                      <a:lnTo>
                        <a:pt x="12564" y="1643"/>
                      </a:lnTo>
                      <a:cubicBezTo>
                        <a:pt x="12585" y="1637"/>
                        <a:pt x="12598" y="1615"/>
                        <a:pt x="12592" y="1594"/>
                      </a:cubicBezTo>
                      <a:cubicBezTo>
                        <a:pt x="12586" y="1572"/>
                        <a:pt x="12564" y="1560"/>
                        <a:pt x="12543" y="1566"/>
                      </a:cubicBezTo>
                      <a:close/>
                      <a:moveTo>
                        <a:pt x="12389" y="1608"/>
                      </a:moveTo>
                      <a:lnTo>
                        <a:pt x="12389" y="1608"/>
                      </a:lnTo>
                      <a:cubicBezTo>
                        <a:pt x="12367" y="1614"/>
                        <a:pt x="12355" y="1636"/>
                        <a:pt x="12360" y="1657"/>
                      </a:cubicBezTo>
                      <a:cubicBezTo>
                        <a:pt x="12366" y="1678"/>
                        <a:pt x="12388" y="1691"/>
                        <a:pt x="12410" y="1685"/>
                      </a:cubicBezTo>
                      <a:lnTo>
                        <a:pt x="12410" y="1685"/>
                      </a:lnTo>
                      <a:cubicBezTo>
                        <a:pt x="12431" y="1679"/>
                        <a:pt x="12444" y="1657"/>
                        <a:pt x="12438" y="1636"/>
                      </a:cubicBezTo>
                      <a:cubicBezTo>
                        <a:pt x="12432" y="1614"/>
                        <a:pt x="12410" y="1602"/>
                        <a:pt x="12389" y="1608"/>
                      </a:cubicBezTo>
                      <a:close/>
                      <a:moveTo>
                        <a:pt x="12234" y="1650"/>
                      </a:moveTo>
                      <a:lnTo>
                        <a:pt x="12234" y="1650"/>
                      </a:lnTo>
                      <a:cubicBezTo>
                        <a:pt x="12213" y="1656"/>
                        <a:pt x="12200" y="1678"/>
                        <a:pt x="12206" y="1699"/>
                      </a:cubicBezTo>
                      <a:cubicBezTo>
                        <a:pt x="12212" y="1720"/>
                        <a:pt x="12234" y="1733"/>
                        <a:pt x="12255" y="1727"/>
                      </a:cubicBezTo>
                      <a:lnTo>
                        <a:pt x="12255" y="1727"/>
                      </a:lnTo>
                      <a:cubicBezTo>
                        <a:pt x="12277" y="1721"/>
                        <a:pt x="12289" y="1699"/>
                        <a:pt x="12283" y="1678"/>
                      </a:cubicBezTo>
                      <a:cubicBezTo>
                        <a:pt x="12277" y="1657"/>
                        <a:pt x="12255" y="1644"/>
                        <a:pt x="12234" y="1650"/>
                      </a:cubicBezTo>
                      <a:close/>
                      <a:moveTo>
                        <a:pt x="12080" y="1692"/>
                      </a:moveTo>
                      <a:lnTo>
                        <a:pt x="12080" y="1692"/>
                      </a:lnTo>
                      <a:cubicBezTo>
                        <a:pt x="12058" y="1698"/>
                        <a:pt x="12046" y="1720"/>
                        <a:pt x="12052" y="1741"/>
                      </a:cubicBezTo>
                      <a:cubicBezTo>
                        <a:pt x="12057" y="1763"/>
                        <a:pt x="12079" y="1775"/>
                        <a:pt x="12101" y="1769"/>
                      </a:cubicBezTo>
                      <a:lnTo>
                        <a:pt x="12101" y="1769"/>
                      </a:lnTo>
                      <a:cubicBezTo>
                        <a:pt x="12122" y="1763"/>
                        <a:pt x="12135" y="1741"/>
                        <a:pt x="12129" y="1720"/>
                      </a:cubicBezTo>
                      <a:cubicBezTo>
                        <a:pt x="12123" y="1699"/>
                        <a:pt x="12101" y="1686"/>
                        <a:pt x="12080" y="1692"/>
                      </a:cubicBezTo>
                      <a:close/>
                      <a:moveTo>
                        <a:pt x="11925" y="1734"/>
                      </a:moveTo>
                      <a:lnTo>
                        <a:pt x="11925" y="1734"/>
                      </a:lnTo>
                      <a:cubicBezTo>
                        <a:pt x="11904" y="1740"/>
                        <a:pt x="11891" y="1762"/>
                        <a:pt x="11897" y="1783"/>
                      </a:cubicBezTo>
                      <a:cubicBezTo>
                        <a:pt x="11903" y="1805"/>
                        <a:pt x="11925" y="1817"/>
                        <a:pt x="11946" y="1811"/>
                      </a:cubicBezTo>
                      <a:lnTo>
                        <a:pt x="11946" y="1811"/>
                      </a:lnTo>
                      <a:cubicBezTo>
                        <a:pt x="11968" y="1806"/>
                        <a:pt x="11980" y="1784"/>
                        <a:pt x="11974" y="1762"/>
                      </a:cubicBezTo>
                      <a:cubicBezTo>
                        <a:pt x="11969" y="1741"/>
                        <a:pt x="11947" y="1728"/>
                        <a:pt x="11925" y="1734"/>
                      </a:cubicBezTo>
                      <a:close/>
                      <a:moveTo>
                        <a:pt x="11771" y="1776"/>
                      </a:moveTo>
                      <a:lnTo>
                        <a:pt x="11771" y="1776"/>
                      </a:lnTo>
                      <a:cubicBezTo>
                        <a:pt x="11749" y="1782"/>
                        <a:pt x="11737" y="1804"/>
                        <a:pt x="11743" y="1826"/>
                      </a:cubicBezTo>
                      <a:cubicBezTo>
                        <a:pt x="11749" y="1847"/>
                        <a:pt x="11771" y="1859"/>
                        <a:pt x="11792" y="1854"/>
                      </a:cubicBezTo>
                      <a:lnTo>
                        <a:pt x="11792" y="1854"/>
                      </a:lnTo>
                      <a:cubicBezTo>
                        <a:pt x="11813" y="1848"/>
                        <a:pt x="11826" y="1826"/>
                        <a:pt x="11820" y="1804"/>
                      </a:cubicBezTo>
                      <a:cubicBezTo>
                        <a:pt x="11814" y="1783"/>
                        <a:pt x="11792" y="1771"/>
                        <a:pt x="11771" y="1776"/>
                      </a:cubicBezTo>
                      <a:close/>
                      <a:moveTo>
                        <a:pt x="11616" y="1819"/>
                      </a:moveTo>
                      <a:lnTo>
                        <a:pt x="11616" y="1819"/>
                      </a:lnTo>
                      <a:cubicBezTo>
                        <a:pt x="11595" y="1824"/>
                        <a:pt x="11583" y="1846"/>
                        <a:pt x="11588" y="1868"/>
                      </a:cubicBezTo>
                      <a:cubicBezTo>
                        <a:pt x="11594" y="1889"/>
                        <a:pt x="11616" y="1902"/>
                        <a:pt x="11637" y="1896"/>
                      </a:cubicBezTo>
                      <a:lnTo>
                        <a:pt x="11638" y="1896"/>
                      </a:lnTo>
                      <a:cubicBezTo>
                        <a:pt x="11659" y="1890"/>
                        <a:pt x="11671" y="1868"/>
                        <a:pt x="11666" y="1847"/>
                      </a:cubicBezTo>
                      <a:cubicBezTo>
                        <a:pt x="11660" y="1825"/>
                        <a:pt x="11638" y="1813"/>
                        <a:pt x="11616" y="1819"/>
                      </a:cubicBezTo>
                      <a:close/>
                      <a:moveTo>
                        <a:pt x="11462" y="1861"/>
                      </a:moveTo>
                      <a:lnTo>
                        <a:pt x="11462" y="1861"/>
                      </a:lnTo>
                      <a:cubicBezTo>
                        <a:pt x="11441" y="1867"/>
                        <a:pt x="11428" y="1889"/>
                        <a:pt x="11434" y="1910"/>
                      </a:cubicBezTo>
                      <a:cubicBezTo>
                        <a:pt x="11440" y="1931"/>
                        <a:pt x="11462" y="1944"/>
                        <a:pt x="11483" y="1938"/>
                      </a:cubicBezTo>
                      <a:lnTo>
                        <a:pt x="11483" y="1938"/>
                      </a:lnTo>
                      <a:cubicBezTo>
                        <a:pt x="11504" y="1932"/>
                        <a:pt x="11517" y="1910"/>
                        <a:pt x="11511" y="1889"/>
                      </a:cubicBezTo>
                      <a:cubicBezTo>
                        <a:pt x="11505" y="1867"/>
                        <a:pt x="11483" y="1855"/>
                        <a:pt x="11462" y="1861"/>
                      </a:cubicBezTo>
                      <a:close/>
                      <a:moveTo>
                        <a:pt x="11308" y="1903"/>
                      </a:moveTo>
                      <a:lnTo>
                        <a:pt x="11308" y="1903"/>
                      </a:lnTo>
                      <a:cubicBezTo>
                        <a:pt x="11286" y="1909"/>
                        <a:pt x="11274" y="1931"/>
                        <a:pt x="11279" y="1952"/>
                      </a:cubicBezTo>
                      <a:cubicBezTo>
                        <a:pt x="11285" y="1973"/>
                        <a:pt x="11307" y="1986"/>
                        <a:pt x="11329" y="1980"/>
                      </a:cubicBezTo>
                      <a:lnTo>
                        <a:pt x="11329" y="1980"/>
                      </a:lnTo>
                      <a:cubicBezTo>
                        <a:pt x="11350" y="1974"/>
                        <a:pt x="11363" y="1952"/>
                        <a:pt x="11357" y="1931"/>
                      </a:cubicBezTo>
                      <a:cubicBezTo>
                        <a:pt x="11351" y="1910"/>
                        <a:pt x="11329" y="1897"/>
                        <a:pt x="11308" y="1903"/>
                      </a:cubicBezTo>
                      <a:close/>
                      <a:moveTo>
                        <a:pt x="11153" y="1945"/>
                      </a:moveTo>
                      <a:lnTo>
                        <a:pt x="11153" y="1945"/>
                      </a:lnTo>
                      <a:cubicBezTo>
                        <a:pt x="11132" y="1951"/>
                        <a:pt x="11119" y="1973"/>
                        <a:pt x="11125" y="1994"/>
                      </a:cubicBezTo>
                      <a:cubicBezTo>
                        <a:pt x="11131" y="2015"/>
                        <a:pt x="11153" y="2028"/>
                        <a:pt x="11174" y="2022"/>
                      </a:cubicBezTo>
                      <a:lnTo>
                        <a:pt x="11174" y="2022"/>
                      </a:lnTo>
                      <a:cubicBezTo>
                        <a:pt x="11196" y="2016"/>
                        <a:pt x="11208" y="1994"/>
                        <a:pt x="11202" y="1973"/>
                      </a:cubicBezTo>
                      <a:cubicBezTo>
                        <a:pt x="11196" y="1952"/>
                        <a:pt x="11174" y="1939"/>
                        <a:pt x="11153" y="1945"/>
                      </a:cubicBezTo>
                      <a:close/>
                      <a:moveTo>
                        <a:pt x="10999" y="1987"/>
                      </a:moveTo>
                      <a:lnTo>
                        <a:pt x="10999" y="1987"/>
                      </a:lnTo>
                      <a:cubicBezTo>
                        <a:pt x="10977" y="1993"/>
                        <a:pt x="10965" y="2015"/>
                        <a:pt x="10971" y="2036"/>
                      </a:cubicBezTo>
                      <a:cubicBezTo>
                        <a:pt x="10976" y="2058"/>
                        <a:pt x="10998" y="2070"/>
                        <a:pt x="11020" y="2064"/>
                      </a:cubicBezTo>
                      <a:lnTo>
                        <a:pt x="11020" y="2064"/>
                      </a:lnTo>
                      <a:cubicBezTo>
                        <a:pt x="11041" y="2058"/>
                        <a:pt x="11054" y="2036"/>
                        <a:pt x="11048" y="2015"/>
                      </a:cubicBezTo>
                      <a:cubicBezTo>
                        <a:pt x="11042" y="1994"/>
                        <a:pt x="11020" y="1981"/>
                        <a:pt x="10999" y="1987"/>
                      </a:cubicBezTo>
                      <a:close/>
                      <a:moveTo>
                        <a:pt x="10844" y="2029"/>
                      </a:moveTo>
                      <a:lnTo>
                        <a:pt x="10844" y="2029"/>
                      </a:lnTo>
                      <a:cubicBezTo>
                        <a:pt x="10823" y="2035"/>
                        <a:pt x="10810" y="2057"/>
                        <a:pt x="10816" y="2078"/>
                      </a:cubicBezTo>
                      <a:cubicBezTo>
                        <a:pt x="10822" y="2100"/>
                        <a:pt x="10844" y="2112"/>
                        <a:pt x="10865" y="2106"/>
                      </a:cubicBezTo>
                      <a:lnTo>
                        <a:pt x="10865" y="2106"/>
                      </a:lnTo>
                      <a:cubicBezTo>
                        <a:pt x="10887" y="2101"/>
                        <a:pt x="10899" y="2079"/>
                        <a:pt x="10893" y="2057"/>
                      </a:cubicBezTo>
                      <a:cubicBezTo>
                        <a:pt x="10888" y="2036"/>
                        <a:pt x="10866" y="2023"/>
                        <a:pt x="10844" y="2029"/>
                      </a:cubicBezTo>
                      <a:close/>
                      <a:moveTo>
                        <a:pt x="10690" y="2071"/>
                      </a:moveTo>
                      <a:lnTo>
                        <a:pt x="10690" y="2071"/>
                      </a:lnTo>
                      <a:cubicBezTo>
                        <a:pt x="10668" y="2077"/>
                        <a:pt x="10656" y="2099"/>
                        <a:pt x="10662" y="2121"/>
                      </a:cubicBezTo>
                      <a:cubicBezTo>
                        <a:pt x="10668" y="2142"/>
                        <a:pt x="10690" y="2154"/>
                        <a:pt x="10711" y="2149"/>
                      </a:cubicBezTo>
                      <a:lnTo>
                        <a:pt x="10711" y="2149"/>
                      </a:lnTo>
                      <a:cubicBezTo>
                        <a:pt x="10732" y="2143"/>
                        <a:pt x="10745" y="2121"/>
                        <a:pt x="10739" y="2099"/>
                      </a:cubicBezTo>
                      <a:cubicBezTo>
                        <a:pt x="10733" y="2078"/>
                        <a:pt x="10711" y="2066"/>
                        <a:pt x="10690" y="2071"/>
                      </a:cubicBezTo>
                      <a:close/>
                      <a:moveTo>
                        <a:pt x="10535" y="2114"/>
                      </a:moveTo>
                      <a:lnTo>
                        <a:pt x="10535" y="2114"/>
                      </a:lnTo>
                      <a:cubicBezTo>
                        <a:pt x="10514" y="2119"/>
                        <a:pt x="10501" y="2141"/>
                        <a:pt x="10507" y="2163"/>
                      </a:cubicBezTo>
                      <a:cubicBezTo>
                        <a:pt x="10513" y="2184"/>
                        <a:pt x="10535" y="2197"/>
                        <a:pt x="10556" y="2191"/>
                      </a:cubicBezTo>
                      <a:lnTo>
                        <a:pt x="10557" y="2191"/>
                      </a:lnTo>
                      <a:cubicBezTo>
                        <a:pt x="10578" y="2185"/>
                        <a:pt x="10590" y="2163"/>
                        <a:pt x="10585" y="2142"/>
                      </a:cubicBezTo>
                      <a:cubicBezTo>
                        <a:pt x="10579" y="2120"/>
                        <a:pt x="10557" y="2108"/>
                        <a:pt x="10535" y="2114"/>
                      </a:cubicBezTo>
                      <a:close/>
                      <a:moveTo>
                        <a:pt x="10381" y="2156"/>
                      </a:moveTo>
                      <a:lnTo>
                        <a:pt x="10381" y="2156"/>
                      </a:lnTo>
                      <a:cubicBezTo>
                        <a:pt x="10360" y="2162"/>
                        <a:pt x="10347" y="2184"/>
                        <a:pt x="10353" y="2205"/>
                      </a:cubicBezTo>
                      <a:cubicBezTo>
                        <a:pt x="10359" y="2226"/>
                        <a:pt x="10381" y="2239"/>
                        <a:pt x="10402" y="2233"/>
                      </a:cubicBezTo>
                      <a:lnTo>
                        <a:pt x="10402" y="2233"/>
                      </a:lnTo>
                      <a:cubicBezTo>
                        <a:pt x="10423" y="2227"/>
                        <a:pt x="10436" y="2205"/>
                        <a:pt x="10430" y="2184"/>
                      </a:cubicBezTo>
                      <a:cubicBezTo>
                        <a:pt x="10424" y="2162"/>
                        <a:pt x="10402" y="2150"/>
                        <a:pt x="10381" y="2156"/>
                      </a:cubicBezTo>
                      <a:close/>
                      <a:moveTo>
                        <a:pt x="10227" y="2198"/>
                      </a:moveTo>
                      <a:lnTo>
                        <a:pt x="10226" y="2198"/>
                      </a:lnTo>
                      <a:cubicBezTo>
                        <a:pt x="10205" y="2204"/>
                        <a:pt x="10193" y="2226"/>
                        <a:pt x="10198" y="2247"/>
                      </a:cubicBezTo>
                      <a:cubicBezTo>
                        <a:pt x="10204" y="2268"/>
                        <a:pt x="10226" y="2281"/>
                        <a:pt x="10248" y="2275"/>
                      </a:cubicBezTo>
                      <a:lnTo>
                        <a:pt x="10248" y="2275"/>
                      </a:lnTo>
                      <a:cubicBezTo>
                        <a:pt x="10269" y="2269"/>
                        <a:pt x="10282" y="2247"/>
                        <a:pt x="10276" y="2226"/>
                      </a:cubicBezTo>
                      <a:cubicBezTo>
                        <a:pt x="10270" y="2205"/>
                        <a:pt x="10248" y="2192"/>
                        <a:pt x="10227" y="2198"/>
                      </a:cubicBezTo>
                      <a:close/>
                      <a:moveTo>
                        <a:pt x="10072" y="2240"/>
                      </a:moveTo>
                      <a:lnTo>
                        <a:pt x="10072" y="2240"/>
                      </a:lnTo>
                      <a:cubicBezTo>
                        <a:pt x="10051" y="2246"/>
                        <a:pt x="10038" y="2268"/>
                        <a:pt x="10044" y="2289"/>
                      </a:cubicBezTo>
                      <a:cubicBezTo>
                        <a:pt x="10050" y="2311"/>
                        <a:pt x="10072" y="2323"/>
                        <a:pt x="10093" y="2317"/>
                      </a:cubicBezTo>
                      <a:lnTo>
                        <a:pt x="10093" y="2317"/>
                      </a:lnTo>
                      <a:cubicBezTo>
                        <a:pt x="10115" y="2311"/>
                        <a:pt x="10127" y="2289"/>
                        <a:pt x="10121" y="2268"/>
                      </a:cubicBezTo>
                      <a:cubicBezTo>
                        <a:pt x="10115" y="2247"/>
                        <a:pt x="10093" y="2234"/>
                        <a:pt x="10072" y="2240"/>
                      </a:cubicBezTo>
                      <a:close/>
                      <a:moveTo>
                        <a:pt x="9918" y="2282"/>
                      </a:moveTo>
                      <a:lnTo>
                        <a:pt x="9918" y="2282"/>
                      </a:lnTo>
                      <a:cubicBezTo>
                        <a:pt x="9896" y="2288"/>
                        <a:pt x="9884" y="2310"/>
                        <a:pt x="9890" y="2331"/>
                      </a:cubicBezTo>
                      <a:cubicBezTo>
                        <a:pt x="9895" y="2353"/>
                        <a:pt x="9917" y="2365"/>
                        <a:pt x="9939" y="2359"/>
                      </a:cubicBezTo>
                      <a:lnTo>
                        <a:pt x="9939" y="2359"/>
                      </a:lnTo>
                      <a:cubicBezTo>
                        <a:pt x="9960" y="2354"/>
                        <a:pt x="9973" y="2331"/>
                        <a:pt x="9967" y="2310"/>
                      </a:cubicBezTo>
                      <a:cubicBezTo>
                        <a:pt x="9961" y="2289"/>
                        <a:pt x="9939" y="2276"/>
                        <a:pt x="9918" y="2282"/>
                      </a:cubicBezTo>
                      <a:close/>
                      <a:moveTo>
                        <a:pt x="9763" y="2324"/>
                      </a:moveTo>
                      <a:lnTo>
                        <a:pt x="9763" y="2324"/>
                      </a:lnTo>
                      <a:cubicBezTo>
                        <a:pt x="9742" y="2330"/>
                        <a:pt x="9729" y="2352"/>
                        <a:pt x="9735" y="2374"/>
                      </a:cubicBezTo>
                      <a:cubicBezTo>
                        <a:pt x="9741" y="2395"/>
                        <a:pt x="9763" y="2407"/>
                        <a:pt x="9784" y="2402"/>
                      </a:cubicBezTo>
                      <a:lnTo>
                        <a:pt x="9784" y="2402"/>
                      </a:lnTo>
                      <a:cubicBezTo>
                        <a:pt x="9806" y="2396"/>
                        <a:pt x="9818" y="2374"/>
                        <a:pt x="9812" y="2352"/>
                      </a:cubicBezTo>
                      <a:cubicBezTo>
                        <a:pt x="9807" y="2331"/>
                        <a:pt x="9785" y="2319"/>
                        <a:pt x="9763" y="2324"/>
                      </a:cubicBezTo>
                      <a:close/>
                      <a:moveTo>
                        <a:pt x="9609" y="2367"/>
                      </a:moveTo>
                      <a:lnTo>
                        <a:pt x="9609" y="2367"/>
                      </a:lnTo>
                      <a:cubicBezTo>
                        <a:pt x="9587" y="2372"/>
                        <a:pt x="9575" y="2394"/>
                        <a:pt x="9581" y="2416"/>
                      </a:cubicBezTo>
                      <a:cubicBezTo>
                        <a:pt x="9587" y="2437"/>
                        <a:pt x="9609" y="2450"/>
                        <a:pt x="9630" y="2444"/>
                      </a:cubicBezTo>
                      <a:lnTo>
                        <a:pt x="9630" y="2444"/>
                      </a:lnTo>
                      <a:cubicBezTo>
                        <a:pt x="9651" y="2438"/>
                        <a:pt x="9664" y="2416"/>
                        <a:pt x="9658" y="2395"/>
                      </a:cubicBezTo>
                      <a:cubicBezTo>
                        <a:pt x="9652" y="2373"/>
                        <a:pt x="9630" y="2361"/>
                        <a:pt x="9609" y="2367"/>
                      </a:cubicBezTo>
                      <a:close/>
                      <a:moveTo>
                        <a:pt x="9454" y="2409"/>
                      </a:moveTo>
                      <a:lnTo>
                        <a:pt x="9454" y="2409"/>
                      </a:lnTo>
                      <a:cubicBezTo>
                        <a:pt x="9433" y="2415"/>
                        <a:pt x="9420" y="2437"/>
                        <a:pt x="9426" y="2458"/>
                      </a:cubicBezTo>
                      <a:cubicBezTo>
                        <a:pt x="9432" y="2479"/>
                        <a:pt x="9454" y="2492"/>
                        <a:pt x="9475" y="2486"/>
                      </a:cubicBezTo>
                      <a:lnTo>
                        <a:pt x="9476" y="2486"/>
                      </a:lnTo>
                      <a:cubicBezTo>
                        <a:pt x="9497" y="2480"/>
                        <a:pt x="9509" y="2458"/>
                        <a:pt x="9504" y="2437"/>
                      </a:cubicBezTo>
                      <a:cubicBezTo>
                        <a:pt x="9498" y="2415"/>
                        <a:pt x="9476" y="2403"/>
                        <a:pt x="9454" y="2409"/>
                      </a:cubicBezTo>
                      <a:close/>
                      <a:moveTo>
                        <a:pt x="9300" y="2451"/>
                      </a:moveTo>
                      <a:lnTo>
                        <a:pt x="9300" y="2451"/>
                      </a:lnTo>
                      <a:cubicBezTo>
                        <a:pt x="9279" y="2457"/>
                        <a:pt x="9266" y="2479"/>
                        <a:pt x="9272" y="2500"/>
                      </a:cubicBezTo>
                      <a:cubicBezTo>
                        <a:pt x="9278" y="2521"/>
                        <a:pt x="9300" y="2534"/>
                        <a:pt x="9321" y="2528"/>
                      </a:cubicBezTo>
                      <a:lnTo>
                        <a:pt x="9321" y="2528"/>
                      </a:lnTo>
                      <a:cubicBezTo>
                        <a:pt x="9342" y="2522"/>
                        <a:pt x="9355" y="2500"/>
                        <a:pt x="9349" y="2479"/>
                      </a:cubicBezTo>
                      <a:cubicBezTo>
                        <a:pt x="9343" y="2458"/>
                        <a:pt x="9321" y="2445"/>
                        <a:pt x="9300" y="2451"/>
                      </a:cubicBezTo>
                      <a:close/>
                      <a:moveTo>
                        <a:pt x="9146" y="2493"/>
                      </a:moveTo>
                      <a:lnTo>
                        <a:pt x="9145" y="2493"/>
                      </a:lnTo>
                      <a:cubicBezTo>
                        <a:pt x="9124" y="2499"/>
                        <a:pt x="9112" y="2521"/>
                        <a:pt x="9117" y="2542"/>
                      </a:cubicBezTo>
                      <a:cubicBezTo>
                        <a:pt x="9123" y="2563"/>
                        <a:pt x="9145" y="2576"/>
                        <a:pt x="9167" y="2570"/>
                      </a:cubicBezTo>
                      <a:lnTo>
                        <a:pt x="9167" y="2570"/>
                      </a:lnTo>
                      <a:cubicBezTo>
                        <a:pt x="9188" y="2564"/>
                        <a:pt x="9201" y="2542"/>
                        <a:pt x="9195" y="2521"/>
                      </a:cubicBezTo>
                      <a:cubicBezTo>
                        <a:pt x="9189" y="2500"/>
                        <a:pt x="9167" y="2487"/>
                        <a:pt x="9146" y="2493"/>
                      </a:cubicBezTo>
                      <a:close/>
                      <a:moveTo>
                        <a:pt x="8991" y="2535"/>
                      </a:moveTo>
                      <a:lnTo>
                        <a:pt x="8991" y="2535"/>
                      </a:lnTo>
                      <a:cubicBezTo>
                        <a:pt x="8970" y="2541"/>
                        <a:pt x="8957" y="2563"/>
                        <a:pt x="8963" y="2584"/>
                      </a:cubicBezTo>
                      <a:cubicBezTo>
                        <a:pt x="8969" y="2606"/>
                        <a:pt x="8991" y="2618"/>
                        <a:pt x="9012" y="2612"/>
                      </a:cubicBezTo>
                      <a:lnTo>
                        <a:pt x="9012" y="2612"/>
                      </a:lnTo>
                      <a:cubicBezTo>
                        <a:pt x="9034" y="2606"/>
                        <a:pt x="9046" y="2584"/>
                        <a:pt x="9040" y="2563"/>
                      </a:cubicBezTo>
                      <a:cubicBezTo>
                        <a:pt x="9034" y="2542"/>
                        <a:pt x="9012" y="2529"/>
                        <a:pt x="8991" y="2535"/>
                      </a:cubicBezTo>
                      <a:close/>
                      <a:moveTo>
                        <a:pt x="8837" y="2577"/>
                      </a:moveTo>
                      <a:lnTo>
                        <a:pt x="8837" y="2577"/>
                      </a:lnTo>
                      <a:cubicBezTo>
                        <a:pt x="8815" y="2583"/>
                        <a:pt x="8803" y="2605"/>
                        <a:pt x="8809" y="2626"/>
                      </a:cubicBezTo>
                      <a:cubicBezTo>
                        <a:pt x="8814" y="2648"/>
                        <a:pt x="8836" y="2660"/>
                        <a:pt x="8858" y="2654"/>
                      </a:cubicBezTo>
                      <a:lnTo>
                        <a:pt x="8858" y="2654"/>
                      </a:lnTo>
                      <a:cubicBezTo>
                        <a:pt x="8879" y="2649"/>
                        <a:pt x="8892" y="2627"/>
                        <a:pt x="8886" y="2605"/>
                      </a:cubicBezTo>
                      <a:cubicBezTo>
                        <a:pt x="8880" y="2584"/>
                        <a:pt x="8858" y="2571"/>
                        <a:pt x="8837" y="2577"/>
                      </a:cubicBezTo>
                      <a:close/>
                      <a:moveTo>
                        <a:pt x="8682" y="2619"/>
                      </a:moveTo>
                      <a:lnTo>
                        <a:pt x="8682" y="2619"/>
                      </a:lnTo>
                      <a:cubicBezTo>
                        <a:pt x="8661" y="2625"/>
                        <a:pt x="8648" y="2647"/>
                        <a:pt x="8654" y="2669"/>
                      </a:cubicBezTo>
                      <a:cubicBezTo>
                        <a:pt x="8660" y="2690"/>
                        <a:pt x="8682" y="2702"/>
                        <a:pt x="8703" y="2697"/>
                      </a:cubicBezTo>
                      <a:lnTo>
                        <a:pt x="8703" y="2697"/>
                      </a:lnTo>
                      <a:cubicBezTo>
                        <a:pt x="8725" y="2691"/>
                        <a:pt x="8737" y="2669"/>
                        <a:pt x="8731" y="2647"/>
                      </a:cubicBezTo>
                      <a:cubicBezTo>
                        <a:pt x="8726" y="2626"/>
                        <a:pt x="8704" y="2614"/>
                        <a:pt x="8682" y="2619"/>
                      </a:cubicBezTo>
                      <a:close/>
                      <a:moveTo>
                        <a:pt x="8528" y="2662"/>
                      </a:moveTo>
                      <a:lnTo>
                        <a:pt x="8528" y="2662"/>
                      </a:lnTo>
                      <a:cubicBezTo>
                        <a:pt x="8506" y="2667"/>
                        <a:pt x="8494" y="2689"/>
                        <a:pt x="8500" y="2711"/>
                      </a:cubicBezTo>
                      <a:cubicBezTo>
                        <a:pt x="8506" y="2732"/>
                        <a:pt x="8528" y="2745"/>
                        <a:pt x="8549" y="2739"/>
                      </a:cubicBezTo>
                      <a:lnTo>
                        <a:pt x="8549" y="2739"/>
                      </a:lnTo>
                      <a:cubicBezTo>
                        <a:pt x="8570" y="2733"/>
                        <a:pt x="8583" y="2711"/>
                        <a:pt x="8577" y="2690"/>
                      </a:cubicBezTo>
                      <a:cubicBezTo>
                        <a:pt x="8571" y="2668"/>
                        <a:pt x="8549" y="2656"/>
                        <a:pt x="8528" y="2662"/>
                      </a:cubicBezTo>
                      <a:close/>
                      <a:moveTo>
                        <a:pt x="8373" y="2704"/>
                      </a:moveTo>
                      <a:lnTo>
                        <a:pt x="8373" y="2704"/>
                      </a:lnTo>
                      <a:cubicBezTo>
                        <a:pt x="8352" y="2710"/>
                        <a:pt x="8339" y="2732"/>
                        <a:pt x="8345" y="2753"/>
                      </a:cubicBezTo>
                      <a:cubicBezTo>
                        <a:pt x="8351" y="2774"/>
                        <a:pt x="8373" y="2787"/>
                        <a:pt x="8394" y="2781"/>
                      </a:cubicBezTo>
                      <a:lnTo>
                        <a:pt x="8395" y="2781"/>
                      </a:lnTo>
                      <a:cubicBezTo>
                        <a:pt x="8416" y="2775"/>
                        <a:pt x="8428" y="2753"/>
                        <a:pt x="8423" y="2732"/>
                      </a:cubicBezTo>
                      <a:cubicBezTo>
                        <a:pt x="8417" y="2710"/>
                        <a:pt x="8395" y="2698"/>
                        <a:pt x="8373" y="2704"/>
                      </a:cubicBezTo>
                      <a:close/>
                      <a:moveTo>
                        <a:pt x="8219" y="2746"/>
                      </a:moveTo>
                      <a:lnTo>
                        <a:pt x="8219" y="2746"/>
                      </a:lnTo>
                      <a:cubicBezTo>
                        <a:pt x="8198" y="2752"/>
                        <a:pt x="8185" y="2774"/>
                        <a:pt x="8191" y="2795"/>
                      </a:cubicBezTo>
                      <a:cubicBezTo>
                        <a:pt x="8197" y="2816"/>
                        <a:pt x="8219" y="2829"/>
                        <a:pt x="8240" y="2823"/>
                      </a:cubicBezTo>
                      <a:lnTo>
                        <a:pt x="8240" y="2823"/>
                      </a:lnTo>
                      <a:cubicBezTo>
                        <a:pt x="8261" y="2817"/>
                        <a:pt x="8274" y="2795"/>
                        <a:pt x="8268" y="2774"/>
                      </a:cubicBezTo>
                      <a:cubicBezTo>
                        <a:pt x="8262" y="2753"/>
                        <a:pt x="8240" y="2740"/>
                        <a:pt x="8219" y="2746"/>
                      </a:cubicBezTo>
                      <a:close/>
                      <a:moveTo>
                        <a:pt x="8065" y="2788"/>
                      </a:moveTo>
                      <a:lnTo>
                        <a:pt x="8064" y="2788"/>
                      </a:lnTo>
                      <a:cubicBezTo>
                        <a:pt x="8043" y="2794"/>
                        <a:pt x="8031" y="2816"/>
                        <a:pt x="8036" y="2837"/>
                      </a:cubicBezTo>
                      <a:cubicBezTo>
                        <a:pt x="8042" y="2859"/>
                        <a:pt x="8064" y="2871"/>
                        <a:pt x="8086" y="2865"/>
                      </a:cubicBezTo>
                      <a:lnTo>
                        <a:pt x="8086" y="2865"/>
                      </a:lnTo>
                      <a:cubicBezTo>
                        <a:pt x="8107" y="2859"/>
                        <a:pt x="8120" y="2837"/>
                        <a:pt x="8114" y="2816"/>
                      </a:cubicBezTo>
                      <a:cubicBezTo>
                        <a:pt x="8108" y="2795"/>
                        <a:pt x="8086" y="2782"/>
                        <a:pt x="8065" y="2788"/>
                      </a:cubicBezTo>
                      <a:close/>
                      <a:moveTo>
                        <a:pt x="7910" y="2830"/>
                      </a:moveTo>
                      <a:lnTo>
                        <a:pt x="7910" y="2830"/>
                      </a:lnTo>
                      <a:cubicBezTo>
                        <a:pt x="7889" y="2836"/>
                        <a:pt x="7876" y="2858"/>
                        <a:pt x="7882" y="2879"/>
                      </a:cubicBezTo>
                      <a:cubicBezTo>
                        <a:pt x="7888" y="2901"/>
                        <a:pt x="7910" y="2913"/>
                        <a:pt x="7931" y="2907"/>
                      </a:cubicBezTo>
                      <a:lnTo>
                        <a:pt x="7931" y="2907"/>
                      </a:lnTo>
                      <a:cubicBezTo>
                        <a:pt x="7953" y="2902"/>
                        <a:pt x="7965" y="2879"/>
                        <a:pt x="7959" y="2858"/>
                      </a:cubicBezTo>
                      <a:cubicBezTo>
                        <a:pt x="7953" y="2837"/>
                        <a:pt x="7931" y="2824"/>
                        <a:pt x="7910" y="2830"/>
                      </a:cubicBezTo>
                      <a:close/>
                      <a:moveTo>
                        <a:pt x="7756" y="2872"/>
                      </a:moveTo>
                      <a:lnTo>
                        <a:pt x="7756" y="2872"/>
                      </a:lnTo>
                      <a:cubicBezTo>
                        <a:pt x="7734" y="2878"/>
                        <a:pt x="7722" y="2900"/>
                        <a:pt x="7728" y="2922"/>
                      </a:cubicBezTo>
                      <a:cubicBezTo>
                        <a:pt x="7733" y="2943"/>
                        <a:pt x="7755" y="2955"/>
                        <a:pt x="7777" y="2950"/>
                      </a:cubicBezTo>
                      <a:lnTo>
                        <a:pt x="7777" y="2950"/>
                      </a:lnTo>
                      <a:cubicBezTo>
                        <a:pt x="7798" y="2944"/>
                        <a:pt x="7811" y="2922"/>
                        <a:pt x="7805" y="2900"/>
                      </a:cubicBezTo>
                      <a:cubicBezTo>
                        <a:pt x="7799" y="2879"/>
                        <a:pt x="7777" y="2867"/>
                        <a:pt x="7756" y="2872"/>
                      </a:cubicBezTo>
                      <a:close/>
                      <a:moveTo>
                        <a:pt x="7601" y="2915"/>
                      </a:moveTo>
                      <a:lnTo>
                        <a:pt x="7601" y="2915"/>
                      </a:lnTo>
                      <a:cubicBezTo>
                        <a:pt x="7580" y="2920"/>
                        <a:pt x="7567" y="2942"/>
                        <a:pt x="7573" y="2964"/>
                      </a:cubicBezTo>
                      <a:cubicBezTo>
                        <a:pt x="7579" y="2985"/>
                        <a:pt x="7601" y="2998"/>
                        <a:pt x="7622" y="2992"/>
                      </a:cubicBezTo>
                      <a:lnTo>
                        <a:pt x="7622" y="2992"/>
                      </a:lnTo>
                      <a:cubicBezTo>
                        <a:pt x="7644" y="2986"/>
                        <a:pt x="7656" y="2964"/>
                        <a:pt x="7650" y="2943"/>
                      </a:cubicBezTo>
                      <a:cubicBezTo>
                        <a:pt x="7645" y="2921"/>
                        <a:pt x="7623" y="2909"/>
                        <a:pt x="7601" y="2915"/>
                      </a:cubicBezTo>
                      <a:close/>
                      <a:moveTo>
                        <a:pt x="7447" y="2957"/>
                      </a:moveTo>
                      <a:lnTo>
                        <a:pt x="7447" y="2957"/>
                      </a:lnTo>
                      <a:cubicBezTo>
                        <a:pt x="7425" y="2963"/>
                        <a:pt x="7413" y="2985"/>
                        <a:pt x="7419" y="3006"/>
                      </a:cubicBezTo>
                      <a:cubicBezTo>
                        <a:pt x="7425" y="3027"/>
                        <a:pt x="7447" y="3040"/>
                        <a:pt x="7468" y="3034"/>
                      </a:cubicBezTo>
                      <a:lnTo>
                        <a:pt x="7468" y="3034"/>
                      </a:lnTo>
                      <a:cubicBezTo>
                        <a:pt x="7489" y="3028"/>
                        <a:pt x="7502" y="3006"/>
                        <a:pt x="7496" y="2985"/>
                      </a:cubicBezTo>
                      <a:cubicBezTo>
                        <a:pt x="7490" y="2963"/>
                        <a:pt x="7468" y="2951"/>
                        <a:pt x="7447" y="2957"/>
                      </a:cubicBezTo>
                      <a:close/>
                      <a:moveTo>
                        <a:pt x="7292" y="2999"/>
                      </a:moveTo>
                      <a:lnTo>
                        <a:pt x="7292" y="2999"/>
                      </a:lnTo>
                      <a:cubicBezTo>
                        <a:pt x="7271" y="3005"/>
                        <a:pt x="7258" y="3027"/>
                        <a:pt x="7264" y="3048"/>
                      </a:cubicBezTo>
                      <a:cubicBezTo>
                        <a:pt x="7270" y="3069"/>
                        <a:pt x="7292" y="3082"/>
                        <a:pt x="7313" y="3076"/>
                      </a:cubicBezTo>
                      <a:lnTo>
                        <a:pt x="7314" y="3076"/>
                      </a:lnTo>
                      <a:cubicBezTo>
                        <a:pt x="7335" y="3070"/>
                        <a:pt x="7347" y="3048"/>
                        <a:pt x="7342" y="3027"/>
                      </a:cubicBezTo>
                      <a:cubicBezTo>
                        <a:pt x="7336" y="3006"/>
                        <a:pt x="7314" y="2993"/>
                        <a:pt x="7292" y="2999"/>
                      </a:cubicBezTo>
                      <a:close/>
                      <a:moveTo>
                        <a:pt x="7138" y="3041"/>
                      </a:moveTo>
                      <a:lnTo>
                        <a:pt x="7138" y="3041"/>
                      </a:lnTo>
                      <a:cubicBezTo>
                        <a:pt x="7117" y="3047"/>
                        <a:pt x="7104" y="3069"/>
                        <a:pt x="7110" y="3090"/>
                      </a:cubicBezTo>
                      <a:cubicBezTo>
                        <a:pt x="7116" y="3111"/>
                        <a:pt x="7138" y="3124"/>
                        <a:pt x="7159" y="3118"/>
                      </a:cubicBezTo>
                      <a:lnTo>
                        <a:pt x="7159" y="3118"/>
                      </a:lnTo>
                      <a:cubicBezTo>
                        <a:pt x="7180" y="3112"/>
                        <a:pt x="7193" y="3090"/>
                        <a:pt x="7187" y="3069"/>
                      </a:cubicBezTo>
                      <a:cubicBezTo>
                        <a:pt x="7181" y="3048"/>
                        <a:pt x="7159" y="3035"/>
                        <a:pt x="7138" y="3041"/>
                      </a:cubicBezTo>
                      <a:close/>
                      <a:moveTo>
                        <a:pt x="6983" y="3083"/>
                      </a:moveTo>
                      <a:lnTo>
                        <a:pt x="6983" y="3083"/>
                      </a:lnTo>
                      <a:cubicBezTo>
                        <a:pt x="6962" y="3089"/>
                        <a:pt x="6950" y="3111"/>
                        <a:pt x="6955" y="3132"/>
                      </a:cubicBezTo>
                      <a:cubicBezTo>
                        <a:pt x="6961" y="3154"/>
                        <a:pt x="6983" y="3166"/>
                        <a:pt x="7005" y="3160"/>
                      </a:cubicBezTo>
                      <a:lnTo>
                        <a:pt x="7005" y="3160"/>
                      </a:lnTo>
                      <a:cubicBezTo>
                        <a:pt x="7026" y="3154"/>
                        <a:pt x="7039" y="3132"/>
                        <a:pt x="7033" y="3111"/>
                      </a:cubicBezTo>
                      <a:cubicBezTo>
                        <a:pt x="7027" y="3090"/>
                        <a:pt x="7005" y="3077"/>
                        <a:pt x="6983" y="3083"/>
                      </a:cubicBezTo>
                      <a:close/>
                      <a:moveTo>
                        <a:pt x="6829" y="3125"/>
                      </a:moveTo>
                      <a:lnTo>
                        <a:pt x="6829" y="3125"/>
                      </a:lnTo>
                      <a:cubicBezTo>
                        <a:pt x="6808" y="3131"/>
                        <a:pt x="6795" y="3153"/>
                        <a:pt x="6801" y="3174"/>
                      </a:cubicBezTo>
                      <a:cubicBezTo>
                        <a:pt x="6807" y="3196"/>
                        <a:pt x="6829" y="3208"/>
                        <a:pt x="6850" y="3202"/>
                      </a:cubicBezTo>
                      <a:lnTo>
                        <a:pt x="6850" y="3202"/>
                      </a:lnTo>
                      <a:cubicBezTo>
                        <a:pt x="6872" y="3197"/>
                        <a:pt x="6884" y="3175"/>
                        <a:pt x="6878" y="3153"/>
                      </a:cubicBezTo>
                      <a:cubicBezTo>
                        <a:pt x="6872" y="3132"/>
                        <a:pt x="6850" y="3119"/>
                        <a:pt x="6829" y="3125"/>
                      </a:cubicBezTo>
                      <a:close/>
                      <a:moveTo>
                        <a:pt x="6675" y="3167"/>
                      </a:moveTo>
                      <a:lnTo>
                        <a:pt x="6675" y="3167"/>
                      </a:lnTo>
                      <a:cubicBezTo>
                        <a:pt x="6653" y="3173"/>
                        <a:pt x="6641" y="3195"/>
                        <a:pt x="6647" y="3217"/>
                      </a:cubicBezTo>
                      <a:cubicBezTo>
                        <a:pt x="6652" y="3238"/>
                        <a:pt x="6674" y="3250"/>
                        <a:pt x="6696" y="3245"/>
                      </a:cubicBezTo>
                      <a:lnTo>
                        <a:pt x="6696" y="3245"/>
                      </a:lnTo>
                      <a:cubicBezTo>
                        <a:pt x="6717" y="3239"/>
                        <a:pt x="6730" y="3217"/>
                        <a:pt x="6724" y="3195"/>
                      </a:cubicBezTo>
                      <a:cubicBezTo>
                        <a:pt x="6718" y="3174"/>
                        <a:pt x="6696" y="3162"/>
                        <a:pt x="6675" y="3167"/>
                      </a:cubicBezTo>
                      <a:close/>
                      <a:moveTo>
                        <a:pt x="6520" y="3210"/>
                      </a:moveTo>
                      <a:lnTo>
                        <a:pt x="6520" y="3210"/>
                      </a:lnTo>
                      <a:cubicBezTo>
                        <a:pt x="6499" y="3215"/>
                        <a:pt x="6486" y="3237"/>
                        <a:pt x="6492" y="3259"/>
                      </a:cubicBezTo>
                      <a:cubicBezTo>
                        <a:pt x="6498" y="3280"/>
                        <a:pt x="6520" y="3293"/>
                        <a:pt x="6541" y="3287"/>
                      </a:cubicBezTo>
                      <a:lnTo>
                        <a:pt x="6541" y="3287"/>
                      </a:lnTo>
                      <a:cubicBezTo>
                        <a:pt x="6563" y="3281"/>
                        <a:pt x="6575" y="3259"/>
                        <a:pt x="6569" y="3238"/>
                      </a:cubicBezTo>
                      <a:cubicBezTo>
                        <a:pt x="6564" y="3216"/>
                        <a:pt x="6542" y="3204"/>
                        <a:pt x="6520" y="3210"/>
                      </a:cubicBezTo>
                      <a:close/>
                      <a:moveTo>
                        <a:pt x="6366" y="3252"/>
                      </a:moveTo>
                      <a:lnTo>
                        <a:pt x="6366" y="3252"/>
                      </a:lnTo>
                      <a:cubicBezTo>
                        <a:pt x="6344" y="3258"/>
                        <a:pt x="6332" y="3280"/>
                        <a:pt x="6338" y="3301"/>
                      </a:cubicBezTo>
                      <a:cubicBezTo>
                        <a:pt x="6344" y="3322"/>
                        <a:pt x="6366" y="3335"/>
                        <a:pt x="6387" y="3329"/>
                      </a:cubicBezTo>
                      <a:lnTo>
                        <a:pt x="6387" y="3329"/>
                      </a:lnTo>
                      <a:cubicBezTo>
                        <a:pt x="6408" y="3323"/>
                        <a:pt x="6421" y="3301"/>
                        <a:pt x="6415" y="3280"/>
                      </a:cubicBezTo>
                      <a:cubicBezTo>
                        <a:pt x="6409" y="3258"/>
                        <a:pt x="6387" y="3246"/>
                        <a:pt x="6366" y="3252"/>
                      </a:cubicBezTo>
                      <a:close/>
                      <a:moveTo>
                        <a:pt x="6211" y="3294"/>
                      </a:moveTo>
                      <a:lnTo>
                        <a:pt x="6211" y="3294"/>
                      </a:lnTo>
                      <a:cubicBezTo>
                        <a:pt x="6190" y="3300"/>
                        <a:pt x="6177" y="3322"/>
                        <a:pt x="6183" y="3343"/>
                      </a:cubicBezTo>
                      <a:cubicBezTo>
                        <a:pt x="6189" y="3364"/>
                        <a:pt x="6211" y="3377"/>
                        <a:pt x="6232" y="3371"/>
                      </a:cubicBezTo>
                      <a:lnTo>
                        <a:pt x="6233" y="3371"/>
                      </a:lnTo>
                      <a:cubicBezTo>
                        <a:pt x="6254" y="3365"/>
                        <a:pt x="6266" y="3343"/>
                        <a:pt x="6261" y="3322"/>
                      </a:cubicBezTo>
                      <a:cubicBezTo>
                        <a:pt x="6255" y="3301"/>
                        <a:pt x="6233" y="3288"/>
                        <a:pt x="6211" y="3294"/>
                      </a:cubicBezTo>
                      <a:close/>
                      <a:moveTo>
                        <a:pt x="6057" y="3336"/>
                      </a:moveTo>
                      <a:lnTo>
                        <a:pt x="6057" y="3336"/>
                      </a:lnTo>
                      <a:cubicBezTo>
                        <a:pt x="6036" y="3342"/>
                        <a:pt x="6023" y="3364"/>
                        <a:pt x="6029" y="3385"/>
                      </a:cubicBezTo>
                      <a:cubicBezTo>
                        <a:pt x="6035" y="3407"/>
                        <a:pt x="6057" y="3419"/>
                        <a:pt x="6078" y="3413"/>
                      </a:cubicBezTo>
                      <a:lnTo>
                        <a:pt x="6078" y="3413"/>
                      </a:lnTo>
                      <a:cubicBezTo>
                        <a:pt x="6099" y="3407"/>
                        <a:pt x="6112" y="3385"/>
                        <a:pt x="6106" y="3364"/>
                      </a:cubicBezTo>
                      <a:cubicBezTo>
                        <a:pt x="6100" y="3343"/>
                        <a:pt x="6078" y="3330"/>
                        <a:pt x="6057" y="3336"/>
                      </a:cubicBezTo>
                      <a:close/>
                      <a:moveTo>
                        <a:pt x="5902" y="3378"/>
                      </a:moveTo>
                      <a:lnTo>
                        <a:pt x="5902" y="3378"/>
                      </a:lnTo>
                      <a:cubicBezTo>
                        <a:pt x="5881" y="3384"/>
                        <a:pt x="5869" y="3406"/>
                        <a:pt x="5874" y="3427"/>
                      </a:cubicBezTo>
                      <a:cubicBezTo>
                        <a:pt x="5880" y="3449"/>
                        <a:pt x="5902" y="3461"/>
                        <a:pt x="5924" y="3455"/>
                      </a:cubicBezTo>
                      <a:lnTo>
                        <a:pt x="5924" y="3455"/>
                      </a:lnTo>
                      <a:cubicBezTo>
                        <a:pt x="5945" y="3450"/>
                        <a:pt x="5958" y="3428"/>
                        <a:pt x="5952" y="3406"/>
                      </a:cubicBezTo>
                      <a:cubicBezTo>
                        <a:pt x="5946" y="3385"/>
                        <a:pt x="5924" y="3372"/>
                        <a:pt x="5902" y="3378"/>
                      </a:cubicBezTo>
                      <a:close/>
                      <a:moveTo>
                        <a:pt x="5748" y="3420"/>
                      </a:moveTo>
                      <a:lnTo>
                        <a:pt x="5748" y="3420"/>
                      </a:lnTo>
                      <a:cubicBezTo>
                        <a:pt x="5727" y="3426"/>
                        <a:pt x="5714" y="3448"/>
                        <a:pt x="5720" y="3470"/>
                      </a:cubicBezTo>
                      <a:cubicBezTo>
                        <a:pt x="5726" y="3491"/>
                        <a:pt x="5748" y="3503"/>
                        <a:pt x="5769" y="3498"/>
                      </a:cubicBezTo>
                      <a:lnTo>
                        <a:pt x="5769" y="3498"/>
                      </a:lnTo>
                      <a:cubicBezTo>
                        <a:pt x="5791" y="3492"/>
                        <a:pt x="5803" y="3470"/>
                        <a:pt x="5797" y="3448"/>
                      </a:cubicBezTo>
                      <a:cubicBezTo>
                        <a:pt x="5791" y="3427"/>
                        <a:pt x="5769" y="3415"/>
                        <a:pt x="5748" y="3420"/>
                      </a:cubicBezTo>
                      <a:close/>
                      <a:moveTo>
                        <a:pt x="5594" y="3463"/>
                      </a:moveTo>
                      <a:lnTo>
                        <a:pt x="5594" y="3463"/>
                      </a:lnTo>
                      <a:cubicBezTo>
                        <a:pt x="5572" y="3468"/>
                        <a:pt x="5560" y="3490"/>
                        <a:pt x="5566" y="3512"/>
                      </a:cubicBezTo>
                      <a:cubicBezTo>
                        <a:pt x="5571" y="3533"/>
                        <a:pt x="5593" y="3546"/>
                        <a:pt x="5615" y="3540"/>
                      </a:cubicBezTo>
                      <a:lnTo>
                        <a:pt x="5615" y="3540"/>
                      </a:lnTo>
                      <a:cubicBezTo>
                        <a:pt x="5636" y="3534"/>
                        <a:pt x="5649" y="3512"/>
                        <a:pt x="5643" y="3491"/>
                      </a:cubicBezTo>
                      <a:cubicBezTo>
                        <a:pt x="5637" y="3469"/>
                        <a:pt x="5615" y="3457"/>
                        <a:pt x="5594" y="3463"/>
                      </a:cubicBezTo>
                      <a:close/>
                      <a:moveTo>
                        <a:pt x="5439" y="3505"/>
                      </a:moveTo>
                      <a:lnTo>
                        <a:pt x="5439" y="3505"/>
                      </a:lnTo>
                      <a:cubicBezTo>
                        <a:pt x="5418" y="3511"/>
                        <a:pt x="5405" y="3533"/>
                        <a:pt x="5411" y="3554"/>
                      </a:cubicBezTo>
                      <a:cubicBezTo>
                        <a:pt x="5417" y="3575"/>
                        <a:pt x="5439" y="3588"/>
                        <a:pt x="5460" y="3582"/>
                      </a:cubicBezTo>
                      <a:lnTo>
                        <a:pt x="5460" y="3582"/>
                      </a:lnTo>
                      <a:cubicBezTo>
                        <a:pt x="5482" y="3576"/>
                        <a:pt x="5494" y="3554"/>
                        <a:pt x="5488" y="3533"/>
                      </a:cubicBezTo>
                      <a:cubicBezTo>
                        <a:pt x="5483" y="3511"/>
                        <a:pt x="5460" y="3499"/>
                        <a:pt x="5439" y="3505"/>
                      </a:cubicBezTo>
                      <a:close/>
                      <a:moveTo>
                        <a:pt x="5285" y="3547"/>
                      </a:moveTo>
                      <a:lnTo>
                        <a:pt x="5285" y="3547"/>
                      </a:lnTo>
                      <a:cubicBezTo>
                        <a:pt x="5263" y="3553"/>
                        <a:pt x="5251" y="3575"/>
                        <a:pt x="5257" y="3596"/>
                      </a:cubicBezTo>
                      <a:cubicBezTo>
                        <a:pt x="5263" y="3617"/>
                        <a:pt x="5285" y="3630"/>
                        <a:pt x="5306" y="3624"/>
                      </a:cubicBezTo>
                      <a:lnTo>
                        <a:pt x="5306" y="3624"/>
                      </a:lnTo>
                      <a:cubicBezTo>
                        <a:pt x="5327" y="3618"/>
                        <a:pt x="5340" y="3596"/>
                        <a:pt x="5334" y="3575"/>
                      </a:cubicBezTo>
                      <a:cubicBezTo>
                        <a:pt x="5328" y="3554"/>
                        <a:pt x="5306" y="3541"/>
                        <a:pt x="5285" y="3547"/>
                      </a:cubicBezTo>
                      <a:close/>
                      <a:moveTo>
                        <a:pt x="5130" y="3589"/>
                      </a:moveTo>
                      <a:lnTo>
                        <a:pt x="5130" y="3589"/>
                      </a:lnTo>
                      <a:cubicBezTo>
                        <a:pt x="5109" y="3595"/>
                        <a:pt x="5096" y="3617"/>
                        <a:pt x="5102" y="3638"/>
                      </a:cubicBezTo>
                      <a:cubicBezTo>
                        <a:pt x="5108" y="3659"/>
                        <a:pt x="5130" y="3672"/>
                        <a:pt x="5151" y="3666"/>
                      </a:cubicBezTo>
                      <a:lnTo>
                        <a:pt x="5152" y="3666"/>
                      </a:lnTo>
                      <a:cubicBezTo>
                        <a:pt x="5173" y="3660"/>
                        <a:pt x="5185" y="3638"/>
                        <a:pt x="5179" y="3617"/>
                      </a:cubicBezTo>
                      <a:cubicBezTo>
                        <a:pt x="5174" y="3596"/>
                        <a:pt x="5152" y="3583"/>
                        <a:pt x="5130" y="3589"/>
                      </a:cubicBezTo>
                      <a:close/>
                      <a:moveTo>
                        <a:pt x="4976" y="3631"/>
                      </a:moveTo>
                      <a:lnTo>
                        <a:pt x="4976" y="3631"/>
                      </a:lnTo>
                      <a:cubicBezTo>
                        <a:pt x="4955" y="3637"/>
                        <a:pt x="4942" y="3659"/>
                        <a:pt x="4948" y="3680"/>
                      </a:cubicBezTo>
                      <a:cubicBezTo>
                        <a:pt x="4954" y="3702"/>
                        <a:pt x="4976" y="3714"/>
                        <a:pt x="4997" y="3708"/>
                      </a:cubicBezTo>
                      <a:lnTo>
                        <a:pt x="4997" y="3708"/>
                      </a:lnTo>
                      <a:cubicBezTo>
                        <a:pt x="5018" y="3702"/>
                        <a:pt x="5031" y="3680"/>
                        <a:pt x="5025" y="3659"/>
                      </a:cubicBezTo>
                      <a:cubicBezTo>
                        <a:pt x="5019" y="3638"/>
                        <a:pt x="4997" y="3625"/>
                        <a:pt x="4976" y="3631"/>
                      </a:cubicBezTo>
                      <a:close/>
                      <a:moveTo>
                        <a:pt x="4821" y="3673"/>
                      </a:moveTo>
                      <a:lnTo>
                        <a:pt x="4821" y="3673"/>
                      </a:lnTo>
                      <a:cubicBezTo>
                        <a:pt x="4800" y="3679"/>
                        <a:pt x="4788" y="3701"/>
                        <a:pt x="4793" y="3722"/>
                      </a:cubicBezTo>
                      <a:cubicBezTo>
                        <a:pt x="4799" y="3744"/>
                        <a:pt x="4821" y="3756"/>
                        <a:pt x="4843" y="3750"/>
                      </a:cubicBezTo>
                      <a:lnTo>
                        <a:pt x="4843" y="3750"/>
                      </a:lnTo>
                      <a:cubicBezTo>
                        <a:pt x="4864" y="3745"/>
                        <a:pt x="4876" y="3723"/>
                        <a:pt x="4871" y="3701"/>
                      </a:cubicBezTo>
                      <a:cubicBezTo>
                        <a:pt x="4865" y="3680"/>
                        <a:pt x="4843" y="3667"/>
                        <a:pt x="4821" y="3673"/>
                      </a:cubicBezTo>
                      <a:close/>
                      <a:moveTo>
                        <a:pt x="4667" y="3715"/>
                      </a:moveTo>
                      <a:lnTo>
                        <a:pt x="4667" y="3715"/>
                      </a:lnTo>
                      <a:cubicBezTo>
                        <a:pt x="4646" y="3721"/>
                        <a:pt x="4633" y="3743"/>
                        <a:pt x="4639" y="3765"/>
                      </a:cubicBezTo>
                      <a:cubicBezTo>
                        <a:pt x="4645" y="3786"/>
                        <a:pt x="4667" y="3798"/>
                        <a:pt x="4688" y="3793"/>
                      </a:cubicBezTo>
                      <a:lnTo>
                        <a:pt x="4688" y="3793"/>
                      </a:lnTo>
                      <a:cubicBezTo>
                        <a:pt x="4710" y="3787"/>
                        <a:pt x="4722" y="3765"/>
                        <a:pt x="4716" y="3743"/>
                      </a:cubicBezTo>
                      <a:cubicBezTo>
                        <a:pt x="4710" y="3722"/>
                        <a:pt x="4688" y="3710"/>
                        <a:pt x="4667" y="3715"/>
                      </a:cubicBezTo>
                      <a:close/>
                      <a:moveTo>
                        <a:pt x="4513" y="3758"/>
                      </a:moveTo>
                      <a:lnTo>
                        <a:pt x="4513" y="3758"/>
                      </a:lnTo>
                      <a:cubicBezTo>
                        <a:pt x="4491" y="3763"/>
                        <a:pt x="4479" y="3786"/>
                        <a:pt x="4485" y="3807"/>
                      </a:cubicBezTo>
                      <a:cubicBezTo>
                        <a:pt x="4490" y="3828"/>
                        <a:pt x="4512" y="3841"/>
                        <a:pt x="4534" y="3835"/>
                      </a:cubicBezTo>
                      <a:lnTo>
                        <a:pt x="4534" y="3835"/>
                      </a:lnTo>
                      <a:cubicBezTo>
                        <a:pt x="4555" y="3829"/>
                        <a:pt x="4568" y="3807"/>
                        <a:pt x="4562" y="3786"/>
                      </a:cubicBezTo>
                      <a:cubicBezTo>
                        <a:pt x="4556" y="3764"/>
                        <a:pt x="4534" y="3752"/>
                        <a:pt x="4513" y="3758"/>
                      </a:cubicBezTo>
                      <a:close/>
                      <a:moveTo>
                        <a:pt x="4358" y="3800"/>
                      </a:moveTo>
                      <a:lnTo>
                        <a:pt x="4358" y="3800"/>
                      </a:lnTo>
                      <a:cubicBezTo>
                        <a:pt x="4337" y="3806"/>
                        <a:pt x="4324" y="3828"/>
                        <a:pt x="4330" y="3849"/>
                      </a:cubicBezTo>
                      <a:cubicBezTo>
                        <a:pt x="4336" y="3870"/>
                        <a:pt x="4358" y="3883"/>
                        <a:pt x="4379" y="3877"/>
                      </a:cubicBezTo>
                      <a:lnTo>
                        <a:pt x="4379" y="3877"/>
                      </a:lnTo>
                      <a:cubicBezTo>
                        <a:pt x="4401" y="3871"/>
                        <a:pt x="4413" y="3849"/>
                        <a:pt x="4407" y="3828"/>
                      </a:cubicBezTo>
                      <a:cubicBezTo>
                        <a:pt x="4401" y="3806"/>
                        <a:pt x="4379" y="3794"/>
                        <a:pt x="4358" y="3800"/>
                      </a:cubicBezTo>
                      <a:close/>
                      <a:moveTo>
                        <a:pt x="4204" y="3842"/>
                      </a:moveTo>
                      <a:lnTo>
                        <a:pt x="4204" y="3842"/>
                      </a:lnTo>
                      <a:cubicBezTo>
                        <a:pt x="4182" y="3848"/>
                        <a:pt x="4170" y="3870"/>
                        <a:pt x="4176" y="3891"/>
                      </a:cubicBezTo>
                      <a:cubicBezTo>
                        <a:pt x="4182" y="3912"/>
                        <a:pt x="4204" y="3925"/>
                        <a:pt x="4225" y="3919"/>
                      </a:cubicBezTo>
                      <a:lnTo>
                        <a:pt x="4225" y="3919"/>
                      </a:lnTo>
                      <a:cubicBezTo>
                        <a:pt x="4246" y="3913"/>
                        <a:pt x="4259" y="3891"/>
                        <a:pt x="4253" y="3870"/>
                      </a:cubicBezTo>
                      <a:cubicBezTo>
                        <a:pt x="4247" y="3849"/>
                        <a:pt x="4225" y="3836"/>
                        <a:pt x="4204" y="3842"/>
                      </a:cubicBezTo>
                      <a:close/>
                      <a:moveTo>
                        <a:pt x="4049" y="3884"/>
                      </a:moveTo>
                      <a:lnTo>
                        <a:pt x="4049" y="3884"/>
                      </a:lnTo>
                      <a:cubicBezTo>
                        <a:pt x="4028" y="3890"/>
                        <a:pt x="4015" y="3912"/>
                        <a:pt x="4021" y="3933"/>
                      </a:cubicBezTo>
                      <a:cubicBezTo>
                        <a:pt x="4027" y="3955"/>
                        <a:pt x="4049" y="3967"/>
                        <a:pt x="4071" y="3961"/>
                      </a:cubicBezTo>
                      <a:lnTo>
                        <a:pt x="4071" y="3961"/>
                      </a:lnTo>
                      <a:cubicBezTo>
                        <a:pt x="4092" y="3955"/>
                        <a:pt x="4104" y="3933"/>
                        <a:pt x="4098" y="3912"/>
                      </a:cubicBezTo>
                      <a:cubicBezTo>
                        <a:pt x="4093" y="3891"/>
                        <a:pt x="4070" y="3878"/>
                        <a:pt x="4049" y="3884"/>
                      </a:cubicBezTo>
                      <a:close/>
                      <a:moveTo>
                        <a:pt x="3895" y="3926"/>
                      </a:moveTo>
                      <a:lnTo>
                        <a:pt x="3895" y="3926"/>
                      </a:lnTo>
                      <a:cubicBezTo>
                        <a:pt x="3873" y="3932"/>
                        <a:pt x="3861" y="3954"/>
                        <a:pt x="3867" y="3976"/>
                      </a:cubicBezTo>
                      <a:cubicBezTo>
                        <a:pt x="3873" y="3997"/>
                        <a:pt x="3895" y="4009"/>
                        <a:pt x="3916" y="4003"/>
                      </a:cubicBezTo>
                      <a:lnTo>
                        <a:pt x="3916" y="4003"/>
                      </a:lnTo>
                      <a:cubicBezTo>
                        <a:pt x="3937" y="3997"/>
                        <a:pt x="3950" y="3975"/>
                        <a:pt x="3944" y="3954"/>
                      </a:cubicBezTo>
                      <a:cubicBezTo>
                        <a:pt x="3938" y="3933"/>
                        <a:pt x="3916" y="3920"/>
                        <a:pt x="3895" y="3926"/>
                      </a:cubicBezTo>
                      <a:close/>
                      <a:moveTo>
                        <a:pt x="3740" y="3968"/>
                      </a:moveTo>
                      <a:lnTo>
                        <a:pt x="3740" y="3968"/>
                      </a:lnTo>
                      <a:cubicBezTo>
                        <a:pt x="3719" y="3974"/>
                        <a:pt x="3707" y="3996"/>
                        <a:pt x="3712" y="4018"/>
                      </a:cubicBezTo>
                      <a:cubicBezTo>
                        <a:pt x="3718" y="4039"/>
                        <a:pt x="3740" y="4051"/>
                        <a:pt x="3762" y="4046"/>
                      </a:cubicBezTo>
                      <a:lnTo>
                        <a:pt x="3762" y="4045"/>
                      </a:lnTo>
                      <a:cubicBezTo>
                        <a:pt x="3783" y="4040"/>
                        <a:pt x="3796" y="4018"/>
                        <a:pt x="3790" y="3996"/>
                      </a:cubicBezTo>
                      <a:cubicBezTo>
                        <a:pt x="3784" y="3975"/>
                        <a:pt x="3762" y="3963"/>
                        <a:pt x="3740" y="3968"/>
                      </a:cubicBezTo>
                      <a:close/>
                      <a:moveTo>
                        <a:pt x="3586" y="4011"/>
                      </a:moveTo>
                      <a:lnTo>
                        <a:pt x="3586" y="4011"/>
                      </a:lnTo>
                      <a:cubicBezTo>
                        <a:pt x="3565" y="4017"/>
                        <a:pt x="3552" y="4039"/>
                        <a:pt x="3558" y="4060"/>
                      </a:cubicBezTo>
                      <a:cubicBezTo>
                        <a:pt x="3564" y="4081"/>
                        <a:pt x="3586" y="4094"/>
                        <a:pt x="3607" y="4088"/>
                      </a:cubicBezTo>
                      <a:lnTo>
                        <a:pt x="3607" y="4088"/>
                      </a:lnTo>
                      <a:cubicBezTo>
                        <a:pt x="3629" y="4082"/>
                        <a:pt x="3641" y="4060"/>
                        <a:pt x="3635" y="4038"/>
                      </a:cubicBezTo>
                      <a:cubicBezTo>
                        <a:pt x="3629" y="4017"/>
                        <a:pt x="3607" y="4005"/>
                        <a:pt x="3586" y="4011"/>
                      </a:cubicBezTo>
                      <a:close/>
                      <a:moveTo>
                        <a:pt x="3431" y="4053"/>
                      </a:moveTo>
                      <a:lnTo>
                        <a:pt x="3431" y="4053"/>
                      </a:lnTo>
                      <a:cubicBezTo>
                        <a:pt x="3410" y="4059"/>
                        <a:pt x="3398" y="4081"/>
                        <a:pt x="3404" y="4102"/>
                      </a:cubicBezTo>
                      <a:cubicBezTo>
                        <a:pt x="3409" y="4123"/>
                        <a:pt x="3432" y="4136"/>
                        <a:pt x="3453" y="4130"/>
                      </a:cubicBezTo>
                      <a:lnTo>
                        <a:pt x="3453" y="4130"/>
                      </a:lnTo>
                      <a:cubicBezTo>
                        <a:pt x="3474" y="4124"/>
                        <a:pt x="3487" y="4102"/>
                        <a:pt x="3481" y="4081"/>
                      </a:cubicBezTo>
                      <a:cubicBezTo>
                        <a:pt x="3475" y="4059"/>
                        <a:pt x="3453" y="4047"/>
                        <a:pt x="3431" y="4053"/>
                      </a:cubicBezTo>
                      <a:close/>
                      <a:moveTo>
                        <a:pt x="3277" y="4095"/>
                      </a:moveTo>
                      <a:lnTo>
                        <a:pt x="3277" y="4095"/>
                      </a:lnTo>
                      <a:cubicBezTo>
                        <a:pt x="3256" y="4101"/>
                        <a:pt x="3243" y="4123"/>
                        <a:pt x="3249" y="4144"/>
                      </a:cubicBezTo>
                      <a:cubicBezTo>
                        <a:pt x="3255" y="4165"/>
                        <a:pt x="3277" y="4178"/>
                        <a:pt x="3298" y="4172"/>
                      </a:cubicBezTo>
                      <a:lnTo>
                        <a:pt x="3298" y="4172"/>
                      </a:lnTo>
                      <a:cubicBezTo>
                        <a:pt x="3320" y="4166"/>
                        <a:pt x="3332" y="4144"/>
                        <a:pt x="3326" y="4123"/>
                      </a:cubicBezTo>
                      <a:cubicBezTo>
                        <a:pt x="3320" y="4101"/>
                        <a:pt x="3298" y="4089"/>
                        <a:pt x="3277" y="4095"/>
                      </a:cubicBezTo>
                      <a:close/>
                      <a:moveTo>
                        <a:pt x="3123" y="4137"/>
                      </a:moveTo>
                      <a:lnTo>
                        <a:pt x="3123" y="4137"/>
                      </a:lnTo>
                      <a:cubicBezTo>
                        <a:pt x="3101" y="4143"/>
                        <a:pt x="3089" y="4165"/>
                        <a:pt x="3095" y="4186"/>
                      </a:cubicBezTo>
                      <a:cubicBezTo>
                        <a:pt x="3101" y="4208"/>
                        <a:pt x="3123" y="4220"/>
                        <a:pt x="3144" y="4214"/>
                      </a:cubicBezTo>
                      <a:lnTo>
                        <a:pt x="3144" y="4214"/>
                      </a:lnTo>
                      <a:cubicBezTo>
                        <a:pt x="3165" y="4208"/>
                        <a:pt x="3178" y="4186"/>
                        <a:pt x="3172" y="4165"/>
                      </a:cubicBezTo>
                      <a:cubicBezTo>
                        <a:pt x="3166" y="4144"/>
                        <a:pt x="3144" y="4131"/>
                        <a:pt x="3123" y="4137"/>
                      </a:cubicBezTo>
                      <a:close/>
                      <a:moveTo>
                        <a:pt x="2968" y="4179"/>
                      </a:moveTo>
                      <a:lnTo>
                        <a:pt x="2968" y="4179"/>
                      </a:lnTo>
                      <a:cubicBezTo>
                        <a:pt x="2947" y="4185"/>
                        <a:pt x="2934" y="4207"/>
                        <a:pt x="2940" y="4228"/>
                      </a:cubicBezTo>
                      <a:cubicBezTo>
                        <a:pt x="2946" y="4250"/>
                        <a:pt x="2968" y="4262"/>
                        <a:pt x="2990" y="4256"/>
                      </a:cubicBezTo>
                      <a:lnTo>
                        <a:pt x="2990" y="4256"/>
                      </a:lnTo>
                      <a:cubicBezTo>
                        <a:pt x="3011" y="4250"/>
                        <a:pt x="3023" y="4228"/>
                        <a:pt x="3017" y="4207"/>
                      </a:cubicBezTo>
                      <a:cubicBezTo>
                        <a:pt x="3012" y="4186"/>
                        <a:pt x="2989" y="4173"/>
                        <a:pt x="2968" y="4179"/>
                      </a:cubicBezTo>
                      <a:close/>
                      <a:moveTo>
                        <a:pt x="2814" y="4221"/>
                      </a:moveTo>
                      <a:lnTo>
                        <a:pt x="2814" y="4221"/>
                      </a:lnTo>
                      <a:cubicBezTo>
                        <a:pt x="2792" y="4227"/>
                        <a:pt x="2780" y="4249"/>
                        <a:pt x="2786" y="4271"/>
                      </a:cubicBezTo>
                      <a:cubicBezTo>
                        <a:pt x="2792" y="4292"/>
                        <a:pt x="2814" y="4304"/>
                        <a:pt x="2835" y="4298"/>
                      </a:cubicBezTo>
                      <a:lnTo>
                        <a:pt x="2835" y="4298"/>
                      </a:lnTo>
                      <a:cubicBezTo>
                        <a:pt x="2856" y="4293"/>
                        <a:pt x="2869" y="4270"/>
                        <a:pt x="2863" y="4249"/>
                      </a:cubicBezTo>
                      <a:cubicBezTo>
                        <a:pt x="2857" y="4228"/>
                        <a:pt x="2835" y="4215"/>
                        <a:pt x="2814" y="4221"/>
                      </a:cubicBezTo>
                      <a:close/>
                      <a:moveTo>
                        <a:pt x="2659" y="4263"/>
                      </a:moveTo>
                      <a:lnTo>
                        <a:pt x="2659" y="4264"/>
                      </a:lnTo>
                      <a:cubicBezTo>
                        <a:pt x="2638" y="4269"/>
                        <a:pt x="2626" y="4291"/>
                        <a:pt x="2631" y="4313"/>
                      </a:cubicBezTo>
                      <a:cubicBezTo>
                        <a:pt x="2637" y="4334"/>
                        <a:pt x="2659" y="4347"/>
                        <a:pt x="2681" y="4341"/>
                      </a:cubicBezTo>
                      <a:lnTo>
                        <a:pt x="2681" y="4341"/>
                      </a:lnTo>
                      <a:cubicBezTo>
                        <a:pt x="2702" y="4335"/>
                        <a:pt x="2714" y="4313"/>
                        <a:pt x="2709" y="4291"/>
                      </a:cubicBezTo>
                      <a:cubicBezTo>
                        <a:pt x="2703" y="4270"/>
                        <a:pt x="2681" y="4258"/>
                        <a:pt x="2659" y="4263"/>
                      </a:cubicBezTo>
                      <a:close/>
                      <a:moveTo>
                        <a:pt x="2505" y="4306"/>
                      </a:moveTo>
                      <a:lnTo>
                        <a:pt x="2505" y="4306"/>
                      </a:lnTo>
                      <a:cubicBezTo>
                        <a:pt x="2484" y="4312"/>
                        <a:pt x="2471" y="4334"/>
                        <a:pt x="2477" y="4355"/>
                      </a:cubicBezTo>
                      <a:cubicBezTo>
                        <a:pt x="2483" y="4376"/>
                        <a:pt x="2505" y="4389"/>
                        <a:pt x="2526" y="4383"/>
                      </a:cubicBezTo>
                      <a:lnTo>
                        <a:pt x="2526" y="4383"/>
                      </a:lnTo>
                      <a:cubicBezTo>
                        <a:pt x="2548" y="4377"/>
                        <a:pt x="2560" y="4355"/>
                        <a:pt x="2554" y="4333"/>
                      </a:cubicBezTo>
                      <a:cubicBezTo>
                        <a:pt x="2548" y="4312"/>
                        <a:pt x="2526" y="4300"/>
                        <a:pt x="2505" y="4306"/>
                      </a:cubicBezTo>
                      <a:close/>
                      <a:moveTo>
                        <a:pt x="2350" y="4348"/>
                      </a:moveTo>
                      <a:lnTo>
                        <a:pt x="2350" y="4348"/>
                      </a:lnTo>
                      <a:cubicBezTo>
                        <a:pt x="2329" y="4354"/>
                        <a:pt x="2317" y="4376"/>
                        <a:pt x="2323" y="4397"/>
                      </a:cubicBezTo>
                      <a:cubicBezTo>
                        <a:pt x="2328" y="4418"/>
                        <a:pt x="2351" y="4431"/>
                        <a:pt x="2372" y="4425"/>
                      </a:cubicBezTo>
                      <a:lnTo>
                        <a:pt x="2372" y="4425"/>
                      </a:lnTo>
                      <a:cubicBezTo>
                        <a:pt x="2393" y="4419"/>
                        <a:pt x="2406" y="4397"/>
                        <a:pt x="2400" y="4376"/>
                      </a:cubicBezTo>
                      <a:cubicBezTo>
                        <a:pt x="2394" y="4354"/>
                        <a:pt x="2372" y="4342"/>
                        <a:pt x="2350" y="4348"/>
                      </a:cubicBezTo>
                      <a:close/>
                      <a:moveTo>
                        <a:pt x="2196" y="4390"/>
                      </a:moveTo>
                      <a:lnTo>
                        <a:pt x="2196" y="4390"/>
                      </a:lnTo>
                      <a:cubicBezTo>
                        <a:pt x="2175" y="4396"/>
                        <a:pt x="2162" y="4418"/>
                        <a:pt x="2168" y="4439"/>
                      </a:cubicBezTo>
                      <a:cubicBezTo>
                        <a:pt x="2174" y="4461"/>
                        <a:pt x="2196" y="4473"/>
                        <a:pt x="2217" y="4467"/>
                      </a:cubicBezTo>
                      <a:lnTo>
                        <a:pt x="2217" y="4467"/>
                      </a:lnTo>
                      <a:cubicBezTo>
                        <a:pt x="2239" y="4461"/>
                        <a:pt x="2251" y="4439"/>
                        <a:pt x="2245" y="4418"/>
                      </a:cubicBezTo>
                      <a:cubicBezTo>
                        <a:pt x="2239" y="4397"/>
                        <a:pt x="2217" y="4384"/>
                        <a:pt x="2196" y="4390"/>
                      </a:cubicBezTo>
                      <a:close/>
                      <a:moveTo>
                        <a:pt x="2042" y="4432"/>
                      </a:moveTo>
                      <a:lnTo>
                        <a:pt x="2042" y="4432"/>
                      </a:lnTo>
                      <a:cubicBezTo>
                        <a:pt x="2020" y="4438"/>
                        <a:pt x="2008" y="4460"/>
                        <a:pt x="2014" y="4481"/>
                      </a:cubicBezTo>
                      <a:cubicBezTo>
                        <a:pt x="2020" y="4503"/>
                        <a:pt x="2042" y="4515"/>
                        <a:pt x="2063" y="4509"/>
                      </a:cubicBezTo>
                      <a:lnTo>
                        <a:pt x="2063" y="4509"/>
                      </a:lnTo>
                      <a:cubicBezTo>
                        <a:pt x="2084" y="4503"/>
                        <a:pt x="2097" y="4481"/>
                        <a:pt x="2091" y="4460"/>
                      </a:cubicBezTo>
                      <a:cubicBezTo>
                        <a:pt x="2085" y="4439"/>
                        <a:pt x="2063" y="4426"/>
                        <a:pt x="2042" y="4432"/>
                      </a:cubicBezTo>
                      <a:close/>
                      <a:moveTo>
                        <a:pt x="1887" y="4474"/>
                      </a:moveTo>
                      <a:lnTo>
                        <a:pt x="1887" y="4474"/>
                      </a:lnTo>
                      <a:cubicBezTo>
                        <a:pt x="1866" y="4480"/>
                        <a:pt x="1853" y="4502"/>
                        <a:pt x="1859" y="4524"/>
                      </a:cubicBezTo>
                      <a:cubicBezTo>
                        <a:pt x="1865" y="4545"/>
                        <a:pt x="1887" y="4557"/>
                        <a:pt x="1909" y="4551"/>
                      </a:cubicBezTo>
                      <a:lnTo>
                        <a:pt x="1909" y="4551"/>
                      </a:lnTo>
                      <a:cubicBezTo>
                        <a:pt x="1930" y="4545"/>
                        <a:pt x="1942" y="4523"/>
                        <a:pt x="1936" y="4502"/>
                      </a:cubicBezTo>
                      <a:cubicBezTo>
                        <a:pt x="1931" y="4481"/>
                        <a:pt x="1908" y="4468"/>
                        <a:pt x="1887" y="4474"/>
                      </a:cubicBezTo>
                      <a:close/>
                      <a:moveTo>
                        <a:pt x="1733" y="4516"/>
                      </a:moveTo>
                      <a:lnTo>
                        <a:pt x="1733" y="4516"/>
                      </a:lnTo>
                      <a:cubicBezTo>
                        <a:pt x="1711" y="4522"/>
                        <a:pt x="1699" y="4544"/>
                        <a:pt x="1705" y="4566"/>
                      </a:cubicBezTo>
                      <a:cubicBezTo>
                        <a:pt x="1711" y="4587"/>
                        <a:pt x="1733" y="4599"/>
                        <a:pt x="1754" y="4594"/>
                      </a:cubicBezTo>
                      <a:lnTo>
                        <a:pt x="1754" y="4594"/>
                      </a:lnTo>
                      <a:cubicBezTo>
                        <a:pt x="1775" y="4588"/>
                        <a:pt x="1788" y="4566"/>
                        <a:pt x="1782" y="4544"/>
                      </a:cubicBezTo>
                      <a:cubicBezTo>
                        <a:pt x="1776" y="4523"/>
                        <a:pt x="1754" y="4511"/>
                        <a:pt x="1733" y="4516"/>
                      </a:cubicBezTo>
                      <a:close/>
                      <a:moveTo>
                        <a:pt x="1578" y="4559"/>
                      </a:moveTo>
                      <a:lnTo>
                        <a:pt x="1578" y="4559"/>
                      </a:lnTo>
                      <a:cubicBezTo>
                        <a:pt x="1557" y="4565"/>
                        <a:pt x="1544" y="4587"/>
                        <a:pt x="1550" y="4608"/>
                      </a:cubicBezTo>
                      <a:cubicBezTo>
                        <a:pt x="1556" y="4629"/>
                        <a:pt x="1578" y="4642"/>
                        <a:pt x="1600" y="4636"/>
                      </a:cubicBezTo>
                      <a:lnTo>
                        <a:pt x="1600" y="4636"/>
                      </a:lnTo>
                      <a:cubicBezTo>
                        <a:pt x="1621" y="4630"/>
                        <a:pt x="1633" y="4608"/>
                        <a:pt x="1628" y="4586"/>
                      </a:cubicBezTo>
                      <a:cubicBezTo>
                        <a:pt x="1622" y="4565"/>
                        <a:pt x="1600" y="4553"/>
                        <a:pt x="1578" y="4559"/>
                      </a:cubicBezTo>
                      <a:close/>
                      <a:moveTo>
                        <a:pt x="1424" y="4601"/>
                      </a:moveTo>
                      <a:lnTo>
                        <a:pt x="1424" y="4601"/>
                      </a:lnTo>
                      <a:cubicBezTo>
                        <a:pt x="1403" y="4607"/>
                        <a:pt x="1390" y="4629"/>
                        <a:pt x="1396" y="4650"/>
                      </a:cubicBezTo>
                      <a:cubicBezTo>
                        <a:pt x="1402" y="4671"/>
                        <a:pt x="1424" y="4684"/>
                        <a:pt x="1445" y="4678"/>
                      </a:cubicBezTo>
                      <a:lnTo>
                        <a:pt x="1445" y="4678"/>
                      </a:lnTo>
                      <a:cubicBezTo>
                        <a:pt x="1467" y="4672"/>
                        <a:pt x="1479" y="4650"/>
                        <a:pt x="1473" y="4629"/>
                      </a:cubicBezTo>
                      <a:cubicBezTo>
                        <a:pt x="1467" y="4607"/>
                        <a:pt x="1445" y="4595"/>
                        <a:pt x="1424" y="4601"/>
                      </a:cubicBezTo>
                      <a:close/>
                      <a:moveTo>
                        <a:pt x="1269" y="4643"/>
                      </a:moveTo>
                      <a:lnTo>
                        <a:pt x="1269" y="4643"/>
                      </a:lnTo>
                      <a:cubicBezTo>
                        <a:pt x="1248" y="4649"/>
                        <a:pt x="1236" y="4671"/>
                        <a:pt x="1242" y="4692"/>
                      </a:cubicBezTo>
                      <a:cubicBezTo>
                        <a:pt x="1247" y="4713"/>
                        <a:pt x="1270" y="4726"/>
                        <a:pt x="1291" y="4720"/>
                      </a:cubicBezTo>
                      <a:lnTo>
                        <a:pt x="1291" y="4720"/>
                      </a:lnTo>
                      <a:cubicBezTo>
                        <a:pt x="1312" y="4714"/>
                        <a:pt x="1325" y="4692"/>
                        <a:pt x="1319" y="4671"/>
                      </a:cubicBezTo>
                      <a:cubicBezTo>
                        <a:pt x="1313" y="4649"/>
                        <a:pt x="1291" y="4637"/>
                        <a:pt x="1269" y="4643"/>
                      </a:cubicBezTo>
                      <a:close/>
                      <a:moveTo>
                        <a:pt x="1115" y="4685"/>
                      </a:moveTo>
                      <a:lnTo>
                        <a:pt x="1115" y="4685"/>
                      </a:lnTo>
                      <a:cubicBezTo>
                        <a:pt x="1094" y="4691"/>
                        <a:pt x="1081" y="4713"/>
                        <a:pt x="1087" y="4734"/>
                      </a:cubicBezTo>
                      <a:cubicBezTo>
                        <a:pt x="1093" y="4756"/>
                        <a:pt x="1115" y="4768"/>
                        <a:pt x="1136" y="4762"/>
                      </a:cubicBezTo>
                      <a:lnTo>
                        <a:pt x="1136" y="4762"/>
                      </a:lnTo>
                      <a:cubicBezTo>
                        <a:pt x="1158" y="4756"/>
                        <a:pt x="1170" y="4734"/>
                        <a:pt x="1164" y="4713"/>
                      </a:cubicBezTo>
                      <a:cubicBezTo>
                        <a:pt x="1158" y="4692"/>
                        <a:pt x="1136" y="4679"/>
                        <a:pt x="1115" y="4685"/>
                      </a:cubicBezTo>
                      <a:close/>
                      <a:moveTo>
                        <a:pt x="961" y="4727"/>
                      </a:moveTo>
                      <a:lnTo>
                        <a:pt x="961" y="4727"/>
                      </a:lnTo>
                      <a:cubicBezTo>
                        <a:pt x="939" y="4733"/>
                        <a:pt x="927" y="4755"/>
                        <a:pt x="933" y="4776"/>
                      </a:cubicBezTo>
                      <a:cubicBezTo>
                        <a:pt x="939" y="4798"/>
                        <a:pt x="961" y="4810"/>
                        <a:pt x="982" y="4804"/>
                      </a:cubicBezTo>
                      <a:lnTo>
                        <a:pt x="982" y="4804"/>
                      </a:lnTo>
                      <a:cubicBezTo>
                        <a:pt x="1003" y="4798"/>
                        <a:pt x="1016" y="4776"/>
                        <a:pt x="1010" y="4755"/>
                      </a:cubicBezTo>
                      <a:cubicBezTo>
                        <a:pt x="1004" y="4734"/>
                        <a:pt x="982" y="4721"/>
                        <a:pt x="961" y="4727"/>
                      </a:cubicBezTo>
                      <a:close/>
                      <a:moveTo>
                        <a:pt x="806" y="4769"/>
                      </a:moveTo>
                      <a:lnTo>
                        <a:pt x="806" y="4769"/>
                      </a:lnTo>
                      <a:cubicBezTo>
                        <a:pt x="785" y="4775"/>
                        <a:pt x="772" y="4797"/>
                        <a:pt x="778" y="4819"/>
                      </a:cubicBezTo>
                      <a:cubicBezTo>
                        <a:pt x="784" y="4840"/>
                        <a:pt x="806" y="4852"/>
                        <a:pt x="827" y="4846"/>
                      </a:cubicBezTo>
                      <a:lnTo>
                        <a:pt x="828" y="4846"/>
                      </a:lnTo>
                      <a:cubicBezTo>
                        <a:pt x="849" y="4841"/>
                        <a:pt x="861" y="4818"/>
                        <a:pt x="855" y="4797"/>
                      </a:cubicBezTo>
                      <a:cubicBezTo>
                        <a:pt x="849" y="4776"/>
                        <a:pt x="827" y="4763"/>
                        <a:pt x="806" y="4769"/>
                      </a:cubicBezTo>
                      <a:close/>
                      <a:moveTo>
                        <a:pt x="652" y="4812"/>
                      </a:moveTo>
                      <a:lnTo>
                        <a:pt x="652" y="4812"/>
                      </a:lnTo>
                      <a:cubicBezTo>
                        <a:pt x="630" y="4817"/>
                        <a:pt x="618" y="4839"/>
                        <a:pt x="624" y="4861"/>
                      </a:cubicBezTo>
                      <a:cubicBezTo>
                        <a:pt x="630" y="4882"/>
                        <a:pt x="652" y="4895"/>
                        <a:pt x="673" y="4889"/>
                      </a:cubicBezTo>
                      <a:lnTo>
                        <a:pt x="673" y="4889"/>
                      </a:lnTo>
                      <a:cubicBezTo>
                        <a:pt x="694" y="4883"/>
                        <a:pt x="707" y="4861"/>
                        <a:pt x="701" y="4839"/>
                      </a:cubicBezTo>
                      <a:cubicBezTo>
                        <a:pt x="695" y="4818"/>
                        <a:pt x="673" y="4806"/>
                        <a:pt x="652" y="4812"/>
                      </a:cubicBezTo>
                      <a:close/>
                      <a:moveTo>
                        <a:pt x="497" y="4854"/>
                      </a:moveTo>
                      <a:lnTo>
                        <a:pt x="497" y="4854"/>
                      </a:lnTo>
                      <a:cubicBezTo>
                        <a:pt x="476" y="4860"/>
                        <a:pt x="463" y="4882"/>
                        <a:pt x="469" y="4903"/>
                      </a:cubicBezTo>
                      <a:cubicBezTo>
                        <a:pt x="475" y="4924"/>
                        <a:pt x="497" y="4937"/>
                        <a:pt x="519" y="4931"/>
                      </a:cubicBezTo>
                      <a:lnTo>
                        <a:pt x="519" y="4931"/>
                      </a:lnTo>
                      <a:cubicBezTo>
                        <a:pt x="540" y="4925"/>
                        <a:pt x="552" y="4903"/>
                        <a:pt x="547" y="4881"/>
                      </a:cubicBezTo>
                      <a:cubicBezTo>
                        <a:pt x="541" y="4860"/>
                        <a:pt x="519" y="4848"/>
                        <a:pt x="497" y="4854"/>
                      </a:cubicBezTo>
                      <a:close/>
                      <a:moveTo>
                        <a:pt x="343" y="4896"/>
                      </a:moveTo>
                      <a:lnTo>
                        <a:pt x="343" y="4896"/>
                      </a:lnTo>
                      <a:cubicBezTo>
                        <a:pt x="321" y="4902"/>
                        <a:pt x="309" y="4924"/>
                        <a:pt x="315" y="4945"/>
                      </a:cubicBezTo>
                      <a:cubicBezTo>
                        <a:pt x="321" y="4966"/>
                        <a:pt x="343" y="4979"/>
                        <a:pt x="364" y="4973"/>
                      </a:cubicBezTo>
                      <a:lnTo>
                        <a:pt x="364" y="4973"/>
                      </a:lnTo>
                      <a:cubicBezTo>
                        <a:pt x="386" y="4967"/>
                        <a:pt x="398" y="4945"/>
                        <a:pt x="392" y="4924"/>
                      </a:cubicBezTo>
                      <a:cubicBezTo>
                        <a:pt x="386" y="4902"/>
                        <a:pt x="364" y="4890"/>
                        <a:pt x="343" y="4896"/>
                      </a:cubicBezTo>
                      <a:close/>
                      <a:moveTo>
                        <a:pt x="188" y="4938"/>
                      </a:moveTo>
                      <a:lnTo>
                        <a:pt x="188" y="4938"/>
                      </a:lnTo>
                      <a:cubicBezTo>
                        <a:pt x="167" y="4944"/>
                        <a:pt x="155" y="4966"/>
                        <a:pt x="161" y="4987"/>
                      </a:cubicBezTo>
                      <a:cubicBezTo>
                        <a:pt x="166" y="5009"/>
                        <a:pt x="188" y="5021"/>
                        <a:pt x="210" y="5015"/>
                      </a:cubicBezTo>
                      <a:lnTo>
                        <a:pt x="210" y="5015"/>
                      </a:lnTo>
                      <a:cubicBezTo>
                        <a:pt x="231" y="5009"/>
                        <a:pt x="244" y="4987"/>
                        <a:pt x="238" y="4966"/>
                      </a:cubicBezTo>
                      <a:cubicBezTo>
                        <a:pt x="232" y="4945"/>
                        <a:pt x="210" y="4932"/>
                        <a:pt x="188" y="4938"/>
                      </a:cubicBezTo>
                      <a:close/>
                      <a:moveTo>
                        <a:pt x="34" y="4980"/>
                      </a:moveTo>
                      <a:lnTo>
                        <a:pt x="34" y="4980"/>
                      </a:lnTo>
                      <a:cubicBezTo>
                        <a:pt x="13" y="4986"/>
                        <a:pt x="0" y="5008"/>
                        <a:pt x="6" y="5029"/>
                      </a:cubicBezTo>
                      <a:cubicBezTo>
                        <a:pt x="12" y="5051"/>
                        <a:pt x="34" y="5063"/>
                        <a:pt x="55" y="5057"/>
                      </a:cubicBezTo>
                      <a:lnTo>
                        <a:pt x="55" y="5057"/>
                      </a:lnTo>
                      <a:cubicBezTo>
                        <a:pt x="77" y="5051"/>
                        <a:pt x="89" y="5029"/>
                        <a:pt x="83" y="5008"/>
                      </a:cubicBezTo>
                      <a:cubicBezTo>
                        <a:pt x="77" y="4987"/>
                        <a:pt x="55" y="4974"/>
                        <a:pt x="34" y="4980"/>
                      </a:cubicBez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2" name="Rectangle 564"/>
                <p:cNvSpPr>
                  <a:spLocks noChangeArrowheads="1"/>
                </p:cNvSpPr>
                <p:nvPr/>
              </p:nvSpPr>
              <p:spPr bwMode="auto">
                <a:xfrm>
                  <a:off x="1859" y="3336"/>
                  <a:ext cx="12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Book Antiqua" panose="02040602050305030304" pitchFamily="18" charset="0"/>
                    </a:rPr>
                    <a:t>400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3" name="Rectangle 565"/>
                <p:cNvSpPr>
                  <a:spLocks noChangeArrowheads="1"/>
                </p:cNvSpPr>
                <p:nvPr/>
              </p:nvSpPr>
              <p:spPr bwMode="auto">
                <a:xfrm>
                  <a:off x="1859" y="2951"/>
                  <a:ext cx="10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Book Antiqua" panose="02040602050305030304" pitchFamily="18" charset="0"/>
                    </a:rPr>
                    <a:t>600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4" name="Rectangle 566"/>
                <p:cNvSpPr>
                  <a:spLocks noChangeArrowheads="1"/>
                </p:cNvSpPr>
                <p:nvPr/>
              </p:nvSpPr>
              <p:spPr bwMode="auto">
                <a:xfrm>
                  <a:off x="1859" y="2563"/>
                  <a:ext cx="12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Book Antiqua" panose="02040602050305030304" pitchFamily="18" charset="0"/>
                    </a:rPr>
                    <a:t>800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5" name="Rectangle 567"/>
                <p:cNvSpPr>
                  <a:spLocks noChangeArrowheads="1"/>
                </p:cNvSpPr>
                <p:nvPr/>
              </p:nvSpPr>
              <p:spPr bwMode="auto">
                <a:xfrm>
                  <a:off x="1817" y="2177"/>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Book Antiqua" panose="02040602050305030304" pitchFamily="18"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6" name="Rectangle 568"/>
                <p:cNvSpPr>
                  <a:spLocks noChangeArrowheads="1"/>
                </p:cNvSpPr>
                <p:nvPr/>
              </p:nvSpPr>
              <p:spPr bwMode="auto">
                <a:xfrm>
                  <a:off x="1817" y="1792"/>
                  <a:ext cx="15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Book Antiqua" panose="02040602050305030304" pitchFamily="18" charset="0"/>
                    </a:rPr>
                    <a:t>1,200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7" name="Rectangle 576"/>
                <p:cNvSpPr>
                  <a:spLocks noChangeArrowheads="1"/>
                </p:cNvSpPr>
                <p:nvPr/>
              </p:nvSpPr>
              <p:spPr bwMode="auto">
                <a:xfrm>
                  <a:off x="7111" y="35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98" name="Rectangle 584"/>
                <p:cNvSpPr>
                  <a:spLocks noChangeArrowheads="1"/>
                </p:cNvSpPr>
                <p:nvPr/>
              </p:nvSpPr>
              <p:spPr bwMode="auto">
                <a:xfrm>
                  <a:off x="6483" y="36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99" name="Rectangle 591"/>
                <p:cNvSpPr>
                  <a:spLocks noChangeArrowheads="1"/>
                </p:cNvSpPr>
                <p:nvPr/>
              </p:nvSpPr>
              <p:spPr bwMode="auto">
                <a:xfrm>
                  <a:off x="5934" y="357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sp>
        <p:nvSpPr>
          <p:cNvPr id="1258" name="Rectangle 3"/>
          <p:cNvSpPr txBox="1">
            <a:spLocks noChangeArrowheads="1"/>
          </p:cNvSpPr>
          <p:nvPr/>
        </p:nvSpPr>
        <p:spPr>
          <a:xfrm>
            <a:off x="-5751" y="838200"/>
            <a:ext cx="12182789" cy="3609092"/>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b="1" kern="0" dirty="0"/>
              <a:t>Time Series. </a:t>
            </a:r>
            <a:r>
              <a:rPr lang="en-US" kern="0" dirty="0"/>
              <a:t>A relationship between the variable of interest – demand - and time.</a:t>
            </a:r>
          </a:p>
          <a:p>
            <a:pPr>
              <a:lnSpc>
                <a:spcPct val="90000"/>
              </a:lnSpc>
            </a:pPr>
            <a:r>
              <a:rPr lang="en-US" kern="0" dirty="0"/>
              <a:t>Systematic Components (</a:t>
            </a:r>
            <a:r>
              <a:rPr lang="en-US" dirty="0">
                <a:solidFill>
                  <a:srgbClr val="000000"/>
                </a:solidFill>
              </a:rPr>
              <a:t>Expected)</a:t>
            </a:r>
          </a:p>
          <a:p>
            <a:pPr lvl="1">
              <a:lnSpc>
                <a:spcPct val="90000"/>
              </a:lnSpc>
            </a:pPr>
            <a:r>
              <a:rPr lang="en-US" b="1" i="1" dirty="0">
                <a:solidFill>
                  <a:srgbClr val="000000"/>
                </a:solidFill>
              </a:rPr>
              <a:t>Level</a:t>
            </a:r>
            <a:r>
              <a:rPr lang="en-US" dirty="0">
                <a:solidFill>
                  <a:srgbClr val="000000"/>
                </a:solidFill>
              </a:rPr>
              <a:t> (current deseasonalized</a:t>
            </a:r>
          </a:p>
          <a:p>
            <a:pPr lvl="1">
              <a:lnSpc>
                <a:spcPct val="90000"/>
              </a:lnSpc>
            </a:pPr>
            <a:r>
              <a:rPr lang="en-US" b="1" i="1" dirty="0">
                <a:solidFill>
                  <a:srgbClr val="000000"/>
                </a:solidFill>
              </a:rPr>
              <a:t>Trend</a:t>
            </a:r>
            <a:r>
              <a:rPr lang="en-US" dirty="0">
                <a:solidFill>
                  <a:srgbClr val="000000"/>
                </a:solidFill>
              </a:rPr>
              <a:t> (growth or decline)</a:t>
            </a:r>
          </a:p>
          <a:p>
            <a:pPr lvl="1">
              <a:lnSpc>
                <a:spcPct val="90000"/>
              </a:lnSpc>
            </a:pPr>
            <a:r>
              <a:rPr lang="en-US" b="1" i="1" dirty="0">
                <a:solidFill>
                  <a:srgbClr val="000000"/>
                </a:solidFill>
              </a:rPr>
              <a:t>Seasonality</a:t>
            </a:r>
            <a:r>
              <a:rPr lang="en-US" dirty="0">
                <a:solidFill>
                  <a:srgbClr val="000000"/>
                </a:solidFill>
              </a:rPr>
              <a:t> (less than one year)</a:t>
            </a:r>
          </a:p>
          <a:p>
            <a:pPr lvl="1">
              <a:lnSpc>
                <a:spcPct val="90000"/>
              </a:lnSpc>
            </a:pPr>
            <a:r>
              <a:rPr lang="en-US" b="1" i="1" dirty="0">
                <a:solidFill>
                  <a:srgbClr val="000000"/>
                </a:solidFill>
              </a:rPr>
              <a:t>Cycles</a:t>
            </a:r>
            <a:r>
              <a:rPr lang="en-US" dirty="0">
                <a:solidFill>
                  <a:srgbClr val="000000"/>
                </a:solidFill>
              </a:rPr>
              <a:t> (every several years)</a:t>
            </a:r>
            <a:endParaRPr lang="en-US" b="1" i="1" dirty="0">
              <a:solidFill>
                <a:srgbClr val="000000"/>
              </a:solidFill>
            </a:endParaRPr>
          </a:p>
          <a:p>
            <a:pPr>
              <a:lnSpc>
                <a:spcPct val="90000"/>
              </a:lnSpc>
            </a:pPr>
            <a:r>
              <a:rPr lang="en-US" kern="0" dirty="0"/>
              <a:t>Random Components (Not Predictable)</a:t>
            </a:r>
          </a:p>
        </p:txBody>
      </p:sp>
      <p:sp>
        <p:nvSpPr>
          <p:cNvPr id="2198" name="Text Box 6"/>
          <p:cNvSpPr txBox="1">
            <a:spLocks noChangeArrowheads="1"/>
          </p:cNvSpPr>
          <p:nvPr/>
        </p:nvSpPr>
        <p:spPr bwMode="auto">
          <a:xfrm>
            <a:off x="2688800" y="5169366"/>
            <a:ext cx="793807" cy="369332"/>
          </a:xfrm>
          <a:prstGeom prst="rect">
            <a:avLst/>
          </a:prstGeom>
          <a:noFill/>
          <a:ln w="12700">
            <a:noFill/>
            <a:miter lim="800000"/>
            <a:headEnd type="none" w="sm" len="sm"/>
            <a:tailEnd type="none" w="sm" len="sm"/>
          </a:ln>
        </p:spPr>
        <p:txBody>
          <a:bodyPr wrap="none">
            <a:spAutoFit/>
          </a:bodyPr>
          <a:lstStyle>
            <a:defPPr>
              <a:defRPr lang="en-US"/>
            </a:defPPr>
            <a:lvl1pPr>
              <a:defRPr b="1" i="1">
                <a:solidFill>
                  <a:srgbClr val="C00000"/>
                </a:solidFill>
                <a:latin typeface="Book Antiqua" panose="02040602050305030304" pitchFamily="18" charset="0"/>
              </a:defRPr>
            </a:lvl1pPr>
          </a:lstStyle>
          <a:p>
            <a:r>
              <a:rPr lang="en-US" dirty="0"/>
              <a:t>Level </a:t>
            </a:r>
          </a:p>
        </p:txBody>
      </p:sp>
      <p:sp>
        <p:nvSpPr>
          <p:cNvPr id="2202" name="Text Box 6"/>
          <p:cNvSpPr txBox="1">
            <a:spLocks noChangeArrowheads="1"/>
          </p:cNvSpPr>
          <p:nvPr/>
        </p:nvSpPr>
        <p:spPr bwMode="auto">
          <a:xfrm>
            <a:off x="3776971" y="4604733"/>
            <a:ext cx="832279" cy="369332"/>
          </a:xfrm>
          <a:prstGeom prst="rect">
            <a:avLst/>
          </a:prstGeom>
          <a:noFill/>
          <a:ln w="12700">
            <a:noFill/>
            <a:miter lim="800000"/>
            <a:headEnd type="none" w="sm" len="sm"/>
            <a:tailEnd type="none" w="sm" len="sm"/>
          </a:ln>
        </p:spPr>
        <p:txBody>
          <a:bodyPr wrap="none">
            <a:spAutoFit/>
          </a:bodyPr>
          <a:lstStyle>
            <a:defPPr>
              <a:defRPr lang="en-US"/>
            </a:defPPr>
            <a:lvl1pPr>
              <a:defRPr b="1" i="1">
                <a:solidFill>
                  <a:srgbClr val="C00000"/>
                </a:solidFill>
                <a:latin typeface="Book Antiqua" panose="02040602050305030304" pitchFamily="18" charset="0"/>
              </a:defRPr>
            </a:lvl1pPr>
          </a:lstStyle>
          <a:p>
            <a:r>
              <a:rPr lang="en-US" dirty="0"/>
              <a:t>Trend </a:t>
            </a:r>
          </a:p>
        </p:txBody>
      </p:sp>
      <p:sp>
        <p:nvSpPr>
          <p:cNvPr id="2203" name="Text Box 6"/>
          <p:cNvSpPr txBox="1">
            <a:spLocks noChangeArrowheads="1"/>
          </p:cNvSpPr>
          <p:nvPr/>
        </p:nvSpPr>
        <p:spPr bwMode="auto">
          <a:xfrm>
            <a:off x="5066607" y="5091301"/>
            <a:ext cx="1460656" cy="369332"/>
          </a:xfrm>
          <a:prstGeom prst="rect">
            <a:avLst/>
          </a:prstGeom>
          <a:noFill/>
          <a:ln w="12700">
            <a:noFill/>
            <a:miter lim="800000"/>
            <a:headEnd type="none" w="sm" len="sm"/>
            <a:tailEnd type="none" w="sm" len="sm"/>
          </a:ln>
        </p:spPr>
        <p:txBody>
          <a:bodyPr wrap="none">
            <a:spAutoFit/>
          </a:bodyPr>
          <a:lstStyle>
            <a:defPPr>
              <a:defRPr lang="en-US"/>
            </a:defPPr>
            <a:lvl1pPr>
              <a:defRPr b="1" i="1">
                <a:solidFill>
                  <a:srgbClr val="C00000"/>
                </a:solidFill>
                <a:latin typeface="Book Antiqua" panose="02040602050305030304" pitchFamily="18" charset="0"/>
              </a:defRPr>
            </a:lvl1pPr>
          </a:lstStyle>
          <a:p>
            <a:r>
              <a:rPr lang="en-US" dirty="0"/>
              <a:t>Seasonality </a:t>
            </a:r>
          </a:p>
        </p:txBody>
      </p:sp>
      <p:sp>
        <p:nvSpPr>
          <p:cNvPr id="2204" name="Text Box 6"/>
          <p:cNvSpPr txBox="1">
            <a:spLocks noChangeArrowheads="1"/>
          </p:cNvSpPr>
          <p:nvPr/>
        </p:nvSpPr>
        <p:spPr bwMode="auto">
          <a:xfrm>
            <a:off x="7579921" y="2809543"/>
            <a:ext cx="914033" cy="369332"/>
          </a:xfrm>
          <a:prstGeom prst="rect">
            <a:avLst/>
          </a:prstGeom>
          <a:noFill/>
          <a:ln w="12700">
            <a:noFill/>
            <a:miter lim="800000"/>
            <a:headEnd type="none" w="sm" len="sm"/>
            <a:tailEnd type="none" w="sm" len="sm"/>
          </a:ln>
        </p:spPr>
        <p:txBody>
          <a:bodyPr wrap="none">
            <a:spAutoFit/>
          </a:bodyPr>
          <a:lstStyle>
            <a:defPPr>
              <a:defRPr lang="en-US"/>
            </a:defPPr>
            <a:lvl1pPr>
              <a:defRPr b="1" i="1">
                <a:solidFill>
                  <a:srgbClr val="C00000"/>
                </a:solidFill>
                <a:latin typeface="Book Antiqua" panose="02040602050305030304" pitchFamily="18" charset="0"/>
              </a:defRPr>
            </a:lvl1pPr>
          </a:lstStyle>
          <a:p>
            <a:r>
              <a:rPr lang="en-US" dirty="0"/>
              <a:t>Cycles </a:t>
            </a:r>
          </a:p>
        </p:txBody>
      </p:sp>
    </p:spTree>
    <p:extLst>
      <p:ext uri="{BB962C8B-B14F-4D97-AF65-F5344CB8AC3E}">
        <p14:creationId xmlns:p14="http://schemas.microsoft.com/office/powerpoint/2010/main" val="2065975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29"/>
                                        </p:tgtEl>
                                        <p:attrNameLst>
                                          <p:attrName>style.visibility</p:attrName>
                                        </p:attrNameLst>
                                      </p:cBhvr>
                                      <p:to>
                                        <p:strVal val="visible"/>
                                      </p:to>
                                    </p:set>
                                    <p:animEffect transition="in" filter="dissolve">
                                      <p:cBhvr>
                                        <p:cTn id="7" dur="2000"/>
                                        <p:tgtEl>
                                          <p:spTgt spid="16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8"/>
                                        </p:tgtEl>
                                        <p:attrNameLst>
                                          <p:attrName>style.visibility</p:attrName>
                                        </p:attrNameLst>
                                      </p:cBhvr>
                                      <p:to>
                                        <p:strVal val="visible"/>
                                      </p:to>
                                    </p:set>
                                    <p:animEffect transition="in" filter="dissolve">
                                      <p:cBhvr>
                                        <p:cTn id="12" dur="500"/>
                                        <p:tgtEl>
                                          <p:spTgt spid="21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02"/>
                                        </p:tgtEl>
                                        <p:attrNameLst>
                                          <p:attrName>style.visibility</p:attrName>
                                        </p:attrNameLst>
                                      </p:cBhvr>
                                      <p:to>
                                        <p:strVal val="visible"/>
                                      </p:to>
                                    </p:set>
                                    <p:animEffect transition="in" filter="dissolve">
                                      <p:cBhvr>
                                        <p:cTn id="17" dur="500"/>
                                        <p:tgtEl>
                                          <p:spTgt spid="220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03"/>
                                        </p:tgtEl>
                                        <p:attrNameLst>
                                          <p:attrName>style.visibility</p:attrName>
                                        </p:attrNameLst>
                                      </p:cBhvr>
                                      <p:to>
                                        <p:strVal val="visible"/>
                                      </p:to>
                                    </p:set>
                                    <p:animEffect transition="in" filter="dissolve">
                                      <p:cBhvr>
                                        <p:cTn id="22" dur="500"/>
                                        <p:tgtEl>
                                          <p:spTgt spid="220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04"/>
                                        </p:tgtEl>
                                        <p:attrNameLst>
                                          <p:attrName>style.visibility</p:attrName>
                                        </p:attrNameLst>
                                      </p:cBhvr>
                                      <p:to>
                                        <p:strVal val="visible"/>
                                      </p:to>
                                    </p:set>
                                    <p:animEffect transition="in" filter="dissolve">
                                      <p:cBhvr>
                                        <p:cTn id="27" dur="500"/>
                                        <p:tgtEl>
                                          <p:spTgt spid="2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 grpId="0"/>
      <p:bldP spid="2202" grpId="0"/>
      <p:bldP spid="2203" grpId="0"/>
      <p:bldP spid="22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158" y="6088559"/>
            <a:ext cx="9296400" cy="769441"/>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novelist(1863-1952) </a:t>
            </a:r>
          </a:p>
        </p:txBody>
      </p:sp>
      <p:sp>
        <p:nvSpPr>
          <p:cNvPr id="4" name="Rectangle 3">
            <a:extLst>
              <a:ext uri="{FF2B5EF4-FFF2-40B4-BE49-F238E27FC236}">
                <a16:creationId xmlns:a16="http://schemas.microsoft.com/office/drawing/2014/main" id="{2576700D-B646-4E22-AE0A-018A251C54D5}"/>
              </a:ext>
            </a:extLst>
          </p:cNvPr>
          <p:cNvSpPr/>
          <p:nvPr/>
        </p:nvSpPr>
        <p:spPr>
          <a:xfrm>
            <a:off x="-304800" y="1509"/>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Some Data Sets</a:t>
            </a:r>
          </a:p>
        </p:txBody>
      </p:sp>
    </p:spTree>
    <p:extLst>
      <p:ext uri="{BB962C8B-B14F-4D97-AF65-F5344CB8AC3E}">
        <p14:creationId xmlns:p14="http://schemas.microsoft.com/office/powerpoint/2010/main" val="32869253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Ports of LOS Angeles &amp; Log Beach Monthly Data (1000s TEUs) </a:t>
            </a:r>
          </a:p>
        </p:txBody>
      </p:sp>
      <p:graphicFrame>
        <p:nvGraphicFramePr>
          <p:cNvPr id="5" name="Object 4">
            <a:extLst>
              <a:ext uri="{FF2B5EF4-FFF2-40B4-BE49-F238E27FC236}">
                <a16:creationId xmlns:a16="http://schemas.microsoft.com/office/drawing/2014/main" id="{D9419A8B-EFA2-4C0A-AA01-56A4019D292E}"/>
              </a:ext>
            </a:extLst>
          </p:cNvPr>
          <p:cNvGraphicFramePr>
            <a:graphicFrameLocks noChangeAspect="1"/>
          </p:cNvGraphicFramePr>
          <p:nvPr>
            <p:extLst>
              <p:ext uri="{D42A27DB-BD31-4B8C-83A1-F6EECF244321}">
                <p14:modId xmlns:p14="http://schemas.microsoft.com/office/powerpoint/2010/main" val="4143102744"/>
              </p:ext>
            </p:extLst>
          </p:nvPr>
        </p:nvGraphicFramePr>
        <p:xfrm>
          <a:off x="152400" y="1524000"/>
          <a:ext cx="11470914" cy="3886200"/>
        </p:xfrm>
        <a:graphic>
          <a:graphicData uri="http://schemas.openxmlformats.org/presentationml/2006/ole">
            <mc:AlternateContent xmlns:mc="http://schemas.openxmlformats.org/markup-compatibility/2006">
              <mc:Choice xmlns:v="urn:schemas-microsoft-com:vml" Requires="v">
                <p:oleObj spid="_x0000_s17423" name="Worksheet" r:id="rId3" imgW="9896253" imgH="3352820" progId="Excel.Sheet.12">
                  <p:embed/>
                </p:oleObj>
              </mc:Choice>
              <mc:Fallback>
                <p:oleObj name="Worksheet" r:id="rId3" imgW="9896253" imgH="3352820" progId="Excel.Sheet.12">
                  <p:embed/>
                  <p:pic>
                    <p:nvPicPr>
                      <p:cNvPr id="0" name=""/>
                      <p:cNvPicPr/>
                      <p:nvPr/>
                    </p:nvPicPr>
                    <p:blipFill>
                      <a:blip r:embed="rId4"/>
                      <a:stretch>
                        <a:fillRect/>
                      </a:stretch>
                    </p:blipFill>
                    <p:spPr>
                      <a:xfrm>
                        <a:off x="152400" y="1524000"/>
                        <a:ext cx="11470914" cy="3886200"/>
                      </a:xfrm>
                      <a:prstGeom prst="rect">
                        <a:avLst/>
                      </a:prstGeom>
                    </p:spPr>
                  </p:pic>
                </p:oleObj>
              </mc:Fallback>
            </mc:AlternateContent>
          </a:graphicData>
        </a:graphic>
      </p:graphicFrame>
      <p:sp>
        <p:nvSpPr>
          <p:cNvPr id="581" name="Rectangle 3">
            <a:extLst>
              <a:ext uri="{FF2B5EF4-FFF2-40B4-BE49-F238E27FC236}">
                <a16:creationId xmlns:a16="http://schemas.microsoft.com/office/drawing/2014/main" id="{C704838D-EA63-459E-BFC1-71AF90651030}"/>
              </a:ext>
            </a:extLst>
          </p:cNvPr>
          <p:cNvSpPr txBox="1">
            <a:spLocks noChangeArrowheads="1"/>
          </p:cNvSpPr>
          <p:nvPr/>
        </p:nvSpPr>
        <p:spPr>
          <a:xfrm>
            <a:off x="25167" y="804644"/>
            <a:ext cx="12192000" cy="7620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kern="0" dirty="0"/>
              <a:t>TEU: </a:t>
            </a:r>
            <a:r>
              <a:rPr lang="en-US" dirty="0"/>
              <a:t>Twenty-Foot Equivalent Unit – A 20 feet intermodal container. We use this data in our Predictive Analytics Assignment. You may open the Table below</a:t>
            </a:r>
            <a:endParaRPr lang="en-US" kern="0" dirty="0"/>
          </a:p>
          <a:p>
            <a:pPr lvl="1">
              <a:lnSpc>
                <a:spcPct val="90000"/>
              </a:lnSpc>
            </a:pPr>
            <a:endParaRPr lang="en-US" sz="1800" kern="0" dirty="0"/>
          </a:p>
        </p:txBody>
      </p:sp>
      <p:sp>
        <p:nvSpPr>
          <p:cNvPr id="582" name="Rectangle 3">
            <a:extLst>
              <a:ext uri="{FF2B5EF4-FFF2-40B4-BE49-F238E27FC236}">
                <a16:creationId xmlns:a16="http://schemas.microsoft.com/office/drawing/2014/main" id="{E3F2D600-439A-4472-835E-9BD9D3F70F80}"/>
              </a:ext>
            </a:extLst>
          </p:cNvPr>
          <p:cNvSpPr txBox="1">
            <a:spLocks noChangeArrowheads="1"/>
          </p:cNvSpPr>
          <p:nvPr/>
        </p:nvSpPr>
        <p:spPr>
          <a:xfrm>
            <a:off x="25166" y="5410200"/>
            <a:ext cx="12192001" cy="18288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kern="0" dirty="0"/>
              <a:t>You may  use the following formula to turn the matrix into a column. =</a:t>
            </a:r>
            <a:r>
              <a:rPr lang="en-US" sz="2000" dirty="0"/>
              <a:t>INDEX($B$2:$X$13,IF(MOD(ROWS(B$17:B17),12)&gt;0,MOD(ROWS(B$17:B17),12),12),IF(INT(ROWS(B$17:B17)/12)&lt;&gt;ROWS(B$17:B17)/12,INT(ROWS(B$17:B17)/12)+1,INT(ROWS(B$17:B17)/12)))</a:t>
            </a:r>
            <a:endParaRPr lang="en-US" sz="1800" kern="0" dirty="0"/>
          </a:p>
        </p:txBody>
      </p:sp>
      <p:pic>
        <p:nvPicPr>
          <p:cNvPr id="7" name="Graphic 6" descr="No sign">
            <a:extLst>
              <a:ext uri="{FF2B5EF4-FFF2-40B4-BE49-F238E27FC236}">
                <a16:creationId xmlns:a16="http://schemas.microsoft.com/office/drawing/2014/main" id="{9EE08E94-6C8C-4A4B-AB53-E7B09C3E6E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1839370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E413A-307B-4720-9623-631C9C0403FB}"/>
              </a:ext>
            </a:extLst>
          </p:cNvPr>
          <p:cNvSpPr>
            <a:spLocks noGrp="1"/>
          </p:cNvSpPr>
          <p:nvPr>
            <p:ph type="title"/>
          </p:nvPr>
        </p:nvSpPr>
        <p:spPr/>
        <p:txBody>
          <a:bodyPr/>
          <a:lstStyle/>
          <a:p>
            <a:r>
              <a:rPr lang="en-US" sz="3200" dirty="0"/>
              <a:t>Data Base to Generate Thousands Sets of Data – Prescriptive Analytics</a:t>
            </a:r>
          </a:p>
        </p:txBody>
      </p:sp>
      <p:graphicFrame>
        <p:nvGraphicFramePr>
          <p:cNvPr id="5" name="Object 4">
            <a:extLst>
              <a:ext uri="{FF2B5EF4-FFF2-40B4-BE49-F238E27FC236}">
                <a16:creationId xmlns:a16="http://schemas.microsoft.com/office/drawing/2014/main" id="{71D1CCE8-43AE-4845-9200-F95A21295154}"/>
              </a:ext>
            </a:extLst>
          </p:cNvPr>
          <p:cNvGraphicFramePr>
            <a:graphicFrameLocks noChangeAspect="1"/>
          </p:cNvGraphicFramePr>
          <p:nvPr>
            <p:extLst>
              <p:ext uri="{D42A27DB-BD31-4B8C-83A1-F6EECF244321}">
                <p14:modId xmlns:p14="http://schemas.microsoft.com/office/powerpoint/2010/main" val="153357232"/>
              </p:ext>
            </p:extLst>
          </p:nvPr>
        </p:nvGraphicFramePr>
        <p:xfrm>
          <a:off x="76199" y="838200"/>
          <a:ext cx="12081637" cy="4953000"/>
        </p:xfrm>
        <a:graphic>
          <a:graphicData uri="http://schemas.openxmlformats.org/presentationml/2006/ole">
            <mc:AlternateContent xmlns:mc="http://schemas.openxmlformats.org/markup-compatibility/2006">
              <mc:Choice xmlns:v="urn:schemas-microsoft-com:vml" Requires="v">
                <p:oleObj spid="_x0000_s16398" name="Worksheet" r:id="rId3" imgW="20793031" imgH="8524954" progId="Excel.Sheet.12">
                  <p:embed/>
                </p:oleObj>
              </mc:Choice>
              <mc:Fallback>
                <p:oleObj name="Worksheet" r:id="rId3" imgW="20793031" imgH="8524954" progId="Excel.Sheet.12">
                  <p:embed/>
                  <p:pic>
                    <p:nvPicPr>
                      <p:cNvPr id="0" name=""/>
                      <p:cNvPicPr/>
                      <p:nvPr/>
                    </p:nvPicPr>
                    <p:blipFill>
                      <a:blip r:embed="rId4"/>
                      <a:stretch>
                        <a:fillRect/>
                      </a:stretch>
                    </p:blipFill>
                    <p:spPr>
                      <a:xfrm>
                        <a:off x="76199" y="838200"/>
                        <a:ext cx="12081637" cy="4953000"/>
                      </a:xfrm>
                      <a:prstGeom prst="rect">
                        <a:avLst/>
                      </a:prstGeom>
                    </p:spPr>
                  </p:pic>
                </p:oleObj>
              </mc:Fallback>
            </mc:AlternateContent>
          </a:graphicData>
        </a:graphic>
      </p:graphicFrame>
      <p:pic>
        <p:nvPicPr>
          <p:cNvPr id="7" name="Graphic 6" descr="No sign">
            <a:extLst>
              <a:ext uri="{FF2B5EF4-FFF2-40B4-BE49-F238E27FC236}">
                <a16:creationId xmlns:a16="http://schemas.microsoft.com/office/drawing/2014/main" id="{6346BDBE-34DE-4322-AEBE-2EACC2E0AE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8347257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90E56-DDFE-40B6-AA65-A14B005296DF}"/>
              </a:ext>
            </a:extLst>
          </p:cNvPr>
          <p:cNvSpPr>
            <a:spLocks noGrp="1"/>
          </p:cNvSpPr>
          <p:nvPr>
            <p:ph type="title"/>
          </p:nvPr>
        </p:nvSpPr>
        <p:spPr/>
        <p:txBody>
          <a:bodyPr/>
          <a:lstStyle/>
          <a:p>
            <a:r>
              <a:rPr lang="en-US" dirty="0"/>
              <a:t>Snapshot vs Time Series – Prescriptive vs Predictive Analytics</a:t>
            </a:r>
          </a:p>
        </p:txBody>
      </p:sp>
      <p:graphicFrame>
        <p:nvGraphicFramePr>
          <p:cNvPr id="4" name="Object 3">
            <a:extLst>
              <a:ext uri="{FF2B5EF4-FFF2-40B4-BE49-F238E27FC236}">
                <a16:creationId xmlns:a16="http://schemas.microsoft.com/office/drawing/2014/main" id="{D4B67B2F-1E3C-4E7E-AEA7-DC11DF5C3760}"/>
              </a:ext>
            </a:extLst>
          </p:cNvPr>
          <p:cNvGraphicFramePr>
            <a:graphicFrameLocks noChangeAspect="1"/>
          </p:cNvGraphicFramePr>
          <p:nvPr>
            <p:extLst>
              <p:ext uri="{D42A27DB-BD31-4B8C-83A1-F6EECF244321}">
                <p14:modId xmlns:p14="http://schemas.microsoft.com/office/powerpoint/2010/main" val="2426308515"/>
              </p:ext>
            </p:extLst>
          </p:nvPr>
        </p:nvGraphicFramePr>
        <p:xfrm>
          <a:off x="76200" y="838200"/>
          <a:ext cx="11730030" cy="5562600"/>
        </p:xfrm>
        <a:graphic>
          <a:graphicData uri="http://schemas.openxmlformats.org/presentationml/2006/ole">
            <mc:AlternateContent xmlns:mc="http://schemas.openxmlformats.org/markup-compatibility/2006">
              <mc:Choice xmlns:v="urn:schemas-microsoft-com:vml" Requires="v">
                <p:oleObj spid="_x0000_s18446" name="Worksheet" r:id="rId3" imgW="20183253" imgH="9572743" progId="Excel.Sheet.12">
                  <p:embed/>
                </p:oleObj>
              </mc:Choice>
              <mc:Fallback>
                <p:oleObj name="Worksheet" r:id="rId3" imgW="20183253" imgH="9572743" progId="Excel.Sheet.12">
                  <p:embed/>
                  <p:pic>
                    <p:nvPicPr>
                      <p:cNvPr id="0" name=""/>
                      <p:cNvPicPr/>
                      <p:nvPr/>
                    </p:nvPicPr>
                    <p:blipFill>
                      <a:blip r:embed="rId4"/>
                      <a:stretch>
                        <a:fillRect/>
                      </a:stretch>
                    </p:blipFill>
                    <p:spPr>
                      <a:xfrm>
                        <a:off x="76200" y="838200"/>
                        <a:ext cx="11730030" cy="5562600"/>
                      </a:xfrm>
                      <a:prstGeom prst="rect">
                        <a:avLst/>
                      </a:prstGeom>
                    </p:spPr>
                  </p:pic>
                </p:oleObj>
              </mc:Fallback>
            </mc:AlternateContent>
          </a:graphicData>
        </a:graphic>
      </p:graphicFrame>
      <p:pic>
        <p:nvPicPr>
          <p:cNvPr id="18435" name="Chart 1">
            <a:extLst>
              <a:ext uri="{FF2B5EF4-FFF2-40B4-BE49-F238E27FC236}">
                <a16:creationId xmlns:a16="http://schemas.microsoft.com/office/drawing/2014/main" id="{A258BC5B-B3D7-4A96-B3FA-4C886698A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80975"/>
            <a:ext cx="71342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0520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158" y="6088559"/>
            <a:ext cx="9296400" cy="769441"/>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novelist(1863-1952) </a:t>
            </a:r>
          </a:p>
        </p:txBody>
      </p:sp>
      <p:sp>
        <p:nvSpPr>
          <p:cNvPr id="4" name="Rectangle 3">
            <a:extLst>
              <a:ext uri="{FF2B5EF4-FFF2-40B4-BE49-F238E27FC236}">
                <a16:creationId xmlns:a16="http://schemas.microsoft.com/office/drawing/2014/main" id="{2576700D-B646-4E22-AE0A-018A251C54D5}"/>
              </a:ext>
            </a:extLst>
          </p:cNvPr>
          <p:cNvSpPr/>
          <p:nvPr/>
        </p:nvSpPr>
        <p:spPr>
          <a:xfrm>
            <a:off x="-304800" y="1509"/>
            <a:ext cx="12192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Moving Average</a:t>
            </a:r>
          </a:p>
        </p:txBody>
      </p:sp>
    </p:spTree>
    <p:extLst>
      <p:ext uri="{BB962C8B-B14F-4D97-AF65-F5344CB8AC3E}">
        <p14:creationId xmlns:p14="http://schemas.microsoft.com/office/powerpoint/2010/main" val="25670204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0357D3-2100-4103-BEE1-91533C2F0011}"/>
              </a:ext>
            </a:extLst>
          </p:cNvPr>
          <p:cNvSpPr>
            <a:spLocks noGrp="1"/>
          </p:cNvSpPr>
          <p:nvPr>
            <p:ph type="title"/>
          </p:nvPr>
        </p:nvSpPr>
        <p:spPr/>
        <p:txBody>
          <a:bodyPr/>
          <a:lstStyle/>
          <a:p>
            <a:r>
              <a:rPr lang="en-US" sz="3500" dirty="0"/>
              <a:t>Moving Average – This Slide and the Next 2 Slides Are Recorded At</a:t>
            </a:r>
          </a:p>
        </p:txBody>
      </p:sp>
      <p:graphicFrame>
        <p:nvGraphicFramePr>
          <p:cNvPr id="4" name="Object 3">
            <a:extLst>
              <a:ext uri="{FF2B5EF4-FFF2-40B4-BE49-F238E27FC236}">
                <a16:creationId xmlns:a16="http://schemas.microsoft.com/office/drawing/2014/main" id="{BBF68142-B285-4447-85CD-06A1298D7FF1}"/>
              </a:ext>
            </a:extLst>
          </p:cNvPr>
          <p:cNvGraphicFramePr>
            <a:graphicFrameLocks noChangeAspect="1"/>
          </p:cNvGraphicFramePr>
          <p:nvPr>
            <p:extLst>
              <p:ext uri="{D42A27DB-BD31-4B8C-83A1-F6EECF244321}">
                <p14:modId xmlns:p14="http://schemas.microsoft.com/office/powerpoint/2010/main" val="4036809340"/>
              </p:ext>
            </p:extLst>
          </p:nvPr>
        </p:nvGraphicFramePr>
        <p:xfrm>
          <a:off x="381000" y="914400"/>
          <a:ext cx="11142551" cy="5486400"/>
        </p:xfrm>
        <a:graphic>
          <a:graphicData uri="http://schemas.openxmlformats.org/presentationml/2006/ole">
            <mc:AlternateContent xmlns:mc="http://schemas.openxmlformats.org/markup-compatibility/2006">
              <mc:Choice xmlns:v="urn:schemas-microsoft-com:vml" Requires="v">
                <p:oleObj spid="_x0000_s19467" name="Worksheet" r:id="rId3" imgW="12534723" imgH="6172200" progId="Excel.Sheet.12">
                  <p:embed/>
                </p:oleObj>
              </mc:Choice>
              <mc:Fallback>
                <p:oleObj name="Worksheet" r:id="rId3" imgW="12534723" imgH="6172200" progId="Excel.Sheet.12">
                  <p:embed/>
                  <p:pic>
                    <p:nvPicPr>
                      <p:cNvPr id="0" name=""/>
                      <p:cNvPicPr/>
                      <p:nvPr/>
                    </p:nvPicPr>
                    <p:blipFill>
                      <a:blip r:embed="rId4"/>
                      <a:stretch>
                        <a:fillRect/>
                      </a:stretch>
                    </p:blipFill>
                    <p:spPr>
                      <a:xfrm>
                        <a:off x="381000" y="914400"/>
                        <a:ext cx="11142551" cy="5486400"/>
                      </a:xfrm>
                      <a:prstGeom prst="rect">
                        <a:avLst/>
                      </a:prstGeom>
                    </p:spPr>
                  </p:pic>
                </p:oleObj>
              </mc:Fallback>
            </mc:AlternateContent>
          </a:graphicData>
        </a:graphic>
      </p:graphicFrame>
    </p:spTree>
    <p:extLst>
      <p:ext uri="{BB962C8B-B14F-4D97-AF65-F5344CB8AC3E}">
        <p14:creationId xmlns:p14="http://schemas.microsoft.com/office/powerpoint/2010/main" val="62077615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1D2AF-906B-47A6-96EC-A896B5E6C0CD}"/>
              </a:ext>
            </a:extLst>
          </p:cNvPr>
          <p:cNvSpPr>
            <a:spLocks noGrp="1"/>
          </p:cNvSpPr>
          <p:nvPr>
            <p:ph type="title"/>
          </p:nvPr>
        </p:nvSpPr>
        <p:spPr/>
        <p:txBody>
          <a:bodyPr/>
          <a:lstStyle/>
          <a:p>
            <a:r>
              <a:rPr lang="en-US" dirty="0"/>
              <a:t>Mean Absolute Deviation (MAD) &amp; Tracking Signal (Signal)</a:t>
            </a:r>
          </a:p>
        </p:txBody>
      </p:sp>
      <p:graphicFrame>
        <p:nvGraphicFramePr>
          <p:cNvPr id="4" name="Object 3">
            <a:extLst>
              <a:ext uri="{FF2B5EF4-FFF2-40B4-BE49-F238E27FC236}">
                <a16:creationId xmlns:a16="http://schemas.microsoft.com/office/drawing/2014/main" id="{1887783D-8340-45E8-9CE6-188AB36AE460}"/>
              </a:ext>
            </a:extLst>
          </p:cNvPr>
          <p:cNvGraphicFramePr>
            <a:graphicFrameLocks noChangeAspect="1"/>
          </p:cNvGraphicFramePr>
          <p:nvPr>
            <p:extLst>
              <p:ext uri="{D42A27DB-BD31-4B8C-83A1-F6EECF244321}">
                <p14:modId xmlns:p14="http://schemas.microsoft.com/office/powerpoint/2010/main" val="2057486800"/>
              </p:ext>
            </p:extLst>
          </p:nvPr>
        </p:nvGraphicFramePr>
        <p:xfrm>
          <a:off x="228600" y="914400"/>
          <a:ext cx="8482470" cy="5562600"/>
        </p:xfrm>
        <a:graphic>
          <a:graphicData uri="http://schemas.openxmlformats.org/presentationml/2006/ole">
            <mc:AlternateContent xmlns:mc="http://schemas.openxmlformats.org/markup-compatibility/2006">
              <mc:Choice xmlns:v="urn:schemas-microsoft-com:vml" Requires="v">
                <p:oleObj spid="_x0000_s20491" name="Worksheet" r:id="rId3" imgW="8163147" imgH="5352952" progId="Excel.Sheet.12">
                  <p:embed/>
                </p:oleObj>
              </mc:Choice>
              <mc:Fallback>
                <p:oleObj name="Worksheet" r:id="rId3" imgW="8163147" imgH="5352952" progId="Excel.Sheet.12">
                  <p:embed/>
                  <p:pic>
                    <p:nvPicPr>
                      <p:cNvPr id="0" name=""/>
                      <p:cNvPicPr/>
                      <p:nvPr/>
                    </p:nvPicPr>
                    <p:blipFill>
                      <a:blip r:embed="rId4"/>
                      <a:stretch>
                        <a:fillRect/>
                      </a:stretch>
                    </p:blipFill>
                    <p:spPr>
                      <a:xfrm>
                        <a:off x="228600" y="914400"/>
                        <a:ext cx="8482470" cy="556260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07A4C49-44FE-4545-B12E-B7883F14C7E2}"/>
              </a:ext>
            </a:extLst>
          </p:cNvPr>
          <p:cNvSpPr/>
          <p:nvPr/>
        </p:nvSpPr>
        <p:spPr>
          <a:xfrm>
            <a:off x="5262976" y="5947794"/>
            <a:ext cx="6700424" cy="369332"/>
          </a:xfrm>
          <a:prstGeom prst="rect">
            <a:avLst/>
          </a:prstGeom>
        </p:spPr>
        <p:txBody>
          <a:bodyPr wrap="none">
            <a:spAutoFit/>
          </a:bodyPr>
          <a:lstStyle/>
          <a:p>
            <a:r>
              <a:rPr lang="en-US" dirty="0"/>
              <a:t>On the same previous link </a:t>
            </a:r>
            <a:r>
              <a:rPr lang="en-US" dirty="0">
                <a:solidFill>
                  <a:srgbClr val="9E0000"/>
                </a:solidFill>
              </a:rPr>
              <a:t>https://youtu.be/GICffBJLrsg</a:t>
            </a:r>
            <a:endParaRPr lang="en-US" dirty="0"/>
          </a:p>
        </p:txBody>
      </p:sp>
    </p:spTree>
    <p:extLst>
      <p:ext uri="{BB962C8B-B14F-4D97-AF65-F5344CB8AC3E}">
        <p14:creationId xmlns:p14="http://schemas.microsoft.com/office/powerpoint/2010/main" val="7652429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 to Forecasting and Time Series</a:t>
            </a:r>
          </a:p>
        </p:txBody>
      </p:sp>
      <p:pic>
        <p:nvPicPr>
          <p:cNvPr id="7" name="V1AT5BrEIsc"/>
          <p:cNvPicPr>
            <a:picLocks noRot="1" noChangeAspect="1"/>
          </p:cNvPicPr>
          <p:nvPr>
            <a:videoFile r:link="rId1"/>
          </p:nvPr>
        </p:nvPicPr>
        <p:blipFill>
          <a:blip r:embed="rId3"/>
          <a:stretch>
            <a:fillRect/>
          </a:stretch>
        </p:blipFill>
        <p:spPr>
          <a:xfrm>
            <a:off x="914400" y="821966"/>
            <a:ext cx="10103969" cy="5683483"/>
          </a:xfrm>
          <a:prstGeom prst="rect">
            <a:avLst/>
          </a:prstGeom>
        </p:spPr>
      </p:pic>
      <p:pic>
        <p:nvPicPr>
          <p:cNvPr id="4" name="Picture 3">
            <a:extLst>
              <a:ext uri="{FF2B5EF4-FFF2-40B4-BE49-F238E27FC236}">
                <a16:creationId xmlns:a16="http://schemas.microsoft.com/office/drawing/2014/main" id="{D771C120-1FD1-48DA-8B9C-ACE2E1F75E80}"/>
              </a:ext>
            </a:extLst>
          </p:cNvPr>
          <p:cNvPicPr>
            <a:picLocks noChangeAspect="1"/>
          </p:cNvPicPr>
          <p:nvPr/>
        </p:nvPicPr>
        <p:blipFill>
          <a:blip r:embed="rId4"/>
          <a:stretch>
            <a:fillRect/>
          </a:stretch>
        </p:blipFill>
        <p:spPr>
          <a:xfrm>
            <a:off x="11464344" y="0"/>
            <a:ext cx="718947" cy="718947"/>
          </a:xfrm>
          <a:prstGeom prst="rect">
            <a:avLst/>
          </a:prstGeom>
          <a:solidFill>
            <a:schemeClr val="accent1"/>
          </a:solidFill>
        </p:spPr>
      </p:pic>
      <p:sp>
        <p:nvSpPr>
          <p:cNvPr id="2" name="Rectangle 1">
            <a:extLst>
              <a:ext uri="{FF2B5EF4-FFF2-40B4-BE49-F238E27FC236}">
                <a16:creationId xmlns:a16="http://schemas.microsoft.com/office/drawing/2014/main" id="{D5B58DEC-F7B5-4954-80FA-3C9F8A98F216}"/>
              </a:ext>
            </a:extLst>
          </p:cNvPr>
          <p:cNvSpPr/>
          <p:nvPr/>
        </p:nvSpPr>
        <p:spPr>
          <a:xfrm>
            <a:off x="8153400" y="409581"/>
            <a:ext cx="3398687" cy="369332"/>
          </a:xfrm>
          <a:prstGeom prst="rect">
            <a:avLst/>
          </a:prstGeom>
        </p:spPr>
        <p:txBody>
          <a:bodyPr wrap="none">
            <a:spAutoFit/>
          </a:bodyPr>
          <a:lstStyle/>
          <a:p>
            <a:r>
              <a:rPr lang="en-US" b="1" dirty="0">
                <a:solidFill>
                  <a:srgbClr val="C00000"/>
                </a:solidFill>
                <a:latin typeface="Book Antiqua" panose="02040602050305030304" pitchFamily="18" charset="0"/>
                <a:hlinkClick r:id="rId5">
                  <a:extLst>
                    <a:ext uri="{A12FA001-AC4F-418D-AE19-62706E023703}">
                      <ahyp:hlinkClr xmlns:ahyp="http://schemas.microsoft.com/office/drawing/2018/hyperlinkcolor" val="tx"/>
                    </a:ext>
                  </a:extLst>
                </a:hlinkClick>
              </a:rPr>
              <a:t>https://youtu.be/V1AT5BrEIsc </a:t>
            </a:r>
            <a:endParaRPr lang="en-US" dirty="0">
              <a:solidFill>
                <a:srgbClr val="C00000"/>
              </a:solidFill>
            </a:endParaRPr>
          </a:p>
        </p:txBody>
      </p:sp>
    </p:spTree>
    <p:extLst>
      <p:ext uri="{BB962C8B-B14F-4D97-AF65-F5344CB8AC3E}">
        <p14:creationId xmlns:p14="http://schemas.microsoft.com/office/powerpoint/2010/main" val="3899268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0E3F6-1635-4E21-91D9-1D7EB396FF55}"/>
              </a:ext>
            </a:extLst>
          </p:cNvPr>
          <p:cNvSpPr>
            <a:spLocks noGrp="1"/>
          </p:cNvSpPr>
          <p:nvPr>
            <p:ph type="title"/>
          </p:nvPr>
        </p:nvSpPr>
        <p:spPr/>
        <p:txBody>
          <a:bodyPr/>
          <a:lstStyle/>
          <a:p>
            <a:r>
              <a:rPr lang="en-US" dirty="0"/>
              <a:t>MSE &amp; MAPE (MARD) – </a:t>
            </a:r>
            <a:r>
              <a:rPr lang="en-US" sz="3300" dirty="0"/>
              <a:t>On the same link </a:t>
            </a:r>
            <a:r>
              <a:rPr lang="en-US" sz="3300" dirty="0">
                <a:solidFill>
                  <a:srgbClr val="9E0000"/>
                </a:solidFill>
              </a:rPr>
              <a:t>https://youtu.be/GICffBJLrsg</a:t>
            </a:r>
            <a:endParaRPr lang="en-US" sz="3300" dirty="0"/>
          </a:p>
        </p:txBody>
      </p:sp>
      <p:graphicFrame>
        <p:nvGraphicFramePr>
          <p:cNvPr id="4" name="Object 3">
            <a:extLst>
              <a:ext uri="{FF2B5EF4-FFF2-40B4-BE49-F238E27FC236}">
                <a16:creationId xmlns:a16="http://schemas.microsoft.com/office/drawing/2014/main" id="{345B1382-954A-444B-BA76-F17885872DC5}"/>
              </a:ext>
            </a:extLst>
          </p:cNvPr>
          <p:cNvGraphicFramePr>
            <a:graphicFrameLocks noChangeAspect="1"/>
          </p:cNvGraphicFramePr>
          <p:nvPr>
            <p:extLst>
              <p:ext uri="{D42A27DB-BD31-4B8C-83A1-F6EECF244321}">
                <p14:modId xmlns:p14="http://schemas.microsoft.com/office/powerpoint/2010/main" val="2035758418"/>
              </p:ext>
            </p:extLst>
          </p:nvPr>
        </p:nvGraphicFramePr>
        <p:xfrm>
          <a:off x="0" y="838200"/>
          <a:ext cx="9509039" cy="5562600"/>
        </p:xfrm>
        <a:graphic>
          <a:graphicData uri="http://schemas.openxmlformats.org/presentationml/2006/ole">
            <mc:AlternateContent xmlns:mc="http://schemas.openxmlformats.org/markup-compatibility/2006">
              <mc:Choice xmlns:v="urn:schemas-microsoft-com:vml" Requires="v">
                <p:oleObj spid="_x0000_s21514" name="Worksheet" r:id="rId3" imgW="7229608" imgH="4229336" progId="Excel.Sheet.12">
                  <p:embed/>
                </p:oleObj>
              </mc:Choice>
              <mc:Fallback>
                <p:oleObj name="Worksheet" r:id="rId3" imgW="7229608" imgH="4229336" progId="Excel.Sheet.12">
                  <p:embed/>
                  <p:pic>
                    <p:nvPicPr>
                      <p:cNvPr id="0" name=""/>
                      <p:cNvPicPr/>
                      <p:nvPr/>
                    </p:nvPicPr>
                    <p:blipFill>
                      <a:blip r:embed="rId4"/>
                      <a:stretch>
                        <a:fillRect/>
                      </a:stretch>
                    </p:blipFill>
                    <p:spPr>
                      <a:xfrm>
                        <a:off x="0" y="838200"/>
                        <a:ext cx="9509039" cy="5562600"/>
                      </a:xfrm>
                      <a:prstGeom prst="rect">
                        <a:avLst/>
                      </a:prstGeom>
                    </p:spPr>
                  </p:pic>
                </p:oleObj>
              </mc:Fallback>
            </mc:AlternateContent>
          </a:graphicData>
        </a:graphic>
      </p:graphicFrame>
      <p:sp>
        <p:nvSpPr>
          <p:cNvPr id="5" name="Rectangle 3">
            <a:extLst>
              <a:ext uri="{FF2B5EF4-FFF2-40B4-BE49-F238E27FC236}">
                <a16:creationId xmlns:a16="http://schemas.microsoft.com/office/drawing/2014/main" id="{BC5ACB29-6EE5-41A6-8EC4-4D150DA8CD79}"/>
              </a:ext>
            </a:extLst>
          </p:cNvPr>
          <p:cNvSpPr txBox="1">
            <a:spLocks noChangeArrowheads="1"/>
          </p:cNvSpPr>
          <p:nvPr/>
        </p:nvSpPr>
        <p:spPr>
          <a:xfrm>
            <a:off x="3505200" y="1828800"/>
            <a:ext cx="8610600" cy="7620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kern="0" dirty="0">
                <a:solidFill>
                  <a:srgbClr val="9E0000"/>
                </a:solidFill>
              </a:rPr>
              <a:t>This part of the lecture is also recorded in the link on the previous page. That is https://youtu.be/GICffBJLrsg</a:t>
            </a:r>
          </a:p>
          <a:p>
            <a:pPr marL="0" indent="0">
              <a:lnSpc>
                <a:spcPct val="90000"/>
              </a:lnSpc>
              <a:buNone/>
            </a:pPr>
            <a:endParaRPr lang="en-US" kern="0" dirty="0"/>
          </a:p>
          <a:p>
            <a:pPr marL="0" indent="0">
              <a:lnSpc>
                <a:spcPct val="90000"/>
              </a:lnSpc>
              <a:buNone/>
            </a:pPr>
            <a:endParaRPr lang="en-US" sz="1800" kern="0" dirty="0"/>
          </a:p>
        </p:txBody>
      </p:sp>
    </p:spTree>
    <p:extLst>
      <p:ext uri="{BB962C8B-B14F-4D97-AF65-F5344CB8AC3E}">
        <p14:creationId xmlns:p14="http://schemas.microsoft.com/office/powerpoint/2010/main" val="31040093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C0A18-EFAE-4202-923F-A38C92E9A2B6}"/>
              </a:ext>
            </a:extLst>
          </p:cNvPr>
          <p:cNvSpPr>
            <a:spLocks noGrp="1"/>
          </p:cNvSpPr>
          <p:nvPr>
            <p:ph type="title"/>
          </p:nvPr>
        </p:nvSpPr>
        <p:spPr/>
        <p:txBody>
          <a:bodyPr/>
          <a:lstStyle/>
          <a:p>
            <a:r>
              <a:rPr lang="en-US" dirty="0"/>
              <a:t>A Good Practice to Review Everything and also Know Bias</a:t>
            </a:r>
          </a:p>
        </p:txBody>
      </p:sp>
      <p:graphicFrame>
        <p:nvGraphicFramePr>
          <p:cNvPr id="4" name="Object 3">
            <a:extLst>
              <a:ext uri="{FF2B5EF4-FFF2-40B4-BE49-F238E27FC236}">
                <a16:creationId xmlns:a16="http://schemas.microsoft.com/office/drawing/2014/main" id="{F21249F6-0B11-4F74-AAA4-89AF5DA18D83}"/>
              </a:ext>
            </a:extLst>
          </p:cNvPr>
          <p:cNvGraphicFramePr>
            <a:graphicFrameLocks noChangeAspect="1"/>
          </p:cNvGraphicFramePr>
          <p:nvPr>
            <p:extLst>
              <p:ext uri="{D42A27DB-BD31-4B8C-83A1-F6EECF244321}">
                <p14:modId xmlns:p14="http://schemas.microsoft.com/office/powerpoint/2010/main" val="3927323440"/>
              </p:ext>
            </p:extLst>
          </p:nvPr>
        </p:nvGraphicFramePr>
        <p:xfrm>
          <a:off x="30061" y="914400"/>
          <a:ext cx="12042886" cy="4038600"/>
        </p:xfrm>
        <a:graphic>
          <a:graphicData uri="http://schemas.openxmlformats.org/presentationml/2006/ole">
            <mc:AlternateContent xmlns:mc="http://schemas.openxmlformats.org/markup-compatibility/2006">
              <mc:Choice xmlns:v="urn:schemas-microsoft-com:vml" Requires="v">
                <p:oleObj spid="_x0000_s22534" name="Worksheet" r:id="rId3" imgW="20707439" imgH="6943725" progId="Excel.Sheet.12">
                  <p:embed/>
                </p:oleObj>
              </mc:Choice>
              <mc:Fallback>
                <p:oleObj name="Worksheet" r:id="rId3" imgW="20707439" imgH="6943725" progId="Excel.Sheet.12">
                  <p:embed/>
                  <p:pic>
                    <p:nvPicPr>
                      <p:cNvPr id="0" name=""/>
                      <p:cNvPicPr/>
                      <p:nvPr/>
                    </p:nvPicPr>
                    <p:blipFill>
                      <a:blip r:embed="rId4"/>
                      <a:stretch>
                        <a:fillRect/>
                      </a:stretch>
                    </p:blipFill>
                    <p:spPr>
                      <a:xfrm>
                        <a:off x="30061" y="914400"/>
                        <a:ext cx="12042886" cy="4038600"/>
                      </a:xfrm>
                      <a:prstGeom prst="rect">
                        <a:avLst/>
                      </a:prstGeom>
                    </p:spPr>
                  </p:pic>
                </p:oleObj>
              </mc:Fallback>
            </mc:AlternateContent>
          </a:graphicData>
        </a:graphic>
      </p:graphicFrame>
    </p:spTree>
    <p:extLst>
      <p:ext uri="{BB962C8B-B14F-4D97-AF65-F5344CB8AC3E}">
        <p14:creationId xmlns:p14="http://schemas.microsoft.com/office/powerpoint/2010/main" val="203971491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2CF43-27AE-4559-8BD2-0945ED406D3D}"/>
              </a:ext>
            </a:extLst>
          </p:cNvPr>
          <p:cNvSpPr>
            <a:spLocks noGrp="1"/>
          </p:cNvSpPr>
          <p:nvPr>
            <p:ph type="title"/>
          </p:nvPr>
        </p:nvSpPr>
        <p:spPr/>
        <p:txBody>
          <a:bodyPr/>
          <a:lstStyle/>
          <a:p>
            <a:r>
              <a:rPr lang="en-US" dirty="0"/>
              <a:t>Stationary vs Nonstationary</a:t>
            </a:r>
          </a:p>
        </p:txBody>
      </p:sp>
      <p:graphicFrame>
        <p:nvGraphicFramePr>
          <p:cNvPr id="4" name="Object 3">
            <a:extLst>
              <a:ext uri="{FF2B5EF4-FFF2-40B4-BE49-F238E27FC236}">
                <a16:creationId xmlns:a16="http://schemas.microsoft.com/office/drawing/2014/main" id="{DBE71FC0-1FC8-4FD0-905C-FFB47DAE4EB0}"/>
              </a:ext>
            </a:extLst>
          </p:cNvPr>
          <p:cNvGraphicFramePr>
            <a:graphicFrameLocks noChangeAspect="1"/>
          </p:cNvGraphicFramePr>
          <p:nvPr>
            <p:extLst>
              <p:ext uri="{D42A27DB-BD31-4B8C-83A1-F6EECF244321}">
                <p14:modId xmlns:p14="http://schemas.microsoft.com/office/powerpoint/2010/main" val="1441502832"/>
              </p:ext>
            </p:extLst>
          </p:nvPr>
        </p:nvGraphicFramePr>
        <p:xfrm>
          <a:off x="533400" y="914400"/>
          <a:ext cx="10263142" cy="5410200"/>
        </p:xfrm>
        <a:graphic>
          <a:graphicData uri="http://schemas.openxmlformats.org/presentationml/2006/ole">
            <mc:AlternateContent xmlns:mc="http://schemas.openxmlformats.org/markup-compatibility/2006">
              <mc:Choice xmlns:v="urn:schemas-microsoft-com:vml" Requires="v">
                <p:oleObj spid="_x0000_s23559" name="Worksheet" r:id="rId3" imgW="13535247" imgH="7134088" progId="Excel.Sheet.12">
                  <p:embed/>
                </p:oleObj>
              </mc:Choice>
              <mc:Fallback>
                <p:oleObj name="Worksheet" r:id="rId3" imgW="13535247" imgH="7134088" progId="Excel.Sheet.12">
                  <p:embed/>
                  <p:pic>
                    <p:nvPicPr>
                      <p:cNvPr id="0" name=""/>
                      <p:cNvPicPr/>
                      <p:nvPr/>
                    </p:nvPicPr>
                    <p:blipFill>
                      <a:blip r:embed="rId4"/>
                      <a:stretch>
                        <a:fillRect/>
                      </a:stretch>
                    </p:blipFill>
                    <p:spPr>
                      <a:xfrm>
                        <a:off x="533400" y="914400"/>
                        <a:ext cx="10263142" cy="5410200"/>
                      </a:xfrm>
                      <a:prstGeom prst="rect">
                        <a:avLst/>
                      </a:prstGeom>
                    </p:spPr>
                  </p:pic>
                </p:oleObj>
              </mc:Fallback>
            </mc:AlternateContent>
          </a:graphicData>
        </a:graphic>
      </p:graphicFrame>
      <p:pic>
        <p:nvPicPr>
          <p:cNvPr id="6" name="Graphic 5" descr="No sign">
            <a:extLst>
              <a:ext uri="{FF2B5EF4-FFF2-40B4-BE49-F238E27FC236}">
                <a16:creationId xmlns:a16="http://schemas.microsoft.com/office/drawing/2014/main" id="{2FD2588E-DFA3-41BB-8F07-E0BE705AFD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15313574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CC030D-7323-45A4-9DF0-47B2E8AF84F9}"/>
              </a:ext>
            </a:extLst>
          </p:cNvPr>
          <p:cNvSpPr>
            <a:spLocks noGrp="1"/>
          </p:cNvSpPr>
          <p:nvPr>
            <p:ph type="title"/>
          </p:nvPr>
        </p:nvSpPr>
        <p:spPr/>
        <p:txBody>
          <a:bodyPr/>
          <a:lstStyle/>
          <a:p>
            <a:r>
              <a:rPr lang="en-US" dirty="0"/>
              <a:t>A Formula For All Moving Averages- NOT REQUIRED</a:t>
            </a:r>
          </a:p>
        </p:txBody>
      </p:sp>
      <p:graphicFrame>
        <p:nvGraphicFramePr>
          <p:cNvPr id="5" name="Object 4">
            <a:extLst>
              <a:ext uri="{FF2B5EF4-FFF2-40B4-BE49-F238E27FC236}">
                <a16:creationId xmlns:a16="http://schemas.microsoft.com/office/drawing/2014/main" id="{CBA50B5E-3BC7-48C3-8873-43A1584E8CBE}"/>
              </a:ext>
            </a:extLst>
          </p:cNvPr>
          <p:cNvGraphicFramePr>
            <a:graphicFrameLocks noChangeAspect="1"/>
          </p:cNvGraphicFramePr>
          <p:nvPr>
            <p:extLst>
              <p:ext uri="{D42A27DB-BD31-4B8C-83A1-F6EECF244321}">
                <p14:modId xmlns:p14="http://schemas.microsoft.com/office/powerpoint/2010/main" val="2208681353"/>
              </p:ext>
            </p:extLst>
          </p:nvPr>
        </p:nvGraphicFramePr>
        <p:xfrm>
          <a:off x="76200" y="838200"/>
          <a:ext cx="7620000" cy="5575822"/>
        </p:xfrm>
        <a:graphic>
          <a:graphicData uri="http://schemas.openxmlformats.org/presentationml/2006/ole">
            <mc:AlternateContent xmlns:mc="http://schemas.openxmlformats.org/markup-compatibility/2006">
              <mc:Choice xmlns:v="urn:schemas-microsoft-com:vml" Requires="v">
                <p:oleObj spid="_x0000_s24583" name="Worksheet" r:id="rId3" imgW="8343900" imgH="6105388" progId="Excel.Sheet.12">
                  <p:embed/>
                </p:oleObj>
              </mc:Choice>
              <mc:Fallback>
                <p:oleObj name="Worksheet" r:id="rId3" imgW="8343900" imgH="6105388" progId="Excel.Sheet.12">
                  <p:embed/>
                  <p:pic>
                    <p:nvPicPr>
                      <p:cNvPr id="0" name=""/>
                      <p:cNvPicPr/>
                      <p:nvPr/>
                    </p:nvPicPr>
                    <p:blipFill>
                      <a:blip r:embed="rId4"/>
                      <a:stretch>
                        <a:fillRect/>
                      </a:stretch>
                    </p:blipFill>
                    <p:spPr>
                      <a:xfrm>
                        <a:off x="76200" y="838200"/>
                        <a:ext cx="7620000" cy="5575822"/>
                      </a:xfrm>
                      <a:prstGeom prst="rect">
                        <a:avLst/>
                      </a:prstGeom>
                    </p:spPr>
                  </p:pic>
                </p:oleObj>
              </mc:Fallback>
            </mc:AlternateContent>
          </a:graphicData>
        </a:graphic>
      </p:graphicFrame>
      <p:pic>
        <p:nvPicPr>
          <p:cNvPr id="7" name="Graphic 6" descr="No sign">
            <a:extLst>
              <a:ext uri="{FF2B5EF4-FFF2-40B4-BE49-F238E27FC236}">
                <a16:creationId xmlns:a16="http://schemas.microsoft.com/office/drawing/2014/main" id="{76BC7A77-F16E-421A-89D6-5441DAA79B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0462130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0"/>
            <a:ext cx="9144000" cy="2308324"/>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Moving Average Problems</a:t>
            </a:r>
          </a:p>
        </p:txBody>
      </p:sp>
      <p:sp>
        <p:nvSpPr>
          <p:cNvPr id="2" name="Rectangle 1"/>
          <p:cNvSpPr/>
          <p:nvPr/>
        </p:nvSpPr>
        <p:spPr>
          <a:xfrm>
            <a:off x="2871158" y="6088559"/>
            <a:ext cx="9296400" cy="769441"/>
          </a:xfrm>
          <a:prstGeom prst="rect">
            <a:avLst/>
          </a:prstGeom>
        </p:spPr>
        <p:txBody>
          <a:bodyPr wrap="square">
            <a:spAutoFit/>
          </a:bodyPr>
          <a:lstStyle/>
          <a:p>
            <a:pPr algn="r"/>
            <a:r>
              <a:rPr lang="en-US" sz="2200" b="1" i="1" dirty="0">
                <a:solidFill>
                  <a:schemeClr val="bg1"/>
                </a:solidFill>
                <a:latin typeface="Book Antiqua" panose="02040602050305030304" pitchFamily="18" charset="0"/>
              </a:rPr>
              <a:t>Those who do not remember the past are condemned to repeat it  </a:t>
            </a:r>
          </a:p>
          <a:p>
            <a:pPr algn="r"/>
            <a:r>
              <a:rPr lang="en-US" sz="2200" b="1" i="1" dirty="0">
                <a:solidFill>
                  <a:schemeClr val="bg1"/>
                </a:solidFill>
                <a:latin typeface="Book Antiqua" panose="02040602050305030304" pitchFamily="18" charset="0"/>
              </a:rPr>
              <a:t>George Santayana Spanish philosopher, poet and novelist (1863-1952) </a:t>
            </a:r>
          </a:p>
        </p:txBody>
      </p:sp>
    </p:spTree>
    <p:extLst>
      <p:ext uri="{BB962C8B-B14F-4D97-AF65-F5344CB8AC3E}">
        <p14:creationId xmlns:p14="http://schemas.microsoft.com/office/powerpoint/2010/main" val="8348562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Lecture </a:t>
            </a:r>
            <a:r>
              <a:rPr lang="en-US" dirty="0">
                <a:hlinkClick r:id="rId3">
                  <a:extLst>
                    <a:ext uri="{A12FA001-AC4F-418D-AE19-62706E023703}">
                      <ahyp:hlinkClr xmlns:ahyp="http://schemas.microsoft.com/office/drawing/2018/hyperlinkcolor" val="tx"/>
                    </a:ext>
                  </a:extLst>
                </a:hlinkClick>
              </a:rPr>
              <a:t>https://youtu.be/g_lg0F_7Hmc</a:t>
            </a:r>
            <a:endParaRPr lang="en-US" dirty="0"/>
          </a:p>
        </p:txBody>
      </p:sp>
      <p:pic>
        <p:nvPicPr>
          <p:cNvPr id="4" name="Picture 3">
            <a:extLst>
              <a:ext uri="{FF2B5EF4-FFF2-40B4-BE49-F238E27FC236}">
                <a16:creationId xmlns:a16="http://schemas.microsoft.com/office/drawing/2014/main" id="{86C68C84-8A58-454E-A59A-D1DD5E74987A}"/>
              </a:ext>
            </a:extLst>
          </p:cNvPr>
          <p:cNvPicPr>
            <a:picLocks noChangeAspect="1"/>
          </p:cNvPicPr>
          <p:nvPr/>
        </p:nvPicPr>
        <p:blipFill>
          <a:blip r:embed="rId4"/>
          <a:stretch>
            <a:fillRect/>
          </a:stretch>
        </p:blipFill>
        <p:spPr>
          <a:xfrm>
            <a:off x="11049000" y="0"/>
            <a:ext cx="1143000" cy="714375"/>
          </a:xfrm>
          <a:prstGeom prst="rect">
            <a:avLst/>
          </a:prstGeom>
        </p:spPr>
      </p:pic>
      <p:grpSp>
        <p:nvGrpSpPr>
          <p:cNvPr id="8" name="Group 7">
            <a:extLst>
              <a:ext uri="{FF2B5EF4-FFF2-40B4-BE49-F238E27FC236}">
                <a16:creationId xmlns:a16="http://schemas.microsoft.com/office/drawing/2014/main" id="{36C27425-8CAA-4055-90FC-634BE6C5C4D2}"/>
              </a:ext>
            </a:extLst>
          </p:cNvPr>
          <p:cNvGrpSpPr/>
          <p:nvPr/>
        </p:nvGrpSpPr>
        <p:grpSpPr>
          <a:xfrm>
            <a:off x="568236" y="815756"/>
            <a:ext cx="11090364" cy="5693898"/>
            <a:chOff x="568236" y="815756"/>
            <a:chExt cx="11090364" cy="5693898"/>
          </a:xfrm>
        </p:grpSpPr>
        <p:sp>
          <p:nvSpPr>
            <p:cNvPr id="5" name="Rectangle 4">
              <a:extLst>
                <a:ext uri="{FF2B5EF4-FFF2-40B4-BE49-F238E27FC236}">
                  <a16:creationId xmlns:a16="http://schemas.microsoft.com/office/drawing/2014/main" id="{CF9E6430-2F6D-4E35-BC0E-B6ABFA1900E5}"/>
                </a:ext>
              </a:extLst>
            </p:cNvPr>
            <p:cNvSpPr/>
            <p:nvPr/>
          </p:nvSpPr>
          <p:spPr bwMode="auto">
            <a:xfrm>
              <a:off x="914400" y="815756"/>
              <a:ext cx="10744200" cy="8606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6" name="Rectangle 5">
              <a:extLst>
                <a:ext uri="{FF2B5EF4-FFF2-40B4-BE49-F238E27FC236}">
                  <a16:creationId xmlns:a16="http://schemas.microsoft.com/office/drawing/2014/main" id="{B9DC98D1-A722-41D3-995E-BC2DB4117803}"/>
                </a:ext>
              </a:extLst>
            </p:cNvPr>
            <p:cNvSpPr/>
            <p:nvPr/>
          </p:nvSpPr>
          <p:spPr bwMode="auto">
            <a:xfrm>
              <a:off x="838200" y="5791199"/>
              <a:ext cx="10744200" cy="71845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7" name="Rectangle 6">
              <a:extLst>
                <a:ext uri="{FF2B5EF4-FFF2-40B4-BE49-F238E27FC236}">
                  <a16:creationId xmlns:a16="http://schemas.microsoft.com/office/drawing/2014/main" id="{E55439EE-D975-46D6-918D-4112BC9EAF01}"/>
                </a:ext>
              </a:extLst>
            </p:cNvPr>
            <p:cNvSpPr/>
            <p:nvPr/>
          </p:nvSpPr>
          <p:spPr bwMode="auto">
            <a:xfrm>
              <a:off x="568236" y="1600200"/>
              <a:ext cx="619538" cy="444204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pic>
        <p:nvPicPr>
          <p:cNvPr id="12" name="Online Media 11" title="Moving Average Problems">
            <a:hlinkClick r:id="" action="ppaction://media"/>
            <a:extLst>
              <a:ext uri="{FF2B5EF4-FFF2-40B4-BE49-F238E27FC236}">
                <a16:creationId xmlns:a16="http://schemas.microsoft.com/office/drawing/2014/main" id="{BEC70395-21DA-443D-A23E-2383F9E14150}"/>
              </a:ext>
            </a:extLst>
          </p:cNvPr>
          <p:cNvPicPr>
            <a:picLocks noRot="1" noChangeAspect="1"/>
          </p:cNvPicPr>
          <p:nvPr>
            <a:videoFile r:link="rId1"/>
          </p:nvPr>
        </p:nvPicPr>
        <p:blipFill>
          <a:blip r:embed="rId5"/>
          <a:stretch>
            <a:fillRect/>
          </a:stretch>
        </p:blipFill>
        <p:spPr>
          <a:xfrm>
            <a:off x="0" y="-32657"/>
            <a:ext cx="12250056" cy="6890657"/>
          </a:xfrm>
          <a:prstGeom prst="rect">
            <a:avLst/>
          </a:prstGeom>
        </p:spPr>
      </p:pic>
      <p:sp>
        <p:nvSpPr>
          <p:cNvPr id="9" name="Title 2">
            <a:extLst>
              <a:ext uri="{FF2B5EF4-FFF2-40B4-BE49-F238E27FC236}">
                <a16:creationId xmlns:a16="http://schemas.microsoft.com/office/drawing/2014/main" id="{2C794410-E264-425F-88EB-BDF88FD59BDD}"/>
              </a:ext>
            </a:extLst>
          </p:cNvPr>
          <p:cNvSpPr txBox="1">
            <a:spLocks/>
          </p:cNvSpPr>
          <p:nvPr/>
        </p:nvSpPr>
        <p:spPr bwMode="gray">
          <a:xfrm>
            <a:off x="304800" y="152400"/>
            <a:ext cx="12192000" cy="762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The Lecture </a:t>
            </a:r>
            <a:r>
              <a:rPr lang="en-US" kern="0" dirty="0">
                <a:hlinkClick r:id="rId3">
                  <a:extLst>
                    <a:ext uri="{A12FA001-AC4F-418D-AE19-62706E023703}">
                      <ahyp:hlinkClr xmlns:ahyp="http://schemas.microsoft.com/office/drawing/2018/hyperlinkcolor" val="tx"/>
                    </a:ext>
                  </a:extLst>
                </a:hlinkClick>
              </a:rPr>
              <a:t>https://youtu.be/g_lg0F_7Hmc </a:t>
            </a:r>
            <a:endParaRPr lang="en-US" kern="0" dirty="0"/>
          </a:p>
        </p:txBody>
      </p:sp>
    </p:spTree>
    <p:extLst>
      <p:ext uri="{BB962C8B-B14F-4D97-AF65-F5344CB8AC3E}">
        <p14:creationId xmlns:p14="http://schemas.microsoft.com/office/powerpoint/2010/main" val="1910231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8234" y="780393"/>
            <a:ext cx="9144000" cy="5715000"/>
          </a:xfrm>
        </p:spPr>
        <p:txBody>
          <a:bodyPr/>
          <a:lstStyle/>
          <a:p>
            <a:pPr marL="457200" lvl="1" indent="0">
              <a:buNone/>
            </a:pPr>
            <a:endParaRPr lang="en-US" sz="2000" dirty="0"/>
          </a:p>
          <a:p>
            <a:pPr lvl="2"/>
            <a:endParaRPr lang="en-US" dirty="0"/>
          </a:p>
          <a:p>
            <a:pPr lvl="1"/>
            <a:endParaRPr lang="en-US"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Moving Average: n-periods</a:t>
            </a:r>
          </a:p>
        </p:txBody>
      </p:sp>
      <p:graphicFrame>
        <p:nvGraphicFramePr>
          <p:cNvPr id="6" name="Object 5"/>
          <p:cNvGraphicFramePr>
            <a:graphicFrameLocks noChangeAspect="1"/>
          </p:cNvGraphicFramePr>
          <p:nvPr/>
        </p:nvGraphicFramePr>
        <p:xfrm>
          <a:off x="228600" y="4183063"/>
          <a:ext cx="8945563" cy="2159000"/>
        </p:xfrm>
        <a:graphic>
          <a:graphicData uri="http://schemas.openxmlformats.org/presentationml/2006/ole">
            <mc:AlternateContent xmlns:mc="http://schemas.openxmlformats.org/markup-compatibility/2006">
              <mc:Choice xmlns:v="urn:schemas-microsoft-com:vml" Requires="v">
                <p:oleObj spid="_x0000_s25606" name="Worksheet" r:id="rId4" imgW="9620339" imgH="2314575" progId="Excel.Sheet.12">
                  <p:embed/>
                </p:oleObj>
              </mc:Choice>
              <mc:Fallback>
                <p:oleObj name="Worksheet" r:id="rId4" imgW="9620339" imgH="2314575" progId="Excel.Sheet.12">
                  <p:embed/>
                  <p:pic>
                    <p:nvPicPr>
                      <p:cNvPr id="6" name="Object 5"/>
                      <p:cNvPicPr/>
                      <p:nvPr/>
                    </p:nvPicPr>
                    <p:blipFill>
                      <a:blip r:embed="rId5"/>
                      <a:stretch>
                        <a:fillRect/>
                      </a:stretch>
                    </p:blipFill>
                    <p:spPr>
                      <a:xfrm>
                        <a:off x="228600" y="4183063"/>
                        <a:ext cx="8945563" cy="2159000"/>
                      </a:xfrm>
                      <a:prstGeom prst="rect">
                        <a:avLst/>
                      </a:prstGeom>
                    </p:spPr>
                  </p:pic>
                </p:oleObj>
              </mc:Fallback>
            </mc:AlternateContent>
          </a:graphicData>
        </a:graphic>
      </p:graphicFrame>
      <p:sp>
        <p:nvSpPr>
          <p:cNvPr id="7" name="Content Placeholder 1"/>
          <p:cNvSpPr txBox="1">
            <a:spLocks/>
          </p:cNvSpPr>
          <p:nvPr/>
        </p:nvSpPr>
        <p:spPr>
          <a:xfrm>
            <a:off x="6088" y="830919"/>
            <a:ext cx="12185911" cy="1455081"/>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dirty="0"/>
              <a:t>The moving averages forecasting methods use the average of a set of most recent data as the forecast for the next period. </a:t>
            </a:r>
          </a:p>
          <a:p>
            <a:pPr>
              <a:lnSpc>
                <a:spcPct val="90000"/>
              </a:lnSpc>
            </a:pPr>
            <a:r>
              <a:rPr lang="en-US" dirty="0"/>
              <a:t>The moving averages forecasting methods are not usually used in the presence of considerable trend and seasonal patterns.</a:t>
            </a:r>
            <a:endParaRPr lang="en-US" altLang="en-US" dirty="0"/>
          </a:p>
          <a:p>
            <a:pPr marL="0" indent="0">
              <a:buNone/>
            </a:pPr>
            <a:endParaRPr lang="en-US" kern="0" dirty="0"/>
          </a:p>
          <a:p>
            <a:endParaRPr lang="en-US" kern="0" dirty="0"/>
          </a:p>
        </p:txBody>
      </p:sp>
      <p:sp>
        <p:nvSpPr>
          <p:cNvPr id="8" name="Content Placeholder 1"/>
          <p:cNvSpPr txBox="1">
            <a:spLocks/>
          </p:cNvSpPr>
          <p:nvPr/>
        </p:nvSpPr>
        <p:spPr>
          <a:xfrm>
            <a:off x="9939" y="2212523"/>
            <a:ext cx="12182059" cy="19558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kern="0" dirty="0"/>
              <a:t>We have data for 8 periods. What is your forecast for the next period (period 9).</a:t>
            </a:r>
          </a:p>
          <a:p>
            <a:pPr>
              <a:lnSpc>
                <a:spcPct val="90000"/>
              </a:lnSpc>
            </a:pPr>
            <a:r>
              <a:rPr lang="en-US" kern="0" dirty="0"/>
              <a:t>We can compute (</a:t>
            </a:r>
            <a:r>
              <a:rPr lang="en-US" i="1" kern="0" dirty="0"/>
              <a:t>i</a:t>
            </a:r>
            <a:r>
              <a:rPr lang="en-US" kern="0" dirty="0"/>
              <a:t>) the average all data, (</a:t>
            </a:r>
            <a:r>
              <a:rPr lang="en-US" i="1" kern="0" dirty="0"/>
              <a:t>ii</a:t>
            </a:r>
            <a:r>
              <a:rPr lang="en-US" kern="0" dirty="0"/>
              <a:t>) last period demand, the average of the (</a:t>
            </a:r>
            <a:r>
              <a:rPr lang="en-US" i="1" kern="0" dirty="0"/>
              <a:t>iii</a:t>
            </a:r>
            <a:r>
              <a:rPr lang="en-US" kern="0" dirty="0"/>
              <a:t>) last 2-periods, (</a:t>
            </a:r>
            <a:r>
              <a:rPr lang="en-US" i="1" kern="0" dirty="0"/>
              <a:t>vi</a:t>
            </a:r>
            <a:r>
              <a:rPr lang="en-US" kern="0" dirty="0"/>
              <a:t>) last 3-periods, (</a:t>
            </a:r>
            <a:r>
              <a:rPr lang="en-US" i="1" kern="0" dirty="0"/>
              <a:t>v</a:t>
            </a:r>
            <a:r>
              <a:rPr lang="en-US" kern="0" dirty="0"/>
              <a:t>) last n-periods. </a:t>
            </a:r>
          </a:p>
          <a:p>
            <a:endParaRPr lang="en-US" kern="0" dirty="0"/>
          </a:p>
          <a:p>
            <a:endParaRPr lang="en-US" kern="0" dirty="0"/>
          </a:p>
        </p:txBody>
      </p:sp>
    </p:spTree>
    <p:custDataLst>
      <p:tags r:id="rId2"/>
    </p:custDataLst>
    <p:extLst>
      <p:ext uri="{BB962C8B-B14F-4D97-AF65-F5344CB8AC3E}">
        <p14:creationId xmlns:p14="http://schemas.microsoft.com/office/powerpoint/2010/main" val="3690312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62984"/>
            <a:ext cx="9144000" cy="646331"/>
          </a:xfrm>
          <a:prstGeom prst="rect">
            <a:avLst/>
          </a:prstGeom>
          <a:noFill/>
          <a:ln w="57150" cmpd="thinThick">
            <a:noFill/>
            <a:miter lim="800000"/>
            <a:headEnd/>
            <a:tailEnd/>
          </a:ln>
        </p:spPr>
        <p:txBody>
          <a:bodyPr>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eaLnBrk="1" hangingPunct="1"/>
            <a:r>
              <a:rPr lang="en-US" sz="3600" dirty="0">
                <a:solidFill>
                  <a:srgbClr val="A80000"/>
                </a:solidFill>
                <a:latin typeface="Impact" pitchFamily="34" charset="0"/>
                <a:ea typeface="ＭＳ Ｐゴシック" pitchFamily="-65" charset="-128"/>
                <a:cs typeface="Impact" pitchFamily="34" charset="0"/>
              </a:rPr>
              <a:t>Moving Average vs. Moving Average Forecast</a:t>
            </a:r>
          </a:p>
        </p:txBody>
      </p:sp>
      <p:sp>
        <p:nvSpPr>
          <p:cNvPr id="23556" name="Text Box 6"/>
          <p:cNvSpPr txBox="1">
            <a:spLocks noChangeArrowheads="1"/>
          </p:cNvSpPr>
          <p:nvPr/>
        </p:nvSpPr>
        <p:spPr bwMode="auto">
          <a:xfrm>
            <a:off x="0" y="781049"/>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Given the following data, </a:t>
            </a:r>
          </a:p>
          <a:p>
            <a:r>
              <a:rPr lang="en-US" dirty="0">
                <a:latin typeface="Book Antiqua" pitchFamily="16" charset="0"/>
              </a:rPr>
              <a:t>a) Compute 3-period moving average for period 5?</a:t>
            </a:r>
          </a:p>
          <a:p>
            <a:r>
              <a:rPr lang="en-US" dirty="0">
                <a:latin typeface="Book Antiqua" pitchFamily="16" charset="0"/>
              </a:rPr>
              <a:t>Period		1	2	3	4	5	</a:t>
            </a:r>
          </a:p>
          <a:p>
            <a:r>
              <a:rPr lang="en-US" dirty="0">
                <a:latin typeface="Book Antiqua" pitchFamily="16" charset="0"/>
              </a:rPr>
              <a:t>Demand	73	68	65	72	67</a:t>
            </a:r>
          </a:p>
        </p:txBody>
      </p:sp>
      <p:sp>
        <p:nvSpPr>
          <p:cNvPr id="9" name="Text Box 6"/>
          <p:cNvSpPr txBox="1">
            <a:spLocks noChangeArrowheads="1"/>
          </p:cNvSpPr>
          <p:nvPr/>
        </p:nvSpPr>
        <p:spPr bwMode="auto">
          <a:xfrm>
            <a:off x="0" y="3505200"/>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r>
              <a:rPr lang="en-US" sz="2400" dirty="0">
                <a:latin typeface="Book Antiqua" pitchFamily="16" charset="0"/>
              </a:rPr>
              <a:t>b) Compute 3-period moving average forecast for period 6?</a:t>
            </a:r>
          </a:p>
        </p:txBody>
      </p:sp>
      <p:pic>
        <p:nvPicPr>
          <p:cNvPr id="4" name="Picture 3"/>
          <p:cNvPicPr>
            <a:picLocks noChangeAspect="1"/>
          </p:cNvPicPr>
          <p:nvPr/>
        </p:nvPicPr>
        <p:blipFill>
          <a:blip r:embed="rId3"/>
          <a:stretch>
            <a:fillRect/>
          </a:stretch>
        </p:blipFill>
        <p:spPr>
          <a:xfrm>
            <a:off x="190500" y="2375249"/>
            <a:ext cx="4267200" cy="933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190500" y="4038599"/>
            <a:ext cx="4903471"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379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44557"/>
            <a:ext cx="12115800" cy="5715000"/>
          </a:xfrm>
        </p:spPr>
        <p:txBody>
          <a:bodyPr/>
          <a:lstStyle/>
          <a:p>
            <a:r>
              <a:rPr lang="en-US" dirty="0"/>
              <a:t>3 period moving average in period 5: MA(5,3)</a:t>
            </a:r>
          </a:p>
          <a:p>
            <a:r>
              <a:rPr lang="en-US" dirty="0"/>
              <a:t>3 period moving average forecast in period 5: FMA(5,3)</a:t>
            </a:r>
          </a:p>
          <a:p>
            <a:r>
              <a:rPr lang="en-US" dirty="0"/>
              <a:t>n period moving average forecast in period t: FMA(t,n)</a:t>
            </a:r>
          </a:p>
          <a:p>
            <a:r>
              <a:rPr lang="en-US" dirty="0"/>
              <a:t>n period moving average : MA(t,n)</a:t>
            </a:r>
          </a:p>
          <a:p>
            <a:r>
              <a:rPr lang="en-US" dirty="0"/>
              <a:t>n period moving average forecast : Ft</a:t>
            </a:r>
            <a:r>
              <a:rPr lang="en-US"/>
              <a:t>(np)</a:t>
            </a:r>
            <a:endParaRPr lang="en-US" dirty="0"/>
          </a:p>
          <a:p>
            <a:r>
              <a:rPr lang="en-US" dirty="0"/>
              <a:t>Naïve Forecast: Forecast for next period = Actual for this period. </a:t>
            </a:r>
            <a:r>
              <a:rPr lang="en-US" dirty="0">
                <a:sym typeface="Wingdings" panose="05000000000000000000" pitchFamily="2" charset="2"/>
              </a:rPr>
              <a:t> F(t+1) = At</a:t>
            </a:r>
          </a:p>
          <a:p>
            <a:r>
              <a:rPr lang="en-US" dirty="0">
                <a:sym typeface="Wingdings" panose="05000000000000000000" pitchFamily="2" charset="2"/>
              </a:rPr>
              <a:t>3-period moving average in month t</a:t>
            </a:r>
          </a:p>
          <a:p>
            <a:pPr lvl="1"/>
            <a:r>
              <a:rPr lang="en-US" dirty="0">
                <a:sym typeface="Wingdings" panose="05000000000000000000" pitchFamily="2" charset="2"/>
              </a:rPr>
              <a:t>Ft(3p) = Average (At+A(t-1)+A(t-2))</a:t>
            </a:r>
          </a:p>
          <a:p>
            <a:r>
              <a:rPr lang="en-US" dirty="0">
                <a:sym typeface="Wingdings" panose="05000000000000000000" pitchFamily="2" charset="2"/>
              </a:rPr>
              <a:t>5-period moving average</a:t>
            </a:r>
          </a:p>
          <a:p>
            <a:pPr lvl="1"/>
            <a:r>
              <a:rPr lang="en-US" dirty="0">
                <a:sym typeface="Wingdings" panose="05000000000000000000" pitchFamily="2" charset="2"/>
              </a:rPr>
              <a:t>Ft(5p) = Average (At+A(t-1)+A(t-2)+A(t-3)+A(t-4))</a:t>
            </a:r>
          </a:p>
          <a:p>
            <a:r>
              <a:rPr lang="en-US" dirty="0">
                <a:sym typeface="Wingdings" panose="05000000000000000000" pitchFamily="2" charset="2"/>
              </a:rPr>
              <a:t>8-period moving average</a:t>
            </a:r>
          </a:p>
          <a:p>
            <a:pPr lvl="1"/>
            <a:r>
              <a:rPr lang="en-US" dirty="0">
                <a:sym typeface="Wingdings" panose="05000000000000000000" pitchFamily="2" charset="2"/>
              </a:rPr>
              <a:t>Ft(8p) = Average (At+A(t-1)+A(t-2)+A(t-3)+A(t-4)+A(t-5)+A(t-6)A(t-7))</a:t>
            </a:r>
          </a:p>
          <a:p>
            <a:r>
              <a:rPr lang="en-US" dirty="0">
                <a:sym typeface="Wingdings" panose="05000000000000000000" pitchFamily="2" charset="2"/>
              </a:rPr>
              <a:t>For Simplicity, in many cases, we simply use At and Ft for actual and forecast values.</a:t>
            </a:r>
            <a:endParaRPr lang="en-US" dirty="0"/>
          </a:p>
          <a:p>
            <a:pPr marL="457200" lvl="1" indent="0">
              <a:buNone/>
            </a:pPr>
            <a:endParaRPr lang="en-US" dirty="0"/>
          </a:p>
          <a:p>
            <a:pPr lvl="2"/>
            <a:endParaRPr lang="en-US" sz="2400" dirty="0"/>
          </a:p>
          <a:p>
            <a:pPr lvl="1"/>
            <a:endParaRPr lang="en-US"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Notations</a:t>
            </a:r>
          </a:p>
        </p:txBody>
      </p:sp>
    </p:spTree>
    <p:extLst>
      <p:ext uri="{BB962C8B-B14F-4D97-AF65-F5344CB8AC3E}">
        <p14:creationId xmlns:p14="http://schemas.microsoft.com/office/powerpoint/2010/main" val="15033341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Moving Average- Excel</a:t>
            </a:r>
          </a:p>
        </p:txBody>
      </p:sp>
      <p:graphicFrame>
        <p:nvGraphicFramePr>
          <p:cNvPr id="4" name="Object 3"/>
          <p:cNvGraphicFramePr>
            <a:graphicFrameLocks noChangeAspect="1"/>
          </p:cNvGraphicFramePr>
          <p:nvPr/>
        </p:nvGraphicFramePr>
        <p:xfrm>
          <a:off x="609600" y="876300"/>
          <a:ext cx="7947025" cy="2524125"/>
        </p:xfrm>
        <a:graphic>
          <a:graphicData uri="http://schemas.openxmlformats.org/presentationml/2006/ole">
            <mc:AlternateContent xmlns:mc="http://schemas.openxmlformats.org/markup-compatibility/2006">
              <mc:Choice xmlns:v="urn:schemas-microsoft-com:vml" Requires="v">
                <p:oleObj spid="_x0000_s26634" name="Worksheet" r:id="rId3" imgW="8010569" imgH="2543116" progId="Excel.Sheet.12">
                  <p:embed/>
                </p:oleObj>
              </mc:Choice>
              <mc:Fallback>
                <p:oleObj name="Worksheet" r:id="rId3" imgW="8010569" imgH="2543116" progId="Excel.Sheet.12">
                  <p:embed/>
                  <p:pic>
                    <p:nvPicPr>
                      <p:cNvPr id="4" name="Object 3"/>
                      <p:cNvPicPr/>
                      <p:nvPr/>
                    </p:nvPicPr>
                    <p:blipFill>
                      <a:blip r:embed="rId4"/>
                      <a:stretch>
                        <a:fillRect/>
                      </a:stretch>
                    </p:blipFill>
                    <p:spPr>
                      <a:xfrm>
                        <a:off x="609600" y="876300"/>
                        <a:ext cx="7947025" cy="25241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67056" y="3429000"/>
            <a:ext cx="9153144" cy="3068384"/>
          </a:xfrm>
          <a:prstGeom prst="rect">
            <a:avLst/>
          </a:prstGeom>
        </p:spPr>
      </p:pic>
      <p:graphicFrame>
        <p:nvGraphicFramePr>
          <p:cNvPr id="7" name="Object 6"/>
          <p:cNvGraphicFramePr>
            <a:graphicFrameLocks noChangeAspect="1"/>
          </p:cNvGraphicFramePr>
          <p:nvPr/>
        </p:nvGraphicFramePr>
        <p:xfrm>
          <a:off x="304800" y="3719513"/>
          <a:ext cx="8677275" cy="2678112"/>
        </p:xfrm>
        <a:graphic>
          <a:graphicData uri="http://schemas.openxmlformats.org/presentationml/2006/ole">
            <mc:AlternateContent xmlns:mc="http://schemas.openxmlformats.org/markup-compatibility/2006">
              <mc:Choice xmlns:v="urn:schemas-microsoft-com:vml" Requires="v">
                <p:oleObj spid="_x0000_s26635" name="Worksheet" r:id="rId6" imgW="9534747" imgH="2943461" progId="Excel.Sheet.12">
                  <p:embed/>
                </p:oleObj>
              </mc:Choice>
              <mc:Fallback>
                <p:oleObj name="Worksheet" r:id="rId6" imgW="9534747" imgH="2943461" progId="Excel.Sheet.12">
                  <p:embed/>
                  <p:pic>
                    <p:nvPicPr>
                      <p:cNvPr id="7" name="Object 6"/>
                      <p:cNvPicPr/>
                      <p:nvPr/>
                    </p:nvPicPr>
                    <p:blipFill>
                      <a:blip r:embed="rId7"/>
                      <a:stretch>
                        <a:fillRect/>
                      </a:stretch>
                    </p:blipFill>
                    <p:spPr>
                      <a:xfrm>
                        <a:off x="304800" y="3719513"/>
                        <a:ext cx="8677275" cy="2678112"/>
                      </a:xfrm>
                      <a:prstGeom prst="rect">
                        <a:avLst/>
                      </a:prstGeom>
                    </p:spPr>
                  </p:pic>
                </p:oleObj>
              </mc:Fallback>
            </mc:AlternateContent>
          </a:graphicData>
        </a:graphic>
      </p:graphicFrame>
      <p:sp>
        <p:nvSpPr>
          <p:cNvPr id="8" name="Rectangle 7"/>
          <p:cNvSpPr/>
          <p:nvPr/>
        </p:nvSpPr>
        <p:spPr bwMode="auto">
          <a:xfrm>
            <a:off x="1483135" y="4004330"/>
            <a:ext cx="1768098" cy="242187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 </a:t>
            </a:r>
            <a:r>
              <a:rPr lang="en-US" dirty="0">
                <a:latin typeface="Book Antiqua" pitchFamily="16" charset="0"/>
              </a:rPr>
              <a:t>Compute 2-period moving average in period (month) 5 and 9-period moving average in month 10.</a:t>
            </a:r>
            <a:endParaRPr lang="en-US" dirty="0">
              <a:ln>
                <a:solidFill>
                  <a:schemeClr val="bg1"/>
                </a:solidFill>
              </a:ln>
              <a:latin typeface="Verdana" pitchFamily="-112" charset="0"/>
            </a:endParaRPr>
          </a:p>
        </p:txBody>
      </p:sp>
      <p:sp>
        <p:nvSpPr>
          <p:cNvPr id="9" name="Rectangle 8"/>
          <p:cNvSpPr/>
          <p:nvPr/>
        </p:nvSpPr>
        <p:spPr bwMode="auto">
          <a:xfrm>
            <a:off x="3342466" y="4006235"/>
            <a:ext cx="1828658" cy="242187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(b) </a:t>
            </a:r>
            <a:r>
              <a:rPr lang="en-US" dirty="0">
                <a:latin typeface="Book Antiqua" pitchFamily="16" charset="0"/>
              </a:rPr>
              <a:t>Compute 2-period moving average forecast in month 6 and 9-period moving average forecast in month 11.</a:t>
            </a:r>
            <a:endParaRPr lang="en-US" dirty="0">
              <a:ln>
                <a:solidFill>
                  <a:schemeClr val="bg1"/>
                </a:solidFill>
              </a:ln>
              <a:solidFill>
                <a:schemeClr val="bg1"/>
              </a:solidFill>
              <a:latin typeface="Verdana" pitchFamily="-112" charset="0"/>
            </a:endParaRPr>
          </a:p>
        </p:txBody>
      </p:sp>
      <p:sp>
        <p:nvSpPr>
          <p:cNvPr id="10" name="Rectangle 9"/>
          <p:cNvSpPr/>
          <p:nvPr/>
        </p:nvSpPr>
        <p:spPr bwMode="auto">
          <a:xfrm>
            <a:off x="5289996" y="4006235"/>
            <a:ext cx="1768098" cy="242187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(c) </a:t>
            </a:r>
            <a:r>
              <a:rPr lang="en-US" dirty="0">
                <a:latin typeface="Book Antiqua" pitchFamily="16" charset="0"/>
              </a:rPr>
              <a:t>Compute 4-period moving average for all months.</a:t>
            </a:r>
            <a:endParaRPr lang="en-US" dirty="0">
              <a:ln>
                <a:solidFill>
                  <a:schemeClr val="bg1"/>
                </a:solidFill>
              </a:ln>
              <a:solidFill>
                <a:schemeClr val="bg1"/>
              </a:solidFill>
              <a:latin typeface="Verdana" pitchFamily="-112" charset="0"/>
            </a:endParaRPr>
          </a:p>
        </p:txBody>
      </p:sp>
      <p:sp>
        <p:nvSpPr>
          <p:cNvPr id="11" name="Rectangle 10"/>
          <p:cNvSpPr/>
          <p:nvPr/>
        </p:nvSpPr>
        <p:spPr bwMode="auto">
          <a:xfrm>
            <a:off x="7176966" y="3995349"/>
            <a:ext cx="1768098" cy="242187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(d) </a:t>
            </a:r>
            <a:r>
              <a:rPr lang="en-US" dirty="0">
                <a:latin typeface="Book Antiqua" pitchFamily="16" charset="0"/>
              </a:rPr>
              <a:t>Compute 4-period moving average forecast for all months including the next month.  </a:t>
            </a:r>
          </a:p>
          <a:p>
            <a:endParaRPr lang="en-US" dirty="0">
              <a:ln>
                <a:solidFill>
                  <a:schemeClr val="bg1"/>
                </a:solidFill>
              </a:ln>
              <a:solidFill>
                <a:schemeClr val="bg1"/>
              </a:solidFill>
              <a:latin typeface="Verdana" pitchFamily="-112" charset="0"/>
            </a:endParaRPr>
          </a:p>
        </p:txBody>
      </p:sp>
    </p:spTree>
    <p:extLst>
      <p:ext uri="{BB962C8B-B14F-4D97-AF65-F5344CB8AC3E}">
        <p14:creationId xmlns:p14="http://schemas.microsoft.com/office/powerpoint/2010/main" val="780078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Forecast: a prediction of the future value of a variable of interest, such as demand.</a:t>
            </a:r>
          </a:p>
          <a:p>
            <a:r>
              <a:rPr lang="en-US" dirty="0"/>
              <a:t>Marketing, finance, and operations are the three key building blocks of manufacturing and service organizations. </a:t>
            </a:r>
          </a:p>
          <a:p>
            <a:r>
              <a:rPr lang="en-US" dirty="0"/>
              <a:t>They all need forecasting for planning, organizing, and budgeting.</a:t>
            </a:r>
          </a:p>
          <a:p>
            <a:pPr marL="0" indent="0">
              <a:lnSpc>
                <a:spcPct val="90000"/>
              </a:lnSpc>
              <a:buNone/>
            </a:pPr>
            <a:endParaRPr lang="en-US" b="1" dirty="0">
              <a:latin typeface="Book Antiqua" panose="02040602050305030304" pitchFamily="18" charset="0"/>
            </a:endParaRPr>
          </a:p>
        </p:txBody>
      </p:sp>
      <p:sp>
        <p:nvSpPr>
          <p:cNvPr id="3" name="Title 2"/>
          <p:cNvSpPr>
            <a:spLocks noGrp="1"/>
          </p:cNvSpPr>
          <p:nvPr>
            <p:ph type="title"/>
          </p:nvPr>
        </p:nvSpPr>
        <p:spPr/>
        <p:txBody>
          <a:bodyPr/>
          <a:lstStyle/>
          <a:p>
            <a:r>
              <a:rPr lang="en-US" sz="3200" dirty="0"/>
              <a:t>All Business Processes &amp; Functions Need Forecasting</a:t>
            </a:r>
          </a:p>
        </p:txBody>
      </p:sp>
      <p:graphicFrame>
        <p:nvGraphicFramePr>
          <p:cNvPr id="4" name="Object 3"/>
          <p:cNvGraphicFramePr>
            <a:graphicFrameLocks noChangeAspect="1"/>
          </p:cNvGraphicFramePr>
          <p:nvPr>
            <p:extLst>
              <p:ext uri="{D42A27DB-BD31-4B8C-83A1-F6EECF244321}">
                <p14:modId xmlns:p14="http://schemas.microsoft.com/office/powerpoint/2010/main" val="2117877371"/>
              </p:ext>
            </p:extLst>
          </p:nvPr>
        </p:nvGraphicFramePr>
        <p:xfrm>
          <a:off x="2209800" y="3352800"/>
          <a:ext cx="7486650" cy="2819400"/>
        </p:xfrm>
        <a:graphic>
          <a:graphicData uri="http://schemas.openxmlformats.org/presentationml/2006/ole">
            <mc:AlternateContent xmlns:mc="http://schemas.openxmlformats.org/markup-compatibility/2006">
              <mc:Choice xmlns:v="urn:schemas-microsoft-com:vml" Requires="v">
                <p:oleObj spid="_x0000_s14399" name="Worksheet" r:id="rId3" imgW="7486916" imgH="2819380" progId="Excel.Sheet.12">
                  <p:embed/>
                </p:oleObj>
              </mc:Choice>
              <mc:Fallback>
                <p:oleObj name="Worksheet" r:id="rId3" imgW="7486916" imgH="2819380" progId="Excel.Sheet.12">
                  <p:embed/>
                  <p:pic>
                    <p:nvPicPr>
                      <p:cNvPr id="0" name=""/>
                      <p:cNvPicPr/>
                      <p:nvPr/>
                    </p:nvPicPr>
                    <p:blipFill>
                      <a:blip r:embed="rId4"/>
                      <a:stretch>
                        <a:fillRect/>
                      </a:stretch>
                    </p:blipFill>
                    <p:spPr>
                      <a:xfrm>
                        <a:off x="2209800" y="3352800"/>
                        <a:ext cx="7486650" cy="2819400"/>
                      </a:xfrm>
                      <a:prstGeom prst="rect">
                        <a:avLst/>
                      </a:prstGeom>
                    </p:spPr>
                  </p:pic>
                </p:oleObj>
              </mc:Fallback>
            </mc:AlternateContent>
          </a:graphicData>
        </a:graphic>
      </p:graphicFrame>
    </p:spTree>
    <p:extLst>
      <p:ext uri="{BB962C8B-B14F-4D97-AF65-F5344CB8AC3E}">
        <p14:creationId xmlns:p14="http://schemas.microsoft.com/office/powerpoint/2010/main" val="75774699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8460" y="0"/>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n-period - Large vs. Small</a:t>
            </a:r>
          </a:p>
        </p:txBody>
      </p:sp>
      <p:sp>
        <p:nvSpPr>
          <p:cNvPr id="9" name="Text Box 6"/>
          <p:cNvSpPr txBox="1">
            <a:spLocks noChangeArrowheads="1"/>
          </p:cNvSpPr>
          <p:nvPr/>
        </p:nvSpPr>
        <p:spPr bwMode="auto">
          <a:xfrm>
            <a:off x="28460" y="778117"/>
            <a:ext cx="1208734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In order to increase the responsiveness of a forecast (i.e., respond quickly to the data changes) made using the moving average technique, the number of periods in the average  should be: </a:t>
            </a:r>
          </a:p>
          <a:p>
            <a:pPr lvl="1"/>
            <a:r>
              <a:rPr lang="en-US" sz="2000" dirty="0">
                <a:latin typeface="Book Antiqua" pitchFamily="16" charset="0"/>
              </a:rPr>
              <a:t>A) decreased </a:t>
            </a:r>
          </a:p>
          <a:p>
            <a:pPr lvl="1"/>
            <a:r>
              <a:rPr lang="en-US" sz="2000" dirty="0">
                <a:latin typeface="Book Antiqua" pitchFamily="16" charset="0"/>
              </a:rPr>
              <a:t>B) increased </a:t>
            </a:r>
          </a:p>
          <a:p>
            <a:pPr lvl="1"/>
            <a:r>
              <a:rPr lang="en-US" sz="2000" dirty="0">
                <a:latin typeface="Book Antiqua" pitchFamily="16" charset="0"/>
              </a:rPr>
              <a:t>C) multiplied by a larger alpha </a:t>
            </a:r>
          </a:p>
          <a:p>
            <a:pPr lvl="1"/>
            <a:r>
              <a:rPr lang="en-US" sz="2000" dirty="0">
                <a:latin typeface="Book Antiqua" pitchFamily="16" charset="0"/>
              </a:rPr>
              <a:t>D) multiplied by a smaller alpha </a:t>
            </a:r>
          </a:p>
          <a:p>
            <a:pPr lvl="1">
              <a:buFontTx/>
              <a:buAutoNum type="alphaUcParenR" startAt="5"/>
            </a:pPr>
            <a:r>
              <a:rPr lang="en-US" sz="2000" dirty="0">
                <a:latin typeface="Book Antiqua" pitchFamily="16" charset="0"/>
              </a:rPr>
              <a:t> none of the above</a:t>
            </a:r>
          </a:p>
          <a:p>
            <a:endParaRPr lang="en-US" sz="1000" dirty="0">
              <a:latin typeface="Book Antiqua" pitchFamily="16" charset="0"/>
            </a:endParaRPr>
          </a:p>
        </p:txBody>
      </p:sp>
      <p:grpSp>
        <p:nvGrpSpPr>
          <p:cNvPr id="3" name="Group 2"/>
          <p:cNvGrpSpPr/>
          <p:nvPr/>
        </p:nvGrpSpPr>
        <p:grpSpPr>
          <a:xfrm>
            <a:off x="3510467" y="3276601"/>
            <a:ext cx="8628285" cy="3134904"/>
            <a:chOff x="3510467" y="3276601"/>
            <a:chExt cx="8628285" cy="3134904"/>
          </a:xfrm>
        </p:grpSpPr>
        <p:pic>
          <p:nvPicPr>
            <p:cNvPr id="10" name="Picture 9"/>
            <p:cNvPicPr>
              <a:picLocks noChangeAspect="1"/>
            </p:cNvPicPr>
            <p:nvPr/>
          </p:nvPicPr>
          <p:blipFill>
            <a:blip r:embed="rId3"/>
            <a:stretch>
              <a:fillRect/>
            </a:stretch>
          </p:blipFill>
          <p:spPr>
            <a:xfrm>
              <a:off x="3510467" y="3276601"/>
              <a:ext cx="8628285" cy="3134904"/>
            </a:xfrm>
            <a:prstGeom prst="rect">
              <a:avLst/>
            </a:prstGeom>
          </p:spPr>
        </p:pic>
        <p:sp>
          <p:nvSpPr>
            <p:cNvPr id="11" name="Content Placeholder 1"/>
            <p:cNvSpPr txBox="1">
              <a:spLocks/>
            </p:cNvSpPr>
            <p:nvPr/>
          </p:nvSpPr>
          <p:spPr>
            <a:xfrm>
              <a:off x="6400800" y="3298480"/>
              <a:ext cx="3439713" cy="381000"/>
            </a:xfrm>
            <a:prstGeom prst="rect">
              <a:avLst/>
            </a:prstGeom>
          </p:spPr>
          <p:txBody>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anose="02040602050305030304" pitchFamily="18"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200">
                  <a:solidFill>
                    <a:schemeClr val="tx1"/>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1800">
                  <a:solidFill>
                    <a:schemeClr val="tx1"/>
                  </a:solidFill>
                  <a:latin typeface="Book Antiqua" panose="02040602050305030304" pitchFamily="18"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eaLnBrk="0" hangingPunct="0">
                <a:buClr>
                  <a:srgbClr val="000000"/>
                </a:buClr>
                <a:buSzTx/>
                <a:buNone/>
                <a:defRPr/>
              </a:pPr>
              <a:r>
                <a:rPr lang="en-US" kern="0" dirty="0">
                  <a:solidFill>
                    <a:srgbClr val="000000"/>
                  </a:solidFill>
                  <a:cs typeface="Tahoma" pitchFamily="34" charset="0"/>
                </a:rPr>
                <a:t>AAPL: 5, 10, 50, 100</a:t>
              </a:r>
            </a:p>
          </p:txBody>
        </p:sp>
      </p:grpSp>
    </p:spTree>
    <p:extLst>
      <p:ext uri="{BB962C8B-B14F-4D97-AF65-F5344CB8AC3E}">
        <p14:creationId xmlns:p14="http://schemas.microsoft.com/office/powerpoint/2010/main" val="28724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dissolve">
                                      <p:cBhvr>
                                        <p:cTn id="16" dur="500"/>
                                        <p:tgtEl>
                                          <p:spTgt spid="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dissolve">
                                      <p:cBhvr>
                                        <p:cTn id="19" dur="500"/>
                                        <p:tgtEl>
                                          <p:spTgt spid="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dissolv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9">
                                            <p:txEl>
                                              <p:pRg st="1" end="1"/>
                                            </p:txEl>
                                          </p:spTgt>
                                        </p:tgtEl>
                                        <p:attrNameLst>
                                          <p:attrName>style.color</p:attrName>
                                        </p:attrNameLst>
                                      </p:cBhvr>
                                      <p:to>
                                        <a:srgbClr val="FF0000"/>
                                      </p:to>
                                    </p:animClr>
                                    <p:animClr clrSpc="rgb" dir="cw">
                                      <p:cBhvr>
                                        <p:cTn id="27" dur="500" fill="hold"/>
                                        <p:tgtEl>
                                          <p:spTgt spid="9">
                                            <p:txEl>
                                              <p:pRg st="1" end="1"/>
                                            </p:txEl>
                                          </p:spTgt>
                                        </p:tgtEl>
                                        <p:attrNameLst>
                                          <p:attrName>fillcolor</p:attrName>
                                        </p:attrNameLst>
                                      </p:cBhvr>
                                      <p:to>
                                        <a:srgbClr val="FF0000"/>
                                      </p:to>
                                    </p:animClr>
                                    <p:set>
                                      <p:cBhvr>
                                        <p:cTn id="28" dur="500" fill="hold"/>
                                        <p:tgtEl>
                                          <p:spTgt spid="9">
                                            <p:txEl>
                                              <p:pRg st="1" end="1"/>
                                            </p:txEl>
                                          </p:spTgt>
                                        </p:tgtEl>
                                        <p:attrNameLst>
                                          <p:attrName>fill.type</p:attrName>
                                        </p:attrNameLst>
                                      </p:cBhvr>
                                      <p:to>
                                        <p:strVal val="solid"/>
                                      </p:to>
                                    </p:set>
                                    <p:set>
                                      <p:cBhvr>
                                        <p:cTn id="29" dur="500" fill="hold"/>
                                        <p:tgtEl>
                                          <p:spTgt spid="9">
                                            <p:txEl>
                                              <p:pRg st="1" end="1"/>
                                            </p:txEl>
                                          </p:spTgt>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47078"/>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Age of Data</a:t>
            </a:r>
          </a:p>
        </p:txBody>
      </p:sp>
      <p:sp>
        <p:nvSpPr>
          <p:cNvPr id="8" name="Text Box 6"/>
          <p:cNvSpPr txBox="1">
            <a:spLocks noChangeArrowheads="1"/>
          </p:cNvSpPr>
          <p:nvPr/>
        </p:nvSpPr>
        <p:spPr bwMode="auto">
          <a:xfrm>
            <a:off x="95760" y="838199"/>
            <a:ext cx="12096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Compute the age of data in  3 period moving average forecasts. </a:t>
            </a:r>
          </a:p>
        </p:txBody>
      </p:sp>
      <p:sp>
        <p:nvSpPr>
          <p:cNvPr id="9" name="Text Box 6"/>
          <p:cNvSpPr txBox="1">
            <a:spLocks noChangeArrowheads="1"/>
          </p:cNvSpPr>
          <p:nvPr/>
        </p:nvSpPr>
        <p:spPr bwMode="auto">
          <a:xfrm>
            <a:off x="37641" y="4800600"/>
            <a:ext cx="121543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Compute the age of data in  7 period moving average forecasts. </a:t>
            </a:r>
          </a:p>
          <a:p>
            <a:r>
              <a:rPr lang="en-US" dirty="0">
                <a:latin typeface="Book Antiqua" pitchFamily="16" charset="0"/>
              </a:rPr>
              <a:t>Average Age of Data = (1+7)/2 = 4.</a:t>
            </a:r>
          </a:p>
        </p:txBody>
      </p:sp>
      <p:sp>
        <p:nvSpPr>
          <p:cNvPr id="10" name="Text Box 6"/>
          <p:cNvSpPr txBox="1">
            <a:spLocks noChangeArrowheads="1"/>
          </p:cNvSpPr>
          <p:nvPr/>
        </p:nvSpPr>
        <p:spPr bwMode="auto">
          <a:xfrm>
            <a:off x="37640" y="2347486"/>
            <a:ext cx="121543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Average Age of Data = (1+2+3)/3 = 2.</a:t>
            </a:r>
          </a:p>
          <a:p>
            <a:r>
              <a:rPr lang="en-US" dirty="0">
                <a:latin typeface="Book Antiqua" pitchFamily="16" charset="0"/>
              </a:rPr>
              <a:t>However when we have a linear trend, we can average the first and the  last pieces of data    </a:t>
            </a:r>
          </a:p>
          <a:p>
            <a:r>
              <a:rPr lang="en-US" dirty="0">
                <a:latin typeface="Book Antiqua" pitchFamily="16" charset="0"/>
              </a:rPr>
              <a:t>Average Age of Data = (1+3)/2 = 2.</a:t>
            </a:r>
          </a:p>
          <a:p>
            <a:r>
              <a:rPr lang="en-US" dirty="0">
                <a:latin typeface="Book Antiqua" pitchFamily="16" charset="0"/>
              </a:rPr>
              <a:t>We can do the same even for non-linear patterns, but the answer will be an approximate (not exact).</a:t>
            </a:r>
          </a:p>
        </p:txBody>
      </p:sp>
      <p:sp>
        <p:nvSpPr>
          <p:cNvPr id="6" name="Text Box 6"/>
          <p:cNvSpPr txBox="1">
            <a:spLocks noChangeArrowheads="1"/>
          </p:cNvSpPr>
          <p:nvPr/>
        </p:nvSpPr>
        <p:spPr bwMode="auto">
          <a:xfrm>
            <a:off x="95760" y="1177344"/>
            <a:ext cx="120962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In a 3 period moving average forecast, the most recent piece of data belongs to the previous period. It is 1 period old. The second piece is 2 periods and the oldest piece is 3 periods old. </a:t>
            </a:r>
          </a:p>
        </p:txBody>
      </p:sp>
    </p:spTree>
    <p:extLst>
      <p:ext uri="{BB962C8B-B14F-4D97-AF65-F5344CB8AC3E}">
        <p14:creationId xmlns:p14="http://schemas.microsoft.com/office/powerpoint/2010/main" val="1524044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dissolv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dissolv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dissolv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dissolve">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2"/>
          <p:cNvSpPr txBox="1">
            <a:spLocks noChangeArrowheads="1"/>
          </p:cNvSpPr>
          <p:nvPr/>
        </p:nvSpPr>
        <p:spPr bwMode="auto">
          <a:xfrm>
            <a:off x="918" y="838200"/>
            <a:ext cx="12191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eaLnBrk="0" hangingPunct="0"/>
            <a:r>
              <a:rPr lang="en-US" dirty="0">
                <a:latin typeface="Book Antiqua" pitchFamily="16" charset="0"/>
              </a:rPr>
              <a:t>The 5-period moving average in month 6 was 150 units. Actual demand in month 7 is 180 units. What is 6 period moving average in month 7?</a:t>
            </a:r>
          </a:p>
        </p:txBody>
      </p:sp>
      <p:sp>
        <p:nvSpPr>
          <p:cNvPr id="129028" name="Text Box 4"/>
          <p:cNvSpPr txBox="1">
            <a:spLocks noChangeArrowheads="1"/>
          </p:cNvSpPr>
          <p:nvPr/>
        </p:nvSpPr>
        <p:spPr bwMode="auto">
          <a:xfrm>
            <a:off x="189831" y="1971675"/>
            <a:ext cx="5829969"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a:spcAft>
                <a:spcPts val="1800"/>
              </a:spcAft>
            </a:pPr>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6 </a:t>
            </a:r>
            <a:r>
              <a:rPr lang="en-US" dirty="0">
                <a:latin typeface="Book Antiqua" pitchFamily="16" charset="0"/>
              </a:rPr>
              <a:t>= (A6+A5+A4+A3+A2)/5</a:t>
            </a:r>
          </a:p>
          <a:p>
            <a:pPr>
              <a:spcAft>
                <a:spcPts val="1800"/>
              </a:spcAft>
            </a:pPr>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 </a:t>
            </a:r>
            <a:r>
              <a:rPr lang="en-US" dirty="0">
                <a:latin typeface="Book Antiqua" pitchFamily="16" charset="0"/>
              </a:rPr>
              <a:t>= (A7+A6+A5+A4+A3+A2)/6</a:t>
            </a:r>
          </a:p>
          <a:p>
            <a:pPr>
              <a:spcAft>
                <a:spcPts val="1800"/>
              </a:spcAft>
            </a:pPr>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6</a:t>
            </a:r>
            <a:r>
              <a:rPr lang="en-US" dirty="0">
                <a:latin typeface="Book Antiqua" pitchFamily="16" charset="0"/>
              </a:rPr>
              <a:t> = </a:t>
            </a:r>
            <a:r>
              <a:rPr lang="en-US" dirty="0">
                <a:solidFill>
                  <a:srgbClr val="00863D"/>
                </a:solidFill>
                <a:latin typeface="Book Antiqua" pitchFamily="16" charset="0"/>
              </a:rPr>
              <a:t>(A6+A5+A4+A3+A2)/5 = 150</a:t>
            </a:r>
          </a:p>
          <a:p>
            <a:pPr>
              <a:spcAft>
                <a:spcPts val="1800"/>
              </a:spcAft>
            </a:pPr>
            <a:r>
              <a:rPr lang="en-US" dirty="0">
                <a:solidFill>
                  <a:srgbClr val="00863D"/>
                </a:solidFill>
                <a:latin typeface="Book Antiqua" pitchFamily="16" charset="0"/>
              </a:rPr>
              <a:t>A6+A5+A4+A3+A2 = 750</a:t>
            </a:r>
          </a:p>
          <a:p>
            <a:pPr>
              <a:spcAft>
                <a:spcPts val="1800"/>
              </a:spcAft>
            </a:pPr>
            <a:r>
              <a:rPr lang="en-US" dirty="0">
                <a:solidFill>
                  <a:srgbClr val="FF0000"/>
                </a:solidFill>
                <a:latin typeface="Book Antiqua" pitchFamily="16" charset="0"/>
              </a:rPr>
              <a:t>A7 = 180</a:t>
            </a:r>
          </a:p>
          <a:p>
            <a:pPr>
              <a:spcAft>
                <a:spcPts val="1800"/>
              </a:spcAft>
            </a:pPr>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a:t>
            </a:r>
            <a:r>
              <a:rPr lang="en-US" dirty="0">
                <a:latin typeface="Book Antiqua" pitchFamily="16" charset="0"/>
              </a:rPr>
              <a:t> = (</a:t>
            </a:r>
            <a:r>
              <a:rPr lang="en-US" dirty="0">
                <a:solidFill>
                  <a:srgbClr val="FF0000"/>
                </a:solidFill>
                <a:latin typeface="Book Antiqua" pitchFamily="16" charset="0"/>
              </a:rPr>
              <a:t>A7</a:t>
            </a:r>
            <a:r>
              <a:rPr lang="en-US" dirty="0">
                <a:latin typeface="Book Antiqua" pitchFamily="16" charset="0"/>
              </a:rPr>
              <a:t>+</a:t>
            </a:r>
            <a:r>
              <a:rPr lang="en-US" dirty="0">
                <a:solidFill>
                  <a:srgbClr val="00863D"/>
                </a:solidFill>
                <a:latin typeface="Book Antiqua" pitchFamily="16" charset="0"/>
              </a:rPr>
              <a:t>A6+A5+A4+A3+A2</a:t>
            </a:r>
            <a:r>
              <a:rPr lang="en-US" dirty="0">
                <a:latin typeface="Book Antiqua" pitchFamily="16" charset="0"/>
              </a:rPr>
              <a:t>)/6</a:t>
            </a:r>
          </a:p>
          <a:p>
            <a:pPr>
              <a:spcAft>
                <a:spcPts val="1800"/>
              </a:spcAft>
            </a:pPr>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 </a:t>
            </a:r>
            <a:r>
              <a:rPr lang="en-US" dirty="0">
                <a:latin typeface="Book Antiqua" pitchFamily="16" charset="0"/>
              </a:rPr>
              <a:t>= (</a:t>
            </a:r>
            <a:r>
              <a:rPr lang="en-US" dirty="0">
                <a:solidFill>
                  <a:srgbClr val="FF0000"/>
                </a:solidFill>
                <a:latin typeface="Book Antiqua" pitchFamily="16" charset="0"/>
              </a:rPr>
              <a:t>180</a:t>
            </a:r>
            <a:r>
              <a:rPr lang="en-US" dirty="0">
                <a:latin typeface="Book Antiqua" pitchFamily="16" charset="0"/>
              </a:rPr>
              <a:t>+</a:t>
            </a:r>
            <a:r>
              <a:rPr lang="en-US" dirty="0">
                <a:solidFill>
                  <a:srgbClr val="00863D"/>
                </a:solidFill>
                <a:latin typeface="Book Antiqua" pitchFamily="16" charset="0"/>
              </a:rPr>
              <a:t>750</a:t>
            </a:r>
            <a:r>
              <a:rPr lang="en-US" dirty="0">
                <a:latin typeface="Book Antiqua" pitchFamily="16" charset="0"/>
              </a:rPr>
              <a:t>)/6 = 155</a:t>
            </a:r>
          </a:p>
        </p:txBody>
      </p:sp>
      <p:sp>
        <p:nvSpPr>
          <p:cNvPr id="6" name="Text Box 4"/>
          <p:cNvSpPr txBox="1">
            <a:spLocks noChangeArrowheads="1"/>
          </p:cNvSpPr>
          <p:nvPr/>
        </p:nvSpPr>
        <p:spPr bwMode="auto">
          <a:xfrm>
            <a:off x="0" y="40630"/>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N-Period MA to (n+1)-Period MA</a:t>
            </a:r>
          </a:p>
        </p:txBody>
      </p:sp>
    </p:spTree>
    <p:extLst>
      <p:ext uri="{BB962C8B-B14F-4D97-AF65-F5344CB8AC3E}">
        <p14:creationId xmlns:p14="http://schemas.microsoft.com/office/powerpoint/2010/main" val="1221520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dissolve">
                                      <p:cBhvr>
                                        <p:cTn id="7" dur="500"/>
                                        <p:tgtEl>
                                          <p:spTgt spid="129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8">
                                            <p:txEl>
                                              <p:pRg st="1" end="1"/>
                                            </p:txEl>
                                          </p:spTgt>
                                        </p:tgtEl>
                                        <p:attrNameLst>
                                          <p:attrName>style.visibility</p:attrName>
                                        </p:attrNameLst>
                                      </p:cBhvr>
                                      <p:to>
                                        <p:strVal val="visible"/>
                                      </p:to>
                                    </p:set>
                                    <p:animEffect transition="in" filter="dissolve">
                                      <p:cBhvr>
                                        <p:cTn id="12" dur="500"/>
                                        <p:tgtEl>
                                          <p:spTgt spid="129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8">
                                            <p:txEl>
                                              <p:pRg st="2" end="2"/>
                                            </p:txEl>
                                          </p:spTgt>
                                        </p:tgtEl>
                                        <p:attrNameLst>
                                          <p:attrName>style.visibility</p:attrName>
                                        </p:attrNameLst>
                                      </p:cBhvr>
                                      <p:to>
                                        <p:strVal val="visible"/>
                                      </p:to>
                                    </p:set>
                                    <p:animEffect transition="in" filter="dissolve">
                                      <p:cBhvr>
                                        <p:cTn id="17" dur="500"/>
                                        <p:tgtEl>
                                          <p:spTgt spid="129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9028">
                                            <p:txEl>
                                              <p:pRg st="3" end="3"/>
                                            </p:txEl>
                                          </p:spTgt>
                                        </p:tgtEl>
                                        <p:attrNameLst>
                                          <p:attrName>style.visibility</p:attrName>
                                        </p:attrNameLst>
                                      </p:cBhvr>
                                      <p:to>
                                        <p:strVal val="visible"/>
                                      </p:to>
                                    </p:set>
                                    <p:animEffect transition="in" filter="dissolve">
                                      <p:cBhvr>
                                        <p:cTn id="22" dur="500"/>
                                        <p:tgtEl>
                                          <p:spTgt spid="129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28">
                                            <p:txEl>
                                              <p:pRg st="4" end="4"/>
                                            </p:txEl>
                                          </p:spTgt>
                                        </p:tgtEl>
                                        <p:attrNameLst>
                                          <p:attrName>style.visibility</p:attrName>
                                        </p:attrNameLst>
                                      </p:cBhvr>
                                      <p:to>
                                        <p:strVal val="visible"/>
                                      </p:to>
                                    </p:set>
                                    <p:animEffect transition="in" filter="dissolve">
                                      <p:cBhvr>
                                        <p:cTn id="27" dur="500"/>
                                        <p:tgtEl>
                                          <p:spTgt spid="129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9028">
                                            <p:txEl>
                                              <p:pRg st="5" end="5"/>
                                            </p:txEl>
                                          </p:spTgt>
                                        </p:tgtEl>
                                        <p:attrNameLst>
                                          <p:attrName>style.visibility</p:attrName>
                                        </p:attrNameLst>
                                      </p:cBhvr>
                                      <p:to>
                                        <p:strVal val="visible"/>
                                      </p:to>
                                    </p:set>
                                    <p:animEffect transition="in" filter="dissolve">
                                      <p:cBhvr>
                                        <p:cTn id="32" dur="500"/>
                                        <p:tgtEl>
                                          <p:spTgt spid="129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28">
                                            <p:txEl>
                                              <p:pRg st="6" end="6"/>
                                            </p:txEl>
                                          </p:spTgt>
                                        </p:tgtEl>
                                        <p:attrNameLst>
                                          <p:attrName>style.visibility</p:attrName>
                                        </p:attrNameLst>
                                      </p:cBhvr>
                                      <p:to>
                                        <p:strVal val="visible"/>
                                      </p:to>
                                    </p:set>
                                    <p:animEffect transition="in" filter="dissolve">
                                      <p:cBhvr>
                                        <p:cTn id="37" dur="500"/>
                                        <p:tgtEl>
                                          <p:spTgt spid="129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2"/>
          <p:cNvSpPr txBox="1">
            <a:spLocks noChangeArrowheads="1"/>
          </p:cNvSpPr>
          <p:nvPr/>
        </p:nvSpPr>
        <p:spPr bwMode="auto">
          <a:xfrm>
            <a:off x="31214" y="738080"/>
            <a:ext cx="12160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eaLnBrk="0" hangingPunct="0"/>
            <a:r>
              <a:rPr lang="en-US" dirty="0">
                <a:latin typeface="Book Antiqua" pitchFamily="16" charset="0"/>
              </a:rPr>
              <a:t>The 5-period moving average in month 6 was 150 units. Actual demand in month 7 is 180 units. What is 6 period moving average in month 7?</a:t>
            </a:r>
          </a:p>
        </p:txBody>
      </p:sp>
      <p:sp>
        <p:nvSpPr>
          <p:cNvPr id="6" name="Text Box 4"/>
          <p:cNvSpPr txBox="1">
            <a:spLocks noChangeArrowheads="1"/>
          </p:cNvSpPr>
          <p:nvPr/>
        </p:nvSpPr>
        <p:spPr bwMode="auto">
          <a:xfrm>
            <a:off x="2754" y="91749"/>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Alternative Solution</a:t>
            </a:r>
          </a:p>
        </p:txBody>
      </p:sp>
      <p:sp>
        <p:nvSpPr>
          <p:cNvPr id="5" name="Text Box 2"/>
          <p:cNvSpPr txBox="1">
            <a:spLocks noChangeArrowheads="1"/>
          </p:cNvSpPr>
          <p:nvPr/>
        </p:nvSpPr>
        <p:spPr bwMode="auto">
          <a:xfrm>
            <a:off x="152400" y="1676400"/>
            <a:ext cx="929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eaLnBrk="0" hangingPunct="0"/>
            <a:r>
              <a:rPr lang="en-US" dirty="0">
                <a:latin typeface="Book Antiqua" pitchFamily="16" charset="0"/>
              </a:rPr>
              <a:t>We may assume that 5-period moving average was </a:t>
            </a:r>
          </a:p>
          <a:p>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6</a:t>
            </a:r>
            <a:r>
              <a:rPr lang="en-US" dirty="0">
                <a:latin typeface="Book Antiqua" pitchFamily="16" charset="0"/>
              </a:rPr>
              <a:t>=(150+150+150+150+150)/5 = 150.</a:t>
            </a:r>
          </a:p>
          <a:p>
            <a:r>
              <a:rPr lang="en-US" dirty="0">
                <a:latin typeface="Book Antiqua" pitchFamily="16" charset="0"/>
              </a:rPr>
              <a:t>Now we have</a:t>
            </a:r>
          </a:p>
          <a:p>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a:t>
            </a:r>
            <a:r>
              <a:rPr lang="en-US" dirty="0">
                <a:latin typeface="Book Antiqua" pitchFamily="16" charset="0"/>
              </a:rPr>
              <a:t>=(180+150+150+150+150+150)/6 = 155.</a:t>
            </a:r>
          </a:p>
          <a:p>
            <a:r>
              <a:rPr lang="en-US" dirty="0">
                <a:latin typeface="Book Antiqua" pitchFamily="16" charset="0"/>
              </a:rPr>
              <a:t>We could have also said suppose A7= 150+30. </a:t>
            </a:r>
          </a:p>
          <a:p>
            <a:r>
              <a:rPr lang="en-US" dirty="0">
                <a:latin typeface="Book Antiqua" pitchFamily="16" charset="0"/>
              </a:rPr>
              <a:t>If A7 was 150, then </a:t>
            </a:r>
          </a:p>
          <a:p>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a:t>
            </a:r>
            <a:r>
              <a:rPr lang="en-US" dirty="0">
                <a:latin typeface="Book Antiqua" pitchFamily="16" charset="0"/>
              </a:rPr>
              <a:t> = 150, since all the actual values are 150. </a:t>
            </a:r>
          </a:p>
          <a:p>
            <a:r>
              <a:rPr lang="en-US" dirty="0">
                <a:latin typeface="Book Antiqua" pitchFamily="16" charset="0"/>
              </a:rPr>
              <a:t>But the reality is the most current value is 30 units more than 150.</a:t>
            </a:r>
          </a:p>
          <a:p>
            <a:r>
              <a:rPr lang="en-US" dirty="0">
                <a:latin typeface="Book Antiqua" pitchFamily="16" charset="0"/>
              </a:rPr>
              <a:t>In 6 period moving average there are 6 numbers: 30/6=5.</a:t>
            </a:r>
          </a:p>
          <a:p>
            <a:r>
              <a:rPr lang="en-US" dirty="0">
                <a:latin typeface="Book Antiqua" pitchFamily="16" charset="0"/>
              </a:rPr>
              <a:t>MA</a:t>
            </a:r>
            <a:r>
              <a:rPr lang="en-US" baseline="30000" dirty="0">
                <a:latin typeface="Book Antiqua" pitchFamily="16" charset="0"/>
              </a:rPr>
              <a:t>6</a:t>
            </a:r>
            <a:r>
              <a:rPr lang="en-US" baseline="-25000" dirty="0">
                <a:latin typeface="Book Antiqua" pitchFamily="16" charset="0"/>
              </a:rPr>
              <a:t>7</a:t>
            </a:r>
            <a:r>
              <a:rPr lang="en-US" dirty="0">
                <a:latin typeface="Book Antiqua" pitchFamily="16" charset="0"/>
              </a:rPr>
              <a:t> = 150+5 =155</a:t>
            </a:r>
          </a:p>
        </p:txBody>
      </p:sp>
    </p:spTree>
    <p:extLst>
      <p:ext uri="{BB962C8B-B14F-4D97-AF65-F5344CB8AC3E}">
        <p14:creationId xmlns:p14="http://schemas.microsoft.com/office/powerpoint/2010/main" val="12823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dissolv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830960"/>
            <a:ext cx="12192000" cy="2677656"/>
          </a:xfrm>
          <a:prstGeom prst="rect">
            <a:avLst/>
          </a:prstGeom>
          <a:noFill/>
          <a:ln w="12700">
            <a:noFill/>
            <a:miter lim="800000"/>
            <a:headEnd/>
            <a:tailEnd/>
          </a:ln>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Actual demand in month 8 is 160 units. The 4-period moving average in month 7 was 110 units. What is 5-period moving average in month 8?</a:t>
            </a:r>
          </a:p>
          <a:p>
            <a:pPr lvl="1"/>
            <a:r>
              <a:rPr lang="en-US" dirty="0">
                <a:latin typeface="Book Antiqua" pitchFamily="16" charset="0"/>
              </a:rPr>
              <a:t>A) 100</a:t>
            </a:r>
          </a:p>
          <a:p>
            <a:pPr lvl="1"/>
            <a:r>
              <a:rPr lang="en-US" dirty="0">
                <a:latin typeface="Book Antiqua" pitchFamily="16" charset="0"/>
              </a:rPr>
              <a:t>B) 110</a:t>
            </a:r>
          </a:p>
          <a:p>
            <a:pPr lvl="1"/>
            <a:r>
              <a:rPr lang="en-US" dirty="0">
                <a:latin typeface="Book Antiqua" pitchFamily="16" charset="0"/>
              </a:rPr>
              <a:t>C) 120</a:t>
            </a:r>
          </a:p>
          <a:p>
            <a:pPr lvl="1"/>
            <a:r>
              <a:rPr lang="en-US" dirty="0">
                <a:latin typeface="Book Antiqua" pitchFamily="16" charset="0"/>
              </a:rPr>
              <a:t>D) 140</a:t>
            </a:r>
          </a:p>
          <a:p>
            <a:pPr lvl="1"/>
            <a:r>
              <a:rPr lang="en-US" dirty="0">
                <a:latin typeface="Book Antiqua" pitchFamily="16" charset="0"/>
              </a:rPr>
              <a:t>E) 150</a:t>
            </a:r>
          </a:p>
        </p:txBody>
      </p:sp>
      <p:sp>
        <p:nvSpPr>
          <p:cNvPr id="4" name="Text Box 4"/>
          <p:cNvSpPr txBox="1">
            <a:spLocks noChangeArrowheads="1"/>
          </p:cNvSpPr>
          <p:nvPr/>
        </p:nvSpPr>
        <p:spPr bwMode="auto">
          <a:xfrm>
            <a:off x="1752600" y="1676400"/>
            <a:ext cx="5943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a:spcAft>
                <a:spcPts val="1800"/>
              </a:spcAft>
            </a:pPr>
            <a:r>
              <a:rPr lang="en-US" dirty="0">
                <a:latin typeface="Book Antiqua" pitchFamily="16" charset="0"/>
              </a:rPr>
              <a:t>MA</a:t>
            </a:r>
            <a:r>
              <a:rPr lang="en-US" baseline="30000" dirty="0">
                <a:latin typeface="Book Antiqua" pitchFamily="16" charset="0"/>
              </a:rPr>
              <a:t>4</a:t>
            </a:r>
            <a:r>
              <a:rPr lang="en-US" baseline="-25000" dirty="0">
                <a:latin typeface="Book Antiqua" pitchFamily="16" charset="0"/>
              </a:rPr>
              <a:t>7</a:t>
            </a:r>
            <a:r>
              <a:rPr lang="en-US" dirty="0">
                <a:latin typeface="Book Antiqua" pitchFamily="16" charset="0"/>
              </a:rPr>
              <a:t> = </a:t>
            </a:r>
            <a:r>
              <a:rPr lang="en-US" dirty="0">
                <a:solidFill>
                  <a:srgbClr val="00863D"/>
                </a:solidFill>
                <a:latin typeface="Book Antiqua" pitchFamily="16" charset="0"/>
              </a:rPr>
              <a:t>(A7+A6+A5+A4)/4 = 110</a:t>
            </a:r>
          </a:p>
          <a:p>
            <a:pPr>
              <a:spcAft>
                <a:spcPts val="1800"/>
              </a:spcAft>
            </a:pPr>
            <a:r>
              <a:rPr lang="en-US" dirty="0">
                <a:solidFill>
                  <a:srgbClr val="00863D"/>
                </a:solidFill>
                <a:latin typeface="Book Antiqua" pitchFamily="16" charset="0"/>
              </a:rPr>
              <a:t>A7+A6+A5+A4 = 440</a:t>
            </a:r>
          </a:p>
          <a:p>
            <a:pPr>
              <a:spcAft>
                <a:spcPts val="1800"/>
              </a:spcAft>
            </a:pPr>
            <a:r>
              <a:rPr lang="en-US" dirty="0">
                <a:solidFill>
                  <a:srgbClr val="FF0000"/>
                </a:solidFill>
                <a:latin typeface="Book Antiqua" pitchFamily="16" charset="0"/>
              </a:rPr>
              <a:t>A8 = 160</a:t>
            </a:r>
          </a:p>
          <a:p>
            <a:pPr>
              <a:spcAft>
                <a:spcPts val="1800"/>
              </a:spcAft>
            </a:pPr>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8</a:t>
            </a:r>
            <a:r>
              <a:rPr lang="en-US" dirty="0">
                <a:latin typeface="Book Antiqua" pitchFamily="16" charset="0"/>
              </a:rPr>
              <a:t> = (</a:t>
            </a:r>
            <a:r>
              <a:rPr lang="en-US" dirty="0">
                <a:solidFill>
                  <a:srgbClr val="FF0000"/>
                </a:solidFill>
                <a:latin typeface="Book Antiqua" pitchFamily="16" charset="0"/>
              </a:rPr>
              <a:t>A8</a:t>
            </a:r>
            <a:r>
              <a:rPr lang="en-US" dirty="0">
                <a:latin typeface="Book Antiqua" pitchFamily="16" charset="0"/>
              </a:rPr>
              <a:t>+</a:t>
            </a:r>
            <a:r>
              <a:rPr lang="en-US" dirty="0">
                <a:solidFill>
                  <a:srgbClr val="00863D"/>
                </a:solidFill>
                <a:latin typeface="Book Antiqua" pitchFamily="16" charset="0"/>
              </a:rPr>
              <a:t> A7+A6+A5+A4</a:t>
            </a:r>
            <a:r>
              <a:rPr lang="en-US" dirty="0">
                <a:latin typeface="Book Antiqua" pitchFamily="16" charset="0"/>
              </a:rPr>
              <a:t>)/5</a:t>
            </a:r>
          </a:p>
          <a:p>
            <a:pPr>
              <a:spcAft>
                <a:spcPts val="1800"/>
              </a:spcAft>
            </a:pPr>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8 </a:t>
            </a:r>
            <a:r>
              <a:rPr lang="en-US" dirty="0">
                <a:latin typeface="Book Antiqua" pitchFamily="16" charset="0"/>
              </a:rPr>
              <a:t>= (</a:t>
            </a:r>
            <a:r>
              <a:rPr lang="en-US" dirty="0">
                <a:solidFill>
                  <a:srgbClr val="FF0000"/>
                </a:solidFill>
                <a:latin typeface="Book Antiqua" pitchFamily="16" charset="0"/>
              </a:rPr>
              <a:t>160</a:t>
            </a:r>
            <a:r>
              <a:rPr lang="en-US" dirty="0">
                <a:latin typeface="Book Antiqua" pitchFamily="16" charset="0"/>
              </a:rPr>
              <a:t>+</a:t>
            </a:r>
            <a:r>
              <a:rPr lang="en-US" dirty="0">
                <a:solidFill>
                  <a:srgbClr val="00863D"/>
                </a:solidFill>
                <a:latin typeface="Book Antiqua" pitchFamily="16" charset="0"/>
              </a:rPr>
              <a:t>440</a:t>
            </a:r>
            <a:r>
              <a:rPr lang="en-US" dirty="0">
                <a:latin typeface="Book Antiqua" pitchFamily="16" charset="0"/>
              </a:rPr>
              <a:t>)/5 = 120</a:t>
            </a:r>
          </a:p>
        </p:txBody>
      </p:sp>
      <p:sp>
        <p:nvSpPr>
          <p:cNvPr id="6" name="Text Box 4"/>
          <p:cNvSpPr txBox="1">
            <a:spLocks noChangeArrowheads="1"/>
          </p:cNvSpPr>
          <p:nvPr/>
        </p:nvSpPr>
        <p:spPr bwMode="auto">
          <a:xfrm>
            <a:off x="57838" y="118292"/>
            <a:ext cx="12134161"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Another Example- n-period MA to (n+1)-period MA</a:t>
            </a:r>
          </a:p>
        </p:txBody>
      </p:sp>
      <p:sp>
        <p:nvSpPr>
          <p:cNvPr id="7" name="Text Box 4"/>
          <p:cNvSpPr txBox="1">
            <a:spLocks noChangeArrowheads="1"/>
          </p:cNvSpPr>
          <p:nvPr/>
        </p:nvSpPr>
        <p:spPr bwMode="auto">
          <a:xfrm>
            <a:off x="76200" y="4724400"/>
            <a:ext cx="84582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a:spcAft>
                <a:spcPts val="1800"/>
              </a:spcAft>
            </a:pPr>
            <a:r>
              <a:rPr lang="en-US" dirty="0">
                <a:latin typeface="Book Antiqua" pitchFamily="16" charset="0"/>
              </a:rPr>
              <a:t>Alternatively, if A7 was 110, then MA</a:t>
            </a:r>
            <a:r>
              <a:rPr lang="en-US" baseline="30000" dirty="0">
                <a:latin typeface="Book Antiqua" pitchFamily="16" charset="0"/>
              </a:rPr>
              <a:t>5</a:t>
            </a:r>
            <a:r>
              <a:rPr lang="en-US" baseline="-25000" dirty="0">
                <a:latin typeface="Book Antiqua" pitchFamily="16" charset="0"/>
              </a:rPr>
              <a:t>8</a:t>
            </a:r>
            <a:r>
              <a:rPr lang="en-US" dirty="0">
                <a:latin typeface="Book Antiqua" pitchFamily="16" charset="0"/>
              </a:rPr>
              <a:t> = 110.</a:t>
            </a:r>
          </a:p>
          <a:p>
            <a:pPr>
              <a:spcAft>
                <a:spcPts val="1800"/>
              </a:spcAft>
            </a:pPr>
            <a:r>
              <a:rPr lang="en-US" dirty="0">
                <a:latin typeface="Book Antiqua" pitchFamily="16" charset="0"/>
              </a:rPr>
              <a:t>But A7=110</a:t>
            </a:r>
            <a:r>
              <a:rPr lang="en-US" dirty="0">
                <a:solidFill>
                  <a:srgbClr val="00863D"/>
                </a:solidFill>
                <a:latin typeface="Book Antiqua" pitchFamily="16" charset="0"/>
              </a:rPr>
              <a:t>+50</a:t>
            </a:r>
          </a:p>
          <a:p>
            <a:pPr>
              <a:spcAft>
                <a:spcPts val="1800"/>
              </a:spcAft>
            </a:pPr>
            <a:r>
              <a:rPr lang="en-US" dirty="0">
                <a:latin typeface="Book Antiqua" pitchFamily="16" charset="0"/>
              </a:rPr>
              <a:t>We need divide </a:t>
            </a:r>
            <a:r>
              <a:rPr lang="en-US" dirty="0">
                <a:solidFill>
                  <a:srgbClr val="00863D"/>
                </a:solidFill>
                <a:latin typeface="Book Antiqua" pitchFamily="16" charset="0"/>
              </a:rPr>
              <a:t>50 </a:t>
            </a:r>
            <a:r>
              <a:rPr lang="en-US" dirty="0">
                <a:latin typeface="Book Antiqua" pitchFamily="16" charset="0"/>
              </a:rPr>
              <a:t>by</a:t>
            </a:r>
            <a:r>
              <a:rPr lang="en-US" dirty="0">
                <a:solidFill>
                  <a:srgbClr val="00863D"/>
                </a:solidFill>
                <a:latin typeface="Book Antiqua" pitchFamily="16" charset="0"/>
              </a:rPr>
              <a:t> 5, that is 10. </a:t>
            </a:r>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8 </a:t>
            </a:r>
            <a:r>
              <a:rPr lang="en-US" dirty="0">
                <a:latin typeface="Book Antiqua" pitchFamily="16" charset="0"/>
              </a:rPr>
              <a:t>=110+</a:t>
            </a:r>
            <a:r>
              <a:rPr lang="en-US" dirty="0">
                <a:solidFill>
                  <a:srgbClr val="00863D"/>
                </a:solidFill>
                <a:latin typeface="Book Antiqua" pitchFamily="16" charset="0"/>
              </a:rPr>
              <a:t>10</a:t>
            </a:r>
            <a:r>
              <a:rPr lang="en-US" dirty="0">
                <a:latin typeface="Book Antiqua" pitchFamily="16" charset="0"/>
              </a:rPr>
              <a:t> = 120</a:t>
            </a:r>
          </a:p>
          <a:p>
            <a:pPr>
              <a:spcAft>
                <a:spcPts val="1800"/>
              </a:spcAft>
            </a:pPr>
            <a:endParaRPr lang="en-US" dirty="0">
              <a:solidFill>
                <a:srgbClr val="00863D"/>
              </a:solidFill>
              <a:latin typeface="Book Antiqua" pitchFamily="16" charset="0"/>
            </a:endParaRPr>
          </a:p>
        </p:txBody>
      </p:sp>
    </p:spTree>
    <p:extLst>
      <p:ext uri="{BB962C8B-B14F-4D97-AF65-F5344CB8AC3E}">
        <p14:creationId xmlns:p14="http://schemas.microsoft.com/office/powerpoint/2010/main" val="1576019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5">
                                            <p:txEl>
                                              <p:pRg st="3" end="3"/>
                                            </p:txEl>
                                          </p:spTgt>
                                        </p:tgtEl>
                                        <p:attrNameLst>
                                          <p:attrName>style.color</p:attrName>
                                        </p:attrNameLst>
                                      </p:cBhvr>
                                      <p:to>
                                        <a:srgbClr val="FF0000"/>
                                      </p:to>
                                    </p:animClr>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dissolv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dissolv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dissolve">
                                      <p:cBhvr>
                                        <p:cTn id="4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841376" y="2528957"/>
            <a:ext cx="360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Book Antiqua" pitchFamily="16" charset="0"/>
            </a:endParaRPr>
          </a:p>
        </p:txBody>
      </p:sp>
      <p:sp>
        <p:nvSpPr>
          <p:cNvPr id="78851" name="Text Box 6"/>
          <p:cNvSpPr txBox="1">
            <a:spLocks noChangeArrowheads="1"/>
          </p:cNvSpPr>
          <p:nvPr/>
        </p:nvSpPr>
        <p:spPr bwMode="auto">
          <a:xfrm>
            <a:off x="82426" y="770731"/>
            <a:ext cx="12109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Suppose the 5-period  moving average in period 20 is equal to 800. Suppose period 16 demand  is 850. Also suppose the demand for period 21 is 900.  Compute 5-period moving average for period 21.</a:t>
            </a:r>
          </a:p>
        </p:txBody>
      </p:sp>
      <p:sp>
        <p:nvSpPr>
          <p:cNvPr id="12" name="Rectangle 3"/>
          <p:cNvSpPr>
            <a:spLocks noChangeArrowheads="1"/>
          </p:cNvSpPr>
          <p:nvPr/>
        </p:nvSpPr>
        <p:spPr bwMode="auto">
          <a:xfrm>
            <a:off x="381000" y="2362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20 </a:t>
            </a:r>
            <a:r>
              <a:rPr lang="en-US" sz="2400" dirty="0">
                <a:latin typeface="Book Antiqua" pitchFamily="16" charset="0"/>
              </a:rPr>
              <a:t>= (A20+A19+A18+A17+A16)/5</a:t>
            </a:r>
          </a:p>
          <a:p>
            <a:endParaRPr lang="en-US" sz="2400" dirty="0">
              <a:latin typeface="Book Antiqua" pitchFamily="16" charset="0"/>
            </a:endParaRPr>
          </a:p>
        </p:txBody>
      </p:sp>
      <p:sp>
        <p:nvSpPr>
          <p:cNvPr id="13" name="Rectangle 3"/>
          <p:cNvSpPr>
            <a:spLocks noChangeArrowheads="1"/>
          </p:cNvSpPr>
          <p:nvPr/>
        </p:nvSpPr>
        <p:spPr bwMode="auto">
          <a:xfrm>
            <a:off x="381000" y="396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21 </a:t>
            </a:r>
            <a:r>
              <a:rPr lang="en-US" sz="2400" dirty="0">
                <a:latin typeface="Book Antiqua" pitchFamily="16" charset="0"/>
              </a:rPr>
              <a:t>= (A21+A20+A19+A18+A17)/5</a:t>
            </a:r>
          </a:p>
          <a:p>
            <a:endParaRPr lang="en-US" sz="2400" dirty="0">
              <a:latin typeface="Book Antiqua" pitchFamily="16" charset="0"/>
            </a:endParaRPr>
          </a:p>
        </p:txBody>
      </p:sp>
      <p:sp>
        <p:nvSpPr>
          <p:cNvPr id="14" name="Rectangle 3"/>
          <p:cNvSpPr>
            <a:spLocks noChangeArrowheads="1"/>
          </p:cNvSpPr>
          <p:nvPr/>
        </p:nvSpPr>
        <p:spPr bwMode="auto">
          <a:xfrm>
            <a:off x="381000" y="2364892"/>
            <a:ext cx="662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20 </a:t>
            </a:r>
            <a:r>
              <a:rPr lang="en-US" sz="2400" dirty="0">
                <a:latin typeface="Book Antiqua" pitchFamily="16" charset="0"/>
              </a:rPr>
              <a:t>= (</a:t>
            </a:r>
            <a:r>
              <a:rPr lang="en-US" sz="2400" dirty="0">
                <a:solidFill>
                  <a:srgbClr val="00B0F0"/>
                </a:solidFill>
                <a:latin typeface="Book Antiqua" pitchFamily="16" charset="0"/>
              </a:rPr>
              <a:t>A20+A19+A18+A17</a:t>
            </a:r>
            <a:r>
              <a:rPr lang="en-US" sz="2400" dirty="0">
                <a:latin typeface="Book Antiqua" pitchFamily="16" charset="0"/>
              </a:rPr>
              <a:t>+</a:t>
            </a:r>
            <a:r>
              <a:rPr lang="en-US" sz="2400" dirty="0">
                <a:solidFill>
                  <a:srgbClr val="FF0066"/>
                </a:solidFill>
                <a:latin typeface="Book Antiqua" pitchFamily="16" charset="0"/>
              </a:rPr>
              <a:t>A16</a:t>
            </a:r>
            <a:r>
              <a:rPr lang="en-US" sz="2400" dirty="0">
                <a:latin typeface="Book Antiqua" pitchFamily="16" charset="0"/>
              </a:rPr>
              <a:t>)/5 =800</a:t>
            </a:r>
          </a:p>
          <a:p>
            <a:endParaRPr lang="en-US" sz="2400" dirty="0">
              <a:latin typeface="Book Antiqua" pitchFamily="16" charset="0"/>
            </a:endParaRPr>
          </a:p>
        </p:txBody>
      </p:sp>
      <p:sp>
        <p:nvSpPr>
          <p:cNvPr id="15" name="Rectangle 3"/>
          <p:cNvSpPr>
            <a:spLocks noChangeArrowheads="1"/>
          </p:cNvSpPr>
          <p:nvPr/>
        </p:nvSpPr>
        <p:spPr bwMode="auto">
          <a:xfrm>
            <a:off x="381843" y="3962400"/>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21 </a:t>
            </a:r>
            <a:r>
              <a:rPr lang="en-US" sz="2400" dirty="0">
                <a:latin typeface="Book Antiqua" pitchFamily="16" charset="0"/>
              </a:rPr>
              <a:t>= (</a:t>
            </a:r>
            <a:r>
              <a:rPr lang="en-US" sz="2400" dirty="0">
                <a:solidFill>
                  <a:srgbClr val="00863D"/>
                </a:solidFill>
                <a:latin typeface="Book Antiqua" pitchFamily="16" charset="0"/>
              </a:rPr>
              <a:t>A21</a:t>
            </a:r>
            <a:r>
              <a:rPr lang="en-US" sz="2400" dirty="0">
                <a:solidFill>
                  <a:srgbClr val="00B0F0"/>
                </a:solidFill>
                <a:latin typeface="Book Antiqua" pitchFamily="16" charset="0"/>
              </a:rPr>
              <a:t>+A20+A19+A18+A17</a:t>
            </a:r>
            <a:r>
              <a:rPr lang="en-US" sz="2400" dirty="0">
                <a:latin typeface="Book Antiqua" pitchFamily="16" charset="0"/>
              </a:rPr>
              <a:t>)/5 =???</a:t>
            </a:r>
          </a:p>
          <a:p>
            <a:endParaRPr lang="en-US" sz="2400" dirty="0">
              <a:latin typeface="Book Antiqua" pitchFamily="16" charset="0"/>
            </a:endParaRPr>
          </a:p>
        </p:txBody>
      </p:sp>
      <p:sp>
        <p:nvSpPr>
          <p:cNvPr id="17" name="Rectangle 3"/>
          <p:cNvSpPr>
            <a:spLocks noChangeArrowheads="1"/>
          </p:cNvSpPr>
          <p:nvPr/>
        </p:nvSpPr>
        <p:spPr bwMode="auto">
          <a:xfrm>
            <a:off x="6400801" y="2348948"/>
            <a:ext cx="5739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 (</a:t>
            </a:r>
          </a:p>
          <a:p>
            <a:endParaRPr lang="en-US" sz="2400" dirty="0">
              <a:latin typeface="Book Antiqua" pitchFamily="16" charset="0"/>
            </a:endParaRPr>
          </a:p>
        </p:txBody>
      </p:sp>
      <p:sp>
        <p:nvSpPr>
          <p:cNvPr id="18" name="Rectangle 3"/>
          <p:cNvSpPr>
            <a:spLocks noChangeArrowheads="1"/>
          </p:cNvSpPr>
          <p:nvPr/>
        </p:nvSpPr>
        <p:spPr bwMode="auto">
          <a:xfrm>
            <a:off x="7307249" y="2309853"/>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a:t>
            </a:r>
            <a:r>
              <a:rPr lang="en-US" sz="2400" dirty="0">
                <a:solidFill>
                  <a:srgbClr val="FF0066"/>
                </a:solidFill>
                <a:latin typeface="Book Antiqua" pitchFamily="16" charset="0"/>
              </a:rPr>
              <a:t>A16</a:t>
            </a:r>
            <a:r>
              <a:rPr lang="en-US" sz="2400" dirty="0">
                <a:latin typeface="Book Antiqua" pitchFamily="16" charset="0"/>
              </a:rPr>
              <a:t>)/5</a:t>
            </a:r>
          </a:p>
          <a:p>
            <a:endParaRPr lang="en-US" sz="2400" dirty="0">
              <a:latin typeface="Book Antiqua" pitchFamily="16" charset="0"/>
            </a:endParaRPr>
          </a:p>
        </p:txBody>
      </p:sp>
      <p:sp>
        <p:nvSpPr>
          <p:cNvPr id="19" name="Rectangle 3"/>
          <p:cNvSpPr>
            <a:spLocks noChangeArrowheads="1"/>
          </p:cNvSpPr>
          <p:nvPr/>
        </p:nvSpPr>
        <p:spPr bwMode="auto">
          <a:xfrm>
            <a:off x="6427304"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aseline="-25000" dirty="0">
                <a:latin typeface="Book Antiqua" pitchFamily="16" charset="0"/>
              </a:rPr>
              <a:t> </a:t>
            </a:r>
            <a:r>
              <a:rPr lang="en-US" sz="2400" dirty="0">
                <a:latin typeface="Book Antiqua" pitchFamily="16" charset="0"/>
              </a:rPr>
              <a:t>= (</a:t>
            </a:r>
          </a:p>
          <a:p>
            <a:endParaRPr lang="en-US" sz="2400" dirty="0">
              <a:latin typeface="Book Antiqua" pitchFamily="16" charset="0"/>
            </a:endParaRPr>
          </a:p>
        </p:txBody>
      </p:sp>
      <p:sp>
        <p:nvSpPr>
          <p:cNvPr id="21" name="Rectangle 3"/>
          <p:cNvSpPr>
            <a:spLocks noChangeArrowheads="1"/>
          </p:cNvSpPr>
          <p:nvPr/>
        </p:nvSpPr>
        <p:spPr bwMode="auto">
          <a:xfrm>
            <a:off x="7391400" y="3962400"/>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a:t>
            </a:r>
            <a:r>
              <a:rPr lang="en-US" sz="2400" dirty="0">
                <a:solidFill>
                  <a:srgbClr val="00863D"/>
                </a:solidFill>
                <a:latin typeface="Book Antiqua" pitchFamily="16" charset="0"/>
              </a:rPr>
              <a:t>A21</a:t>
            </a:r>
            <a:r>
              <a:rPr lang="en-US" sz="2400" dirty="0">
                <a:latin typeface="Book Antiqua" pitchFamily="16" charset="0"/>
              </a:rPr>
              <a:t>)/5</a:t>
            </a:r>
          </a:p>
          <a:p>
            <a:endParaRPr lang="en-US" sz="2400" dirty="0">
              <a:latin typeface="Book Antiqua" pitchFamily="16" charset="0"/>
            </a:endParaRPr>
          </a:p>
        </p:txBody>
      </p:sp>
      <p:sp>
        <p:nvSpPr>
          <p:cNvPr id="22" name="Rectangle 3"/>
          <p:cNvSpPr>
            <a:spLocks noChangeArrowheads="1"/>
          </p:cNvSpPr>
          <p:nvPr/>
        </p:nvSpPr>
        <p:spPr bwMode="auto">
          <a:xfrm>
            <a:off x="416643" y="32766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 (</a:t>
            </a:r>
          </a:p>
        </p:txBody>
      </p:sp>
      <p:sp>
        <p:nvSpPr>
          <p:cNvPr id="24" name="Rectangle 3"/>
          <p:cNvSpPr>
            <a:spLocks noChangeArrowheads="1"/>
          </p:cNvSpPr>
          <p:nvPr/>
        </p:nvSpPr>
        <p:spPr bwMode="auto">
          <a:xfrm>
            <a:off x="1295400" y="3276600"/>
            <a:ext cx="236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+850)/5 =800</a:t>
            </a:r>
          </a:p>
          <a:p>
            <a:endParaRPr lang="en-US" sz="2400" dirty="0">
              <a:latin typeface="Book Antiqua" pitchFamily="16" charset="0"/>
            </a:endParaRPr>
          </a:p>
        </p:txBody>
      </p:sp>
      <p:sp>
        <p:nvSpPr>
          <p:cNvPr id="27" name="Rectangle 3"/>
          <p:cNvSpPr>
            <a:spLocks noChangeArrowheads="1"/>
          </p:cNvSpPr>
          <p:nvPr/>
        </p:nvSpPr>
        <p:spPr bwMode="auto">
          <a:xfrm>
            <a:off x="4460157" y="32766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+850 =4000</a:t>
            </a:r>
          </a:p>
          <a:p>
            <a:endParaRPr lang="en-US" sz="2400" dirty="0">
              <a:latin typeface="Book Antiqua" pitchFamily="16" charset="0"/>
            </a:endParaRPr>
          </a:p>
        </p:txBody>
      </p:sp>
      <p:sp>
        <p:nvSpPr>
          <p:cNvPr id="29" name="Rectangle 3"/>
          <p:cNvSpPr>
            <a:spLocks noChangeArrowheads="1"/>
          </p:cNvSpPr>
          <p:nvPr/>
        </p:nvSpPr>
        <p:spPr bwMode="auto">
          <a:xfrm>
            <a:off x="7550026" y="32766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=3150</a:t>
            </a:r>
          </a:p>
          <a:p>
            <a:endParaRPr lang="en-US" sz="2400" dirty="0">
              <a:latin typeface="Book Antiqua" pitchFamily="16" charset="0"/>
            </a:endParaRPr>
          </a:p>
        </p:txBody>
      </p:sp>
      <p:sp>
        <p:nvSpPr>
          <p:cNvPr id="30" name="Rectangle 3"/>
          <p:cNvSpPr>
            <a:spLocks noChangeArrowheads="1"/>
          </p:cNvSpPr>
          <p:nvPr/>
        </p:nvSpPr>
        <p:spPr bwMode="auto">
          <a:xfrm>
            <a:off x="381000" y="4664144"/>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aseline="-25000" dirty="0">
                <a:latin typeface="Book Antiqua" pitchFamily="16" charset="0"/>
              </a:rPr>
              <a:t> </a:t>
            </a:r>
            <a:r>
              <a:rPr lang="en-US" sz="2400" dirty="0">
                <a:latin typeface="Book Antiqua" pitchFamily="16" charset="0"/>
              </a:rPr>
              <a:t>= (</a:t>
            </a:r>
          </a:p>
          <a:p>
            <a:endParaRPr lang="en-US" sz="2400" dirty="0">
              <a:latin typeface="Book Antiqua" pitchFamily="16" charset="0"/>
            </a:endParaRPr>
          </a:p>
        </p:txBody>
      </p:sp>
      <p:sp>
        <p:nvSpPr>
          <p:cNvPr id="32" name="Rectangle 3"/>
          <p:cNvSpPr>
            <a:spLocks noChangeArrowheads="1"/>
          </p:cNvSpPr>
          <p:nvPr/>
        </p:nvSpPr>
        <p:spPr bwMode="auto">
          <a:xfrm>
            <a:off x="1345096" y="4664144"/>
            <a:ext cx="1447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+900)/5</a:t>
            </a:r>
          </a:p>
          <a:p>
            <a:endParaRPr lang="en-US" sz="2400" dirty="0">
              <a:latin typeface="Book Antiqua" pitchFamily="16" charset="0"/>
            </a:endParaRPr>
          </a:p>
        </p:txBody>
      </p:sp>
      <p:sp>
        <p:nvSpPr>
          <p:cNvPr id="33" name="Rectangle 3"/>
          <p:cNvSpPr>
            <a:spLocks noChangeArrowheads="1"/>
          </p:cNvSpPr>
          <p:nvPr/>
        </p:nvSpPr>
        <p:spPr bwMode="auto">
          <a:xfrm>
            <a:off x="2590800" y="4648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aseline="-25000" dirty="0">
                <a:latin typeface="Book Antiqua" pitchFamily="16" charset="0"/>
              </a:rPr>
              <a:t> </a:t>
            </a:r>
            <a:r>
              <a:rPr lang="en-US" sz="2400" dirty="0">
                <a:latin typeface="Book Antiqua" pitchFamily="16" charset="0"/>
              </a:rPr>
              <a:t>= </a:t>
            </a:r>
          </a:p>
          <a:p>
            <a:endParaRPr lang="en-US" sz="2400" dirty="0">
              <a:latin typeface="Book Antiqua" pitchFamily="16" charset="0"/>
            </a:endParaRPr>
          </a:p>
        </p:txBody>
      </p:sp>
      <p:sp>
        <p:nvSpPr>
          <p:cNvPr id="35" name="Rectangle 3"/>
          <p:cNvSpPr>
            <a:spLocks noChangeArrowheads="1"/>
          </p:cNvSpPr>
          <p:nvPr/>
        </p:nvSpPr>
        <p:spPr bwMode="auto">
          <a:xfrm>
            <a:off x="3048000" y="4648200"/>
            <a:ext cx="297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(3150+900)/5 =810</a:t>
            </a:r>
          </a:p>
          <a:p>
            <a:endParaRPr lang="en-US" sz="2400" dirty="0">
              <a:latin typeface="Book Antiqua" pitchFamily="16" charset="0"/>
            </a:endParaRPr>
          </a:p>
        </p:txBody>
      </p:sp>
      <p:sp>
        <p:nvSpPr>
          <p:cNvPr id="34" name="Text Box 5"/>
          <p:cNvSpPr txBox="1">
            <a:spLocks noChangeArrowheads="1"/>
          </p:cNvSpPr>
          <p:nvPr/>
        </p:nvSpPr>
        <p:spPr bwMode="auto">
          <a:xfrm>
            <a:off x="533401" y="5410200"/>
            <a:ext cx="424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21</a:t>
            </a:r>
            <a:r>
              <a:rPr lang="en-US" dirty="0">
                <a:latin typeface="Book Antiqua" pitchFamily="16" charset="0"/>
              </a:rPr>
              <a:t> = MA</a:t>
            </a:r>
            <a:r>
              <a:rPr lang="en-US" baseline="30000" dirty="0">
                <a:latin typeface="Book Antiqua" pitchFamily="16" charset="0"/>
              </a:rPr>
              <a:t>5</a:t>
            </a:r>
            <a:r>
              <a:rPr lang="en-US" baseline="-25000" dirty="0">
                <a:latin typeface="Book Antiqua" pitchFamily="16" charset="0"/>
              </a:rPr>
              <a:t>20</a:t>
            </a:r>
            <a:r>
              <a:rPr lang="en-US" dirty="0">
                <a:latin typeface="Book Antiqua" pitchFamily="16" charset="0"/>
              </a:rPr>
              <a:t> +(</a:t>
            </a:r>
            <a:r>
              <a:rPr lang="en-US" dirty="0">
                <a:solidFill>
                  <a:srgbClr val="00863D"/>
                </a:solidFill>
                <a:latin typeface="Book Antiqua" pitchFamily="16" charset="0"/>
              </a:rPr>
              <a:t>A21</a:t>
            </a:r>
            <a:r>
              <a:rPr lang="en-US" dirty="0">
                <a:latin typeface="Book Antiqua" pitchFamily="16" charset="0"/>
              </a:rPr>
              <a:t>- </a:t>
            </a:r>
            <a:r>
              <a:rPr lang="en-US" dirty="0">
                <a:solidFill>
                  <a:srgbClr val="FF0000"/>
                </a:solidFill>
                <a:latin typeface="Book Antiqua" pitchFamily="16" charset="0"/>
              </a:rPr>
              <a:t>A16</a:t>
            </a:r>
            <a:r>
              <a:rPr lang="en-US" dirty="0">
                <a:latin typeface="Book Antiqua" pitchFamily="16" charset="0"/>
              </a:rPr>
              <a:t>)/5</a:t>
            </a:r>
          </a:p>
        </p:txBody>
      </p:sp>
      <p:sp>
        <p:nvSpPr>
          <p:cNvPr id="36" name="Text Box 6"/>
          <p:cNvSpPr txBox="1">
            <a:spLocks noChangeArrowheads="1"/>
          </p:cNvSpPr>
          <p:nvPr/>
        </p:nvSpPr>
        <p:spPr bwMode="auto">
          <a:xfrm>
            <a:off x="533401" y="6019801"/>
            <a:ext cx="4459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MA</a:t>
            </a:r>
            <a:r>
              <a:rPr lang="en-US" baseline="30000" dirty="0">
                <a:latin typeface="Book Antiqua" pitchFamily="16" charset="0"/>
              </a:rPr>
              <a:t>5</a:t>
            </a:r>
            <a:r>
              <a:rPr lang="en-US" baseline="-25000" dirty="0">
                <a:latin typeface="Book Antiqua" pitchFamily="16" charset="0"/>
              </a:rPr>
              <a:t>21</a:t>
            </a:r>
            <a:r>
              <a:rPr lang="en-US" dirty="0">
                <a:latin typeface="Book Antiqua" pitchFamily="16" charset="0"/>
              </a:rPr>
              <a:t> = 800 +(</a:t>
            </a:r>
            <a:r>
              <a:rPr lang="en-US" dirty="0">
                <a:solidFill>
                  <a:srgbClr val="00863D"/>
                </a:solidFill>
                <a:latin typeface="Book Antiqua" pitchFamily="16" charset="0"/>
              </a:rPr>
              <a:t>900</a:t>
            </a:r>
            <a:r>
              <a:rPr lang="en-US" dirty="0">
                <a:latin typeface="Book Antiqua" pitchFamily="16" charset="0"/>
              </a:rPr>
              <a:t>- </a:t>
            </a:r>
            <a:r>
              <a:rPr lang="en-US" dirty="0">
                <a:solidFill>
                  <a:srgbClr val="FF0000"/>
                </a:solidFill>
                <a:latin typeface="Book Antiqua" pitchFamily="16" charset="0"/>
              </a:rPr>
              <a:t>850</a:t>
            </a:r>
            <a:r>
              <a:rPr lang="en-US" dirty="0">
                <a:latin typeface="Book Antiqua" pitchFamily="16" charset="0"/>
              </a:rPr>
              <a:t>) /5=810</a:t>
            </a:r>
          </a:p>
        </p:txBody>
      </p:sp>
      <p:sp>
        <p:nvSpPr>
          <p:cNvPr id="37" name="Rectangle 3"/>
          <p:cNvSpPr>
            <a:spLocks noChangeArrowheads="1"/>
          </p:cNvSpPr>
          <p:nvPr/>
        </p:nvSpPr>
        <p:spPr bwMode="auto">
          <a:xfrm>
            <a:off x="3276600" y="3254477"/>
            <a:ext cx="53962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sym typeface="Wingdings" panose="05000000000000000000" pitchFamily="2" charset="2"/>
              </a:rPr>
              <a:t> </a:t>
            </a:r>
            <a:endParaRPr lang="en-US" sz="2400" dirty="0">
              <a:latin typeface="Book Antiqua" pitchFamily="16" charset="0"/>
            </a:endParaRPr>
          </a:p>
          <a:p>
            <a:endParaRPr lang="en-US" sz="2400" dirty="0">
              <a:latin typeface="Book Antiqua" pitchFamily="16" charset="0"/>
            </a:endParaRPr>
          </a:p>
        </p:txBody>
      </p:sp>
      <p:sp>
        <p:nvSpPr>
          <p:cNvPr id="38" name="Rectangle 3"/>
          <p:cNvSpPr>
            <a:spLocks noChangeArrowheads="1"/>
          </p:cNvSpPr>
          <p:nvPr/>
        </p:nvSpPr>
        <p:spPr bwMode="auto">
          <a:xfrm>
            <a:off x="6324600" y="3276600"/>
            <a:ext cx="53962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sym typeface="Wingdings" panose="05000000000000000000" pitchFamily="2" charset="2"/>
              </a:rPr>
              <a:t> </a:t>
            </a:r>
            <a:endParaRPr lang="en-US" sz="2400" dirty="0">
              <a:latin typeface="Book Antiqua" pitchFamily="16" charset="0"/>
            </a:endParaRPr>
          </a:p>
          <a:p>
            <a:endParaRPr lang="en-US" sz="2400" dirty="0">
              <a:latin typeface="Book Antiqua" pitchFamily="16" charset="0"/>
            </a:endParaRPr>
          </a:p>
        </p:txBody>
      </p:sp>
      <p:sp>
        <p:nvSpPr>
          <p:cNvPr id="39" name="Text Box 4"/>
          <p:cNvSpPr txBox="1">
            <a:spLocks noChangeArrowheads="1"/>
          </p:cNvSpPr>
          <p:nvPr/>
        </p:nvSpPr>
        <p:spPr bwMode="auto">
          <a:xfrm>
            <a:off x="0" y="72053"/>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n-period to n-period From Month t to t+1</a:t>
            </a:r>
          </a:p>
        </p:txBody>
      </p:sp>
      <p:sp>
        <p:nvSpPr>
          <p:cNvPr id="2" name="Rectangle 1"/>
          <p:cNvSpPr/>
          <p:nvPr/>
        </p:nvSpPr>
        <p:spPr bwMode="auto">
          <a:xfrm>
            <a:off x="6931744" y="2286001"/>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40" name="Rectangle 39"/>
          <p:cNvSpPr/>
          <p:nvPr/>
        </p:nvSpPr>
        <p:spPr bwMode="auto">
          <a:xfrm>
            <a:off x="961640" y="3234600"/>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41" name="Rectangle 40"/>
          <p:cNvSpPr/>
          <p:nvPr/>
        </p:nvSpPr>
        <p:spPr bwMode="auto">
          <a:xfrm>
            <a:off x="4136308" y="3269271"/>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42" name="Rectangle 41"/>
          <p:cNvSpPr/>
          <p:nvPr/>
        </p:nvSpPr>
        <p:spPr bwMode="auto">
          <a:xfrm>
            <a:off x="7161489" y="3282688"/>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43" name="Rectangle 42"/>
          <p:cNvSpPr/>
          <p:nvPr/>
        </p:nvSpPr>
        <p:spPr bwMode="auto">
          <a:xfrm>
            <a:off x="7036905" y="3975818"/>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
        <p:nvSpPr>
          <p:cNvPr id="44" name="Rectangle 43"/>
          <p:cNvSpPr/>
          <p:nvPr/>
        </p:nvSpPr>
        <p:spPr bwMode="auto">
          <a:xfrm>
            <a:off x="969413" y="4610452"/>
            <a:ext cx="383457" cy="527313"/>
          </a:xfrm>
          <a:prstGeom prst="rect">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spTree>
    <p:extLst>
      <p:ext uri="{BB962C8B-B14F-4D97-AF65-F5344CB8AC3E}">
        <p14:creationId xmlns:p14="http://schemas.microsoft.com/office/powerpoint/2010/main" val="1360299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dissolve">
                                      <p:cBhvr>
                                        <p:cTn id="17" dur="500"/>
                                        <p:tgtEl>
                                          <p:spTgt spid="14">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dissolve">
                                      <p:cBhvr>
                                        <p:cTn id="28" dur="500"/>
                                        <p:tgtEl>
                                          <p:spTgt spid="17">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dissolve">
                                      <p:cBhvr>
                                        <p:cTn id="31" dur="500"/>
                                        <p:tgtEl>
                                          <p:spTgt spid="1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dissolve">
                                      <p:cBhvr>
                                        <p:cTn id="36" dur="500"/>
                                        <p:tgtEl>
                                          <p:spTgt spid="4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dissolve">
                                      <p:cBhvr>
                                        <p:cTn id="39" dur="500"/>
                                        <p:tgtEl>
                                          <p:spTgt spid="22">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dissolve">
                                      <p:cBhvr>
                                        <p:cTn id="42" dur="500"/>
                                        <p:tgtEl>
                                          <p:spTgt spid="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dissolve">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dissolve">
                                      <p:cBhvr>
                                        <p:cTn id="65" dur="500"/>
                                        <p:tgtEl>
                                          <p:spTgt spid="4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dissolv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dissolve">
                                      <p:cBhvr>
                                        <p:cTn id="73" dur="500"/>
                                        <p:tgtEl>
                                          <p:spTgt spid="4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dissolv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dissolv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dissolve">
                                      <p:cBhvr>
                                        <p:cTn id="89" dur="500"/>
                                        <p:tgtEl>
                                          <p:spTgt spid="3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dissolv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dissolve">
                                      <p:cBhvr>
                                        <p:cTn id="97" dur="500"/>
                                        <p:tgtEl>
                                          <p:spTgt spid="33"/>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ssolve">
                                      <p:cBhvr>
                                        <p:cTn id="105" dur="5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dissolve">
                                      <p:cBhvr>
                                        <p:cTn id="1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13" grpId="0"/>
      <p:bldP spid="14" grpId="0" build="allAtOnce"/>
      <p:bldP spid="15" grpId="0"/>
      <p:bldP spid="17" grpId="0" build="allAtOnce"/>
      <p:bldP spid="18" grpId="0" build="allAtOnce"/>
      <p:bldP spid="19" grpId="0"/>
      <p:bldP spid="21" grpId="0"/>
      <p:bldP spid="22" grpId="0" build="allAtOnce"/>
      <p:bldP spid="24" grpId="0" build="allAtOnce"/>
      <p:bldP spid="27" grpId="0"/>
      <p:bldP spid="29" grpId="0"/>
      <p:bldP spid="30" grpId="0"/>
      <p:bldP spid="32" grpId="0"/>
      <p:bldP spid="33" grpId="0"/>
      <p:bldP spid="35" grpId="0"/>
      <p:bldP spid="34" grpId="0"/>
      <p:bldP spid="36" grpId="0"/>
      <p:bldP spid="37" grpId="0"/>
      <p:bldP spid="38" grpId="0"/>
      <p:bldP spid="2" grpId="0" animBg="1"/>
      <p:bldP spid="40" grpId="0" animBg="1"/>
      <p:bldP spid="41" grpId="0" animBg="1"/>
      <p:bldP spid="42"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530224" y="2583375"/>
            <a:ext cx="3603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Book Antiqua" pitchFamily="16" charset="0"/>
            </a:endParaRPr>
          </a:p>
        </p:txBody>
      </p:sp>
      <p:sp>
        <p:nvSpPr>
          <p:cNvPr id="78851" name="Text Box 6"/>
          <p:cNvSpPr txBox="1">
            <a:spLocks noChangeArrowheads="1"/>
          </p:cNvSpPr>
          <p:nvPr/>
        </p:nvSpPr>
        <p:spPr bwMode="auto">
          <a:xfrm>
            <a:off x="0" y="742724"/>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Suppose the 5-period  moving average in period 20 is equal to 800. Suppose period 16 demand  is 850. Also suppose the demand for period 21 is 900.  Compute 5-period moving average for period 21.</a:t>
            </a:r>
          </a:p>
        </p:txBody>
      </p:sp>
      <p:sp>
        <p:nvSpPr>
          <p:cNvPr id="13" name="Rectangle 3"/>
          <p:cNvSpPr>
            <a:spLocks noChangeArrowheads="1"/>
          </p:cNvSpPr>
          <p:nvPr/>
        </p:nvSpPr>
        <p:spPr bwMode="auto">
          <a:xfrm>
            <a:off x="16525" y="2832067"/>
            <a:ext cx="9150458" cy="186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We drop </a:t>
            </a:r>
            <a:r>
              <a:rPr lang="en-US" sz="2400" dirty="0">
                <a:solidFill>
                  <a:srgbClr val="FF0066"/>
                </a:solidFill>
                <a:latin typeface="Book Antiqua" pitchFamily="16" charset="0"/>
              </a:rPr>
              <a:t>850/5</a:t>
            </a:r>
            <a:r>
              <a:rPr lang="en-US" sz="2400" dirty="0">
                <a:latin typeface="Book Antiqua" pitchFamily="16" charset="0"/>
              </a:rPr>
              <a:t> and we add </a:t>
            </a:r>
            <a:r>
              <a:rPr lang="en-US" sz="2400" dirty="0">
                <a:solidFill>
                  <a:srgbClr val="00863D"/>
                </a:solidFill>
                <a:latin typeface="Book Antiqua" pitchFamily="16" charset="0"/>
              </a:rPr>
              <a:t>900/5</a:t>
            </a:r>
          </a:p>
          <a:p>
            <a:r>
              <a:rPr lang="en-US" sz="2400" dirty="0">
                <a:latin typeface="Book Antiqua" pitchFamily="16" charset="0"/>
              </a:rPr>
              <a:t>We drop </a:t>
            </a:r>
            <a:r>
              <a:rPr lang="en-US" sz="2400" dirty="0">
                <a:solidFill>
                  <a:srgbClr val="FF0066"/>
                </a:solidFill>
                <a:latin typeface="Book Antiqua" pitchFamily="16" charset="0"/>
              </a:rPr>
              <a:t>-850/5</a:t>
            </a:r>
            <a:r>
              <a:rPr lang="en-US" sz="2400" dirty="0">
                <a:latin typeface="Book Antiqua" pitchFamily="16" charset="0"/>
              </a:rPr>
              <a:t> and we add </a:t>
            </a:r>
            <a:r>
              <a:rPr lang="en-US" sz="2400" dirty="0">
                <a:solidFill>
                  <a:srgbClr val="00863D"/>
                </a:solidFill>
                <a:latin typeface="Book Antiqua" pitchFamily="16" charset="0"/>
              </a:rPr>
              <a:t>+900/5</a:t>
            </a:r>
          </a:p>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20 </a:t>
            </a:r>
            <a:r>
              <a:rPr lang="en-US" sz="2400" dirty="0">
                <a:latin typeface="Book Antiqua" pitchFamily="16" charset="0"/>
              </a:rPr>
              <a:t>= 800 </a:t>
            </a:r>
            <a:r>
              <a:rPr lang="en-US" sz="2400" dirty="0">
                <a:solidFill>
                  <a:srgbClr val="FF0066"/>
                </a:solidFill>
                <a:latin typeface="Book Antiqua" pitchFamily="16" charset="0"/>
              </a:rPr>
              <a:t>-850/5</a:t>
            </a:r>
            <a:r>
              <a:rPr lang="en-US" sz="2400" dirty="0">
                <a:latin typeface="Book Antiqua" pitchFamily="16" charset="0"/>
              </a:rPr>
              <a:t>  </a:t>
            </a:r>
            <a:r>
              <a:rPr lang="en-US" sz="2400" dirty="0">
                <a:solidFill>
                  <a:srgbClr val="00863D"/>
                </a:solidFill>
                <a:latin typeface="Book Antiqua" pitchFamily="16" charset="0"/>
              </a:rPr>
              <a:t>+900/5</a:t>
            </a:r>
          </a:p>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20 </a:t>
            </a:r>
            <a:r>
              <a:rPr lang="en-US" sz="2400" dirty="0">
                <a:latin typeface="Book Antiqua" pitchFamily="16" charset="0"/>
              </a:rPr>
              <a:t>= 800   </a:t>
            </a:r>
            <a:r>
              <a:rPr lang="en-US" sz="2400" dirty="0">
                <a:solidFill>
                  <a:srgbClr val="00863D"/>
                </a:solidFill>
                <a:latin typeface="Book Antiqua" pitchFamily="16" charset="0"/>
              </a:rPr>
              <a:t>+10 </a:t>
            </a:r>
            <a:r>
              <a:rPr lang="en-US" sz="2400" dirty="0">
                <a:latin typeface="Book Antiqua" pitchFamily="16" charset="0"/>
              </a:rPr>
              <a:t>=810</a:t>
            </a:r>
          </a:p>
          <a:p>
            <a:endParaRPr lang="en-US" sz="2400" dirty="0">
              <a:solidFill>
                <a:srgbClr val="00863D"/>
              </a:solidFill>
              <a:latin typeface="Book Antiqua" pitchFamily="16" charset="0"/>
            </a:endParaRPr>
          </a:p>
          <a:p>
            <a:endParaRPr lang="en-US" sz="2400" dirty="0">
              <a:latin typeface="Book Antiqua" pitchFamily="16" charset="0"/>
            </a:endParaRPr>
          </a:p>
          <a:p>
            <a:endParaRPr lang="en-US" sz="2400" dirty="0">
              <a:solidFill>
                <a:srgbClr val="00863D"/>
              </a:solidFill>
              <a:latin typeface="Book Antiqua" pitchFamily="16" charset="0"/>
            </a:endParaRPr>
          </a:p>
          <a:p>
            <a:endParaRPr lang="en-US" sz="2400" dirty="0">
              <a:latin typeface="Book Antiqua" pitchFamily="16" charset="0"/>
            </a:endParaRPr>
          </a:p>
          <a:p>
            <a:endParaRPr lang="en-US" sz="2400" dirty="0">
              <a:latin typeface="Book Antiqua" pitchFamily="16" charset="0"/>
            </a:endParaRPr>
          </a:p>
        </p:txBody>
      </p:sp>
      <p:sp>
        <p:nvSpPr>
          <p:cNvPr id="14" name="Rectangle 3"/>
          <p:cNvSpPr>
            <a:spLocks noChangeArrowheads="1"/>
          </p:cNvSpPr>
          <p:nvPr/>
        </p:nvSpPr>
        <p:spPr bwMode="auto">
          <a:xfrm>
            <a:off x="16525" y="1938723"/>
            <a:ext cx="662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20 </a:t>
            </a:r>
            <a:r>
              <a:rPr lang="en-US" sz="2400" dirty="0">
                <a:latin typeface="Book Antiqua" pitchFamily="16" charset="0"/>
              </a:rPr>
              <a:t>= (</a:t>
            </a:r>
            <a:r>
              <a:rPr lang="en-US" sz="2400" dirty="0">
                <a:solidFill>
                  <a:srgbClr val="00B0F0"/>
                </a:solidFill>
                <a:latin typeface="Book Antiqua" pitchFamily="16" charset="0"/>
              </a:rPr>
              <a:t>A20+A19+A18+A17</a:t>
            </a:r>
            <a:r>
              <a:rPr lang="en-US" sz="2400" dirty="0">
                <a:latin typeface="Book Antiqua" pitchFamily="16" charset="0"/>
              </a:rPr>
              <a:t>+</a:t>
            </a:r>
            <a:r>
              <a:rPr lang="en-US" sz="2400" dirty="0">
                <a:solidFill>
                  <a:srgbClr val="FF0066"/>
                </a:solidFill>
                <a:latin typeface="Book Antiqua" pitchFamily="16" charset="0"/>
              </a:rPr>
              <a:t>A16</a:t>
            </a:r>
            <a:r>
              <a:rPr lang="en-US" sz="2400" dirty="0">
                <a:latin typeface="Book Antiqua" pitchFamily="16" charset="0"/>
              </a:rPr>
              <a:t>)/5 =800</a:t>
            </a:r>
          </a:p>
          <a:p>
            <a:endParaRPr lang="en-US" sz="2400" dirty="0">
              <a:latin typeface="Book Antiqua" pitchFamily="16" charset="0"/>
            </a:endParaRPr>
          </a:p>
        </p:txBody>
      </p:sp>
      <p:sp>
        <p:nvSpPr>
          <p:cNvPr id="15" name="Rectangle 3"/>
          <p:cNvSpPr>
            <a:spLocks noChangeArrowheads="1"/>
          </p:cNvSpPr>
          <p:nvPr/>
        </p:nvSpPr>
        <p:spPr bwMode="auto">
          <a:xfrm>
            <a:off x="0" y="2340418"/>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MA</a:t>
            </a:r>
            <a:r>
              <a:rPr lang="en-US" sz="2400" baseline="30000" dirty="0">
                <a:latin typeface="Book Antiqua" pitchFamily="16" charset="0"/>
              </a:rPr>
              <a:t>5</a:t>
            </a:r>
            <a:r>
              <a:rPr lang="en-US" sz="2400" baseline="-25000" dirty="0">
                <a:latin typeface="Book Antiqua" pitchFamily="16" charset="0"/>
              </a:rPr>
              <a:t>21 </a:t>
            </a:r>
            <a:r>
              <a:rPr lang="en-US" sz="2400" dirty="0">
                <a:latin typeface="Book Antiqua" pitchFamily="16" charset="0"/>
              </a:rPr>
              <a:t>= (</a:t>
            </a:r>
            <a:r>
              <a:rPr lang="en-US" sz="2400" dirty="0">
                <a:solidFill>
                  <a:srgbClr val="00863D"/>
                </a:solidFill>
                <a:latin typeface="Book Antiqua" pitchFamily="16" charset="0"/>
              </a:rPr>
              <a:t>A21</a:t>
            </a:r>
            <a:r>
              <a:rPr lang="en-US" sz="2400" dirty="0">
                <a:solidFill>
                  <a:srgbClr val="00B0F0"/>
                </a:solidFill>
                <a:latin typeface="Book Antiqua" pitchFamily="16" charset="0"/>
              </a:rPr>
              <a:t>+A20+A19+A18+A17</a:t>
            </a:r>
            <a:r>
              <a:rPr lang="en-US" sz="2400" dirty="0">
                <a:latin typeface="Book Antiqua" pitchFamily="16" charset="0"/>
              </a:rPr>
              <a:t>)/5 =???</a:t>
            </a:r>
          </a:p>
          <a:p>
            <a:endParaRPr lang="en-US" sz="2400" dirty="0">
              <a:latin typeface="Book Antiqua" pitchFamily="16" charset="0"/>
            </a:endParaRPr>
          </a:p>
        </p:txBody>
      </p:sp>
      <p:sp>
        <p:nvSpPr>
          <p:cNvPr id="39" name="Text Box 4"/>
          <p:cNvSpPr txBox="1">
            <a:spLocks noChangeArrowheads="1"/>
          </p:cNvSpPr>
          <p:nvPr/>
        </p:nvSpPr>
        <p:spPr bwMode="auto">
          <a:xfrm>
            <a:off x="22983" y="39992"/>
            <a:ext cx="9144000" cy="646331"/>
          </a:xfrm>
          <a:prstGeom prst="rect">
            <a:avLst/>
          </a:prstGeom>
          <a:noFill/>
          <a:ln w="57150" cmpd="thinThick">
            <a:noFill/>
            <a:miter lim="800000"/>
            <a:headEnd/>
            <a:tailEnd/>
          </a:ln>
        </p:spPr>
        <p:txBody>
          <a:bodyPr>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Alternative Solution</a:t>
            </a:r>
          </a:p>
        </p:txBody>
      </p:sp>
      <p:pic>
        <p:nvPicPr>
          <p:cNvPr id="3" name="Picture 2"/>
          <p:cNvPicPr>
            <a:picLocks noChangeAspect="1"/>
          </p:cNvPicPr>
          <p:nvPr/>
        </p:nvPicPr>
        <p:blipFill>
          <a:blip r:embed="rId3"/>
          <a:stretch>
            <a:fillRect/>
          </a:stretch>
        </p:blipFill>
        <p:spPr>
          <a:xfrm>
            <a:off x="129106" y="4346016"/>
            <a:ext cx="5938434" cy="2176282"/>
          </a:xfrm>
          <a:prstGeom prst="rect">
            <a:avLst/>
          </a:prstGeom>
        </p:spPr>
      </p:pic>
      <p:sp>
        <p:nvSpPr>
          <p:cNvPr id="45" name="Rectangle 3"/>
          <p:cNvSpPr>
            <a:spLocks noChangeArrowheads="1"/>
          </p:cNvSpPr>
          <p:nvPr/>
        </p:nvSpPr>
        <p:spPr bwMode="auto">
          <a:xfrm>
            <a:off x="4591754" y="3591201"/>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Book Antiqua" pitchFamily="16" charset="0"/>
              </a:rPr>
              <a:t>Alternatively</a:t>
            </a:r>
          </a:p>
          <a:p>
            <a:r>
              <a:rPr lang="en-US" sz="2400" dirty="0">
                <a:latin typeface="Book Antiqua" pitchFamily="16" charset="0"/>
              </a:rPr>
              <a:t>Solver</a:t>
            </a:r>
          </a:p>
        </p:txBody>
      </p:sp>
    </p:spTree>
    <p:extLst>
      <p:ext uri="{BB962C8B-B14F-4D97-AF65-F5344CB8AC3E}">
        <p14:creationId xmlns:p14="http://schemas.microsoft.com/office/powerpoint/2010/main" val="2387141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dissolv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dissolv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dissolv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dissolv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
                                            <p:txEl>
                                              <p:pRg st="0" end="0"/>
                                            </p:txEl>
                                          </p:spTgt>
                                        </p:tgtEl>
                                        <p:attrNameLst>
                                          <p:attrName>style.visibility</p:attrName>
                                        </p:attrNameLst>
                                      </p:cBhvr>
                                      <p:to>
                                        <p:strVal val="visible"/>
                                      </p:to>
                                    </p:set>
                                    <p:animEffect transition="in" filter="dissolve">
                                      <p:cBhvr>
                                        <p:cTn id="37" dur="500"/>
                                        <p:tgtEl>
                                          <p:spTgt spid="4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
                                            <p:txEl>
                                              <p:pRg st="1" end="1"/>
                                            </p:txEl>
                                          </p:spTgt>
                                        </p:tgtEl>
                                        <p:attrNameLst>
                                          <p:attrName>style.visibility</p:attrName>
                                        </p:attrNameLst>
                                      </p:cBhvr>
                                      <p:to>
                                        <p:strVal val="visible"/>
                                      </p:to>
                                    </p:set>
                                    <p:animEffect transition="in" filter="dissolve">
                                      <p:cBhvr>
                                        <p:cTn id="42" dur="500"/>
                                        <p:tgtEl>
                                          <p:spTgt spid="4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4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3785652"/>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Basic Predictive Analysis</a:t>
            </a:r>
          </a:p>
          <a:p>
            <a:pPr algn="ctr" eaLnBrk="1" hangingPunct="1"/>
            <a:r>
              <a:rPr lang="en-US" sz="4800" dirty="0">
                <a:solidFill>
                  <a:schemeClr val="bg1"/>
                </a:solidFill>
                <a:latin typeface="Impact" panose="020B0806030902050204" pitchFamily="34" charset="0"/>
              </a:rPr>
              <a:t>Basics of Time Series Analysis</a:t>
            </a:r>
          </a:p>
          <a:p>
            <a:pPr algn="ctr" eaLnBrk="1" hangingPunct="1"/>
            <a:r>
              <a:rPr lang="en-US" sz="4800" dirty="0">
                <a:solidFill>
                  <a:schemeClr val="bg1"/>
                </a:solidFill>
                <a:latin typeface="Impact" panose="020B0806030902050204" pitchFamily="34" charset="0"/>
              </a:rPr>
              <a:t>Measures of Forecasting Error</a:t>
            </a:r>
          </a:p>
          <a:p>
            <a:pPr algn="ctr" eaLnBrk="1" hangingPunct="1"/>
            <a:r>
              <a:rPr lang="en-US" sz="4800" dirty="0">
                <a:solidFill>
                  <a:schemeClr val="bg1"/>
                </a:solidFill>
                <a:latin typeface="Impact" panose="020B0806030902050204" pitchFamily="34" charset="0"/>
              </a:rPr>
              <a:t>MAD, TS, MSE, MARD (MAPE), StdDev Forecast Problems</a:t>
            </a:r>
          </a:p>
        </p:txBody>
      </p:sp>
      <p:sp>
        <p:nvSpPr>
          <p:cNvPr id="2" name="Rectangle 1"/>
          <p:cNvSpPr/>
          <p:nvPr/>
        </p:nvSpPr>
        <p:spPr>
          <a:xfrm>
            <a:off x="2895600" y="5965448"/>
            <a:ext cx="9144000" cy="892552"/>
          </a:xfrm>
          <a:prstGeom prst="rect">
            <a:avLst/>
          </a:prstGeom>
        </p:spPr>
        <p:txBody>
          <a:bodyPr wrap="square">
            <a:spAutoFit/>
          </a:bodyPr>
          <a:lstStyle/>
          <a:p>
            <a:pPr marL="342900" indent="-342900" algn="r">
              <a:spcBef>
                <a:spcPts val="0"/>
              </a:spcBef>
              <a:buClr>
                <a:srgbClr val="000000"/>
              </a:buClr>
              <a:defRPr/>
            </a:pPr>
            <a:r>
              <a:rPr lang="en-US" sz="2600" b="1" i="1" kern="0" dirty="0">
                <a:solidFill>
                  <a:schemeClr val="bg1"/>
                </a:solidFill>
                <a:latin typeface="Book Antiqua" panose="02040602050305030304" pitchFamily="18" charset="0"/>
                <a:cs typeface="Tahoma" pitchFamily="34" charset="0"/>
              </a:rPr>
              <a:t>Predictions are usually difficult, especially about the future.</a:t>
            </a:r>
          </a:p>
          <a:p>
            <a:pPr marL="342900" indent="-342900" algn="r">
              <a:spcBef>
                <a:spcPts val="0"/>
              </a:spcBef>
              <a:buClr>
                <a:srgbClr val="000000"/>
              </a:buClr>
              <a:defRPr/>
            </a:pPr>
            <a:r>
              <a:rPr lang="en-US" sz="2600" b="1" i="1" kern="0" dirty="0">
                <a:solidFill>
                  <a:schemeClr val="bg1"/>
                </a:solidFill>
                <a:latin typeface="Book Antiqua" panose="02040602050305030304" pitchFamily="18" charset="0"/>
                <a:cs typeface="Tahoma" pitchFamily="34" charset="0"/>
              </a:rPr>
              <a:t>Yogi Berra The former New York Yankees Catcher</a:t>
            </a:r>
          </a:p>
        </p:txBody>
      </p:sp>
    </p:spTree>
    <p:extLst>
      <p:ext uri="{BB962C8B-B14F-4D97-AF65-F5344CB8AC3E}">
        <p14:creationId xmlns:p14="http://schemas.microsoft.com/office/powerpoint/2010/main" val="19740041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92F04-5681-42B5-AFC0-5AEB9D5982EC}"/>
              </a:ext>
            </a:extLst>
          </p:cNvPr>
          <p:cNvSpPr>
            <a:spLocks noGrp="1"/>
          </p:cNvSpPr>
          <p:nvPr>
            <p:ph type="title"/>
          </p:nvPr>
        </p:nvSpPr>
        <p:spPr/>
        <p:txBody>
          <a:bodyPr/>
          <a:lstStyle/>
          <a:p>
            <a:r>
              <a:rPr lang="en-US"/>
              <a:t>Recorded Lecture</a:t>
            </a:r>
            <a:endParaRPr lang="en-US" dirty="0"/>
          </a:p>
        </p:txBody>
      </p:sp>
      <p:pic>
        <p:nvPicPr>
          <p:cNvPr id="4" name="Online Media 3" title="Measures of Forecasting Error (MAD-TS-MSE-MARD)">
            <a:hlinkClick r:id="" action="ppaction://media"/>
            <a:extLst>
              <a:ext uri="{FF2B5EF4-FFF2-40B4-BE49-F238E27FC236}">
                <a16:creationId xmlns:a16="http://schemas.microsoft.com/office/drawing/2014/main" id="{F1B8B7AD-2908-4E69-AFA6-74E533429455}"/>
              </a:ext>
            </a:extLst>
          </p:cNvPr>
          <p:cNvPicPr>
            <a:picLocks noRot="1" noChangeAspect="1"/>
          </p:cNvPicPr>
          <p:nvPr>
            <a:videoFile r:link="rId1"/>
          </p:nvPr>
        </p:nvPicPr>
        <p:blipFill>
          <a:blip r:embed="rId3"/>
          <a:stretch>
            <a:fillRect/>
          </a:stretch>
        </p:blipFill>
        <p:spPr>
          <a:xfrm>
            <a:off x="812800" y="819149"/>
            <a:ext cx="10083800" cy="5672138"/>
          </a:xfrm>
          <a:prstGeom prst="rect">
            <a:avLst/>
          </a:prstGeom>
        </p:spPr>
      </p:pic>
      <p:pic>
        <p:nvPicPr>
          <p:cNvPr id="5" name="Picture 4">
            <a:extLst>
              <a:ext uri="{FF2B5EF4-FFF2-40B4-BE49-F238E27FC236}">
                <a16:creationId xmlns:a16="http://schemas.microsoft.com/office/drawing/2014/main" id="{F1B0A4CE-74EB-4BAB-9947-900EDAF0D2E5}"/>
              </a:ext>
            </a:extLst>
          </p:cNvPr>
          <p:cNvPicPr>
            <a:picLocks noChangeAspect="1"/>
          </p:cNvPicPr>
          <p:nvPr/>
        </p:nvPicPr>
        <p:blipFill>
          <a:blip r:embed="rId4"/>
          <a:stretch>
            <a:fillRect/>
          </a:stretch>
        </p:blipFill>
        <p:spPr>
          <a:xfrm>
            <a:off x="11049000" y="-10160"/>
            <a:ext cx="1143000" cy="714375"/>
          </a:xfrm>
          <a:prstGeom prst="rect">
            <a:avLst/>
          </a:prstGeom>
        </p:spPr>
      </p:pic>
      <p:sp>
        <p:nvSpPr>
          <p:cNvPr id="2" name="Rectangle 1">
            <a:extLst>
              <a:ext uri="{FF2B5EF4-FFF2-40B4-BE49-F238E27FC236}">
                <a16:creationId xmlns:a16="http://schemas.microsoft.com/office/drawing/2014/main" id="{83A5FE9D-ABD2-4DE7-8493-C5CD6B45B596}"/>
              </a:ext>
            </a:extLst>
          </p:cNvPr>
          <p:cNvSpPr/>
          <p:nvPr/>
        </p:nvSpPr>
        <p:spPr>
          <a:xfrm>
            <a:off x="6096000" y="204890"/>
            <a:ext cx="4392549" cy="369332"/>
          </a:xfrm>
          <a:prstGeom prst="rect">
            <a:avLst/>
          </a:prstGeom>
        </p:spPr>
        <p:txBody>
          <a:bodyPr wrap="none">
            <a:spAutoFit/>
          </a:bodyPr>
          <a:lstStyle/>
          <a:p>
            <a:r>
              <a:rPr lang="en-US" b="1" dirty="0">
                <a:solidFill>
                  <a:schemeClr val="bg1"/>
                </a:solidFill>
                <a:highlight>
                  <a:srgbClr val="9E0000"/>
                </a:highlight>
              </a:rPr>
              <a:t>https://youtu.be/2NJcpIBSUmc</a:t>
            </a:r>
          </a:p>
        </p:txBody>
      </p:sp>
    </p:spTree>
    <p:extLst>
      <p:ext uri="{BB962C8B-B14F-4D97-AF65-F5344CB8AC3E}">
        <p14:creationId xmlns:p14="http://schemas.microsoft.com/office/powerpoint/2010/main" val="3474894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Please go through these slides. If you have question bring it to our ZOOM session.</a:t>
            </a:r>
          </a:p>
          <a:p>
            <a:r>
              <a:rPr lang="en-US" dirty="0"/>
              <a:t>All the excel-sheets are active. You can double-click on them, and they get open. </a:t>
            </a:r>
          </a:p>
          <a:p>
            <a:r>
              <a:rPr lang="en-US" dirty="0"/>
              <a:t>You can also right click on them and open the file. </a:t>
            </a:r>
          </a:p>
          <a:p>
            <a:r>
              <a:rPr lang="en-US" dirty="0"/>
              <a:t>In all cases, I recommend to select all, and then paste it into a new work-sheet. </a:t>
            </a:r>
          </a:p>
          <a:p>
            <a:r>
              <a:rPr lang="en-US" dirty="0"/>
              <a:t>This is  especially important if intend to use SOLVER. </a:t>
            </a:r>
          </a:p>
          <a:p>
            <a:r>
              <a:rPr lang="en-US" dirty="0"/>
              <a:t>In the following slides </a:t>
            </a:r>
          </a:p>
        </p:txBody>
      </p:sp>
      <p:sp>
        <p:nvSpPr>
          <p:cNvPr id="3" name="Title 2"/>
          <p:cNvSpPr>
            <a:spLocks noGrp="1"/>
          </p:cNvSpPr>
          <p:nvPr>
            <p:ph type="title"/>
          </p:nvPr>
        </p:nvSpPr>
        <p:spPr/>
        <p:txBody>
          <a:bodyPr/>
          <a:lstStyle/>
          <a:p>
            <a:r>
              <a:rPr lang="en-US" dirty="0"/>
              <a:t>Bring Your Qs to ZOOM</a:t>
            </a:r>
          </a:p>
        </p:txBody>
      </p:sp>
    </p:spTree>
    <p:extLst>
      <p:ext uri="{BB962C8B-B14F-4D97-AF65-F5344CB8AC3E}">
        <p14:creationId xmlns:p14="http://schemas.microsoft.com/office/powerpoint/2010/main" val="12195722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00000"/>
              </a:lnSpc>
              <a:spcBef>
                <a:spcPct val="0"/>
              </a:spcBef>
              <a:buClr>
                <a:srgbClr val="C00000"/>
              </a:buClr>
            </a:pPr>
            <a:r>
              <a:rPr lang="en-US" dirty="0">
                <a:solidFill>
                  <a:srgbClr val="CC0000"/>
                </a:solidFill>
              </a:rPr>
              <a:t>Forecasts are almost always inaccurate- Differ from actual. </a:t>
            </a:r>
            <a:r>
              <a:rPr lang="en-US" dirty="0"/>
              <a:t> </a:t>
            </a:r>
          </a:p>
          <a:p>
            <a:pPr>
              <a:lnSpc>
                <a:spcPct val="100000"/>
              </a:lnSpc>
              <a:spcBef>
                <a:spcPct val="0"/>
              </a:spcBef>
              <a:buClr>
                <a:srgbClr val="C00000"/>
              </a:buClr>
            </a:pPr>
            <a:r>
              <a:rPr lang="en-US" dirty="0">
                <a:solidFill>
                  <a:srgbClr val="CC0000"/>
                </a:solidFill>
              </a:rPr>
              <a:t>Forecasts should be accompanied by a measure of forecast error- such as standard deviation or coefficient of variation.</a:t>
            </a:r>
            <a:r>
              <a:rPr lang="en-US" dirty="0"/>
              <a:t> </a:t>
            </a:r>
          </a:p>
          <a:p>
            <a:pPr>
              <a:lnSpc>
                <a:spcPct val="100000"/>
              </a:lnSpc>
              <a:spcBef>
                <a:spcPct val="0"/>
              </a:spcBef>
              <a:buClr>
                <a:srgbClr val="C00000"/>
              </a:buClr>
            </a:pPr>
            <a:r>
              <a:rPr lang="en-US" dirty="0">
                <a:solidFill>
                  <a:srgbClr val="CC0000"/>
                </a:solidFill>
              </a:rPr>
              <a:t>Forecasts for aggregate items are more accurate than individual forecasts. </a:t>
            </a:r>
            <a:r>
              <a:rPr lang="en-US" dirty="0">
                <a:cs typeface="Times New Roman" pitchFamily="18" charset="0"/>
              </a:rPr>
              <a:t>Aggregate forecasts reduce the amount of variability </a:t>
            </a:r>
            <a:r>
              <a:rPr lang="en-US" dirty="0">
                <a:latin typeface="Arial" pitchFamily="34" charset="0"/>
                <a:cs typeface="Times New Roman" pitchFamily="18" charset="0"/>
              </a:rPr>
              <a:t>–</a:t>
            </a:r>
            <a:r>
              <a:rPr lang="en-US" dirty="0">
                <a:cs typeface="Times New Roman" pitchFamily="18" charset="0"/>
              </a:rPr>
              <a:t> relative to the aggregate mean demand. Standard deviation of sum of two variables is less than sum of the standard deviation of the two variables. </a:t>
            </a:r>
          </a:p>
          <a:p>
            <a:pPr>
              <a:lnSpc>
                <a:spcPct val="100000"/>
              </a:lnSpc>
              <a:spcBef>
                <a:spcPct val="0"/>
              </a:spcBef>
              <a:buClr>
                <a:srgbClr val="C00000"/>
              </a:buClr>
            </a:pPr>
            <a:r>
              <a:rPr lang="en-US" dirty="0">
                <a:solidFill>
                  <a:srgbClr val="CC0000"/>
                </a:solidFill>
              </a:rPr>
              <a:t>Long-range forecasts are less accurate than short-range forecasts.</a:t>
            </a:r>
            <a:r>
              <a:rPr lang="en-US" dirty="0"/>
              <a:t> Forecasts further into the future tends to be less accurate than those of more imminent events. As time passes, we get better information, and make better prediction. </a:t>
            </a:r>
          </a:p>
          <a:p>
            <a:endParaRPr lang="en-US" dirty="0"/>
          </a:p>
        </p:txBody>
      </p:sp>
      <p:sp>
        <p:nvSpPr>
          <p:cNvPr id="3" name="Title 2"/>
          <p:cNvSpPr>
            <a:spLocks noGrp="1"/>
          </p:cNvSpPr>
          <p:nvPr>
            <p:ph type="title"/>
          </p:nvPr>
        </p:nvSpPr>
        <p:spPr/>
        <p:txBody>
          <a:bodyPr/>
          <a:lstStyle/>
          <a:p>
            <a:r>
              <a:rPr lang="en-US" sz="3400" dirty="0"/>
              <a:t>Four Characteristics of All Forecasting Techniques</a:t>
            </a:r>
          </a:p>
        </p:txBody>
      </p:sp>
    </p:spTree>
    <p:extLst>
      <p:ext uri="{BB962C8B-B14F-4D97-AF65-F5344CB8AC3E}">
        <p14:creationId xmlns:p14="http://schemas.microsoft.com/office/powerpoint/2010/main" val="1660869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4" y="762000"/>
            <a:ext cx="12106835" cy="5638800"/>
          </a:xfrm>
        </p:spPr>
        <p:txBody>
          <a:bodyPr/>
          <a:lstStyle/>
          <a:p>
            <a:r>
              <a:rPr lang="en-US" dirty="0">
                <a:solidFill>
                  <a:srgbClr val="AA0000"/>
                </a:solidFill>
              </a:rPr>
              <a:t>Error = Deviation =Et= At-Ft </a:t>
            </a:r>
            <a:r>
              <a:rPr lang="en-US" dirty="0">
                <a:solidFill>
                  <a:srgbClr val="AA0000"/>
                </a:solidFill>
                <a:sym typeface="Wingdings" panose="05000000000000000000" pitchFamily="2" charset="2"/>
              </a:rPr>
              <a:t> E=A-F.</a:t>
            </a:r>
            <a:endParaRPr lang="en-US" dirty="0">
              <a:solidFill>
                <a:srgbClr val="AA0000"/>
              </a:solidFill>
            </a:endParaRPr>
          </a:p>
          <a:p>
            <a:r>
              <a:rPr lang="en-US" dirty="0">
                <a:solidFill>
                  <a:srgbClr val="AA0000"/>
                </a:solidFill>
              </a:rPr>
              <a:t>Absolute Deviation = Absolute Error = ABS(E) = |E|.</a:t>
            </a:r>
          </a:p>
          <a:p>
            <a:r>
              <a:rPr lang="en-US" dirty="0">
                <a:solidFill>
                  <a:srgbClr val="AA0000"/>
                </a:solidFill>
              </a:rPr>
              <a:t>Mean Absolute Deviation (MAD) = AVERAGE(|E|) over the available periods. </a:t>
            </a:r>
          </a:p>
          <a:p>
            <a:r>
              <a:rPr lang="en-US" dirty="0">
                <a:solidFill>
                  <a:srgbClr val="AA0000"/>
                </a:solidFill>
              </a:rPr>
              <a:t>Forecast for next period: F(t+1) = MA(t,n).</a:t>
            </a:r>
          </a:p>
          <a:p>
            <a:r>
              <a:rPr lang="en-US" dirty="0">
                <a:solidFill>
                  <a:srgbClr val="AA0000"/>
                </a:solidFill>
              </a:rPr>
              <a:t>Standard Deviation of Demand = 1.25MAD </a:t>
            </a:r>
            <a:r>
              <a:rPr lang="en-US" dirty="0">
                <a:solidFill>
                  <a:srgbClr val="AA0000"/>
                </a:solidFill>
                <a:sym typeface="Wingdings" panose="05000000000000000000" pitchFamily="2" charset="2"/>
              </a:rPr>
              <a:t></a:t>
            </a:r>
            <a:r>
              <a:rPr lang="en-US" dirty="0">
                <a:solidFill>
                  <a:srgbClr val="AA0000"/>
                </a:solidFill>
              </a:rPr>
              <a:t> What MAD? MAD(t). </a:t>
            </a:r>
          </a:p>
          <a:p>
            <a:r>
              <a:rPr lang="en-US" dirty="0">
                <a:solidFill>
                  <a:srgbClr val="AA0000"/>
                </a:solidFill>
              </a:rPr>
              <a:t>Tracking Signal (TS) = SUM(E)/MAD.</a:t>
            </a:r>
          </a:p>
          <a:p>
            <a:r>
              <a:rPr lang="en-US" dirty="0">
                <a:solidFill>
                  <a:srgbClr val="AA0000"/>
                </a:solidFill>
              </a:rPr>
              <a:t>Squared Error = E</a:t>
            </a:r>
            <a:r>
              <a:rPr lang="en-US" baseline="30000" dirty="0">
                <a:solidFill>
                  <a:srgbClr val="AA0000"/>
                </a:solidFill>
              </a:rPr>
              <a:t>2</a:t>
            </a:r>
            <a:r>
              <a:rPr lang="en-US" dirty="0">
                <a:solidFill>
                  <a:srgbClr val="AA0000"/>
                </a:solidFill>
              </a:rPr>
              <a:t> = E^2.</a:t>
            </a:r>
          </a:p>
          <a:p>
            <a:r>
              <a:rPr lang="en-US" dirty="0">
                <a:solidFill>
                  <a:srgbClr val="AA0000"/>
                </a:solidFill>
              </a:rPr>
              <a:t>Mean Squared Error (MSE) = AVERAGE(E^2) over the available periods. </a:t>
            </a:r>
          </a:p>
          <a:p>
            <a:r>
              <a:rPr lang="en-US" dirty="0">
                <a:solidFill>
                  <a:srgbClr val="AA0000"/>
                </a:solidFill>
              </a:rPr>
              <a:t>Forecast for next period: F(t+1) = MA(t,n).</a:t>
            </a:r>
          </a:p>
          <a:p>
            <a:r>
              <a:rPr lang="en-US" dirty="0">
                <a:solidFill>
                  <a:srgbClr val="AA0000"/>
                </a:solidFill>
              </a:rPr>
              <a:t>Standard Deviation of Demand = SQRT(MSE) </a:t>
            </a:r>
            <a:r>
              <a:rPr lang="en-US" dirty="0">
                <a:solidFill>
                  <a:srgbClr val="AA0000"/>
                </a:solidFill>
                <a:sym typeface="Wingdings" panose="05000000000000000000" pitchFamily="2" charset="2"/>
              </a:rPr>
              <a:t> </a:t>
            </a:r>
            <a:r>
              <a:rPr lang="en-US" dirty="0">
                <a:solidFill>
                  <a:srgbClr val="AA0000"/>
                </a:solidFill>
              </a:rPr>
              <a:t>What MSE? MSE(t). </a:t>
            </a:r>
          </a:p>
          <a:p>
            <a:r>
              <a:rPr lang="en-US" dirty="0">
                <a:solidFill>
                  <a:srgbClr val="AA0000"/>
                </a:solidFill>
                <a:latin typeface="Book Antiqua" pitchFamily="16" charset="0"/>
              </a:rPr>
              <a:t>MARD= AVERAGE(|E|/A).</a:t>
            </a:r>
          </a:p>
          <a:p>
            <a:r>
              <a:rPr lang="en-US" dirty="0">
                <a:solidFill>
                  <a:srgbClr val="AA0000"/>
                </a:solidFill>
              </a:rPr>
              <a:t>Forecast for next period: F(t+1) = MA(t,n).</a:t>
            </a:r>
          </a:p>
          <a:p>
            <a:r>
              <a:rPr lang="en-US" dirty="0">
                <a:solidFill>
                  <a:srgbClr val="AA0000"/>
                </a:solidFill>
                <a:latin typeface="Book Antiqua" pitchFamily="16" charset="0"/>
              </a:rPr>
              <a:t>StdDev= Relative Error =1.25 MARD </a:t>
            </a:r>
            <a:r>
              <a:rPr lang="en-US" dirty="0">
                <a:solidFill>
                  <a:srgbClr val="AA0000"/>
                </a:solidFill>
                <a:sym typeface="Wingdings" panose="05000000000000000000" pitchFamily="2" charset="2"/>
              </a:rPr>
              <a:t> </a:t>
            </a:r>
            <a:r>
              <a:rPr lang="en-US" dirty="0">
                <a:solidFill>
                  <a:srgbClr val="AA0000"/>
                </a:solidFill>
              </a:rPr>
              <a:t>What MARD? MARD(t). </a:t>
            </a:r>
          </a:p>
          <a:p>
            <a:endParaRPr lang="en-US" dirty="0">
              <a:latin typeface="Book Antiqua" pitchFamily="16" charset="0"/>
            </a:endParaRPr>
          </a:p>
          <a:p>
            <a:endParaRPr lang="en-US" dirty="0"/>
          </a:p>
        </p:txBody>
      </p:sp>
      <p:sp>
        <p:nvSpPr>
          <p:cNvPr id="3" name="Title 2"/>
          <p:cNvSpPr>
            <a:spLocks noGrp="1"/>
          </p:cNvSpPr>
          <p:nvPr>
            <p:ph type="title"/>
          </p:nvPr>
        </p:nvSpPr>
        <p:spPr/>
        <p:txBody>
          <a:bodyPr/>
          <a:lstStyle/>
          <a:p>
            <a:r>
              <a:rPr lang="en-US" dirty="0"/>
              <a:t>Forecasting Error</a:t>
            </a:r>
          </a:p>
        </p:txBody>
      </p:sp>
    </p:spTree>
    <p:extLst>
      <p:ext uri="{BB962C8B-B14F-4D97-AF65-F5344CB8AC3E}">
        <p14:creationId xmlns:p14="http://schemas.microsoft.com/office/powerpoint/2010/main" val="1414438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tx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subTnLst>
                                    <p:animClr clrSpc="rgb" dir="cw">
                                      <p:cBhvr override="childStyle">
                                        <p:cTn dur="1" fill="hold" display="0" masterRel="nextClick" afterEffect="1"/>
                                        <p:tgtEl>
                                          <p:spTgt spid="2">
                                            <p:txEl>
                                              <p:pRg st="4" end="4"/>
                                            </p:txEl>
                                          </p:spTgt>
                                        </p:tgtEl>
                                        <p:attrNameLst>
                                          <p:attrName>ppt_c</p:attrName>
                                        </p:attrNameLst>
                                      </p:cBhvr>
                                      <p:to>
                                        <a:schemeClr val="tx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subTnLst>
                                    <p:animClr clrSpc="rgb" dir="cw">
                                      <p:cBhvr override="childStyle">
                                        <p:cTn dur="1" fill="hold" display="0" masterRel="nextClick" afterEffect="1"/>
                                        <p:tgtEl>
                                          <p:spTgt spid="2">
                                            <p:txEl>
                                              <p:pRg st="5" end="5"/>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subTnLst>
                                    <p:animClr clrSpc="rgb" dir="cw">
                                      <p:cBhvr override="childStyle">
                                        <p:cTn dur="1" fill="hold" display="0" masterRel="nextClick" afterEffect="1"/>
                                        <p:tgtEl>
                                          <p:spTgt spid="2">
                                            <p:txEl>
                                              <p:pRg st="6" end="6"/>
                                            </p:txEl>
                                          </p:spTgt>
                                        </p:tgtEl>
                                        <p:attrNameLst>
                                          <p:attrName>ppt_c</p:attrName>
                                        </p:attrNameLst>
                                      </p:cBhvr>
                                      <p:to>
                                        <a:schemeClr val="tx1"/>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subTnLst>
                                    <p:animClr clrSpc="rgb" dir="cw">
                                      <p:cBhvr override="childStyle">
                                        <p:cTn dur="1" fill="hold" display="0" masterRel="nextClick" afterEffect="1"/>
                                        <p:tgtEl>
                                          <p:spTgt spid="2">
                                            <p:txEl>
                                              <p:pRg st="7" end="7"/>
                                            </p:txEl>
                                          </p:spTgt>
                                        </p:tgtEl>
                                        <p:attrNameLst>
                                          <p:attrName>ppt_c</p:attrName>
                                        </p:attrNameLst>
                                      </p:cBhvr>
                                      <p:to>
                                        <a:schemeClr val="tx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subTnLst>
                                    <p:animClr clrSpc="rgb" dir="cw">
                                      <p:cBhvr override="childStyle">
                                        <p:cTn dur="1" fill="hold" display="0" masterRel="nextClick" afterEffect="1"/>
                                        <p:tgtEl>
                                          <p:spTgt spid="2">
                                            <p:txEl>
                                              <p:pRg st="8" end="8"/>
                                            </p:txEl>
                                          </p:spTgt>
                                        </p:tgtEl>
                                        <p:attrNameLst>
                                          <p:attrName>ppt_c</p:attrName>
                                        </p:attrNameLst>
                                      </p:cBhvr>
                                      <p:to>
                                        <a:schemeClr val="tx1"/>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subTnLst>
                                    <p:animClr clrSpc="rgb" dir="cw">
                                      <p:cBhvr override="childStyle">
                                        <p:cTn dur="1" fill="hold" display="0" masterRel="nextClick" afterEffect="1"/>
                                        <p:tgtEl>
                                          <p:spTgt spid="2">
                                            <p:txEl>
                                              <p:pRg st="9" end="9"/>
                                            </p:txEl>
                                          </p:spTgt>
                                        </p:tgtEl>
                                        <p:attrNameLst>
                                          <p:attrName>ppt_c</p:attrName>
                                        </p:attrNameLst>
                                      </p:cBhvr>
                                      <p:to>
                                        <a:schemeClr val="tx1"/>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subTnLst>
                                    <p:animClr clrSpc="rgb" dir="cw">
                                      <p:cBhvr override="childStyle">
                                        <p:cTn dur="1" fill="hold" display="0" masterRel="nextClick" afterEffect="1"/>
                                        <p:tgtEl>
                                          <p:spTgt spid="2">
                                            <p:txEl>
                                              <p:pRg st="10" end="10"/>
                                            </p:txEl>
                                          </p:spTgt>
                                        </p:tgtEl>
                                        <p:attrNameLst>
                                          <p:attrName>ppt_c</p:attrName>
                                        </p:attrNameLst>
                                      </p:cBhvr>
                                      <p:to>
                                        <a:schemeClr val="tx1"/>
                                      </p:to>
                                    </p:animClr>
                                  </p:sub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subTnLst>
                                    <p:animClr clrSpc="rgb" dir="cw">
                                      <p:cBhvr override="childStyle">
                                        <p:cTn dur="1" fill="hold" display="0" masterRel="nextClick" afterEffect="1"/>
                                        <p:tgtEl>
                                          <p:spTgt spid="2">
                                            <p:txEl>
                                              <p:pRg st="11" end="11"/>
                                            </p:txEl>
                                          </p:spTgt>
                                        </p:tgtEl>
                                        <p:attrNameLst>
                                          <p:attrName>ppt_c</p:attrName>
                                        </p:attrNameLst>
                                      </p:cBhvr>
                                      <p:to>
                                        <a:schemeClr val="tx1"/>
                                      </p:to>
                                    </p:animClr>
                                  </p:sub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dissolve">
                                      <p:cBhvr>
                                        <p:cTn id="67" dur="500"/>
                                        <p:tgtEl>
                                          <p:spTgt spid="2">
                                            <p:txEl>
                                              <p:pRg st="12" end="12"/>
                                            </p:txEl>
                                          </p:spTgt>
                                        </p:tgtEl>
                                      </p:cBhvr>
                                    </p:animEffect>
                                  </p:childTnLst>
                                  <p:subTnLst>
                                    <p:animClr clrSpc="rgb" dir="cw">
                                      <p:cBhvr override="childStyle">
                                        <p:cTn dur="1" fill="hold" display="0" masterRel="nextClick" afterEffect="1"/>
                                        <p:tgtEl>
                                          <p:spTgt spid="2">
                                            <p:txEl>
                                              <p:pRg st="12" end="1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 Average(|A-F|)</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620543" y="1681163"/>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41588"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41675"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51288"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52963"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53050"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64250"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64338"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65254"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91293"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602493"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302580"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6396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04800" y="804952"/>
            <a:ext cx="1173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Compute MAD and TS at the end of period 4 for the following data, </a:t>
            </a:r>
          </a:p>
        </p:txBody>
      </p:sp>
      <p:graphicFrame>
        <p:nvGraphicFramePr>
          <p:cNvPr id="7" name="Object 12"/>
          <p:cNvGraphicFramePr>
            <a:graphicFrameLocks noChangeAspect="1"/>
          </p:cNvGraphicFramePr>
          <p:nvPr/>
        </p:nvGraphicFramePr>
        <p:xfrm>
          <a:off x="335281" y="1726155"/>
          <a:ext cx="3190875" cy="1752600"/>
        </p:xfrm>
        <a:graphic>
          <a:graphicData uri="http://schemas.openxmlformats.org/presentationml/2006/ole">
            <mc:AlternateContent xmlns:mc="http://schemas.openxmlformats.org/markup-compatibility/2006">
              <mc:Choice xmlns:v="urn:schemas-microsoft-com:vml" Requires="v">
                <p:oleObj spid="_x0000_s27658" name="Worksheet" r:id="rId4" imgW="1838255" imgH="1009530" progId="Excel.Sheet.12">
                  <p:embed/>
                </p:oleObj>
              </mc:Choice>
              <mc:Fallback>
                <p:oleObj name="Worksheet" r:id="rId4" imgW="1838255" imgH="1009530" progId="Excel.Sheet.12">
                  <p:embed/>
                  <p:pic>
                    <p:nvPicPr>
                      <p:cNvPr id="7" name="Object 12"/>
                      <p:cNvPicPr>
                        <a:picLocks noChangeAspect="1" noChangeArrowheads="1"/>
                      </p:cNvPicPr>
                      <p:nvPr/>
                    </p:nvPicPr>
                    <p:blipFill>
                      <a:blip r:embed="rId5"/>
                      <a:srcRect/>
                      <a:stretch>
                        <a:fillRect/>
                      </a:stretch>
                    </p:blipFill>
                    <p:spPr bwMode="auto">
                      <a:xfrm>
                        <a:off x="335281" y="1726155"/>
                        <a:ext cx="31908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3657601" y="1719351"/>
          <a:ext cx="1173163" cy="1752600"/>
        </p:xfrm>
        <a:graphic>
          <a:graphicData uri="http://schemas.openxmlformats.org/presentationml/2006/ole">
            <mc:AlternateContent xmlns:mc="http://schemas.openxmlformats.org/markup-compatibility/2006">
              <mc:Choice xmlns:v="urn:schemas-microsoft-com:vml" Requires="v">
                <p:oleObj spid="_x0000_s27659" name="Worksheet" r:id="rId6" imgW="676250" imgH="1009514" progId="Excel.Sheet.12">
                  <p:embed/>
                </p:oleObj>
              </mc:Choice>
              <mc:Fallback>
                <p:oleObj name="Worksheet" r:id="rId6" imgW="676250" imgH="1009514" progId="Excel.Sheet.12">
                  <p:embed/>
                  <p:pic>
                    <p:nvPicPr>
                      <p:cNvPr id="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1719351"/>
                        <a:ext cx="11731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5257800" y="1632959"/>
            <a:ext cx="6477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Sum |A-F| = 15</a:t>
            </a:r>
          </a:p>
          <a:p>
            <a:r>
              <a:rPr lang="en-US" dirty="0">
                <a:latin typeface="Book Antiqua" pitchFamily="16" charset="0"/>
              </a:rPr>
              <a:t>MAD = Sum |A-F| /n =15/4 =  3.75</a:t>
            </a:r>
          </a:p>
          <a:p>
            <a:r>
              <a:rPr lang="en-US" dirty="0">
                <a:latin typeface="Book Antiqua" pitchFamily="16" charset="0"/>
              </a:rPr>
              <a:t>Sum (A-F) = 9</a:t>
            </a:r>
          </a:p>
          <a:p>
            <a:r>
              <a:rPr lang="en-US" dirty="0">
                <a:latin typeface="Book Antiqua" pitchFamily="16" charset="0"/>
              </a:rPr>
              <a:t>TS = Sum(A-F)/MAD</a:t>
            </a:r>
          </a:p>
          <a:p>
            <a:r>
              <a:rPr lang="en-US" dirty="0">
                <a:latin typeface="Book Antiqua" pitchFamily="16" charset="0"/>
              </a:rPr>
              <a:t>TS = 9/3.75 = 2.4</a:t>
            </a:r>
          </a:p>
        </p:txBody>
      </p:sp>
      <p:sp>
        <p:nvSpPr>
          <p:cNvPr id="11" name="Text Box 4"/>
          <p:cNvSpPr txBox="1">
            <a:spLocks noChangeArrowheads="1"/>
          </p:cNvSpPr>
          <p:nvPr/>
        </p:nvSpPr>
        <p:spPr bwMode="auto">
          <a:xfrm>
            <a:off x="38100" y="39469"/>
            <a:ext cx="121158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Absolute Deviation &amp; Tracking Signal</a:t>
            </a:r>
          </a:p>
        </p:txBody>
      </p:sp>
      <p:sp>
        <p:nvSpPr>
          <p:cNvPr id="14" name="TextBox 13"/>
          <p:cNvSpPr txBox="1"/>
          <p:nvPr/>
        </p:nvSpPr>
        <p:spPr>
          <a:xfrm>
            <a:off x="317352" y="5585832"/>
            <a:ext cx="6426631" cy="461665"/>
          </a:xfrm>
          <a:prstGeom prst="rect">
            <a:avLst/>
          </a:prstGeom>
          <a:noFill/>
        </p:spPr>
        <p:txBody>
          <a:bodyPr wrap="square" rtlCol="0">
            <a:spAutoFit/>
          </a:bodyPr>
          <a:lstStyle/>
          <a:p>
            <a:r>
              <a:rPr lang="en-US" sz="2400" dirty="0">
                <a:latin typeface="Book Antiqua" panose="02040602050305030304" pitchFamily="18" charset="0"/>
              </a:rPr>
              <a:t>TS= SFE/MAD </a:t>
            </a:r>
            <a:r>
              <a:rPr lang="en-US" sz="2400"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TS= 46/21= 2.2</a:t>
            </a:r>
          </a:p>
        </p:txBody>
      </p:sp>
      <p:sp>
        <p:nvSpPr>
          <p:cNvPr id="15" name="Text Box 6"/>
          <p:cNvSpPr txBox="1">
            <a:spLocks noChangeArrowheads="1"/>
          </p:cNvSpPr>
          <p:nvPr/>
        </p:nvSpPr>
        <p:spPr bwMode="auto">
          <a:xfrm>
            <a:off x="228600" y="3755610"/>
            <a:ext cx="1173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The sum of the forecast errors (SFE) and the mean absolute deviation (MAD) are calculated in each period. The values of SFE and MAD in the last period to be 46 and 21, respectively. Which of the following is the value of tracking signal in the last period?</a:t>
            </a:r>
          </a:p>
        </p:txBody>
      </p:sp>
    </p:spTree>
    <p:extLst>
      <p:ext uri="{BB962C8B-B14F-4D97-AF65-F5344CB8AC3E}">
        <p14:creationId xmlns:p14="http://schemas.microsoft.com/office/powerpoint/2010/main" val="13091425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dissolve">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dissolve">
                                      <p:cBhvr>
                                        <p:cTn id="27" dur="500"/>
                                        <p:tgtEl>
                                          <p:spTgt spid="10">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dissolve">
                                      <p:cBhvr>
                                        <p:cTn id="32" dur="500"/>
                                        <p:tgtEl>
                                          <p:spTgt spid="10">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dissolve">
                                      <p:cBhvr>
                                        <p:cTn id="37" dur="500"/>
                                        <p:tgtEl>
                                          <p:spTgt spid="10">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dissolve">
                                      <p:cBhvr>
                                        <p:cTn id="42" dur="500"/>
                                        <p:tgtEl>
                                          <p:spTgt spid="1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2057400"/>
            <a:ext cx="6362700" cy="1762125"/>
            <a:chOff x="1524000" y="2399654"/>
            <a:chExt cx="6362700" cy="1762125"/>
          </a:xfrm>
        </p:grpSpPr>
        <p:pic>
          <p:nvPicPr>
            <p:cNvPr id="2" name="Picture 1"/>
            <p:cNvPicPr>
              <a:picLocks noChangeAspect="1"/>
            </p:cNvPicPr>
            <p:nvPr/>
          </p:nvPicPr>
          <p:blipFill>
            <a:blip r:embed="rId4"/>
            <a:stretch>
              <a:fillRect/>
            </a:stretch>
          </p:blipFill>
          <p:spPr>
            <a:xfrm>
              <a:off x="1524000" y="2399654"/>
              <a:ext cx="6362700" cy="1762125"/>
            </a:xfrm>
            <a:prstGeom prst="rect">
              <a:avLst/>
            </a:prstGeom>
          </p:spPr>
        </p:pic>
        <p:sp>
          <p:nvSpPr>
            <p:cNvPr id="6" name="Rectangle 5"/>
            <p:cNvSpPr/>
            <p:nvPr/>
          </p:nvSpPr>
          <p:spPr bwMode="auto">
            <a:xfrm>
              <a:off x="1828800" y="2607287"/>
              <a:ext cx="5867400" cy="15544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grpSp>
      <p:sp>
        <p:nvSpPr>
          <p:cNvPr id="23556" name="Text Box 6"/>
          <p:cNvSpPr txBox="1">
            <a:spLocks noChangeArrowheads="1"/>
          </p:cNvSpPr>
          <p:nvPr/>
        </p:nvSpPr>
        <p:spPr bwMode="auto">
          <a:xfrm>
            <a:off x="152400" y="762001"/>
            <a:ext cx="120396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You</a:t>
            </a:r>
            <a:r>
              <a:rPr lang="en-US" b="1" dirty="0">
                <a:latin typeface="Book Antiqua" pitchFamily="16" charset="0"/>
              </a:rPr>
              <a:t> </a:t>
            </a:r>
            <a:r>
              <a:rPr lang="en-US" dirty="0">
                <a:latin typeface="Book Antiqua" pitchFamily="16" charset="0"/>
              </a:rPr>
              <a:t>must choose between two alternative forecasting models. Both models have been used to prepare forecasts for a six-month period. Compute mean absolute deviation (MAD) for the forecasting model 2. </a:t>
            </a:r>
          </a:p>
          <a:p>
            <a:endParaRPr lang="en-US" sz="1400" dirty="0"/>
          </a:p>
        </p:txBody>
      </p:sp>
      <p:sp>
        <p:nvSpPr>
          <p:cNvPr id="5" name="Text Box 4"/>
          <p:cNvSpPr txBox="1">
            <a:spLocks noChangeArrowheads="1"/>
          </p:cNvSpPr>
          <p:nvPr/>
        </p:nvSpPr>
        <p:spPr bwMode="auto">
          <a:xfrm>
            <a:off x="0" y="72040"/>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Absolute Deviation (MAD)</a:t>
            </a:r>
          </a:p>
        </p:txBody>
      </p:sp>
      <p:graphicFrame>
        <p:nvGraphicFramePr>
          <p:cNvPr id="70068" name="Object 70067"/>
          <p:cNvGraphicFramePr>
            <a:graphicFrameLocks noChangeAspect="1"/>
          </p:cNvGraphicFramePr>
          <p:nvPr/>
        </p:nvGraphicFramePr>
        <p:xfrm>
          <a:off x="419100" y="2266950"/>
          <a:ext cx="5943600" cy="1552575"/>
        </p:xfrm>
        <a:graphic>
          <a:graphicData uri="http://schemas.openxmlformats.org/presentationml/2006/ole">
            <mc:AlternateContent xmlns:mc="http://schemas.openxmlformats.org/markup-compatibility/2006">
              <mc:Choice xmlns:v="urn:schemas-microsoft-com:vml" Requires="v">
                <p:oleObj spid="_x0000_s28678" name="Worksheet" r:id="rId5" imgW="5943600" imgH="1552595" progId="Excel.Sheet.12">
                  <p:embed/>
                </p:oleObj>
              </mc:Choice>
              <mc:Fallback>
                <p:oleObj name="Worksheet" r:id="rId5" imgW="5943600" imgH="1552595" progId="Excel.Sheet.12">
                  <p:embed/>
                  <p:pic>
                    <p:nvPicPr>
                      <p:cNvPr id="70068" name="Object 70067"/>
                      <p:cNvPicPr/>
                      <p:nvPr/>
                    </p:nvPicPr>
                    <p:blipFill>
                      <a:blip r:embed="rId6"/>
                      <a:stretch>
                        <a:fillRect/>
                      </a:stretch>
                    </p:blipFill>
                    <p:spPr>
                      <a:xfrm>
                        <a:off x="419100" y="2266950"/>
                        <a:ext cx="5943600" cy="1552575"/>
                      </a:xfrm>
                      <a:prstGeom prst="rect">
                        <a:avLst/>
                      </a:prstGeom>
                    </p:spPr>
                  </p:pic>
                </p:oleObj>
              </mc:Fallback>
            </mc:AlternateContent>
          </a:graphicData>
        </a:graphic>
      </p:graphicFrame>
      <p:sp>
        <p:nvSpPr>
          <p:cNvPr id="10" name="Rectangle 9"/>
          <p:cNvSpPr/>
          <p:nvPr/>
        </p:nvSpPr>
        <p:spPr bwMode="auto">
          <a:xfrm>
            <a:off x="2881393" y="2265032"/>
            <a:ext cx="3429000" cy="15544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n>
                <a:solidFill>
                  <a:schemeClr val="bg1"/>
                </a:solidFill>
              </a:ln>
              <a:solidFill>
                <a:schemeClr val="bg1"/>
              </a:solidFill>
              <a:latin typeface="Verdana" pitchFamily="-112" charset="0"/>
            </a:endParaRPr>
          </a:p>
        </p:txBody>
      </p:sp>
      <p:sp>
        <p:nvSpPr>
          <p:cNvPr id="9" name="Text Box 6"/>
          <p:cNvSpPr txBox="1">
            <a:spLocks noChangeArrowheads="1"/>
          </p:cNvSpPr>
          <p:nvPr/>
        </p:nvSpPr>
        <p:spPr bwMode="auto">
          <a:xfrm>
            <a:off x="0" y="3920231"/>
            <a:ext cx="1219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Which forecasting model would you recommend? What is the MAD for the recommended forecasting model?</a:t>
            </a:r>
          </a:p>
          <a:p>
            <a:pPr marL="914400" lvl="1" indent="-457200">
              <a:buAutoNum type="alphaUcParenR"/>
            </a:pPr>
            <a:r>
              <a:rPr lang="en-US" sz="2200" dirty="0">
                <a:latin typeface="Book Antiqua" pitchFamily="16" charset="0"/>
              </a:rPr>
              <a:t>Model 1 with MAD of 4.67 </a:t>
            </a:r>
          </a:p>
          <a:p>
            <a:pPr marL="914400" lvl="1" indent="-457200">
              <a:buAutoNum type="alphaUcParenR"/>
            </a:pPr>
            <a:r>
              <a:rPr lang="en-US" sz="2200" dirty="0">
                <a:latin typeface="Book Antiqua" pitchFamily="16" charset="0"/>
              </a:rPr>
              <a:t>Model 2 with MAD of 0.33</a:t>
            </a:r>
          </a:p>
          <a:p>
            <a:pPr lvl="1"/>
            <a:r>
              <a:rPr lang="en-US" sz="2200" dirty="0">
                <a:latin typeface="Book Antiqua" pitchFamily="16" charset="0"/>
              </a:rPr>
              <a:t>C)  Model 1 with MAD of 3.39</a:t>
            </a:r>
          </a:p>
          <a:p>
            <a:pPr lvl="1"/>
            <a:r>
              <a:rPr lang="en-US" sz="2200" dirty="0">
                <a:latin typeface="Book Antiqua" pitchFamily="16" charset="0"/>
              </a:rPr>
              <a:t>D)  Model 2 with MAD of 2.0</a:t>
            </a:r>
          </a:p>
          <a:p>
            <a:pPr lvl="1"/>
            <a:r>
              <a:rPr lang="en-US" sz="2200" dirty="0">
                <a:latin typeface="Book Antiqua" pitchFamily="16" charset="0"/>
              </a:rPr>
              <a:t>E</a:t>
            </a:r>
            <a:r>
              <a:rPr lang="en-US" sz="2200">
                <a:latin typeface="Book Antiqua" pitchFamily="16" charset="0"/>
              </a:rPr>
              <a:t>)  None </a:t>
            </a:r>
            <a:r>
              <a:rPr lang="en-US" sz="2200" dirty="0">
                <a:latin typeface="Book Antiqua" pitchFamily="16" charset="0"/>
              </a:rPr>
              <a:t>of the above</a:t>
            </a:r>
          </a:p>
        </p:txBody>
      </p:sp>
    </p:spTree>
    <p:extLst>
      <p:ext uri="{BB962C8B-B14F-4D97-AF65-F5344CB8AC3E}">
        <p14:creationId xmlns:p14="http://schemas.microsoft.com/office/powerpoint/2010/main" val="2331007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9">
                                            <p:txEl>
                                              <p:pRg st="1" end="1"/>
                                            </p:txEl>
                                          </p:spTgt>
                                        </p:tgtEl>
                                        <p:attrNameLst>
                                          <p:attrName>style.color</p:attrName>
                                        </p:attrNameLst>
                                      </p:cBhvr>
                                      <p:to>
                                        <a:srgbClr val="FF0000"/>
                                      </p:to>
                                    </p:animClr>
                                    <p:animClr clrSpc="rgb" dir="cw">
                                      <p:cBhvr>
                                        <p:cTn id="12" dur="500" fill="hold"/>
                                        <p:tgtEl>
                                          <p:spTgt spid="9">
                                            <p:txEl>
                                              <p:pRg st="1" end="1"/>
                                            </p:txEl>
                                          </p:spTgt>
                                        </p:tgtEl>
                                        <p:attrNameLst>
                                          <p:attrName>fillcolor</p:attrName>
                                        </p:attrNameLst>
                                      </p:cBhvr>
                                      <p:to>
                                        <a:srgbClr val="FF0000"/>
                                      </p:to>
                                    </p:animClr>
                                    <p:set>
                                      <p:cBhvr>
                                        <p:cTn id="13" dur="500" fill="hold"/>
                                        <p:tgtEl>
                                          <p:spTgt spid="9">
                                            <p:txEl>
                                              <p:pRg st="1" end="1"/>
                                            </p:txEl>
                                          </p:spTgt>
                                        </p:tgtEl>
                                        <p:attrNameLst>
                                          <p:attrName>fill.type</p:attrName>
                                        </p:attrNameLst>
                                      </p:cBhvr>
                                      <p:to>
                                        <p:strVal val="solid"/>
                                      </p:to>
                                    </p:set>
                                    <p:set>
                                      <p:cBhvr>
                                        <p:cTn id="14" dur="500" fill="hold"/>
                                        <p:tgtEl>
                                          <p:spTgt spid="9">
                                            <p:txEl>
                                              <p:pRg st="1" end="1"/>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nodeType="clickEffect">
                                  <p:stCondLst>
                                    <p:cond delay="0"/>
                                  </p:stCondLst>
                                  <p:childTnLst>
                                    <p:animClr clrSpc="rgb" dir="cw">
                                      <p:cBhvr override="childStyle">
                                        <p:cTn id="18" dur="500" fill="hold"/>
                                        <p:tgtEl>
                                          <p:spTgt spid="9">
                                            <p:txEl>
                                              <p:pRg st="2" end="2"/>
                                            </p:txEl>
                                          </p:spTgt>
                                        </p:tgtEl>
                                        <p:attrNameLst>
                                          <p:attrName>style.color</p:attrName>
                                        </p:attrNameLst>
                                      </p:cBhvr>
                                      <p:to>
                                        <a:srgbClr val="FF0000"/>
                                      </p:to>
                                    </p:animClr>
                                    <p:animClr clrSpc="rgb" dir="cw">
                                      <p:cBhvr>
                                        <p:cTn id="19" dur="500" fill="hold"/>
                                        <p:tgtEl>
                                          <p:spTgt spid="9">
                                            <p:txEl>
                                              <p:pRg st="2" end="2"/>
                                            </p:txEl>
                                          </p:spTgt>
                                        </p:tgtEl>
                                        <p:attrNameLst>
                                          <p:attrName>fillcolor</p:attrName>
                                        </p:attrNameLst>
                                      </p:cBhvr>
                                      <p:to>
                                        <a:srgbClr val="FF0000"/>
                                      </p:to>
                                    </p:animClr>
                                    <p:set>
                                      <p:cBhvr>
                                        <p:cTn id="20" dur="500" fill="hold"/>
                                        <p:tgtEl>
                                          <p:spTgt spid="9">
                                            <p:txEl>
                                              <p:pRg st="2" end="2"/>
                                            </p:txEl>
                                          </p:spTgt>
                                        </p:tgtEl>
                                        <p:attrNameLst>
                                          <p:attrName>fill.type</p:attrName>
                                        </p:attrNameLst>
                                      </p:cBhvr>
                                      <p:to>
                                        <p:strVal val="solid"/>
                                      </p:to>
                                    </p:set>
                                    <p:set>
                                      <p:cBhvr>
                                        <p:cTn id="21" dur="500" fill="hold"/>
                                        <p:tgtEl>
                                          <p:spTgt spid="9">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5790" y="37291"/>
            <a:ext cx="1224779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MAD &amp; Standard Deviation of Forecast</a:t>
            </a:r>
          </a:p>
        </p:txBody>
      </p:sp>
      <p:pic>
        <p:nvPicPr>
          <p:cNvPr id="22" name="Picture 21"/>
          <p:cNvPicPr>
            <a:picLocks noChangeAspect="1"/>
          </p:cNvPicPr>
          <p:nvPr/>
        </p:nvPicPr>
        <p:blipFill>
          <a:blip r:embed="rId3"/>
          <a:stretch>
            <a:fillRect/>
          </a:stretch>
        </p:blipFill>
        <p:spPr>
          <a:xfrm>
            <a:off x="125635" y="838200"/>
            <a:ext cx="9018365" cy="2628329"/>
          </a:xfrm>
          <a:prstGeom prst="rect">
            <a:avLst/>
          </a:prstGeom>
        </p:spPr>
      </p:pic>
      <p:pic>
        <p:nvPicPr>
          <p:cNvPr id="27" name="Picture 26"/>
          <p:cNvPicPr>
            <a:picLocks noChangeAspect="1"/>
          </p:cNvPicPr>
          <p:nvPr/>
        </p:nvPicPr>
        <p:blipFill>
          <a:blip r:embed="rId4"/>
          <a:stretch>
            <a:fillRect/>
          </a:stretch>
        </p:blipFill>
        <p:spPr>
          <a:xfrm>
            <a:off x="133384" y="3559417"/>
            <a:ext cx="4679197" cy="2928477"/>
          </a:xfrm>
          <a:prstGeom prst="rect">
            <a:avLst/>
          </a:prstGeom>
        </p:spPr>
      </p:pic>
      <p:graphicFrame>
        <p:nvGraphicFramePr>
          <p:cNvPr id="3" name="Object 2"/>
          <p:cNvGraphicFramePr>
            <a:graphicFrameLocks noChangeAspect="1"/>
          </p:cNvGraphicFramePr>
          <p:nvPr/>
        </p:nvGraphicFramePr>
        <p:xfrm>
          <a:off x="295275" y="1058863"/>
          <a:ext cx="9561513" cy="2149475"/>
        </p:xfrm>
        <a:graphic>
          <a:graphicData uri="http://schemas.openxmlformats.org/presentationml/2006/ole">
            <mc:AlternateContent xmlns:mc="http://schemas.openxmlformats.org/markup-compatibility/2006">
              <mc:Choice xmlns:v="urn:schemas-microsoft-com:vml" Requires="v">
                <p:oleObj spid="_x0000_s29706" name="Worksheet" r:id="rId5" imgW="13096897" imgH="2943497" progId="Excel.Sheet.12">
                  <p:embed/>
                </p:oleObj>
              </mc:Choice>
              <mc:Fallback>
                <p:oleObj name="Worksheet" r:id="rId5" imgW="13096897" imgH="2943497" progId="Excel.Sheet.12">
                  <p:embed/>
                  <p:pic>
                    <p:nvPicPr>
                      <p:cNvPr id="3" name="Object 2"/>
                      <p:cNvPicPr/>
                      <p:nvPr/>
                    </p:nvPicPr>
                    <p:blipFill>
                      <a:blip r:embed="rId6"/>
                      <a:stretch>
                        <a:fillRect/>
                      </a:stretch>
                    </p:blipFill>
                    <p:spPr>
                      <a:xfrm>
                        <a:off x="295275" y="1058863"/>
                        <a:ext cx="9561513" cy="2149475"/>
                      </a:xfrm>
                      <a:prstGeom prst="rect">
                        <a:avLst/>
                      </a:prstGeom>
                    </p:spPr>
                  </p:pic>
                </p:oleObj>
              </mc:Fallback>
            </mc:AlternateContent>
          </a:graphicData>
        </a:graphic>
      </p:graphicFrame>
      <p:sp>
        <p:nvSpPr>
          <p:cNvPr id="24" name="Rectangle 23"/>
          <p:cNvSpPr/>
          <p:nvPr/>
        </p:nvSpPr>
        <p:spPr bwMode="auto">
          <a:xfrm>
            <a:off x="1219200" y="1245188"/>
            <a:ext cx="2971800" cy="1960629"/>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 </a:t>
            </a:r>
            <a:r>
              <a:rPr lang="en-US" dirty="0">
                <a:latin typeface="Book Antiqua" pitchFamily="16" charset="0"/>
              </a:rPr>
              <a:t>Compute 2-period and 6-period moving average for all months including the next month. </a:t>
            </a:r>
            <a:endParaRPr kumimoji="0" lang="en-US" b="0" i="0" u="none" strike="noStrike" cap="none" normalizeH="0" baseline="0" dirty="0">
              <a:ln>
                <a:solidFill>
                  <a:schemeClr val="bg1"/>
                </a:solidFill>
              </a:ln>
              <a:effectLst/>
              <a:latin typeface="Verdana" pitchFamily="-112" charset="0"/>
            </a:endParaRPr>
          </a:p>
        </p:txBody>
      </p:sp>
      <p:sp>
        <p:nvSpPr>
          <p:cNvPr id="25" name="Rectangle 24"/>
          <p:cNvSpPr/>
          <p:nvPr/>
        </p:nvSpPr>
        <p:spPr bwMode="auto">
          <a:xfrm>
            <a:off x="4279574" y="1521591"/>
            <a:ext cx="2387925" cy="168380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(b) </a:t>
            </a:r>
            <a:r>
              <a:rPr lang="en-US" dirty="0">
                <a:latin typeface="Book Antiqua" pitchFamily="16" charset="0"/>
              </a:rPr>
              <a:t>Compute Absolute Deviation (Error) for all months.</a:t>
            </a:r>
            <a:endParaRPr kumimoji="0" lang="en-US" b="0" i="0" u="none" strike="noStrike" cap="none" normalizeH="0" baseline="0" dirty="0">
              <a:ln>
                <a:solidFill>
                  <a:schemeClr val="bg1"/>
                </a:solidFill>
              </a:ln>
              <a:effectLst/>
              <a:latin typeface="Verdana" pitchFamily="-112" charset="0"/>
            </a:endParaRPr>
          </a:p>
        </p:txBody>
      </p:sp>
      <p:sp>
        <p:nvSpPr>
          <p:cNvPr id="26" name="Rectangle 25"/>
          <p:cNvSpPr/>
          <p:nvPr/>
        </p:nvSpPr>
        <p:spPr bwMode="auto">
          <a:xfrm>
            <a:off x="6837138" y="1518519"/>
            <a:ext cx="3019649" cy="1652865"/>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(c) </a:t>
            </a:r>
            <a:r>
              <a:rPr lang="en-US" dirty="0">
                <a:latin typeface="Book Antiqua" pitchFamily="16" charset="0"/>
              </a:rPr>
              <a:t>Compute</a:t>
            </a:r>
            <a:r>
              <a:rPr lang="en-US" b="1" dirty="0">
                <a:solidFill>
                  <a:srgbClr val="C00000"/>
                </a:solidFill>
                <a:latin typeface="Book Antiqua" pitchFamily="16" charset="0"/>
              </a:rPr>
              <a:t> </a:t>
            </a:r>
            <a:r>
              <a:rPr lang="en-US" dirty="0">
                <a:latin typeface="Book Antiqua" pitchFamily="16" charset="0"/>
              </a:rPr>
              <a:t>MAD</a:t>
            </a:r>
            <a:r>
              <a:rPr lang="en-US" b="1" dirty="0">
                <a:solidFill>
                  <a:srgbClr val="C00000"/>
                </a:solidFill>
                <a:latin typeface="Book Antiqua" pitchFamily="16" charset="0"/>
              </a:rPr>
              <a:t> </a:t>
            </a:r>
            <a:r>
              <a:rPr lang="en-US" dirty="0">
                <a:latin typeface="Book Antiqua" pitchFamily="16" charset="0"/>
              </a:rPr>
              <a:t>for all months.  </a:t>
            </a:r>
          </a:p>
        </p:txBody>
      </p:sp>
      <p:graphicFrame>
        <p:nvGraphicFramePr>
          <p:cNvPr id="4" name="Object 3"/>
          <p:cNvGraphicFramePr>
            <a:graphicFrameLocks noChangeAspect="1"/>
          </p:cNvGraphicFramePr>
          <p:nvPr/>
        </p:nvGraphicFramePr>
        <p:xfrm>
          <a:off x="328776" y="3806497"/>
          <a:ext cx="4160669" cy="2472507"/>
        </p:xfrm>
        <a:graphic>
          <a:graphicData uri="http://schemas.openxmlformats.org/presentationml/2006/ole">
            <mc:AlternateContent xmlns:mc="http://schemas.openxmlformats.org/markup-compatibility/2006">
              <mc:Choice xmlns:v="urn:schemas-microsoft-com:vml" Requires="v">
                <p:oleObj spid="_x0000_s29707" name="Worksheet" r:id="rId7" imgW="4952821" imgH="2943497" progId="Excel.Sheet.12">
                  <p:embed/>
                </p:oleObj>
              </mc:Choice>
              <mc:Fallback>
                <p:oleObj name="Worksheet" r:id="rId7" imgW="4952821" imgH="2943497" progId="Excel.Sheet.12">
                  <p:embed/>
                  <p:pic>
                    <p:nvPicPr>
                      <p:cNvPr id="4" name="Object 3"/>
                      <p:cNvPicPr/>
                      <p:nvPr/>
                    </p:nvPicPr>
                    <p:blipFill>
                      <a:blip r:embed="rId8"/>
                      <a:stretch>
                        <a:fillRect/>
                      </a:stretch>
                    </p:blipFill>
                    <p:spPr>
                      <a:xfrm>
                        <a:off x="328776" y="3806497"/>
                        <a:ext cx="4160669" cy="2472507"/>
                      </a:xfrm>
                      <a:prstGeom prst="rect">
                        <a:avLst/>
                      </a:prstGeom>
                    </p:spPr>
                  </p:pic>
                </p:oleObj>
              </mc:Fallback>
            </mc:AlternateContent>
          </a:graphicData>
        </a:graphic>
      </p:graphicFrame>
      <p:sp>
        <p:nvSpPr>
          <p:cNvPr id="28" name="Rectangle 27"/>
          <p:cNvSpPr/>
          <p:nvPr/>
        </p:nvSpPr>
        <p:spPr bwMode="auto">
          <a:xfrm>
            <a:off x="1388502" y="3913015"/>
            <a:ext cx="3163763" cy="2221279"/>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(d) </a:t>
            </a:r>
            <a:r>
              <a:rPr lang="en-US" dirty="0">
                <a:latin typeface="Book Antiqua" pitchFamily="16" charset="0"/>
              </a:rPr>
              <a:t>Compute 2-period and 6-period moving averages. </a:t>
            </a:r>
            <a:r>
              <a:rPr lang="en-US" b="1" dirty="0">
                <a:solidFill>
                  <a:srgbClr val="C00000"/>
                </a:solidFill>
                <a:latin typeface="Book Antiqua" pitchFamily="16" charset="0"/>
              </a:rPr>
              <a:t>(e)</a:t>
            </a:r>
            <a:r>
              <a:rPr lang="en-US" dirty="0">
                <a:latin typeface="Book Antiqua" pitchFamily="16" charset="0"/>
              </a:rPr>
              <a:t> Chose the preferred method. </a:t>
            </a:r>
            <a:r>
              <a:rPr lang="en-US" b="1" dirty="0">
                <a:solidFill>
                  <a:srgbClr val="C00000"/>
                </a:solidFill>
                <a:latin typeface="Book Antiqua" pitchFamily="16" charset="0"/>
              </a:rPr>
              <a:t>(f) </a:t>
            </a:r>
            <a:r>
              <a:rPr lang="en-US" dirty="0">
                <a:latin typeface="Book Antiqua" pitchFamily="16" charset="0"/>
              </a:rPr>
              <a:t>Forecast using the preferred method. </a:t>
            </a:r>
            <a:r>
              <a:rPr lang="en-US" b="1" dirty="0">
                <a:solidFill>
                  <a:srgbClr val="C00000"/>
                </a:solidFill>
                <a:latin typeface="Book Antiqua" pitchFamily="16" charset="0"/>
              </a:rPr>
              <a:t>(g) </a:t>
            </a:r>
            <a:r>
              <a:rPr lang="en-US" dirty="0">
                <a:latin typeface="Book Antiqua" pitchFamily="16" charset="0"/>
              </a:rPr>
              <a:t>Compute the standard deviation of the forecast using MAD. </a:t>
            </a:r>
            <a:endParaRPr kumimoji="0" lang="en-US" b="0" i="0" u="none" strike="noStrike" cap="none" normalizeH="0" baseline="0" dirty="0">
              <a:ln>
                <a:solidFill>
                  <a:schemeClr val="bg1"/>
                </a:solidFill>
              </a:ln>
              <a:effectLst/>
              <a:latin typeface="Verdana" pitchFamily="-112" charset="0"/>
            </a:endParaRPr>
          </a:p>
        </p:txBody>
      </p:sp>
    </p:spTree>
    <p:extLst>
      <p:ext uri="{BB962C8B-B14F-4D97-AF65-F5344CB8AC3E}">
        <p14:creationId xmlns:p14="http://schemas.microsoft.com/office/powerpoint/2010/main" val="33380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Compare Two Methods- Based on MAD</a:t>
            </a:r>
          </a:p>
        </p:txBody>
      </p:sp>
      <p:sp>
        <p:nvSpPr>
          <p:cNvPr id="5" name="Text Box 6"/>
          <p:cNvSpPr txBox="1">
            <a:spLocks noChangeArrowheads="1"/>
          </p:cNvSpPr>
          <p:nvPr/>
        </p:nvSpPr>
        <p:spPr bwMode="auto">
          <a:xfrm>
            <a:off x="0" y="793376"/>
            <a:ext cx="6477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37931725" indent="-37474525">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Which one is a better forecasting technique?</a:t>
            </a:r>
          </a:p>
          <a:p>
            <a:pPr marL="457200" indent="-457200">
              <a:buFont typeface="+mj-lt"/>
              <a:buAutoNum type="alphaUcPeriod"/>
            </a:pPr>
            <a:r>
              <a:rPr lang="en-US" dirty="0">
                <a:latin typeface="Book Antiqua" pitchFamily="16" charset="0"/>
              </a:rPr>
              <a:t>2-period MA.</a:t>
            </a:r>
          </a:p>
          <a:p>
            <a:pPr marL="457200" indent="-457200">
              <a:buFont typeface="+mj-lt"/>
              <a:buAutoNum type="alphaUcPeriod"/>
            </a:pPr>
            <a:r>
              <a:rPr lang="en-US" dirty="0">
                <a:latin typeface="Book Antiqua" pitchFamily="16" charset="0"/>
              </a:rPr>
              <a:t>4-period MA.</a:t>
            </a:r>
          </a:p>
          <a:p>
            <a:pPr marL="457200" indent="-457200">
              <a:buFont typeface="+mj-lt"/>
              <a:buAutoNum type="alphaUcPeriod"/>
            </a:pPr>
            <a:r>
              <a:rPr lang="en-US" dirty="0">
                <a:latin typeface="Book Antiqua" pitchFamily="16" charset="0"/>
              </a:rPr>
              <a:t>8-period MA.</a:t>
            </a:r>
          </a:p>
          <a:p>
            <a:pPr marL="457200" indent="-457200">
              <a:buFont typeface="+mj-lt"/>
              <a:buAutoNum type="alphaUcPeriod"/>
            </a:pPr>
            <a:r>
              <a:rPr lang="en-US" dirty="0">
                <a:latin typeface="Book Antiqua" pitchFamily="16" charset="0"/>
              </a:rPr>
              <a:t>12-period MA.</a:t>
            </a:r>
          </a:p>
          <a:p>
            <a:pPr marL="457200" indent="-457200">
              <a:buFont typeface="+mj-lt"/>
              <a:buAutoNum type="alphaUcPeriod"/>
            </a:pPr>
            <a:r>
              <a:rPr lang="en-US" dirty="0">
                <a:latin typeface="Book Antiqua" pitchFamily="16" charset="0"/>
              </a:rPr>
              <a:t>The one with minimal MAD</a:t>
            </a:r>
          </a:p>
        </p:txBody>
      </p:sp>
      <p:graphicFrame>
        <p:nvGraphicFramePr>
          <p:cNvPr id="3" name="Object 2">
            <a:extLst>
              <a:ext uri="{FF2B5EF4-FFF2-40B4-BE49-F238E27FC236}">
                <a16:creationId xmlns:a16="http://schemas.microsoft.com/office/drawing/2014/main" id="{576FC86C-CC85-4E7D-B0E3-559C2B40ED8E}"/>
              </a:ext>
            </a:extLst>
          </p:cNvPr>
          <p:cNvGraphicFramePr>
            <a:graphicFrameLocks noChangeAspect="1"/>
          </p:cNvGraphicFramePr>
          <p:nvPr/>
        </p:nvGraphicFramePr>
        <p:xfrm>
          <a:off x="6456619" y="910624"/>
          <a:ext cx="5638800" cy="2697959"/>
        </p:xfrm>
        <a:graphic>
          <a:graphicData uri="http://schemas.openxmlformats.org/presentationml/2006/ole">
            <mc:AlternateContent xmlns:mc="http://schemas.openxmlformats.org/markup-compatibility/2006">
              <mc:Choice xmlns:v="urn:schemas-microsoft-com:vml" Requires="v">
                <p:oleObj spid="_x0000_s30730" name="Worksheet" r:id="rId4" imgW="8181728" imgH="3915047" progId="Excel.Sheet.12">
                  <p:embed/>
                </p:oleObj>
              </mc:Choice>
              <mc:Fallback>
                <p:oleObj name="Worksheet" r:id="rId4" imgW="8181728" imgH="3915047" progId="Excel.Sheet.12">
                  <p:embed/>
                  <p:pic>
                    <p:nvPicPr>
                      <p:cNvPr id="3" name="Object 2">
                        <a:extLst>
                          <a:ext uri="{FF2B5EF4-FFF2-40B4-BE49-F238E27FC236}">
                            <a16:creationId xmlns:a16="http://schemas.microsoft.com/office/drawing/2014/main" id="{576FC86C-CC85-4E7D-B0E3-559C2B40ED8E}"/>
                          </a:ext>
                        </a:extLst>
                      </p:cNvPr>
                      <p:cNvPicPr/>
                      <p:nvPr/>
                    </p:nvPicPr>
                    <p:blipFill>
                      <a:blip r:embed="rId5"/>
                      <a:stretch>
                        <a:fillRect/>
                      </a:stretch>
                    </p:blipFill>
                    <p:spPr>
                      <a:xfrm>
                        <a:off x="6456619" y="910624"/>
                        <a:ext cx="5638800" cy="26979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645EB57-A1AF-4D08-80E7-51288C372187}"/>
              </a:ext>
            </a:extLst>
          </p:cNvPr>
          <p:cNvGraphicFramePr>
            <a:graphicFrameLocks noChangeAspect="1"/>
          </p:cNvGraphicFramePr>
          <p:nvPr/>
        </p:nvGraphicFramePr>
        <p:xfrm>
          <a:off x="6456619" y="3734581"/>
          <a:ext cx="5638800" cy="2678267"/>
        </p:xfrm>
        <a:graphic>
          <a:graphicData uri="http://schemas.openxmlformats.org/presentationml/2006/ole">
            <mc:AlternateContent xmlns:mc="http://schemas.openxmlformats.org/markup-compatibility/2006">
              <mc:Choice xmlns:v="urn:schemas-microsoft-com:vml" Requires="v">
                <p:oleObj spid="_x0000_s30731" name="Worksheet" r:id="rId6" imgW="8181728" imgH="3886200" progId="Excel.Sheet.12">
                  <p:embed/>
                </p:oleObj>
              </mc:Choice>
              <mc:Fallback>
                <p:oleObj name="Worksheet" r:id="rId6" imgW="8181728" imgH="3886200" progId="Excel.Sheet.12">
                  <p:embed/>
                  <p:pic>
                    <p:nvPicPr>
                      <p:cNvPr id="6" name="Object 5">
                        <a:extLst>
                          <a:ext uri="{FF2B5EF4-FFF2-40B4-BE49-F238E27FC236}">
                            <a16:creationId xmlns:a16="http://schemas.microsoft.com/office/drawing/2014/main" id="{8645EB57-A1AF-4D08-80E7-51288C372187}"/>
                          </a:ext>
                        </a:extLst>
                      </p:cNvPr>
                      <p:cNvPicPr/>
                      <p:nvPr/>
                    </p:nvPicPr>
                    <p:blipFill>
                      <a:blip r:embed="rId7"/>
                      <a:stretch>
                        <a:fillRect/>
                      </a:stretch>
                    </p:blipFill>
                    <p:spPr>
                      <a:xfrm>
                        <a:off x="6456619" y="3734581"/>
                        <a:ext cx="5638800" cy="2678267"/>
                      </a:xfrm>
                      <a:prstGeom prst="rect">
                        <a:avLst/>
                      </a:prstGeom>
                    </p:spPr>
                  </p:pic>
                </p:oleObj>
              </mc:Fallback>
            </mc:AlternateContent>
          </a:graphicData>
        </a:graphic>
      </p:graphicFrame>
    </p:spTree>
    <p:extLst>
      <p:ext uri="{BB962C8B-B14F-4D97-AF65-F5344CB8AC3E}">
        <p14:creationId xmlns:p14="http://schemas.microsoft.com/office/powerpoint/2010/main" val="3507137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59737"/>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Tracking Signal</a:t>
            </a:r>
          </a:p>
        </p:txBody>
      </p:sp>
      <p:pic>
        <p:nvPicPr>
          <p:cNvPr id="3" name="Picture 2"/>
          <p:cNvPicPr>
            <a:picLocks noChangeAspect="1"/>
          </p:cNvPicPr>
          <p:nvPr/>
        </p:nvPicPr>
        <p:blipFill>
          <a:blip r:embed="rId3"/>
          <a:stretch>
            <a:fillRect/>
          </a:stretch>
        </p:blipFill>
        <p:spPr>
          <a:xfrm>
            <a:off x="254797" y="838570"/>
            <a:ext cx="9058759" cy="5579443"/>
          </a:xfrm>
          <a:prstGeom prst="rect">
            <a:avLst/>
          </a:prstGeom>
        </p:spPr>
      </p:pic>
      <p:graphicFrame>
        <p:nvGraphicFramePr>
          <p:cNvPr id="5" name="Object 4"/>
          <p:cNvGraphicFramePr>
            <a:graphicFrameLocks noChangeAspect="1"/>
          </p:cNvGraphicFramePr>
          <p:nvPr/>
        </p:nvGraphicFramePr>
        <p:xfrm>
          <a:off x="671157" y="1313333"/>
          <a:ext cx="8123210" cy="4827276"/>
        </p:xfrm>
        <a:graphic>
          <a:graphicData uri="http://schemas.openxmlformats.org/presentationml/2006/ole">
            <mc:AlternateContent xmlns:mc="http://schemas.openxmlformats.org/markup-compatibility/2006">
              <mc:Choice xmlns:v="urn:schemas-microsoft-com:vml" Requires="v">
                <p:oleObj spid="_x0000_s31750" name="Worksheet" r:id="rId4" imgW="4952821" imgH="2943497" progId="Excel.Sheet.12">
                  <p:embed/>
                </p:oleObj>
              </mc:Choice>
              <mc:Fallback>
                <p:oleObj name="Worksheet" r:id="rId4" imgW="4952821" imgH="2943497" progId="Excel.Sheet.12">
                  <p:embed/>
                  <p:pic>
                    <p:nvPicPr>
                      <p:cNvPr id="5" name="Object 4"/>
                      <p:cNvPicPr/>
                      <p:nvPr/>
                    </p:nvPicPr>
                    <p:blipFill>
                      <a:blip r:embed="rId5"/>
                      <a:stretch>
                        <a:fillRect/>
                      </a:stretch>
                    </p:blipFill>
                    <p:spPr>
                      <a:xfrm>
                        <a:off x="671157" y="1313333"/>
                        <a:ext cx="8123210" cy="4827276"/>
                      </a:xfrm>
                      <a:prstGeom prst="rect">
                        <a:avLst/>
                      </a:prstGeom>
                    </p:spPr>
                  </p:pic>
                </p:oleObj>
              </mc:Fallback>
            </mc:AlternateContent>
          </a:graphicData>
        </a:graphic>
      </p:graphicFrame>
      <p:sp>
        <p:nvSpPr>
          <p:cNvPr id="28" name="Rectangle 27"/>
          <p:cNvSpPr/>
          <p:nvPr/>
        </p:nvSpPr>
        <p:spPr bwMode="auto">
          <a:xfrm>
            <a:off x="696557" y="1324339"/>
            <a:ext cx="8648463" cy="504641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a:t>
            </a:r>
            <a:r>
              <a:rPr lang="en-US" dirty="0">
                <a:latin typeface="Book Antiqua" pitchFamily="16" charset="0"/>
              </a:rPr>
              <a:t> Compute average and standard deviation of the forecast for the next period using 5-period moving averages. </a:t>
            </a:r>
            <a:r>
              <a:rPr lang="en-US" b="1" dirty="0">
                <a:solidFill>
                  <a:srgbClr val="C00000"/>
                </a:solidFill>
                <a:latin typeface="Book Antiqua" pitchFamily="16" charset="0"/>
              </a:rPr>
              <a:t>(b)</a:t>
            </a:r>
            <a:r>
              <a:rPr lang="en-US" dirty="0">
                <a:latin typeface="Book Antiqua" pitchFamily="16" charset="0"/>
              </a:rPr>
              <a:t> Compute the Tracking Signal (TS) for all periods</a:t>
            </a:r>
            <a:r>
              <a:rPr lang="en-US" b="1" dirty="0">
                <a:solidFill>
                  <a:srgbClr val="C00000"/>
                </a:solidFill>
                <a:latin typeface="Book Antiqua" pitchFamily="16" charset="0"/>
              </a:rPr>
              <a:t>.  TS=SUM(A-F)/MAD </a:t>
            </a:r>
            <a:endParaRPr kumimoji="0" lang="en-US" b="1" i="0" u="none" strike="noStrike" cap="none" normalizeH="0" baseline="0" dirty="0">
              <a:ln>
                <a:solidFill>
                  <a:schemeClr val="bg1"/>
                </a:solidFill>
              </a:ln>
              <a:solidFill>
                <a:srgbClr val="C00000"/>
              </a:solidFill>
              <a:effectLst/>
              <a:latin typeface="Verdana" pitchFamily="-112" charset="0"/>
            </a:endParaRPr>
          </a:p>
        </p:txBody>
      </p:sp>
    </p:spTree>
    <p:extLst>
      <p:ext uri="{BB962C8B-B14F-4D97-AF65-F5344CB8AC3E}">
        <p14:creationId xmlns:p14="http://schemas.microsoft.com/office/powerpoint/2010/main" val="14436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 Average(|A-F|)</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620543" y="1681163"/>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41588"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41675"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51288"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52963"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53050"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64250"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64338"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65254"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91293"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602493"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302580"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79181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22833" y="840468"/>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MSE = Average(A-F)</a:t>
            </a:r>
            <a:r>
              <a:rPr lang="en-US" b="1" baseline="30000" dirty="0">
                <a:solidFill>
                  <a:srgbClr val="C00000"/>
                </a:solidFill>
                <a:latin typeface="Book Antiqua" pitchFamily="16" charset="0"/>
              </a:rPr>
              <a:t>2</a:t>
            </a:r>
          </a:p>
        </p:txBody>
      </p:sp>
      <p:sp>
        <p:nvSpPr>
          <p:cNvPr id="2" name="Rectangle 1"/>
          <p:cNvSpPr/>
          <p:nvPr/>
        </p:nvSpPr>
        <p:spPr bwMode="auto">
          <a:xfrm>
            <a:off x="2667000" y="4724400"/>
            <a:ext cx="762000" cy="685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nvGrpSpPr>
          <p:cNvPr id="6" name="Group 4"/>
          <p:cNvGrpSpPr>
            <a:grpSpLocks noChangeAspect="1"/>
          </p:cNvGrpSpPr>
          <p:nvPr/>
        </p:nvGrpSpPr>
        <p:grpSpPr bwMode="auto">
          <a:xfrm>
            <a:off x="1609725" y="1676400"/>
            <a:ext cx="8972550" cy="4733925"/>
            <a:chOff x="1014" y="1056"/>
            <a:chExt cx="5652" cy="2982"/>
          </a:xfrm>
        </p:grpSpPr>
        <p:sp>
          <p:nvSpPr>
            <p:cNvPr id="7" name="AutoShape 3"/>
            <p:cNvSpPr>
              <a:spLocks noChangeAspect="1" noChangeArrowheads="1" noTextEdit="1"/>
            </p:cNvSpPr>
            <p:nvPr/>
          </p:nvSpPr>
          <p:spPr bwMode="auto">
            <a:xfrm>
              <a:off x="1014" y="1056"/>
              <a:ext cx="5652" cy="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5"/>
            <p:cNvSpPr>
              <a:spLocks noChangeArrowheads="1"/>
            </p:cNvSpPr>
            <p:nvPr/>
          </p:nvSpPr>
          <p:spPr bwMode="auto">
            <a:xfrm>
              <a:off x="1017" y="1059"/>
              <a:ext cx="5646" cy="29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noEditPoints="1"/>
            </p:cNvSpPr>
            <p:nvPr/>
          </p:nvSpPr>
          <p:spPr bwMode="auto">
            <a:xfrm>
              <a:off x="1604" y="1220"/>
              <a:ext cx="4885" cy="2091"/>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noEditPoints="1"/>
            </p:cNvSpPr>
            <p:nvPr/>
          </p:nvSpPr>
          <p:spPr bwMode="auto">
            <a:xfrm>
              <a:off x="2492" y="1220"/>
              <a:ext cx="3550" cy="2510"/>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8"/>
            <p:cNvSpPr>
              <a:spLocks noChangeShapeType="1"/>
            </p:cNvSpPr>
            <p:nvPr/>
          </p:nvSpPr>
          <p:spPr bwMode="auto">
            <a:xfrm flipV="1">
              <a:off x="1604" y="1220"/>
              <a:ext cx="0" cy="251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9"/>
            <p:cNvSpPr>
              <a:spLocks noChangeShapeType="1"/>
            </p:cNvSpPr>
            <p:nvPr/>
          </p:nvSpPr>
          <p:spPr bwMode="auto">
            <a:xfrm>
              <a:off x="1604" y="3730"/>
              <a:ext cx="4885"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1607" y="3009"/>
              <a:ext cx="0" cy="472"/>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p:nvSpPr>
          <p:spPr bwMode="auto">
            <a:xfrm>
              <a:off x="2048" y="2647"/>
              <a:ext cx="0" cy="655"/>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p:nvSpPr>
          <p:spPr bwMode="auto">
            <a:xfrm>
              <a:off x="2495" y="2929"/>
              <a:ext cx="0" cy="195"/>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p:nvSpPr>
          <p:spPr bwMode="auto">
            <a:xfrm>
              <a:off x="2937" y="2601"/>
              <a:ext cx="0" cy="345"/>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4"/>
            <p:cNvSpPr>
              <a:spLocks/>
            </p:cNvSpPr>
            <p:nvPr/>
          </p:nvSpPr>
          <p:spPr bwMode="auto">
            <a:xfrm>
              <a:off x="3378" y="2441"/>
              <a:ext cx="0" cy="327"/>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5"/>
            <p:cNvSpPr>
              <a:spLocks/>
            </p:cNvSpPr>
            <p:nvPr/>
          </p:nvSpPr>
          <p:spPr bwMode="auto">
            <a:xfrm>
              <a:off x="3821" y="2475"/>
              <a:ext cx="0" cy="115"/>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6"/>
            <p:cNvSpPr>
              <a:spLocks/>
            </p:cNvSpPr>
            <p:nvPr/>
          </p:nvSpPr>
          <p:spPr bwMode="auto">
            <a:xfrm>
              <a:off x="4267" y="2113"/>
              <a:ext cx="0" cy="299"/>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7"/>
            <p:cNvSpPr>
              <a:spLocks/>
            </p:cNvSpPr>
            <p:nvPr/>
          </p:nvSpPr>
          <p:spPr bwMode="auto">
            <a:xfrm>
              <a:off x="4714" y="2234"/>
              <a:ext cx="0" cy="356"/>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
            <p:cNvSpPr>
              <a:spLocks/>
            </p:cNvSpPr>
            <p:nvPr/>
          </p:nvSpPr>
          <p:spPr bwMode="auto">
            <a:xfrm>
              <a:off x="5597" y="1878"/>
              <a:ext cx="0" cy="356"/>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9"/>
            <p:cNvSpPr>
              <a:spLocks/>
            </p:cNvSpPr>
            <p:nvPr/>
          </p:nvSpPr>
          <p:spPr bwMode="auto">
            <a:xfrm>
              <a:off x="6045" y="1699"/>
              <a:ext cx="0" cy="374"/>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0"/>
            <p:cNvSpPr>
              <a:spLocks/>
            </p:cNvSpPr>
            <p:nvPr/>
          </p:nvSpPr>
          <p:spPr bwMode="auto">
            <a:xfrm>
              <a:off x="6486" y="1521"/>
              <a:ext cx="0" cy="891"/>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
            <p:cNvSpPr>
              <a:spLocks/>
            </p:cNvSpPr>
            <p:nvPr/>
          </p:nvSpPr>
          <p:spPr bwMode="auto">
            <a:xfrm>
              <a:off x="1607" y="1521"/>
              <a:ext cx="4879" cy="196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Oval 22"/>
            <p:cNvSpPr>
              <a:spLocks noChangeArrowheads="1"/>
            </p:cNvSpPr>
            <p:nvPr/>
          </p:nvSpPr>
          <p:spPr bwMode="auto">
            <a:xfrm>
              <a:off x="1576" y="3455"/>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Oval 23"/>
            <p:cNvSpPr>
              <a:spLocks noChangeArrowheads="1"/>
            </p:cNvSpPr>
            <p:nvPr/>
          </p:nvSpPr>
          <p:spPr bwMode="auto">
            <a:xfrm>
              <a:off x="1576" y="3455"/>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Oval 24"/>
            <p:cNvSpPr>
              <a:spLocks noChangeArrowheads="1"/>
            </p:cNvSpPr>
            <p:nvPr/>
          </p:nvSpPr>
          <p:spPr bwMode="auto">
            <a:xfrm>
              <a:off x="2023" y="3277"/>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Oval 25"/>
            <p:cNvSpPr>
              <a:spLocks noChangeArrowheads="1"/>
            </p:cNvSpPr>
            <p:nvPr/>
          </p:nvSpPr>
          <p:spPr bwMode="auto">
            <a:xfrm>
              <a:off x="2023" y="3277"/>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26"/>
            <p:cNvSpPr>
              <a:spLocks noChangeArrowheads="1"/>
            </p:cNvSpPr>
            <p:nvPr/>
          </p:nvSpPr>
          <p:spPr bwMode="auto">
            <a:xfrm>
              <a:off x="2465" y="3099"/>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Oval 27"/>
            <p:cNvSpPr>
              <a:spLocks noChangeArrowheads="1"/>
            </p:cNvSpPr>
            <p:nvPr/>
          </p:nvSpPr>
          <p:spPr bwMode="auto">
            <a:xfrm>
              <a:off x="2465" y="3098"/>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Oval 28"/>
            <p:cNvSpPr>
              <a:spLocks noChangeArrowheads="1"/>
            </p:cNvSpPr>
            <p:nvPr/>
          </p:nvSpPr>
          <p:spPr bwMode="auto">
            <a:xfrm>
              <a:off x="2906" y="2920"/>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Oval 29"/>
            <p:cNvSpPr>
              <a:spLocks noChangeArrowheads="1"/>
            </p:cNvSpPr>
            <p:nvPr/>
          </p:nvSpPr>
          <p:spPr bwMode="auto">
            <a:xfrm>
              <a:off x="2906" y="2920"/>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0"/>
            <p:cNvSpPr>
              <a:spLocks noChangeArrowheads="1"/>
            </p:cNvSpPr>
            <p:nvPr/>
          </p:nvSpPr>
          <p:spPr bwMode="auto">
            <a:xfrm>
              <a:off x="3354" y="2742"/>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Oval 31"/>
            <p:cNvSpPr>
              <a:spLocks noChangeArrowheads="1"/>
            </p:cNvSpPr>
            <p:nvPr/>
          </p:nvSpPr>
          <p:spPr bwMode="auto">
            <a:xfrm>
              <a:off x="3354" y="2742"/>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Oval 32"/>
            <p:cNvSpPr>
              <a:spLocks noChangeArrowheads="1"/>
            </p:cNvSpPr>
            <p:nvPr/>
          </p:nvSpPr>
          <p:spPr bwMode="auto">
            <a:xfrm>
              <a:off x="3795" y="2564"/>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Oval 33"/>
            <p:cNvSpPr>
              <a:spLocks noChangeArrowheads="1"/>
            </p:cNvSpPr>
            <p:nvPr/>
          </p:nvSpPr>
          <p:spPr bwMode="auto">
            <a:xfrm>
              <a:off x="3795" y="2564"/>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34"/>
            <p:cNvSpPr>
              <a:spLocks noChangeArrowheads="1"/>
            </p:cNvSpPr>
            <p:nvPr/>
          </p:nvSpPr>
          <p:spPr bwMode="auto">
            <a:xfrm>
              <a:off x="4242" y="2386"/>
              <a:ext cx="58" cy="5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Oval 35"/>
            <p:cNvSpPr>
              <a:spLocks noChangeArrowheads="1"/>
            </p:cNvSpPr>
            <p:nvPr/>
          </p:nvSpPr>
          <p:spPr bwMode="auto">
            <a:xfrm>
              <a:off x="4242" y="2386"/>
              <a:ext cx="58" cy="5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Oval 36"/>
            <p:cNvSpPr>
              <a:spLocks noChangeArrowheads="1"/>
            </p:cNvSpPr>
            <p:nvPr/>
          </p:nvSpPr>
          <p:spPr bwMode="auto">
            <a:xfrm>
              <a:off x="4684" y="2208"/>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Oval 37"/>
            <p:cNvSpPr>
              <a:spLocks noChangeArrowheads="1"/>
            </p:cNvSpPr>
            <p:nvPr/>
          </p:nvSpPr>
          <p:spPr bwMode="auto">
            <a:xfrm>
              <a:off x="4684" y="2208"/>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38"/>
            <p:cNvSpPr>
              <a:spLocks noChangeArrowheads="1"/>
            </p:cNvSpPr>
            <p:nvPr/>
          </p:nvSpPr>
          <p:spPr bwMode="auto">
            <a:xfrm>
              <a:off x="5131" y="2030"/>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p:nvSpPr>
          <p:spPr bwMode="auto">
            <a:xfrm>
              <a:off x="5131" y="2030"/>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40"/>
            <p:cNvSpPr>
              <a:spLocks noChangeArrowheads="1"/>
            </p:cNvSpPr>
            <p:nvPr/>
          </p:nvSpPr>
          <p:spPr bwMode="auto">
            <a:xfrm>
              <a:off x="5573" y="1852"/>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Oval 41"/>
            <p:cNvSpPr>
              <a:spLocks noChangeArrowheads="1"/>
            </p:cNvSpPr>
            <p:nvPr/>
          </p:nvSpPr>
          <p:spPr bwMode="auto">
            <a:xfrm>
              <a:off x="5573" y="1852"/>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42"/>
            <p:cNvSpPr>
              <a:spLocks noChangeArrowheads="1"/>
            </p:cNvSpPr>
            <p:nvPr/>
          </p:nvSpPr>
          <p:spPr bwMode="auto">
            <a:xfrm>
              <a:off x="6014" y="1674"/>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Oval 43"/>
            <p:cNvSpPr>
              <a:spLocks noChangeArrowheads="1"/>
            </p:cNvSpPr>
            <p:nvPr/>
          </p:nvSpPr>
          <p:spPr bwMode="auto">
            <a:xfrm>
              <a:off x="6014" y="1674"/>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44"/>
            <p:cNvSpPr>
              <a:spLocks noChangeArrowheads="1"/>
            </p:cNvSpPr>
            <p:nvPr/>
          </p:nvSpPr>
          <p:spPr bwMode="auto">
            <a:xfrm>
              <a:off x="6461" y="1496"/>
              <a:ext cx="58" cy="57"/>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Oval 45"/>
            <p:cNvSpPr>
              <a:spLocks noChangeArrowheads="1"/>
            </p:cNvSpPr>
            <p:nvPr/>
          </p:nvSpPr>
          <p:spPr bwMode="auto">
            <a:xfrm>
              <a:off x="6461" y="1496"/>
              <a:ext cx="58" cy="57"/>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p:nvSpPr>
          <p:spPr bwMode="auto">
            <a:xfrm>
              <a:off x="1607" y="2056"/>
              <a:ext cx="4879" cy="953"/>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47"/>
            <p:cNvSpPr>
              <a:spLocks noChangeArrowheads="1"/>
            </p:cNvSpPr>
            <p:nvPr/>
          </p:nvSpPr>
          <p:spPr bwMode="auto">
            <a:xfrm>
              <a:off x="1576" y="2978"/>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p:nvSpPr>
          <p:spPr bwMode="auto">
            <a:xfrm>
              <a:off x="1576" y="2978"/>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49"/>
            <p:cNvSpPr>
              <a:spLocks noChangeArrowheads="1"/>
            </p:cNvSpPr>
            <p:nvPr/>
          </p:nvSpPr>
          <p:spPr bwMode="auto">
            <a:xfrm>
              <a:off x="2023" y="2622"/>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Oval 50"/>
            <p:cNvSpPr>
              <a:spLocks noChangeArrowheads="1"/>
            </p:cNvSpPr>
            <p:nvPr/>
          </p:nvSpPr>
          <p:spPr bwMode="auto">
            <a:xfrm>
              <a:off x="2023" y="2622"/>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51"/>
            <p:cNvSpPr>
              <a:spLocks noChangeArrowheads="1"/>
            </p:cNvSpPr>
            <p:nvPr/>
          </p:nvSpPr>
          <p:spPr bwMode="auto">
            <a:xfrm>
              <a:off x="2465" y="2897"/>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Oval 52"/>
            <p:cNvSpPr>
              <a:spLocks noChangeArrowheads="1"/>
            </p:cNvSpPr>
            <p:nvPr/>
          </p:nvSpPr>
          <p:spPr bwMode="auto">
            <a:xfrm>
              <a:off x="2465" y="2897"/>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Oval 53"/>
            <p:cNvSpPr>
              <a:spLocks noChangeArrowheads="1"/>
            </p:cNvSpPr>
            <p:nvPr/>
          </p:nvSpPr>
          <p:spPr bwMode="auto">
            <a:xfrm>
              <a:off x="2906" y="2576"/>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Oval 54"/>
            <p:cNvSpPr>
              <a:spLocks noChangeArrowheads="1"/>
            </p:cNvSpPr>
            <p:nvPr/>
          </p:nvSpPr>
          <p:spPr bwMode="auto">
            <a:xfrm>
              <a:off x="2906" y="2576"/>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Oval 55"/>
            <p:cNvSpPr>
              <a:spLocks noChangeArrowheads="1"/>
            </p:cNvSpPr>
            <p:nvPr/>
          </p:nvSpPr>
          <p:spPr bwMode="auto">
            <a:xfrm>
              <a:off x="3354" y="2409"/>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Oval 56"/>
            <p:cNvSpPr>
              <a:spLocks noChangeArrowheads="1"/>
            </p:cNvSpPr>
            <p:nvPr/>
          </p:nvSpPr>
          <p:spPr bwMode="auto">
            <a:xfrm>
              <a:off x="3354" y="2409"/>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Oval 57"/>
            <p:cNvSpPr>
              <a:spLocks noChangeArrowheads="1"/>
            </p:cNvSpPr>
            <p:nvPr/>
          </p:nvSpPr>
          <p:spPr bwMode="auto">
            <a:xfrm>
              <a:off x="3795" y="2444"/>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val 58"/>
            <p:cNvSpPr>
              <a:spLocks noChangeArrowheads="1"/>
            </p:cNvSpPr>
            <p:nvPr/>
          </p:nvSpPr>
          <p:spPr bwMode="auto">
            <a:xfrm>
              <a:off x="3795" y="2444"/>
              <a:ext cx="58" cy="57"/>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Oval 59"/>
            <p:cNvSpPr>
              <a:spLocks noChangeArrowheads="1"/>
            </p:cNvSpPr>
            <p:nvPr/>
          </p:nvSpPr>
          <p:spPr bwMode="auto">
            <a:xfrm>
              <a:off x="4242" y="2087"/>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Oval 60"/>
            <p:cNvSpPr>
              <a:spLocks noChangeArrowheads="1"/>
            </p:cNvSpPr>
            <p:nvPr/>
          </p:nvSpPr>
          <p:spPr bwMode="auto">
            <a:xfrm>
              <a:off x="4242" y="2087"/>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Oval 61"/>
            <p:cNvSpPr>
              <a:spLocks noChangeArrowheads="1"/>
            </p:cNvSpPr>
            <p:nvPr/>
          </p:nvSpPr>
          <p:spPr bwMode="auto">
            <a:xfrm>
              <a:off x="4684" y="2558"/>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Oval 62"/>
            <p:cNvSpPr>
              <a:spLocks noChangeArrowheads="1"/>
            </p:cNvSpPr>
            <p:nvPr/>
          </p:nvSpPr>
          <p:spPr bwMode="auto">
            <a:xfrm>
              <a:off x="4684" y="2558"/>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Oval 63"/>
            <p:cNvSpPr>
              <a:spLocks noChangeArrowheads="1"/>
            </p:cNvSpPr>
            <p:nvPr/>
          </p:nvSpPr>
          <p:spPr bwMode="auto">
            <a:xfrm>
              <a:off x="5131" y="2030"/>
              <a:ext cx="58" cy="57"/>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4"/>
            <p:cNvSpPr>
              <a:spLocks/>
            </p:cNvSpPr>
            <p:nvPr/>
          </p:nvSpPr>
          <p:spPr bwMode="auto">
            <a:xfrm>
              <a:off x="5131" y="2030"/>
              <a:ext cx="58" cy="57"/>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65"/>
            <p:cNvSpPr>
              <a:spLocks noChangeArrowheads="1"/>
            </p:cNvSpPr>
            <p:nvPr/>
          </p:nvSpPr>
          <p:spPr bwMode="auto">
            <a:xfrm>
              <a:off x="5573" y="2202"/>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Oval 66"/>
            <p:cNvSpPr>
              <a:spLocks noChangeArrowheads="1"/>
            </p:cNvSpPr>
            <p:nvPr/>
          </p:nvSpPr>
          <p:spPr bwMode="auto">
            <a:xfrm>
              <a:off x="5573" y="2202"/>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Oval 67"/>
            <p:cNvSpPr>
              <a:spLocks noChangeArrowheads="1"/>
            </p:cNvSpPr>
            <p:nvPr/>
          </p:nvSpPr>
          <p:spPr bwMode="auto">
            <a:xfrm>
              <a:off x="6014" y="2041"/>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Oval 68"/>
            <p:cNvSpPr>
              <a:spLocks noChangeArrowheads="1"/>
            </p:cNvSpPr>
            <p:nvPr/>
          </p:nvSpPr>
          <p:spPr bwMode="auto">
            <a:xfrm>
              <a:off x="6014" y="2041"/>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Oval 69"/>
            <p:cNvSpPr>
              <a:spLocks noChangeArrowheads="1"/>
            </p:cNvSpPr>
            <p:nvPr/>
          </p:nvSpPr>
          <p:spPr bwMode="auto">
            <a:xfrm>
              <a:off x="6461" y="2380"/>
              <a:ext cx="58" cy="5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Oval 70"/>
            <p:cNvSpPr>
              <a:spLocks noChangeArrowheads="1"/>
            </p:cNvSpPr>
            <p:nvPr/>
          </p:nvSpPr>
          <p:spPr bwMode="auto">
            <a:xfrm>
              <a:off x="6461" y="2380"/>
              <a:ext cx="58" cy="5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1"/>
            <p:cNvSpPr>
              <a:spLocks noChangeArrowheads="1"/>
            </p:cNvSpPr>
            <p:nvPr/>
          </p:nvSpPr>
          <p:spPr bwMode="auto">
            <a:xfrm>
              <a:off x="1458" y="3663"/>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2"/>
            <p:cNvSpPr>
              <a:spLocks noChangeArrowheads="1"/>
            </p:cNvSpPr>
            <p:nvPr/>
          </p:nvSpPr>
          <p:spPr bwMode="auto">
            <a:xfrm>
              <a:off x="1352" y="3245"/>
              <a:ext cx="20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3"/>
            <p:cNvSpPr>
              <a:spLocks noChangeArrowheads="1"/>
            </p:cNvSpPr>
            <p:nvPr/>
          </p:nvSpPr>
          <p:spPr bwMode="auto">
            <a:xfrm>
              <a:off x="1299" y="2827"/>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4"/>
            <p:cNvSpPr>
              <a:spLocks noChangeArrowheads="1"/>
            </p:cNvSpPr>
            <p:nvPr/>
          </p:nvSpPr>
          <p:spPr bwMode="auto">
            <a:xfrm>
              <a:off x="1299" y="2409"/>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5"/>
            <p:cNvSpPr>
              <a:spLocks noChangeArrowheads="1"/>
            </p:cNvSpPr>
            <p:nvPr/>
          </p:nvSpPr>
          <p:spPr bwMode="auto">
            <a:xfrm>
              <a:off x="1299" y="1989"/>
              <a:ext cx="26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6"/>
            <p:cNvSpPr>
              <a:spLocks noChangeArrowheads="1"/>
            </p:cNvSpPr>
            <p:nvPr/>
          </p:nvSpPr>
          <p:spPr bwMode="auto">
            <a:xfrm>
              <a:off x="1299" y="1571"/>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7"/>
            <p:cNvSpPr>
              <a:spLocks noChangeArrowheads="1"/>
            </p:cNvSpPr>
            <p:nvPr/>
          </p:nvSpPr>
          <p:spPr bwMode="auto">
            <a:xfrm>
              <a:off x="1299" y="1153"/>
              <a:ext cx="2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8"/>
            <p:cNvSpPr>
              <a:spLocks noChangeArrowheads="1"/>
            </p:cNvSpPr>
            <p:nvPr/>
          </p:nvSpPr>
          <p:spPr bwMode="auto">
            <a:xfrm>
              <a:off x="1582"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9"/>
            <p:cNvSpPr>
              <a:spLocks noChangeArrowheads="1"/>
            </p:cNvSpPr>
            <p:nvPr/>
          </p:nvSpPr>
          <p:spPr bwMode="auto">
            <a:xfrm>
              <a:off x="2469" y="3796"/>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0"/>
            <p:cNvSpPr>
              <a:spLocks noChangeArrowheads="1"/>
            </p:cNvSpPr>
            <p:nvPr/>
          </p:nvSpPr>
          <p:spPr bwMode="auto">
            <a:xfrm>
              <a:off x="3357"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1"/>
            <p:cNvSpPr>
              <a:spLocks noChangeArrowheads="1"/>
            </p:cNvSpPr>
            <p:nvPr/>
          </p:nvSpPr>
          <p:spPr bwMode="auto">
            <a:xfrm>
              <a:off x="4245" y="3796"/>
              <a:ext cx="1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2"/>
            <p:cNvSpPr>
              <a:spLocks noChangeArrowheads="1"/>
            </p:cNvSpPr>
            <p:nvPr/>
          </p:nvSpPr>
          <p:spPr bwMode="auto">
            <a:xfrm>
              <a:off x="5132" y="3796"/>
              <a:ext cx="10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3"/>
            <p:cNvSpPr>
              <a:spLocks noChangeArrowheads="1"/>
            </p:cNvSpPr>
            <p:nvPr/>
          </p:nvSpPr>
          <p:spPr bwMode="auto">
            <a:xfrm>
              <a:off x="5993" y="3796"/>
              <a:ext cx="15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4"/>
            <p:cNvSpPr>
              <a:spLocks noChangeArrowheads="1"/>
            </p:cNvSpPr>
            <p:nvPr/>
          </p:nvSpPr>
          <p:spPr bwMode="auto">
            <a:xfrm>
              <a:off x="1017" y="1059"/>
              <a:ext cx="5646" cy="2976"/>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3" name="Group 182"/>
          <p:cNvGrpSpPr/>
          <p:nvPr/>
        </p:nvGrpSpPr>
        <p:grpSpPr>
          <a:xfrm>
            <a:off x="2554978" y="2410665"/>
            <a:ext cx="9095685" cy="3099519"/>
            <a:chOff x="2554978" y="2410665"/>
            <a:chExt cx="9095685" cy="3099519"/>
          </a:xfrm>
        </p:grpSpPr>
        <p:sp>
          <p:nvSpPr>
            <p:cNvPr id="89" name="Rectangle 88"/>
            <p:cNvSpPr/>
            <p:nvPr/>
          </p:nvSpPr>
          <p:spPr bwMode="auto">
            <a:xfrm>
              <a:off x="2554978" y="4788665"/>
              <a:ext cx="830696" cy="7215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0" name="Rectangle 89"/>
            <p:cNvSpPr/>
            <p:nvPr/>
          </p:nvSpPr>
          <p:spPr bwMode="auto">
            <a:xfrm>
              <a:off x="6782849" y="3343671"/>
              <a:ext cx="535103" cy="4568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1" name="Rectangle 90"/>
            <p:cNvSpPr/>
            <p:nvPr/>
          </p:nvSpPr>
          <p:spPr bwMode="auto">
            <a:xfrm>
              <a:off x="7479312" y="3556002"/>
              <a:ext cx="575664" cy="55562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2" name="Rectangle 91"/>
            <p:cNvSpPr/>
            <p:nvPr/>
          </p:nvSpPr>
          <p:spPr bwMode="auto">
            <a:xfrm>
              <a:off x="8878982" y="2985295"/>
              <a:ext cx="587281" cy="57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3" name="Rectangle 92"/>
            <p:cNvSpPr/>
            <p:nvPr/>
          </p:nvSpPr>
          <p:spPr bwMode="auto">
            <a:xfrm>
              <a:off x="9606324" y="2689077"/>
              <a:ext cx="626795" cy="6018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4" name="Rectangle 93"/>
            <p:cNvSpPr/>
            <p:nvPr/>
          </p:nvSpPr>
          <p:spPr bwMode="auto">
            <a:xfrm>
              <a:off x="10307421" y="2410665"/>
              <a:ext cx="1343242" cy="137711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5" name="Rectangle 94"/>
            <p:cNvSpPr/>
            <p:nvPr/>
          </p:nvSpPr>
          <p:spPr bwMode="auto">
            <a:xfrm>
              <a:off x="4653210" y="4124326"/>
              <a:ext cx="603466" cy="5490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8" name="Rectangle 177"/>
            <p:cNvSpPr/>
            <p:nvPr/>
          </p:nvSpPr>
          <p:spPr bwMode="auto">
            <a:xfrm>
              <a:off x="5355790" y="3887887"/>
              <a:ext cx="508899" cy="5047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9" name="Rectangle 178"/>
            <p:cNvSpPr/>
            <p:nvPr/>
          </p:nvSpPr>
          <p:spPr bwMode="auto">
            <a:xfrm>
              <a:off x="3947065" y="4655156"/>
              <a:ext cx="320135" cy="30419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80" name="Rectangle 179"/>
            <p:cNvSpPr/>
            <p:nvPr/>
          </p:nvSpPr>
          <p:spPr bwMode="auto">
            <a:xfrm>
              <a:off x="3241604" y="4209640"/>
              <a:ext cx="1128347" cy="10322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81" name="Rectangle 180"/>
            <p:cNvSpPr/>
            <p:nvPr/>
          </p:nvSpPr>
          <p:spPr bwMode="auto">
            <a:xfrm>
              <a:off x="6065837" y="3917607"/>
              <a:ext cx="210675" cy="2067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3819678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dissolve">
                                      <p:cBhvr>
                                        <p:cTn id="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Mean Absolute Deviation- Measure of Forecast Accuracy</a:t>
            </a:r>
          </a:p>
        </p:txBody>
      </p:sp>
      <p:sp>
        <p:nvSpPr>
          <p:cNvPr id="5"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MAD vs. MES</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40" name="Group 139"/>
          <p:cNvGrpSpPr/>
          <p:nvPr/>
        </p:nvGrpSpPr>
        <p:grpSpPr>
          <a:xfrm>
            <a:off x="2504948" y="3241675"/>
            <a:ext cx="7802564" cy="1304925"/>
            <a:chOff x="2970516" y="2753487"/>
            <a:chExt cx="6904038" cy="1304925"/>
          </a:xfrm>
        </p:grpSpPr>
        <p:sp>
          <p:nvSpPr>
            <p:cNvPr id="141" name="Freeform 77"/>
            <p:cNvSpPr>
              <a:spLocks/>
            </p:cNvSpPr>
            <p:nvPr/>
          </p:nvSpPr>
          <p:spPr bwMode="auto">
            <a:xfrm>
              <a:off x="4875516" y="3634549"/>
              <a:ext cx="0" cy="47625"/>
            </a:xfrm>
            <a:custGeom>
              <a:avLst/>
              <a:gdLst>
                <a:gd name="T0" fmla="*/ 0 h 30"/>
                <a:gd name="T1" fmla="*/ 30 h 30"/>
              </a:gdLst>
              <a:ahLst/>
              <a:cxnLst>
                <a:cxn ang="0">
                  <a:pos x="0" y="T0"/>
                </a:cxn>
                <a:cxn ang="0">
                  <a:pos x="0" y="T1"/>
                </a:cxn>
              </a:cxnLst>
              <a:rect l="0" t="0" r="r" b="b"/>
              <a:pathLst>
                <a:path h="30">
                  <a:moveTo>
                    <a:pt x="0" y="0"/>
                  </a:moveTo>
                  <a:cubicBezTo>
                    <a:pt x="0" y="10"/>
                    <a:pt x="0" y="20"/>
                    <a:pt x="0" y="30"/>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79"/>
            <p:cNvSpPr>
              <a:spLocks/>
            </p:cNvSpPr>
            <p:nvPr/>
          </p:nvSpPr>
          <p:spPr bwMode="auto">
            <a:xfrm>
              <a:off x="6113766" y="3418649"/>
              <a:ext cx="0" cy="39688"/>
            </a:xfrm>
            <a:custGeom>
              <a:avLst/>
              <a:gdLst>
                <a:gd name="T0" fmla="*/ 0 h 25"/>
                <a:gd name="T1" fmla="*/ 25 h 25"/>
              </a:gdLst>
              <a:ahLst/>
              <a:cxnLst>
                <a:cxn ang="0">
                  <a:pos x="0" y="T0"/>
                </a:cxn>
                <a:cxn ang="0">
                  <a:pos x="0" y="T1"/>
                </a:cxn>
              </a:cxnLst>
              <a:rect l="0" t="0" r="r" b="b"/>
              <a:pathLst>
                <a:path h="25">
                  <a:moveTo>
                    <a:pt x="0" y="0"/>
                  </a:moveTo>
                  <a:cubicBezTo>
                    <a:pt x="0" y="8"/>
                    <a:pt x="0" y="17"/>
                    <a:pt x="0" y="25"/>
                  </a:cubicBezTo>
                </a:path>
              </a:pathLst>
            </a:custGeom>
            <a:noFill/>
            <a:ln w="23813"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85"/>
            <p:cNvSpPr>
              <a:spLocks/>
            </p:cNvSpPr>
            <p:nvPr/>
          </p:nvSpPr>
          <p:spPr bwMode="auto">
            <a:xfrm>
              <a:off x="3013379" y="2793174"/>
              <a:ext cx="6815138" cy="1217613"/>
            </a:xfrm>
            <a:custGeom>
              <a:avLst/>
              <a:gdLst>
                <a:gd name="T0" fmla="*/ 0 w 4293"/>
                <a:gd name="T1" fmla="*/ 767 h 767"/>
                <a:gd name="T2" fmla="*/ 388 w 4293"/>
                <a:gd name="T3" fmla="*/ 696 h 767"/>
                <a:gd name="T4" fmla="*/ 780 w 4293"/>
                <a:gd name="T5" fmla="*/ 631 h 767"/>
                <a:gd name="T6" fmla="*/ 1173 w 4293"/>
                <a:gd name="T7" fmla="*/ 560 h 767"/>
                <a:gd name="T8" fmla="*/ 1561 w 4293"/>
                <a:gd name="T9" fmla="*/ 490 h 767"/>
                <a:gd name="T10" fmla="*/ 1953 w 4293"/>
                <a:gd name="T11" fmla="*/ 419 h 767"/>
                <a:gd name="T12" fmla="*/ 2341 w 4293"/>
                <a:gd name="T13" fmla="*/ 348 h 767"/>
                <a:gd name="T14" fmla="*/ 2733 w 4293"/>
                <a:gd name="T15" fmla="*/ 278 h 767"/>
                <a:gd name="T16" fmla="*/ 3121 w 4293"/>
                <a:gd name="T17" fmla="*/ 212 h 767"/>
                <a:gd name="T18" fmla="*/ 3513 w 4293"/>
                <a:gd name="T19" fmla="*/ 142 h 767"/>
                <a:gd name="T20" fmla="*/ 3906 w 4293"/>
                <a:gd name="T21" fmla="*/ 71 h 767"/>
                <a:gd name="T22" fmla="*/ 4293 w 4293"/>
                <a:gd name="T23"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93" h="767">
                  <a:moveTo>
                    <a:pt x="0" y="767"/>
                  </a:moveTo>
                  <a:lnTo>
                    <a:pt x="388" y="696"/>
                  </a:lnTo>
                  <a:lnTo>
                    <a:pt x="780" y="631"/>
                  </a:lnTo>
                  <a:lnTo>
                    <a:pt x="1173" y="560"/>
                  </a:lnTo>
                  <a:lnTo>
                    <a:pt x="1561" y="490"/>
                  </a:lnTo>
                  <a:lnTo>
                    <a:pt x="1953" y="419"/>
                  </a:lnTo>
                  <a:lnTo>
                    <a:pt x="2341" y="348"/>
                  </a:lnTo>
                  <a:lnTo>
                    <a:pt x="2733" y="278"/>
                  </a:lnTo>
                  <a:lnTo>
                    <a:pt x="3121" y="212"/>
                  </a:lnTo>
                  <a:lnTo>
                    <a:pt x="3513" y="142"/>
                  </a:lnTo>
                  <a:lnTo>
                    <a:pt x="3906" y="71"/>
                  </a:lnTo>
                  <a:lnTo>
                    <a:pt x="4293" y="0"/>
                  </a:lnTo>
                </a:path>
              </a:pathLst>
            </a:custGeom>
            <a:noFill/>
            <a:ln w="2381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Oval 86"/>
            <p:cNvSpPr>
              <a:spLocks noChangeArrowheads="1"/>
            </p:cNvSpPr>
            <p:nvPr/>
          </p:nvSpPr>
          <p:spPr bwMode="auto">
            <a:xfrm>
              <a:off x="2970516" y="3979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Oval 87"/>
            <p:cNvSpPr>
              <a:spLocks noChangeArrowheads="1"/>
            </p:cNvSpPr>
            <p:nvPr/>
          </p:nvSpPr>
          <p:spPr bwMode="auto">
            <a:xfrm>
              <a:off x="2970516" y="3979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Oval 88"/>
            <p:cNvSpPr>
              <a:spLocks noChangeArrowheads="1"/>
            </p:cNvSpPr>
            <p:nvPr/>
          </p:nvSpPr>
          <p:spPr bwMode="auto">
            <a:xfrm>
              <a:off x="3594404" y="3866324"/>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Oval 89"/>
            <p:cNvSpPr>
              <a:spLocks noChangeArrowheads="1"/>
            </p:cNvSpPr>
            <p:nvPr/>
          </p:nvSpPr>
          <p:spPr bwMode="auto">
            <a:xfrm>
              <a:off x="3594404" y="3866324"/>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Oval 90"/>
            <p:cNvSpPr>
              <a:spLocks noChangeArrowheads="1"/>
            </p:cNvSpPr>
            <p:nvPr/>
          </p:nvSpPr>
          <p:spPr bwMode="auto">
            <a:xfrm>
              <a:off x="4216704" y="375361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Oval 91"/>
            <p:cNvSpPr>
              <a:spLocks noChangeArrowheads="1"/>
            </p:cNvSpPr>
            <p:nvPr/>
          </p:nvSpPr>
          <p:spPr bwMode="auto">
            <a:xfrm>
              <a:off x="4216704" y="375361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Oval 92"/>
            <p:cNvSpPr>
              <a:spLocks noChangeArrowheads="1"/>
            </p:cNvSpPr>
            <p:nvPr/>
          </p:nvSpPr>
          <p:spPr bwMode="auto">
            <a:xfrm>
              <a:off x="4832654" y="36424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Oval 93"/>
            <p:cNvSpPr>
              <a:spLocks noChangeArrowheads="1"/>
            </p:cNvSpPr>
            <p:nvPr/>
          </p:nvSpPr>
          <p:spPr bwMode="auto">
            <a:xfrm>
              <a:off x="4832654" y="3642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Oval 94"/>
            <p:cNvSpPr>
              <a:spLocks noChangeArrowheads="1"/>
            </p:cNvSpPr>
            <p:nvPr/>
          </p:nvSpPr>
          <p:spPr bwMode="auto">
            <a:xfrm>
              <a:off x="5456541" y="352977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Oval 95"/>
            <p:cNvSpPr>
              <a:spLocks noChangeArrowheads="1"/>
            </p:cNvSpPr>
            <p:nvPr/>
          </p:nvSpPr>
          <p:spPr bwMode="auto">
            <a:xfrm>
              <a:off x="5456541" y="352977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Oval 96"/>
            <p:cNvSpPr>
              <a:spLocks noChangeArrowheads="1"/>
            </p:cNvSpPr>
            <p:nvPr/>
          </p:nvSpPr>
          <p:spPr bwMode="auto">
            <a:xfrm>
              <a:off x="6070904" y="342658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Oval 97"/>
            <p:cNvSpPr>
              <a:spLocks noChangeArrowheads="1"/>
            </p:cNvSpPr>
            <p:nvPr/>
          </p:nvSpPr>
          <p:spPr bwMode="auto">
            <a:xfrm>
              <a:off x="6070904" y="34265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Oval 98"/>
            <p:cNvSpPr>
              <a:spLocks noChangeArrowheads="1"/>
            </p:cNvSpPr>
            <p:nvPr/>
          </p:nvSpPr>
          <p:spPr bwMode="auto">
            <a:xfrm>
              <a:off x="6694791" y="3313874"/>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Oval 99"/>
            <p:cNvSpPr>
              <a:spLocks noChangeArrowheads="1"/>
            </p:cNvSpPr>
            <p:nvPr/>
          </p:nvSpPr>
          <p:spPr bwMode="auto">
            <a:xfrm>
              <a:off x="6694791" y="3313874"/>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Oval 100"/>
            <p:cNvSpPr>
              <a:spLocks noChangeArrowheads="1"/>
            </p:cNvSpPr>
            <p:nvPr/>
          </p:nvSpPr>
          <p:spPr bwMode="auto">
            <a:xfrm>
              <a:off x="7309154" y="3201162"/>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Oval 101"/>
            <p:cNvSpPr>
              <a:spLocks noChangeArrowheads="1"/>
            </p:cNvSpPr>
            <p:nvPr/>
          </p:nvSpPr>
          <p:spPr bwMode="auto">
            <a:xfrm>
              <a:off x="7309154" y="3201162"/>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Oval 102"/>
            <p:cNvSpPr>
              <a:spLocks noChangeArrowheads="1"/>
            </p:cNvSpPr>
            <p:nvPr/>
          </p:nvSpPr>
          <p:spPr bwMode="auto">
            <a:xfrm>
              <a:off x="7933041" y="3090037"/>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Oval 103"/>
            <p:cNvSpPr>
              <a:spLocks noChangeArrowheads="1"/>
            </p:cNvSpPr>
            <p:nvPr/>
          </p:nvSpPr>
          <p:spPr bwMode="auto">
            <a:xfrm>
              <a:off x="7933041" y="309003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Oval 104"/>
            <p:cNvSpPr>
              <a:spLocks noChangeArrowheads="1"/>
            </p:cNvSpPr>
            <p:nvPr/>
          </p:nvSpPr>
          <p:spPr bwMode="auto">
            <a:xfrm>
              <a:off x="8555341" y="2977324"/>
              <a:ext cx="80963" cy="8096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Oval 105"/>
            <p:cNvSpPr>
              <a:spLocks noChangeArrowheads="1"/>
            </p:cNvSpPr>
            <p:nvPr/>
          </p:nvSpPr>
          <p:spPr bwMode="auto">
            <a:xfrm>
              <a:off x="8555341" y="2977324"/>
              <a:ext cx="80963" cy="80963"/>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Oval 106"/>
            <p:cNvSpPr>
              <a:spLocks noChangeArrowheads="1"/>
            </p:cNvSpPr>
            <p:nvPr/>
          </p:nvSpPr>
          <p:spPr bwMode="auto">
            <a:xfrm>
              <a:off x="9171291" y="2866199"/>
              <a:ext cx="80963"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Oval 107"/>
            <p:cNvSpPr>
              <a:spLocks noChangeArrowheads="1"/>
            </p:cNvSpPr>
            <p:nvPr/>
          </p:nvSpPr>
          <p:spPr bwMode="auto">
            <a:xfrm>
              <a:off x="9171291" y="2866199"/>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Oval 108"/>
            <p:cNvSpPr>
              <a:spLocks noChangeArrowheads="1"/>
            </p:cNvSpPr>
            <p:nvPr/>
          </p:nvSpPr>
          <p:spPr bwMode="auto">
            <a:xfrm>
              <a:off x="9795179" y="2753487"/>
              <a:ext cx="79375" cy="793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109"/>
            <p:cNvSpPr>
              <a:spLocks noChangeArrowheads="1"/>
            </p:cNvSpPr>
            <p:nvPr/>
          </p:nvSpPr>
          <p:spPr bwMode="auto">
            <a:xfrm>
              <a:off x="9793591" y="2753487"/>
              <a:ext cx="80963" cy="79375"/>
            </a:xfrm>
            <a:prstGeom prst="ellipse">
              <a:avLst/>
            </a:prstGeom>
            <a:noFill/>
            <a:ln w="15875"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1763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dissolv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World Containerized Cargo-2016</a:t>
            </a:r>
          </a:p>
        </p:txBody>
      </p:sp>
      <p:graphicFrame>
        <p:nvGraphicFramePr>
          <p:cNvPr id="5" name="Object 4"/>
          <p:cNvGraphicFramePr>
            <a:graphicFrameLocks noChangeAspect="1"/>
          </p:cNvGraphicFramePr>
          <p:nvPr>
            <p:extLst>
              <p:ext uri="{D42A27DB-BD31-4B8C-83A1-F6EECF244321}">
                <p14:modId xmlns:p14="http://schemas.microsoft.com/office/powerpoint/2010/main" val="4161335854"/>
              </p:ext>
            </p:extLst>
          </p:nvPr>
        </p:nvGraphicFramePr>
        <p:xfrm>
          <a:off x="169132" y="990601"/>
          <a:ext cx="11720143" cy="4724399"/>
        </p:xfrm>
        <a:graphic>
          <a:graphicData uri="http://schemas.openxmlformats.org/presentationml/2006/ole">
            <mc:AlternateContent xmlns:mc="http://schemas.openxmlformats.org/markup-compatibility/2006">
              <mc:Choice xmlns:v="urn:schemas-microsoft-com:vml" Requires="v">
                <p:oleObj spid="_x0000_s15425" name="Worksheet" r:id="rId3" imgW="7324641" imgH="3276720" progId="Excel.Sheet.12">
                  <p:embed/>
                </p:oleObj>
              </mc:Choice>
              <mc:Fallback>
                <p:oleObj name="Worksheet" r:id="rId3" imgW="7324641" imgH="3276720"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32" y="990601"/>
                        <a:ext cx="11720143" cy="4724399"/>
                      </a:xfrm>
                      <a:prstGeom prst="rect">
                        <a:avLst/>
                      </a:prstGeom>
                      <a:noFill/>
                    </p:spPr>
                  </p:pic>
                </p:oleObj>
              </mc:Fallback>
            </mc:AlternateContent>
          </a:graphicData>
        </a:graphic>
      </p:graphicFrame>
    </p:spTree>
    <p:extLst>
      <p:ext uri="{BB962C8B-B14F-4D97-AF65-F5344CB8AC3E}">
        <p14:creationId xmlns:p14="http://schemas.microsoft.com/office/powerpoint/2010/main" val="423014466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6292" y="1814997"/>
            <a:ext cx="9324108" cy="4662003"/>
          </a:xfrm>
          <a:prstGeom prst="rect">
            <a:avLst/>
          </a:prstGeom>
        </p:spPr>
      </p:pic>
      <p:sp>
        <p:nvSpPr>
          <p:cNvPr id="3" name="Title 2"/>
          <p:cNvSpPr txBox="1">
            <a:spLocks/>
          </p:cNvSpPr>
          <p:nvPr/>
        </p:nvSpPr>
        <p:spPr>
          <a:xfrm>
            <a:off x="11722" y="0"/>
            <a:ext cx="12256477"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dirty="0"/>
              <a:t>Mean Squared Error- Measure of Forecast Accuracy</a:t>
            </a:r>
          </a:p>
        </p:txBody>
      </p:sp>
      <p:sp>
        <p:nvSpPr>
          <p:cNvPr id="4" name="Text Box 6"/>
          <p:cNvSpPr txBox="1">
            <a:spLocks noChangeArrowheads="1"/>
          </p:cNvSpPr>
          <p:nvPr/>
        </p:nvSpPr>
        <p:spPr bwMode="auto">
          <a:xfrm>
            <a:off x="1496292" y="838201"/>
            <a:ext cx="3761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MSE = Average((A-F)</a:t>
            </a:r>
            <a:r>
              <a:rPr lang="en-US" b="1" baseline="30000" dirty="0">
                <a:solidFill>
                  <a:srgbClr val="C00000"/>
                </a:solidFill>
                <a:latin typeface="Book Antiqua" pitchFamily="16" charset="0"/>
              </a:rPr>
              <a:t>2</a:t>
            </a:r>
            <a:r>
              <a:rPr lang="en-US" b="1" dirty="0">
                <a:solidFill>
                  <a:srgbClr val="C00000"/>
                </a:solidFill>
                <a:latin typeface="Book Antiqua" pitchFamily="16" charset="0"/>
              </a:rPr>
              <a:t>)</a:t>
            </a:r>
          </a:p>
        </p:txBody>
      </p:sp>
    </p:spTree>
    <p:extLst>
      <p:ext uri="{BB962C8B-B14F-4D97-AF65-F5344CB8AC3E}">
        <p14:creationId xmlns:p14="http://schemas.microsoft.com/office/powerpoint/2010/main" val="3265296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4477" y="51192"/>
            <a:ext cx="121158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Squared Error</a:t>
            </a:r>
          </a:p>
        </p:txBody>
      </p:sp>
      <p:pic>
        <p:nvPicPr>
          <p:cNvPr id="3" name="Picture 2"/>
          <p:cNvPicPr>
            <a:picLocks noChangeAspect="1"/>
          </p:cNvPicPr>
          <p:nvPr/>
        </p:nvPicPr>
        <p:blipFill>
          <a:blip r:embed="rId3"/>
          <a:stretch>
            <a:fillRect/>
          </a:stretch>
        </p:blipFill>
        <p:spPr>
          <a:xfrm>
            <a:off x="76200" y="838200"/>
            <a:ext cx="9035143" cy="4953000"/>
          </a:xfrm>
          <a:prstGeom prst="rect">
            <a:avLst/>
          </a:prstGeom>
        </p:spPr>
      </p:pic>
      <p:graphicFrame>
        <p:nvGraphicFramePr>
          <p:cNvPr id="6" name="Object 5"/>
          <p:cNvGraphicFramePr>
            <a:graphicFrameLocks noChangeAspect="1"/>
          </p:cNvGraphicFramePr>
          <p:nvPr/>
        </p:nvGraphicFramePr>
        <p:xfrm>
          <a:off x="416168" y="1271948"/>
          <a:ext cx="8267478" cy="4235689"/>
        </p:xfrm>
        <a:graphic>
          <a:graphicData uri="http://schemas.openxmlformats.org/presentationml/2006/ole">
            <mc:AlternateContent xmlns:mc="http://schemas.openxmlformats.org/markup-compatibility/2006">
              <mc:Choice xmlns:v="urn:schemas-microsoft-com:vml" Requires="v">
                <p:oleObj spid="_x0000_s32774" name="Worksheet" r:id="rId4" imgW="5781453" imgH="2962020" progId="Excel.Sheet.12">
                  <p:embed/>
                </p:oleObj>
              </mc:Choice>
              <mc:Fallback>
                <p:oleObj name="Worksheet" r:id="rId4" imgW="5781453" imgH="2962020" progId="Excel.Sheet.12">
                  <p:embed/>
                  <p:pic>
                    <p:nvPicPr>
                      <p:cNvPr id="6" name="Object 5"/>
                      <p:cNvPicPr/>
                      <p:nvPr/>
                    </p:nvPicPr>
                    <p:blipFill>
                      <a:blip r:embed="rId5"/>
                      <a:stretch>
                        <a:fillRect/>
                      </a:stretch>
                    </p:blipFill>
                    <p:spPr>
                      <a:xfrm>
                        <a:off x="416168" y="1271948"/>
                        <a:ext cx="8267478" cy="4235689"/>
                      </a:xfrm>
                      <a:prstGeom prst="rect">
                        <a:avLst/>
                      </a:prstGeom>
                    </p:spPr>
                  </p:pic>
                </p:oleObj>
              </mc:Fallback>
            </mc:AlternateContent>
          </a:graphicData>
        </a:graphic>
      </p:graphicFrame>
      <p:sp>
        <p:nvSpPr>
          <p:cNvPr id="5" name="Rectangle 4"/>
          <p:cNvSpPr/>
          <p:nvPr/>
        </p:nvSpPr>
        <p:spPr bwMode="auto">
          <a:xfrm>
            <a:off x="462880" y="1293927"/>
            <a:ext cx="8648463" cy="504641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a:solidFill>
                  <a:srgbClr val="C00000"/>
                </a:solidFill>
                <a:latin typeface="Book Antiqua" pitchFamily="16" charset="0"/>
              </a:rPr>
              <a:t>(a)</a:t>
            </a:r>
            <a:r>
              <a:rPr lang="en-US" dirty="0">
                <a:latin typeface="Book Antiqua" pitchFamily="16" charset="0"/>
              </a:rPr>
              <a:t> Compute forecast for next period using 3-period moving average. </a:t>
            </a:r>
            <a:r>
              <a:rPr lang="en-US" b="1" dirty="0">
                <a:solidFill>
                  <a:srgbClr val="C00000"/>
                </a:solidFill>
                <a:latin typeface="Book Antiqua" pitchFamily="16" charset="0"/>
              </a:rPr>
              <a:t>(b)</a:t>
            </a:r>
            <a:r>
              <a:rPr lang="en-US" dirty="0">
                <a:latin typeface="Book Antiqua" pitchFamily="16" charset="0"/>
              </a:rPr>
              <a:t> Compute the standard deviation of the forecast using MSE.    </a:t>
            </a:r>
            <a:endParaRPr kumimoji="0" lang="en-US" b="0" i="0" u="none" strike="noStrike" cap="none" normalizeH="0" baseline="0" dirty="0">
              <a:ln>
                <a:solidFill>
                  <a:schemeClr val="bg1"/>
                </a:solidFill>
              </a:ln>
              <a:effectLst/>
              <a:latin typeface="Verdana" pitchFamily="-112" charset="0"/>
            </a:endParaRPr>
          </a:p>
        </p:txBody>
      </p:sp>
    </p:spTree>
    <p:extLst>
      <p:ext uri="{BB962C8B-B14F-4D97-AF65-F5344CB8AC3E}">
        <p14:creationId xmlns:p14="http://schemas.microsoft.com/office/powerpoint/2010/main" val="33230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500" dirty="0"/>
              <a:t>Mean Absolute Relative Deviation- Measure of Forecast Accuracy</a:t>
            </a:r>
          </a:p>
        </p:txBody>
      </p:sp>
      <p:sp>
        <p:nvSpPr>
          <p:cNvPr id="5" name="Text Box 6"/>
          <p:cNvSpPr txBox="1">
            <a:spLocks noChangeArrowheads="1"/>
          </p:cNvSpPr>
          <p:nvPr/>
        </p:nvSpPr>
        <p:spPr bwMode="auto">
          <a:xfrm>
            <a:off x="1496292" y="838201"/>
            <a:ext cx="4218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b="1" dirty="0">
                <a:solidFill>
                  <a:srgbClr val="C00000"/>
                </a:solidFill>
                <a:latin typeface="Book Antiqua" pitchFamily="16" charset="0"/>
              </a:rPr>
              <a:t>MARD = Average(|A-F|/A)</a:t>
            </a:r>
          </a:p>
        </p:txBody>
      </p:sp>
      <p:sp>
        <p:nvSpPr>
          <p:cNvPr id="6" name="AutoShape 3"/>
          <p:cNvSpPr>
            <a:spLocks noChangeAspect="1" noChangeArrowheads="1" noTextEdit="1"/>
          </p:cNvSpPr>
          <p:nvPr/>
        </p:nvSpPr>
        <p:spPr bwMode="auto">
          <a:xfrm>
            <a:off x="1600200" y="1676400"/>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5"/>
          <p:cNvSpPr>
            <a:spLocks noChangeArrowheads="1"/>
          </p:cNvSpPr>
          <p:nvPr/>
        </p:nvSpPr>
        <p:spPr bwMode="auto">
          <a:xfrm>
            <a:off x="1284288" y="1790700"/>
            <a:ext cx="8963025"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536825" y="1936750"/>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962105" y="1936750"/>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2536825" y="1936750"/>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2536825" y="5921375"/>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2541588" y="4776788"/>
            <a:ext cx="0" cy="749300"/>
          </a:xfrm>
          <a:custGeom>
            <a:avLst/>
            <a:gdLst>
              <a:gd name="T0" fmla="*/ 0 h 472"/>
              <a:gd name="T1" fmla="*/ 472 h 472"/>
            </a:gdLst>
            <a:ahLst/>
            <a:cxnLst>
              <a:cxn ang="0">
                <a:pos x="0" y="T0"/>
              </a:cxn>
              <a:cxn ang="0">
                <a:pos x="0" y="T1"/>
              </a:cxn>
            </a:cxnLst>
            <a:rect l="0" t="0" r="r" b="b"/>
            <a:pathLst>
              <a:path h="472">
                <a:moveTo>
                  <a:pt x="0" y="0"/>
                </a:moveTo>
                <a:cubicBezTo>
                  <a:pt x="0" y="158"/>
                  <a:pt x="0" y="315"/>
                  <a:pt x="0" y="472"/>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41675" y="4202113"/>
            <a:ext cx="0" cy="1039813"/>
          </a:xfrm>
          <a:custGeom>
            <a:avLst/>
            <a:gdLst>
              <a:gd name="T0" fmla="*/ 0 h 655"/>
              <a:gd name="T1" fmla="*/ 655 h 655"/>
            </a:gdLst>
            <a:ahLst/>
            <a:cxnLst>
              <a:cxn ang="0">
                <a:pos x="0" y="T0"/>
              </a:cxn>
              <a:cxn ang="0">
                <a:pos x="0" y="T1"/>
              </a:cxn>
            </a:cxnLst>
            <a:rect l="0" t="0" r="r" b="b"/>
            <a:pathLst>
              <a:path h="655">
                <a:moveTo>
                  <a:pt x="0" y="0"/>
                </a:moveTo>
                <a:cubicBezTo>
                  <a:pt x="0" y="219"/>
                  <a:pt x="0" y="437"/>
                  <a:pt x="0" y="65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3951288" y="4649788"/>
            <a:ext cx="0" cy="309563"/>
          </a:xfrm>
          <a:custGeom>
            <a:avLst/>
            <a:gdLst>
              <a:gd name="T0" fmla="*/ 0 h 195"/>
              <a:gd name="T1" fmla="*/ 195 h 195"/>
            </a:gdLst>
            <a:ahLst/>
            <a:cxnLst>
              <a:cxn ang="0">
                <a:pos x="0" y="T0"/>
              </a:cxn>
              <a:cxn ang="0">
                <a:pos x="0" y="T1"/>
              </a:cxn>
            </a:cxnLst>
            <a:rect l="0" t="0" r="r" b="b"/>
            <a:pathLst>
              <a:path h="195">
                <a:moveTo>
                  <a:pt x="0" y="0"/>
                </a:moveTo>
                <a:cubicBezTo>
                  <a:pt x="0" y="65"/>
                  <a:pt x="0" y="130"/>
                  <a:pt x="0" y="19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652963" y="4129088"/>
            <a:ext cx="0" cy="547688"/>
          </a:xfrm>
          <a:custGeom>
            <a:avLst/>
            <a:gdLst>
              <a:gd name="T0" fmla="*/ 0 h 345"/>
              <a:gd name="T1" fmla="*/ 345 h 345"/>
            </a:gdLst>
            <a:ahLst/>
            <a:cxnLst>
              <a:cxn ang="0">
                <a:pos x="0" y="T0"/>
              </a:cxn>
              <a:cxn ang="0">
                <a:pos x="0" y="T1"/>
              </a:cxn>
            </a:cxnLst>
            <a:rect l="0" t="0" r="r" b="b"/>
            <a:pathLst>
              <a:path h="345">
                <a:moveTo>
                  <a:pt x="0" y="0"/>
                </a:moveTo>
                <a:cubicBezTo>
                  <a:pt x="0" y="115"/>
                  <a:pt x="0" y="230"/>
                  <a:pt x="0" y="34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5353050" y="3875088"/>
            <a:ext cx="0" cy="519113"/>
          </a:xfrm>
          <a:custGeom>
            <a:avLst/>
            <a:gdLst>
              <a:gd name="T0" fmla="*/ 0 h 327"/>
              <a:gd name="T1" fmla="*/ 327 h 327"/>
            </a:gdLst>
            <a:ahLst/>
            <a:cxnLst>
              <a:cxn ang="0">
                <a:pos x="0" y="T0"/>
              </a:cxn>
              <a:cxn ang="0">
                <a:pos x="0" y="T1"/>
              </a:cxn>
            </a:cxnLst>
            <a:rect l="0" t="0" r="r" b="b"/>
            <a:pathLst>
              <a:path h="327">
                <a:moveTo>
                  <a:pt x="0" y="0"/>
                </a:moveTo>
                <a:cubicBezTo>
                  <a:pt x="0" y="109"/>
                  <a:pt x="0" y="218"/>
                  <a:pt x="0" y="327"/>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064250" y="3929063"/>
            <a:ext cx="0" cy="182563"/>
          </a:xfrm>
          <a:custGeom>
            <a:avLst/>
            <a:gdLst>
              <a:gd name="T0" fmla="*/ 0 h 115"/>
              <a:gd name="T1" fmla="*/ 115 h 115"/>
            </a:gdLst>
            <a:ahLst/>
            <a:cxnLst>
              <a:cxn ang="0">
                <a:pos x="0" y="T0"/>
              </a:cxn>
              <a:cxn ang="0">
                <a:pos x="0" y="T1"/>
              </a:cxn>
            </a:cxnLst>
            <a:rect l="0" t="0" r="r" b="b"/>
            <a:pathLst>
              <a:path h="115">
                <a:moveTo>
                  <a:pt x="0" y="0"/>
                </a:moveTo>
                <a:cubicBezTo>
                  <a:pt x="0" y="39"/>
                  <a:pt x="0" y="77"/>
                  <a:pt x="0" y="115"/>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6764338" y="3354388"/>
            <a:ext cx="0" cy="474663"/>
          </a:xfrm>
          <a:custGeom>
            <a:avLst/>
            <a:gdLst>
              <a:gd name="T0" fmla="*/ 0 h 299"/>
              <a:gd name="T1" fmla="*/ 299 h 299"/>
            </a:gdLst>
            <a:ahLst/>
            <a:cxnLst>
              <a:cxn ang="0">
                <a:pos x="0" y="T0"/>
              </a:cxn>
              <a:cxn ang="0">
                <a:pos x="0" y="T1"/>
              </a:cxn>
            </a:cxnLst>
            <a:rect l="0" t="0" r="r" b="b"/>
            <a:pathLst>
              <a:path h="299">
                <a:moveTo>
                  <a:pt x="0" y="0"/>
                </a:moveTo>
                <a:cubicBezTo>
                  <a:pt x="0" y="100"/>
                  <a:pt x="0" y="199"/>
                  <a:pt x="0" y="299"/>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465254" y="3546475"/>
            <a:ext cx="0" cy="565150"/>
          </a:xfrm>
          <a:custGeom>
            <a:avLst/>
            <a:gdLst>
              <a:gd name="T0" fmla="*/ 356 h 356"/>
              <a:gd name="T1" fmla="*/ 0 h 356"/>
            </a:gdLst>
            <a:ahLst/>
            <a:cxnLst>
              <a:cxn ang="0">
                <a:pos x="0" y="T0"/>
              </a:cxn>
              <a:cxn ang="0">
                <a:pos x="0" y="T1"/>
              </a:cxn>
            </a:cxnLst>
            <a:rect l="0" t="0" r="r" b="b"/>
            <a:pathLst>
              <a:path h="356">
                <a:moveTo>
                  <a:pt x="0" y="356"/>
                </a:moveTo>
                <a:cubicBezTo>
                  <a:pt x="0" y="238"/>
                  <a:pt x="0" y="119"/>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8891293" y="2981325"/>
            <a:ext cx="0" cy="565150"/>
          </a:xfrm>
          <a:custGeom>
            <a:avLst/>
            <a:gdLst>
              <a:gd name="T0" fmla="*/ 356 h 356"/>
              <a:gd name="T1" fmla="*/ 0 h 356"/>
            </a:gdLst>
            <a:ahLst/>
            <a:cxnLst>
              <a:cxn ang="0">
                <a:pos x="0" y="T0"/>
              </a:cxn>
              <a:cxn ang="0">
                <a:pos x="0" y="T1"/>
              </a:cxn>
            </a:cxnLst>
            <a:rect l="0" t="0" r="r" b="b"/>
            <a:pathLst>
              <a:path h="356">
                <a:moveTo>
                  <a:pt x="0" y="356"/>
                </a:moveTo>
                <a:cubicBezTo>
                  <a:pt x="0" y="237"/>
                  <a:pt x="0" y="118"/>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9602493" y="2697163"/>
            <a:ext cx="0" cy="593725"/>
          </a:xfrm>
          <a:custGeom>
            <a:avLst/>
            <a:gdLst>
              <a:gd name="T0" fmla="*/ 374 h 374"/>
              <a:gd name="T1" fmla="*/ 0 h 374"/>
            </a:gdLst>
            <a:ahLst/>
            <a:cxnLst>
              <a:cxn ang="0">
                <a:pos x="0" y="T0"/>
              </a:cxn>
              <a:cxn ang="0">
                <a:pos x="0" y="T1"/>
              </a:cxn>
            </a:cxnLst>
            <a:rect l="0" t="0" r="r" b="b"/>
            <a:pathLst>
              <a:path h="374">
                <a:moveTo>
                  <a:pt x="0" y="374"/>
                </a:moveTo>
                <a:cubicBezTo>
                  <a:pt x="0" y="250"/>
                  <a:pt x="0" y="125"/>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10302580" y="2414588"/>
            <a:ext cx="0" cy="1414463"/>
          </a:xfrm>
          <a:custGeom>
            <a:avLst/>
            <a:gdLst>
              <a:gd name="T0" fmla="*/ 891 h 891"/>
              <a:gd name="T1" fmla="*/ 0 h 891"/>
            </a:gdLst>
            <a:ahLst/>
            <a:cxnLst>
              <a:cxn ang="0">
                <a:pos x="0" y="T0"/>
              </a:cxn>
              <a:cxn ang="0">
                <a:pos x="0" y="T1"/>
              </a:cxn>
            </a:cxnLst>
            <a:rect l="0" t="0" r="r" b="b"/>
            <a:pathLst>
              <a:path h="891">
                <a:moveTo>
                  <a:pt x="0" y="891"/>
                </a:moveTo>
                <a:cubicBezTo>
                  <a:pt x="0" y="594"/>
                  <a:pt x="0" y="297"/>
                  <a:pt x="0" y="0"/>
                </a:cubicBezTo>
              </a:path>
            </a:pathLst>
          </a:custGeom>
          <a:noFill/>
          <a:ln w="26988"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2541588" y="2414588"/>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2492375" y="548481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2492375" y="5484813"/>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3201988" y="5202238"/>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3201988" y="5202238"/>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903663" y="4919663"/>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903663" y="49180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4603750" y="463550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4603750" y="463550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5314950" y="435292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5314950" y="435292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6015038" y="4070350"/>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6015038" y="4070350"/>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6724650" y="3787775"/>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6724650" y="3787775"/>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7426325" y="35052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7426325" y="35052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8135938" y="322262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8837613" y="29400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8837613" y="29400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9537700" y="26574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9537700" y="26574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10247313" y="23749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10247313" y="237490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2541588" y="3263900"/>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2492375" y="472757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2492375" y="472757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3201988" y="41624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3201988" y="41624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903663" y="45989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Oval 52"/>
          <p:cNvSpPr>
            <a:spLocks noChangeArrowheads="1"/>
          </p:cNvSpPr>
          <p:nvPr/>
        </p:nvSpPr>
        <p:spPr bwMode="auto">
          <a:xfrm>
            <a:off x="3903663" y="45989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4603750" y="408940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4603750" y="408940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5314950" y="38242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5314950" y="3824288"/>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6015038" y="3879850"/>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6015038" y="3879850"/>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6724650" y="3313113"/>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6724650" y="3313113"/>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7426325" y="40608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7426325" y="40608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8135938" y="3222625"/>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8135938" y="3222625"/>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8837613" y="349567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8837613" y="349567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9537700" y="3240088"/>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9537700" y="3240088"/>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10247313" y="37782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10247313" y="37782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2305050" y="5815013"/>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2136775" y="5151438"/>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2052638" y="44878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2052638" y="38242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2052638" y="3157538"/>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2052638" y="2493963"/>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2052638" y="1830388"/>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2501900"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910013"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53197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6729413" y="6026150"/>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8137525" y="60261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9504363" y="60261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4"/>
          <p:cNvSpPr>
            <a:spLocks noChangeArrowheads="1"/>
          </p:cNvSpPr>
          <p:nvPr/>
        </p:nvSpPr>
        <p:spPr bwMode="auto">
          <a:xfrm>
            <a:off x="1604963" y="1681163"/>
            <a:ext cx="8963025" cy="4724400"/>
          </a:xfrm>
          <a:prstGeom prst="rect">
            <a:avLst/>
          </a:pr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Oval 1"/>
          <p:cNvSpPr/>
          <p:nvPr/>
        </p:nvSpPr>
        <p:spPr bwMode="auto">
          <a:xfrm>
            <a:off x="10215297" y="3778250"/>
            <a:ext cx="150518" cy="2134394"/>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7" name="Oval 86"/>
          <p:cNvSpPr/>
          <p:nvPr/>
        </p:nvSpPr>
        <p:spPr bwMode="auto">
          <a:xfrm>
            <a:off x="8815274" y="3508374"/>
            <a:ext cx="176325" cy="2404269"/>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8" name="Oval 87"/>
          <p:cNvSpPr/>
          <p:nvPr/>
        </p:nvSpPr>
        <p:spPr bwMode="auto">
          <a:xfrm>
            <a:off x="9514329" y="3336927"/>
            <a:ext cx="154838" cy="2565696"/>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9" name="Oval 88"/>
          <p:cNvSpPr/>
          <p:nvPr/>
        </p:nvSpPr>
        <p:spPr bwMode="auto">
          <a:xfrm>
            <a:off x="8106219" y="3313114"/>
            <a:ext cx="162039" cy="2599530"/>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0" name="Oval 89"/>
          <p:cNvSpPr/>
          <p:nvPr/>
        </p:nvSpPr>
        <p:spPr bwMode="auto">
          <a:xfrm>
            <a:off x="7381012" y="4086522"/>
            <a:ext cx="128715" cy="1826121"/>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1" name="Oval 90"/>
          <p:cNvSpPr/>
          <p:nvPr/>
        </p:nvSpPr>
        <p:spPr bwMode="auto">
          <a:xfrm>
            <a:off x="6702381" y="3332164"/>
            <a:ext cx="139304" cy="2589212"/>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2" name="Oval 91"/>
          <p:cNvSpPr/>
          <p:nvPr/>
        </p:nvSpPr>
        <p:spPr bwMode="auto">
          <a:xfrm>
            <a:off x="5272825" y="3856832"/>
            <a:ext cx="157574" cy="20645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3" name="Oval 92"/>
          <p:cNvSpPr/>
          <p:nvPr/>
        </p:nvSpPr>
        <p:spPr bwMode="auto">
          <a:xfrm>
            <a:off x="5972912" y="3947319"/>
            <a:ext cx="143429" cy="195530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4" name="Oval 93"/>
          <p:cNvSpPr/>
          <p:nvPr/>
        </p:nvSpPr>
        <p:spPr bwMode="auto">
          <a:xfrm>
            <a:off x="4547618" y="4129088"/>
            <a:ext cx="166961" cy="17738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5" name="Oval 94"/>
          <p:cNvSpPr/>
          <p:nvPr/>
        </p:nvSpPr>
        <p:spPr bwMode="auto">
          <a:xfrm>
            <a:off x="3150132" y="4164521"/>
            <a:ext cx="166961" cy="1773843"/>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6" name="Oval 95"/>
          <p:cNvSpPr/>
          <p:nvPr/>
        </p:nvSpPr>
        <p:spPr bwMode="auto">
          <a:xfrm>
            <a:off x="3874488" y="4598988"/>
            <a:ext cx="135241" cy="1339375"/>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7" name="Oval 96"/>
          <p:cNvSpPr/>
          <p:nvPr/>
        </p:nvSpPr>
        <p:spPr bwMode="auto">
          <a:xfrm>
            <a:off x="2466823" y="4691063"/>
            <a:ext cx="140796" cy="1230312"/>
          </a:xfrm>
          <a:prstGeom prst="ellipse">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3640181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518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|E|= |A-E|</a:t>
            </a:r>
          </a:p>
          <a:p>
            <a:r>
              <a:rPr lang="en-US" dirty="0">
                <a:latin typeface="Book Antiqua" pitchFamily="16" charset="0"/>
              </a:rPr>
              <a:t>MAD = AVERAGE (|E|)</a:t>
            </a:r>
          </a:p>
          <a:p>
            <a:r>
              <a:rPr lang="en-US" dirty="0">
                <a:latin typeface="Book Antiqua" pitchFamily="16" charset="0"/>
              </a:rPr>
              <a:t>MARD= AVERAGE(|E|/A)</a:t>
            </a:r>
          </a:p>
          <a:p>
            <a:r>
              <a:rPr lang="en-US" dirty="0">
                <a:latin typeface="Book Antiqua" pitchFamily="16" charset="0"/>
              </a:rPr>
              <a:t>StdDev= Relative Error =1.25 MARD</a:t>
            </a:r>
          </a:p>
        </p:txBody>
      </p:sp>
      <p:pic>
        <p:nvPicPr>
          <p:cNvPr id="2" name="Picture 1"/>
          <p:cNvPicPr>
            <a:picLocks noChangeAspect="1"/>
          </p:cNvPicPr>
          <p:nvPr/>
        </p:nvPicPr>
        <p:blipFill>
          <a:blip r:embed="rId4"/>
          <a:stretch>
            <a:fillRect/>
          </a:stretch>
        </p:blipFill>
        <p:spPr>
          <a:xfrm>
            <a:off x="154763" y="2531055"/>
            <a:ext cx="9118568" cy="2866644"/>
          </a:xfrm>
          <a:prstGeom prst="rect">
            <a:avLst/>
          </a:prstGeom>
        </p:spPr>
      </p:pic>
      <p:graphicFrame>
        <p:nvGraphicFramePr>
          <p:cNvPr id="3" name="Object 2"/>
          <p:cNvGraphicFramePr>
            <a:graphicFrameLocks noChangeAspect="1"/>
          </p:cNvGraphicFramePr>
          <p:nvPr/>
        </p:nvGraphicFramePr>
        <p:xfrm>
          <a:off x="451337" y="2801987"/>
          <a:ext cx="8711739" cy="2479946"/>
        </p:xfrm>
        <a:graphic>
          <a:graphicData uri="http://schemas.openxmlformats.org/presentationml/2006/ole">
            <mc:AlternateContent xmlns:mc="http://schemas.openxmlformats.org/markup-compatibility/2006">
              <mc:Choice xmlns:v="urn:schemas-microsoft-com:vml" Requires="v">
                <p:oleObj spid="_x0000_s33798" name="Worksheet" r:id="rId5" imgW="8902670" imgH="2584631" progId="Excel.Sheet.12">
                  <p:embed/>
                </p:oleObj>
              </mc:Choice>
              <mc:Fallback>
                <p:oleObj name="Worksheet" r:id="rId5" imgW="8902670" imgH="2584631" progId="Excel.Sheet.12">
                  <p:embed/>
                  <p:pic>
                    <p:nvPicPr>
                      <p:cNvPr id="3" name="Object 2"/>
                      <p:cNvPicPr/>
                      <p:nvPr/>
                    </p:nvPicPr>
                    <p:blipFill>
                      <a:blip r:embed="rId6"/>
                      <a:stretch>
                        <a:fillRect/>
                      </a:stretch>
                    </p:blipFill>
                    <p:spPr>
                      <a:xfrm>
                        <a:off x="451337" y="2801987"/>
                        <a:ext cx="8711739" cy="2479946"/>
                      </a:xfrm>
                      <a:prstGeom prst="rect">
                        <a:avLst/>
                      </a:prstGeom>
                    </p:spPr>
                  </p:pic>
                </p:oleObj>
              </mc:Fallback>
            </mc:AlternateContent>
          </a:graphicData>
        </a:graphic>
      </p:graphicFrame>
      <p:sp>
        <p:nvSpPr>
          <p:cNvPr id="13" name="Rectangle 12"/>
          <p:cNvSpPr/>
          <p:nvPr/>
        </p:nvSpPr>
        <p:spPr>
          <a:xfrm>
            <a:off x="1822938" y="3202731"/>
            <a:ext cx="7340138" cy="2283669"/>
          </a:xfrm>
          <a:prstGeom prst="rect">
            <a:avLst/>
          </a:prstGeom>
          <a:solidFill>
            <a:sysClr val="window" lastClr="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dirty="0"/>
          </a:p>
        </p:txBody>
      </p:sp>
      <p:sp>
        <p:nvSpPr>
          <p:cNvPr id="14" name="Text Box 6"/>
          <p:cNvSpPr txBox="1">
            <a:spLocks noChangeArrowheads="1"/>
          </p:cNvSpPr>
          <p:nvPr/>
        </p:nvSpPr>
        <p:spPr bwMode="auto">
          <a:xfrm>
            <a:off x="0" y="5486400"/>
            <a:ext cx="89832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Forecast for next period = ? </a:t>
            </a:r>
          </a:p>
          <a:p>
            <a:r>
              <a:rPr lang="en-US" dirty="0">
                <a:latin typeface="Book Antiqua" pitchFamily="16" charset="0"/>
              </a:rPr>
              <a:t>Standard Deviation of Forecast for next period = ? </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Mean Relative Absolute Deviation- MARD- MAPE</a:t>
            </a:r>
          </a:p>
        </p:txBody>
      </p:sp>
    </p:spTree>
    <p:extLst>
      <p:ext uri="{BB962C8B-B14F-4D97-AF65-F5344CB8AC3E}">
        <p14:creationId xmlns:p14="http://schemas.microsoft.com/office/powerpoint/2010/main" val="1494563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1211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latin typeface="Book Antiqua" pitchFamily="16" charset="0"/>
              </a:rPr>
              <a:t>To select the best forecasting technique based on minimal MAD, MSE, MARD.</a:t>
            </a:r>
          </a:p>
          <a:p>
            <a:r>
              <a:rPr lang="en-US" dirty="0">
                <a:latin typeface="Book Antiqua" pitchFamily="16" charset="0"/>
              </a:rPr>
              <a:t>To estimate the standard deviation of the forecast and minimize it. </a:t>
            </a:r>
          </a:p>
          <a:p>
            <a:r>
              <a:rPr lang="en-US" dirty="0">
                <a:latin typeface="Book Antiqua" pitchFamily="16" charset="0"/>
              </a:rPr>
              <a:t>If our current period is period t, our next period is period t+1. Our forecast for the next period if F(t+1).  But F(t+1) is the average of demand for the next period. </a:t>
            </a:r>
          </a:p>
          <a:p>
            <a:r>
              <a:rPr lang="en-US" dirty="0">
                <a:latin typeface="Book Antiqua" pitchFamily="16" charset="0"/>
              </a:rPr>
              <a:t>Demand for the next period has Normal Distribution with the average of F(t+1)  and a Standard Deviation which is computed based on MAD, MSE, or MARD in period t.</a:t>
            </a:r>
          </a:p>
          <a:p>
            <a:r>
              <a:rPr lang="en-US" dirty="0">
                <a:latin typeface="Book Antiqua" pitchFamily="16" charset="0"/>
              </a:rPr>
              <a:t>Standard Deviation of demand for t+1 is computed based on MAD, MSE, MARD in period t.</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Main Applications of MAD, MSE, MARD</a:t>
            </a:r>
          </a:p>
        </p:txBody>
      </p:sp>
      <p:graphicFrame>
        <p:nvGraphicFramePr>
          <p:cNvPr id="4" name="Chart 3"/>
          <p:cNvGraphicFramePr>
            <a:graphicFrameLocks/>
          </p:cNvGraphicFramePr>
          <p:nvPr/>
        </p:nvGraphicFramePr>
        <p:xfrm>
          <a:off x="7010400" y="3581400"/>
          <a:ext cx="4876800" cy="2867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8965" y="3791928"/>
            <a:ext cx="7700682"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Current Period:  t</a:t>
            </a:r>
          </a:p>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Forecast for the next period: F(t+1).</a:t>
            </a:r>
          </a:p>
          <a:p>
            <a:pPr marL="342900" indent="-342900" eaLnBrk="1" hangingPunct="1">
              <a:spcBef>
                <a:spcPct val="20000"/>
              </a:spcBef>
              <a:buClr>
                <a:schemeClr val="tx1"/>
              </a:buClr>
              <a:buSzPct val="88000"/>
              <a:buFont typeface="Wingdings" pitchFamily="2" charset="2"/>
              <a:buChar char="p"/>
            </a:pPr>
            <a:r>
              <a:rPr lang="en-US" dirty="0">
                <a:latin typeface="Book Antiqua" panose="02040602050305030304" pitchFamily="18" charset="0"/>
                <a:ea typeface="ＭＳ Ｐゴシック" pitchFamily="-65" charset="-128"/>
                <a:cs typeface="MS Reference Sans Serif" pitchFamily="34" charset="0"/>
              </a:rPr>
              <a:t>Standard deviation of the  forecast in period t+1:</a:t>
            </a:r>
          </a:p>
          <a:p>
            <a:pPr lvl="1" eaLnBrk="1" hangingPunct="1">
              <a:spcBef>
                <a:spcPct val="20000"/>
              </a:spcBef>
              <a:buClr>
                <a:schemeClr val="tx1"/>
              </a:buClr>
              <a:buSzPct val="88000"/>
            </a:pPr>
            <a:r>
              <a:rPr lang="en-US" dirty="0">
                <a:latin typeface="Book Antiqua" panose="02040602050305030304" pitchFamily="18" charset="0"/>
                <a:ea typeface="ＭＳ Ｐゴシック" pitchFamily="-65" charset="-128"/>
                <a:cs typeface="MS Reference Sans Serif" pitchFamily="34" charset="0"/>
              </a:rPr>
              <a:t>1.25 MAD or SQRT(MSE), or 1.25MARD in period t</a:t>
            </a:r>
          </a:p>
          <a:p>
            <a:pPr lvl="1" eaLnBrk="1" hangingPunct="1">
              <a:spcBef>
                <a:spcPct val="20000"/>
              </a:spcBef>
              <a:buClr>
                <a:schemeClr val="tx1"/>
              </a:buClr>
              <a:buSzPct val="88000"/>
            </a:pPr>
            <a:r>
              <a:rPr lang="en-US" dirty="0">
                <a:latin typeface="Book Antiqua" panose="02040602050305030304" pitchFamily="18" charset="0"/>
                <a:ea typeface="ＭＳ Ｐゴシック" pitchFamily="-65" charset="-128"/>
                <a:cs typeface="MS Reference Sans Serif" pitchFamily="34" charset="0"/>
              </a:rPr>
              <a:t>These three numbers are not equal</a:t>
            </a:r>
          </a:p>
          <a:p>
            <a:pPr lvl="1" eaLnBrk="1" hangingPunct="1">
              <a:spcBef>
                <a:spcPct val="20000"/>
              </a:spcBef>
              <a:buClr>
                <a:schemeClr val="tx1"/>
              </a:buClr>
              <a:buSzPct val="88000"/>
            </a:pPr>
            <a:endParaRPr lang="en-US" sz="2000" dirty="0">
              <a:latin typeface="Book Antiqua" panose="02040602050305030304"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91500611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0" y="780870"/>
            <a:ext cx="1211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a:defRPr sz="2400">
                <a:solidFill>
                  <a:schemeClr val="tx1"/>
                </a:solidFill>
                <a:latin typeface="Arial" charset="0"/>
                <a:ea typeface="ＭＳ Ｐゴシック" pitchFamily="16" charset="-128"/>
              </a:defRPr>
            </a:lvl2pPr>
            <a:lvl3pPr>
              <a:defRPr sz="2400">
                <a:solidFill>
                  <a:schemeClr val="tx1"/>
                </a:solidFill>
                <a:latin typeface="Arial" charset="0"/>
                <a:ea typeface="ＭＳ Ｐゴシック" pitchFamily="16" charset="-128"/>
              </a:defRPr>
            </a:lvl3pPr>
            <a:lvl4pPr>
              <a:defRPr sz="2400">
                <a:solidFill>
                  <a:schemeClr val="tx1"/>
                </a:solidFill>
                <a:latin typeface="Arial" charset="0"/>
                <a:ea typeface="ＭＳ Ｐゴシック" pitchFamily="16" charset="-128"/>
              </a:defRPr>
            </a:lvl4pPr>
            <a:lvl5pPr>
              <a:defRPr sz="2400">
                <a:solidFill>
                  <a:schemeClr val="tx1"/>
                </a:solidFill>
                <a:latin typeface="Arial" charset="0"/>
                <a:ea typeface="ＭＳ Ｐゴシック" pitchFamily="16" charset="-128"/>
              </a:defRPr>
            </a:lvl5pPr>
            <a:lvl6pPr marL="457200" fontAlgn="base">
              <a:spcBef>
                <a:spcPct val="0"/>
              </a:spcBef>
              <a:spcAft>
                <a:spcPct val="0"/>
              </a:spcAft>
              <a:defRPr sz="2400">
                <a:solidFill>
                  <a:schemeClr val="tx1"/>
                </a:solidFill>
                <a:latin typeface="Arial" charset="0"/>
                <a:ea typeface="ＭＳ Ｐゴシック" pitchFamily="16" charset="-128"/>
              </a:defRPr>
            </a:lvl6pPr>
            <a:lvl7pPr marL="914400" fontAlgn="base">
              <a:spcBef>
                <a:spcPct val="0"/>
              </a:spcBef>
              <a:spcAft>
                <a:spcPct val="0"/>
              </a:spcAft>
              <a:defRPr sz="2400">
                <a:solidFill>
                  <a:schemeClr val="tx1"/>
                </a:solidFill>
                <a:latin typeface="Arial" charset="0"/>
                <a:ea typeface="ＭＳ Ｐゴシック" pitchFamily="16" charset="-128"/>
              </a:defRPr>
            </a:lvl7pPr>
            <a:lvl8pPr marL="1371600" fontAlgn="base">
              <a:spcBef>
                <a:spcPct val="0"/>
              </a:spcBef>
              <a:spcAft>
                <a:spcPct val="0"/>
              </a:spcAft>
              <a:defRPr sz="2400">
                <a:solidFill>
                  <a:schemeClr val="tx1"/>
                </a:solidFill>
                <a:latin typeface="Arial" charset="0"/>
                <a:ea typeface="ＭＳ Ｐゴシック" pitchFamily="16" charset="-128"/>
              </a:defRPr>
            </a:lvl8pPr>
            <a:lvl9pPr marL="1828800" fontAlgn="base">
              <a:spcBef>
                <a:spcPct val="0"/>
              </a:spcBef>
              <a:spcAft>
                <a:spcPct val="0"/>
              </a:spcAft>
              <a:defRPr sz="2400">
                <a:solidFill>
                  <a:schemeClr val="tx1"/>
                </a:solidFill>
                <a:latin typeface="Arial" charset="0"/>
                <a:ea typeface="ＭＳ Ｐゴシック" pitchFamily="16" charset="-128"/>
              </a:defRPr>
            </a:lvl9pPr>
          </a:lstStyle>
          <a:p>
            <a:r>
              <a:rPr lang="en-US" dirty="0">
                <a:solidFill>
                  <a:srgbClr val="AA0000"/>
                </a:solidFill>
                <a:latin typeface="Book Antiqua" panose="02040602050305030304" pitchFamily="18" charset="0"/>
              </a:rPr>
              <a:t>TS = SUM(A-F)/MAD.  </a:t>
            </a:r>
            <a:r>
              <a:rPr lang="en-US" dirty="0">
                <a:latin typeface="Book Antiqua" pitchFamily="16" charset="0"/>
              </a:rPr>
              <a:t>TS has the SUM of the errors in its numerator. Therefore we expect it to be zero or close to zero. TS needs to remain within reasonable control limits</a:t>
            </a:r>
          </a:p>
          <a:p>
            <a:r>
              <a:rPr lang="en-US" dirty="0">
                <a:latin typeface="Book Antiqua" pitchFamily="16" charset="0"/>
              </a:rPr>
              <a:t>TS should not show a pattern. If there is a pattern, that means there was a systematic component f the data, but our forecasting technique failed to recognize it.</a:t>
            </a:r>
          </a:p>
        </p:txBody>
      </p:sp>
      <p:sp>
        <p:nvSpPr>
          <p:cNvPr id="8" name="Text Box 4"/>
          <p:cNvSpPr txBox="1">
            <a:spLocks noChangeArrowheads="1"/>
          </p:cNvSpPr>
          <p:nvPr/>
        </p:nvSpPr>
        <p:spPr bwMode="auto">
          <a:xfrm>
            <a:off x="0" y="62646"/>
            <a:ext cx="12192000" cy="646331"/>
          </a:xfrm>
          <a:prstGeom prst="rect">
            <a:avLst/>
          </a:prstGeom>
          <a:noFill/>
          <a:ln w="57150" cmpd="thinThick">
            <a:noFill/>
            <a:miter lim="800000"/>
            <a:headEnd/>
            <a:tailEnd/>
          </a:ln>
        </p:spPr>
        <p:txBody>
          <a:bodyPr wrap="square">
            <a:spAutoFit/>
          </a:bodyPr>
          <a:lstStyle>
            <a:defPPr>
              <a:defRPr lang="en-US"/>
            </a:defPPr>
            <a:lvl1pPr eaLnBrk="1" hangingPunct="1">
              <a:defRPr sz="3600">
                <a:solidFill>
                  <a:srgbClr val="A80000"/>
                </a:solidFill>
                <a:latin typeface="Impact" pitchFamily="34" charset="0"/>
                <a:ea typeface="ＭＳ Ｐゴシック" pitchFamily="-65" charset="-128"/>
                <a:cs typeface="Impact" pitchFamily="34" charset="0"/>
              </a:defRPr>
            </a:lvl1pPr>
            <a:lvl2pPr marL="37931725" indent="-37474525">
              <a:defRPr sz="2400">
                <a:latin typeface="Arial" charset="0"/>
                <a:ea typeface="ＭＳ Ｐゴシック" pitchFamily="16" charset="-128"/>
              </a:defRPr>
            </a:lvl2pPr>
            <a:lvl3pPr>
              <a:defRPr sz="2400">
                <a:latin typeface="Arial" charset="0"/>
                <a:ea typeface="ＭＳ Ｐゴシック" pitchFamily="16" charset="-128"/>
              </a:defRPr>
            </a:lvl3pPr>
            <a:lvl4pPr>
              <a:defRPr sz="2400">
                <a:latin typeface="Arial" charset="0"/>
                <a:ea typeface="ＭＳ Ｐゴシック" pitchFamily="16" charset="-128"/>
              </a:defRPr>
            </a:lvl4pPr>
            <a:lvl5pPr>
              <a:defRPr sz="2400">
                <a:latin typeface="Arial" charset="0"/>
                <a:ea typeface="ＭＳ Ｐゴシック" pitchFamily="16" charset="-128"/>
              </a:defRPr>
            </a:lvl5pPr>
            <a:lvl6pPr marL="457200" fontAlgn="base">
              <a:spcBef>
                <a:spcPct val="0"/>
              </a:spcBef>
              <a:spcAft>
                <a:spcPct val="0"/>
              </a:spcAft>
              <a:defRPr sz="2400">
                <a:latin typeface="Arial" charset="0"/>
                <a:ea typeface="ＭＳ Ｐゴシック" pitchFamily="16" charset="-128"/>
              </a:defRPr>
            </a:lvl6pPr>
            <a:lvl7pPr marL="914400" fontAlgn="base">
              <a:spcBef>
                <a:spcPct val="0"/>
              </a:spcBef>
              <a:spcAft>
                <a:spcPct val="0"/>
              </a:spcAft>
              <a:defRPr sz="2400">
                <a:latin typeface="Arial" charset="0"/>
                <a:ea typeface="ＭＳ Ｐゴシック" pitchFamily="16" charset="-128"/>
              </a:defRPr>
            </a:lvl7pPr>
            <a:lvl8pPr marL="1371600" fontAlgn="base">
              <a:spcBef>
                <a:spcPct val="0"/>
              </a:spcBef>
              <a:spcAft>
                <a:spcPct val="0"/>
              </a:spcAft>
              <a:defRPr sz="2400">
                <a:latin typeface="Arial" charset="0"/>
                <a:ea typeface="ＭＳ Ｐゴシック" pitchFamily="16" charset="-128"/>
              </a:defRPr>
            </a:lvl8pPr>
            <a:lvl9pPr marL="1828800" fontAlgn="base">
              <a:spcBef>
                <a:spcPct val="0"/>
              </a:spcBef>
              <a:spcAft>
                <a:spcPct val="0"/>
              </a:spcAft>
              <a:defRPr sz="2400">
                <a:latin typeface="Arial" charset="0"/>
                <a:ea typeface="ＭＳ Ｐゴシック" pitchFamily="16" charset="-128"/>
              </a:defRPr>
            </a:lvl9pPr>
          </a:lstStyle>
          <a:p>
            <a:r>
              <a:rPr lang="en-US" dirty="0"/>
              <a:t>Main Applications of TS</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10"/>
          <a:stretch/>
        </p:blipFill>
        <p:spPr bwMode="auto">
          <a:xfrm>
            <a:off x="4229962" y="2743860"/>
            <a:ext cx="3251454" cy="1437367"/>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18723" y="4800600"/>
            <a:ext cx="3251454" cy="1438689"/>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5"/>
          <a:stretch>
            <a:fillRect/>
          </a:stretch>
        </p:blipFill>
        <p:spPr>
          <a:xfrm>
            <a:off x="4267200" y="4825828"/>
            <a:ext cx="3245592" cy="1413461"/>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6"/>
          <a:stretch>
            <a:fillRect/>
          </a:stretch>
        </p:blipFill>
        <p:spPr>
          <a:xfrm>
            <a:off x="457200" y="2743200"/>
            <a:ext cx="3174500" cy="1438689"/>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391112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0" dirty="0"/>
              <a:t>US-China Alternative Routes</a:t>
            </a:r>
            <a:endParaRPr lang="en-US" dirty="0"/>
          </a:p>
        </p:txBody>
      </p:sp>
      <p:pic>
        <p:nvPicPr>
          <p:cNvPr id="103" name="Picture 4" descr="Robinson Europe 07"/>
          <p:cNvPicPr preferRelativeResize="0">
            <a:picLocks noChangeAspect="1" noChangeArrowheads="1"/>
          </p:cNvPicPr>
          <p:nvPr/>
        </p:nvPicPr>
        <p:blipFill>
          <a:blip r:embed="rId3" cstate="print"/>
          <a:srcRect l="26141"/>
          <a:stretch>
            <a:fillRect/>
          </a:stretch>
        </p:blipFill>
        <p:spPr bwMode="auto">
          <a:xfrm>
            <a:off x="790000" y="772993"/>
            <a:ext cx="8293638" cy="5707701"/>
          </a:xfrm>
          <a:prstGeom prst="rect">
            <a:avLst/>
          </a:prstGeom>
          <a:noFill/>
          <a:ln w="31750">
            <a:noFill/>
            <a:miter lim="800000"/>
            <a:headEnd/>
            <a:tailEnd/>
          </a:ln>
        </p:spPr>
      </p:pic>
      <p:sp>
        <p:nvSpPr>
          <p:cNvPr id="104" name="Freeform 12"/>
          <p:cNvSpPr>
            <a:spLocks/>
          </p:cNvSpPr>
          <p:nvPr/>
        </p:nvSpPr>
        <p:spPr bwMode="auto">
          <a:xfrm>
            <a:off x="2435208" y="2334343"/>
            <a:ext cx="4500574" cy="1243616"/>
          </a:xfrm>
          <a:custGeom>
            <a:avLst/>
            <a:gdLst>
              <a:gd name="T0" fmla="*/ 2147483647 w 2345"/>
              <a:gd name="T1" fmla="*/ 2147483647 h 679"/>
              <a:gd name="T2" fmla="*/ 2147483647 w 2345"/>
              <a:gd name="T3" fmla="*/ 2147483647 h 679"/>
              <a:gd name="T4" fmla="*/ 2147483647 w 2345"/>
              <a:gd name="T5" fmla="*/ 2147483647 h 679"/>
              <a:gd name="T6" fmla="*/ 2147483647 w 2345"/>
              <a:gd name="T7" fmla="*/ 2147483647 h 679"/>
              <a:gd name="T8" fmla="*/ 2147483647 w 2345"/>
              <a:gd name="T9" fmla="*/ 2147483647 h 679"/>
              <a:gd name="T10" fmla="*/ 2147483647 w 2345"/>
              <a:gd name="T11" fmla="*/ 2147483647 h 679"/>
              <a:gd name="T12" fmla="*/ 2147483647 w 2345"/>
              <a:gd name="T13" fmla="*/ 2147483647 h 679"/>
              <a:gd name="T14" fmla="*/ 2147483647 w 2345"/>
              <a:gd name="T15" fmla="*/ 2147483647 h 679"/>
              <a:gd name="T16" fmla="*/ 2147483647 w 2345"/>
              <a:gd name="T17" fmla="*/ 2147483647 h 679"/>
              <a:gd name="T18" fmla="*/ 2147483647 w 2345"/>
              <a:gd name="T19" fmla="*/ 2147483647 h 679"/>
              <a:gd name="T20" fmla="*/ 2147483647 w 2345"/>
              <a:gd name="T21" fmla="*/ 2147483647 h 679"/>
              <a:gd name="T22" fmla="*/ 2147483647 w 2345"/>
              <a:gd name="T23" fmla="*/ 2147483647 h 679"/>
              <a:gd name="T24" fmla="*/ 2147483647 w 2345"/>
              <a:gd name="T25" fmla="*/ 2147483647 h 679"/>
              <a:gd name="T26" fmla="*/ 0 w 2345"/>
              <a:gd name="T27" fmla="*/ 2147483647 h 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45"/>
              <a:gd name="T43" fmla="*/ 0 h 679"/>
              <a:gd name="T44" fmla="*/ 2345 w 2345"/>
              <a:gd name="T45" fmla="*/ 679 h 6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45" h="679">
                <a:moveTo>
                  <a:pt x="2343" y="306"/>
                </a:moveTo>
                <a:cubicBezTo>
                  <a:pt x="2342" y="306"/>
                  <a:pt x="2345" y="263"/>
                  <a:pt x="2334" y="306"/>
                </a:cubicBezTo>
                <a:cubicBezTo>
                  <a:pt x="2323" y="349"/>
                  <a:pt x="2300" y="506"/>
                  <a:pt x="2274" y="567"/>
                </a:cubicBezTo>
                <a:cubicBezTo>
                  <a:pt x="2247" y="612"/>
                  <a:pt x="2247" y="665"/>
                  <a:pt x="2178" y="672"/>
                </a:cubicBezTo>
                <a:cubicBezTo>
                  <a:pt x="2109" y="679"/>
                  <a:pt x="1985" y="637"/>
                  <a:pt x="1860" y="606"/>
                </a:cubicBezTo>
                <a:cubicBezTo>
                  <a:pt x="1735" y="575"/>
                  <a:pt x="1534" y="516"/>
                  <a:pt x="1431" y="489"/>
                </a:cubicBezTo>
                <a:cubicBezTo>
                  <a:pt x="1328" y="462"/>
                  <a:pt x="1309" y="506"/>
                  <a:pt x="1242" y="441"/>
                </a:cubicBezTo>
                <a:cubicBezTo>
                  <a:pt x="1175" y="376"/>
                  <a:pt x="1104" y="160"/>
                  <a:pt x="1032" y="102"/>
                </a:cubicBezTo>
                <a:cubicBezTo>
                  <a:pt x="960" y="44"/>
                  <a:pt x="856" y="105"/>
                  <a:pt x="807" y="90"/>
                </a:cubicBezTo>
                <a:cubicBezTo>
                  <a:pt x="758" y="75"/>
                  <a:pt x="770" y="24"/>
                  <a:pt x="738" y="12"/>
                </a:cubicBezTo>
                <a:cubicBezTo>
                  <a:pt x="706" y="0"/>
                  <a:pt x="655" y="11"/>
                  <a:pt x="615" y="15"/>
                </a:cubicBezTo>
                <a:cubicBezTo>
                  <a:pt x="575" y="19"/>
                  <a:pt x="534" y="29"/>
                  <a:pt x="495" y="36"/>
                </a:cubicBezTo>
                <a:cubicBezTo>
                  <a:pt x="456" y="43"/>
                  <a:pt x="466" y="50"/>
                  <a:pt x="384" y="57"/>
                </a:cubicBezTo>
                <a:cubicBezTo>
                  <a:pt x="302" y="64"/>
                  <a:pt x="80" y="74"/>
                  <a:pt x="0" y="78"/>
                </a:cubicBezTo>
              </a:path>
            </a:pathLst>
          </a:custGeom>
          <a:noFill/>
          <a:ln w="31750">
            <a:solidFill>
              <a:srgbClr val="993366"/>
            </a:solidFill>
            <a:round/>
            <a:headEnd/>
            <a:tailEnd/>
          </a:ln>
        </p:spPr>
        <p:txBody>
          <a:bodyPr/>
          <a:lstStyle/>
          <a:p>
            <a:endParaRPr lang="en-US" dirty="0"/>
          </a:p>
        </p:txBody>
      </p:sp>
      <p:grpSp>
        <p:nvGrpSpPr>
          <p:cNvPr id="105" name="Group 13"/>
          <p:cNvGrpSpPr>
            <a:grpSpLocks/>
          </p:cNvGrpSpPr>
          <p:nvPr/>
        </p:nvGrpSpPr>
        <p:grpSpPr bwMode="auto">
          <a:xfrm>
            <a:off x="1151447" y="2283298"/>
            <a:ext cx="1330019" cy="230774"/>
            <a:chOff x="1659" y="1431"/>
            <a:chExt cx="693" cy="126"/>
          </a:xfrm>
        </p:grpSpPr>
        <p:sp>
          <p:nvSpPr>
            <p:cNvPr id="106" name="Freeform 14"/>
            <p:cNvSpPr>
              <a:spLocks/>
            </p:cNvSpPr>
            <p:nvPr/>
          </p:nvSpPr>
          <p:spPr bwMode="auto">
            <a:xfrm>
              <a:off x="1659" y="1530"/>
              <a:ext cx="693" cy="27"/>
            </a:xfrm>
            <a:custGeom>
              <a:avLst/>
              <a:gdLst>
                <a:gd name="T0" fmla="*/ 693 w 693"/>
                <a:gd name="T1" fmla="*/ 6 h 27"/>
                <a:gd name="T2" fmla="*/ 300 w 693"/>
                <a:gd name="T3" fmla="*/ 3 h 27"/>
                <a:gd name="T4" fmla="*/ 0 w 693"/>
                <a:gd name="T5" fmla="*/ 27 h 27"/>
                <a:gd name="T6" fmla="*/ 0 60000 65536"/>
                <a:gd name="T7" fmla="*/ 0 60000 65536"/>
                <a:gd name="T8" fmla="*/ 0 60000 65536"/>
                <a:gd name="T9" fmla="*/ 0 w 693"/>
                <a:gd name="T10" fmla="*/ 0 h 27"/>
                <a:gd name="T11" fmla="*/ 693 w 693"/>
                <a:gd name="T12" fmla="*/ 27 h 27"/>
              </a:gdLst>
              <a:ahLst/>
              <a:cxnLst>
                <a:cxn ang="T6">
                  <a:pos x="T0" y="T1"/>
                </a:cxn>
                <a:cxn ang="T7">
                  <a:pos x="T2" y="T3"/>
                </a:cxn>
                <a:cxn ang="T8">
                  <a:pos x="T4" y="T5"/>
                </a:cxn>
              </a:cxnLst>
              <a:rect l="T9" t="T10" r="T11" b="T12"/>
              <a:pathLst>
                <a:path w="693" h="27">
                  <a:moveTo>
                    <a:pt x="693" y="6"/>
                  </a:moveTo>
                  <a:cubicBezTo>
                    <a:pt x="628" y="6"/>
                    <a:pt x="415" y="0"/>
                    <a:pt x="300" y="3"/>
                  </a:cubicBezTo>
                  <a:cubicBezTo>
                    <a:pt x="185" y="6"/>
                    <a:pt x="62" y="22"/>
                    <a:pt x="0" y="27"/>
                  </a:cubicBezTo>
                </a:path>
              </a:pathLst>
            </a:custGeom>
            <a:noFill/>
            <a:ln w="31750">
              <a:solidFill>
                <a:srgbClr val="993366"/>
              </a:solidFill>
              <a:round/>
              <a:headEnd/>
              <a:tailEnd/>
            </a:ln>
          </p:spPr>
          <p:txBody>
            <a:bodyPr/>
            <a:lstStyle/>
            <a:p>
              <a:endParaRPr lang="en-US" dirty="0"/>
            </a:p>
          </p:txBody>
        </p:sp>
        <p:sp>
          <p:nvSpPr>
            <p:cNvPr id="107" name="Freeform 15"/>
            <p:cNvSpPr>
              <a:spLocks/>
            </p:cNvSpPr>
            <p:nvPr/>
          </p:nvSpPr>
          <p:spPr bwMode="auto">
            <a:xfrm>
              <a:off x="1785" y="1431"/>
              <a:ext cx="567" cy="105"/>
            </a:xfrm>
            <a:custGeom>
              <a:avLst/>
              <a:gdLst>
                <a:gd name="T0" fmla="*/ 567 w 567"/>
                <a:gd name="T1" fmla="*/ 105 h 105"/>
                <a:gd name="T2" fmla="*/ 150 w 567"/>
                <a:gd name="T3" fmla="*/ 45 h 105"/>
                <a:gd name="T4" fmla="*/ 0 w 567"/>
                <a:gd name="T5" fmla="*/ 0 h 105"/>
                <a:gd name="T6" fmla="*/ 0 60000 65536"/>
                <a:gd name="T7" fmla="*/ 0 60000 65536"/>
                <a:gd name="T8" fmla="*/ 0 60000 65536"/>
                <a:gd name="T9" fmla="*/ 0 w 567"/>
                <a:gd name="T10" fmla="*/ 0 h 105"/>
                <a:gd name="T11" fmla="*/ 567 w 567"/>
                <a:gd name="T12" fmla="*/ 105 h 105"/>
              </a:gdLst>
              <a:ahLst/>
              <a:cxnLst>
                <a:cxn ang="T6">
                  <a:pos x="T0" y="T1"/>
                </a:cxn>
                <a:cxn ang="T7">
                  <a:pos x="T2" y="T3"/>
                </a:cxn>
                <a:cxn ang="T8">
                  <a:pos x="T4" y="T5"/>
                </a:cxn>
              </a:cxnLst>
              <a:rect l="T9" t="T10" r="T11" b="T12"/>
              <a:pathLst>
                <a:path w="567" h="105">
                  <a:moveTo>
                    <a:pt x="567" y="105"/>
                  </a:moveTo>
                  <a:cubicBezTo>
                    <a:pt x="498" y="95"/>
                    <a:pt x="244" y="62"/>
                    <a:pt x="150" y="45"/>
                  </a:cubicBezTo>
                  <a:cubicBezTo>
                    <a:pt x="56" y="28"/>
                    <a:pt x="31" y="9"/>
                    <a:pt x="0" y="0"/>
                  </a:cubicBezTo>
                </a:path>
              </a:pathLst>
            </a:custGeom>
            <a:noFill/>
            <a:ln w="31750">
              <a:solidFill>
                <a:srgbClr val="993366"/>
              </a:solidFill>
              <a:round/>
              <a:headEnd/>
              <a:tailEnd/>
            </a:ln>
          </p:spPr>
          <p:txBody>
            <a:bodyPr/>
            <a:lstStyle/>
            <a:p>
              <a:endParaRPr lang="en-US" dirty="0"/>
            </a:p>
          </p:txBody>
        </p:sp>
        <p:sp>
          <p:nvSpPr>
            <p:cNvPr id="108" name="Line 16"/>
            <p:cNvSpPr>
              <a:spLocks noChangeShapeType="1"/>
            </p:cNvSpPr>
            <p:nvPr/>
          </p:nvSpPr>
          <p:spPr bwMode="auto">
            <a:xfrm flipH="1" flipV="1">
              <a:off x="1728" y="1488"/>
              <a:ext cx="624" cy="48"/>
            </a:xfrm>
            <a:prstGeom prst="line">
              <a:avLst/>
            </a:prstGeom>
            <a:noFill/>
            <a:ln w="31750">
              <a:solidFill>
                <a:srgbClr val="993366"/>
              </a:solidFill>
              <a:round/>
              <a:headEnd/>
              <a:tailEnd/>
            </a:ln>
          </p:spPr>
          <p:txBody>
            <a:bodyPr/>
            <a:lstStyle/>
            <a:p>
              <a:endParaRPr lang="en-US" dirty="0"/>
            </a:p>
          </p:txBody>
        </p:sp>
      </p:grpSp>
      <p:sp>
        <p:nvSpPr>
          <p:cNvPr id="109" name="Oval 27"/>
          <p:cNvSpPr>
            <a:spLocks noChangeArrowheads="1"/>
          </p:cNvSpPr>
          <p:nvPr/>
        </p:nvSpPr>
        <p:spPr bwMode="auto">
          <a:xfrm>
            <a:off x="3995034" y="1653348"/>
            <a:ext cx="92123" cy="87914"/>
          </a:xfrm>
          <a:prstGeom prst="ellipse">
            <a:avLst/>
          </a:prstGeom>
          <a:solidFill>
            <a:srgbClr val="000000"/>
          </a:solidFill>
          <a:ln w="0" algn="ctr">
            <a:noFill/>
            <a:round/>
            <a:headEnd/>
            <a:tailEnd/>
          </a:ln>
        </p:spPr>
        <p:txBody>
          <a:bodyPr wrap="none" anchor="ctr"/>
          <a:lstStyle/>
          <a:p>
            <a:endParaRPr lang="en-US" dirty="0"/>
          </a:p>
        </p:txBody>
      </p:sp>
      <p:sp>
        <p:nvSpPr>
          <p:cNvPr id="110" name="Text Box 28"/>
          <p:cNvSpPr txBox="1">
            <a:spLocks noChangeArrowheads="1"/>
          </p:cNvSpPr>
          <p:nvPr/>
        </p:nvSpPr>
        <p:spPr bwMode="auto">
          <a:xfrm>
            <a:off x="2182397" y="1463027"/>
            <a:ext cx="2661212" cy="261610"/>
          </a:xfrm>
          <a:prstGeom prst="rect">
            <a:avLst/>
          </a:prstGeom>
          <a:noFill/>
          <a:ln w="0" algn="ctr">
            <a:noFill/>
            <a:miter lim="800000"/>
            <a:headEnd/>
            <a:tailEnd/>
          </a:ln>
        </p:spPr>
        <p:txBody>
          <a:bodyPr wrap="square">
            <a:spAutoFit/>
          </a:bodyPr>
          <a:lstStyle/>
          <a:p>
            <a:pPr marL="1143000" indent="-228600">
              <a:spcBef>
                <a:spcPct val="20000"/>
              </a:spcBef>
              <a:buClr>
                <a:srgbClr val="FFFF66"/>
              </a:buClr>
            </a:pPr>
            <a:r>
              <a:rPr lang="en-US" sz="1100" dirty="0">
                <a:solidFill>
                  <a:srgbClr val="000000"/>
                </a:solidFill>
              </a:rPr>
              <a:t>Narvik, Norway</a:t>
            </a:r>
          </a:p>
        </p:txBody>
      </p:sp>
      <p:sp>
        <p:nvSpPr>
          <p:cNvPr id="111" name="Oval 29"/>
          <p:cNvSpPr>
            <a:spLocks noChangeArrowheads="1"/>
          </p:cNvSpPr>
          <p:nvPr/>
        </p:nvSpPr>
        <p:spPr bwMode="auto">
          <a:xfrm>
            <a:off x="6814434" y="2310573"/>
            <a:ext cx="92123" cy="87914"/>
          </a:xfrm>
          <a:prstGeom prst="ellipse">
            <a:avLst/>
          </a:prstGeom>
          <a:solidFill>
            <a:srgbClr val="000000"/>
          </a:solidFill>
          <a:ln w="0" algn="ctr">
            <a:noFill/>
            <a:round/>
            <a:headEnd/>
            <a:tailEnd/>
          </a:ln>
        </p:spPr>
        <p:txBody>
          <a:bodyPr wrap="none" anchor="ctr"/>
          <a:lstStyle/>
          <a:p>
            <a:endParaRPr lang="en-US" dirty="0"/>
          </a:p>
        </p:txBody>
      </p:sp>
      <p:sp>
        <p:nvSpPr>
          <p:cNvPr id="112" name="Text Box 30"/>
          <p:cNvSpPr txBox="1">
            <a:spLocks noChangeArrowheads="1"/>
          </p:cNvSpPr>
          <p:nvPr/>
        </p:nvSpPr>
        <p:spPr bwMode="auto">
          <a:xfrm>
            <a:off x="5362926" y="1996427"/>
            <a:ext cx="2901519" cy="261610"/>
          </a:xfrm>
          <a:prstGeom prst="rect">
            <a:avLst/>
          </a:prstGeom>
          <a:noFill/>
          <a:ln w="0" algn="ctr">
            <a:noFill/>
            <a:miter lim="800000"/>
            <a:headEnd/>
            <a:tailEnd/>
          </a:ln>
        </p:spPr>
        <p:txBody>
          <a:bodyPr wrap="square">
            <a:spAutoFit/>
          </a:bodyPr>
          <a:lstStyle/>
          <a:p>
            <a:pPr marL="1143000" indent="-228600">
              <a:spcBef>
                <a:spcPct val="20000"/>
              </a:spcBef>
              <a:buClr>
                <a:srgbClr val="FFFF66"/>
              </a:buClr>
            </a:pPr>
            <a:r>
              <a:rPr lang="en-US" sz="1100" dirty="0">
                <a:solidFill>
                  <a:srgbClr val="000000"/>
                </a:solidFill>
              </a:rPr>
              <a:t>Vostochny, Russia</a:t>
            </a:r>
          </a:p>
        </p:txBody>
      </p:sp>
      <p:sp>
        <p:nvSpPr>
          <p:cNvPr id="113" name="Oval 31"/>
          <p:cNvSpPr>
            <a:spLocks noChangeArrowheads="1"/>
          </p:cNvSpPr>
          <p:nvPr/>
        </p:nvSpPr>
        <p:spPr bwMode="auto">
          <a:xfrm>
            <a:off x="6585834" y="2920173"/>
            <a:ext cx="92123" cy="87914"/>
          </a:xfrm>
          <a:prstGeom prst="ellipse">
            <a:avLst/>
          </a:prstGeom>
          <a:solidFill>
            <a:srgbClr val="000000"/>
          </a:solidFill>
          <a:ln w="0" algn="ctr">
            <a:noFill/>
            <a:round/>
            <a:headEnd/>
            <a:tailEnd/>
          </a:ln>
        </p:spPr>
        <p:txBody>
          <a:bodyPr wrap="none" anchor="ctr"/>
          <a:lstStyle/>
          <a:p>
            <a:endParaRPr lang="en-US" dirty="0"/>
          </a:p>
        </p:txBody>
      </p:sp>
      <p:sp>
        <p:nvSpPr>
          <p:cNvPr id="114" name="Text Box 32"/>
          <p:cNvSpPr txBox="1">
            <a:spLocks noChangeArrowheads="1"/>
          </p:cNvSpPr>
          <p:nvPr/>
        </p:nvSpPr>
        <p:spPr bwMode="auto">
          <a:xfrm>
            <a:off x="5059249" y="2606027"/>
            <a:ext cx="2887953" cy="261610"/>
          </a:xfrm>
          <a:prstGeom prst="rect">
            <a:avLst/>
          </a:prstGeom>
          <a:noFill/>
          <a:ln w="0" algn="ctr">
            <a:noFill/>
            <a:miter lim="800000"/>
            <a:headEnd/>
            <a:tailEnd/>
          </a:ln>
        </p:spPr>
        <p:txBody>
          <a:bodyPr wrap="square">
            <a:spAutoFit/>
          </a:bodyPr>
          <a:lstStyle/>
          <a:p>
            <a:pPr marL="1143000" indent="-228600">
              <a:spcBef>
                <a:spcPct val="20000"/>
              </a:spcBef>
              <a:buClr>
                <a:srgbClr val="FFFF66"/>
              </a:buClr>
            </a:pPr>
            <a:r>
              <a:rPr lang="en-US" sz="1100" dirty="0">
                <a:solidFill>
                  <a:srgbClr val="000000"/>
                </a:solidFill>
              </a:rPr>
              <a:t>Hong Kong, China</a:t>
            </a:r>
          </a:p>
        </p:txBody>
      </p:sp>
      <p:sp>
        <p:nvSpPr>
          <p:cNvPr id="115" name="Oval 33"/>
          <p:cNvSpPr>
            <a:spLocks noChangeArrowheads="1"/>
          </p:cNvSpPr>
          <p:nvPr/>
        </p:nvSpPr>
        <p:spPr bwMode="auto">
          <a:xfrm>
            <a:off x="6357234" y="3529773"/>
            <a:ext cx="92123" cy="87914"/>
          </a:xfrm>
          <a:prstGeom prst="ellipse">
            <a:avLst/>
          </a:prstGeom>
          <a:solidFill>
            <a:srgbClr val="000000"/>
          </a:solidFill>
          <a:ln w="0" algn="ctr">
            <a:noFill/>
            <a:round/>
            <a:headEnd/>
            <a:tailEnd/>
          </a:ln>
        </p:spPr>
        <p:txBody>
          <a:bodyPr wrap="none" anchor="ctr"/>
          <a:lstStyle/>
          <a:p>
            <a:endParaRPr lang="en-US" dirty="0"/>
          </a:p>
        </p:txBody>
      </p:sp>
      <p:sp>
        <p:nvSpPr>
          <p:cNvPr id="116" name="Text Box 34"/>
          <p:cNvSpPr txBox="1">
            <a:spLocks noChangeArrowheads="1"/>
          </p:cNvSpPr>
          <p:nvPr/>
        </p:nvSpPr>
        <p:spPr bwMode="auto">
          <a:xfrm>
            <a:off x="4811017" y="3596627"/>
            <a:ext cx="2203853" cy="261610"/>
          </a:xfrm>
          <a:prstGeom prst="rect">
            <a:avLst/>
          </a:prstGeom>
          <a:noFill/>
          <a:ln w="0" algn="ctr">
            <a:noFill/>
            <a:miter lim="800000"/>
            <a:headEnd/>
            <a:tailEnd/>
          </a:ln>
        </p:spPr>
        <p:txBody>
          <a:bodyPr wrap="square">
            <a:spAutoFit/>
          </a:bodyPr>
          <a:lstStyle/>
          <a:p>
            <a:pPr marL="1143000" indent="-228600">
              <a:spcBef>
                <a:spcPct val="20000"/>
              </a:spcBef>
              <a:buClr>
                <a:srgbClr val="FFFF66"/>
              </a:buClr>
            </a:pPr>
            <a:r>
              <a:rPr lang="en-US" sz="1100" dirty="0">
                <a:solidFill>
                  <a:srgbClr val="000000"/>
                </a:solidFill>
              </a:rPr>
              <a:t>Singapore</a:t>
            </a:r>
          </a:p>
        </p:txBody>
      </p:sp>
      <p:sp>
        <p:nvSpPr>
          <p:cNvPr id="117" name="Oval 35"/>
          <p:cNvSpPr>
            <a:spLocks noChangeArrowheads="1"/>
          </p:cNvSpPr>
          <p:nvPr/>
        </p:nvSpPr>
        <p:spPr bwMode="auto">
          <a:xfrm>
            <a:off x="3842634" y="2101023"/>
            <a:ext cx="92123" cy="87914"/>
          </a:xfrm>
          <a:prstGeom prst="ellipse">
            <a:avLst/>
          </a:prstGeom>
          <a:solidFill>
            <a:srgbClr val="000000"/>
          </a:solidFill>
          <a:ln w="0" algn="ctr">
            <a:noFill/>
            <a:round/>
            <a:headEnd/>
            <a:tailEnd/>
          </a:ln>
        </p:spPr>
        <p:txBody>
          <a:bodyPr wrap="none" anchor="ctr"/>
          <a:lstStyle/>
          <a:p>
            <a:endParaRPr lang="en-US" dirty="0"/>
          </a:p>
        </p:txBody>
      </p:sp>
      <p:sp>
        <p:nvSpPr>
          <p:cNvPr id="118" name="Text Box 36"/>
          <p:cNvSpPr txBox="1">
            <a:spLocks noChangeArrowheads="1"/>
          </p:cNvSpPr>
          <p:nvPr/>
        </p:nvSpPr>
        <p:spPr bwMode="auto">
          <a:xfrm>
            <a:off x="2063444" y="2241773"/>
            <a:ext cx="3178260"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Rotterdam, Netherlands</a:t>
            </a:r>
          </a:p>
        </p:txBody>
      </p:sp>
      <p:sp>
        <p:nvSpPr>
          <p:cNvPr id="119" name="Oval 39"/>
          <p:cNvSpPr>
            <a:spLocks noChangeArrowheads="1"/>
          </p:cNvSpPr>
          <p:nvPr/>
        </p:nvSpPr>
        <p:spPr bwMode="auto">
          <a:xfrm>
            <a:off x="1179193" y="2454638"/>
            <a:ext cx="92123" cy="87914"/>
          </a:xfrm>
          <a:prstGeom prst="ellipse">
            <a:avLst/>
          </a:prstGeom>
          <a:solidFill>
            <a:srgbClr val="000000"/>
          </a:solidFill>
          <a:ln w="0" algn="ctr">
            <a:noFill/>
            <a:round/>
            <a:headEnd/>
            <a:tailEnd/>
          </a:ln>
        </p:spPr>
        <p:txBody>
          <a:bodyPr wrap="none" anchor="ctr"/>
          <a:lstStyle/>
          <a:p>
            <a:endParaRPr lang="en-US" dirty="0"/>
          </a:p>
        </p:txBody>
      </p:sp>
      <p:sp>
        <p:nvSpPr>
          <p:cNvPr id="120" name="Oval 40"/>
          <p:cNvSpPr>
            <a:spLocks noChangeArrowheads="1"/>
          </p:cNvSpPr>
          <p:nvPr/>
        </p:nvSpPr>
        <p:spPr bwMode="auto">
          <a:xfrm>
            <a:off x="1287143" y="2333988"/>
            <a:ext cx="92123" cy="87914"/>
          </a:xfrm>
          <a:prstGeom prst="ellipse">
            <a:avLst/>
          </a:prstGeom>
          <a:solidFill>
            <a:srgbClr val="000000"/>
          </a:solidFill>
          <a:ln w="0" algn="ctr">
            <a:noFill/>
            <a:round/>
            <a:headEnd/>
            <a:tailEnd/>
          </a:ln>
        </p:spPr>
        <p:txBody>
          <a:bodyPr wrap="none" anchor="ctr"/>
          <a:lstStyle/>
          <a:p>
            <a:endParaRPr lang="en-US" dirty="0"/>
          </a:p>
        </p:txBody>
      </p:sp>
      <p:sp>
        <p:nvSpPr>
          <p:cNvPr id="121" name="Oval 41"/>
          <p:cNvSpPr>
            <a:spLocks noChangeArrowheads="1"/>
          </p:cNvSpPr>
          <p:nvPr/>
        </p:nvSpPr>
        <p:spPr bwMode="auto">
          <a:xfrm>
            <a:off x="1439543" y="2257788"/>
            <a:ext cx="92123" cy="87914"/>
          </a:xfrm>
          <a:prstGeom prst="ellipse">
            <a:avLst/>
          </a:prstGeom>
          <a:solidFill>
            <a:srgbClr val="000000"/>
          </a:solidFill>
          <a:ln w="0" algn="ctr">
            <a:noFill/>
            <a:round/>
            <a:headEnd/>
            <a:tailEnd/>
          </a:ln>
        </p:spPr>
        <p:txBody>
          <a:bodyPr wrap="none" anchor="ctr"/>
          <a:lstStyle/>
          <a:p>
            <a:endParaRPr lang="en-US" dirty="0"/>
          </a:p>
        </p:txBody>
      </p:sp>
      <p:sp>
        <p:nvSpPr>
          <p:cNvPr id="122" name="Text Box 47"/>
          <p:cNvSpPr txBox="1">
            <a:spLocks noChangeArrowheads="1"/>
          </p:cNvSpPr>
          <p:nvPr/>
        </p:nvSpPr>
        <p:spPr bwMode="auto">
          <a:xfrm>
            <a:off x="-110112" y="2533476"/>
            <a:ext cx="1967033"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Savannah</a:t>
            </a:r>
          </a:p>
        </p:txBody>
      </p:sp>
      <p:sp>
        <p:nvSpPr>
          <p:cNvPr id="123" name="Text Box 48"/>
          <p:cNvSpPr txBox="1">
            <a:spLocks noChangeArrowheads="1"/>
          </p:cNvSpPr>
          <p:nvPr/>
        </p:nvSpPr>
        <p:spPr bwMode="auto">
          <a:xfrm>
            <a:off x="-77065" y="2312624"/>
            <a:ext cx="1730601"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Norfolk</a:t>
            </a:r>
          </a:p>
        </p:txBody>
      </p:sp>
      <p:sp>
        <p:nvSpPr>
          <p:cNvPr id="124" name="Text Box 49"/>
          <p:cNvSpPr txBox="1">
            <a:spLocks noChangeArrowheads="1"/>
          </p:cNvSpPr>
          <p:nvPr/>
        </p:nvSpPr>
        <p:spPr bwMode="auto">
          <a:xfrm>
            <a:off x="-123978" y="2080957"/>
            <a:ext cx="1926336"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New York</a:t>
            </a:r>
          </a:p>
        </p:txBody>
      </p:sp>
      <p:pic>
        <p:nvPicPr>
          <p:cNvPr id="125" name="Picture 4" descr="Robinson Europe 07"/>
          <p:cNvPicPr preferRelativeResize="0">
            <a:picLocks noChangeAspect="1" noChangeArrowheads="1"/>
          </p:cNvPicPr>
          <p:nvPr/>
        </p:nvPicPr>
        <p:blipFill>
          <a:blip r:embed="rId3" cstate="print"/>
          <a:srcRect r="67220"/>
          <a:stretch>
            <a:fillRect/>
          </a:stretch>
        </p:blipFill>
        <p:spPr bwMode="auto">
          <a:xfrm>
            <a:off x="7344308" y="775372"/>
            <a:ext cx="3638843" cy="5642509"/>
          </a:xfrm>
          <a:prstGeom prst="rect">
            <a:avLst/>
          </a:prstGeom>
          <a:noFill/>
          <a:ln w="31750">
            <a:noFill/>
            <a:miter lim="800000"/>
            <a:headEnd/>
            <a:tailEnd/>
          </a:ln>
        </p:spPr>
      </p:pic>
      <p:sp>
        <p:nvSpPr>
          <p:cNvPr id="126" name="Freeform 6"/>
          <p:cNvSpPr>
            <a:spLocks/>
          </p:cNvSpPr>
          <p:nvPr/>
        </p:nvSpPr>
        <p:spPr bwMode="auto">
          <a:xfrm>
            <a:off x="7597757" y="2642949"/>
            <a:ext cx="1946090" cy="219785"/>
          </a:xfrm>
          <a:custGeom>
            <a:avLst/>
            <a:gdLst>
              <a:gd name="T0" fmla="*/ 0 w 1014"/>
              <a:gd name="T1" fmla="*/ 2147483647 h 120"/>
              <a:gd name="T2" fmla="*/ 2147483647 w 1014"/>
              <a:gd name="T3" fmla="*/ 2147483647 h 120"/>
              <a:gd name="T4" fmla="*/ 2147483647 w 1014"/>
              <a:gd name="T5" fmla="*/ 2147483647 h 120"/>
              <a:gd name="T6" fmla="*/ 2147483647 w 1014"/>
              <a:gd name="T7" fmla="*/ 0 h 120"/>
              <a:gd name="T8" fmla="*/ 0 60000 65536"/>
              <a:gd name="T9" fmla="*/ 0 60000 65536"/>
              <a:gd name="T10" fmla="*/ 0 60000 65536"/>
              <a:gd name="T11" fmla="*/ 0 60000 65536"/>
              <a:gd name="T12" fmla="*/ 0 w 1014"/>
              <a:gd name="T13" fmla="*/ 0 h 120"/>
              <a:gd name="T14" fmla="*/ 1014 w 1014"/>
              <a:gd name="T15" fmla="*/ 120 h 120"/>
            </a:gdLst>
            <a:ahLst/>
            <a:cxnLst>
              <a:cxn ang="T8">
                <a:pos x="T0" y="T1"/>
              </a:cxn>
              <a:cxn ang="T9">
                <a:pos x="T2" y="T3"/>
              </a:cxn>
              <a:cxn ang="T10">
                <a:pos x="T4" y="T5"/>
              </a:cxn>
              <a:cxn ang="T11">
                <a:pos x="T6" y="T7"/>
              </a:cxn>
            </a:cxnLst>
            <a:rect l="T12" t="T13" r="T14" b="T15"/>
            <a:pathLst>
              <a:path w="1014" h="120">
                <a:moveTo>
                  <a:pt x="0" y="120"/>
                </a:moveTo>
                <a:cubicBezTo>
                  <a:pt x="72" y="114"/>
                  <a:pt x="297" y="95"/>
                  <a:pt x="432" y="84"/>
                </a:cubicBezTo>
                <a:cubicBezTo>
                  <a:pt x="567" y="73"/>
                  <a:pt x="713" y="68"/>
                  <a:pt x="810" y="54"/>
                </a:cubicBezTo>
                <a:cubicBezTo>
                  <a:pt x="907" y="40"/>
                  <a:pt x="972" y="11"/>
                  <a:pt x="1014" y="0"/>
                </a:cubicBezTo>
              </a:path>
            </a:pathLst>
          </a:custGeom>
          <a:noFill/>
          <a:ln w="31750">
            <a:solidFill>
              <a:srgbClr val="FF0000"/>
            </a:solidFill>
            <a:round/>
            <a:headEnd/>
            <a:tailEnd/>
          </a:ln>
        </p:spPr>
        <p:txBody>
          <a:bodyPr/>
          <a:lstStyle/>
          <a:p>
            <a:endParaRPr lang="en-US" dirty="0"/>
          </a:p>
        </p:txBody>
      </p:sp>
      <p:sp>
        <p:nvSpPr>
          <p:cNvPr id="127" name="Freeform 7"/>
          <p:cNvSpPr>
            <a:spLocks/>
          </p:cNvSpPr>
          <p:nvPr/>
        </p:nvSpPr>
        <p:spPr bwMode="auto">
          <a:xfrm>
            <a:off x="7542538" y="2849307"/>
            <a:ext cx="2959439" cy="728953"/>
          </a:xfrm>
          <a:custGeom>
            <a:avLst/>
            <a:gdLst>
              <a:gd name="T0" fmla="*/ 0 w 1542"/>
              <a:gd name="T1" fmla="*/ 0 h 398"/>
              <a:gd name="T2" fmla="*/ 2147483647 w 1542"/>
              <a:gd name="T3" fmla="*/ 2147483647 h 398"/>
              <a:gd name="T4" fmla="*/ 2147483647 w 1542"/>
              <a:gd name="T5" fmla="*/ 2147483647 h 398"/>
              <a:gd name="T6" fmla="*/ 2147483647 w 1542"/>
              <a:gd name="T7" fmla="*/ 2147483647 h 398"/>
              <a:gd name="T8" fmla="*/ 2147483647 w 1542"/>
              <a:gd name="T9" fmla="*/ 2147483647 h 398"/>
              <a:gd name="T10" fmla="*/ 0 60000 65536"/>
              <a:gd name="T11" fmla="*/ 0 60000 65536"/>
              <a:gd name="T12" fmla="*/ 0 60000 65536"/>
              <a:gd name="T13" fmla="*/ 0 60000 65536"/>
              <a:gd name="T14" fmla="*/ 0 60000 65536"/>
              <a:gd name="T15" fmla="*/ 0 w 1542"/>
              <a:gd name="T16" fmla="*/ 0 h 398"/>
              <a:gd name="T17" fmla="*/ 1542 w 1542"/>
              <a:gd name="T18" fmla="*/ 398 h 398"/>
            </a:gdLst>
            <a:ahLst/>
            <a:cxnLst>
              <a:cxn ang="T10">
                <a:pos x="T0" y="T1"/>
              </a:cxn>
              <a:cxn ang="T11">
                <a:pos x="T2" y="T3"/>
              </a:cxn>
              <a:cxn ang="T12">
                <a:pos x="T4" y="T5"/>
              </a:cxn>
              <a:cxn ang="T13">
                <a:pos x="T6" y="T7"/>
              </a:cxn>
              <a:cxn ang="T14">
                <a:pos x="T8" y="T9"/>
              </a:cxn>
            </a:cxnLst>
            <a:rect l="T15" t="T16" r="T17" b="T18"/>
            <a:pathLst>
              <a:path w="1542" h="398">
                <a:moveTo>
                  <a:pt x="0" y="0"/>
                </a:moveTo>
                <a:cubicBezTo>
                  <a:pt x="87" y="49"/>
                  <a:pt x="360" y="233"/>
                  <a:pt x="525" y="297"/>
                </a:cubicBezTo>
                <a:cubicBezTo>
                  <a:pt x="690" y="361"/>
                  <a:pt x="836" y="370"/>
                  <a:pt x="990" y="384"/>
                </a:cubicBezTo>
                <a:cubicBezTo>
                  <a:pt x="1144" y="398"/>
                  <a:pt x="1362" y="391"/>
                  <a:pt x="1452" y="381"/>
                </a:cubicBezTo>
                <a:cubicBezTo>
                  <a:pt x="1542" y="371"/>
                  <a:pt x="1514" y="333"/>
                  <a:pt x="1530" y="321"/>
                </a:cubicBezTo>
              </a:path>
            </a:pathLst>
          </a:custGeom>
          <a:noFill/>
          <a:ln w="31750">
            <a:solidFill>
              <a:srgbClr val="FF9900"/>
            </a:solidFill>
            <a:round/>
            <a:headEnd/>
            <a:tailEnd/>
          </a:ln>
        </p:spPr>
        <p:txBody>
          <a:bodyPr/>
          <a:lstStyle/>
          <a:p>
            <a:endParaRPr lang="en-US" dirty="0"/>
          </a:p>
        </p:txBody>
      </p:sp>
      <p:grpSp>
        <p:nvGrpSpPr>
          <p:cNvPr id="128" name="Group 8"/>
          <p:cNvGrpSpPr>
            <a:grpSpLocks/>
          </p:cNvGrpSpPr>
          <p:nvPr/>
        </p:nvGrpSpPr>
        <p:grpSpPr bwMode="auto">
          <a:xfrm>
            <a:off x="10463334" y="2409141"/>
            <a:ext cx="370410" cy="1054967"/>
            <a:chOff x="1616" y="1422"/>
            <a:chExt cx="193" cy="576"/>
          </a:xfrm>
        </p:grpSpPr>
        <p:sp>
          <p:nvSpPr>
            <p:cNvPr id="129" name="Freeform 9"/>
            <p:cNvSpPr>
              <a:spLocks/>
            </p:cNvSpPr>
            <p:nvPr/>
          </p:nvSpPr>
          <p:spPr bwMode="auto">
            <a:xfrm>
              <a:off x="1616" y="1491"/>
              <a:ext cx="138" cy="507"/>
            </a:xfrm>
            <a:custGeom>
              <a:avLst/>
              <a:gdLst>
                <a:gd name="T0" fmla="*/ 0 w 138"/>
                <a:gd name="T1" fmla="*/ 507 h 507"/>
                <a:gd name="T2" fmla="*/ 91 w 138"/>
                <a:gd name="T3" fmla="*/ 312 h 507"/>
                <a:gd name="T4" fmla="*/ 132 w 138"/>
                <a:gd name="T5" fmla="*/ 62 h 507"/>
                <a:gd name="T6" fmla="*/ 127 w 138"/>
                <a:gd name="T7" fmla="*/ 0 h 507"/>
                <a:gd name="T8" fmla="*/ 0 60000 65536"/>
                <a:gd name="T9" fmla="*/ 0 60000 65536"/>
                <a:gd name="T10" fmla="*/ 0 60000 65536"/>
                <a:gd name="T11" fmla="*/ 0 60000 65536"/>
                <a:gd name="T12" fmla="*/ 0 w 138"/>
                <a:gd name="T13" fmla="*/ 0 h 507"/>
                <a:gd name="T14" fmla="*/ 138 w 138"/>
                <a:gd name="T15" fmla="*/ 507 h 507"/>
              </a:gdLst>
              <a:ahLst/>
              <a:cxnLst>
                <a:cxn ang="T8">
                  <a:pos x="T0" y="T1"/>
                </a:cxn>
                <a:cxn ang="T9">
                  <a:pos x="T2" y="T3"/>
                </a:cxn>
                <a:cxn ang="T10">
                  <a:pos x="T4" y="T5"/>
                </a:cxn>
                <a:cxn ang="T11">
                  <a:pos x="T6" y="T7"/>
                </a:cxn>
              </a:cxnLst>
              <a:rect l="T12" t="T13" r="T14" b="T15"/>
              <a:pathLst>
                <a:path w="138" h="507">
                  <a:moveTo>
                    <a:pt x="0" y="507"/>
                  </a:moveTo>
                  <a:cubicBezTo>
                    <a:pt x="15" y="475"/>
                    <a:pt x="69" y="386"/>
                    <a:pt x="91" y="312"/>
                  </a:cubicBezTo>
                  <a:cubicBezTo>
                    <a:pt x="113" y="238"/>
                    <a:pt x="126" y="114"/>
                    <a:pt x="132" y="62"/>
                  </a:cubicBezTo>
                  <a:cubicBezTo>
                    <a:pt x="138" y="10"/>
                    <a:pt x="128" y="10"/>
                    <a:pt x="127" y="0"/>
                  </a:cubicBezTo>
                </a:path>
              </a:pathLst>
            </a:custGeom>
            <a:noFill/>
            <a:ln w="31750">
              <a:solidFill>
                <a:srgbClr val="FF9900"/>
              </a:solidFill>
              <a:round/>
              <a:headEnd/>
              <a:tailEnd/>
            </a:ln>
          </p:spPr>
          <p:txBody>
            <a:bodyPr/>
            <a:lstStyle/>
            <a:p>
              <a:endParaRPr lang="en-US" dirty="0"/>
            </a:p>
          </p:txBody>
        </p:sp>
        <p:sp>
          <p:nvSpPr>
            <p:cNvPr id="130" name="Freeform 10"/>
            <p:cNvSpPr>
              <a:spLocks/>
            </p:cNvSpPr>
            <p:nvPr/>
          </p:nvSpPr>
          <p:spPr bwMode="auto">
            <a:xfrm>
              <a:off x="1667" y="1559"/>
              <a:ext cx="60" cy="159"/>
            </a:xfrm>
            <a:custGeom>
              <a:avLst/>
              <a:gdLst>
                <a:gd name="T0" fmla="*/ 60 w 60"/>
                <a:gd name="T1" fmla="*/ 159 h 159"/>
                <a:gd name="T2" fmla="*/ 48 w 60"/>
                <a:gd name="T3" fmla="*/ 79 h 159"/>
                <a:gd name="T4" fmla="*/ 0 w 60"/>
                <a:gd name="T5" fmla="*/ 0 h 159"/>
                <a:gd name="T6" fmla="*/ 0 60000 65536"/>
                <a:gd name="T7" fmla="*/ 0 60000 65536"/>
                <a:gd name="T8" fmla="*/ 0 60000 65536"/>
                <a:gd name="T9" fmla="*/ 0 w 60"/>
                <a:gd name="T10" fmla="*/ 0 h 159"/>
                <a:gd name="T11" fmla="*/ 60 w 60"/>
                <a:gd name="T12" fmla="*/ 159 h 159"/>
              </a:gdLst>
              <a:ahLst/>
              <a:cxnLst>
                <a:cxn ang="T6">
                  <a:pos x="T0" y="T1"/>
                </a:cxn>
                <a:cxn ang="T7">
                  <a:pos x="T2" y="T3"/>
                </a:cxn>
                <a:cxn ang="T8">
                  <a:pos x="T4" y="T5"/>
                </a:cxn>
              </a:cxnLst>
              <a:rect l="T9" t="T10" r="T11" b="T12"/>
              <a:pathLst>
                <a:path w="60" h="159">
                  <a:moveTo>
                    <a:pt x="60" y="159"/>
                  </a:moveTo>
                  <a:cubicBezTo>
                    <a:pt x="58" y="146"/>
                    <a:pt x="58" y="105"/>
                    <a:pt x="48" y="79"/>
                  </a:cubicBezTo>
                  <a:cubicBezTo>
                    <a:pt x="38" y="53"/>
                    <a:pt x="10" y="16"/>
                    <a:pt x="0" y="0"/>
                  </a:cubicBezTo>
                </a:path>
              </a:pathLst>
            </a:custGeom>
            <a:noFill/>
            <a:ln w="31750">
              <a:solidFill>
                <a:srgbClr val="FF9900"/>
              </a:solidFill>
              <a:round/>
              <a:headEnd/>
              <a:tailEnd/>
            </a:ln>
          </p:spPr>
          <p:txBody>
            <a:bodyPr/>
            <a:lstStyle/>
            <a:p>
              <a:endParaRPr lang="en-US" dirty="0"/>
            </a:p>
          </p:txBody>
        </p:sp>
        <p:sp>
          <p:nvSpPr>
            <p:cNvPr id="131" name="Freeform 11"/>
            <p:cNvSpPr>
              <a:spLocks/>
            </p:cNvSpPr>
            <p:nvPr/>
          </p:nvSpPr>
          <p:spPr bwMode="auto">
            <a:xfrm>
              <a:off x="1719" y="1422"/>
              <a:ext cx="90" cy="326"/>
            </a:xfrm>
            <a:custGeom>
              <a:avLst/>
              <a:gdLst>
                <a:gd name="T0" fmla="*/ 0 w 90"/>
                <a:gd name="T1" fmla="*/ 326 h 326"/>
                <a:gd name="T2" fmla="*/ 77 w 90"/>
                <a:gd name="T3" fmla="*/ 176 h 326"/>
                <a:gd name="T4" fmla="*/ 80 w 90"/>
                <a:gd name="T5" fmla="*/ 56 h 326"/>
                <a:gd name="T6" fmla="*/ 75 w 90"/>
                <a:gd name="T7" fmla="*/ 0 h 326"/>
                <a:gd name="T8" fmla="*/ 0 60000 65536"/>
                <a:gd name="T9" fmla="*/ 0 60000 65536"/>
                <a:gd name="T10" fmla="*/ 0 60000 65536"/>
                <a:gd name="T11" fmla="*/ 0 60000 65536"/>
                <a:gd name="T12" fmla="*/ 0 w 90"/>
                <a:gd name="T13" fmla="*/ 0 h 326"/>
                <a:gd name="T14" fmla="*/ 90 w 90"/>
                <a:gd name="T15" fmla="*/ 326 h 326"/>
              </a:gdLst>
              <a:ahLst/>
              <a:cxnLst>
                <a:cxn ang="T8">
                  <a:pos x="T0" y="T1"/>
                </a:cxn>
                <a:cxn ang="T9">
                  <a:pos x="T2" y="T3"/>
                </a:cxn>
                <a:cxn ang="T10">
                  <a:pos x="T4" y="T5"/>
                </a:cxn>
                <a:cxn ang="T11">
                  <a:pos x="T6" y="T7"/>
                </a:cxn>
              </a:cxnLst>
              <a:rect l="T12" t="T13" r="T14" b="T15"/>
              <a:pathLst>
                <a:path w="90" h="326">
                  <a:moveTo>
                    <a:pt x="0" y="326"/>
                  </a:moveTo>
                  <a:cubicBezTo>
                    <a:pt x="12" y="301"/>
                    <a:pt x="64" y="221"/>
                    <a:pt x="77" y="176"/>
                  </a:cubicBezTo>
                  <a:cubicBezTo>
                    <a:pt x="90" y="131"/>
                    <a:pt x="80" y="85"/>
                    <a:pt x="80" y="56"/>
                  </a:cubicBezTo>
                  <a:cubicBezTo>
                    <a:pt x="80" y="27"/>
                    <a:pt x="76" y="12"/>
                    <a:pt x="75" y="0"/>
                  </a:cubicBezTo>
                </a:path>
              </a:pathLst>
            </a:custGeom>
            <a:noFill/>
            <a:ln w="31750">
              <a:solidFill>
                <a:srgbClr val="FF9900"/>
              </a:solidFill>
              <a:round/>
              <a:headEnd/>
              <a:tailEnd/>
            </a:ln>
          </p:spPr>
          <p:txBody>
            <a:bodyPr/>
            <a:lstStyle/>
            <a:p>
              <a:endParaRPr lang="en-US" dirty="0"/>
            </a:p>
          </p:txBody>
        </p:sp>
      </p:grpSp>
      <p:sp>
        <p:nvSpPr>
          <p:cNvPr id="132" name="Text Box 37"/>
          <p:cNvSpPr txBox="1">
            <a:spLocks noChangeArrowheads="1"/>
          </p:cNvSpPr>
          <p:nvPr/>
        </p:nvSpPr>
        <p:spPr bwMode="auto">
          <a:xfrm>
            <a:off x="7764740" y="1784573"/>
            <a:ext cx="3036789"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Prince Rupert, Canada</a:t>
            </a:r>
          </a:p>
        </p:txBody>
      </p:sp>
      <p:sp>
        <p:nvSpPr>
          <p:cNvPr id="133" name="Oval 38"/>
          <p:cNvSpPr>
            <a:spLocks noChangeArrowheads="1"/>
          </p:cNvSpPr>
          <p:nvPr/>
        </p:nvSpPr>
        <p:spPr bwMode="auto">
          <a:xfrm>
            <a:off x="9463777" y="248534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34" name="Oval 39"/>
          <p:cNvSpPr>
            <a:spLocks noChangeArrowheads="1"/>
          </p:cNvSpPr>
          <p:nvPr/>
        </p:nvSpPr>
        <p:spPr bwMode="auto">
          <a:xfrm>
            <a:off x="10346427" y="252979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35" name="Oval 40"/>
          <p:cNvSpPr>
            <a:spLocks noChangeArrowheads="1"/>
          </p:cNvSpPr>
          <p:nvPr/>
        </p:nvSpPr>
        <p:spPr bwMode="auto">
          <a:xfrm>
            <a:off x="10454377" y="240914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36" name="Oval 41"/>
          <p:cNvSpPr>
            <a:spLocks noChangeArrowheads="1"/>
          </p:cNvSpPr>
          <p:nvPr/>
        </p:nvSpPr>
        <p:spPr bwMode="auto">
          <a:xfrm>
            <a:off x="10606777" y="2332941"/>
            <a:ext cx="92123" cy="87914"/>
          </a:xfrm>
          <a:prstGeom prst="ellipse">
            <a:avLst/>
          </a:prstGeom>
          <a:solidFill>
            <a:srgbClr val="000000"/>
          </a:solidFill>
          <a:ln w="0" algn="ctr">
            <a:noFill/>
            <a:round/>
            <a:headEnd/>
            <a:tailEnd/>
          </a:ln>
        </p:spPr>
        <p:txBody>
          <a:bodyPr wrap="none" anchor="ctr"/>
          <a:lstStyle/>
          <a:p>
            <a:endParaRPr lang="en-US" dirty="0"/>
          </a:p>
        </p:txBody>
      </p:sp>
      <p:grpSp>
        <p:nvGrpSpPr>
          <p:cNvPr id="137" name="Group 42"/>
          <p:cNvGrpSpPr>
            <a:grpSpLocks/>
          </p:cNvGrpSpPr>
          <p:nvPr/>
        </p:nvGrpSpPr>
        <p:grpSpPr bwMode="auto">
          <a:xfrm>
            <a:off x="7562049" y="1958834"/>
            <a:ext cx="2377916" cy="1307719"/>
            <a:chOff x="78" y="1512"/>
            <a:chExt cx="1239" cy="714"/>
          </a:xfrm>
        </p:grpSpPr>
        <p:sp>
          <p:nvSpPr>
            <p:cNvPr id="138" name="Freeform 43"/>
            <p:cNvSpPr>
              <a:spLocks/>
            </p:cNvSpPr>
            <p:nvPr/>
          </p:nvSpPr>
          <p:spPr bwMode="auto">
            <a:xfrm>
              <a:off x="83" y="1512"/>
              <a:ext cx="1045" cy="498"/>
            </a:xfrm>
            <a:custGeom>
              <a:avLst/>
              <a:gdLst>
                <a:gd name="T0" fmla="*/ 1045 w 1045"/>
                <a:gd name="T1" fmla="*/ 0 h 498"/>
                <a:gd name="T2" fmla="*/ 903 w 1045"/>
                <a:gd name="T3" fmla="*/ 135 h 498"/>
                <a:gd name="T4" fmla="*/ 441 w 1045"/>
                <a:gd name="T5" fmla="*/ 377 h 498"/>
                <a:gd name="T6" fmla="*/ 0 w 1045"/>
                <a:gd name="T7" fmla="*/ 498 h 498"/>
                <a:gd name="T8" fmla="*/ 0 60000 65536"/>
                <a:gd name="T9" fmla="*/ 0 60000 65536"/>
                <a:gd name="T10" fmla="*/ 0 60000 65536"/>
                <a:gd name="T11" fmla="*/ 0 60000 65536"/>
                <a:gd name="T12" fmla="*/ 0 w 1045"/>
                <a:gd name="T13" fmla="*/ 0 h 498"/>
                <a:gd name="T14" fmla="*/ 1045 w 1045"/>
                <a:gd name="T15" fmla="*/ 498 h 498"/>
              </a:gdLst>
              <a:ahLst/>
              <a:cxnLst>
                <a:cxn ang="T8">
                  <a:pos x="T0" y="T1"/>
                </a:cxn>
                <a:cxn ang="T9">
                  <a:pos x="T2" y="T3"/>
                </a:cxn>
                <a:cxn ang="T10">
                  <a:pos x="T4" y="T5"/>
                </a:cxn>
                <a:cxn ang="T11">
                  <a:pos x="T6" y="T7"/>
                </a:cxn>
              </a:cxnLst>
              <a:rect l="T12" t="T13" r="T14" b="T15"/>
              <a:pathLst>
                <a:path w="1045" h="498">
                  <a:moveTo>
                    <a:pt x="1045" y="0"/>
                  </a:moveTo>
                  <a:cubicBezTo>
                    <a:pt x="1022" y="22"/>
                    <a:pt x="1004" y="72"/>
                    <a:pt x="903" y="135"/>
                  </a:cubicBezTo>
                  <a:cubicBezTo>
                    <a:pt x="802" y="198"/>
                    <a:pt x="591" y="317"/>
                    <a:pt x="441" y="377"/>
                  </a:cubicBezTo>
                  <a:cubicBezTo>
                    <a:pt x="291" y="437"/>
                    <a:pt x="92" y="473"/>
                    <a:pt x="0" y="498"/>
                  </a:cubicBezTo>
                </a:path>
              </a:pathLst>
            </a:custGeom>
            <a:noFill/>
            <a:ln w="31750">
              <a:solidFill>
                <a:srgbClr val="0000FF"/>
              </a:solidFill>
              <a:round/>
              <a:headEnd/>
              <a:tailEnd/>
            </a:ln>
          </p:spPr>
          <p:txBody>
            <a:bodyPr/>
            <a:lstStyle/>
            <a:p>
              <a:endParaRPr lang="en-US" dirty="0"/>
            </a:p>
          </p:txBody>
        </p:sp>
        <p:sp>
          <p:nvSpPr>
            <p:cNvPr id="139" name="Freeform 44"/>
            <p:cNvSpPr>
              <a:spLocks/>
            </p:cNvSpPr>
            <p:nvPr/>
          </p:nvSpPr>
          <p:spPr bwMode="auto">
            <a:xfrm>
              <a:off x="78" y="1944"/>
              <a:ext cx="1029" cy="101"/>
            </a:xfrm>
            <a:custGeom>
              <a:avLst/>
              <a:gdLst>
                <a:gd name="T0" fmla="*/ 0 w 1029"/>
                <a:gd name="T1" fmla="*/ 68 h 101"/>
                <a:gd name="T2" fmla="*/ 326 w 1029"/>
                <a:gd name="T3" fmla="*/ 100 h 101"/>
                <a:gd name="T4" fmla="*/ 742 w 1029"/>
                <a:gd name="T5" fmla="*/ 72 h 101"/>
                <a:gd name="T6" fmla="*/ 1029 w 1029"/>
                <a:gd name="T7" fmla="*/ 0 h 101"/>
                <a:gd name="T8" fmla="*/ 0 60000 65536"/>
                <a:gd name="T9" fmla="*/ 0 60000 65536"/>
                <a:gd name="T10" fmla="*/ 0 60000 65536"/>
                <a:gd name="T11" fmla="*/ 0 60000 65536"/>
                <a:gd name="T12" fmla="*/ 0 w 1029"/>
                <a:gd name="T13" fmla="*/ 0 h 101"/>
                <a:gd name="T14" fmla="*/ 1029 w 1029"/>
                <a:gd name="T15" fmla="*/ 101 h 101"/>
              </a:gdLst>
              <a:ahLst/>
              <a:cxnLst>
                <a:cxn ang="T8">
                  <a:pos x="T0" y="T1"/>
                </a:cxn>
                <a:cxn ang="T9">
                  <a:pos x="T2" y="T3"/>
                </a:cxn>
                <a:cxn ang="T10">
                  <a:pos x="T4" y="T5"/>
                </a:cxn>
                <a:cxn ang="T11">
                  <a:pos x="T6" y="T7"/>
                </a:cxn>
              </a:cxnLst>
              <a:rect l="T12" t="T13" r="T14" b="T15"/>
              <a:pathLst>
                <a:path w="1029" h="101">
                  <a:moveTo>
                    <a:pt x="0" y="68"/>
                  </a:moveTo>
                  <a:cubicBezTo>
                    <a:pt x="54" y="73"/>
                    <a:pt x="202" y="99"/>
                    <a:pt x="326" y="100"/>
                  </a:cubicBezTo>
                  <a:cubicBezTo>
                    <a:pt x="450" y="101"/>
                    <a:pt x="625" y="89"/>
                    <a:pt x="742" y="72"/>
                  </a:cubicBezTo>
                  <a:cubicBezTo>
                    <a:pt x="859" y="55"/>
                    <a:pt x="969" y="15"/>
                    <a:pt x="1029" y="0"/>
                  </a:cubicBezTo>
                </a:path>
              </a:pathLst>
            </a:custGeom>
            <a:noFill/>
            <a:ln w="31750">
              <a:solidFill>
                <a:srgbClr val="0000FF"/>
              </a:solidFill>
              <a:round/>
              <a:headEnd/>
              <a:tailEnd/>
            </a:ln>
          </p:spPr>
          <p:txBody>
            <a:bodyPr/>
            <a:lstStyle/>
            <a:p>
              <a:endParaRPr lang="en-US" dirty="0"/>
            </a:p>
          </p:txBody>
        </p:sp>
        <p:sp>
          <p:nvSpPr>
            <p:cNvPr id="140" name="Freeform 45"/>
            <p:cNvSpPr>
              <a:spLocks/>
            </p:cNvSpPr>
            <p:nvPr/>
          </p:nvSpPr>
          <p:spPr bwMode="auto">
            <a:xfrm>
              <a:off x="96" y="2016"/>
              <a:ext cx="1221" cy="210"/>
            </a:xfrm>
            <a:custGeom>
              <a:avLst/>
              <a:gdLst>
                <a:gd name="T0" fmla="*/ 0 w 1221"/>
                <a:gd name="T1" fmla="*/ 0 h 210"/>
                <a:gd name="T2" fmla="*/ 462 w 1221"/>
                <a:gd name="T3" fmla="*/ 114 h 210"/>
                <a:gd name="T4" fmla="*/ 1068 w 1221"/>
                <a:gd name="T5" fmla="*/ 201 h 210"/>
                <a:gd name="T6" fmla="*/ 1221 w 1221"/>
                <a:gd name="T7" fmla="*/ 168 h 210"/>
                <a:gd name="T8" fmla="*/ 0 60000 65536"/>
                <a:gd name="T9" fmla="*/ 0 60000 65536"/>
                <a:gd name="T10" fmla="*/ 0 60000 65536"/>
                <a:gd name="T11" fmla="*/ 0 60000 65536"/>
                <a:gd name="T12" fmla="*/ 0 w 1221"/>
                <a:gd name="T13" fmla="*/ 0 h 210"/>
                <a:gd name="T14" fmla="*/ 1221 w 1221"/>
                <a:gd name="T15" fmla="*/ 210 h 210"/>
              </a:gdLst>
              <a:ahLst/>
              <a:cxnLst>
                <a:cxn ang="T8">
                  <a:pos x="T0" y="T1"/>
                </a:cxn>
                <a:cxn ang="T9">
                  <a:pos x="T2" y="T3"/>
                </a:cxn>
                <a:cxn ang="T10">
                  <a:pos x="T4" y="T5"/>
                </a:cxn>
                <a:cxn ang="T11">
                  <a:pos x="T6" y="T7"/>
                </a:cxn>
              </a:cxnLst>
              <a:rect l="T12" t="T13" r="T14" b="T15"/>
              <a:pathLst>
                <a:path w="1221" h="210">
                  <a:moveTo>
                    <a:pt x="0" y="0"/>
                  </a:moveTo>
                  <a:cubicBezTo>
                    <a:pt x="77" y="19"/>
                    <a:pt x="284" y="81"/>
                    <a:pt x="462" y="114"/>
                  </a:cubicBezTo>
                  <a:cubicBezTo>
                    <a:pt x="640" y="147"/>
                    <a:pt x="942" y="192"/>
                    <a:pt x="1068" y="201"/>
                  </a:cubicBezTo>
                  <a:cubicBezTo>
                    <a:pt x="1194" y="210"/>
                    <a:pt x="1189" y="175"/>
                    <a:pt x="1221" y="168"/>
                  </a:cubicBezTo>
                </a:path>
              </a:pathLst>
            </a:custGeom>
            <a:noFill/>
            <a:ln w="31750">
              <a:solidFill>
                <a:srgbClr val="0000FF"/>
              </a:solidFill>
              <a:round/>
              <a:headEnd/>
              <a:tailEnd/>
            </a:ln>
          </p:spPr>
          <p:txBody>
            <a:bodyPr/>
            <a:lstStyle/>
            <a:p>
              <a:endParaRPr lang="en-US" dirty="0"/>
            </a:p>
          </p:txBody>
        </p:sp>
      </p:grpSp>
      <p:sp>
        <p:nvSpPr>
          <p:cNvPr id="141" name="Oval 46"/>
          <p:cNvSpPr>
            <a:spLocks noChangeArrowheads="1"/>
          </p:cNvSpPr>
          <p:nvPr/>
        </p:nvSpPr>
        <p:spPr bwMode="auto">
          <a:xfrm>
            <a:off x="9844777" y="294254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42" name="Text Box 47"/>
          <p:cNvSpPr txBox="1">
            <a:spLocks noChangeArrowheads="1"/>
          </p:cNvSpPr>
          <p:nvPr/>
        </p:nvSpPr>
        <p:spPr bwMode="auto">
          <a:xfrm>
            <a:off x="8699141" y="2568941"/>
            <a:ext cx="1967033"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Savannah</a:t>
            </a:r>
          </a:p>
        </p:txBody>
      </p:sp>
      <p:sp>
        <p:nvSpPr>
          <p:cNvPr id="143" name="Text Box 48"/>
          <p:cNvSpPr txBox="1">
            <a:spLocks noChangeArrowheads="1"/>
          </p:cNvSpPr>
          <p:nvPr/>
        </p:nvSpPr>
        <p:spPr bwMode="auto">
          <a:xfrm>
            <a:off x="8871093" y="2340341"/>
            <a:ext cx="1730601"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Norfolk</a:t>
            </a:r>
          </a:p>
        </p:txBody>
      </p:sp>
      <p:sp>
        <p:nvSpPr>
          <p:cNvPr id="144" name="Text Box 49"/>
          <p:cNvSpPr txBox="1">
            <a:spLocks noChangeArrowheads="1"/>
          </p:cNvSpPr>
          <p:nvPr/>
        </p:nvSpPr>
        <p:spPr bwMode="auto">
          <a:xfrm>
            <a:off x="8931109" y="2187941"/>
            <a:ext cx="1926336"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New York</a:t>
            </a:r>
          </a:p>
        </p:txBody>
      </p:sp>
      <p:sp>
        <p:nvSpPr>
          <p:cNvPr id="145" name="Oval 50"/>
          <p:cNvSpPr>
            <a:spLocks noChangeArrowheads="1"/>
          </p:cNvSpPr>
          <p:nvPr/>
        </p:nvSpPr>
        <p:spPr bwMode="auto">
          <a:xfrm>
            <a:off x="9539977" y="187574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46" name="Oval 51"/>
          <p:cNvSpPr>
            <a:spLocks noChangeArrowheads="1"/>
          </p:cNvSpPr>
          <p:nvPr/>
        </p:nvSpPr>
        <p:spPr bwMode="auto">
          <a:xfrm>
            <a:off x="9539977" y="2561541"/>
            <a:ext cx="92123" cy="87914"/>
          </a:xfrm>
          <a:prstGeom prst="ellipse">
            <a:avLst/>
          </a:prstGeom>
          <a:solidFill>
            <a:srgbClr val="000000"/>
          </a:solidFill>
          <a:ln w="0" algn="ctr">
            <a:noFill/>
            <a:round/>
            <a:headEnd/>
            <a:tailEnd/>
          </a:ln>
        </p:spPr>
        <p:txBody>
          <a:bodyPr wrap="none" anchor="ctr"/>
          <a:lstStyle/>
          <a:p>
            <a:endParaRPr lang="en-US" dirty="0"/>
          </a:p>
        </p:txBody>
      </p:sp>
      <p:sp>
        <p:nvSpPr>
          <p:cNvPr id="147" name="Text Box 52"/>
          <p:cNvSpPr txBox="1">
            <a:spLocks noChangeArrowheads="1"/>
          </p:cNvSpPr>
          <p:nvPr/>
        </p:nvSpPr>
        <p:spPr bwMode="auto">
          <a:xfrm>
            <a:off x="7610979" y="2470373"/>
            <a:ext cx="2131759"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Los Angeles</a:t>
            </a:r>
          </a:p>
        </p:txBody>
      </p:sp>
      <p:sp>
        <p:nvSpPr>
          <p:cNvPr id="148" name="Text Box 53"/>
          <p:cNvSpPr txBox="1">
            <a:spLocks noChangeArrowheads="1"/>
          </p:cNvSpPr>
          <p:nvPr/>
        </p:nvSpPr>
        <p:spPr bwMode="auto">
          <a:xfrm>
            <a:off x="8375589" y="3026141"/>
            <a:ext cx="2405013"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Colima, Mexico</a:t>
            </a:r>
          </a:p>
        </p:txBody>
      </p:sp>
      <p:sp>
        <p:nvSpPr>
          <p:cNvPr id="149" name="Text Box 54"/>
          <p:cNvSpPr txBox="1">
            <a:spLocks noChangeArrowheads="1"/>
          </p:cNvSpPr>
          <p:nvPr/>
        </p:nvSpPr>
        <p:spPr bwMode="auto">
          <a:xfrm>
            <a:off x="7720590" y="2851373"/>
            <a:ext cx="2649197" cy="169277"/>
          </a:xfrm>
          <a:prstGeom prst="rect">
            <a:avLst/>
          </a:prstGeom>
          <a:noFill/>
          <a:ln w="0" algn="ctr">
            <a:noFill/>
            <a:miter lim="800000"/>
            <a:headEnd/>
            <a:tailEnd/>
          </a:ln>
        </p:spPr>
        <p:txBody>
          <a:bodyPr wrap="square" lIns="0" tIns="0" rIns="0" bIns="0" anchor="ctr">
            <a:spAutoFit/>
          </a:bodyPr>
          <a:lstStyle/>
          <a:p>
            <a:pPr marL="1143000" indent="-228600">
              <a:spcBef>
                <a:spcPct val="20000"/>
              </a:spcBef>
              <a:buClr>
                <a:srgbClr val="FFFF66"/>
              </a:buClr>
            </a:pPr>
            <a:r>
              <a:rPr lang="en-US" sz="1100" dirty="0">
                <a:solidFill>
                  <a:srgbClr val="000000"/>
                </a:solidFill>
              </a:rPr>
              <a:t>Ensenada, Mexico</a:t>
            </a:r>
          </a:p>
        </p:txBody>
      </p:sp>
      <p:sp>
        <p:nvSpPr>
          <p:cNvPr id="150" name="Freeform 149"/>
          <p:cNvSpPr>
            <a:spLocks/>
          </p:cNvSpPr>
          <p:nvPr/>
        </p:nvSpPr>
        <p:spPr bwMode="auto">
          <a:xfrm>
            <a:off x="6527132" y="2832690"/>
            <a:ext cx="1378001" cy="128208"/>
          </a:xfrm>
          <a:custGeom>
            <a:avLst/>
            <a:gdLst>
              <a:gd name="T0" fmla="*/ 0 w 994"/>
              <a:gd name="T1" fmla="*/ 2147483647 h 93"/>
              <a:gd name="T2" fmla="*/ 2147483647 w 994"/>
              <a:gd name="T3" fmla="*/ 2147483647 h 93"/>
              <a:gd name="T4" fmla="*/ 2147483647 w 994"/>
              <a:gd name="T5" fmla="*/ 0 h 93"/>
              <a:gd name="T6" fmla="*/ 0 60000 65536"/>
              <a:gd name="T7" fmla="*/ 0 60000 65536"/>
              <a:gd name="T8" fmla="*/ 0 60000 65536"/>
              <a:gd name="T9" fmla="*/ 0 w 994"/>
              <a:gd name="T10" fmla="*/ 0 h 93"/>
              <a:gd name="T11" fmla="*/ 994 w 994"/>
              <a:gd name="T12" fmla="*/ 93 h 93"/>
            </a:gdLst>
            <a:ahLst/>
            <a:cxnLst>
              <a:cxn ang="T6">
                <a:pos x="T0" y="T1"/>
              </a:cxn>
              <a:cxn ang="T7">
                <a:pos x="T2" y="T3"/>
              </a:cxn>
              <a:cxn ang="T8">
                <a:pos x="T4" y="T5"/>
              </a:cxn>
            </a:cxnLst>
            <a:rect l="T9" t="T10" r="T11" b="T12"/>
            <a:pathLst>
              <a:path w="994" h="93">
                <a:moveTo>
                  <a:pt x="0" y="64"/>
                </a:moveTo>
                <a:cubicBezTo>
                  <a:pt x="53" y="67"/>
                  <a:pt x="155" y="93"/>
                  <a:pt x="321" y="82"/>
                </a:cubicBezTo>
                <a:cubicBezTo>
                  <a:pt x="513" y="67"/>
                  <a:pt x="854" y="17"/>
                  <a:pt x="994" y="0"/>
                </a:cubicBezTo>
              </a:path>
            </a:pathLst>
          </a:custGeom>
          <a:noFill/>
          <a:ln w="31750">
            <a:solidFill>
              <a:srgbClr val="FF0000"/>
            </a:solidFill>
            <a:round/>
            <a:headEnd/>
            <a:tailEnd/>
          </a:ln>
        </p:spPr>
        <p:txBody>
          <a:bodyPr/>
          <a:lstStyle/>
          <a:p>
            <a:endParaRPr lang="en-US" dirty="0"/>
          </a:p>
        </p:txBody>
      </p:sp>
      <p:sp>
        <p:nvSpPr>
          <p:cNvPr id="151" name="Freeform 25"/>
          <p:cNvSpPr>
            <a:spLocks/>
          </p:cNvSpPr>
          <p:nvPr/>
        </p:nvSpPr>
        <p:spPr bwMode="auto">
          <a:xfrm>
            <a:off x="6537608" y="2869681"/>
            <a:ext cx="1366486" cy="117219"/>
          </a:xfrm>
          <a:custGeom>
            <a:avLst/>
            <a:gdLst>
              <a:gd name="T0" fmla="*/ 0 w 1000"/>
              <a:gd name="T1" fmla="*/ 2147483647 h 87"/>
              <a:gd name="T2" fmla="*/ 2147483647 w 1000"/>
              <a:gd name="T3" fmla="*/ 2147483647 h 87"/>
              <a:gd name="T4" fmla="*/ 2147483647 w 1000"/>
              <a:gd name="T5" fmla="*/ 0 h 87"/>
              <a:gd name="T6" fmla="*/ 0 60000 65536"/>
              <a:gd name="T7" fmla="*/ 0 60000 65536"/>
              <a:gd name="T8" fmla="*/ 0 60000 65536"/>
              <a:gd name="T9" fmla="*/ 0 w 1000"/>
              <a:gd name="T10" fmla="*/ 0 h 87"/>
              <a:gd name="T11" fmla="*/ 1000 w 1000"/>
              <a:gd name="T12" fmla="*/ 87 h 87"/>
            </a:gdLst>
            <a:ahLst/>
            <a:cxnLst>
              <a:cxn ang="T6">
                <a:pos x="T0" y="T1"/>
              </a:cxn>
              <a:cxn ang="T7">
                <a:pos x="T2" y="T3"/>
              </a:cxn>
              <a:cxn ang="T8">
                <a:pos x="T4" y="T5"/>
              </a:cxn>
            </a:cxnLst>
            <a:rect l="T9" t="T10" r="T11" b="T12"/>
            <a:pathLst>
              <a:path w="1000" h="87">
                <a:moveTo>
                  <a:pt x="0" y="67"/>
                </a:moveTo>
                <a:cubicBezTo>
                  <a:pt x="52" y="68"/>
                  <a:pt x="148" y="87"/>
                  <a:pt x="315" y="76"/>
                </a:cubicBezTo>
                <a:cubicBezTo>
                  <a:pt x="507" y="61"/>
                  <a:pt x="857" y="16"/>
                  <a:pt x="1000" y="0"/>
                </a:cubicBezTo>
              </a:path>
            </a:pathLst>
          </a:custGeom>
          <a:noFill/>
          <a:ln w="31750">
            <a:solidFill>
              <a:srgbClr val="FF9900"/>
            </a:solidFill>
            <a:round/>
            <a:headEnd/>
            <a:tailEnd/>
          </a:ln>
        </p:spPr>
        <p:txBody>
          <a:bodyPr/>
          <a:lstStyle/>
          <a:p>
            <a:endParaRPr lang="en-US" dirty="0"/>
          </a:p>
        </p:txBody>
      </p:sp>
      <p:sp>
        <p:nvSpPr>
          <p:cNvPr id="152" name="Freeform 26"/>
          <p:cNvSpPr>
            <a:spLocks/>
          </p:cNvSpPr>
          <p:nvPr/>
        </p:nvSpPr>
        <p:spPr bwMode="auto">
          <a:xfrm>
            <a:off x="6521895" y="2796656"/>
            <a:ext cx="1383758" cy="117219"/>
          </a:xfrm>
          <a:custGeom>
            <a:avLst/>
            <a:gdLst>
              <a:gd name="T0" fmla="*/ 0 w 1013"/>
              <a:gd name="T1" fmla="*/ 2147483647 h 83"/>
              <a:gd name="T2" fmla="*/ 2147483647 w 1013"/>
              <a:gd name="T3" fmla="*/ 2147483647 h 83"/>
              <a:gd name="T4" fmla="*/ 2147483647 w 1013"/>
              <a:gd name="T5" fmla="*/ 0 h 83"/>
              <a:gd name="T6" fmla="*/ 0 60000 65536"/>
              <a:gd name="T7" fmla="*/ 0 60000 65536"/>
              <a:gd name="T8" fmla="*/ 0 60000 65536"/>
              <a:gd name="T9" fmla="*/ 0 w 1013"/>
              <a:gd name="T10" fmla="*/ 0 h 83"/>
              <a:gd name="T11" fmla="*/ 1013 w 1013"/>
              <a:gd name="T12" fmla="*/ 83 h 83"/>
            </a:gdLst>
            <a:ahLst/>
            <a:cxnLst>
              <a:cxn ang="T6">
                <a:pos x="T0" y="T1"/>
              </a:cxn>
              <a:cxn ang="T7">
                <a:pos x="T2" y="T3"/>
              </a:cxn>
              <a:cxn ang="T8">
                <a:pos x="T4" y="T5"/>
              </a:cxn>
            </a:cxnLst>
            <a:rect l="T9" t="T10" r="T11" b="T12"/>
            <a:pathLst>
              <a:path w="1013" h="83">
                <a:moveTo>
                  <a:pt x="0" y="58"/>
                </a:moveTo>
                <a:cubicBezTo>
                  <a:pt x="62" y="60"/>
                  <a:pt x="206" y="83"/>
                  <a:pt x="375" y="73"/>
                </a:cubicBezTo>
                <a:cubicBezTo>
                  <a:pt x="567" y="58"/>
                  <a:pt x="880" y="15"/>
                  <a:pt x="1013" y="0"/>
                </a:cubicBezTo>
              </a:path>
            </a:pathLst>
          </a:custGeom>
          <a:noFill/>
          <a:ln w="31750">
            <a:solidFill>
              <a:srgbClr val="0000FF"/>
            </a:solidFill>
            <a:round/>
            <a:headEnd/>
            <a:tailEnd/>
          </a:ln>
        </p:spPr>
        <p:txBody>
          <a:bodyPr/>
          <a:lstStyle/>
          <a:p>
            <a:endParaRPr lang="en-US" dirty="0"/>
          </a:p>
        </p:txBody>
      </p:sp>
    </p:spTree>
    <p:extLst>
      <p:ext uri="{BB962C8B-B14F-4D97-AF65-F5344CB8AC3E}">
        <p14:creationId xmlns:p14="http://schemas.microsoft.com/office/powerpoint/2010/main" val="2428893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left)">
                                      <p:cBhvr>
                                        <p:cTn id="7" dur="1000"/>
                                        <p:tgtEl>
                                          <p:spTgt spid="15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left)">
                                      <p:cBhvr>
                                        <p:cTn id="11" dur="1000"/>
                                        <p:tgtEl>
                                          <p:spTgt spid="12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wipe(left)">
                                      <p:cBhvr>
                                        <p:cTn id="15" dur="1000"/>
                                        <p:tgtEl>
                                          <p:spTgt spid="15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wipe(left)">
                                      <p:cBhvr>
                                        <p:cTn id="19" dur="1000"/>
                                        <p:tgtEl>
                                          <p:spTgt spid="12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down)">
                                      <p:cBhvr>
                                        <p:cTn id="23" dur="1000"/>
                                        <p:tgtEl>
                                          <p:spTgt spid="128"/>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1000"/>
                                        <p:tgtEl>
                                          <p:spTgt spid="152"/>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wipe(left)">
                                      <p:cBhvr>
                                        <p:cTn id="31" dur="1000"/>
                                        <p:tgtEl>
                                          <p:spTgt spid="137"/>
                                        </p:tgtEl>
                                      </p:cBhvr>
                                    </p:animEffect>
                                  </p:childTnLst>
                                </p:cTn>
                              </p:par>
                            </p:childTnLst>
                          </p:cTn>
                        </p:par>
                        <p:par>
                          <p:cTn id="32" fill="hold">
                            <p:stCondLst>
                              <p:cond delay="7000"/>
                            </p:stCondLst>
                            <p:childTnLst>
                              <p:par>
                                <p:cTn id="33" presetID="22" presetClass="entr" presetSubtype="2"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wipe(right)">
                                      <p:cBhvr>
                                        <p:cTn id="35" dur="1000"/>
                                        <p:tgtEl>
                                          <p:spTgt spid="104"/>
                                        </p:tgtEl>
                                      </p:cBhvr>
                                    </p:animEffect>
                                  </p:childTnLst>
                                </p:cTn>
                              </p:par>
                            </p:childTnLst>
                          </p:cTn>
                        </p:par>
                        <p:par>
                          <p:cTn id="36" fill="hold">
                            <p:stCondLst>
                              <p:cond delay="8000"/>
                            </p:stCondLst>
                            <p:childTnLst>
                              <p:par>
                                <p:cTn id="37" presetID="22" presetClass="entr" presetSubtype="2" fill="hold"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right)">
                                      <p:cBhvr>
                                        <p:cTn id="39"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26" grpId="0" animBg="1"/>
      <p:bldP spid="127" grpId="0" animBg="1"/>
      <p:bldP spid="151" grpId="0" animBg="1"/>
      <p:bldP spid="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cstate="print"/>
          <a:srcRect l="6885" r="7820"/>
          <a:stretch>
            <a:fillRect/>
          </a:stretch>
        </p:blipFill>
        <p:spPr bwMode="auto">
          <a:xfrm>
            <a:off x="1239235" y="802262"/>
            <a:ext cx="9809765" cy="5718957"/>
          </a:xfrm>
          <a:prstGeom prst="rect">
            <a:avLst/>
          </a:prstGeom>
          <a:noFill/>
          <a:ln w="9525" algn="ctr">
            <a:noFill/>
            <a:miter lim="800000"/>
            <a:headEnd/>
            <a:tailEnd/>
          </a:ln>
        </p:spPr>
      </p:pic>
      <p:sp>
        <p:nvSpPr>
          <p:cNvPr id="22531" name="Rectangle 2"/>
          <p:cNvSpPr>
            <a:spLocks noGrp="1" noChangeArrowheads="1"/>
          </p:cNvSpPr>
          <p:nvPr>
            <p:ph type="title"/>
          </p:nvPr>
        </p:nvSpPr>
        <p:spPr/>
        <p:txBody>
          <a:bodyPr/>
          <a:lstStyle/>
          <a:p>
            <a:r>
              <a:rPr lang="en-US" dirty="0"/>
              <a:t>Aggregate Forecasts Are More Accurate</a:t>
            </a:r>
          </a:p>
        </p:txBody>
      </p:sp>
      <p:sp>
        <p:nvSpPr>
          <p:cNvPr id="22532" name="Oval 4"/>
          <p:cNvSpPr>
            <a:spLocks noChangeArrowheads="1"/>
          </p:cNvSpPr>
          <p:nvPr/>
        </p:nvSpPr>
        <p:spPr bwMode="auto">
          <a:xfrm>
            <a:off x="2817212" y="1531437"/>
            <a:ext cx="2062386" cy="3456258"/>
          </a:xfrm>
          <a:prstGeom prst="ellipse">
            <a:avLst/>
          </a:prstGeom>
          <a:noFill/>
          <a:ln w="57150" algn="ctr">
            <a:solidFill>
              <a:schemeClr val="bg1"/>
            </a:solidFill>
            <a:round/>
            <a:headEnd/>
            <a:tailEnd/>
          </a:ln>
        </p:spPr>
        <p:txBody>
          <a:bodyPr/>
          <a:lstStyle/>
          <a:p>
            <a:endParaRPr lang="en-US" dirty="0"/>
          </a:p>
        </p:txBody>
      </p:sp>
      <p:sp>
        <p:nvSpPr>
          <p:cNvPr id="22533" name="Oval 5"/>
          <p:cNvSpPr>
            <a:spLocks noChangeArrowheads="1"/>
          </p:cNvSpPr>
          <p:nvPr/>
        </p:nvSpPr>
        <p:spPr bwMode="auto">
          <a:xfrm>
            <a:off x="4533300" y="1564167"/>
            <a:ext cx="2215155" cy="3533064"/>
          </a:xfrm>
          <a:prstGeom prst="ellipse">
            <a:avLst/>
          </a:prstGeom>
          <a:noFill/>
          <a:ln w="57150" algn="ctr">
            <a:solidFill>
              <a:schemeClr val="bg1"/>
            </a:solidFill>
            <a:round/>
            <a:headEnd/>
            <a:tailEnd/>
          </a:ln>
        </p:spPr>
        <p:txBody>
          <a:bodyPr/>
          <a:lstStyle/>
          <a:p>
            <a:endParaRPr lang="en-US" dirty="0"/>
          </a:p>
        </p:txBody>
      </p:sp>
      <p:sp>
        <p:nvSpPr>
          <p:cNvPr id="22534" name="Oval 6"/>
          <p:cNvSpPr>
            <a:spLocks noChangeArrowheads="1"/>
          </p:cNvSpPr>
          <p:nvPr/>
        </p:nvSpPr>
        <p:spPr bwMode="auto">
          <a:xfrm>
            <a:off x="5847750" y="1891589"/>
            <a:ext cx="2979002" cy="2073755"/>
          </a:xfrm>
          <a:prstGeom prst="ellipse">
            <a:avLst/>
          </a:prstGeom>
          <a:noFill/>
          <a:ln w="57150" algn="ctr">
            <a:solidFill>
              <a:schemeClr val="bg1"/>
            </a:solidFill>
            <a:round/>
            <a:headEnd/>
            <a:tailEnd/>
          </a:ln>
        </p:spPr>
        <p:txBody>
          <a:bodyPr/>
          <a:lstStyle/>
          <a:p>
            <a:endParaRPr lang="en-US" dirty="0"/>
          </a:p>
        </p:txBody>
      </p:sp>
      <p:grpSp>
        <p:nvGrpSpPr>
          <p:cNvPr id="2" name="Group 20"/>
          <p:cNvGrpSpPr/>
          <p:nvPr/>
        </p:nvGrpSpPr>
        <p:grpSpPr>
          <a:xfrm>
            <a:off x="1239236" y="4534392"/>
            <a:ext cx="1781180" cy="1049546"/>
            <a:chOff x="0" y="4268788"/>
            <a:chExt cx="1702838" cy="997882"/>
          </a:xfrm>
        </p:grpSpPr>
        <p:cxnSp>
          <p:nvCxnSpPr>
            <p:cNvPr id="22535" name="Straight Arrow Connector 8"/>
            <p:cNvCxnSpPr>
              <a:cxnSpLocks noChangeShapeType="1"/>
            </p:cNvCxnSpPr>
            <p:nvPr/>
          </p:nvCxnSpPr>
          <p:spPr bwMode="auto">
            <a:xfrm flipV="1">
              <a:off x="0" y="4268788"/>
              <a:ext cx="1577975" cy="584200"/>
            </a:xfrm>
            <a:prstGeom prst="straightConnector1">
              <a:avLst/>
            </a:prstGeom>
            <a:noFill/>
            <a:ln w="57150" algn="ctr">
              <a:solidFill>
                <a:schemeClr val="bg1"/>
              </a:solidFill>
              <a:round/>
              <a:headEnd/>
              <a:tailEnd type="arrow" w="med" len="med"/>
            </a:ln>
          </p:spPr>
        </p:cxnSp>
        <p:sp>
          <p:nvSpPr>
            <p:cNvPr id="23563" name="TextBox 25"/>
            <p:cNvSpPr txBox="1">
              <a:spLocks noChangeArrowheads="1"/>
            </p:cNvSpPr>
            <p:nvPr/>
          </p:nvSpPr>
          <p:spPr bwMode="auto">
            <a:xfrm>
              <a:off x="0" y="4743450"/>
              <a:ext cx="1702838"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2 Weeks</a:t>
              </a:r>
            </a:p>
          </p:txBody>
        </p:sp>
      </p:grpSp>
      <p:grpSp>
        <p:nvGrpSpPr>
          <p:cNvPr id="3" name="Group 18"/>
          <p:cNvGrpSpPr/>
          <p:nvPr/>
        </p:nvGrpSpPr>
        <p:grpSpPr>
          <a:xfrm>
            <a:off x="3362965" y="5065068"/>
            <a:ext cx="2293564" cy="1395172"/>
            <a:chOff x="2123728" y="4816475"/>
            <a:chExt cx="2192685" cy="1326495"/>
          </a:xfrm>
        </p:grpSpPr>
        <p:cxnSp>
          <p:nvCxnSpPr>
            <p:cNvPr id="22543" name="Straight Arrow Connector 8"/>
            <p:cNvCxnSpPr>
              <a:cxnSpLocks noChangeShapeType="1"/>
            </p:cNvCxnSpPr>
            <p:nvPr/>
          </p:nvCxnSpPr>
          <p:spPr bwMode="auto">
            <a:xfrm rot="5400000" flipH="1" flipV="1">
              <a:off x="3330575" y="5108575"/>
              <a:ext cx="1277938" cy="693738"/>
            </a:xfrm>
            <a:prstGeom prst="straightConnector1">
              <a:avLst/>
            </a:prstGeom>
            <a:noFill/>
            <a:ln w="57150" algn="ctr">
              <a:solidFill>
                <a:schemeClr val="bg1"/>
              </a:solidFill>
              <a:round/>
              <a:headEnd/>
              <a:tailEnd type="arrow" w="med" len="med"/>
            </a:ln>
          </p:spPr>
        </p:cxnSp>
        <p:sp>
          <p:nvSpPr>
            <p:cNvPr id="22" name="TextBox 25"/>
            <p:cNvSpPr txBox="1">
              <a:spLocks noChangeArrowheads="1"/>
            </p:cNvSpPr>
            <p:nvPr/>
          </p:nvSpPr>
          <p:spPr bwMode="auto">
            <a:xfrm>
              <a:off x="2123728" y="5619750"/>
              <a:ext cx="1702838"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3 Weeks</a:t>
              </a:r>
            </a:p>
          </p:txBody>
        </p:sp>
      </p:grpSp>
      <p:grpSp>
        <p:nvGrpSpPr>
          <p:cNvPr id="4" name="Group 19"/>
          <p:cNvGrpSpPr/>
          <p:nvPr/>
        </p:nvGrpSpPr>
        <p:grpSpPr>
          <a:xfrm>
            <a:off x="8695724" y="3350870"/>
            <a:ext cx="1972142" cy="1356768"/>
            <a:chOff x="7456488" y="3100388"/>
            <a:chExt cx="1885400" cy="1289982"/>
          </a:xfrm>
        </p:grpSpPr>
        <p:cxnSp>
          <p:nvCxnSpPr>
            <p:cNvPr id="22544" name="Straight Arrow Connector 8"/>
            <p:cNvCxnSpPr>
              <a:cxnSpLocks noChangeShapeType="1"/>
            </p:cNvCxnSpPr>
            <p:nvPr/>
          </p:nvCxnSpPr>
          <p:spPr bwMode="auto">
            <a:xfrm rot="10800000">
              <a:off x="7456488" y="3100388"/>
              <a:ext cx="1460500" cy="693737"/>
            </a:xfrm>
            <a:prstGeom prst="straightConnector1">
              <a:avLst/>
            </a:prstGeom>
            <a:noFill/>
            <a:ln w="57150" algn="ctr">
              <a:solidFill>
                <a:schemeClr val="bg1"/>
              </a:solidFill>
              <a:round/>
              <a:headEnd/>
              <a:tailEnd type="arrow" w="med" len="med"/>
            </a:ln>
          </p:spPr>
        </p:cxnSp>
        <p:sp>
          <p:nvSpPr>
            <p:cNvPr id="23" name="TextBox 25"/>
            <p:cNvSpPr txBox="1">
              <a:spLocks noChangeArrowheads="1"/>
            </p:cNvSpPr>
            <p:nvPr/>
          </p:nvSpPr>
          <p:spPr bwMode="auto">
            <a:xfrm>
              <a:off x="7639050" y="3867150"/>
              <a:ext cx="1702838"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4 Weeks</a:t>
              </a:r>
            </a:p>
          </p:txBody>
        </p:sp>
      </p:grpSp>
    </p:spTree>
    <p:extLst>
      <p:ext uri="{BB962C8B-B14F-4D97-AF65-F5344CB8AC3E}">
        <p14:creationId xmlns:p14="http://schemas.microsoft.com/office/powerpoint/2010/main" val="1143667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ssolve">
                                      <p:cBhvr>
                                        <p:cTn id="7" dur="500"/>
                                        <p:tgtEl>
                                          <p:spTgt spid="22534"/>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dissolve">
                                      <p:cBhvr>
                                        <p:cTn id="15" dur="500"/>
                                        <p:tgtEl>
                                          <p:spTgt spid="22533"/>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childTnLst>
                          </p:cTn>
                        </p:par>
                        <p:par>
                          <p:cTn id="20" fill="hold">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22532"/>
                                        </p:tgtEl>
                                        <p:attrNameLst>
                                          <p:attrName>style.visibility</p:attrName>
                                        </p:attrNameLst>
                                      </p:cBhvr>
                                      <p:to>
                                        <p:strVal val="visible"/>
                                      </p:to>
                                    </p:set>
                                    <p:animEffect transition="in" filter="dissolve">
                                      <p:cBhvr>
                                        <p:cTn id="23" dur="500"/>
                                        <p:tgtEl>
                                          <p:spTgt spid="22532"/>
                                        </p:tgtEl>
                                      </p:cBhvr>
                                    </p:animEffect>
                                  </p:childTnLst>
                                </p:cTn>
                              </p:par>
                            </p:childTnLst>
                          </p:cTn>
                        </p:par>
                        <p:par>
                          <p:cTn id="24" fill="hold">
                            <p:stCondLst>
                              <p:cond delay="5500"/>
                            </p:stCondLst>
                            <p:childTnLst>
                              <p:par>
                                <p:cTn id="25" presetID="8"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amond(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3" cstate="print"/>
          <a:srcRect l="6885" r="7820"/>
          <a:stretch>
            <a:fillRect/>
          </a:stretch>
        </p:blipFill>
        <p:spPr bwMode="auto">
          <a:xfrm>
            <a:off x="1206312" y="805130"/>
            <a:ext cx="9842688" cy="5738150"/>
          </a:xfrm>
          <a:prstGeom prst="rect">
            <a:avLst/>
          </a:prstGeom>
          <a:noFill/>
          <a:ln w="9525" algn="ctr">
            <a:noFill/>
            <a:miter lim="800000"/>
            <a:headEnd/>
            <a:tailEnd/>
          </a:ln>
        </p:spPr>
      </p:pic>
      <p:sp>
        <p:nvSpPr>
          <p:cNvPr id="22531" name="Rectangle 2"/>
          <p:cNvSpPr>
            <a:spLocks noGrp="1" noChangeArrowheads="1"/>
          </p:cNvSpPr>
          <p:nvPr>
            <p:ph type="title"/>
          </p:nvPr>
        </p:nvSpPr>
        <p:spPr>
          <a:xfrm>
            <a:off x="0" y="0"/>
            <a:ext cx="12192000" cy="762000"/>
          </a:xfrm>
        </p:spPr>
        <p:txBody>
          <a:bodyPr/>
          <a:lstStyle/>
          <a:p>
            <a:r>
              <a:rPr lang="en-US" dirty="0"/>
              <a:t>Forecasts More into Future Are Less Accurate</a:t>
            </a:r>
          </a:p>
        </p:txBody>
      </p:sp>
      <p:sp>
        <p:nvSpPr>
          <p:cNvPr id="22532" name="Oval 4"/>
          <p:cNvSpPr>
            <a:spLocks noChangeArrowheads="1"/>
          </p:cNvSpPr>
          <p:nvPr/>
        </p:nvSpPr>
        <p:spPr bwMode="auto">
          <a:xfrm>
            <a:off x="2908695" y="1569252"/>
            <a:ext cx="2032484" cy="3419518"/>
          </a:xfrm>
          <a:prstGeom prst="ellipse">
            <a:avLst/>
          </a:prstGeom>
          <a:noFill/>
          <a:ln w="57150" algn="ctr">
            <a:solidFill>
              <a:schemeClr val="bg1"/>
            </a:solidFill>
            <a:round/>
            <a:headEnd/>
            <a:tailEnd/>
          </a:ln>
        </p:spPr>
        <p:txBody>
          <a:bodyPr/>
          <a:lstStyle/>
          <a:p>
            <a:endParaRPr lang="en-US" dirty="0"/>
          </a:p>
        </p:txBody>
      </p:sp>
      <p:sp>
        <p:nvSpPr>
          <p:cNvPr id="22533" name="Oval 5"/>
          <p:cNvSpPr>
            <a:spLocks noChangeArrowheads="1"/>
          </p:cNvSpPr>
          <p:nvPr/>
        </p:nvSpPr>
        <p:spPr bwMode="auto">
          <a:xfrm>
            <a:off x="4627398" y="1603487"/>
            <a:ext cx="2183038" cy="3495506"/>
          </a:xfrm>
          <a:prstGeom prst="ellipse">
            <a:avLst/>
          </a:prstGeom>
          <a:noFill/>
          <a:ln w="57150" algn="ctr">
            <a:solidFill>
              <a:schemeClr val="bg1"/>
            </a:solidFill>
            <a:round/>
            <a:headEnd/>
            <a:tailEnd/>
          </a:ln>
        </p:spPr>
        <p:txBody>
          <a:bodyPr/>
          <a:lstStyle/>
          <a:p>
            <a:endParaRPr lang="en-US" dirty="0"/>
          </a:p>
        </p:txBody>
      </p:sp>
      <p:sp>
        <p:nvSpPr>
          <p:cNvPr id="22534" name="Oval 6"/>
          <p:cNvSpPr>
            <a:spLocks noChangeArrowheads="1"/>
          </p:cNvSpPr>
          <p:nvPr/>
        </p:nvSpPr>
        <p:spPr bwMode="auto">
          <a:xfrm>
            <a:off x="5954929" y="1902329"/>
            <a:ext cx="2935812" cy="2051710"/>
          </a:xfrm>
          <a:prstGeom prst="ellipse">
            <a:avLst/>
          </a:prstGeom>
          <a:noFill/>
          <a:ln w="57150" algn="ctr">
            <a:solidFill>
              <a:schemeClr val="bg1"/>
            </a:solidFill>
            <a:round/>
            <a:headEnd/>
            <a:tailEnd/>
          </a:ln>
        </p:spPr>
        <p:txBody>
          <a:bodyPr/>
          <a:lstStyle/>
          <a:p>
            <a:endParaRPr lang="en-US" dirty="0"/>
          </a:p>
        </p:txBody>
      </p:sp>
      <p:grpSp>
        <p:nvGrpSpPr>
          <p:cNvPr id="2" name="Group 20"/>
          <p:cNvGrpSpPr/>
          <p:nvPr/>
        </p:nvGrpSpPr>
        <p:grpSpPr>
          <a:xfrm>
            <a:off x="1324157" y="4525071"/>
            <a:ext cx="1654820" cy="1038390"/>
            <a:chOff x="0" y="4268788"/>
            <a:chExt cx="1605311" cy="997882"/>
          </a:xfrm>
        </p:grpSpPr>
        <p:cxnSp>
          <p:nvCxnSpPr>
            <p:cNvPr id="22535" name="Straight Arrow Connector 8"/>
            <p:cNvCxnSpPr>
              <a:cxnSpLocks noChangeShapeType="1"/>
            </p:cNvCxnSpPr>
            <p:nvPr/>
          </p:nvCxnSpPr>
          <p:spPr bwMode="auto">
            <a:xfrm flipV="1">
              <a:off x="0" y="4268788"/>
              <a:ext cx="1577975" cy="584200"/>
            </a:xfrm>
            <a:prstGeom prst="straightConnector1">
              <a:avLst/>
            </a:prstGeom>
            <a:noFill/>
            <a:ln w="57150" algn="ctr">
              <a:solidFill>
                <a:schemeClr val="bg1"/>
              </a:solidFill>
              <a:round/>
              <a:headEnd/>
              <a:tailEnd type="arrow" w="med" len="med"/>
            </a:ln>
          </p:spPr>
        </p:cxnSp>
        <p:sp>
          <p:nvSpPr>
            <p:cNvPr id="23563" name="TextBox 25"/>
            <p:cNvSpPr txBox="1">
              <a:spLocks noChangeArrowheads="1"/>
            </p:cNvSpPr>
            <p:nvPr/>
          </p:nvSpPr>
          <p:spPr bwMode="auto">
            <a:xfrm>
              <a:off x="0" y="4743450"/>
              <a:ext cx="1605311"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14 days</a:t>
              </a:r>
            </a:p>
          </p:txBody>
        </p:sp>
      </p:grpSp>
      <p:grpSp>
        <p:nvGrpSpPr>
          <p:cNvPr id="3" name="Group 23"/>
          <p:cNvGrpSpPr/>
          <p:nvPr/>
        </p:nvGrpSpPr>
        <p:grpSpPr>
          <a:xfrm>
            <a:off x="2447339" y="1062719"/>
            <a:ext cx="7000780" cy="4483368"/>
            <a:chOff x="1030288" y="909638"/>
            <a:chExt cx="6791325" cy="4308475"/>
          </a:xfrm>
        </p:grpSpPr>
        <p:cxnSp>
          <p:nvCxnSpPr>
            <p:cNvPr id="22536" name="Straight Arrow Connector 9"/>
            <p:cNvCxnSpPr>
              <a:cxnSpLocks noChangeShapeType="1"/>
            </p:cNvCxnSpPr>
            <p:nvPr/>
          </p:nvCxnSpPr>
          <p:spPr bwMode="auto">
            <a:xfrm flipV="1">
              <a:off x="2235200" y="2552700"/>
              <a:ext cx="1898650" cy="1789113"/>
            </a:xfrm>
            <a:prstGeom prst="straightConnector1">
              <a:avLst/>
            </a:prstGeom>
            <a:noFill/>
            <a:ln w="57150" algn="ctr">
              <a:solidFill>
                <a:schemeClr val="bg1"/>
              </a:solidFill>
              <a:prstDash val="sysDash"/>
              <a:round/>
              <a:headEnd/>
              <a:tailEnd type="arrow" w="med" len="med"/>
            </a:ln>
          </p:spPr>
        </p:cxnSp>
        <p:cxnSp>
          <p:nvCxnSpPr>
            <p:cNvPr id="22537" name="Straight Arrow Connector 12"/>
            <p:cNvCxnSpPr>
              <a:cxnSpLocks noChangeShapeType="1"/>
            </p:cNvCxnSpPr>
            <p:nvPr/>
          </p:nvCxnSpPr>
          <p:spPr bwMode="auto">
            <a:xfrm flipV="1">
              <a:off x="2381250" y="2479675"/>
              <a:ext cx="3651250" cy="1971675"/>
            </a:xfrm>
            <a:prstGeom prst="straightConnector1">
              <a:avLst/>
            </a:prstGeom>
            <a:noFill/>
            <a:ln w="57150" algn="ctr">
              <a:solidFill>
                <a:schemeClr val="bg1"/>
              </a:solidFill>
              <a:prstDash val="sysDash"/>
              <a:round/>
              <a:headEnd/>
              <a:tailEnd type="arrow" w="med" len="med"/>
            </a:ln>
          </p:spPr>
        </p:cxnSp>
        <p:sp>
          <p:nvSpPr>
            <p:cNvPr id="22541" name="Oval 5"/>
            <p:cNvSpPr>
              <a:spLocks noChangeArrowheads="1"/>
            </p:cNvSpPr>
            <p:nvPr/>
          </p:nvSpPr>
          <p:spPr bwMode="auto">
            <a:xfrm>
              <a:off x="1030288" y="909638"/>
              <a:ext cx="6791325" cy="4308475"/>
            </a:xfrm>
            <a:prstGeom prst="ellipse">
              <a:avLst/>
            </a:prstGeom>
            <a:noFill/>
            <a:ln w="57150" algn="ctr">
              <a:solidFill>
                <a:schemeClr val="bg1"/>
              </a:solidFill>
              <a:prstDash val="sysDash"/>
              <a:round/>
              <a:headEnd/>
              <a:tailEnd/>
            </a:ln>
          </p:spPr>
          <p:txBody>
            <a:bodyPr/>
            <a:lstStyle/>
            <a:p>
              <a:endParaRPr lang="en-US" dirty="0"/>
            </a:p>
          </p:txBody>
        </p:sp>
      </p:grpSp>
      <p:grpSp>
        <p:nvGrpSpPr>
          <p:cNvPr id="4" name="Group 24"/>
          <p:cNvGrpSpPr/>
          <p:nvPr/>
        </p:nvGrpSpPr>
        <p:grpSpPr>
          <a:xfrm>
            <a:off x="3524733" y="2346546"/>
            <a:ext cx="5600500" cy="2273070"/>
            <a:chOff x="2132013" y="2127250"/>
            <a:chExt cx="5432941" cy="2184400"/>
          </a:xfrm>
        </p:grpSpPr>
        <p:sp>
          <p:nvSpPr>
            <p:cNvPr id="23562" name="TextBox 23"/>
            <p:cNvSpPr txBox="1">
              <a:spLocks noChangeArrowheads="1"/>
            </p:cNvSpPr>
            <p:nvPr/>
          </p:nvSpPr>
          <p:spPr bwMode="auto">
            <a:xfrm>
              <a:off x="5796136" y="2492896"/>
              <a:ext cx="1768818"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3-4 days</a:t>
              </a:r>
            </a:p>
          </p:txBody>
        </p:sp>
        <p:sp>
          <p:nvSpPr>
            <p:cNvPr id="23564" name="TextBox 18"/>
            <p:cNvSpPr txBox="1">
              <a:spLocks noChangeArrowheads="1"/>
            </p:cNvSpPr>
            <p:nvPr/>
          </p:nvSpPr>
          <p:spPr bwMode="auto">
            <a:xfrm>
              <a:off x="3549650" y="2127250"/>
              <a:ext cx="1768818" cy="523220"/>
            </a:xfrm>
            <a:prstGeom prst="rect">
              <a:avLst/>
            </a:prstGeom>
            <a:noFill/>
            <a:ln w="9525">
              <a:noFill/>
              <a:miter lim="800000"/>
              <a:headEnd/>
              <a:tailEnd/>
            </a:ln>
          </p:spPr>
          <p:txBody>
            <a:bodyPr wrap="none">
              <a:spAutoFit/>
            </a:bodyPr>
            <a:lstStyle/>
            <a:p>
              <a:pPr>
                <a:defRPr/>
              </a:pPr>
              <a:r>
                <a:rPr lang="en-US" sz="2800" dirty="0">
                  <a:solidFill>
                    <a:schemeClr val="bg1"/>
                  </a:solidFill>
                  <a:latin typeface="+mn-lt"/>
                </a:rPr>
                <a:t>2-3 days</a:t>
              </a:r>
            </a:p>
          </p:txBody>
        </p:sp>
        <p:cxnSp>
          <p:nvCxnSpPr>
            <p:cNvPr id="22542" name="Straight Arrow Connector 9"/>
            <p:cNvCxnSpPr>
              <a:cxnSpLocks noChangeShapeType="1"/>
            </p:cNvCxnSpPr>
            <p:nvPr/>
          </p:nvCxnSpPr>
          <p:spPr bwMode="auto">
            <a:xfrm rot="5400000" flipH="1" flipV="1">
              <a:off x="1651001" y="3581400"/>
              <a:ext cx="1211262" cy="249237"/>
            </a:xfrm>
            <a:prstGeom prst="straightConnector1">
              <a:avLst/>
            </a:prstGeom>
            <a:noFill/>
            <a:ln w="57150" algn="ctr">
              <a:solidFill>
                <a:schemeClr val="bg1"/>
              </a:solidFill>
              <a:prstDash val="sysDash"/>
              <a:round/>
              <a:headEnd/>
              <a:tailEnd type="arrow" w="med" len="med"/>
            </a:ln>
          </p:spPr>
        </p:cxnSp>
      </p:grpSp>
    </p:spTree>
    <p:extLst>
      <p:ext uri="{BB962C8B-B14F-4D97-AF65-F5344CB8AC3E}">
        <p14:creationId xmlns:p14="http://schemas.microsoft.com/office/powerpoint/2010/main" val="20423979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en-US" dirty="0"/>
              <a:t>Delphi:  A Qualitative Forecasting Method</a:t>
            </a:r>
          </a:p>
        </p:txBody>
      </p:sp>
      <p:sp>
        <p:nvSpPr>
          <p:cNvPr id="18438" name="Rectangle 3"/>
          <p:cNvSpPr>
            <a:spLocks noGrp="1" noChangeArrowheads="1"/>
          </p:cNvSpPr>
          <p:nvPr>
            <p:ph type="body" idx="1"/>
          </p:nvPr>
        </p:nvSpPr>
        <p:spPr/>
        <p:txBody>
          <a:bodyPr/>
          <a:lstStyle/>
          <a:p>
            <a:pPr>
              <a:lnSpc>
                <a:spcPct val="90000"/>
              </a:lnSpc>
            </a:pPr>
            <a:r>
              <a:rPr lang="en-US" dirty="0"/>
              <a:t>Non-quantitative forecasting techniques based on expert opinions and intuition. Typically used when there are no data available.</a:t>
            </a:r>
          </a:p>
          <a:p>
            <a:pPr>
              <a:lnSpc>
                <a:spcPct val="90000"/>
              </a:lnSpc>
            </a:pPr>
            <a:r>
              <a:rPr lang="en-US" dirty="0"/>
              <a:t>Delphi Method</a:t>
            </a:r>
          </a:p>
          <a:p>
            <a:pPr>
              <a:lnSpc>
                <a:spcPct val="90000"/>
              </a:lnSpc>
            </a:pPr>
            <a:r>
              <a:rPr lang="en-US" dirty="0"/>
              <a:t>Subjective, judgmental</a:t>
            </a:r>
          </a:p>
          <a:p>
            <a:pPr>
              <a:lnSpc>
                <a:spcPct val="90000"/>
              </a:lnSpc>
            </a:pPr>
            <a:r>
              <a:rPr lang="en-US" dirty="0"/>
              <a:t>Based on intuition, estimates, and opinions</a:t>
            </a:r>
          </a:p>
          <a:p>
            <a:pPr lvl="1">
              <a:lnSpc>
                <a:spcPct val="90000"/>
              </a:lnSpc>
            </a:pPr>
            <a:r>
              <a:rPr lang="en-US" dirty="0"/>
              <a:t>Expert Opinions</a:t>
            </a:r>
          </a:p>
          <a:p>
            <a:pPr lvl="1">
              <a:lnSpc>
                <a:spcPct val="90000"/>
              </a:lnSpc>
            </a:pPr>
            <a:r>
              <a:rPr lang="en-US" dirty="0"/>
              <a:t>Market Research</a:t>
            </a:r>
          </a:p>
          <a:p>
            <a:pPr lvl="1">
              <a:lnSpc>
                <a:spcPct val="90000"/>
              </a:lnSpc>
            </a:pPr>
            <a:r>
              <a:rPr lang="en-US" dirty="0"/>
              <a:t>Historical Analogies</a:t>
            </a:r>
          </a:p>
          <a:p>
            <a:pPr lvl="1">
              <a:lnSpc>
                <a:spcPct val="90000"/>
              </a:lnSpc>
            </a:pPr>
            <a:endParaRPr lang="en-US" sz="18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257801" y="3276601"/>
            <a:ext cx="5285105" cy="3035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1837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51753</TotalTime>
  <Words>3457</Words>
  <Application>Microsoft Office PowerPoint</Application>
  <PresentationFormat>Widescreen</PresentationFormat>
  <Paragraphs>413</Paragraphs>
  <Slides>55</Slides>
  <Notes>18</Notes>
  <HiddenSlides>0</HiddenSlides>
  <MMClips>3</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55</vt:i4>
      </vt:variant>
    </vt:vector>
  </HeadingPairs>
  <TitlesOfParts>
    <vt:vector size="71" baseType="lpstr">
      <vt:lpstr>Arial</vt:lpstr>
      <vt:lpstr>Book Antiqua</vt:lpstr>
      <vt:lpstr>Calibri</vt:lpstr>
      <vt:lpstr>Calibri Light</vt:lpstr>
      <vt:lpstr>Garamond</vt:lpstr>
      <vt:lpstr>Impact</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PowerPoint Presentation</vt:lpstr>
      <vt:lpstr>Introduction to Forecasting and Time Series</vt:lpstr>
      <vt:lpstr>All Business Processes &amp; Functions Need Forecasting</vt:lpstr>
      <vt:lpstr>Four Characteristics of All Forecasting Techniques</vt:lpstr>
      <vt:lpstr>World Containerized Cargo-2016</vt:lpstr>
      <vt:lpstr>US-China Alternative Routes</vt:lpstr>
      <vt:lpstr>Aggregate Forecasts Are More Accurate</vt:lpstr>
      <vt:lpstr>Forecasts More into Future Are Less Accurate</vt:lpstr>
      <vt:lpstr>Delphi:  A Qualitative Forecasting Method</vt:lpstr>
      <vt:lpstr>Historical forecast performance</vt:lpstr>
      <vt:lpstr>Types of Forecasting- Time Series</vt:lpstr>
      <vt:lpstr>Systematic &amp; Random Variations - LA/LB Ports 23 Years TEUs</vt:lpstr>
      <vt:lpstr>PowerPoint Presentation</vt:lpstr>
      <vt:lpstr>Ports of LOS Angeles &amp; Log Beach Monthly Data (1000s TEUs) </vt:lpstr>
      <vt:lpstr>Data Base to Generate Thousands Sets of Data – Prescriptive Analytics</vt:lpstr>
      <vt:lpstr>Snapshot vs Time Series – Prescriptive vs Predictive Analytics</vt:lpstr>
      <vt:lpstr>PowerPoint Presentation</vt:lpstr>
      <vt:lpstr>Moving Average – This Slide and the Next 2 Slides Are Recorded At</vt:lpstr>
      <vt:lpstr>Mean Absolute Deviation (MAD) &amp; Tracking Signal (Signal)</vt:lpstr>
      <vt:lpstr>MSE &amp; MAPE (MARD) – On the same link https://youtu.be/GICffBJLrsg</vt:lpstr>
      <vt:lpstr>A Good Practice to Review Everything and also Know Bias</vt:lpstr>
      <vt:lpstr>Stationary vs Nonstationary</vt:lpstr>
      <vt:lpstr>A Formula For All Moving Averages- NOT REQUIRED</vt:lpstr>
      <vt:lpstr>PowerPoint Presentation</vt:lpstr>
      <vt:lpstr>The Lecture https://youtu.be/g_lg0F_7Hmc</vt:lpstr>
      <vt:lpstr>Moving Average: n-periods</vt:lpstr>
      <vt:lpstr>PowerPoint Presentation</vt:lpstr>
      <vt:lpstr>Notations</vt:lpstr>
      <vt:lpstr>Moving Average-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Recorded Lecture</vt:lpstr>
      <vt:lpstr>Bring Your Qs to ZOOM</vt:lpstr>
      <vt:lpstr>Forecasting Error</vt:lpstr>
      <vt:lpstr>Mean Absolute Deviation- Measure of Forecast Accuracy</vt:lpstr>
      <vt:lpstr>PowerPoint Presentation</vt:lpstr>
      <vt:lpstr>PowerPoint Presentation</vt:lpstr>
      <vt:lpstr>PowerPoint Presentation</vt:lpstr>
      <vt:lpstr>Compare Two Methods- Based on MAD</vt:lpstr>
      <vt:lpstr>PowerPoint Presentation</vt:lpstr>
      <vt:lpstr>Mean Absolute Deviation- Measure of Forecast Accuracy</vt:lpstr>
      <vt:lpstr>Mean Absolute Deviation- Measure of Forecast Accuracy</vt:lpstr>
      <vt:lpstr>Mean Absolute Deviation- Measure of Forecast Accuracy</vt:lpstr>
      <vt:lpstr>PowerPoint Presentation</vt:lpstr>
      <vt:lpstr>PowerPoint Presentation</vt:lpstr>
      <vt:lpstr>Mean Absolute Relative Deviation- Measure of Forecast Accuracy</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766</cp:revision>
  <cp:lastPrinted>2019-05-09T17:43:43Z</cp:lastPrinted>
  <dcterms:created xsi:type="dcterms:W3CDTF">2008-11-22T01:06:20Z</dcterms:created>
  <dcterms:modified xsi:type="dcterms:W3CDTF">2021-07-22T17:57:04Z</dcterms:modified>
</cp:coreProperties>
</file>