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48"/>
  </p:notesMasterIdLst>
  <p:handoutMasterIdLst>
    <p:handoutMasterId r:id="rId49"/>
  </p:handoutMasterIdLst>
  <p:sldIdLst>
    <p:sldId id="625" r:id="rId7"/>
    <p:sldId id="331" r:id="rId8"/>
    <p:sldId id="338" r:id="rId9"/>
    <p:sldId id="348" r:id="rId10"/>
    <p:sldId id="347" r:id="rId11"/>
    <p:sldId id="334" r:id="rId12"/>
    <p:sldId id="335" r:id="rId13"/>
    <p:sldId id="355" r:id="rId14"/>
    <p:sldId id="626" r:id="rId15"/>
    <p:sldId id="350" r:id="rId16"/>
    <p:sldId id="628" r:id="rId17"/>
    <p:sldId id="629" r:id="rId18"/>
    <p:sldId id="382" r:id="rId19"/>
    <p:sldId id="383" r:id="rId20"/>
    <p:sldId id="385" r:id="rId21"/>
    <p:sldId id="387" r:id="rId22"/>
    <p:sldId id="388" r:id="rId23"/>
    <p:sldId id="390" r:id="rId24"/>
    <p:sldId id="630" r:id="rId25"/>
    <p:sldId id="743" r:id="rId26"/>
    <p:sldId id="742" r:id="rId27"/>
    <p:sldId id="744" r:id="rId28"/>
    <p:sldId id="745" r:id="rId29"/>
    <p:sldId id="748" r:id="rId30"/>
    <p:sldId id="735" r:id="rId31"/>
    <p:sldId id="736" r:id="rId32"/>
    <p:sldId id="716" r:id="rId33"/>
    <p:sldId id="739" r:id="rId34"/>
    <p:sldId id="741" r:id="rId35"/>
    <p:sldId id="740" r:id="rId36"/>
    <p:sldId id="747" r:id="rId37"/>
    <p:sldId id="738" r:id="rId38"/>
    <p:sldId id="746" r:id="rId39"/>
    <p:sldId id="974" r:id="rId40"/>
    <p:sldId id="976" r:id="rId41"/>
    <p:sldId id="959" r:id="rId42"/>
    <p:sldId id="961" r:id="rId43"/>
    <p:sldId id="966" r:id="rId44"/>
    <p:sldId id="964" r:id="rId45"/>
    <p:sldId id="963" r:id="rId46"/>
    <p:sldId id="980" r:id="rId4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00007D"/>
    <a:srgbClr val="A50023"/>
    <a:srgbClr val="A80000"/>
    <a:srgbClr val="000000"/>
    <a:srgbClr val="AA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95" autoAdjust="0"/>
    <p:restoredTop sz="91618" autoAdjust="0"/>
  </p:normalViewPr>
  <p:slideViewPr>
    <p:cSldViewPr>
      <p:cViewPr varScale="1">
        <p:scale>
          <a:sx n="114" d="100"/>
          <a:sy n="114" d="100"/>
        </p:scale>
        <p:origin x="1068" y="8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7/22/2021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2T13:26:47.471"/>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882 132 0,'53'0'125,"-27"0"-125,1 0 16,52 0 0,1 0 77,-54 0-77,0 0-16,1 0 16,26 0 109,26 0-125,-52 0 31,-27 27-31,26-1 94,27-26-94,-53 27 15,26-1-15,1 1 16,-1 52 0,-26-52-16,27-1 0,-27 27 15,26-27-15,1 1 16,-27 26-16,0-27 15,0 27 1,26 0-16,1-53 16,-27 53 15,26-53-31,-26 26 16,0 1-1,0-1 1,0 1-1,0-1 1,0 1 0,0-1-1,0 1 48,-26-27-63,26 26 15,-53-26 1,26 27 0,-26-1-1,27-26 1,-1 0 0,1 27 15,0-27-16,-1 0-15,1 0 16,-27 0-16,26 0 16,1 0-16,-27 0 31,26 0 63,1 0-79,-27 0 1,27 0-16,-54 0 16,54 0-16,-1 0 15,1 0 1,-1 0-16,1 0 15,-1 0 1,1 0 31,-27 0-47,0 0 16,27 0-1,-1 0 1,-52 0 78,52 0-63,1 0-31,-27 0 15,27 0-15,-27 0 110,26 0-95,1 0-15,-1 0 16,1 0 93,-1-27-109,-26 27 32,27 0-32,0 0 140,-27 0-124,26 0-16,1-26 62,26-1-46,0 1 0,0-1 15,-27 1-31,27-1 62,0 1-46,0-27 47,0 26-48,0 1 16,0-27-15,0 27 0,0-1-16,0-26 15,0 27 1,0-1-16,0 1 16,0-1 15,0 1 0,-26 0 0,26-1 157,0 1-173,0-54 1,0 54 0,0-27-1,0 26 1,0 1 0,0-1-16,0 1 15,0 0 1,0-1-1,26 27 126,1 0-141,26 0 16,0 0-16,-27 0 15,0-26 48,27 26-48,0 0 64,-26 0-79,-1 0 15,1 0-15,26 0 16,-27 0-16,1 0 15,52 0 1,-53 0 62,27 0-31,-26 0-31,-1 0-16,1 0 0,26 0 15,-27 0-15,27 26 250,-27 1-234,1 25 0,-27-25-16,26 52 15,1-52 1,-1-27-16,-26 53 15,0-27 1,0 1 0,53-1 390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2T13:26:47.472"/>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0,'30'0'125,"63"0"-94,-63 28-16,-30 1 1,31-1 0,-31 1-1,30-29-15,1 29 16,-31 0 0,30-29-1,32 28-15,-32 0 16,1 1-1,-1-1 17,31 1-17,-61-1 1,32-28-16,-2 29 31,1-29-15,-31 28-1,30-28 1,0 30-16,1-2 47,-1 1-47,1-29 16,-31 28-1,0 0-15,31-28 16,0 29-16,-1-1 15,1 1 1,-1-29-16,1 0 16,-31 28-1,30-28 1,2 30 0,28-2-1,-29 1 1,-1-1-1,1 1-15,61-1 16,-31 1-16,-61-1 16,91 0-16,-59-28 15,29 30 1,-31-30-16,1 0 16,-1 28-16,2 1 15,-2-29 1,1 28-16,-1-28 15,1 0-15,29 0 16,-28 0 0,-2 0-1,1 0-15,-1 57 16,1-57-16,30 0 16,-30 29-1,30-1-15,-31-28 16,1 0-16,-1 29 15,1-29 1,0 0-16,0 28 250,60 1-250,-60-29 16,-31 29 15,62-1 63,-32-28-94,0 29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2T13:26:47.473"/>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34 0 0,'-26'0'156,"26"26"-140,0 1 15,0-1-15,26 1 15,1 26-15,-27-27 31,26 1-47,1-27 15,-27 26 1,0 0-1,26-26 32,1 27 31,-1-27-62,1 26 453,-27 1-454,-27-1 1,1-26 0,-1 0 15,-26 27 110,27-1-141,-1 1 15,1-1 16</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2T13:26:47.474"/>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1495 405 0,'-26'53'203,"26"-27"-203,-27 1 32,1-1-32,-1-26 15,-26 0 1,27 0-16,-1 0 94,-52 27-94,53-27 15,-54 26-15,54 1 16,-27-1-1,26-26-15,1 0 32,-53 0-1,26 27-31,0-27 31,26 0-31,1 0 0,26 26 16,-27 1-16,1-27 15,-54 0 17,54 0-17,0 0-15,-27 0 16,0 0 0,0 0-1,26 0 1,1 0 46,-53-27-62,52 1 16,-26 26-16,0-27 16,27 1-16,-1 26 15,27-27-15,-26 1 110,-1 26-110,27-27 15,0-26 1,0 27 15,0 0-31,0-1 16,0-26 15,0 27-15,0-1 15,0-26-31,27 27 15,-1-1 1,1 1 0,-27 0-1,53-27 63,-27 53-62,1 0 0,-1 0-16,1 0 15,-1 0 1,0-27-16,1 27 16,26-26-1,-27 26 1,1 0-1,-1 0-15,27 0 32,-26 0-17,-1 0 1,27 0-16,-27 0 16,1 0-1,-1 0-15,1 0 16,-1 0-16,54 0 15,-54 0 157,27 0-172,0 0 16,53 0 0,-53-27 15,-27 27 31,1 0-46,52 0-16,-53 0 16,27 0-16,-26 0 15,-1 0 95,27 0-95,-26 0 1,-1 0-1,-26 27 1,0 26 0,0-27-1,0 1 1,0-1-16,27 0 16,-1 1-16,-26 26 78,26-27-63,-26 1 110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2T13:26:47.475"/>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5520 0,'28'0'78,"-1"0"-62,28 0-16,28 0 16,-28 0-1,28 0-15,-28-39 0,0-1 16,0-40-16,55 2 16,-28 38-16,0-40 15,-27 41-15,-27-1 16,54-40-16,-26 41 15,-1-2-15,-28 2 16,28-1 0,-27 40-16,-1-78 15,28 37-15,0-38 16,-28 79-16,1-39 16,82-81-16,-110 81 15,82 39-15,-27-80 16,1 0-16,-29 41 15,1 39-15,-1-79 16,28-1-16,-55 40 16,55-40-16,0 41 15,0-80-15,27 40 16,-54 38 0,54-77-1,1 38 1,-83 40-1,54 1-15,57-80 16,-83 119-16,27-41 16,0 2-16,54-40 15,-81 38-15,-1 41 16,1-39-16,27-40 16,0 79-1,-28-41-15,28 41 16,28 0-16,-28 0 15,-27-39 1,-1 39-16,1 0 16,54-79-16,-54 40 31,-1 39 0,0 0-15,1 0-1,-1 0-15,1 0 16,-1 0-16,28 0 16,-27 0-16,27 0 31,0 0-31,-27 0 47,27 0-32,-28 0-15,1 0 16,27 0-16,-28 0 16,28 0-1,0 0-15,0 0 16,-28 0 0,1 0-1,-1 0 1,28 0 15,-27 39-31,-1-39 16,1 0-16,-1 0 15,29 0 17,-29 0-32,56 0 15,-56 0 1,1 0-1,27 0-15,-28-39 16,28 39-16,0-41 16,27 41-16,-54 0 15,54 0 1,-54 0-16,-1 0 16,84-39-16,-84-2 15,1 2-15,27-1 16,27 40-1,-27-39-15,0 39 16,0 0 0,0 0-16,-28 0 15,1 0 1,-1 0-16,29 0 16,-29 0-16,28 0 15,-27 0-15,-1 0 16,28-41-1,-55 2-15,28 0 0,-1 39 16,56-79 0,-29 38-1,1 2 1,28 39 0,27 0 15,-82-80-31,27 40 15,0 1 1,-28-2-16,-27 2 16,55-1-1,-27 1-15,-28 0 16,0-41 0,27 80-1,-27-79-15,28 38 16,-1 41-16,-27-39 15,0-41 1,28 40 0,-1 1-16,0-41 47,-27 41-32,28 39 1,-1-40 15,-27 1-15,0-2-1,28 41 17,27 0-1,-55-39 16,0-40-32,27 79 1,-27-41 0,0 2-1,28 39-15,-1-41 16,-27 2-16,0 0 31,28-1 0,-28 1-15,28-2 0,-1-38-1,1-1 16,-1 80 1,1-39 77,-1-40-93,-27 39 124,28 0-124,-28 1 0,0-2-1,27 2 1,-27-1 78,0 1-79,0-2-15,28-38 31,-28 40-15,27-41 0,1 41-1</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2T13:26:47.476"/>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0 106 0,'27'0'281,"-1"0"-234,1 0-32,25 0 95,-25 0-32,-1 0 16,1 0-79,26-26 63,-27-1-31,1 27 109,-1-26-93,-26-1-47,0 54 640,0-1-641,0 1 17,0-1-1,0 27 31,0-27-15,27 1 0,-27 26 47,26-27 125,1-26-188,-1 0 172</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2T13:26:47.477"/>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0 586 0,'0'-80'156,"0"1"-125,0 53 1,0-54-1,0 54 31,0-1-62,26-26 32,-26 27-17,0-1 1,27 1 31,-1 0-16,1-1-15,-1 27 15,1 0-16,-1 0-15,0-26 32,1 26 30,-1 0-62,1 0 16,-1 0-16,27-53 31,-26 53-15,-1 0 31,27 0-32,-26 0 1,-1 0 62,0 0-78,1 0 47,-1 0 0,27 0 15,-26 0-46,-27 26 15,0 1-15,26-1-1,-26 1 63,27-27-62,-1 26 15,-26 0 32,27 1-63,-1-27 31,-26 26-15,26 1 15,1-27 0,-1 0-15,1 26-16,-1-26 15,-26 27-15,27-1 32,-1-26 77,1 53-62,-1-26 0,1-27 62,-27 26-93,0 1-1,26-1 17,-26 0-17,0 1 17,53 26-1,-53-27 78,0 1-93,0-1-1,0 27 1,0-26 15,0-1-15,0 0-16,-26 1 16,26-1 15,-53 1-16,26-1 1,27 1 0,-79-1-1,52 1-15,27-1 16,-26 1 0,-1-27-1,1 0 32,-1 0-47,1 0 31,0 0 1,-1 26-17,1 1 1,-1-27-1,1 0 32,-1 0-31,-26 0-16,27 0 16,-1 0-1,-25 0 95,-1 0-110,0 0 46,53-27 33,-27 1-64,27-1-15,0 1 47,0-1 0,0 1-31,0-1 15,0 1 31,0-27 63,-26 0-125,-27 27 157,26 26-157,1 0 0,-27 0 15,27 0 704,-1 0-688,27-53 204,0 26-204,-26-26 719,-1 0-750,-26 53 15,27-26 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7/22/2021</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2</a:t>
            </a:fld>
            <a:endParaRPr lang="en-US" dirty="0"/>
          </a:p>
        </p:txBody>
      </p:sp>
    </p:spTree>
    <p:extLst>
      <p:ext uri="{BB962C8B-B14F-4D97-AF65-F5344CB8AC3E}">
        <p14:creationId xmlns:p14="http://schemas.microsoft.com/office/powerpoint/2010/main" val="228839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11</a:t>
            </a:fld>
            <a:endParaRPr lang="en-US" dirty="0"/>
          </a:p>
        </p:txBody>
      </p:sp>
    </p:spTree>
    <p:extLst>
      <p:ext uri="{BB962C8B-B14F-4D97-AF65-F5344CB8AC3E}">
        <p14:creationId xmlns:p14="http://schemas.microsoft.com/office/powerpoint/2010/main" val="85327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12</a:t>
            </a:fld>
            <a:endParaRPr lang="en-US" dirty="0"/>
          </a:p>
        </p:txBody>
      </p:sp>
    </p:spTree>
    <p:extLst>
      <p:ext uri="{BB962C8B-B14F-4D97-AF65-F5344CB8AC3E}">
        <p14:creationId xmlns:p14="http://schemas.microsoft.com/office/powerpoint/2010/main" val="1492609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13</a:t>
            </a:fld>
            <a:endParaRPr lang="en-US" dirty="0"/>
          </a:p>
        </p:txBody>
      </p:sp>
    </p:spTree>
    <p:extLst>
      <p:ext uri="{BB962C8B-B14F-4D97-AF65-F5344CB8AC3E}">
        <p14:creationId xmlns:p14="http://schemas.microsoft.com/office/powerpoint/2010/main" val="292818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14</a:t>
            </a:fld>
            <a:endParaRPr lang="en-US" dirty="0"/>
          </a:p>
        </p:txBody>
      </p:sp>
    </p:spTree>
    <p:extLst>
      <p:ext uri="{BB962C8B-B14F-4D97-AF65-F5344CB8AC3E}">
        <p14:creationId xmlns:p14="http://schemas.microsoft.com/office/powerpoint/2010/main" val="131699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15</a:t>
            </a:fld>
            <a:endParaRPr lang="en-US" dirty="0"/>
          </a:p>
        </p:txBody>
      </p:sp>
    </p:spTree>
    <p:extLst>
      <p:ext uri="{BB962C8B-B14F-4D97-AF65-F5344CB8AC3E}">
        <p14:creationId xmlns:p14="http://schemas.microsoft.com/office/powerpoint/2010/main" val="293734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16</a:t>
            </a:fld>
            <a:endParaRPr lang="en-US" dirty="0"/>
          </a:p>
        </p:txBody>
      </p:sp>
    </p:spTree>
    <p:extLst>
      <p:ext uri="{BB962C8B-B14F-4D97-AF65-F5344CB8AC3E}">
        <p14:creationId xmlns:p14="http://schemas.microsoft.com/office/powerpoint/2010/main" val="207944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18</a:t>
            </a:fld>
            <a:endParaRPr lang="en-US" dirty="0"/>
          </a:p>
        </p:txBody>
      </p:sp>
    </p:spTree>
    <p:extLst>
      <p:ext uri="{BB962C8B-B14F-4D97-AF65-F5344CB8AC3E}">
        <p14:creationId xmlns:p14="http://schemas.microsoft.com/office/powerpoint/2010/main" val="232739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27</a:t>
            </a:fld>
            <a:endParaRPr lang="en-US" dirty="0"/>
          </a:p>
        </p:txBody>
      </p:sp>
    </p:spTree>
    <p:extLst>
      <p:ext uri="{BB962C8B-B14F-4D97-AF65-F5344CB8AC3E}">
        <p14:creationId xmlns:p14="http://schemas.microsoft.com/office/powerpoint/2010/main" val="166386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34</a:t>
            </a:fld>
            <a:endParaRPr lang="en-US" dirty="0"/>
          </a:p>
        </p:txBody>
      </p:sp>
    </p:spTree>
    <p:extLst>
      <p:ext uri="{BB962C8B-B14F-4D97-AF65-F5344CB8AC3E}">
        <p14:creationId xmlns:p14="http://schemas.microsoft.com/office/powerpoint/2010/main" val="166798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3</a:t>
            </a:fld>
            <a:endParaRPr lang="en-US" dirty="0"/>
          </a:p>
        </p:txBody>
      </p:sp>
    </p:spTree>
    <p:extLst>
      <p:ext uri="{BB962C8B-B14F-4D97-AF65-F5344CB8AC3E}">
        <p14:creationId xmlns:p14="http://schemas.microsoft.com/office/powerpoint/2010/main" val="99356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4</a:t>
            </a:fld>
            <a:endParaRPr lang="en-US" dirty="0"/>
          </a:p>
        </p:txBody>
      </p:sp>
    </p:spTree>
    <p:extLst>
      <p:ext uri="{BB962C8B-B14F-4D97-AF65-F5344CB8AC3E}">
        <p14:creationId xmlns:p14="http://schemas.microsoft.com/office/powerpoint/2010/main" val="201409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5</a:t>
            </a:fld>
            <a:endParaRPr lang="en-US" dirty="0"/>
          </a:p>
        </p:txBody>
      </p:sp>
    </p:spTree>
    <p:extLst>
      <p:ext uri="{BB962C8B-B14F-4D97-AF65-F5344CB8AC3E}">
        <p14:creationId xmlns:p14="http://schemas.microsoft.com/office/powerpoint/2010/main" val="340451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6</a:t>
            </a:fld>
            <a:endParaRPr lang="en-US" dirty="0"/>
          </a:p>
        </p:txBody>
      </p:sp>
    </p:spTree>
    <p:extLst>
      <p:ext uri="{BB962C8B-B14F-4D97-AF65-F5344CB8AC3E}">
        <p14:creationId xmlns:p14="http://schemas.microsoft.com/office/powerpoint/2010/main" val="140453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7</a:t>
            </a:fld>
            <a:endParaRPr lang="en-US" dirty="0"/>
          </a:p>
        </p:txBody>
      </p:sp>
    </p:spTree>
    <p:extLst>
      <p:ext uri="{BB962C8B-B14F-4D97-AF65-F5344CB8AC3E}">
        <p14:creationId xmlns:p14="http://schemas.microsoft.com/office/powerpoint/2010/main" val="3045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8</a:t>
            </a:fld>
            <a:endParaRPr lang="en-US" dirty="0"/>
          </a:p>
        </p:txBody>
      </p:sp>
    </p:spTree>
    <p:extLst>
      <p:ext uri="{BB962C8B-B14F-4D97-AF65-F5344CB8AC3E}">
        <p14:creationId xmlns:p14="http://schemas.microsoft.com/office/powerpoint/2010/main" val="101510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9</a:t>
            </a:fld>
            <a:endParaRPr lang="en-US" dirty="0"/>
          </a:p>
        </p:txBody>
      </p:sp>
    </p:spTree>
    <p:extLst>
      <p:ext uri="{BB962C8B-B14F-4D97-AF65-F5344CB8AC3E}">
        <p14:creationId xmlns:p14="http://schemas.microsoft.com/office/powerpoint/2010/main" val="247402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10</a:t>
            </a:fld>
            <a:endParaRPr lang="en-US" dirty="0"/>
          </a:p>
        </p:txBody>
      </p:sp>
    </p:spTree>
    <p:extLst>
      <p:ext uri="{BB962C8B-B14F-4D97-AF65-F5344CB8AC3E}">
        <p14:creationId xmlns:p14="http://schemas.microsoft.com/office/powerpoint/2010/main" val="388409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911658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8"/>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Moving Average,</a:t>
            </a:r>
            <a:r>
              <a:rPr lang="en-US" sz="1400" b="1" i="1" dirty="0">
                <a:ln>
                  <a:noFill/>
                </a:ln>
                <a:solidFill>
                  <a:schemeClr val="bg1"/>
                </a:solidFill>
                <a:latin typeface="Book Antiqua" panose="02040602050305030304" pitchFamily="18" charset="0"/>
              </a:rPr>
              <a:t> A. Asef-Vaziri,</a:t>
            </a:r>
            <a:r>
              <a:rPr lang="en-US" sz="1400" b="1" i="1" baseline="0" dirty="0">
                <a:ln>
                  <a:noFill/>
                </a:ln>
                <a:solidFill>
                  <a:schemeClr val="bg1"/>
                </a:solidFill>
                <a:latin typeface="Book Antiqua" panose="02040602050305030304" pitchFamily="18" charset="0"/>
              </a:rPr>
              <a:t> Systems &amp; Operations Management</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3" r:id="rId6"/>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7/22/2021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7/22/2021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package" Target="../embeddings/Microsoft_Excel_Worksheet2.xlsx"/><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3.emf"/><Relationship Id="rId5" Type="http://schemas.openxmlformats.org/officeDocument/2006/relationships/package" Target="../embeddings/Microsoft_Excel_Worksheet3.xlsx"/><Relationship Id="rId10" Type="http://schemas.openxmlformats.org/officeDocument/2006/relationships/package" Target="../embeddings/Microsoft_Excel_Worksheet5.xlsx"/><Relationship Id="rId4" Type="http://schemas.openxmlformats.org/officeDocument/2006/relationships/image" Target="../media/image9.emf"/><Relationship Id="rId9"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7"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4.wmf"/><Relationship Id="rId5" Type="http://schemas.openxmlformats.org/officeDocument/2006/relationships/image" Target="../media/image6.png"/><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2OkoBbEm10I" TargetMode="Externa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00.emf"/><Relationship Id="rId18" Type="http://schemas.openxmlformats.org/officeDocument/2006/relationships/customXml" Target="../ink/ink7.xml"/><Relationship Id="rId3" Type="http://schemas.openxmlformats.org/officeDocument/2006/relationships/image" Target="../media/image24.emf"/><Relationship Id="rId21" Type="http://schemas.openxmlformats.org/officeDocument/2006/relationships/image" Target="../media/image26.emf"/><Relationship Id="rId7" Type="http://schemas.openxmlformats.org/officeDocument/2006/relationships/image" Target="../media/image70.emf"/><Relationship Id="rId12" Type="http://schemas.openxmlformats.org/officeDocument/2006/relationships/customXml" Target="../ink/ink4.xml"/><Relationship Id="rId17" Type="http://schemas.openxmlformats.org/officeDocument/2006/relationships/image" Target="../media/image120.emf"/><Relationship Id="rId2" Type="http://schemas.openxmlformats.org/officeDocument/2006/relationships/oleObject" Target="../embeddings/oleObject7.bin"/><Relationship Id="rId16" Type="http://schemas.openxmlformats.org/officeDocument/2006/relationships/customXml" Target="../ink/ink6.xml"/><Relationship Id="rId20" Type="http://schemas.openxmlformats.org/officeDocument/2006/relationships/oleObject" Target="../embeddings/oleObject8.bin"/><Relationship Id="rId1" Type="http://schemas.openxmlformats.org/officeDocument/2006/relationships/slideLayout" Target="../slideLayouts/slideLayout2.xml"/><Relationship Id="rId11" Type="http://schemas.openxmlformats.org/officeDocument/2006/relationships/image" Target="../media/image90.emf"/><Relationship Id="rId5" Type="http://schemas.openxmlformats.org/officeDocument/2006/relationships/customXml" Target="../ink/ink1.xml"/><Relationship Id="rId15" Type="http://schemas.openxmlformats.org/officeDocument/2006/relationships/image" Target="../media/image110.emf"/><Relationship Id="rId10" Type="http://schemas.openxmlformats.org/officeDocument/2006/relationships/customXml" Target="../ink/ink3.xml"/><Relationship Id="rId19" Type="http://schemas.openxmlformats.org/officeDocument/2006/relationships/image" Target="../media/image130.emf"/><Relationship Id="rId4" Type="http://schemas.openxmlformats.org/officeDocument/2006/relationships/image" Target="../media/image25.png"/><Relationship Id="rId9" Type="http://schemas.openxmlformats.org/officeDocument/2006/relationships/image" Target="../media/image80.emf"/><Relationship Id="rId14" Type="http://schemas.openxmlformats.org/officeDocument/2006/relationships/customXml" Target="../ink/ink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1J6ysRf75K0" TargetMode="External"/><Relationship Id="rId2" Type="http://schemas.openxmlformats.org/officeDocument/2006/relationships/slideLayout" Target="../slideLayouts/slideLayout2.xml"/><Relationship Id="rId1" Type="http://schemas.openxmlformats.org/officeDocument/2006/relationships/video" Target="https://www.youtube.com/embed/hFKWTa0oXBE?feature=oembed" TargetMode="External"/><Relationship Id="rId6" Type="http://schemas.openxmlformats.org/officeDocument/2006/relationships/image" Target="../media/image27.jpeg"/><Relationship Id="rId5" Type="http://schemas.openxmlformats.org/officeDocument/2006/relationships/hyperlink" Target="https://youtu.be/g_lg0F_7Hmc"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3.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6.xlsx"/><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7.xlsx"/><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package" Target="../embeddings/Microsoft_Excel_Worksheet8.xlsx"/><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1158" y="6088559"/>
            <a:ext cx="9296400" cy="769441"/>
          </a:xfrm>
          <a:prstGeom prst="rect">
            <a:avLst/>
          </a:prstGeom>
        </p:spPr>
        <p:txBody>
          <a:bodyPr wrap="square">
            <a:spAutoFit/>
          </a:bodyPr>
          <a:lstStyle/>
          <a:p>
            <a:pPr algn="r"/>
            <a:r>
              <a:rPr lang="en-US" sz="2200" b="1" i="1" dirty="0">
                <a:solidFill>
                  <a:schemeClr val="bg1"/>
                </a:solidFill>
                <a:latin typeface="Book Antiqua" panose="02040602050305030304" pitchFamily="18" charset="0"/>
              </a:rPr>
              <a:t>Those who do not remember the past are condemned to repeat it  </a:t>
            </a:r>
          </a:p>
          <a:p>
            <a:pPr algn="r"/>
            <a:r>
              <a:rPr lang="en-US" sz="2200" b="1" i="1" dirty="0">
                <a:solidFill>
                  <a:schemeClr val="bg1"/>
                </a:solidFill>
                <a:latin typeface="Book Antiqua" panose="02040602050305030304" pitchFamily="18" charset="0"/>
              </a:rPr>
              <a:t>George Santayana Spanish philosopher, poet and novelist(1863-1952) </a:t>
            </a:r>
          </a:p>
        </p:txBody>
      </p:sp>
      <p:sp>
        <p:nvSpPr>
          <p:cNvPr id="4" name="Rectangle 3">
            <a:extLst>
              <a:ext uri="{FF2B5EF4-FFF2-40B4-BE49-F238E27FC236}">
                <a16:creationId xmlns:a16="http://schemas.microsoft.com/office/drawing/2014/main" id="{2576700D-B646-4E22-AE0A-018A251C54D5}"/>
              </a:ext>
            </a:extLst>
          </p:cNvPr>
          <p:cNvSpPr/>
          <p:nvPr/>
        </p:nvSpPr>
        <p:spPr>
          <a:xfrm>
            <a:off x="-304800" y="1509"/>
            <a:ext cx="12192000" cy="2308324"/>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Basic Predictive Analysis</a:t>
            </a:r>
          </a:p>
          <a:p>
            <a:pPr algn="ctr" eaLnBrk="1" hangingPunct="1"/>
            <a:r>
              <a:rPr lang="en-US" sz="4800" dirty="0">
                <a:solidFill>
                  <a:schemeClr val="bg1"/>
                </a:solidFill>
                <a:latin typeface="Impact" panose="020B0806030902050204" pitchFamily="34" charset="0"/>
              </a:rPr>
              <a:t>Basics of Time Series Analysis</a:t>
            </a:r>
          </a:p>
          <a:p>
            <a:pPr algn="ctr" eaLnBrk="1" hangingPunct="1"/>
            <a:r>
              <a:rPr lang="en-US" sz="4800" dirty="0">
                <a:solidFill>
                  <a:schemeClr val="bg1"/>
                </a:solidFill>
                <a:latin typeface="Impact" panose="020B0806030902050204" pitchFamily="34" charset="0"/>
              </a:rPr>
              <a:t>Simple Exponential Smoothing</a:t>
            </a:r>
          </a:p>
        </p:txBody>
      </p:sp>
      <p:sp>
        <p:nvSpPr>
          <p:cNvPr id="3" name="Rectangle 2">
            <a:extLst>
              <a:ext uri="{FF2B5EF4-FFF2-40B4-BE49-F238E27FC236}">
                <a16:creationId xmlns:a16="http://schemas.microsoft.com/office/drawing/2014/main" id="{8C140026-FFC0-4073-88C8-CBCB43FAF83A}"/>
              </a:ext>
            </a:extLst>
          </p:cNvPr>
          <p:cNvSpPr/>
          <p:nvPr/>
        </p:nvSpPr>
        <p:spPr>
          <a:xfrm>
            <a:off x="17417" y="2362200"/>
            <a:ext cx="10591800" cy="369332"/>
          </a:xfrm>
          <a:prstGeom prst="rect">
            <a:avLst/>
          </a:prstGeom>
        </p:spPr>
        <p:txBody>
          <a:bodyPr wrap="square">
            <a:spAutoFit/>
          </a:bodyPr>
          <a:lstStyle/>
          <a:p>
            <a:r>
              <a:rPr lang="en-US" dirty="0">
                <a:solidFill>
                  <a:schemeClr val="bg1"/>
                </a:solidFill>
                <a:latin typeface="Book Antiqua" panose="02040602050305030304" pitchFamily="18" charset="0"/>
              </a:rPr>
              <a:t>One of my older lectures on Exponential Smoothing is accessible at https://youtu.be/A1nCIgYSuw4</a:t>
            </a:r>
          </a:p>
        </p:txBody>
      </p:sp>
    </p:spTree>
    <p:extLst>
      <p:ext uri="{BB962C8B-B14F-4D97-AF65-F5344CB8AC3E}">
        <p14:creationId xmlns:p14="http://schemas.microsoft.com/office/powerpoint/2010/main" val="2167468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500" dirty="0"/>
              <a:t>Age of Data In Exponential Smoothing</a:t>
            </a:r>
          </a:p>
        </p:txBody>
      </p:sp>
      <p:sp>
        <p:nvSpPr>
          <p:cNvPr id="4" name="Rectangle 3"/>
          <p:cNvSpPr txBox="1">
            <a:spLocks noChangeArrowheads="1"/>
          </p:cNvSpPr>
          <p:nvPr/>
        </p:nvSpPr>
        <p:spPr bwMode="auto">
          <a:xfrm>
            <a:off x="-30332" y="838200"/>
            <a:ext cx="120396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lnSpc>
                <a:spcPct val="105000"/>
              </a:lnSpc>
              <a:spcBef>
                <a:spcPct val="20000"/>
              </a:spcBef>
              <a:buClr>
                <a:srgbClr val="000000"/>
              </a:buClr>
              <a:buFont typeface="Wingdings" panose="05000000000000000000" pitchFamily="2" charset="2"/>
              <a:buChar char="p"/>
              <a:defRPr/>
            </a:pPr>
            <a:r>
              <a:rPr lang="en-US" sz="2400" kern="0" dirty="0">
                <a:solidFill>
                  <a:schemeClr val="accent4">
                    <a:lumMod val="75000"/>
                  </a:schemeClr>
                </a:solidFill>
                <a:latin typeface="Book Antiqua" panose="02040602050305030304" pitchFamily="18" charset="0"/>
                <a:cs typeface="Tahoma" pitchFamily="34" charset="0"/>
              </a:rPr>
              <a:t>Age of data in moving average is (1+ n)/2</a:t>
            </a:r>
            <a:r>
              <a:rPr lang="en-US" sz="2400" i="1" kern="0" dirty="0">
                <a:solidFill>
                  <a:schemeClr val="accent4">
                    <a:lumMod val="75000"/>
                  </a:schemeClr>
                </a:solidFill>
                <a:latin typeface="Book Antiqua" panose="02040602050305030304" pitchFamily="18" charset="0"/>
                <a:cs typeface="Tahoma" pitchFamily="34" charset="0"/>
              </a:rPr>
              <a:t> </a:t>
            </a:r>
            <a:r>
              <a:rPr lang="en-US" sz="2400" kern="0" dirty="0">
                <a:solidFill>
                  <a:schemeClr val="accent4">
                    <a:lumMod val="75000"/>
                  </a:schemeClr>
                </a:solidFill>
                <a:latin typeface="Book Antiqua" panose="02040602050305030304" pitchFamily="18" charset="0"/>
                <a:cs typeface="Tahoma" pitchFamily="34" charset="0"/>
              </a:rPr>
              <a:t>.</a:t>
            </a:r>
          </a:p>
          <a:p>
            <a:pPr marL="342900" indent="-342900">
              <a:lnSpc>
                <a:spcPct val="105000"/>
              </a:lnSpc>
              <a:spcBef>
                <a:spcPct val="20000"/>
              </a:spcBef>
              <a:buClr>
                <a:srgbClr val="000000"/>
              </a:buClr>
              <a:buFont typeface="Wingdings" panose="05000000000000000000" pitchFamily="2" charset="2"/>
              <a:buChar char="p"/>
              <a:defRPr/>
            </a:pPr>
            <a:r>
              <a:rPr lang="en-US" sz="2400" kern="0" dirty="0">
                <a:solidFill>
                  <a:schemeClr val="accent4">
                    <a:lumMod val="75000"/>
                  </a:schemeClr>
                </a:solidFill>
                <a:latin typeface="Book Antiqua" panose="02040602050305030304" pitchFamily="18" charset="0"/>
                <a:cs typeface="Tahoma" pitchFamily="34" charset="0"/>
              </a:rPr>
              <a:t>Age of data in exponential smoothing is about</a:t>
            </a:r>
            <a:r>
              <a:rPr lang="en-US" sz="2400" i="1" kern="0" dirty="0">
                <a:solidFill>
                  <a:schemeClr val="accent4">
                    <a:lumMod val="75000"/>
                  </a:schemeClr>
                </a:solidFill>
                <a:latin typeface="Book Antiqua" panose="02040602050305030304" pitchFamily="18" charset="0"/>
                <a:cs typeface="Tahoma" pitchFamily="34" charset="0"/>
              </a:rPr>
              <a:t> 1/ a</a:t>
            </a:r>
            <a:r>
              <a:rPr lang="en-US" sz="2400" kern="0" dirty="0">
                <a:solidFill>
                  <a:schemeClr val="accent4">
                    <a:lumMod val="75000"/>
                  </a:schemeClr>
                </a:solidFill>
                <a:latin typeface="Book Antiqua" panose="02040602050305030304" pitchFamily="18" charset="0"/>
                <a:cs typeface="Tahoma" pitchFamily="34" charset="0"/>
              </a:rPr>
              <a:t>.</a:t>
            </a:r>
          </a:p>
          <a:p>
            <a:pPr marL="342900" indent="-342900">
              <a:lnSpc>
                <a:spcPct val="105000"/>
              </a:lnSpc>
              <a:spcBef>
                <a:spcPct val="20000"/>
              </a:spcBef>
              <a:buClr>
                <a:srgbClr val="000000"/>
              </a:buClr>
              <a:buFont typeface="Wingdings" panose="05000000000000000000" pitchFamily="2" charset="2"/>
              <a:buChar char="p"/>
              <a:defRPr/>
            </a:pPr>
            <a:r>
              <a:rPr lang="en-US" sz="2400" kern="0" dirty="0">
                <a:solidFill>
                  <a:schemeClr val="accent4">
                    <a:lumMod val="75000"/>
                  </a:schemeClr>
                </a:solidFill>
                <a:latin typeface="Book Antiqua" panose="02040602050305030304" pitchFamily="18" charset="0"/>
                <a:cs typeface="Tahoma" pitchFamily="34" charset="0"/>
              </a:rPr>
              <a:t>(1+n)/2 = 1/</a:t>
            </a:r>
            <a:r>
              <a:rPr lang="en-US" sz="2400" i="1" kern="0" dirty="0">
                <a:solidFill>
                  <a:schemeClr val="accent4">
                    <a:lumMod val="75000"/>
                  </a:schemeClr>
                </a:solidFill>
                <a:latin typeface="Book Antiqua" panose="02040602050305030304" pitchFamily="18" charset="0"/>
                <a:cs typeface="Tahoma" pitchFamily="34" charset="0"/>
              </a:rPr>
              <a:t> a </a:t>
            </a:r>
            <a:r>
              <a:rPr lang="en-US" sz="2400" i="1" kern="0" dirty="0">
                <a:solidFill>
                  <a:schemeClr val="accent4">
                    <a:lumMod val="75000"/>
                  </a:schemeClr>
                </a:solidFill>
                <a:latin typeface="Book Antiqua" panose="02040602050305030304" pitchFamily="18" charset="0"/>
                <a:cs typeface="Tahoma" pitchFamily="34" charset="0"/>
                <a:sym typeface="Wingdings" pitchFamily="2" charset="2"/>
              </a:rPr>
              <a:t> </a:t>
            </a:r>
            <a:r>
              <a:rPr lang="en-US" sz="2400" i="1" kern="0" dirty="0">
                <a:solidFill>
                  <a:schemeClr val="accent4">
                    <a:lumMod val="75000"/>
                  </a:schemeClr>
                </a:solidFill>
                <a:latin typeface="Book Antiqua" panose="02040602050305030304" pitchFamily="18" charset="0"/>
                <a:cs typeface="Tahoma" pitchFamily="34" charset="0"/>
              </a:rPr>
              <a:t>a</a:t>
            </a:r>
            <a:r>
              <a:rPr lang="en-US" sz="2400" kern="0" dirty="0">
                <a:solidFill>
                  <a:schemeClr val="accent4">
                    <a:lumMod val="75000"/>
                  </a:schemeClr>
                </a:solidFill>
                <a:latin typeface="Book Antiqua" panose="02040602050305030304" pitchFamily="18" charset="0"/>
                <a:cs typeface="Tahoma" pitchFamily="34" charset="0"/>
              </a:rPr>
              <a:t> = 2/(</a:t>
            </a:r>
            <a:r>
              <a:rPr lang="en-US" sz="2400" i="1" kern="0" dirty="0">
                <a:solidFill>
                  <a:schemeClr val="accent4">
                    <a:lumMod val="75000"/>
                  </a:schemeClr>
                </a:solidFill>
                <a:latin typeface="Book Antiqua" panose="02040602050305030304" pitchFamily="18" charset="0"/>
                <a:cs typeface="Tahoma" pitchFamily="34" charset="0"/>
              </a:rPr>
              <a:t>n</a:t>
            </a:r>
            <a:r>
              <a:rPr lang="en-US" sz="2400" kern="0" dirty="0">
                <a:solidFill>
                  <a:schemeClr val="accent4">
                    <a:lumMod val="75000"/>
                  </a:schemeClr>
                </a:solidFill>
                <a:latin typeface="Book Antiqua" panose="02040602050305030304" pitchFamily="18" charset="0"/>
                <a:cs typeface="Tahoma" pitchFamily="34" charset="0"/>
              </a:rPr>
              <a:t>+1)</a:t>
            </a:r>
          </a:p>
          <a:p>
            <a:pPr marL="342900" indent="-342900">
              <a:lnSpc>
                <a:spcPct val="105000"/>
              </a:lnSpc>
              <a:spcBef>
                <a:spcPct val="20000"/>
              </a:spcBef>
              <a:buClr>
                <a:srgbClr val="000000"/>
              </a:buClr>
              <a:buFont typeface="Wingdings" panose="05000000000000000000" pitchFamily="2" charset="2"/>
              <a:buChar char="p"/>
              <a:defRPr/>
            </a:pPr>
            <a:r>
              <a:rPr lang="en-US" sz="2400" kern="0" dirty="0">
                <a:solidFill>
                  <a:schemeClr val="accent4">
                    <a:lumMod val="75000"/>
                  </a:schemeClr>
                </a:solidFill>
                <a:latin typeface="Book Antiqua" panose="02040602050305030304" pitchFamily="18" charset="0"/>
                <a:cs typeface="Tahoma" pitchFamily="34" charset="0"/>
              </a:rPr>
              <a:t>If we set </a:t>
            </a:r>
            <a:r>
              <a:rPr lang="en-US" sz="2400" i="1" kern="0" dirty="0">
                <a:solidFill>
                  <a:schemeClr val="accent4">
                    <a:lumMod val="75000"/>
                  </a:schemeClr>
                </a:solidFill>
                <a:latin typeface="Book Antiqua" panose="02040602050305030304" pitchFamily="18" charset="0"/>
                <a:cs typeface="Tahoma" pitchFamily="34" charset="0"/>
              </a:rPr>
              <a:t>a</a:t>
            </a:r>
            <a:r>
              <a:rPr lang="en-US" sz="2400" kern="0" dirty="0">
                <a:solidFill>
                  <a:schemeClr val="accent4">
                    <a:lumMod val="75000"/>
                  </a:schemeClr>
                </a:solidFill>
                <a:latin typeface="Book Antiqua" panose="02040602050305030304" pitchFamily="18" charset="0"/>
                <a:cs typeface="Tahoma" pitchFamily="34" charset="0"/>
              </a:rPr>
              <a:t> = 2/(</a:t>
            </a:r>
            <a:r>
              <a:rPr lang="en-US" sz="2400" i="1" kern="0" dirty="0">
                <a:solidFill>
                  <a:schemeClr val="accent4">
                    <a:lumMod val="75000"/>
                  </a:schemeClr>
                </a:solidFill>
                <a:latin typeface="Book Antiqua" panose="02040602050305030304" pitchFamily="18" charset="0"/>
                <a:cs typeface="Tahoma" pitchFamily="34" charset="0"/>
              </a:rPr>
              <a:t>n </a:t>
            </a:r>
            <a:r>
              <a:rPr lang="en-US" sz="2400" kern="0" dirty="0">
                <a:solidFill>
                  <a:schemeClr val="accent4">
                    <a:lumMod val="75000"/>
                  </a:schemeClr>
                </a:solidFill>
                <a:latin typeface="Book Antiqua" panose="02040602050305030304" pitchFamily="18" charset="0"/>
                <a:cs typeface="Tahoma" pitchFamily="34" charset="0"/>
              </a:rPr>
              <a:t>+1) , then moving average and exponential smoothing are approximately equivalent.</a:t>
            </a:r>
          </a:p>
          <a:p>
            <a:pPr marL="800100" lvl="1" indent="-342900">
              <a:lnSpc>
                <a:spcPct val="105000"/>
              </a:lnSpc>
              <a:spcBef>
                <a:spcPct val="20000"/>
              </a:spcBef>
              <a:buClr>
                <a:srgbClr val="000000"/>
              </a:buClr>
              <a:buFont typeface="Wingdings" panose="05000000000000000000" pitchFamily="2" charset="2"/>
              <a:buChar char="§"/>
              <a:defRPr/>
            </a:pPr>
            <a:r>
              <a:rPr lang="en-US" sz="2400" kern="0" dirty="0">
                <a:solidFill>
                  <a:schemeClr val="accent4">
                    <a:lumMod val="75000"/>
                  </a:schemeClr>
                </a:solidFill>
                <a:latin typeface="Book Antiqua" panose="02040602050305030304" pitchFamily="18" charset="0"/>
                <a:cs typeface="Tahoma" pitchFamily="34" charset="0"/>
              </a:rPr>
              <a:t>It does not mean that the two models have the same forecasts.</a:t>
            </a:r>
          </a:p>
          <a:p>
            <a:pPr marL="800100" lvl="1" indent="-342900">
              <a:lnSpc>
                <a:spcPct val="105000"/>
              </a:lnSpc>
              <a:spcBef>
                <a:spcPct val="20000"/>
              </a:spcBef>
              <a:buClr>
                <a:srgbClr val="000000"/>
              </a:buClr>
              <a:buFont typeface="Wingdings" panose="05000000000000000000" pitchFamily="2" charset="2"/>
              <a:buChar char="§"/>
              <a:defRPr/>
            </a:pPr>
            <a:r>
              <a:rPr lang="en-US" sz="2400" kern="0" dirty="0">
                <a:solidFill>
                  <a:schemeClr val="accent4">
                    <a:lumMod val="75000"/>
                  </a:schemeClr>
                </a:solidFill>
                <a:latin typeface="Book Antiqua" panose="02040602050305030304" pitchFamily="18" charset="0"/>
                <a:cs typeface="Tahoma" pitchFamily="34" charset="0"/>
              </a:rPr>
              <a:t>The variances of the errors are identical.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Age of Data is 1/alpha</a:t>
            </a:r>
          </a:p>
        </p:txBody>
      </p:sp>
      <p:sp>
        <p:nvSpPr>
          <p:cNvPr id="4" name="Rectangle 3"/>
          <p:cNvSpPr txBox="1">
            <a:spLocks noChangeArrowheads="1"/>
          </p:cNvSpPr>
          <p:nvPr/>
        </p:nvSpPr>
        <p:spPr bwMode="auto">
          <a:xfrm>
            <a:off x="0" y="762000"/>
            <a:ext cx="12344400" cy="5791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lnSpc>
                <a:spcPct val="130000"/>
              </a:lnSpc>
              <a:spcBef>
                <a:spcPct val="20000"/>
              </a:spcBef>
              <a:buClr>
                <a:srgbClr val="000000"/>
              </a:buClr>
              <a:defRPr/>
            </a:pPr>
            <a:r>
              <a:rPr lang="en-US" sz="2400" b="1" i="1" kern="0" dirty="0">
                <a:solidFill>
                  <a:srgbClr val="9E0000"/>
                </a:solidFill>
                <a:latin typeface="Book Antiqua" panose="02040602050305030304" pitchFamily="18" charset="0"/>
                <a:cs typeface="Tahoma" pitchFamily="34" charset="0"/>
              </a:rPr>
              <a:t>F</a:t>
            </a:r>
            <a:r>
              <a:rPr lang="en-US" sz="2400" b="1" i="1" kern="0" baseline="-25000" dirty="0">
                <a:solidFill>
                  <a:srgbClr val="9E0000"/>
                </a:solidFill>
                <a:latin typeface="Book Antiqua" panose="02040602050305030304" pitchFamily="18" charset="0"/>
                <a:cs typeface="Tahoma" pitchFamily="34" charset="0"/>
              </a:rPr>
              <a:t>t+1</a:t>
            </a:r>
            <a:r>
              <a:rPr lang="en-US" sz="2400" b="1" kern="0" dirty="0">
                <a:solidFill>
                  <a:srgbClr val="9E0000"/>
                </a:solidFill>
                <a:latin typeface="Book Antiqua" panose="02040602050305030304" pitchFamily="18" charset="0"/>
                <a:cs typeface="Tahoma" pitchFamily="34" charset="0"/>
              </a:rPr>
              <a:t> = </a:t>
            </a:r>
            <a:r>
              <a:rPr lang="en-US" sz="2400" b="1" i="1" kern="0" dirty="0">
                <a:solidFill>
                  <a:srgbClr val="9E0000"/>
                </a:solidFill>
                <a:latin typeface="Book Antiqua" panose="02040602050305030304" pitchFamily="18" charset="0"/>
                <a:cs typeface="Tahoma" pitchFamily="34" charset="0"/>
              </a:rPr>
              <a:t>aA</a:t>
            </a:r>
            <a:r>
              <a:rPr lang="en-US" sz="2400" b="1" i="1" kern="0" baseline="-25000" dirty="0">
                <a:solidFill>
                  <a:srgbClr val="9E0000"/>
                </a:solidFill>
                <a:latin typeface="Book Antiqua" panose="02040602050305030304" pitchFamily="18" charset="0"/>
                <a:cs typeface="Tahoma" pitchFamily="34" charset="0"/>
              </a:rPr>
              <a:t>t</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–1</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2</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–2</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 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3 </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–3    </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4</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–4 </a:t>
            </a:r>
            <a:r>
              <a:rPr lang="en-US" sz="2400" b="1" kern="0" dirty="0">
                <a:solidFill>
                  <a:srgbClr val="9E0000"/>
                </a:solidFill>
                <a:latin typeface="Book Antiqua" panose="02040602050305030304" pitchFamily="18" charset="0"/>
                <a:cs typeface="Tahoma" pitchFamily="34" charset="0"/>
              </a:rPr>
              <a:t>………+</a:t>
            </a:r>
            <a:r>
              <a:rPr lang="en-US" sz="2400" b="1" i="1" kern="0" dirty="0">
                <a:solidFill>
                  <a:srgbClr val="9E0000"/>
                </a:solidFill>
                <a:latin typeface="Book Antiqua" panose="02040602050305030304" pitchFamily="18" charset="0"/>
                <a:cs typeface="Tahoma" pitchFamily="34" charset="0"/>
              </a:rPr>
              <a:t> 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t-1 </a:t>
            </a:r>
            <a:r>
              <a:rPr lang="en-US" sz="2400" b="1" i="1" kern="0" dirty="0">
                <a:solidFill>
                  <a:srgbClr val="9E0000"/>
                </a:solidFill>
                <a:latin typeface="Book Antiqua" panose="02040602050305030304" pitchFamily="18" charset="0"/>
                <a:cs typeface="Tahoma" pitchFamily="34" charset="0"/>
              </a:rPr>
              <a:t>A</a:t>
            </a:r>
            <a:r>
              <a:rPr lang="en-US" sz="2400" b="1" kern="0" baseline="-25000" dirty="0">
                <a:solidFill>
                  <a:srgbClr val="9E0000"/>
                </a:solidFill>
                <a:latin typeface="Book Antiqua" panose="02040602050305030304" pitchFamily="18" charset="0"/>
                <a:cs typeface="Tahoma" pitchFamily="34" charset="0"/>
              </a:rPr>
              <a:t>1</a:t>
            </a:r>
          </a:p>
          <a:p>
            <a:pPr marL="342900" indent="-342900">
              <a:lnSpc>
                <a:spcPct val="130000"/>
              </a:lnSpc>
              <a:spcBef>
                <a:spcPct val="20000"/>
              </a:spcBef>
              <a:buClr>
                <a:srgbClr val="000000"/>
              </a:buClr>
              <a:defRPr/>
            </a:pPr>
            <a:r>
              <a:rPr lang="en-US" sz="2400" kern="0" dirty="0">
                <a:latin typeface="Book Antiqua" panose="02040602050305030304" pitchFamily="18" charset="0"/>
                <a:cs typeface="Tahoma" pitchFamily="34" charset="0"/>
              </a:rPr>
              <a:t>Weights</a:t>
            </a:r>
            <a:r>
              <a:rPr lang="en-US" sz="2400" i="1" kern="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2</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3</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4</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 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t-1</a:t>
            </a:r>
          </a:p>
          <a:p>
            <a:pPr marL="342900" indent="-342900">
              <a:lnSpc>
                <a:spcPct val="130000"/>
              </a:lnSpc>
              <a:spcBef>
                <a:spcPct val="20000"/>
              </a:spcBef>
              <a:buClr>
                <a:srgbClr val="000000"/>
              </a:buClr>
              <a:defRPr/>
            </a:pPr>
            <a:r>
              <a:rPr lang="en-US" sz="2400" kern="0" dirty="0">
                <a:latin typeface="Book Antiqua" panose="02040602050305030304" pitchFamily="18" charset="0"/>
                <a:cs typeface="Tahoma" pitchFamily="34" charset="0"/>
              </a:rPr>
              <a:t>Ages = 1, 2, 3, 4, ………..t</a:t>
            </a:r>
          </a:p>
          <a:p>
            <a:pPr marL="342900" indent="-342900">
              <a:lnSpc>
                <a:spcPct val="130000"/>
              </a:lnSpc>
              <a:spcBef>
                <a:spcPct val="20000"/>
              </a:spcBef>
              <a:buClr>
                <a:srgbClr val="000000"/>
              </a:buClr>
              <a:defRPr/>
            </a:pPr>
            <a:r>
              <a:rPr lang="en-US" sz="2400" kern="0" dirty="0">
                <a:latin typeface="Book Antiqua" panose="02040602050305030304" pitchFamily="18" charset="0"/>
                <a:cs typeface="Tahoma" pitchFamily="34" charset="0"/>
              </a:rPr>
              <a:t>Weights times Ages = 1</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 2</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)+ 3</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2</a:t>
            </a:r>
            <a:r>
              <a:rPr lang="en-US" sz="2400" kern="0" dirty="0">
                <a:latin typeface="Book Antiqua" panose="02040602050305030304" pitchFamily="18" charset="0"/>
                <a:cs typeface="Tahoma" pitchFamily="34" charset="0"/>
              </a:rPr>
              <a:t>+ 4</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3</a:t>
            </a:r>
            <a:r>
              <a:rPr lang="en-US" sz="2400" kern="0" dirty="0">
                <a:latin typeface="Book Antiqua" panose="02040602050305030304" pitchFamily="18" charset="0"/>
                <a:cs typeface="Tahoma" pitchFamily="34" charset="0"/>
              </a:rPr>
              <a:t>+  5</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4</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 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t-1</a:t>
            </a:r>
          </a:p>
          <a:p>
            <a:pPr marL="342900" indent="-342900">
              <a:lnSpc>
                <a:spcPct val="130000"/>
              </a:lnSpc>
              <a:spcBef>
                <a:spcPct val="20000"/>
              </a:spcBef>
              <a:buClr>
                <a:srgbClr val="000000"/>
              </a:buClr>
              <a:defRPr/>
            </a:pPr>
            <a:r>
              <a:rPr lang="en-US" sz="2400" b="1" kern="0" dirty="0">
                <a:solidFill>
                  <a:srgbClr val="C00000"/>
                </a:solidFill>
                <a:latin typeface="Book Antiqua" panose="02040602050305030304" pitchFamily="18" charset="0"/>
                <a:cs typeface="Tahoma" pitchFamily="34" charset="0"/>
              </a:rPr>
              <a:t>Weights times Ages = </a:t>
            </a:r>
            <a:r>
              <a:rPr lang="en-US" sz="2400" b="1" i="1" kern="0" dirty="0">
                <a:solidFill>
                  <a:srgbClr val="C00000"/>
                </a:solidFill>
                <a:latin typeface="Book Antiqua" panose="02040602050305030304" pitchFamily="18" charset="0"/>
                <a:cs typeface="Tahoma" pitchFamily="34" charset="0"/>
              </a:rPr>
              <a:t>a[1</a:t>
            </a:r>
            <a:r>
              <a:rPr lang="en-US" sz="2400" b="1" kern="0" dirty="0">
                <a:solidFill>
                  <a:srgbClr val="C00000"/>
                </a:solidFill>
                <a:latin typeface="Book Antiqua" panose="02040602050305030304" pitchFamily="18" charset="0"/>
                <a:cs typeface="Tahoma" pitchFamily="34" charset="0"/>
              </a:rPr>
              <a:t>+ 2(1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)+ 3(1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2</a:t>
            </a:r>
            <a:r>
              <a:rPr lang="en-US" sz="2400" b="1" kern="0" dirty="0">
                <a:solidFill>
                  <a:srgbClr val="C00000"/>
                </a:solidFill>
                <a:latin typeface="Book Antiqua" panose="02040602050305030304" pitchFamily="18" charset="0"/>
                <a:cs typeface="Tahoma" pitchFamily="34" charset="0"/>
              </a:rPr>
              <a:t>+ 4(1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3</a:t>
            </a:r>
            <a:r>
              <a:rPr lang="en-US" sz="2400" b="1" kern="0" dirty="0">
                <a:solidFill>
                  <a:srgbClr val="C00000"/>
                </a:solidFill>
                <a:latin typeface="Book Antiqua" panose="02040602050305030304" pitchFamily="18" charset="0"/>
                <a:cs typeface="Tahoma" pitchFamily="34" charset="0"/>
              </a:rPr>
              <a:t>+  5(1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4</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a:t>
            </a:r>
            <a:r>
              <a:rPr lang="en-US" sz="2400" b="1" i="1" kern="0" dirty="0">
                <a:solidFill>
                  <a:srgbClr val="C00000"/>
                </a:solidFill>
                <a:latin typeface="Book Antiqua" panose="02040602050305030304" pitchFamily="18" charset="0"/>
                <a:cs typeface="Tahoma" pitchFamily="34" charset="0"/>
              </a:rPr>
              <a:t> t</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t-1</a:t>
            </a:r>
            <a:r>
              <a:rPr lang="en-US" sz="2400" b="1" kern="0" dirty="0">
                <a:solidFill>
                  <a:srgbClr val="C00000"/>
                </a:solidFill>
                <a:latin typeface="Book Antiqua" panose="02040602050305030304" pitchFamily="18" charset="0"/>
                <a:cs typeface="Tahoma" pitchFamily="34" charset="0"/>
              </a:rPr>
              <a:t>]</a:t>
            </a:r>
          </a:p>
          <a:p>
            <a:pPr marL="342900" indent="-342900">
              <a:lnSpc>
                <a:spcPct val="130000"/>
              </a:lnSpc>
              <a:spcBef>
                <a:spcPct val="20000"/>
              </a:spcBef>
              <a:buClr>
                <a:srgbClr val="000000"/>
              </a:buClr>
              <a:defRPr/>
            </a:pPr>
            <a:r>
              <a:rPr lang="en-US" sz="2400" b="1" i="1" kern="0" dirty="0">
                <a:solidFill>
                  <a:srgbClr val="C00000"/>
                </a:solidFill>
                <a:latin typeface="Book Antiqua" panose="02040602050305030304" pitchFamily="18" charset="0"/>
                <a:cs typeface="Tahoma" pitchFamily="34" charset="0"/>
              </a:rPr>
              <a:t>S </a:t>
            </a:r>
            <a:r>
              <a:rPr lang="en-US" sz="2400" b="1" kern="0" dirty="0">
                <a:solidFill>
                  <a:srgbClr val="C00000"/>
                </a:solidFill>
                <a:latin typeface="Book Antiqua" panose="02040602050305030304" pitchFamily="18" charset="0"/>
                <a:cs typeface="Tahoma" pitchFamily="34" charset="0"/>
              </a:rPr>
              <a:t>=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2</a:t>
            </a:r>
            <a:r>
              <a:rPr lang="en-US" sz="2400" b="1" kern="0" dirty="0">
                <a:solidFill>
                  <a:srgbClr val="C00000"/>
                </a:solidFill>
                <a:latin typeface="Book Antiqua" panose="02040602050305030304" pitchFamily="18" charset="0"/>
                <a:cs typeface="Tahoma" pitchFamily="34" charset="0"/>
              </a:rPr>
              <a:t> +</a:t>
            </a:r>
            <a:r>
              <a:rPr lang="en-US" sz="2400" b="1" i="1" kern="0" dirty="0">
                <a:solidFill>
                  <a:srgbClr val="C00000"/>
                </a:solidFill>
                <a:latin typeface="Book Antiqua" panose="02040602050305030304" pitchFamily="18" charset="0"/>
                <a:cs typeface="Tahoma" pitchFamily="34" charset="0"/>
              </a:rPr>
              <a:t> a</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3 </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4</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a:t>
            </a:r>
            <a:r>
              <a:rPr lang="en-US" sz="2400" b="1" i="1" kern="0" dirty="0">
                <a:solidFill>
                  <a:srgbClr val="C00000"/>
                </a:solidFill>
                <a:latin typeface="Book Antiqua" panose="02040602050305030304" pitchFamily="18" charset="0"/>
                <a:cs typeface="Tahoma" pitchFamily="34" charset="0"/>
              </a:rPr>
              <a:t> a</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t-1</a:t>
            </a:r>
            <a:r>
              <a:rPr lang="en-US" sz="2400" b="1" kern="0" dirty="0">
                <a:solidFill>
                  <a:srgbClr val="C00000"/>
                </a:solidFill>
                <a:latin typeface="Book Antiqua" panose="02040602050305030304" pitchFamily="18" charset="0"/>
                <a:cs typeface="Tahoma" pitchFamily="34" charset="0"/>
              </a:rPr>
              <a:t>=1</a:t>
            </a:r>
          </a:p>
          <a:p>
            <a:pPr marL="342900" indent="-342900">
              <a:lnSpc>
                <a:spcPct val="130000"/>
              </a:lnSpc>
              <a:spcBef>
                <a:spcPct val="20000"/>
              </a:spcBef>
              <a:buClr>
                <a:srgbClr val="000000"/>
              </a:buClr>
              <a:defRPr/>
            </a:pPr>
            <a:r>
              <a:rPr lang="en-US" sz="2400" i="1" kern="0" dirty="0">
                <a:latin typeface="Book Antiqua" panose="02040602050305030304" pitchFamily="18" charset="0"/>
                <a:cs typeface="Tahoma" pitchFamily="34" charset="0"/>
              </a:rPr>
              <a:t>S= a</a:t>
            </a:r>
            <a:r>
              <a:rPr lang="en-US" sz="2400" kern="0" dirty="0">
                <a:latin typeface="Book Antiqua" panose="02040602050305030304" pitchFamily="18" charset="0"/>
                <a:cs typeface="Tahoma" pitchFamily="34" charset="0"/>
              </a:rPr>
              <a:t>[1+(1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 +(1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2</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3 </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 (1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4</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t-1</a:t>
            </a:r>
            <a:r>
              <a:rPr lang="en-US" sz="2400" kern="0" dirty="0">
                <a:latin typeface="Book Antiqua" panose="02040602050305030304" pitchFamily="18" charset="0"/>
                <a:cs typeface="Tahoma" pitchFamily="34" charset="0"/>
              </a:rPr>
              <a:t>]=1</a:t>
            </a:r>
          </a:p>
          <a:p>
            <a:pPr marL="342900" indent="-342900">
              <a:lnSpc>
                <a:spcPct val="130000"/>
              </a:lnSpc>
              <a:spcBef>
                <a:spcPct val="20000"/>
              </a:spcBef>
              <a:buClr>
                <a:srgbClr val="000000"/>
              </a:buClr>
              <a:defRPr/>
            </a:pPr>
            <a:r>
              <a:rPr lang="en-US" sz="2400" b="1" kern="0" dirty="0">
                <a:solidFill>
                  <a:srgbClr val="C00000"/>
                </a:solidFill>
                <a:latin typeface="Book Antiqua" panose="02040602050305030304" pitchFamily="18" charset="0"/>
                <a:cs typeface="Tahoma" pitchFamily="34" charset="0"/>
              </a:rPr>
              <a:t>S= 1+(1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 +(1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2</a:t>
            </a:r>
            <a:r>
              <a:rPr lang="en-US" sz="2400" b="1" kern="0" dirty="0">
                <a:solidFill>
                  <a:srgbClr val="C00000"/>
                </a:solidFill>
                <a:latin typeface="Book Antiqua" panose="02040602050305030304" pitchFamily="18" charset="0"/>
                <a:cs typeface="Tahoma" pitchFamily="34" charset="0"/>
              </a:rPr>
              <a:t> +</a:t>
            </a:r>
            <a:r>
              <a:rPr lang="en-US" sz="2400" b="1" i="1" kern="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3 </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 (1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4</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a:t>
            </a:r>
            <a:r>
              <a:rPr lang="en-US" sz="2400" b="1" i="1" kern="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t-1</a:t>
            </a:r>
            <a:r>
              <a:rPr lang="en-US" sz="2400" b="1" kern="0" dirty="0">
                <a:solidFill>
                  <a:srgbClr val="C00000"/>
                </a:solidFill>
                <a:latin typeface="Book Antiqua" panose="02040602050305030304" pitchFamily="18" charset="0"/>
                <a:cs typeface="Tahoma" pitchFamily="34" charset="0"/>
              </a:rPr>
              <a:t>=1/</a:t>
            </a:r>
            <a:r>
              <a:rPr lang="en-US" sz="2400" b="1" i="1" kern="0" dirty="0">
                <a:solidFill>
                  <a:srgbClr val="C00000"/>
                </a:solidFill>
                <a:latin typeface="Book Antiqua" panose="02040602050305030304" pitchFamily="18" charset="0"/>
                <a:cs typeface="Tahoma" pitchFamily="34" charset="0"/>
              </a:rPr>
              <a:t>a</a:t>
            </a:r>
            <a:endParaRPr lang="en-US" sz="2400" b="1" kern="0" dirty="0">
              <a:solidFill>
                <a:srgbClr val="C0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r>
              <a:rPr lang="en-US" sz="2400" kern="0" dirty="0">
                <a:latin typeface="Book Antiqua" panose="02040602050305030304" pitchFamily="18" charset="0"/>
                <a:cs typeface="Tahoma" pitchFamily="34" charset="0"/>
              </a:rPr>
              <a:t>Derivation with respect to alpha = </a:t>
            </a:r>
          </a:p>
          <a:p>
            <a:pPr marL="342900" indent="-342900">
              <a:lnSpc>
                <a:spcPct val="130000"/>
              </a:lnSpc>
              <a:spcBef>
                <a:spcPct val="20000"/>
              </a:spcBef>
              <a:buClr>
                <a:srgbClr val="000000"/>
              </a:buClr>
              <a:defRPr/>
            </a:pPr>
            <a:r>
              <a:rPr lang="en-US" sz="2400" b="1" kern="0" dirty="0">
                <a:solidFill>
                  <a:srgbClr val="C00000"/>
                </a:solidFill>
                <a:latin typeface="Book Antiqua" panose="02040602050305030304" pitchFamily="18" charset="0"/>
                <a:cs typeface="Tahoma" pitchFamily="34" charset="0"/>
              </a:rPr>
              <a:t>0-1-2(1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1</a:t>
            </a:r>
            <a:r>
              <a:rPr lang="en-US" sz="2400" b="1" kern="0" dirty="0">
                <a:solidFill>
                  <a:srgbClr val="C00000"/>
                </a:solidFill>
                <a:latin typeface="Book Antiqua" panose="02040602050305030304" pitchFamily="18" charset="0"/>
                <a:cs typeface="Tahoma" pitchFamily="34" charset="0"/>
              </a:rPr>
              <a:t> -3(1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2 </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-4(1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3</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+……-(t-1)</a:t>
            </a:r>
            <a:r>
              <a:rPr lang="en-US" sz="2400" b="1" i="1" kern="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t-2</a:t>
            </a:r>
            <a:r>
              <a:rPr lang="en-US" sz="2400" b="1" kern="0" dirty="0">
                <a:solidFill>
                  <a:srgbClr val="C00000"/>
                </a:solidFill>
                <a:latin typeface="Book Antiqua" panose="02040602050305030304" pitchFamily="18" charset="0"/>
                <a:cs typeface="Tahoma" pitchFamily="34" charset="0"/>
              </a:rPr>
              <a:t>=-1/</a:t>
            </a:r>
            <a:r>
              <a:rPr lang="en-US" sz="2400" b="1" i="1" kern="0" dirty="0">
                <a:solidFill>
                  <a:srgbClr val="C00000"/>
                </a:solidFill>
                <a:latin typeface="Book Antiqua" panose="02040602050305030304" pitchFamily="18" charset="0"/>
                <a:cs typeface="Tahoma" pitchFamily="34" charset="0"/>
              </a:rPr>
              <a:t>a</a:t>
            </a:r>
            <a:r>
              <a:rPr lang="en-US" sz="2400" b="1" i="1" kern="0" baseline="30000" dirty="0">
                <a:solidFill>
                  <a:srgbClr val="C00000"/>
                </a:solidFill>
                <a:latin typeface="Book Antiqua" panose="02040602050305030304" pitchFamily="18" charset="0"/>
                <a:cs typeface="Tahoma" pitchFamily="34" charset="0"/>
              </a:rPr>
              <a:t>2</a:t>
            </a: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solidFill>
                <a:schemeClr val="accent4">
                  <a:lumMod val="75000"/>
                </a:schemeClr>
              </a:solidFill>
              <a:latin typeface="Book Antiqua" panose="02040602050305030304" pitchFamily="18" charset="0"/>
              <a:ea typeface="+mn-ea"/>
              <a:cs typeface="Tahoma" pitchFamily="34" charset="0"/>
            </a:endParaRPr>
          </a:p>
        </p:txBody>
      </p:sp>
    </p:spTree>
    <p:extLst>
      <p:ext uri="{BB962C8B-B14F-4D97-AF65-F5344CB8AC3E}">
        <p14:creationId xmlns:p14="http://schemas.microsoft.com/office/powerpoint/2010/main" val="36773346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Age of Data is 1/alpha</a:t>
            </a:r>
          </a:p>
        </p:txBody>
      </p:sp>
      <p:sp>
        <p:nvSpPr>
          <p:cNvPr id="4" name="Rectangle 3"/>
          <p:cNvSpPr txBox="1">
            <a:spLocks noChangeArrowheads="1"/>
          </p:cNvSpPr>
          <p:nvPr/>
        </p:nvSpPr>
        <p:spPr bwMode="auto">
          <a:xfrm>
            <a:off x="0" y="762000"/>
            <a:ext cx="12344400" cy="5791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lnSpc>
                <a:spcPct val="130000"/>
              </a:lnSpc>
              <a:spcBef>
                <a:spcPct val="20000"/>
              </a:spcBef>
              <a:buClr>
                <a:srgbClr val="000000"/>
              </a:buClr>
              <a:defRPr/>
            </a:pPr>
            <a:r>
              <a:rPr lang="en-US" sz="2400" b="1" i="1" kern="0" dirty="0">
                <a:solidFill>
                  <a:srgbClr val="9E0000"/>
                </a:solidFill>
                <a:latin typeface="Book Antiqua" panose="02040602050305030304" pitchFamily="18" charset="0"/>
                <a:cs typeface="Tahoma" pitchFamily="34" charset="0"/>
              </a:rPr>
              <a:t>F</a:t>
            </a:r>
            <a:r>
              <a:rPr lang="en-US" sz="2400" b="1" i="1" kern="0" baseline="-25000" dirty="0">
                <a:solidFill>
                  <a:srgbClr val="9E0000"/>
                </a:solidFill>
                <a:latin typeface="Book Antiqua" panose="02040602050305030304" pitchFamily="18" charset="0"/>
                <a:cs typeface="Tahoma" pitchFamily="34" charset="0"/>
              </a:rPr>
              <a:t>t+1</a:t>
            </a:r>
            <a:r>
              <a:rPr lang="en-US" sz="2400" b="1" kern="0" dirty="0">
                <a:solidFill>
                  <a:srgbClr val="9E0000"/>
                </a:solidFill>
                <a:latin typeface="Book Antiqua" panose="02040602050305030304" pitchFamily="18" charset="0"/>
                <a:cs typeface="Tahoma" pitchFamily="34" charset="0"/>
              </a:rPr>
              <a:t> = </a:t>
            </a:r>
            <a:r>
              <a:rPr lang="en-US" sz="2400" b="1" i="1" kern="0" dirty="0">
                <a:solidFill>
                  <a:srgbClr val="9E0000"/>
                </a:solidFill>
                <a:latin typeface="Book Antiqua" panose="02040602050305030304" pitchFamily="18" charset="0"/>
                <a:cs typeface="Tahoma" pitchFamily="34" charset="0"/>
              </a:rPr>
              <a:t>aA</a:t>
            </a:r>
            <a:r>
              <a:rPr lang="en-US" sz="2400" b="1" i="1" kern="0" baseline="-25000" dirty="0">
                <a:solidFill>
                  <a:srgbClr val="9E0000"/>
                </a:solidFill>
                <a:latin typeface="Book Antiqua" panose="02040602050305030304" pitchFamily="18" charset="0"/>
                <a:cs typeface="Tahoma" pitchFamily="34" charset="0"/>
              </a:rPr>
              <a:t>t</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–1</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2</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–2</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 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3 </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–3    </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4</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–4 </a:t>
            </a:r>
            <a:r>
              <a:rPr lang="en-US" sz="2400" b="1" kern="0" dirty="0">
                <a:solidFill>
                  <a:srgbClr val="9E0000"/>
                </a:solidFill>
                <a:latin typeface="Book Antiqua" panose="02040602050305030304" pitchFamily="18" charset="0"/>
                <a:cs typeface="Tahoma" pitchFamily="34" charset="0"/>
              </a:rPr>
              <a:t>………+</a:t>
            </a:r>
            <a:r>
              <a:rPr lang="en-US" sz="2400" b="1" i="1" kern="0" dirty="0">
                <a:solidFill>
                  <a:srgbClr val="9E0000"/>
                </a:solidFill>
                <a:latin typeface="Book Antiqua" panose="02040602050305030304" pitchFamily="18" charset="0"/>
                <a:cs typeface="Tahoma" pitchFamily="34" charset="0"/>
              </a:rPr>
              <a:t> 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t-1 </a:t>
            </a:r>
            <a:r>
              <a:rPr lang="en-US" sz="2400" b="1" i="1" kern="0" dirty="0">
                <a:solidFill>
                  <a:srgbClr val="9E0000"/>
                </a:solidFill>
                <a:latin typeface="Book Antiqua" panose="02040602050305030304" pitchFamily="18" charset="0"/>
                <a:cs typeface="Tahoma" pitchFamily="34" charset="0"/>
              </a:rPr>
              <a:t>A</a:t>
            </a:r>
            <a:r>
              <a:rPr lang="en-US" sz="2400" b="1" kern="0" baseline="-25000" dirty="0">
                <a:solidFill>
                  <a:srgbClr val="9E0000"/>
                </a:solidFill>
                <a:latin typeface="Book Antiqua" panose="02040602050305030304" pitchFamily="18" charset="0"/>
                <a:cs typeface="Tahoma" pitchFamily="34" charset="0"/>
              </a:rPr>
              <a:t>1</a:t>
            </a:r>
          </a:p>
          <a:p>
            <a:pPr marL="342900" indent="-342900">
              <a:lnSpc>
                <a:spcPct val="130000"/>
              </a:lnSpc>
              <a:spcBef>
                <a:spcPct val="20000"/>
              </a:spcBef>
              <a:buClr>
                <a:srgbClr val="000000"/>
              </a:buClr>
              <a:defRPr/>
            </a:pPr>
            <a:r>
              <a:rPr lang="en-US" sz="2400" b="1" kern="0" dirty="0">
                <a:solidFill>
                  <a:srgbClr val="C00000"/>
                </a:solidFill>
                <a:latin typeface="Book Antiqua" panose="02040602050305030304" pitchFamily="18" charset="0"/>
                <a:cs typeface="Tahoma" pitchFamily="34" charset="0"/>
              </a:rPr>
              <a:t>Weights times Ages = </a:t>
            </a:r>
            <a:r>
              <a:rPr lang="en-US" sz="2400" b="1" i="1" kern="0" dirty="0">
                <a:solidFill>
                  <a:srgbClr val="C00000"/>
                </a:solidFill>
                <a:latin typeface="Book Antiqua" panose="02040602050305030304" pitchFamily="18" charset="0"/>
                <a:cs typeface="Tahoma" pitchFamily="34" charset="0"/>
              </a:rPr>
              <a:t>a[1</a:t>
            </a:r>
            <a:r>
              <a:rPr lang="en-US" sz="2400" b="1" kern="0" dirty="0">
                <a:solidFill>
                  <a:srgbClr val="C00000"/>
                </a:solidFill>
                <a:latin typeface="Book Antiqua" panose="02040602050305030304" pitchFamily="18" charset="0"/>
                <a:cs typeface="Tahoma" pitchFamily="34" charset="0"/>
              </a:rPr>
              <a:t>+ 2(1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)+ 3(1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2</a:t>
            </a:r>
            <a:r>
              <a:rPr lang="en-US" sz="2400" b="1" kern="0" dirty="0">
                <a:solidFill>
                  <a:srgbClr val="C00000"/>
                </a:solidFill>
                <a:latin typeface="Book Antiqua" panose="02040602050305030304" pitchFamily="18" charset="0"/>
                <a:cs typeface="Tahoma" pitchFamily="34" charset="0"/>
              </a:rPr>
              <a:t>+ 4(1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3</a:t>
            </a:r>
            <a:r>
              <a:rPr lang="en-US" sz="2400" b="1" kern="0" dirty="0">
                <a:solidFill>
                  <a:srgbClr val="C00000"/>
                </a:solidFill>
                <a:latin typeface="Book Antiqua" panose="02040602050305030304" pitchFamily="18" charset="0"/>
                <a:cs typeface="Tahoma" pitchFamily="34" charset="0"/>
              </a:rPr>
              <a:t>+  5(1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4</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a:t>
            </a:r>
            <a:r>
              <a:rPr lang="en-US" sz="2400" b="1" i="1" kern="0" dirty="0">
                <a:solidFill>
                  <a:srgbClr val="C00000"/>
                </a:solidFill>
                <a:latin typeface="Book Antiqua" panose="02040602050305030304" pitchFamily="18" charset="0"/>
                <a:cs typeface="Tahoma" pitchFamily="34" charset="0"/>
              </a:rPr>
              <a:t> t</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t-1</a:t>
            </a:r>
            <a:r>
              <a:rPr lang="en-US" sz="2400" b="1" kern="0" dirty="0">
                <a:solidFill>
                  <a:srgbClr val="C00000"/>
                </a:solidFill>
                <a:latin typeface="Book Antiqua" panose="02040602050305030304" pitchFamily="18" charset="0"/>
                <a:cs typeface="Tahoma" pitchFamily="34" charset="0"/>
              </a:rPr>
              <a:t>]</a:t>
            </a:r>
          </a:p>
          <a:p>
            <a:pPr marL="342900" indent="-342900">
              <a:lnSpc>
                <a:spcPct val="130000"/>
              </a:lnSpc>
              <a:spcBef>
                <a:spcPct val="20000"/>
              </a:spcBef>
              <a:buClr>
                <a:srgbClr val="000000"/>
              </a:buClr>
              <a:defRPr/>
            </a:pPr>
            <a:r>
              <a:rPr lang="en-US" sz="2400" b="1" kern="0" dirty="0">
                <a:solidFill>
                  <a:srgbClr val="C00000"/>
                </a:solidFill>
                <a:latin typeface="Book Antiqua" panose="02040602050305030304" pitchFamily="18" charset="0"/>
                <a:cs typeface="Tahoma" pitchFamily="34" charset="0"/>
              </a:rPr>
              <a:t>S= 1+(1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 +(1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2</a:t>
            </a:r>
            <a:r>
              <a:rPr lang="en-US" sz="2400" b="1" kern="0" dirty="0">
                <a:solidFill>
                  <a:srgbClr val="C00000"/>
                </a:solidFill>
                <a:latin typeface="Book Antiqua" panose="02040602050305030304" pitchFamily="18" charset="0"/>
                <a:cs typeface="Tahoma" pitchFamily="34" charset="0"/>
              </a:rPr>
              <a:t> +</a:t>
            </a:r>
            <a:r>
              <a:rPr lang="en-US" sz="2400" b="1" i="1" kern="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3 </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 (1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4</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a:t>
            </a:r>
            <a:r>
              <a:rPr lang="en-US" sz="2400" b="1" i="1" kern="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t-1</a:t>
            </a:r>
            <a:r>
              <a:rPr lang="en-US" sz="2400" b="1" kern="0" dirty="0">
                <a:solidFill>
                  <a:srgbClr val="C00000"/>
                </a:solidFill>
                <a:latin typeface="Book Antiqua" panose="02040602050305030304" pitchFamily="18" charset="0"/>
                <a:cs typeface="Tahoma" pitchFamily="34" charset="0"/>
              </a:rPr>
              <a:t>=1/</a:t>
            </a:r>
            <a:r>
              <a:rPr lang="en-US" sz="2400" b="1" i="1" kern="0" dirty="0">
                <a:solidFill>
                  <a:srgbClr val="C00000"/>
                </a:solidFill>
                <a:latin typeface="Book Antiqua" panose="02040602050305030304" pitchFamily="18" charset="0"/>
                <a:cs typeface="Tahoma" pitchFamily="34" charset="0"/>
              </a:rPr>
              <a:t>a</a:t>
            </a:r>
            <a:endParaRPr lang="en-US" sz="2400" b="1" kern="0" dirty="0">
              <a:solidFill>
                <a:srgbClr val="C0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r>
              <a:rPr lang="en-US" sz="2400" kern="0" dirty="0">
                <a:latin typeface="Book Antiqua" panose="02040602050305030304" pitchFamily="18" charset="0"/>
                <a:cs typeface="Tahoma" pitchFamily="34" charset="0"/>
              </a:rPr>
              <a:t>Derivation with respect to alpha = </a:t>
            </a:r>
          </a:p>
          <a:p>
            <a:pPr marL="342900" indent="-342900">
              <a:lnSpc>
                <a:spcPct val="130000"/>
              </a:lnSpc>
              <a:spcBef>
                <a:spcPct val="20000"/>
              </a:spcBef>
              <a:buClr>
                <a:srgbClr val="000000"/>
              </a:buClr>
              <a:defRPr/>
            </a:pPr>
            <a:r>
              <a:rPr lang="en-US" sz="2400" kern="0" dirty="0">
                <a:latin typeface="Book Antiqua" panose="02040602050305030304" pitchFamily="18" charset="0"/>
                <a:cs typeface="Tahoma" pitchFamily="34" charset="0"/>
              </a:rPr>
              <a:t>0-1-2(1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1</a:t>
            </a:r>
            <a:r>
              <a:rPr lang="en-US" sz="2400" kern="0" dirty="0">
                <a:latin typeface="Book Antiqua" panose="02040602050305030304" pitchFamily="18" charset="0"/>
                <a:cs typeface="Tahoma" pitchFamily="34" charset="0"/>
              </a:rPr>
              <a:t> -3(1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2 </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-4(1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3</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+……-(t-1)</a:t>
            </a:r>
            <a:r>
              <a:rPr lang="en-US" sz="2400" i="1" kern="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t-2</a:t>
            </a:r>
            <a:r>
              <a:rPr lang="en-US" sz="2400" kern="0" dirty="0">
                <a:latin typeface="Book Antiqua" panose="02040602050305030304" pitchFamily="18" charset="0"/>
                <a:cs typeface="Tahoma" pitchFamily="34" charset="0"/>
              </a:rPr>
              <a:t>=-1/</a:t>
            </a:r>
            <a:r>
              <a:rPr lang="en-US" sz="2400" i="1" kern="0" dirty="0">
                <a:latin typeface="Book Antiqua" panose="02040602050305030304" pitchFamily="18" charset="0"/>
                <a:cs typeface="Tahoma" pitchFamily="34" charset="0"/>
              </a:rPr>
              <a:t>a</a:t>
            </a:r>
            <a:r>
              <a:rPr lang="en-US" sz="2400" i="1" kern="0" baseline="30000" dirty="0">
                <a:latin typeface="Book Antiqua" panose="02040602050305030304" pitchFamily="18" charset="0"/>
                <a:cs typeface="Tahoma" pitchFamily="34" charset="0"/>
              </a:rPr>
              <a:t>2</a:t>
            </a:r>
          </a:p>
          <a:p>
            <a:pPr marL="342900" indent="-342900">
              <a:lnSpc>
                <a:spcPct val="130000"/>
              </a:lnSpc>
              <a:spcBef>
                <a:spcPct val="20000"/>
              </a:spcBef>
              <a:buClr>
                <a:srgbClr val="000000"/>
              </a:buClr>
              <a:defRPr/>
            </a:pPr>
            <a:r>
              <a:rPr lang="en-US" sz="2400" kern="0" dirty="0">
                <a:latin typeface="Book Antiqua" panose="02040602050305030304" pitchFamily="18" charset="0"/>
                <a:cs typeface="Tahoma" pitchFamily="34" charset="0"/>
              </a:rPr>
              <a:t>1+2(1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1</a:t>
            </a:r>
            <a:r>
              <a:rPr lang="en-US" sz="2400" kern="0" dirty="0">
                <a:latin typeface="Book Antiqua" panose="02040602050305030304" pitchFamily="18" charset="0"/>
                <a:cs typeface="Tahoma" pitchFamily="34" charset="0"/>
              </a:rPr>
              <a:t> +3(1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2 </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+4(1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3</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+……+(t-1)</a:t>
            </a:r>
            <a:r>
              <a:rPr lang="en-US" sz="2400" i="1" kern="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t-2</a:t>
            </a:r>
            <a:r>
              <a:rPr lang="en-US" sz="2400" kern="0" dirty="0">
                <a:latin typeface="Book Antiqua" panose="02040602050305030304" pitchFamily="18" charset="0"/>
                <a:cs typeface="Tahoma" pitchFamily="34" charset="0"/>
              </a:rPr>
              <a:t>=1/</a:t>
            </a:r>
            <a:r>
              <a:rPr lang="en-US" sz="2400" i="1" kern="0" dirty="0">
                <a:latin typeface="Book Antiqua" panose="02040602050305030304" pitchFamily="18" charset="0"/>
                <a:cs typeface="Tahoma" pitchFamily="34" charset="0"/>
              </a:rPr>
              <a:t>a</a:t>
            </a:r>
            <a:r>
              <a:rPr lang="en-US" sz="2400" i="1" kern="0" baseline="30000" dirty="0">
                <a:latin typeface="Book Antiqua" panose="02040602050305030304" pitchFamily="18" charset="0"/>
                <a:cs typeface="Tahoma" pitchFamily="34" charset="0"/>
              </a:rPr>
              <a:t>2</a:t>
            </a:r>
          </a:p>
          <a:p>
            <a:pPr marL="342900" indent="-342900">
              <a:lnSpc>
                <a:spcPct val="130000"/>
              </a:lnSpc>
              <a:spcBef>
                <a:spcPct val="20000"/>
              </a:spcBef>
              <a:buClr>
                <a:srgbClr val="000000"/>
              </a:buClr>
              <a:defRPr/>
            </a:pPr>
            <a:r>
              <a:rPr lang="en-US" sz="2400" b="1" kern="0" dirty="0">
                <a:solidFill>
                  <a:srgbClr val="C00000"/>
                </a:solidFill>
                <a:latin typeface="Book Antiqua" panose="02040602050305030304" pitchFamily="18" charset="0"/>
                <a:cs typeface="Tahoma" pitchFamily="34" charset="0"/>
              </a:rPr>
              <a:t>Weights times Ages = </a:t>
            </a:r>
            <a:r>
              <a:rPr lang="en-US" sz="2400" b="1" i="1" kern="0" dirty="0">
                <a:solidFill>
                  <a:srgbClr val="C00000"/>
                </a:solidFill>
                <a:latin typeface="Book Antiqua" panose="02040602050305030304" pitchFamily="18" charset="0"/>
                <a:cs typeface="Tahoma" pitchFamily="34" charset="0"/>
              </a:rPr>
              <a:t>a[1</a:t>
            </a:r>
            <a:r>
              <a:rPr lang="en-US" sz="2400" b="1" kern="0" dirty="0">
                <a:solidFill>
                  <a:srgbClr val="C00000"/>
                </a:solidFill>
                <a:latin typeface="Book Antiqua" panose="02040602050305030304" pitchFamily="18" charset="0"/>
                <a:cs typeface="Tahoma" pitchFamily="34" charset="0"/>
              </a:rPr>
              <a:t>+ 2(1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)+ 3(1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2</a:t>
            </a:r>
            <a:r>
              <a:rPr lang="en-US" sz="2400" b="1" kern="0" dirty="0">
                <a:solidFill>
                  <a:srgbClr val="C00000"/>
                </a:solidFill>
                <a:latin typeface="Book Antiqua" panose="02040602050305030304" pitchFamily="18" charset="0"/>
                <a:cs typeface="Tahoma" pitchFamily="34" charset="0"/>
              </a:rPr>
              <a:t>+ 4(1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3</a:t>
            </a:r>
            <a:r>
              <a:rPr lang="en-US" sz="2400" b="1" kern="0" dirty="0">
                <a:solidFill>
                  <a:srgbClr val="C00000"/>
                </a:solidFill>
                <a:latin typeface="Book Antiqua" panose="02040602050305030304" pitchFamily="18" charset="0"/>
                <a:cs typeface="Tahoma" pitchFamily="34" charset="0"/>
              </a:rPr>
              <a:t>+  5(1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4</a:t>
            </a:r>
            <a:r>
              <a:rPr lang="en-US" sz="2400" b="1" kern="0" baseline="-25000" dirty="0">
                <a:solidFill>
                  <a:srgbClr val="C00000"/>
                </a:solidFill>
                <a:latin typeface="Book Antiqua" panose="02040602050305030304" pitchFamily="18" charset="0"/>
                <a:cs typeface="Tahoma" pitchFamily="34" charset="0"/>
              </a:rPr>
              <a:t> </a:t>
            </a:r>
            <a:r>
              <a:rPr lang="en-US" sz="2400" b="1" kern="0" dirty="0">
                <a:solidFill>
                  <a:srgbClr val="C00000"/>
                </a:solidFill>
                <a:latin typeface="Book Antiqua" panose="02040602050305030304" pitchFamily="18" charset="0"/>
                <a:cs typeface="Tahoma" pitchFamily="34" charset="0"/>
              </a:rPr>
              <a:t>+……+</a:t>
            </a:r>
            <a:r>
              <a:rPr lang="en-US" sz="2400" b="1" i="1" kern="0" dirty="0">
                <a:solidFill>
                  <a:srgbClr val="C00000"/>
                </a:solidFill>
                <a:latin typeface="Book Antiqua" panose="02040602050305030304" pitchFamily="18" charset="0"/>
                <a:cs typeface="Tahoma" pitchFamily="34" charset="0"/>
              </a:rPr>
              <a:t> t</a:t>
            </a:r>
            <a:r>
              <a:rPr lang="en-US" sz="2400" b="1" kern="0" dirty="0">
                <a:solidFill>
                  <a:srgbClr val="C00000"/>
                </a:solidFill>
                <a:latin typeface="Book Antiqua" panose="02040602050305030304" pitchFamily="18" charset="0"/>
                <a:cs typeface="Tahoma" pitchFamily="34" charset="0"/>
              </a:rPr>
              <a:t>(1 – </a:t>
            </a:r>
            <a:r>
              <a:rPr lang="en-US" sz="2400" b="1" i="1" kern="0" dirty="0">
                <a:solidFill>
                  <a:srgbClr val="C00000"/>
                </a:solidFill>
                <a:latin typeface="Book Antiqua" panose="02040602050305030304" pitchFamily="18" charset="0"/>
                <a:cs typeface="Tahoma" pitchFamily="34" charset="0"/>
              </a:rPr>
              <a:t>a</a:t>
            </a:r>
            <a:r>
              <a:rPr lang="en-US" sz="2400" b="1" kern="0" dirty="0">
                <a:solidFill>
                  <a:srgbClr val="C00000"/>
                </a:solidFill>
                <a:latin typeface="Book Antiqua" panose="02040602050305030304" pitchFamily="18" charset="0"/>
                <a:cs typeface="Tahoma" pitchFamily="34" charset="0"/>
              </a:rPr>
              <a:t>)</a:t>
            </a:r>
            <a:r>
              <a:rPr lang="en-US" sz="2400" b="1" kern="0" baseline="30000" dirty="0">
                <a:solidFill>
                  <a:srgbClr val="C00000"/>
                </a:solidFill>
                <a:latin typeface="Book Antiqua" panose="02040602050305030304" pitchFamily="18" charset="0"/>
                <a:cs typeface="Tahoma" pitchFamily="34" charset="0"/>
              </a:rPr>
              <a:t>t-1</a:t>
            </a:r>
            <a:r>
              <a:rPr lang="en-US" sz="2400" b="1" kern="0" dirty="0">
                <a:solidFill>
                  <a:srgbClr val="C00000"/>
                </a:solidFill>
                <a:latin typeface="Book Antiqua" panose="02040602050305030304" pitchFamily="18" charset="0"/>
                <a:cs typeface="Tahoma" pitchFamily="34" charset="0"/>
              </a:rPr>
              <a:t>]</a:t>
            </a:r>
          </a:p>
          <a:p>
            <a:pPr marL="342900" indent="-342900">
              <a:lnSpc>
                <a:spcPct val="130000"/>
              </a:lnSpc>
              <a:spcBef>
                <a:spcPct val="20000"/>
              </a:spcBef>
              <a:buClr>
                <a:srgbClr val="000000"/>
              </a:buClr>
              <a:defRPr/>
            </a:pPr>
            <a:r>
              <a:rPr lang="en-US" sz="2400" b="1" kern="0" dirty="0">
                <a:solidFill>
                  <a:srgbClr val="C00000"/>
                </a:solidFill>
                <a:latin typeface="Book Antiqua" panose="02040602050305030304" pitchFamily="18" charset="0"/>
                <a:cs typeface="Tahoma" pitchFamily="34" charset="0"/>
              </a:rPr>
              <a:t>Weights times Ages = </a:t>
            </a:r>
            <a:r>
              <a:rPr lang="en-US" sz="2400" b="1" i="1" kern="0" dirty="0">
                <a:solidFill>
                  <a:srgbClr val="C00000"/>
                </a:solidFill>
                <a:latin typeface="Book Antiqua" panose="02040602050305030304" pitchFamily="18" charset="0"/>
                <a:cs typeface="Tahoma" pitchFamily="34" charset="0"/>
              </a:rPr>
              <a:t>a(1/a</a:t>
            </a:r>
            <a:r>
              <a:rPr lang="en-US" sz="2400" b="1" kern="0" baseline="30000" dirty="0">
                <a:solidFill>
                  <a:srgbClr val="C00000"/>
                </a:solidFill>
                <a:latin typeface="Book Antiqua" panose="02040602050305030304" pitchFamily="18" charset="0"/>
                <a:cs typeface="Tahoma" pitchFamily="34" charset="0"/>
              </a:rPr>
              <a:t>2</a:t>
            </a:r>
            <a:r>
              <a:rPr lang="en-US" sz="2400" b="1" kern="0" dirty="0">
                <a:solidFill>
                  <a:srgbClr val="C00000"/>
                </a:solidFill>
                <a:latin typeface="Book Antiqua" panose="02040602050305030304" pitchFamily="18" charset="0"/>
                <a:cs typeface="Tahoma" pitchFamily="34" charset="0"/>
              </a:rPr>
              <a:t>) = 1/</a:t>
            </a:r>
            <a:r>
              <a:rPr lang="en-US" sz="2400" b="1" i="1" kern="0" dirty="0">
                <a:solidFill>
                  <a:srgbClr val="C00000"/>
                </a:solidFill>
                <a:latin typeface="Book Antiqua" panose="02040602050305030304" pitchFamily="18" charset="0"/>
                <a:cs typeface="Tahoma" pitchFamily="34" charset="0"/>
              </a:rPr>
              <a:t>a</a:t>
            </a: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solidFill>
                <a:schemeClr val="accent4">
                  <a:lumMod val="75000"/>
                </a:schemeClr>
              </a:solidFill>
              <a:latin typeface="Book Antiqua" panose="02040602050305030304" pitchFamily="18" charset="0"/>
              <a:ea typeface="+mn-ea"/>
              <a:cs typeface="Tahoma" pitchFamily="34" charset="0"/>
            </a:endParaRPr>
          </a:p>
        </p:txBody>
      </p:sp>
    </p:spTree>
    <p:extLst>
      <p:ext uri="{BB962C8B-B14F-4D97-AF65-F5344CB8AC3E}">
        <p14:creationId xmlns:p14="http://schemas.microsoft.com/office/powerpoint/2010/main" val="16592657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MAD &amp; TS</a:t>
            </a:r>
          </a:p>
        </p:txBody>
      </p:sp>
      <p:graphicFrame>
        <p:nvGraphicFramePr>
          <p:cNvPr id="398339" name="Object 3"/>
          <p:cNvGraphicFramePr>
            <a:graphicFrameLocks noChangeAspect="1"/>
          </p:cNvGraphicFramePr>
          <p:nvPr>
            <p:extLst>
              <p:ext uri="{D42A27DB-BD31-4B8C-83A1-F6EECF244321}">
                <p14:modId xmlns:p14="http://schemas.microsoft.com/office/powerpoint/2010/main" val="3673254494"/>
              </p:ext>
            </p:extLst>
          </p:nvPr>
        </p:nvGraphicFramePr>
        <p:xfrm>
          <a:off x="76200" y="933450"/>
          <a:ext cx="5334000" cy="5448374"/>
        </p:xfrm>
        <a:graphic>
          <a:graphicData uri="http://schemas.openxmlformats.org/presentationml/2006/ole">
            <mc:AlternateContent xmlns:mc="http://schemas.openxmlformats.org/markup-compatibility/2006">
              <mc:Choice xmlns:v="urn:schemas-microsoft-com:vml" Requires="v">
                <p:oleObj name="Worksheet" r:id="rId3" imgW="4886192" imgH="4991316" progId="Excel.Sheet.12">
                  <p:embed/>
                </p:oleObj>
              </mc:Choice>
              <mc:Fallback>
                <p:oleObj name="Worksheet" r:id="rId3" imgW="4886192" imgH="4991316" progId="Excel.Sheet.12">
                  <p:embed/>
                  <p:pic>
                    <p:nvPicPr>
                      <p:cNvPr id="398339" name="Object 3"/>
                      <p:cNvPicPr>
                        <a:picLocks noChangeAspect="1" noChangeArrowheads="1"/>
                      </p:cNvPicPr>
                      <p:nvPr/>
                    </p:nvPicPr>
                    <p:blipFill>
                      <a:blip r:embed="rId4"/>
                      <a:srcRect/>
                      <a:stretch>
                        <a:fillRect/>
                      </a:stretch>
                    </p:blipFill>
                    <p:spPr bwMode="auto">
                      <a:xfrm>
                        <a:off x="76200" y="933450"/>
                        <a:ext cx="5334000" cy="5448374"/>
                      </a:xfrm>
                      <a:prstGeom prst="rect">
                        <a:avLst/>
                      </a:prstGeom>
                      <a:noFill/>
                      <a:ln>
                        <a:noFill/>
                      </a:ln>
                      <a:effectLst/>
                    </p:spPr>
                  </p:pic>
                </p:oleObj>
              </mc:Fallback>
            </mc:AlternateContent>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Table Excel</a:t>
            </a:r>
          </a:p>
        </p:txBody>
      </p:sp>
      <p:graphicFrame>
        <p:nvGraphicFramePr>
          <p:cNvPr id="399363" name="Object 3"/>
          <p:cNvGraphicFramePr>
            <a:graphicFrameLocks noChangeAspect="1"/>
          </p:cNvGraphicFramePr>
          <p:nvPr>
            <p:extLst>
              <p:ext uri="{D42A27DB-BD31-4B8C-83A1-F6EECF244321}">
                <p14:modId xmlns:p14="http://schemas.microsoft.com/office/powerpoint/2010/main" val="173533340"/>
              </p:ext>
            </p:extLst>
          </p:nvPr>
        </p:nvGraphicFramePr>
        <p:xfrm>
          <a:off x="512023" y="3832874"/>
          <a:ext cx="1228725" cy="2114550"/>
        </p:xfrm>
        <a:graphic>
          <a:graphicData uri="http://schemas.openxmlformats.org/presentationml/2006/ole">
            <mc:AlternateContent xmlns:mc="http://schemas.openxmlformats.org/markup-compatibility/2006">
              <mc:Choice xmlns:v="urn:schemas-microsoft-com:vml" Requires="v">
                <p:oleObj name="Worksheet" r:id="rId3" imgW="1228628" imgH="2114580" progId="Excel.Sheet.12">
                  <p:embed/>
                </p:oleObj>
              </mc:Choice>
              <mc:Fallback>
                <p:oleObj name="Worksheet" r:id="rId3" imgW="1228628" imgH="2114580" progId="Excel.Sheet.12">
                  <p:embed/>
                  <p:pic>
                    <p:nvPicPr>
                      <p:cNvPr id="39936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23" y="3832874"/>
                        <a:ext cx="12287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4" name="Object 4"/>
          <p:cNvGraphicFramePr>
            <a:graphicFrameLocks noChangeAspect="1"/>
          </p:cNvGraphicFramePr>
          <p:nvPr/>
        </p:nvGraphicFramePr>
        <p:xfrm>
          <a:off x="7483495" y="3979899"/>
          <a:ext cx="1838325" cy="2114550"/>
        </p:xfrm>
        <a:graphic>
          <a:graphicData uri="http://schemas.openxmlformats.org/presentationml/2006/ole">
            <mc:AlternateContent xmlns:mc="http://schemas.openxmlformats.org/markup-compatibility/2006">
              <mc:Choice xmlns:v="urn:schemas-microsoft-com:vml" Requires="v">
                <p:oleObj name="Worksheet" r:id="rId5" imgW="1838228" imgH="2114580" progId="Excel.Sheet.12">
                  <p:embed/>
                </p:oleObj>
              </mc:Choice>
              <mc:Fallback>
                <p:oleObj name="Worksheet" r:id="rId5" imgW="1838228" imgH="2114580" progId="Excel.Sheet.12">
                  <p:embed/>
                  <p:pic>
                    <p:nvPicPr>
                      <p:cNvPr id="39936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495" y="3979899"/>
                        <a:ext cx="18383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flipH="1">
            <a:off x="6753234" y="1493811"/>
            <a:ext cx="3395708" cy="400110"/>
          </a:xfrm>
          <a:prstGeom prst="rect">
            <a:avLst/>
          </a:prstGeom>
          <a:noFill/>
        </p:spPr>
        <p:txBody>
          <a:bodyPr wrap="square" rtlCol="0">
            <a:spAutoFit/>
          </a:bodyPr>
          <a:lstStyle/>
          <a:p>
            <a:r>
              <a:rPr lang="en-US" sz="2000" dirty="0"/>
              <a:t>Data, what if, Data table</a:t>
            </a:r>
          </a:p>
        </p:txBody>
      </p:sp>
      <p:sp>
        <p:nvSpPr>
          <p:cNvPr id="10" name="TextBox 9"/>
          <p:cNvSpPr txBox="1"/>
          <p:nvPr/>
        </p:nvSpPr>
        <p:spPr>
          <a:xfrm flipH="1">
            <a:off x="4267200" y="5233809"/>
            <a:ext cx="3395708" cy="707886"/>
          </a:xfrm>
          <a:prstGeom prst="rect">
            <a:avLst/>
          </a:prstGeom>
          <a:noFill/>
        </p:spPr>
        <p:txBody>
          <a:bodyPr wrap="square" rtlCol="0">
            <a:spAutoFit/>
          </a:bodyPr>
          <a:lstStyle/>
          <a:p>
            <a:r>
              <a:rPr lang="en-US" sz="2000" dirty="0"/>
              <a:t>Min, conditional formatting</a:t>
            </a:r>
          </a:p>
        </p:txBody>
      </p:sp>
      <p:pic>
        <p:nvPicPr>
          <p:cNvPr id="399366" name="Picture 6"/>
          <p:cNvPicPr>
            <a:picLocks noChangeAspect="1" noChangeArrowheads="1"/>
          </p:cNvPicPr>
          <p:nvPr/>
        </p:nvPicPr>
        <p:blipFill>
          <a:blip r:embed="rId7" cstate="print"/>
          <a:srcRect/>
          <a:stretch>
            <a:fillRect/>
          </a:stretch>
        </p:blipFill>
        <p:spPr bwMode="auto">
          <a:xfrm>
            <a:off x="6862774" y="1968481"/>
            <a:ext cx="2028825" cy="1171575"/>
          </a:xfrm>
          <a:prstGeom prst="rect">
            <a:avLst/>
          </a:prstGeom>
          <a:noFill/>
          <a:ln w="9525">
            <a:noFill/>
            <a:miter lim="800000"/>
            <a:headEnd/>
            <a:tailEnd/>
          </a:ln>
          <a:effectLst/>
        </p:spPr>
      </p:pic>
      <p:graphicFrame>
        <p:nvGraphicFramePr>
          <p:cNvPr id="399367" name="Object 7"/>
          <p:cNvGraphicFramePr>
            <a:graphicFrameLocks noChangeAspect="1"/>
          </p:cNvGraphicFramePr>
          <p:nvPr>
            <p:extLst>
              <p:ext uri="{D42A27DB-BD31-4B8C-83A1-F6EECF244321}">
                <p14:modId xmlns:p14="http://schemas.microsoft.com/office/powerpoint/2010/main" val="1588739307"/>
              </p:ext>
            </p:extLst>
          </p:nvPr>
        </p:nvGraphicFramePr>
        <p:xfrm>
          <a:off x="152400" y="1081734"/>
          <a:ext cx="2550402" cy="2605089"/>
        </p:xfrm>
        <a:graphic>
          <a:graphicData uri="http://schemas.openxmlformats.org/presentationml/2006/ole">
            <mc:AlternateContent xmlns:mc="http://schemas.openxmlformats.org/markup-compatibility/2006">
              <mc:Choice xmlns:v="urn:schemas-microsoft-com:vml" Requires="v">
                <p:oleObj name="Worksheet" r:id="rId8" imgW="4886228" imgH="4991242" progId="Excel.Sheet.12">
                  <p:embed/>
                </p:oleObj>
              </mc:Choice>
              <mc:Fallback>
                <p:oleObj name="Worksheet" r:id="rId8" imgW="4886228" imgH="4991242" progId="Excel.Sheet.12">
                  <p:embed/>
                  <p:pic>
                    <p:nvPicPr>
                      <p:cNvPr id="399367"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81734"/>
                        <a:ext cx="2550402" cy="260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8" name="Object 8"/>
          <p:cNvGraphicFramePr>
            <a:graphicFrameLocks noChangeAspect="1"/>
          </p:cNvGraphicFramePr>
          <p:nvPr>
            <p:extLst>
              <p:ext uri="{D42A27DB-BD31-4B8C-83A1-F6EECF244321}">
                <p14:modId xmlns:p14="http://schemas.microsoft.com/office/powerpoint/2010/main" val="940632577"/>
              </p:ext>
            </p:extLst>
          </p:nvPr>
        </p:nvGraphicFramePr>
        <p:xfrm>
          <a:off x="2812342" y="1130912"/>
          <a:ext cx="1228725" cy="2114550"/>
        </p:xfrm>
        <a:graphic>
          <a:graphicData uri="http://schemas.openxmlformats.org/presentationml/2006/ole">
            <mc:AlternateContent xmlns:mc="http://schemas.openxmlformats.org/markup-compatibility/2006">
              <mc:Choice xmlns:v="urn:schemas-microsoft-com:vml" Requires="v">
                <p:oleObj name="Worksheet" r:id="rId10" imgW="1228628" imgH="2114580" progId="Excel.Sheet.12">
                  <p:embed/>
                </p:oleObj>
              </mc:Choice>
              <mc:Fallback>
                <p:oleObj name="Worksheet" r:id="rId10" imgW="1228628" imgH="2114580" progId="Excel.Sheet.12">
                  <p:embed/>
                  <p:pic>
                    <p:nvPicPr>
                      <p:cNvPr id="399368"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2342" y="1130912"/>
                        <a:ext cx="12287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flipH="1">
            <a:off x="6169026" y="3209922"/>
            <a:ext cx="4016430" cy="707886"/>
          </a:xfrm>
          <a:prstGeom prst="rect">
            <a:avLst/>
          </a:prstGeom>
          <a:noFill/>
        </p:spPr>
        <p:txBody>
          <a:bodyPr wrap="square" rtlCol="0">
            <a:spAutoFit/>
          </a:bodyPr>
          <a:lstStyle/>
          <a:p>
            <a:r>
              <a:rPr lang="en-US" sz="2000" dirty="0"/>
              <a:t>This is a one variable Data Table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367"/>
                                        </p:tgtEl>
                                        <p:attrNameLst>
                                          <p:attrName>style.visibility</p:attrName>
                                        </p:attrNameLst>
                                      </p:cBhvr>
                                      <p:to>
                                        <p:strVal val="visible"/>
                                      </p:to>
                                    </p:set>
                                    <p:animEffect transition="in" filter="dissolve">
                                      <p:cBhvr>
                                        <p:cTn id="7" dur="500"/>
                                        <p:tgtEl>
                                          <p:spTgt spid="3993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9368"/>
                                        </p:tgtEl>
                                        <p:attrNameLst>
                                          <p:attrName>style.visibility</p:attrName>
                                        </p:attrNameLst>
                                      </p:cBhvr>
                                      <p:to>
                                        <p:strVal val="visible"/>
                                      </p:to>
                                    </p:set>
                                    <p:animEffect transition="in" filter="dissolve">
                                      <p:cBhvr>
                                        <p:cTn id="12" dur="500"/>
                                        <p:tgtEl>
                                          <p:spTgt spid="39936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9366"/>
                                        </p:tgtEl>
                                        <p:attrNameLst>
                                          <p:attrName>style.visibility</p:attrName>
                                        </p:attrNameLst>
                                      </p:cBhvr>
                                      <p:to>
                                        <p:strVal val="visible"/>
                                      </p:to>
                                    </p:set>
                                    <p:animEffect transition="in" filter="dissolve">
                                      <p:cBhvr>
                                        <p:cTn id="22" dur="500"/>
                                        <p:tgtEl>
                                          <p:spTgt spid="39936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99363"/>
                                        </p:tgtEl>
                                        <p:attrNameLst>
                                          <p:attrName>style.visibility</p:attrName>
                                        </p:attrNameLst>
                                      </p:cBhvr>
                                      <p:to>
                                        <p:strVal val="visible"/>
                                      </p:to>
                                    </p:set>
                                    <p:animEffect transition="in" filter="dissolve">
                                      <p:cBhvr>
                                        <p:cTn id="32" dur="500"/>
                                        <p:tgtEl>
                                          <p:spTgt spid="39936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99364"/>
                                        </p:tgtEl>
                                        <p:attrNameLst>
                                          <p:attrName>style.visibility</p:attrName>
                                        </p:attrNameLst>
                                      </p:cBhvr>
                                      <p:to>
                                        <p:strVal val="visible"/>
                                      </p:to>
                                    </p:set>
                                    <p:animEffect transition="in" filter="dissolve">
                                      <p:cBhvr>
                                        <p:cTn id="42" dur="500"/>
                                        <p:tgtEl>
                                          <p:spTgt spid="399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Button</a:t>
            </a:r>
          </a:p>
        </p:txBody>
      </p:sp>
      <p:pic>
        <p:nvPicPr>
          <p:cNvPr id="384003" name="Picture 3"/>
          <p:cNvPicPr>
            <a:picLocks noChangeAspect="1" noChangeArrowheads="1"/>
          </p:cNvPicPr>
          <p:nvPr/>
        </p:nvPicPr>
        <p:blipFill>
          <a:blip r:embed="rId3" cstate="print"/>
          <a:srcRect/>
          <a:stretch>
            <a:fillRect/>
          </a:stretch>
        </p:blipFill>
        <p:spPr bwMode="auto">
          <a:xfrm>
            <a:off x="152400" y="941424"/>
            <a:ext cx="5114925" cy="5153025"/>
          </a:xfrm>
          <a:prstGeom prst="rect">
            <a:avLst/>
          </a:prstGeom>
          <a:noFill/>
          <a:ln w="9525">
            <a:noFill/>
            <a:miter lim="800000"/>
            <a:headEnd/>
            <a:tailEnd/>
          </a:ln>
          <a:effectLst/>
        </p:spPr>
      </p:pic>
      <p:sp>
        <p:nvSpPr>
          <p:cNvPr id="7" name="Oval 6"/>
          <p:cNvSpPr/>
          <p:nvPr/>
        </p:nvSpPr>
        <p:spPr>
          <a:xfrm>
            <a:off x="2286000" y="5029200"/>
            <a:ext cx="1314468" cy="584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a:extLst>
              <a:ext uri="{FF2B5EF4-FFF2-40B4-BE49-F238E27FC236}">
                <a16:creationId xmlns:a16="http://schemas.microsoft.com/office/drawing/2014/main" id="{F6B237CB-4F5F-45B1-B50A-3B8F777D5E8C}"/>
              </a:ext>
            </a:extLst>
          </p:cNvPr>
          <p:cNvPicPr>
            <a:picLocks noChangeAspect="1" noChangeArrowheads="1"/>
          </p:cNvPicPr>
          <p:nvPr/>
        </p:nvPicPr>
        <p:blipFill>
          <a:blip r:embed="rId4" cstate="print"/>
          <a:srcRect/>
          <a:stretch>
            <a:fillRect/>
          </a:stretch>
        </p:blipFill>
        <p:spPr bwMode="auto">
          <a:xfrm>
            <a:off x="6248400" y="2513049"/>
            <a:ext cx="5585915" cy="3581400"/>
          </a:xfrm>
          <a:prstGeom prst="rect">
            <a:avLst/>
          </a:prstGeom>
          <a:noFill/>
          <a:ln w="9525">
            <a:noFill/>
            <a:miter lim="800000"/>
            <a:headEnd/>
            <a:tailEnd/>
          </a:ln>
          <a:effectLst/>
        </p:spPr>
      </p:pic>
      <p:sp>
        <p:nvSpPr>
          <p:cNvPr id="6" name="Oval 5">
            <a:extLst>
              <a:ext uri="{FF2B5EF4-FFF2-40B4-BE49-F238E27FC236}">
                <a16:creationId xmlns:a16="http://schemas.microsoft.com/office/drawing/2014/main" id="{F228F7C6-FE00-4E24-B729-F03DC19609BD}"/>
              </a:ext>
            </a:extLst>
          </p:cNvPr>
          <p:cNvSpPr/>
          <p:nvPr/>
        </p:nvSpPr>
        <p:spPr>
          <a:xfrm>
            <a:off x="5921407" y="3810000"/>
            <a:ext cx="1314468" cy="328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OK, but GO, then Check Mark Solver</a:t>
            </a:r>
          </a:p>
        </p:txBody>
      </p:sp>
      <p:pic>
        <p:nvPicPr>
          <p:cNvPr id="386051" name="Picture 3"/>
          <p:cNvPicPr>
            <a:picLocks noChangeAspect="1" noChangeArrowheads="1"/>
          </p:cNvPicPr>
          <p:nvPr/>
        </p:nvPicPr>
        <p:blipFill>
          <a:blip r:embed="rId3" cstate="print"/>
          <a:srcRect/>
          <a:stretch>
            <a:fillRect/>
          </a:stretch>
        </p:blipFill>
        <p:spPr bwMode="auto">
          <a:xfrm>
            <a:off x="1823980" y="1420785"/>
            <a:ext cx="6051583" cy="4924406"/>
          </a:xfrm>
          <a:prstGeom prst="rect">
            <a:avLst/>
          </a:prstGeom>
          <a:noFill/>
          <a:ln w="9525">
            <a:noFill/>
            <a:miter lim="800000"/>
            <a:headEnd/>
            <a:tailEnd/>
          </a:ln>
          <a:effectLst/>
        </p:spPr>
      </p:pic>
      <p:pic>
        <p:nvPicPr>
          <p:cNvPr id="390145" name="Picture 1"/>
          <p:cNvPicPr>
            <a:picLocks noChangeAspect="1" noChangeArrowheads="1"/>
          </p:cNvPicPr>
          <p:nvPr/>
        </p:nvPicPr>
        <p:blipFill>
          <a:blip r:embed="rId4" cstate="print"/>
          <a:srcRect/>
          <a:stretch>
            <a:fillRect/>
          </a:stretch>
        </p:blipFill>
        <p:spPr bwMode="auto">
          <a:xfrm>
            <a:off x="7556520" y="1639863"/>
            <a:ext cx="2743200" cy="3543300"/>
          </a:xfrm>
          <a:prstGeom prst="rect">
            <a:avLst/>
          </a:prstGeom>
          <a:noFill/>
          <a:ln w="9525">
            <a:noFill/>
            <a:miter lim="800000"/>
            <a:headEnd/>
            <a:tailEnd/>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Tab/ Solver</a:t>
            </a:r>
          </a:p>
        </p:txBody>
      </p:sp>
      <p:pic>
        <p:nvPicPr>
          <p:cNvPr id="389121" name="Picture 1"/>
          <p:cNvPicPr>
            <a:picLocks noChangeAspect="1" noChangeArrowheads="1"/>
          </p:cNvPicPr>
          <p:nvPr/>
        </p:nvPicPr>
        <p:blipFill>
          <a:blip r:embed="rId2" cstate="print"/>
          <a:srcRect/>
          <a:stretch>
            <a:fillRect/>
          </a:stretch>
        </p:blipFill>
        <p:spPr bwMode="auto">
          <a:xfrm>
            <a:off x="228600" y="914400"/>
            <a:ext cx="3906891" cy="5202956"/>
          </a:xfrm>
          <a:prstGeom prst="rect">
            <a:avLst/>
          </a:prstGeom>
          <a:noFill/>
          <a:ln w="9525">
            <a:noFill/>
            <a:miter lim="800000"/>
            <a:headEnd/>
            <a:tailEnd/>
          </a:ln>
          <a:effectLst/>
        </p:spPr>
      </p:pic>
      <p:sp>
        <p:nvSpPr>
          <p:cNvPr id="5" name="Oval 4"/>
          <p:cNvSpPr/>
          <p:nvPr/>
        </p:nvSpPr>
        <p:spPr>
          <a:xfrm>
            <a:off x="2236815" y="1060453"/>
            <a:ext cx="511182" cy="2555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624309" y="1206505"/>
            <a:ext cx="511182" cy="2555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
            <a:extLst>
              <a:ext uri="{FF2B5EF4-FFF2-40B4-BE49-F238E27FC236}">
                <a16:creationId xmlns:a16="http://schemas.microsoft.com/office/drawing/2014/main" id="{E8926F41-4E7F-4883-93DB-7B555FC0F2AC}"/>
              </a:ext>
            </a:extLst>
          </p:cNvPr>
          <p:cNvPicPr>
            <a:picLocks noChangeAspect="1" noChangeArrowheads="1"/>
          </p:cNvPicPr>
          <p:nvPr/>
        </p:nvPicPr>
        <p:blipFill>
          <a:blip r:embed="rId2" cstate="print"/>
          <a:srcRect/>
          <a:stretch>
            <a:fillRect/>
          </a:stretch>
        </p:blipFill>
        <p:spPr bwMode="auto">
          <a:xfrm>
            <a:off x="6767457" y="950914"/>
            <a:ext cx="3906891" cy="5202956"/>
          </a:xfrm>
          <a:prstGeom prst="rect">
            <a:avLst/>
          </a:prstGeom>
          <a:noFill/>
          <a:ln w="9525">
            <a:noFill/>
            <a:miter lim="800000"/>
            <a:headEnd/>
            <a:tailEnd/>
          </a:ln>
          <a:effectLst/>
        </p:spPr>
      </p:pic>
      <p:sp>
        <p:nvSpPr>
          <p:cNvPr id="8" name="Oval 7">
            <a:extLst>
              <a:ext uri="{FF2B5EF4-FFF2-40B4-BE49-F238E27FC236}">
                <a16:creationId xmlns:a16="http://schemas.microsoft.com/office/drawing/2014/main" id="{ECCBEA66-540F-4E72-A52C-DA1EB486869D}"/>
              </a:ext>
            </a:extLst>
          </p:cNvPr>
          <p:cNvSpPr/>
          <p:nvPr/>
        </p:nvSpPr>
        <p:spPr>
          <a:xfrm>
            <a:off x="9286853" y="2447948"/>
            <a:ext cx="511182" cy="2555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52CCEDC-68BC-4895-ABE2-190492257E1E}"/>
              </a:ext>
            </a:extLst>
          </p:cNvPr>
          <p:cNvSpPr/>
          <p:nvPr/>
        </p:nvSpPr>
        <p:spPr>
          <a:xfrm>
            <a:off x="8081924" y="2447948"/>
            <a:ext cx="511182" cy="2555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a:extLst>
              <a:ext uri="{FF2B5EF4-FFF2-40B4-BE49-F238E27FC236}">
                <a16:creationId xmlns:a16="http://schemas.microsoft.com/office/drawing/2014/main" id="{9D02748B-B628-4408-8179-660B950084DD}"/>
              </a:ext>
            </a:extLst>
          </p:cNvPr>
          <p:cNvPicPr>
            <a:picLocks noChangeAspect="1" noChangeArrowheads="1"/>
          </p:cNvPicPr>
          <p:nvPr/>
        </p:nvPicPr>
        <p:blipFill>
          <a:blip r:embed="rId3" cstate="print"/>
          <a:srcRect/>
          <a:stretch>
            <a:fillRect/>
          </a:stretch>
        </p:blipFill>
        <p:spPr bwMode="auto">
          <a:xfrm>
            <a:off x="7467600" y="2981373"/>
            <a:ext cx="4333875" cy="24384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a:t>
            </a:r>
            <a:r>
              <a:rPr lang="en-US" b="1" dirty="0">
                <a:latin typeface="Symbol" pitchFamily="18" charset="2"/>
              </a:rPr>
              <a:t>a</a:t>
            </a:r>
            <a:r>
              <a:rPr lang="en-US" dirty="0"/>
              <a:t> Minimal MAD</a:t>
            </a:r>
          </a:p>
        </p:txBody>
      </p:sp>
      <p:pic>
        <p:nvPicPr>
          <p:cNvPr id="389121" name="Picture 1"/>
          <p:cNvPicPr>
            <a:picLocks noChangeAspect="1" noChangeArrowheads="1"/>
          </p:cNvPicPr>
          <p:nvPr/>
        </p:nvPicPr>
        <p:blipFill>
          <a:blip r:embed="rId3" cstate="print"/>
          <a:srcRect/>
          <a:stretch>
            <a:fillRect/>
          </a:stretch>
        </p:blipFill>
        <p:spPr bwMode="auto">
          <a:xfrm>
            <a:off x="228600" y="914400"/>
            <a:ext cx="3906891" cy="5202956"/>
          </a:xfrm>
          <a:prstGeom prst="rect">
            <a:avLst/>
          </a:prstGeom>
          <a:noFill/>
          <a:ln w="9525">
            <a:noFill/>
            <a:miter lim="800000"/>
            <a:headEnd/>
            <a:tailEnd/>
          </a:ln>
          <a:effectLst/>
        </p:spPr>
      </p:pic>
      <p:pic>
        <p:nvPicPr>
          <p:cNvPr id="395266" name="Picture 2"/>
          <p:cNvPicPr>
            <a:picLocks noChangeAspect="1" noChangeArrowheads="1"/>
          </p:cNvPicPr>
          <p:nvPr/>
        </p:nvPicPr>
        <p:blipFill>
          <a:blip r:embed="rId4" cstate="print"/>
          <a:srcRect/>
          <a:stretch>
            <a:fillRect/>
          </a:stretch>
        </p:blipFill>
        <p:spPr bwMode="auto">
          <a:xfrm>
            <a:off x="4343400" y="914398"/>
            <a:ext cx="3906891" cy="5202958"/>
          </a:xfrm>
          <a:prstGeom prst="rect">
            <a:avLst/>
          </a:prstGeom>
          <a:noFill/>
          <a:ln w="9525">
            <a:noFill/>
            <a:miter lim="800000"/>
            <a:headEnd/>
            <a:tailEnd/>
          </a:ln>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
            <a:ext cx="9144000" cy="2308324"/>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Exponential Smoothing </a:t>
            </a:r>
          </a:p>
          <a:p>
            <a:pPr algn="ctr" eaLnBrk="1" hangingPunct="1"/>
            <a:r>
              <a:rPr lang="en-US" sz="4800" dirty="0">
                <a:solidFill>
                  <a:schemeClr val="bg1"/>
                </a:solidFill>
                <a:latin typeface="Impact" panose="020B0806030902050204" pitchFamily="34" charset="0"/>
              </a:rPr>
              <a:t>Optimal Alpha</a:t>
            </a:r>
          </a:p>
          <a:p>
            <a:pPr algn="ctr" eaLnBrk="1" hangingPunct="1"/>
            <a:r>
              <a:rPr lang="en-US" sz="4800" dirty="0">
                <a:solidFill>
                  <a:schemeClr val="bg1"/>
                </a:solidFill>
                <a:latin typeface="Impact" panose="020B0806030902050204" pitchFamily="34" charset="0"/>
              </a:rPr>
              <a:t>DataTable &amp; SOLVER</a:t>
            </a:r>
          </a:p>
        </p:txBody>
      </p:sp>
      <p:sp>
        <p:nvSpPr>
          <p:cNvPr id="4" name="Rectangle 3"/>
          <p:cNvSpPr/>
          <p:nvPr/>
        </p:nvSpPr>
        <p:spPr>
          <a:xfrm>
            <a:off x="0" y="5626041"/>
            <a:ext cx="12192000" cy="1200329"/>
          </a:xfrm>
          <a:prstGeom prst="rect">
            <a:avLst/>
          </a:prstGeom>
        </p:spPr>
        <p:txBody>
          <a:bodyPr wrap="square">
            <a:spAutoFit/>
          </a:bodyPr>
          <a:lstStyle/>
          <a:p>
            <a:pPr algn="r">
              <a:spcBef>
                <a:spcPts val="0"/>
              </a:spcBef>
              <a:spcAft>
                <a:spcPts val="0"/>
              </a:spcAft>
            </a:pPr>
            <a:r>
              <a:rPr lang="en-US" sz="2400" b="1" i="1" dirty="0">
                <a:solidFill>
                  <a:schemeClr val="bg1"/>
                </a:solidFill>
                <a:latin typeface="Book Antiqua" panose="02040602050305030304" pitchFamily="18" charset="0"/>
                <a:ea typeface="Calibri" panose="020F0502020204030204" pitchFamily="34" charset="0"/>
              </a:rPr>
              <a:t>If you can look into the seeds of time, and say which grain will grow and which will not</a:t>
            </a:r>
          </a:p>
          <a:p>
            <a:pPr algn="r">
              <a:spcBef>
                <a:spcPts val="0"/>
              </a:spcBef>
              <a:spcAft>
                <a:spcPts val="0"/>
              </a:spcAft>
            </a:pPr>
            <a:r>
              <a:rPr lang="en-US" sz="2400" b="1" i="1" dirty="0">
                <a:solidFill>
                  <a:schemeClr val="bg1"/>
                </a:solidFill>
                <a:latin typeface="Book Antiqua" panose="02040602050305030304" pitchFamily="18" charset="0"/>
                <a:ea typeface="Calibri" panose="020F0502020204030204" pitchFamily="34" charset="0"/>
              </a:rPr>
              <a:t> speak then unto me. </a:t>
            </a:r>
          </a:p>
          <a:p>
            <a:pPr algn="r">
              <a:spcBef>
                <a:spcPts val="0"/>
              </a:spcBef>
              <a:spcAft>
                <a:spcPts val="0"/>
              </a:spcAft>
            </a:pPr>
            <a:r>
              <a:rPr lang="en-US" sz="2400" b="1" i="1" dirty="0">
                <a:solidFill>
                  <a:schemeClr val="bg1"/>
                </a:solidFill>
                <a:latin typeface="Book Antiqua" panose="02040602050305030304" pitchFamily="18" charset="0"/>
                <a:ea typeface="Calibri" panose="020F0502020204030204" pitchFamily="34" charset="0"/>
              </a:rPr>
              <a:t>William Shakespeare, 1564-1616.</a:t>
            </a:r>
            <a:endParaRPr lang="en-US" sz="24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96849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Methods</a:t>
            </a:r>
          </a:p>
        </p:txBody>
      </p:sp>
      <p:sp>
        <p:nvSpPr>
          <p:cNvPr id="4" name="Rectangle 3"/>
          <p:cNvSpPr txBox="1">
            <a:spLocks noChangeArrowheads="1"/>
          </p:cNvSpPr>
          <p:nvPr/>
        </p:nvSpPr>
        <p:spPr bwMode="auto">
          <a:xfrm>
            <a:off x="152400" y="813375"/>
            <a:ext cx="6172200" cy="162503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lnSpc>
                <a:spcPct val="130000"/>
              </a:lnSpc>
              <a:spcBef>
                <a:spcPct val="20000"/>
              </a:spcBef>
              <a:buClr>
                <a:srgbClr val="000000"/>
              </a:buClr>
              <a:buFont typeface="Wingdings" panose="05000000000000000000" pitchFamily="2" charset="2"/>
              <a:buChar char="p"/>
              <a:defRPr/>
            </a:pPr>
            <a:r>
              <a:rPr lang="en-US" sz="2400" kern="0" dirty="0">
                <a:solidFill>
                  <a:srgbClr val="000000"/>
                </a:solidFill>
                <a:latin typeface="Book Antiqua" panose="02040602050305030304" pitchFamily="18" charset="0"/>
                <a:cs typeface="Tahoma" pitchFamily="34" charset="0"/>
              </a:rPr>
              <a:t>Moving Average</a:t>
            </a:r>
          </a:p>
          <a:p>
            <a:pPr marL="742950" lvl="1" indent="-285750">
              <a:lnSpc>
                <a:spcPct val="130000"/>
              </a:lnSpc>
              <a:spcBef>
                <a:spcPct val="20000"/>
              </a:spcBef>
              <a:buClr>
                <a:srgbClr val="000000"/>
              </a:buClr>
              <a:buFont typeface="Wingdings" pitchFamily="2" charset="2"/>
              <a:buChar char="§"/>
              <a:defRPr/>
            </a:pPr>
            <a:r>
              <a:rPr lang="en-US" sz="2400" kern="0" dirty="0">
                <a:solidFill>
                  <a:srgbClr val="000000"/>
                </a:solidFill>
                <a:latin typeface="Book Antiqua" panose="02040602050305030304" pitchFamily="18" charset="0"/>
                <a:cs typeface="Tahoma" pitchFamily="34" charset="0"/>
              </a:rPr>
              <a:t>Discard old records</a:t>
            </a:r>
          </a:p>
          <a:p>
            <a:pPr marL="742950" lvl="1" indent="-285750">
              <a:lnSpc>
                <a:spcPct val="130000"/>
              </a:lnSpc>
              <a:spcBef>
                <a:spcPct val="20000"/>
              </a:spcBef>
              <a:buClr>
                <a:srgbClr val="000000"/>
              </a:buClr>
              <a:buFont typeface="Wingdings" pitchFamily="2" charset="2"/>
              <a:buChar char="§"/>
              <a:defRPr/>
            </a:pPr>
            <a:r>
              <a:rPr lang="en-US" sz="2400" kern="0" dirty="0">
                <a:solidFill>
                  <a:srgbClr val="000000"/>
                </a:solidFill>
                <a:latin typeface="Book Antiqua" panose="02040602050305030304" pitchFamily="18" charset="0"/>
                <a:cs typeface="Tahoma" pitchFamily="34" charset="0"/>
              </a:rPr>
              <a:t>Assign same weight for recent records</a:t>
            </a:r>
            <a:endParaRPr lang="en-US" kern="0" dirty="0">
              <a:solidFill>
                <a:srgbClr val="00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buFont typeface="Wingdings" pitchFamily="2" charset="2"/>
              <a:buChar char="v"/>
              <a:defRPr/>
            </a:pPr>
            <a:endParaRPr lang="en-US" sz="2800" kern="0" dirty="0">
              <a:solidFill>
                <a:srgbClr val="000000"/>
              </a:solidFill>
              <a:latin typeface="Book Antiqua" panose="02040602050305030304" pitchFamily="18" charset="0"/>
              <a:ea typeface="+mn-ea"/>
              <a:cs typeface="Tahoma" pitchFamily="34" charset="0"/>
            </a:endParaRPr>
          </a:p>
        </p:txBody>
      </p:sp>
      <mc:AlternateContent xmlns:mc="http://schemas.openxmlformats.org/markup-compatibility/2006" xmlns:a14="http://schemas.microsoft.com/office/drawing/2010/main">
        <mc:Choice Requires="a14">
          <p:sp>
            <p:nvSpPr>
              <p:cNvPr id="591876" name="Object 2"/>
              <p:cNvSpPr txBox="1"/>
              <p:nvPr/>
            </p:nvSpPr>
            <p:spPr bwMode="auto">
              <a:xfrm>
                <a:off x="5029200" y="2512571"/>
                <a:ext cx="7473058" cy="45720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n-US" sz="2400" i="1" smtClean="0">
                              <a:solidFill>
                                <a:srgbClr val="000000"/>
                              </a:solidFill>
                              <a:latin typeface="Cambria Math" panose="02040503050406030204" pitchFamily="18" charset="0"/>
                              <a:ea typeface="Cambria Math" panose="02040503050406030204" pitchFamily="18" charset="0"/>
                            </a:rPr>
                          </m:ctrlPr>
                        </m:sSubPr>
                        <m:e>
                          <m:r>
                            <a:rPr lang="en-US" sz="2400" i="1">
                              <a:solidFill>
                                <a:srgbClr val="000000"/>
                              </a:solidFill>
                              <a:latin typeface="Cambria Math" panose="02040503050406030204" pitchFamily="18" charset="0"/>
                              <a:ea typeface="Cambria Math" panose="02040503050406030204" pitchFamily="18" charset="0"/>
                            </a:rPr>
                            <m:t>𝐹</m:t>
                          </m:r>
                        </m:e>
                        <m:sub>
                          <m:r>
                            <a:rPr lang="en-US" sz="2400" i="1">
                              <a:solidFill>
                                <a:srgbClr val="000000"/>
                              </a:solidFill>
                              <a:latin typeface="Cambria Math" panose="02040503050406030204" pitchFamily="18" charset="0"/>
                              <a:ea typeface="Cambria Math" panose="02040503050406030204" pitchFamily="18" charset="0"/>
                            </a:rPr>
                            <m:t>𝑡</m:t>
                          </m:r>
                          <m:r>
                            <a:rPr lang="en-US" sz="2400" i="1">
                              <a:solidFill>
                                <a:srgbClr val="000000"/>
                              </a:solidFill>
                              <a:latin typeface="Cambria Math" panose="02040503050406030204" pitchFamily="18" charset="0"/>
                              <a:ea typeface="Cambria Math" panose="02040503050406030204" pitchFamily="18" charset="0"/>
                            </a:rPr>
                            <m:t>+1</m:t>
                          </m:r>
                        </m:sub>
                      </m:sSub>
                      <m:r>
                        <a:rPr lang="en-US" sz="2400" i="1">
                          <a:solidFill>
                            <a:srgbClr val="000000"/>
                          </a:solidFill>
                          <a:latin typeface="Cambria Math" panose="02040503050406030204" pitchFamily="18" charset="0"/>
                          <a:ea typeface="Cambria Math" panose="02040503050406030204" pitchFamily="18" charset="0"/>
                        </a:rPr>
                        <m:t>=</m:t>
                      </m:r>
                      <m:r>
                        <m:rPr>
                          <m:nor/>
                        </m:rPr>
                        <a:rPr lang="en-US" sz="2400" i="0">
                          <a:solidFill>
                            <a:srgbClr val="000000"/>
                          </a:solidFill>
                          <a:latin typeface="Book Antiqua" panose="02040602050305030304" pitchFamily="18" charset="0"/>
                          <a:ea typeface="Cambria Math" panose="02040503050406030204" pitchFamily="18" charset="0"/>
                        </a:rPr>
                        <m:t>      </m:t>
                      </m:r>
                      <m:sSub>
                        <m:sSubPr>
                          <m:ctrlPr>
                            <a:rPr lang="en-US" sz="2400" i="1">
                              <a:solidFill>
                                <a:srgbClr val="000000"/>
                              </a:solidFill>
                              <a:latin typeface="Cambria Math" panose="02040503050406030204" pitchFamily="18" charset="0"/>
                              <a:ea typeface="Cambria Math" panose="02040503050406030204" pitchFamily="18" charset="0"/>
                            </a:rPr>
                          </m:ctrlPr>
                        </m:sSubPr>
                        <m:e>
                          <m:r>
                            <a:rPr lang="en-US" sz="2400" b="0" i="1" smtClean="0">
                              <a:solidFill>
                                <a:srgbClr val="000000"/>
                              </a:solidFill>
                              <a:latin typeface="Cambria Math" panose="02040503050406030204" pitchFamily="18" charset="0"/>
                              <a:ea typeface="Cambria Math" panose="02040503050406030204" pitchFamily="18" charset="0"/>
                            </a:rPr>
                            <m:t>0.25</m:t>
                          </m:r>
                          <m:r>
                            <a:rPr lang="en-US" sz="2400" i="1">
                              <a:solidFill>
                                <a:srgbClr val="000000"/>
                              </a:solidFill>
                              <a:latin typeface="Cambria Math" panose="02040503050406030204" pitchFamily="18" charset="0"/>
                              <a:ea typeface="Cambria Math" panose="02040503050406030204" pitchFamily="18" charset="0"/>
                            </a:rPr>
                            <m:t>𝐴</m:t>
                          </m:r>
                        </m:e>
                        <m:sub>
                          <m:r>
                            <a:rPr lang="en-US" sz="2400" i="1">
                              <a:solidFill>
                                <a:srgbClr val="000000"/>
                              </a:solidFill>
                              <a:latin typeface="Cambria Math" panose="02040503050406030204" pitchFamily="18" charset="0"/>
                              <a:ea typeface="Cambria Math" panose="02040503050406030204" pitchFamily="18" charset="0"/>
                            </a:rPr>
                            <m:t>𝑡</m:t>
                          </m:r>
                        </m:sub>
                      </m:sSub>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smtClean="0">
                              <a:solidFill>
                                <a:srgbClr val="000000"/>
                              </a:solidFill>
                              <a:latin typeface="Cambria Math" panose="02040503050406030204" pitchFamily="18" charset="0"/>
                              <a:ea typeface="Cambria Math" panose="02040503050406030204" pitchFamily="18" charset="0"/>
                            </a:rPr>
                          </m:ctrlPr>
                        </m:sSubPr>
                        <m:e>
                          <m:r>
                            <a:rPr lang="en-US" sz="2400" b="0" i="1" smtClean="0">
                              <a:solidFill>
                                <a:srgbClr val="000000"/>
                              </a:solidFill>
                              <a:latin typeface="Cambria Math" panose="02040503050406030204" pitchFamily="18" charset="0"/>
                              <a:ea typeface="Cambria Math" panose="02040503050406030204" pitchFamily="18" charset="0"/>
                            </a:rPr>
                            <m:t>0.25</m:t>
                          </m:r>
                          <m:r>
                            <a:rPr lang="en-US" sz="2400" i="1">
                              <a:solidFill>
                                <a:srgbClr val="000000"/>
                              </a:solidFill>
                              <a:latin typeface="Cambria Math" panose="02040503050406030204" pitchFamily="18" charset="0"/>
                              <a:ea typeface="Cambria Math" panose="02040503050406030204" pitchFamily="18" charset="0"/>
                            </a:rPr>
                            <m:t>𝐴</m:t>
                          </m:r>
                        </m:e>
                        <m:sub>
                          <m:r>
                            <a:rPr lang="en-US" sz="2400" i="1">
                              <a:solidFill>
                                <a:srgbClr val="000000"/>
                              </a:solidFill>
                              <a:latin typeface="Cambria Math" panose="02040503050406030204" pitchFamily="18" charset="0"/>
                              <a:ea typeface="Cambria Math" panose="02040503050406030204" pitchFamily="18" charset="0"/>
                            </a:rPr>
                            <m:t>𝑡</m:t>
                          </m:r>
                          <m:r>
                            <a:rPr lang="en-US" sz="2400" i="1">
                              <a:solidFill>
                                <a:srgbClr val="000000"/>
                              </a:solidFill>
                              <a:latin typeface="Cambria Math" panose="02040503050406030204" pitchFamily="18" charset="0"/>
                              <a:ea typeface="Cambria Math" panose="02040503050406030204" pitchFamily="18" charset="0"/>
                            </a:rPr>
                            <m:t>−1</m:t>
                          </m:r>
                        </m:sub>
                      </m:sSub>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ea typeface="Cambria Math" panose="02040503050406030204" pitchFamily="18" charset="0"/>
                            </a:rPr>
                          </m:ctrlPr>
                        </m:sSubPr>
                        <m:e>
                          <m:r>
                            <a:rPr lang="en-US" sz="2400" b="0" i="1" smtClean="0">
                              <a:solidFill>
                                <a:srgbClr val="000000"/>
                              </a:solidFill>
                              <a:latin typeface="Cambria Math" panose="02040503050406030204" pitchFamily="18" charset="0"/>
                              <a:ea typeface="Cambria Math" panose="02040503050406030204" pitchFamily="18" charset="0"/>
                            </a:rPr>
                            <m:t>0.25</m:t>
                          </m:r>
                          <m:r>
                            <a:rPr lang="en-US" sz="2400" i="1">
                              <a:solidFill>
                                <a:srgbClr val="000000"/>
                              </a:solidFill>
                              <a:latin typeface="Cambria Math" panose="02040503050406030204" pitchFamily="18" charset="0"/>
                              <a:ea typeface="Cambria Math" panose="02040503050406030204" pitchFamily="18" charset="0"/>
                            </a:rPr>
                            <m:t>𝐴</m:t>
                          </m:r>
                        </m:e>
                        <m:sub>
                          <m:r>
                            <a:rPr lang="en-US" sz="2400" i="1">
                              <a:solidFill>
                                <a:srgbClr val="000000"/>
                              </a:solidFill>
                              <a:latin typeface="Cambria Math" panose="02040503050406030204" pitchFamily="18" charset="0"/>
                              <a:ea typeface="Cambria Math" panose="02040503050406030204" pitchFamily="18" charset="0"/>
                            </a:rPr>
                            <m:t>𝑡</m:t>
                          </m:r>
                          <m:r>
                            <a:rPr lang="en-US" sz="2400" i="1">
                              <a:solidFill>
                                <a:srgbClr val="000000"/>
                              </a:solidFill>
                              <a:latin typeface="Cambria Math" panose="02040503050406030204" pitchFamily="18" charset="0"/>
                              <a:ea typeface="Cambria Math" panose="02040503050406030204" pitchFamily="18" charset="0"/>
                            </a:rPr>
                            <m:t>−2</m:t>
                          </m:r>
                        </m:sub>
                      </m:sSub>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ea typeface="Cambria Math" panose="02040503050406030204" pitchFamily="18" charset="0"/>
                            </a:rPr>
                          </m:ctrlPr>
                        </m:sSubPr>
                        <m:e>
                          <m:r>
                            <a:rPr lang="en-US" sz="2400" b="0" i="1" smtClean="0">
                              <a:solidFill>
                                <a:srgbClr val="000000"/>
                              </a:solidFill>
                              <a:latin typeface="Cambria Math" panose="02040503050406030204" pitchFamily="18" charset="0"/>
                              <a:ea typeface="Cambria Math" panose="02040503050406030204" pitchFamily="18" charset="0"/>
                            </a:rPr>
                            <m:t>0.25</m:t>
                          </m:r>
                          <m:r>
                            <a:rPr lang="en-US" sz="2400" i="1">
                              <a:solidFill>
                                <a:srgbClr val="000000"/>
                              </a:solidFill>
                              <a:latin typeface="Cambria Math" panose="02040503050406030204" pitchFamily="18" charset="0"/>
                              <a:ea typeface="Cambria Math" panose="02040503050406030204" pitchFamily="18" charset="0"/>
                            </a:rPr>
                            <m:t>𝐴</m:t>
                          </m:r>
                        </m:e>
                        <m:sub>
                          <m:r>
                            <a:rPr lang="en-US" sz="2400" i="1">
                              <a:solidFill>
                                <a:srgbClr val="000000"/>
                              </a:solidFill>
                              <a:latin typeface="Cambria Math" panose="02040503050406030204" pitchFamily="18" charset="0"/>
                              <a:ea typeface="Cambria Math" panose="02040503050406030204" pitchFamily="18" charset="0"/>
                            </a:rPr>
                            <m:t>𝑡</m:t>
                          </m:r>
                          <m:r>
                            <a:rPr lang="en-US" sz="2400" i="1">
                              <a:solidFill>
                                <a:srgbClr val="000000"/>
                              </a:solidFill>
                              <a:latin typeface="Cambria Math" panose="02040503050406030204" pitchFamily="18" charset="0"/>
                              <a:ea typeface="Cambria Math" panose="02040503050406030204" pitchFamily="18" charset="0"/>
                            </a:rPr>
                            <m:t>−3</m:t>
                          </m:r>
                        </m:sub>
                      </m:sSub>
                    </m:oMath>
                  </m:oMathPara>
                </a14:m>
                <a:endParaRPr lang="en-US" sz="2400" dirty="0">
                  <a:latin typeface="Book Antiqua" panose="02040602050305030304" pitchFamily="18" charset="0"/>
                  <a:ea typeface="Cambria Math" panose="02040503050406030204" pitchFamily="18" charset="0"/>
                </a:endParaRPr>
              </a:p>
            </p:txBody>
          </p:sp>
        </mc:Choice>
        <mc:Fallback xmlns="">
          <p:sp>
            <p:nvSpPr>
              <p:cNvPr id="591876" name="Object 2"/>
              <p:cNvSpPr txBox="1">
                <a:spLocks noRot="1" noChangeAspect="1" noMove="1" noResize="1" noEditPoints="1" noAdjustHandles="1" noChangeArrowheads="1" noChangeShapeType="1" noTextEdit="1"/>
              </p:cNvSpPr>
              <p:nvPr/>
            </p:nvSpPr>
            <p:spPr bwMode="auto">
              <a:xfrm>
                <a:off x="5029200" y="2512571"/>
                <a:ext cx="7473058" cy="457200"/>
              </a:xfrm>
              <a:prstGeom prst="rect">
                <a:avLst/>
              </a:prstGeom>
              <a:blipFill>
                <a:blip r:embed="rId4"/>
                <a:stretch>
                  <a:fillRect l="-163"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2"/>
              <p:cNvSpPr txBox="1"/>
              <p:nvPr/>
            </p:nvSpPr>
            <p:spPr bwMode="auto">
              <a:xfrm>
                <a:off x="5153634" y="2516568"/>
                <a:ext cx="7073878" cy="45720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0.4</m:t>
                      </m:r>
                      <m:sSub>
                        <m:sSubPr>
                          <m:ctrlPr>
                            <a:rPr lang="en-US" sz="2400" i="1">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0</m:t>
                          </m:r>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𝑡</m:t>
                          </m:r>
                        </m:sub>
                      </m:sSub>
                      <m:r>
                        <a:rPr lang="en-US" sz="2400" i="1">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0</m:t>
                      </m:r>
                      <m:r>
                        <a:rPr lang="en-US" sz="2400" i="1">
                          <a:solidFill>
                            <a:srgbClr val="000000"/>
                          </a:solidFill>
                          <a:latin typeface="Cambria Math" panose="02040503050406030204" pitchFamily="18" charset="0"/>
                        </a:rPr>
                        <m:t>.3</m:t>
                      </m:r>
                      <m:r>
                        <a:rPr lang="en-US" sz="2400" b="0" i="1" smtClean="0">
                          <a:solidFill>
                            <a:srgbClr val="000000"/>
                          </a:solidFill>
                          <a:latin typeface="Cambria Math" panose="02040503050406030204" pitchFamily="18" charset="0"/>
                        </a:rPr>
                        <m:t>0</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+0.2</m:t>
                      </m:r>
                      <m:sSub>
                        <m:sSubPr>
                          <m:ctrlPr>
                            <a:rPr lang="en-US" sz="2400" i="1">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0</m:t>
                          </m:r>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+0.1</m:t>
                      </m:r>
                      <m:r>
                        <a:rPr lang="en-US" sz="2400" b="0" i="1" smtClean="0">
                          <a:solidFill>
                            <a:srgbClr val="000000"/>
                          </a:solidFill>
                          <a:latin typeface="Cambria Math" panose="02040503050406030204" pitchFamily="18" charset="0"/>
                        </a:rPr>
                        <m:t>0</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−3</m:t>
                          </m:r>
                        </m:sub>
                      </m:sSub>
                    </m:oMath>
                  </m:oMathPara>
                </a14:m>
                <a:endParaRPr lang="en-US" sz="2400" dirty="0">
                  <a:latin typeface="Book Antiqua" panose="02040602050305030304" pitchFamily="18" charset="0"/>
                </a:endParaRPr>
              </a:p>
            </p:txBody>
          </p:sp>
        </mc:Choice>
        <mc:Fallback xmlns="">
          <p:sp>
            <p:nvSpPr>
              <p:cNvPr id="3" name="Object 2"/>
              <p:cNvSpPr txBox="1">
                <a:spLocks noRot="1" noChangeAspect="1" noMove="1" noResize="1" noEditPoints="1" noAdjustHandles="1" noChangeArrowheads="1" noChangeShapeType="1" noTextEdit="1"/>
              </p:cNvSpPr>
              <p:nvPr/>
            </p:nvSpPr>
            <p:spPr bwMode="auto">
              <a:xfrm>
                <a:off x="5153634" y="2516568"/>
                <a:ext cx="7073878" cy="457200"/>
              </a:xfrm>
              <a:prstGeom prst="rect">
                <a:avLst/>
              </a:prstGeom>
              <a:blipFill>
                <a:blip r:embed="rId5"/>
                <a:stretch>
                  <a:fillRect l="-172" b="-2667"/>
                </a:stretch>
              </a:blipFill>
            </p:spPr>
            <p:txBody>
              <a:bodyPr/>
              <a:lstStyle/>
              <a:p>
                <a:r>
                  <a:rPr lang="en-US">
                    <a:noFill/>
                  </a:rPr>
                  <a:t> </a:t>
                </a:r>
              </a:p>
            </p:txBody>
          </p:sp>
        </mc:Fallback>
      </mc:AlternateContent>
      <p:graphicFrame>
        <p:nvGraphicFramePr>
          <p:cNvPr id="7" name="Object 3">
            <a:extLst>
              <a:ext uri="{FF2B5EF4-FFF2-40B4-BE49-F238E27FC236}">
                <a16:creationId xmlns:a16="http://schemas.microsoft.com/office/drawing/2014/main" id="{7B9E76BC-2273-441A-8FC1-036E1C091E1D}"/>
              </a:ext>
            </a:extLst>
          </p:cNvPr>
          <p:cNvGraphicFramePr>
            <a:graphicFrameLocks noChangeAspect="1"/>
          </p:cNvGraphicFramePr>
          <p:nvPr>
            <p:extLst>
              <p:ext uri="{D42A27DB-BD31-4B8C-83A1-F6EECF244321}">
                <p14:modId xmlns:p14="http://schemas.microsoft.com/office/powerpoint/2010/main" val="3633876734"/>
              </p:ext>
            </p:extLst>
          </p:nvPr>
        </p:nvGraphicFramePr>
        <p:xfrm>
          <a:off x="5638800" y="3657776"/>
          <a:ext cx="4390232" cy="782735"/>
        </p:xfrm>
        <a:graphic>
          <a:graphicData uri="http://schemas.openxmlformats.org/presentationml/2006/ole">
            <mc:AlternateContent xmlns:mc="http://schemas.openxmlformats.org/markup-compatibility/2006">
              <mc:Choice xmlns:v="urn:schemas-microsoft-com:vml" Requires="v">
                <p:oleObj name="Equation" r:id="rId6" imgW="1282680" imgH="228600" progId="Equation.3">
                  <p:embed/>
                </p:oleObj>
              </mc:Choice>
              <mc:Fallback>
                <p:oleObj name="Equation" r:id="rId6" imgW="1282680" imgH="228600" progId="Equation.3">
                  <p:embed/>
                  <p:pic>
                    <p:nvPicPr>
                      <p:cNvPr id="36454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657776"/>
                        <a:ext cx="4390232" cy="782735"/>
                      </a:xfrm>
                      <a:prstGeom prst="rect">
                        <a:avLst/>
                      </a:prstGeom>
                      <a:noFill/>
                    </p:spPr>
                  </p:pic>
                </p:oleObj>
              </mc:Fallback>
            </mc:AlternateContent>
          </a:graphicData>
        </a:graphic>
      </p:graphicFrame>
      <p:graphicFrame>
        <p:nvGraphicFramePr>
          <p:cNvPr id="8" name="Object 4">
            <a:extLst>
              <a:ext uri="{FF2B5EF4-FFF2-40B4-BE49-F238E27FC236}">
                <a16:creationId xmlns:a16="http://schemas.microsoft.com/office/drawing/2014/main" id="{644C8ED7-FBD2-4358-A7AE-6FC5C8021555}"/>
              </a:ext>
            </a:extLst>
          </p:cNvPr>
          <p:cNvGraphicFramePr>
            <a:graphicFrameLocks noChangeAspect="1"/>
          </p:cNvGraphicFramePr>
          <p:nvPr>
            <p:extLst>
              <p:ext uri="{D42A27DB-BD31-4B8C-83A1-F6EECF244321}">
                <p14:modId xmlns:p14="http://schemas.microsoft.com/office/powerpoint/2010/main" val="1101247296"/>
              </p:ext>
            </p:extLst>
          </p:nvPr>
        </p:nvGraphicFramePr>
        <p:xfrm>
          <a:off x="5452236" y="5571128"/>
          <a:ext cx="4259563" cy="782734"/>
        </p:xfrm>
        <a:graphic>
          <a:graphicData uri="http://schemas.openxmlformats.org/presentationml/2006/ole">
            <mc:AlternateContent xmlns:mc="http://schemas.openxmlformats.org/markup-compatibility/2006">
              <mc:Choice xmlns:v="urn:schemas-microsoft-com:vml" Requires="v">
                <p:oleObj name="Equation" r:id="rId8" imgW="1244520" imgH="228600" progId="Equation.3">
                  <p:embed/>
                </p:oleObj>
              </mc:Choice>
              <mc:Fallback>
                <p:oleObj name="Equation" r:id="rId8" imgW="1244520" imgH="228600" progId="Equation.3">
                  <p:embed/>
                  <p:pic>
                    <p:nvPicPr>
                      <p:cNvPr id="36454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2236" y="5571128"/>
                        <a:ext cx="4259563" cy="782734"/>
                      </a:xfrm>
                      <a:prstGeom prst="rect">
                        <a:avLst/>
                      </a:prstGeom>
                      <a:noFill/>
                    </p:spPr>
                  </p:pic>
                </p:oleObj>
              </mc:Fallback>
            </mc:AlternateContent>
          </a:graphicData>
        </a:graphic>
      </p:graphicFrame>
      <p:graphicFrame>
        <p:nvGraphicFramePr>
          <p:cNvPr id="9" name="Object 5">
            <a:extLst>
              <a:ext uri="{FF2B5EF4-FFF2-40B4-BE49-F238E27FC236}">
                <a16:creationId xmlns:a16="http://schemas.microsoft.com/office/drawing/2014/main" id="{37185258-1496-452E-BEC1-DCBFB4EAEF2B}"/>
              </a:ext>
            </a:extLst>
          </p:cNvPr>
          <p:cNvGraphicFramePr>
            <a:graphicFrameLocks noChangeAspect="1"/>
          </p:cNvGraphicFramePr>
          <p:nvPr>
            <p:extLst>
              <p:ext uri="{D42A27DB-BD31-4B8C-83A1-F6EECF244321}">
                <p14:modId xmlns:p14="http://schemas.microsoft.com/office/powerpoint/2010/main" val="3931141626"/>
              </p:ext>
            </p:extLst>
          </p:nvPr>
        </p:nvGraphicFramePr>
        <p:xfrm>
          <a:off x="5618776" y="4622139"/>
          <a:ext cx="4093023" cy="767361"/>
        </p:xfrm>
        <a:graphic>
          <a:graphicData uri="http://schemas.openxmlformats.org/presentationml/2006/ole">
            <mc:AlternateContent xmlns:mc="http://schemas.openxmlformats.org/markup-compatibility/2006">
              <mc:Choice xmlns:v="urn:schemas-microsoft-com:vml" Requires="v">
                <p:oleObj name="Equation" r:id="rId10" imgW="1218960" imgH="228600" progId="Equation.3">
                  <p:embed/>
                </p:oleObj>
              </mc:Choice>
              <mc:Fallback>
                <p:oleObj name="Equation" r:id="rId10" imgW="1218960" imgH="228600" progId="Equation.3">
                  <p:embed/>
                  <p:pic>
                    <p:nvPicPr>
                      <p:cNvPr id="364549"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8776" y="4622139"/>
                        <a:ext cx="4093023" cy="767361"/>
                      </a:xfrm>
                      <a:prstGeom prst="rect">
                        <a:avLst/>
                      </a:prstGeom>
                      <a:noFill/>
                    </p:spPr>
                  </p:pic>
                </p:oleObj>
              </mc:Fallback>
            </mc:AlternateContent>
          </a:graphicData>
        </a:graphic>
      </p:graphicFrame>
      <p:sp>
        <p:nvSpPr>
          <p:cNvPr id="14" name="Rectangle 3">
            <a:extLst>
              <a:ext uri="{FF2B5EF4-FFF2-40B4-BE49-F238E27FC236}">
                <a16:creationId xmlns:a16="http://schemas.microsoft.com/office/drawing/2014/main" id="{B595F3B9-7CB4-4D59-9A88-17F7AA17EFD3}"/>
              </a:ext>
            </a:extLst>
          </p:cNvPr>
          <p:cNvSpPr txBox="1">
            <a:spLocks noChangeArrowheads="1"/>
          </p:cNvSpPr>
          <p:nvPr/>
        </p:nvSpPr>
        <p:spPr bwMode="auto">
          <a:xfrm>
            <a:off x="228600" y="2534889"/>
            <a:ext cx="6172200" cy="108232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lnSpc>
                <a:spcPct val="130000"/>
              </a:lnSpc>
              <a:spcBef>
                <a:spcPct val="20000"/>
              </a:spcBef>
              <a:buClr>
                <a:srgbClr val="000000"/>
              </a:buClr>
              <a:buFont typeface="Wingdings" panose="05000000000000000000" pitchFamily="2" charset="2"/>
              <a:buChar char="p"/>
              <a:defRPr/>
            </a:pPr>
            <a:r>
              <a:rPr lang="en-US" sz="2400" kern="0" dirty="0">
                <a:solidFill>
                  <a:srgbClr val="000000"/>
                </a:solidFill>
                <a:latin typeface="Book Antiqua" panose="02040602050305030304" pitchFamily="18" charset="0"/>
                <a:cs typeface="Tahoma" pitchFamily="34" charset="0"/>
              </a:rPr>
              <a:t>Assign different weights</a:t>
            </a:r>
          </a:p>
          <a:p>
            <a:pPr marL="742950" lvl="1" indent="-285750">
              <a:lnSpc>
                <a:spcPct val="130000"/>
              </a:lnSpc>
              <a:spcBef>
                <a:spcPct val="20000"/>
              </a:spcBef>
              <a:buClr>
                <a:srgbClr val="000000"/>
              </a:buClr>
              <a:buFont typeface="Wingdings" pitchFamily="2" charset="2"/>
              <a:buChar char="§"/>
              <a:defRPr/>
            </a:pPr>
            <a:r>
              <a:rPr lang="en-US" sz="2400" kern="0" dirty="0">
                <a:solidFill>
                  <a:srgbClr val="000000"/>
                </a:solidFill>
                <a:latin typeface="Book Antiqua" panose="02040602050305030304" pitchFamily="18" charset="0"/>
                <a:cs typeface="Tahoma" pitchFamily="34" charset="0"/>
              </a:rPr>
              <a:t>Weighted moving average</a:t>
            </a:r>
          </a:p>
          <a:p>
            <a:pPr marL="742950" lvl="1" indent="-285750">
              <a:lnSpc>
                <a:spcPct val="130000"/>
              </a:lnSpc>
              <a:spcBef>
                <a:spcPct val="20000"/>
              </a:spcBef>
              <a:buClr>
                <a:srgbClr val="000000"/>
              </a:buClr>
              <a:buFont typeface="Wingdings" pitchFamily="2" charset="2"/>
              <a:buChar char="§"/>
              <a:defRPr/>
            </a:pPr>
            <a:endParaRPr lang="en-US" kern="0" dirty="0">
              <a:solidFill>
                <a:srgbClr val="00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buFont typeface="Wingdings" pitchFamily="2" charset="2"/>
              <a:buChar char="v"/>
              <a:defRPr/>
            </a:pPr>
            <a:endParaRPr lang="en-US" sz="2800" kern="0" dirty="0">
              <a:solidFill>
                <a:srgbClr val="000000"/>
              </a:solidFill>
              <a:latin typeface="Book Antiqua" panose="02040602050305030304" pitchFamily="18" charset="0"/>
              <a:ea typeface="+mn-ea"/>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1876"/>
                                        </p:tgtEl>
                                        <p:attrNameLst>
                                          <p:attrName>style.visibility</p:attrName>
                                        </p:attrNameLst>
                                      </p:cBhvr>
                                      <p:to>
                                        <p:strVal val="visible"/>
                                      </p:to>
                                    </p:set>
                                    <p:animEffect transition="in" filter="dissolve">
                                      <p:cBhvr>
                                        <p:cTn id="12" dur="500"/>
                                        <p:tgtEl>
                                          <p:spTgt spid="5918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591876"/>
                                        </p:tgtEl>
                                      </p:cBhvr>
                                    </p:animEffect>
                                    <p:set>
                                      <p:cBhvr>
                                        <p:cTn id="22" dur="1" fill="hold">
                                          <p:stCondLst>
                                            <p:cond delay="499"/>
                                          </p:stCondLst>
                                        </p:cTn>
                                        <p:tgtEl>
                                          <p:spTgt spid="591876"/>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2000" fill="hold"/>
                                        <p:tgtEl>
                                          <p:spTgt spid="7"/>
                                        </p:tgtEl>
                                      </p:cBhvr>
                                      <p:by x="150000" y="150000"/>
                                    </p:animScale>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nodeType="clickEffect">
                                  <p:stCondLst>
                                    <p:cond delay="0"/>
                                  </p:stCondLst>
                                  <p:childTnLst>
                                    <p:animScale>
                                      <p:cBhvr>
                                        <p:cTn id="4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91876" grpId="0"/>
      <p:bldP spid="591876" grpId="1"/>
      <p:bldP spid="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2819400" cy="762000"/>
          </a:xfrm>
        </p:spPr>
        <p:txBody>
          <a:bodyPr/>
          <a:lstStyle/>
          <a:p>
            <a:r>
              <a:rPr lang="en-US" dirty="0"/>
              <a:t>Lecture</a:t>
            </a:r>
            <a:endParaRPr lang="en-US" b="1" dirty="0"/>
          </a:p>
        </p:txBody>
      </p:sp>
      <p:pic>
        <p:nvPicPr>
          <p:cNvPr id="4" name="2OkoBbEm10I"/>
          <p:cNvPicPr>
            <a:picLocks noRot="1" noChangeAspect="1"/>
          </p:cNvPicPr>
          <p:nvPr>
            <a:videoFile r:link="rId1"/>
          </p:nvPr>
        </p:nvPicPr>
        <p:blipFill>
          <a:blip r:embed="rId3"/>
          <a:stretch>
            <a:fillRect/>
          </a:stretch>
        </p:blipFill>
        <p:spPr>
          <a:xfrm>
            <a:off x="1600200" y="1538363"/>
            <a:ext cx="8839199" cy="4972049"/>
          </a:xfrm>
          <a:prstGeom prst="rect">
            <a:avLst/>
          </a:prstGeom>
        </p:spPr>
      </p:pic>
      <p:sp>
        <p:nvSpPr>
          <p:cNvPr id="2" name="Rectangle 1"/>
          <p:cNvSpPr/>
          <p:nvPr/>
        </p:nvSpPr>
        <p:spPr>
          <a:xfrm>
            <a:off x="-5751" y="734683"/>
            <a:ext cx="12197751" cy="830997"/>
          </a:xfrm>
          <a:prstGeom prst="rect">
            <a:avLst/>
          </a:prstGeom>
        </p:spPr>
        <p:txBody>
          <a:bodyPr wrap="square">
            <a:spAutoFit/>
          </a:bodyPr>
          <a:lstStyle/>
          <a:p>
            <a:r>
              <a:rPr lang="en-US" sz="2400" dirty="0">
                <a:latin typeface="Book Antiqua" panose="02040602050305030304" pitchFamily="18" charset="0"/>
              </a:rPr>
              <a:t>Nonlinear optimization and Data-Tables to determine the optimal vale of </a:t>
            </a:r>
            <a:r>
              <a:rPr lang="en-US" sz="2400"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  that minimizes the MAD, MSE, or MARD.</a:t>
            </a:r>
          </a:p>
        </p:txBody>
      </p:sp>
      <p:sp>
        <p:nvSpPr>
          <p:cNvPr id="5" name="Rectangle 4">
            <a:extLst>
              <a:ext uri="{FF2B5EF4-FFF2-40B4-BE49-F238E27FC236}">
                <a16:creationId xmlns:a16="http://schemas.microsoft.com/office/drawing/2014/main" id="{7F5EA5C3-861E-45C0-B75C-9AB1F4317882}"/>
              </a:ext>
            </a:extLst>
          </p:cNvPr>
          <p:cNvSpPr/>
          <p:nvPr/>
        </p:nvSpPr>
        <p:spPr>
          <a:xfrm>
            <a:off x="2438400" y="196334"/>
            <a:ext cx="4439036" cy="369332"/>
          </a:xfrm>
          <a:prstGeom prst="rect">
            <a:avLst/>
          </a:prstGeom>
        </p:spPr>
        <p:txBody>
          <a:bodyPr wrap="none">
            <a:spAutoFit/>
          </a:bodyPr>
          <a:lstStyle/>
          <a:p>
            <a:r>
              <a:rPr lang="en-US" b="1" dirty="0">
                <a:solidFill>
                  <a:schemeClr val="bg1"/>
                </a:solidFill>
                <a:highlight>
                  <a:srgbClr val="9E0000"/>
                </a:highlight>
              </a:rPr>
              <a:t>https://youtu.be/2OkoBbEm10I</a:t>
            </a:r>
          </a:p>
        </p:txBody>
      </p:sp>
      <p:pic>
        <p:nvPicPr>
          <p:cNvPr id="6" name="Picture 5">
            <a:extLst>
              <a:ext uri="{FF2B5EF4-FFF2-40B4-BE49-F238E27FC236}">
                <a16:creationId xmlns:a16="http://schemas.microsoft.com/office/drawing/2014/main" id="{F7456CA7-B029-4BEE-A256-43E3A917BF01}"/>
              </a:ext>
            </a:extLst>
          </p:cNvPr>
          <p:cNvPicPr>
            <a:picLocks noChangeAspect="1"/>
          </p:cNvPicPr>
          <p:nvPr/>
        </p:nvPicPr>
        <p:blipFill>
          <a:blip r:embed="rId4"/>
          <a:stretch>
            <a:fillRect/>
          </a:stretch>
        </p:blipFill>
        <p:spPr>
          <a:xfrm>
            <a:off x="11049000" y="-10160"/>
            <a:ext cx="1143000" cy="714375"/>
          </a:xfrm>
          <a:prstGeom prst="rect">
            <a:avLst/>
          </a:prstGeom>
        </p:spPr>
      </p:pic>
    </p:spTree>
    <p:extLst>
      <p:ext uri="{BB962C8B-B14F-4D97-AF65-F5344CB8AC3E}">
        <p14:creationId xmlns:p14="http://schemas.microsoft.com/office/powerpoint/2010/main" val="3928165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0" hangingPunct="0">
              <a:defRPr/>
            </a:pPr>
            <a:r>
              <a:rPr lang="en-US" dirty="0"/>
              <a:t>Find </a:t>
            </a:r>
            <a:r>
              <a:rPr lang="en-US" sz="4800" b="1" dirty="0">
                <a:sym typeface="Symbol" panose="05050102010706020507" pitchFamily="18" charset="2"/>
              </a:rPr>
              <a:t> </a:t>
            </a:r>
            <a:r>
              <a:rPr lang="en-US" dirty="0"/>
              <a:t>using Data Table – The Recorded Lecture is also Inside</a:t>
            </a:r>
          </a:p>
        </p:txBody>
      </p:sp>
      <p:graphicFrame>
        <p:nvGraphicFramePr>
          <p:cNvPr id="5" name="Object 4"/>
          <p:cNvGraphicFramePr>
            <a:graphicFrameLocks noChangeAspect="1"/>
          </p:cNvGraphicFramePr>
          <p:nvPr/>
        </p:nvGraphicFramePr>
        <p:xfrm>
          <a:off x="990600" y="914400"/>
          <a:ext cx="7201962" cy="5486400"/>
        </p:xfrm>
        <a:graphic>
          <a:graphicData uri="http://schemas.openxmlformats.org/presentationml/2006/ole">
            <mc:AlternateContent xmlns:mc="http://schemas.openxmlformats.org/markup-compatibility/2006">
              <mc:Choice xmlns:v="urn:schemas-microsoft-com:vml" Requires="v">
                <p:oleObj name="Worksheet" r:id="rId2" imgW="4038777" imgH="3076555" progId="Excel.Sheet.12">
                  <p:embed/>
                </p:oleObj>
              </mc:Choice>
              <mc:Fallback>
                <p:oleObj name="Worksheet" r:id="rId2" imgW="4038777" imgH="3076555" progId="Excel.Sheet.12">
                  <p:embed/>
                  <p:pic>
                    <p:nvPicPr>
                      <p:cNvPr id="5" name="Object 4"/>
                      <p:cNvPicPr/>
                      <p:nvPr/>
                    </p:nvPicPr>
                    <p:blipFill>
                      <a:blip r:embed="rId3"/>
                      <a:stretch>
                        <a:fillRect/>
                      </a:stretch>
                    </p:blipFill>
                    <p:spPr>
                      <a:xfrm>
                        <a:off x="990600" y="914400"/>
                        <a:ext cx="7201962" cy="5486400"/>
                      </a:xfrm>
                      <a:prstGeom prst="rect">
                        <a:avLst/>
                      </a:prstGeom>
                    </p:spPr>
                  </p:pic>
                </p:oleObj>
              </mc:Fallback>
            </mc:AlternateContent>
          </a:graphicData>
        </a:graphic>
      </p:graphicFrame>
    </p:spTree>
    <p:extLst>
      <p:ext uri="{BB962C8B-B14F-4D97-AF65-F5344CB8AC3E}">
        <p14:creationId xmlns:p14="http://schemas.microsoft.com/office/powerpoint/2010/main" val="34346497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 </a:t>
            </a:r>
            <a:r>
              <a:rPr lang="en-US" sz="4800" b="1" dirty="0">
                <a:sym typeface="Symbol" panose="05050102010706020507" pitchFamily="18" charset="2"/>
              </a:rPr>
              <a:t> </a:t>
            </a:r>
            <a:r>
              <a:rPr lang="en-US" dirty="0"/>
              <a:t>using Solver</a:t>
            </a:r>
          </a:p>
        </p:txBody>
      </p:sp>
      <p:graphicFrame>
        <p:nvGraphicFramePr>
          <p:cNvPr id="5" name="Object 4"/>
          <p:cNvGraphicFramePr>
            <a:graphicFrameLocks noChangeAspect="1"/>
          </p:cNvGraphicFramePr>
          <p:nvPr/>
        </p:nvGraphicFramePr>
        <p:xfrm>
          <a:off x="427038" y="1016000"/>
          <a:ext cx="5254625" cy="2633663"/>
        </p:xfrm>
        <a:graphic>
          <a:graphicData uri="http://schemas.openxmlformats.org/presentationml/2006/ole">
            <mc:AlternateContent xmlns:mc="http://schemas.openxmlformats.org/markup-compatibility/2006">
              <mc:Choice xmlns:v="urn:schemas-microsoft-com:vml" Requires="v">
                <p:oleObj name="Worksheet" r:id="rId2" imgW="3667169" imgH="1838404" progId="Excel.Sheet.12">
                  <p:embed/>
                </p:oleObj>
              </mc:Choice>
              <mc:Fallback>
                <p:oleObj name="Worksheet" r:id="rId2" imgW="3667169" imgH="1838404" progId="Excel.Sheet.12">
                  <p:embed/>
                  <p:pic>
                    <p:nvPicPr>
                      <p:cNvPr id="5" name="Object 4"/>
                      <p:cNvPicPr/>
                      <p:nvPr/>
                    </p:nvPicPr>
                    <p:blipFill>
                      <a:blip r:embed="rId3"/>
                      <a:stretch>
                        <a:fillRect/>
                      </a:stretch>
                    </p:blipFill>
                    <p:spPr>
                      <a:xfrm>
                        <a:off x="427038" y="1016000"/>
                        <a:ext cx="5254625" cy="2633663"/>
                      </a:xfrm>
                      <a:prstGeom prst="rect">
                        <a:avLst/>
                      </a:prstGeom>
                    </p:spPr>
                  </p:pic>
                </p:oleObj>
              </mc:Fallback>
            </mc:AlternateContent>
          </a:graphicData>
        </a:graphic>
      </p:graphicFrame>
      <p:pic>
        <p:nvPicPr>
          <p:cNvPr id="6" name="Picture 5"/>
          <p:cNvPicPr>
            <a:picLocks noChangeAspect="1"/>
          </p:cNvPicPr>
          <p:nvPr/>
        </p:nvPicPr>
        <p:blipFill>
          <a:blip r:embed="rId4"/>
          <a:stretch>
            <a:fillRect/>
          </a:stretch>
        </p:blipFill>
        <p:spPr>
          <a:xfrm>
            <a:off x="6585375" y="914401"/>
            <a:ext cx="3633739" cy="3400425"/>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058869" y="937787"/>
              <a:ext cx="613800" cy="393120"/>
            </p14:xfrm>
          </p:contentPart>
        </mc:Choice>
        <mc:Fallback xmlns="">
          <p:pic>
            <p:nvPicPr>
              <p:cNvPr id="7" name="Ink 6"/>
              <p:cNvPicPr/>
              <p:nvPr/>
            </p:nvPicPr>
            <p:blipFill>
              <a:blip r:embed="rId7"/>
              <a:stretch>
                <a:fillRect/>
              </a:stretch>
            </p:blipFill>
            <p:spPr>
              <a:xfrm>
                <a:off x="5043749" y="922667"/>
                <a:ext cx="64404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5672669" y="1199388"/>
              <a:ext cx="903375" cy="473667"/>
            </p14:xfrm>
          </p:contentPart>
        </mc:Choice>
        <mc:Fallback xmlns="">
          <p:pic>
            <p:nvPicPr>
              <p:cNvPr id="8" name="Ink 7"/>
              <p:cNvPicPr/>
              <p:nvPr/>
            </p:nvPicPr>
            <p:blipFill>
              <a:blip r:embed="rId9"/>
              <a:stretch>
                <a:fillRect/>
              </a:stretch>
            </p:blipFill>
            <p:spPr>
              <a:xfrm>
                <a:off x="5657553" y="1184259"/>
                <a:ext cx="933607" cy="50392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6458684" y="1548855"/>
              <a:ext cx="81000" cy="171720"/>
            </p14:xfrm>
          </p:contentPart>
        </mc:Choice>
        <mc:Fallback xmlns="">
          <p:pic>
            <p:nvPicPr>
              <p:cNvPr id="9" name="Ink 8"/>
              <p:cNvPicPr/>
              <p:nvPr/>
            </p:nvPicPr>
            <p:blipFill>
              <a:blip r:embed="rId11"/>
              <a:stretch>
                <a:fillRect/>
              </a:stretch>
            </p:blipFill>
            <p:spPr>
              <a:xfrm>
                <a:off x="6443564" y="1533735"/>
                <a:ext cx="111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4996861" y="3272711"/>
              <a:ext cx="567000" cy="262440"/>
            </p14:xfrm>
          </p:contentPart>
        </mc:Choice>
        <mc:Fallback xmlns="">
          <p:pic>
            <p:nvPicPr>
              <p:cNvPr id="10" name="Ink 9"/>
              <p:cNvPicPr/>
              <p:nvPr/>
            </p:nvPicPr>
            <p:blipFill>
              <a:blip r:embed="rId13"/>
              <a:stretch>
                <a:fillRect/>
              </a:stretch>
            </p:blipFill>
            <p:spPr>
              <a:xfrm>
                <a:off x="4981741" y="3257591"/>
                <a:ext cx="5972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5563861" y="1396574"/>
              <a:ext cx="2574583" cy="1987639"/>
            </p14:xfrm>
          </p:contentPart>
        </mc:Choice>
        <mc:Fallback xmlns="">
          <p:pic>
            <p:nvPicPr>
              <p:cNvPr id="11" name="Ink 10"/>
              <p:cNvPicPr/>
              <p:nvPr/>
            </p:nvPicPr>
            <p:blipFill>
              <a:blip r:embed="rId15"/>
              <a:stretch>
                <a:fillRect/>
              </a:stretch>
            </p:blipFill>
            <p:spPr>
              <a:xfrm>
                <a:off x="5548742" y="1381453"/>
                <a:ext cx="2604821" cy="2017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8004524" y="1348695"/>
              <a:ext cx="162360" cy="105120"/>
            </p14:xfrm>
          </p:contentPart>
        </mc:Choice>
        <mc:Fallback xmlns="">
          <p:pic>
            <p:nvPicPr>
              <p:cNvPr id="12" name="Ink 11"/>
              <p:cNvPicPr/>
              <p:nvPr/>
            </p:nvPicPr>
            <p:blipFill>
              <a:blip r:embed="rId17"/>
              <a:stretch>
                <a:fillRect/>
              </a:stretch>
            </p:blipFill>
            <p:spPr>
              <a:xfrm>
                <a:off x="7989404" y="1333575"/>
                <a:ext cx="192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7518884" y="1356975"/>
              <a:ext cx="422640" cy="393120"/>
            </p14:xfrm>
          </p:contentPart>
        </mc:Choice>
        <mc:Fallback xmlns="">
          <p:pic>
            <p:nvPicPr>
              <p:cNvPr id="13" name="Ink 12"/>
              <p:cNvPicPr/>
              <p:nvPr/>
            </p:nvPicPr>
            <p:blipFill>
              <a:blip r:embed="rId19"/>
              <a:stretch>
                <a:fillRect/>
              </a:stretch>
            </p:blipFill>
            <p:spPr>
              <a:xfrm>
                <a:off x="7503764" y="1341855"/>
                <a:ext cx="452880" cy="423360"/>
              </a:xfrm>
              <a:prstGeom prst="rect">
                <a:avLst/>
              </a:prstGeom>
            </p:spPr>
          </p:pic>
        </mc:Fallback>
      </mc:AlternateContent>
      <p:graphicFrame>
        <p:nvGraphicFramePr>
          <p:cNvPr id="14" name="Object 13"/>
          <p:cNvGraphicFramePr>
            <a:graphicFrameLocks noChangeAspect="1"/>
          </p:cNvGraphicFramePr>
          <p:nvPr/>
        </p:nvGraphicFramePr>
        <p:xfrm>
          <a:off x="426399" y="3834822"/>
          <a:ext cx="5252516" cy="2565977"/>
        </p:xfrm>
        <a:graphic>
          <a:graphicData uri="http://schemas.openxmlformats.org/presentationml/2006/ole">
            <mc:AlternateContent xmlns:mc="http://schemas.openxmlformats.org/markup-compatibility/2006">
              <mc:Choice xmlns:v="urn:schemas-microsoft-com:vml" Requires="v">
                <p:oleObj name="Worksheet" r:id="rId20" imgW="3665255" imgH="1790574" progId="Excel.Sheet.12">
                  <p:embed/>
                </p:oleObj>
              </mc:Choice>
              <mc:Fallback>
                <p:oleObj name="Worksheet" r:id="rId20" imgW="3665255" imgH="1790574" progId="Excel.Sheet.12">
                  <p:embed/>
                  <p:pic>
                    <p:nvPicPr>
                      <p:cNvPr id="14" name="Object 13"/>
                      <p:cNvPicPr/>
                      <p:nvPr/>
                    </p:nvPicPr>
                    <p:blipFill>
                      <a:blip r:embed="rId21"/>
                      <a:stretch>
                        <a:fillRect/>
                      </a:stretch>
                    </p:blipFill>
                    <p:spPr>
                      <a:xfrm>
                        <a:off x="426399" y="3834822"/>
                        <a:ext cx="5252516" cy="2565977"/>
                      </a:xfrm>
                      <a:prstGeom prst="rect">
                        <a:avLst/>
                      </a:prstGeom>
                    </p:spPr>
                  </p:pic>
                </p:oleObj>
              </mc:Fallback>
            </mc:AlternateContent>
          </a:graphicData>
        </a:graphic>
      </p:graphicFrame>
    </p:spTree>
    <p:extLst>
      <p:ext uri="{BB962C8B-B14F-4D97-AF65-F5344CB8AC3E}">
        <p14:creationId xmlns:p14="http://schemas.microsoft.com/office/powerpoint/2010/main" val="26400588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0"/>
            <a:ext cx="12192000" cy="2308324"/>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Basic Predictive Analysis</a:t>
            </a:r>
          </a:p>
          <a:p>
            <a:pPr algn="ctr" eaLnBrk="1" hangingPunct="1"/>
            <a:r>
              <a:rPr lang="en-US" sz="4800" dirty="0">
                <a:solidFill>
                  <a:schemeClr val="bg1"/>
                </a:solidFill>
                <a:latin typeface="Impact" panose="020B0806030902050204" pitchFamily="34" charset="0"/>
              </a:rPr>
              <a:t>Basics of Time Series Analysis</a:t>
            </a:r>
          </a:p>
          <a:p>
            <a:pPr algn="ctr" eaLnBrk="1" hangingPunct="1"/>
            <a:r>
              <a:rPr lang="en-US" sz="4800" dirty="0">
                <a:solidFill>
                  <a:schemeClr val="bg1"/>
                </a:solidFill>
                <a:latin typeface="Impact" panose="020B0806030902050204" pitchFamily="34" charset="0"/>
              </a:rPr>
              <a:t>Exponential Smoothing Problems</a:t>
            </a:r>
          </a:p>
        </p:txBody>
      </p:sp>
      <p:sp>
        <p:nvSpPr>
          <p:cNvPr id="4" name="Rectangle 3"/>
          <p:cNvSpPr/>
          <p:nvPr/>
        </p:nvSpPr>
        <p:spPr>
          <a:xfrm>
            <a:off x="0" y="5626041"/>
            <a:ext cx="12192000" cy="1200329"/>
          </a:xfrm>
          <a:prstGeom prst="rect">
            <a:avLst/>
          </a:prstGeom>
        </p:spPr>
        <p:txBody>
          <a:bodyPr wrap="square">
            <a:spAutoFit/>
          </a:bodyPr>
          <a:lstStyle/>
          <a:p>
            <a:pPr algn="r">
              <a:spcBef>
                <a:spcPts val="0"/>
              </a:spcBef>
              <a:spcAft>
                <a:spcPts val="0"/>
              </a:spcAft>
            </a:pPr>
            <a:r>
              <a:rPr lang="en-US" sz="2400" b="1" i="1" dirty="0">
                <a:solidFill>
                  <a:schemeClr val="bg1"/>
                </a:solidFill>
                <a:latin typeface="Book Antiqua" panose="02040602050305030304" pitchFamily="18" charset="0"/>
                <a:ea typeface="Calibri" panose="020F0502020204030204" pitchFamily="34" charset="0"/>
              </a:rPr>
              <a:t>If you can look into the seeds of time, and say which grain will grow and which will not</a:t>
            </a:r>
          </a:p>
          <a:p>
            <a:pPr algn="r">
              <a:spcBef>
                <a:spcPts val="0"/>
              </a:spcBef>
              <a:spcAft>
                <a:spcPts val="0"/>
              </a:spcAft>
            </a:pPr>
            <a:r>
              <a:rPr lang="en-US" sz="2400" b="1" i="1" dirty="0">
                <a:solidFill>
                  <a:schemeClr val="bg1"/>
                </a:solidFill>
                <a:latin typeface="Book Antiqua" panose="02040602050305030304" pitchFamily="18" charset="0"/>
                <a:ea typeface="Calibri" panose="020F0502020204030204" pitchFamily="34" charset="0"/>
              </a:rPr>
              <a:t> speak then unto me. </a:t>
            </a:r>
          </a:p>
          <a:p>
            <a:pPr algn="r">
              <a:spcBef>
                <a:spcPts val="0"/>
              </a:spcBef>
              <a:spcAft>
                <a:spcPts val="0"/>
              </a:spcAft>
            </a:pPr>
            <a:r>
              <a:rPr lang="en-US" sz="2400" b="1" i="1" dirty="0">
                <a:solidFill>
                  <a:schemeClr val="bg1"/>
                </a:solidFill>
                <a:latin typeface="Book Antiqua" panose="02040602050305030304" pitchFamily="18" charset="0"/>
                <a:ea typeface="Calibri" panose="020F0502020204030204" pitchFamily="34" charset="0"/>
              </a:rPr>
              <a:t>William Shakespeare, 1564-1616.</a:t>
            </a:r>
            <a:endParaRPr lang="en-US" sz="24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188301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A4DBD6-52FD-42BC-A44D-A7C7EC47F656}"/>
              </a:ext>
            </a:extLst>
          </p:cNvPr>
          <p:cNvSpPr>
            <a:spLocks noGrp="1"/>
          </p:cNvSpPr>
          <p:nvPr>
            <p:ph type="title"/>
          </p:nvPr>
        </p:nvSpPr>
        <p:spPr>
          <a:xfrm>
            <a:off x="0" y="0"/>
            <a:ext cx="9067800" cy="762000"/>
          </a:xfrm>
        </p:spPr>
        <p:txBody>
          <a:bodyPr/>
          <a:lstStyle/>
          <a:p>
            <a:r>
              <a:rPr lang="en-US" dirty="0"/>
              <a:t>The Lecture </a:t>
            </a:r>
            <a:r>
              <a:rPr lang="en-US" dirty="0">
                <a:hlinkClick r:id="rId3">
                  <a:extLst>
                    <a:ext uri="{A12FA001-AC4F-418D-AE19-62706E023703}">
                      <ahyp:hlinkClr xmlns:ahyp="http://schemas.microsoft.com/office/drawing/2018/hyperlinkcolor" val="tx"/>
                    </a:ext>
                  </a:extLst>
                </a:hlinkClick>
              </a:rPr>
              <a:t>https://youtu.be/1J6ysRf75K0</a:t>
            </a:r>
            <a:endParaRPr lang="en-US" dirty="0"/>
          </a:p>
        </p:txBody>
      </p:sp>
      <p:pic>
        <p:nvPicPr>
          <p:cNvPr id="5" name="Picture 4">
            <a:extLst>
              <a:ext uri="{FF2B5EF4-FFF2-40B4-BE49-F238E27FC236}">
                <a16:creationId xmlns:a16="http://schemas.microsoft.com/office/drawing/2014/main" id="{09775061-040A-465A-9EF7-0E400340E91F}"/>
              </a:ext>
            </a:extLst>
          </p:cNvPr>
          <p:cNvPicPr>
            <a:picLocks noChangeAspect="1"/>
          </p:cNvPicPr>
          <p:nvPr/>
        </p:nvPicPr>
        <p:blipFill>
          <a:blip r:embed="rId4"/>
          <a:stretch>
            <a:fillRect/>
          </a:stretch>
        </p:blipFill>
        <p:spPr>
          <a:xfrm>
            <a:off x="11049000" y="-10160"/>
            <a:ext cx="1143000" cy="714375"/>
          </a:xfrm>
          <a:prstGeom prst="rect">
            <a:avLst/>
          </a:prstGeom>
        </p:spPr>
      </p:pic>
      <p:sp>
        <p:nvSpPr>
          <p:cNvPr id="7" name="Title 2">
            <a:extLst>
              <a:ext uri="{FF2B5EF4-FFF2-40B4-BE49-F238E27FC236}">
                <a16:creationId xmlns:a16="http://schemas.microsoft.com/office/drawing/2014/main" id="{6F64CBB2-4BF7-46AF-B506-8F9B76F17A4B}"/>
              </a:ext>
            </a:extLst>
          </p:cNvPr>
          <p:cNvSpPr txBox="1">
            <a:spLocks/>
          </p:cNvSpPr>
          <p:nvPr/>
        </p:nvSpPr>
        <p:spPr bwMode="gray">
          <a:xfrm>
            <a:off x="19594" y="97698"/>
            <a:ext cx="9067800" cy="638176"/>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solidFill>
                  <a:srgbClr val="9E0000"/>
                </a:solidFill>
              </a:rPr>
              <a:t>The Lecture </a:t>
            </a:r>
            <a:r>
              <a:rPr lang="en-US" dirty="0">
                <a:solidFill>
                  <a:srgbClr val="9E0000"/>
                </a:solidFill>
                <a:hlinkClick r:id="rId5">
                  <a:extLst>
                    <a:ext uri="{A12FA001-AC4F-418D-AE19-62706E023703}">
                      <ahyp:hlinkClr xmlns:ahyp="http://schemas.microsoft.com/office/drawing/2018/hyperlinkcolor" val="tx"/>
                    </a:ext>
                  </a:extLst>
                </a:hlinkClick>
              </a:rPr>
              <a:t>https://youtu.be/g_lg0F_7Hmc</a:t>
            </a:r>
            <a:endParaRPr lang="en-US" kern="0" dirty="0">
              <a:solidFill>
                <a:srgbClr val="9E0000"/>
              </a:solidFill>
            </a:endParaRPr>
          </a:p>
        </p:txBody>
      </p:sp>
      <p:pic>
        <p:nvPicPr>
          <p:cNvPr id="6" name="Online Media 5" title="ExpoSmooProblems">
            <a:hlinkClick r:id="" action="ppaction://media"/>
            <a:extLst>
              <a:ext uri="{FF2B5EF4-FFF2-40B4-BE49-F238E27FC236}">
                <a16:creationId xmlns:a16="http://schemas.microsoft.com/office/drawing/2014/main" id="{16029FA1-9885-42E1-BBAE-F898E4B547D3}"/>
              </a:ext>
            </a:extLst>
          </p:cNvPr>
          <p:cNvPicPr>
            <a:picLocks noRot="1" noChangeAspect="1"/>
          </p:cNvPicPr>
          <p:nvPr>
            <a:videoFile r:link="rId1"/>
          </p:nvPr>
        </p:nvPicPr>
        <p:blipFill>
          <a:blip r:embed="rId6"/>
          <a:stretch>
            <a:fillRect/>
          </a:stretch>
        </p:blipFill>
        <p:spPr>
          <a:xfrm>
            <a:off x="-2177" y="-23949"/>
            <a:ext cx="12315307" cy="6958149"/>
          </a:xfrm>
          <a:prstGeom prst="rect">
            <a:avLst/>
          </a:prstGeom>
        </p:spPr>
      </p:pic>
    </p:spTree>
    <p:extLst>
      <p:ext uri="{BB962C8B-B14F-4D97-AF65-F5344CB8AC3E}">
        <p14:creationId xmlns:p14="http://schemas.microsoft.com/office/powerpoint/2010/main" val="2004117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Exponential Smoothing- Two Formulas That are the same</a:t>
            </a:r>
          </a:p>
        </p:txBody>
      </p:sp>
      <p:graphicFrame>
        <p:nvGraphicFramePr>
          <p:cNvPr id="4" name="Object 3"/>
          <p:cNvGraphicFramePr>
            <a:graphicFrameLocks noChangeAspect="1"/>
          </p:cNvGraphicFramePr>
          <p:nvPr/>
        </p:nvGraphicFramePr>
        <p:xfrm>
          <a:off x="3352801" y="1657382"/>
          <a:ext cx="5440363" cy="969963"/>
        </p:xfrm>
        <a:graphic>
          <a:graphicData uri="http://schemas.openxmlformats.org/presentationml/2006/ole">
            <mc:AlternateContent xmlns:mc="http://schemas.openxmlformats.org/markup-compatibility/2006">
              <mc:Choice xmlns:v="urn:schemas-microsoft-com:vml" Requires="v">
                <p:oleObj name="Equation" r:id="rId2" imgW="1282680" imgH="228600" progId="Equation.3">
                  <p:embed/>
                </p:oleObj>
              </mc:Choice>
              <mc:Fallback>
                <p:oleObj name="Equation" r:id="rId2" imgW="1282680" imgH="22860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1657382"/>
                        <a:ext cx="5440363" cy="96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467064" y="4232286"/>
          <a:ext cx="5278438" cy="969962"/>
        </p:xfrm>
        <a:graphic>
          <a:graphicData uri="http://schemas.openxmlformats.org/presentationml/2006/ole">
            <mc:AlternateContent xmlns:mc="http://schemas.openxmlformats.org/markup-compatibility/2006">
              <mc:Choice xmlns:v="urn:schemas-microsoft-com:vml" Requires="v">
                <p:oleObj name="Equation" r:id="rId4" imgW="1244520" imgH="228600" progId="Equation.3">
                  <p:embed/>
                </p:oleObj>
              </mc:Choice>
              <mc:Fallback>
                <p:oleObj name="Equation" r:id="rId4" imgW="1244520" imgH="2286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064" y="4232286"/>
                        <a:ext cx="5278438"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430552" y="2990844"/>
          <a:ext cx="5072063" cy="950912"/>
        </p:xfrm>
        <a:graphic>
          <a:graphicData uri="http://schemas.openxmlformats.org/presentationml/2006/ole">
            <mc:AlternateContent xmlns:mc="http://schemas.openxmlformats.org/markup-compatibility/2006">
              <mc:Choice xmlns:v="urn:schemas-microsoft-com:vml" Requires="v">
                <p:oleObj name="Equation" r:id="rId6" imgW="1218960" imgH="228600" progId="Equation.3">
                  <p:embed/>
                </p:oleObj>
              </mc:Choice>
              <mc:Fallback>
                <p:oleObj name="Equation" r:id="rId6" imgW="1218960" imgH="228600" progId="Equation.3">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0552" y="2990844"/>
                        <a:ext cx="5072063"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427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4"/>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From This Period to the Next Period </a:t>
            </a:r>
          </a:p>
        </p:txBody>
      </p:sp>
      <p:sp>
        <p:nvSpPr>
          <p:cNvPr id="6" name="Text Box 6"/>
          <p:cNvSpPr txBox="1">
            <a:spLocks noChangeArrowheads="1"/>
          </p:cNvSpPr>
          <p:nvPr/>
        </p:nvSpPr>
        <p:spPr bwMode="auto">
          <a:xfrm>
            <a:off x="-29592" y="738326"/>
            <a:ext cx="12221592" cy="1200329"/>
          </a:xfrm>
          <a:prstGeom prst="rect">
            <a:avLst/>
          </a:prstGeom>
          <a:noFill/>
          <a:ln w="12700">
            <a:noFill/>
            <a:miter lim="800000"/>
            <a:headEnd/>
            <a:tailEnd/>
          </a:ln>
        </p:spPr>
        <p:txBody>
          <a:bodyPr wrap="square">
            <a:spAutoFit/>
          </a:bodyPr>
          <a:lstStyle/>
          <a:p>
            <a:pPr lvl="0"/>
            <a:r>
              <a:rPr lang="en-US" sz="2400" dirty="0">
                <a:latin typeface="Book Antiqua" pitchFamily="18" charset="0"/>
              </a:rPr>
              <a:t>1. Given an actual demand of 60 for a period when forecast of 70 was anticipated, and an alpha of 0.3, what would the forecast for the next period be using simple exponential smoothing? </a:t>
            </a:r>
          </a:p>
        </p:txBody>
      </p:sp>
      <p:sp>
        <p:nvSpPr>
          <p:cNvPr id="7" name="Text Box 6"/>
          <p:cNvSpPr txBox="1">
            <a:spLocks noChangeArrowheads="1"/>
          </p:cNvSpPr>
          <p:nvPr/>
        </p:nvSpPr>
        <p:spPr bwMode="auto">
          <a:xfrm>
            <a:off x="7696200" y="3170947"/>
            <a:ext cx="4267200" cy="461665"/>
          </a:xfrm>
          <a:prstGeom prst="rect">
            <a:avLst/>
          </a:prstGeom>
          <a:noFill/>
          <a:ln w="12700">
            <a:noFill/>
            <a:miter lim="800000"/>
            <a:headEnd/>
            <a:tailEnd/>
          </a:ln>
        </p:spPr>
        <p:txBody>
          <a:bodyPr wrap="square">
            <a:spAutoFit/>
          </a:bodyPr>
          <a:lstStyle/>
          <a:p>
            <a:pPr marL="0" lvl="1"/>
            <a:r>
              <a:rPr lang="en-US" sz="2400" dirty="0">
                <a:solidFill>
                  <a:srgbClr val="A50023"/>
                </a:solidFill>
                <a:latin typeface="Book Antiqua" pitchFamily="18" charset="0"/>
              </a:rPr>
              <a:t>F = (1-0.3)(910)+0.3(850) = 892 </a:t>
            </a:r>
            <a:endParaRPr lang="en-US" sz="2400" dirty="0">
              <a:solidFill>
                <a:srgbClr val="A50023"/>
              </a:solidFill>
              <a:latin typeface="Times New Roman" pitchFamily="18" charset="0"/>
              <a:cs typeface="Times New Roman" pitchFamily="18" charset="0"/>
            </a:endParaRPr>
          </a:p>
        </p:txBody>
      </p:sp>
      <p:sp>
        <p:nvSpPr>
          <p:cNvPr id="8" name="Text Box 6"/>
          <p:cNvSpPr txBox="1">
            <a:spLocks noChangeArrowheads="1"/>
          </p:cNvSpPr>
          <p:nvPr/>
        </p:nvSpPr>
        <p:spPr bwMode="auto">
          <a:xfrm>
            <a:off x="-29592" y="1996497"/>
            <a:ext cx="12221592" cy="1200329"/>
          </a:xfrm>
          <a:prstGeom prst="rect">
            <a:avLst/>
          </a:prstGeom>
          <a:noFill/>
          <a:ln w="12700">
            <a:noFill/>
            <a:miter lim="800000"/>
            <a:headEnd/>
            <a:tailEnd/>
          </a:ln>
        </p:spPr>
        <p:txBody>
          <a:bodyPr wrap="square">
            <a:spAutoFit/>
          </a:bodyPr>
          <a:lstStyle/>
          <a:p>
            <a:r>
              <a:rPr lang="en-US" sz="2400" dirty="0">
                <a:latin typeface="Book Antiqua" pitchFamily="18" charset="0"/>
              </a:rPr>
              <a:t>2. You have been asked to forecast demand for a product using an exponential smoothing. The actual demand and forecast for year 2019 where 850 and 910, respectively. Compute  the demand forecast for 2020 using a smoothing constant of 0.3. </a:t>
            </a:r>
          </a:p>
        </p:txBody>
      </p:sp>
      <p:sp>
        <p:nvSpPr>
          <p:cNvPr id="9" name="Text Box 6"/>
          <p:cNvSpPr txBox="1">
            <a:spLocks noChangeArrowheads="1"/>
          </p:cNvSpPr>
          <p:nvPr/>
        </p:nvSpPr>
        <p:spPr bwMode="auto">
          <a:xfrm>
            <a:off x="2057400" y="1534832"/>
            <a:ext cx="4343400" cy="461665"/>
          </a:xfrm>
          <a:prstGeom prst="rect">
            <a:avLst/>
          </a:prstGeom>
          <a:noFill/>
          <a:ln w="12700">
            <a:noFill/>
            <a:miter lim="800000"/>
            <a:headEnd/>
            <a:tailEnd/>
          </a:ln>
        </p:spPr>
        <p:txBody>
          <a:bodyPr wrap="square">
            <a:spAutoFit/>
          </a:bodyPr>
          <a:lstStyle/>
          <a:p>
            <a:pPr marL="457200" indent="-457200"/>
            <a:r>
              <a:rPr lang="en-US" sz="2400" dirty="0">
                <a:solidFill>
                  <a:srgbClr val="AA0000"/>
                </a:solidFill>
                <a:latin typeface="Book Antiqua" pitchFamily="18" charset="0"/>
              </a:rPr>
              <a:t>F = (1-0.3)(70)+0.3(60) = 67 </a:t>
            </a:r>
            <a:endParaRPr lang="en-US" sz="2400" dirty="0">
              <a:solidFill>
                <a:srgbClr val="AA0000"/>
              </a:solidFill>
              <a:latin typeface="Times New Roman" pitchFamily="18" charset="0"/>
              <a:cs typeface="Times New Roman" pitchFamily="18" charset="0"/>
            </a:endParaRPr>
          </a:p>
        </p:txBody>
      </p:sp>
      <p:sp>
        <p:nvSpPr>
          <p:cNvPr id="10" name="Text Box 10"/>
          <p:cNvSpPr txBox="1">
            <a:spLocks noChangeArrowheads="1"/>
          </p:cNvSpPr>
          <p:nvPr/>
        </p:nvSpPr>
        <p:spPr bwMode="auto">
          <a:xfrm>
            <a:off x="-26377" y="3581400"/>
            <a:ext cx="12209585" cy="830997"/>
          </a:xfrm>
          <a:prstGeom prst="rect">
            <a:avLst/>
          </a:prstGeom>
          <a:noFill/>
          <a:ln w="9525">
            <a:noFill/>
            <a:miter lim="800000"/>
            <a:headEnd/>
            <a:tailEnd/>
          </a:ln>
        </p:spPr>
        <p:txBody>
          <a:bodyPr wrap="square">
            <a:spAutoFit/>
          </a:bodyPr>
          <a:lstStyle/>
          <a:p>
            <a:r>
              <a:rPr lang="en-US" sz="2400" dirty="0">
                <a:latin typeface="Book Antiqua" pitchFamily="18" charset="0"/>
              </a:rPr>
              <a:t>3. Given the following demand. What is your forecast for period 4 using exponential smoothing and α=0.5? 1:(300), 2:(500), 3:(600). </a:t>
            </a:r>
          </a:p>
        </p:txBody>
      </p:sp>
      <p:sp>
        <p:nvSpPr>
          <p:cNvPr id="11" name="Rectangle 10"/>
          <p:cNvSpPr>
            <a:spLocks noChangeArrowheads="1"/>
          </p:cNvSpPr>
          <p:nvPr/>
        </p:nvSpPr>
        <p:spPr bwMode="auto">
          <a:xfrm>
            <a:off x="76200" y="4495800"/>
            <a:ext cx="3886200" cy="1981200"/>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t+1</a:t>
            </a:r>
            <a:r>
              <a:rPr lang="en-US" sz="2400" dirty="0">
                <a:solidFill>
                  <a:srgbClr val="A50023"/>
                </a:solidFill>
                <a:latin typeface="Book Antiqua" pitchFamily="18" charset="0"/>
                <a:cs typeface="Times New Roman" pitchFamily="18" charset="0"/>
              </a:rPr>
              <a:t> = (1-</a:t>
            </a:r>
            <a:r>
              <a:rPr lang="el-GR" sz="2400" dirty="0">
                <a:solidFill>
                  <a:srgbClr val="A50023"/>
                </a:solidFill>
                <a:latin typeface="Book Antiqua" pitchFamily="18" charset="0"/>
                <a:cs typeface="Times New Roman" pitchFamily="18" charset="0"/>
              </a:rPr>
              <a:t>α</a:t>
            </a: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 </a:t>
            </a:r>
            <a:r>
              <a:rPr lang="el-GR" sz="2400" dirty="0">
                <a:solidFill>
                  <a:srgbClr val="A50023"/>
                </a:solidFill>
                <a:latin typeface="Book Antiqua" pitchFamily="18" charset="0"/>
                <a:cs typeface="Times New Roman" pitchFamily="18" charset="0"/>
              </a:rPr>
              <a:t>α</a:t>
            </a:r>
            <a:r>
              <a:rPr lang="en-US" sz="2400" dirty="0">
                <a:solidFill>
                  <a:srgbClr val="A50023"/>
                </a:solidFill>
                <a:latin typeface="Book Antiqua" pitchFamily="18" charset="0"/>
                <a:cs typeface="Times New Roman" pitchFamily="18" charset="0"/>
              </a:rPr>
              <a:t>(A</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a:t>
            </a:r>
          </a:p>
          <a:p>
            <a:pPr marL="342900" indent="-342900">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t+1</a:t>
            </a:r>
            <a:r>
              <a:rPr lang="en-US" sz="2400" dirty="0">
                <a:solidFill>
                  <a:srgbClr val="A50023"/>
                </a:solidFill>
                <a:latin typeface="Book Antiqua" pitchFamily="18" charset="0"/>
                <a:cs typeface="Times New Roman" pitchFamily="18" charset="0"/>
              </a:rPr>
              <a:t> = (1-0.5)F</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+ 0.5(A</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a:t>
            </a:r>
          </a:p>
          <a:p>
            <a:pPr marL="342900" indent="-342900">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t+1</a:t>
            </a:r>
            <a:r>
              <a:rPr lang="en-US" sz="2400" dirty="0">
                <a:solidFill>
                  <a:srgbClr val="A50023"/>
                </a:solidFill>
                <a:latin typeface="Book Antiqua" pitchFamily="18" charset="0"/>
                <a:cs typeface="Times New Roman" pitchFamily="18" charset="0"/>
              </a:rPr>
              <a:t> = (1/2) F</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 (1/2) (A</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a:t>
            </a:r>
          </a:p>
          <a:p>
            <a:pPr marL="342900" indent="-342900">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t+1</a:t>
            </a:r>
            <a:r>
              <a:rPr lang="en-US" sz="2400" dirty="0">
                <a:solidFill>
                  <a:srgbClr val="A50023"/>
                </a:solidFill>
                <a:latin typeface="Book Antiqua" pitchFamily="18" charset="0"/>
                <a:cs typeface="Times New Roman" pitchFamily="18" charset="0"/>
              </a:rPr>
              <a:t> = (F</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+A</a:t>
            </a:r>
            <a:r>
              <a:rPr lang="en-US" sz="2400" baseline="-25000" dirty="0">
                <a:solidFill>
                  <a:srgbClr val="A50023"/>
                </a:solidFill>
                <a:latin typeface="Book Antiqua" pitchFamily="18" charset="0"/>
                <a:cs typeface="Times New Roman" pitchFamily="18" charset="0"/>
              </a:rPr>
              <a:t>t</a:t>
            </a:r>
            <a:r>
              <a:rPr lang="en-US" sz="2400" dirty="0">
                <a:solidFill>
                  <a:srgbClr val="A50023"/>
                </a:solidFill>
                <a:latin typeface="Book Antiqua" pitchFamily="18" charset="0"/>
                <a:cs typeface="Times New Roman" pitchFamily="18" charset="0"/>
              </a:rPr>
              <a:t>)/2</a:t>
            </a:r>
          </a:p>
        </p:txBody>
      </p:sp>
      <p:sp>
        <p:nvSpPr>
          <p:cNvPr id="12" name="Rectangle 11"/>
          <p:cNvSpPr>
            <a:spLocks noChangeArrowheads="1"/>
          </p:cNvSpPr>
          <p:nvPr/>
        </p:nvSpPr>
        <p:spPr bwMode="auto">
          <a:xfrm>
            <a:off x="5166555" y="4544034"/>
            <a:ext cx="5107940" cy="1704366"/>
          </a:xfrm>
          <a:prstGeom prst="rect">
            <a:avLst/>
          </a:prstGeom>
          <a:noFill/>
          <a:ln w="12700">
            <a:noFill/>
            <a:miter lim="800000"/>
            <a:headEnd/>
            <a:tailEnd/>
          </a:ln>
        </p:spPr>
        <p:txBody>
          <a:bodyPr lIns="90488" tIns="44450" rIns="90488" bIns="44450"/>
          <a:lstStyle/>
          <a:p>
            <a:pPr marL="342900" indent="-342900">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3</a:t>
            </a:r>
            <a:r>
              <a:rPr lang="en-US" sz="2400" dirty="0">
                <a:solidFill>
                  <a:srgbClr val="A50023"/>
                </a:solidFill>
                <a:latin typeface="Book Antiqua" pitchFamily="18" charset="0"/>
                <a:cs typeface="Times New Roman" pitchFamily="18" charset="0"/>
              </a:rPr>
              <a:t> = (F</a:t>
            </a:r>
            <a:r>
              <a:rPr lang="en-US" sz="2400" baseline="-25000" dirty="0">
                <a:solidFill>
                  <a:srgbClr val="A50023"/>
                </a:solidFill>
                <a:latin typeface="Book Antiqua" pitchFamily="18" charset="0"/>
                <a:cs typeface="Times New Roman" pitchFamily="18" charset="0"/>
              </a:rPr>
              <a:t>2</a:t>
            </a:r>
            <a:r>
              <a:rPr lang="en-US" sz="2400" dirty="0">
                <a:solidFill>
                  <a:srgbClr val="A50023"/>
                </a:solidFill>
                <a:latin typeface="Book Antiqua" pitchFamily="18" charset="0"/>
                <a:cs typeface="Times New Roman" pitchFamily="18" charset="0"/>
              </a:rPr>
              <a:t>+A</a:t>
            </a:r>
            <a:r>
              <a:rPr lang="en-US" sz="2400" baseline="-25000" dirty="0">
                <a:solidFill>
                  <a:srgbClr val="A50023"/>
                </a:solidFill>
                <a:latin typeface="Book Antiqua" pitchFamily="18" charset="0"/>
                <a:cs typeface="Times New Roman" pitchFamily="18" charset="0"/>
              </a:rPr>
              <a:t>2</a:t>
            </a:r>
            <a:r>
              <a:rPr lang="en-US" sz="2400" dirty="0">
                <a:solidFill>
                  <a:srgbClr val="A50023"/>
                </a:solidFill>
                <a:latin typeface="Book Antiqua" pitchFamily="18" charset="0"/>
                <a:cs typeface="Times New Roman" pitchFamily="18" charset="0"/>
              </a:rPr>
              <a:t>)/2</a:t>
            </a:r>
          </a:p>
          <a:p>
            <a:pPr marL="342900" indent="-342900">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3</a:t>
            </a:r>
            <a:r>
              <a:rPr lang="en-US" sz="2400" dirty="0">
                <a:solidFill>
                  <a:srgbClr val="A50023"/>
                </a:solidFill>
                <a:latin typeface="Book Antiqua" pitchFamily="18" charset="0"/>
                <a:cs typeface="Times New Roman" pitchFamily="18" charset="0"/>
              </a:rPr>
              <a:t> = (300+500)/2= 400</a:t>
            </a:r>
          </a:p>
          <a:p>
            <a:pPr marL="342900" indent="-342900">
              <a:spcBef>
                <a:spcPct val="20000"/>
              </a:spcBef>
              <a:defRPr/>
            </a:pPr>
            <a:r>
              <a:rPr lang="en-US" sz="2400" dirty="0">
                <a:solidFill>
                  <a:srgbClr val="A50023"/>
                </a:solidFill>
                <a:latin typeface="Book Antiqua" pitchFamily="18" charset="0"/>
                <a:cs typeface="Times New Roman" pitchFamily="18" charset="0"/>
              </a:rPr>
              <a:t>F</a:t>
            </a:r>
            <a:r>
              <a:rPr lang="en-US" sz="2400" baseline="-25000" dirty="0">
                <a:solidFill>
                  <a:srgbClr val="A50023"/>
                </a:solidFill>
                <a:latin typeface="Book Antiqua" pitchFamily="18" charset="0"/>
                <a:cs typeface="Times New Roman" pitchFamily="18" charset="0"/>
              </a:rPr>
              <a:t>4</a:t>
            </a:r>
            <a:r>
              <a:rPr lang="en-US" sz="2400" dirty="0">
                <a:solidFill>
                  <a:srgbClr val="A50023"/>
                </a:solidFill>
                <a:latin typeface="Book Antiqua" pitchFamily="18" charset="0"/>
                <a:cs typeface="Times New Roman" pitchFamily="18" charset="0"/>
              </a:rPr>
              <a:t> = (F</a:t>
            </a:r>
            <a:r>
              <a:rPr lang="en-US" sz="2400" baseline="-25000" dirty="0">
                <a:solidFill>
                  <a:srgbClr val="A50023"/>
                </a:solidFill>
                <a:latin typeface="Book Antiqua" pitchFamily="18" charset="0"/>
                <a:cs typeface="Times New Roman" pitchFamily="18" charset="0"/>
              </a:rPr>
              <a:t>3</a:t>
            </a:r>
            <a:r>
              <a:rPr lang="en-US" sz="2400" dirty="0">
                <a:solidFill>
                  <a:srgbClr val="A50023"/>
                </a:solidFill>
                <a:latin typeface="Book Antiqua" pitchFamily="18" charset="0"/>
                <a:cs typeface="Times New Roman" pitchFamily="18" charset="0"/>
              </a:rPr>
              <a:t>+A</a:t>
            </a:r>
            <a:r>
              <a:rPr lang="en-US" sz="2400" baseline="-25000" dirty="0">
                <a:solidFill>
                  <a:srgbClr val="A50023"/>
                </a:solidFill>
                <a:latin typeface="Book Antiqua" pitchFamily="18" charset="0"/>
                <a:cs typeface="Times New Roman" pitchFamily="18" charset="0"/>
              </a:rPr>
              <a:t>3</a:t>
            </a:r>
            <a:r>
              <a:rPr lang="en-US" sz="2400" dirty="0">
                <a:solidFill>
                  <a:srgbClr val="A50023"/>
                </a:solidFill>
                <a:latin typeface="Book Antiqua" pitchFamily="18" charset="0"/>
                <a:cs typeface="Times New Roman" pitchFamily="18" charset="0"/>
              </a:rPr>
              <a:t>)/2 = (400+600)/2 = 500 </a:t>
            </a:r>
          </a:p>
          <a:p>
            <a:pPr marL="342900" indent="-342900">
              <a:spcBef>
                <a:spcPct val="20000"/>
              </a:spcBef>
              <a:defRPr/>
            </a:pPr>
            <a:endParaRPr lang="en-US" sz="2400" dirty="0">
              <a:solidFill>
                <a:srgbClr val="A50023"/>
              </a:solidFill>
              <a:latin typeface="Book Antiqua" pitchFamily="18" charset="0"/>
              <a:cs typeface="Times New Roman" pitchFamily="18" charset="0"/>
            </a:endParaRPr>
          </a:p>
          <a:p>
            <a:pPr marL="342900" indent="-342900">
              <a:spcBef>
                <a:spcPct val="20000"/>
              </a:spcBef>
              <a:defRPr/>
            </a:pPr>
            <a:endParaRPr lang="en-US" sz="2400" dirty="0">
              <a:solidFill>
                <a:srgbClr val="A50023"/>
              </a:solidFill>
              <a:latin typeface="Book Antiqua" pitchFamily="18" charset="0"/>
              <a:cs typeface="Times New Roman" pitchFamily="18" charset="0"/>
            </a:endParaRPr>
          </a:p>
          <a:p>
            <a:pPr marL="342900" indent="-342900">
              <a:spcBef>
                <a:spcPct val="20000"/>
              </a:spcBef>
              <a:defRPr/>
            </a:pPr>
            <a:endParaRPr lang="en-US" sz="2400" dirty="0">
              <a:solidFill>
                <a:srgbClr val="A50023"/>
              </a:solidFill>
              <a:latin typeface="Book Antiqua" pitchFamily="18" charset="0"/>
              <a:cs typeface="Times New Roman" pitchFamily="18" charset="0"/>
            </a:endParaRPr>
          </a:p>
        </p:txBody>
      </p:sp>
    </p:spTree>
    <p:extLst>
      <p:ext uri="{BB962C8B-B14F-4D97-AF65-F5344CB8AC3E}">
        <p14:creationId xmlns:p14="http://schemas.microsoft.com/office/powerpoint/2010/main" val="1107619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left)">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wipe(left)">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wipe(left)">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wipe(left)">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left)">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wipe(left)">
                                      <p:cBhvr>
                                        <p:cTn id="57" dur="500"/>
                                        <p:tgtEl>
                                          <p:spTgt spid="1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xEl>
                                              <p:pRg st="2" end="2"/>
                                            </p:txEl>
                                          </p:spTgt>
                                        </p:tgtEl>
                                        <p:attrNameLst>
                                          <p:attrName>style.visibility</p:attrName>
                                        </p:attrNameLst>
                                      </p:cBhvr>
                                      <p:to>
                                        <p:strVal val="visible"/>
                                      </p:to>
                                    </p:set>
                                    <p:animEffect transition="in" filter="wipe(left)">
                                      <p:cBhvr>
                                        <p:cTn id="6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0" grpId="0"/>
      <p:bldP spid="11" grpId="0" build="p" autoUpdateAnimBg="0"/>
      <p:bldP spid="1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Symbol" pitchFamily="18" charset="2"/>
              </a:rPr>
              <a:t>a</a:t>
            </a:r>
            <a:r>
              <a:rPr lang="en-US" b="1" dirty="0">
                <a:latin typeface="Symbol" pitchFamily="18" charset="2"/>
              </a:rPr>
              <a:t>:</a:t>
            </a:r>
            <a:r>
              <a:rPr lang="en-US" sz="5400" b="1" dirty="0">
                <a:latin typeface="Symbol" pitchFamily="18" charset="2"/>
              </a:rPr>
              <a:t> </a:t>
            </a:r>
            <a:r>
              <a:rPr lang="en-US" dirty="0"/>
              <a:t>Large or Small,  0.1, 0.2, 0.4</a:t>
            </a:r>
          </a:p>
        </p:txBody>
      </p:sp>
      <p:graphicFrame>
        <p:nvGraphicFramePr>
          <p:cNvPr id="11" name="Object 10"/>
          <p:cNvGraphicFramePr>
            <a:graphicFrameLocks noChangeAspect="1"/>
          </p:cNvGraphicFramePr>
          <p:nvPr/>
        </p:nvGraphicFramePr>
        <p:xfrm>
          <a:off x="3469458" y="3417725"/>
          <a:ext cx="8599043" cy="2844316"/>
        </p:xfrm>
        <a:graphic>
          <a:graphicData uri="http://schemas.openxmlformats.org/presentationml/2006/ole">
            <mc:AlternateContent xmlns:mc="http://schemas.openxmlformats.org/markup-compatibility/2006">
              <mc:Choice xmlns:v="urn:schemas-microsoft-com:vml" Requires="v">
                <p:oleObj name="Worksheet" r:id="rId3" imgW="5783686" imgH="1912746" progId="Excel.Sheet.12">
                  <p:embed/>
                </p:oleObj>
              </mc:Choice>
              <mc:Fallback>
                <p:oleObj name="Worksheet" r:id="rId3" imgW="5783686" imgH="1912746" progId="Excel.Sheet.12">
                  <p:embed/>
                  <p:pic>
                    <p:nvPicPr>
                      <p:cNvPr id="11" name="Object 10"/>
                      <p:cNvPicPr/>
                      <p:nvPr/>
                    </p:nvPicPr>
                    <p:blipFill>
                      <a:blip r:embed="rId4"/>
                      <a:stretch>
                        <a:fillRect/>
                      </a:stretch>
                    </p:blipFill>
                    <p:spPr>
                      <a:xfrm>
                        <a:off x="3469458" y="3417725"/>
                        <a:ext cx="8599043" cy="2844316"/>
                      </a:xfrm>
                      <a:prstGeom prst="rect">
                        <a:avLst/>
                      </a:prstGeom>
                    </p:spPr>
                  </p:pic>
                </p:oleObj>
              </mc:Fallback>
            </mc:AlternateContent>
          </a:graphicData>
        </a:graphic>
      </p:graphicFrame>
      <p:pic>
        <p:nvPicPr>
          <p:cNvPr id="12" name="Picture 11"/>
          <p:cNvPicPr>
            <a:picLocks noChangeAspect="1"/>
          </p:cNvPicPr>
          <p:nvPr/>
        </p:nvPicPr>
        <p:blipFill>
          <a:blip r:embed="rId5"/>
          <a:stretch>
            <a:fillRect/>
          </a:stretch>
        </p:blipFill>
        <p:spPr>
          <a:xfrm>
            <a:off x="8322000" y="914592"/>
            <a:ext cx="3870000" cy="2334467"/>
          </a:xfrm>
          <a:prstGeom prst="rect">
            <a:avLst/>
          </a:prstGeom>
        </p:spPr>
      </p:pic>
      <p:sp>
        <p:nvSpPr>
          <p:cNvPr id="13" name="Rectangle 3"/>
          <p:cNvSpPr txBox="1">
            <a:spLocks noChangeArrowheads="1"/>
          </p:cNvSpPr>
          <p:nvPr/>
        </p:nvSpPr>
        <p:spPr bwMode="auto">
          <a:xfrm>
            <a:off x="76200" y="794327"/>
            <a:ext cx="8153400" cy="21962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eaLnBrk="0" hangingPunct="0">
              <a:lnSpc>
                <a:spcPct val="130000"/>
              </a:lnSpc>
              <a:spcBef>
                <a:spcPct val="20000"/>
              </a:spcBef>
              <a:buClr>
                <a:srgbClr val="000000"/>
              </a:buClr>
              <a:defRPr/>
            </a:pPr>
            <a:r>
              <a:rPr lang="en-US" sz="2400" kern="0" dirty="0">
                <a:solidFill>
                  <a:srgbClr val="000000"/>
                </a:solidFill>
                <a:latin typeface="Book Antiqua" panose="02040602050305030304" pitchFamily="18" charset="0"/>
                <a:cs typeface="Tahoma" pitchFamily="34" charset="0"/>
              </a:rPr>
              <a:t>4. Is large </a:t>
            </a:r>
            <a:r>
              <a:rPr lang="en-US" sz="2400" kern="0" dirty="0">
                <a:solidFill>
                  <a:srgbClr val="000000"/>
                </a:solidFill>
                <a:latin typeface="Book Antiqua" panose="02040602050305030304" pitchFamily="18" charset="0"/>
                <a:cs typeface="Tahoma" pitchFamily="34" charset="0"/>
                <a:sym typeface="Symbol" pitchFamily="18" charset="2"/>
              </a:rPr>
              <a:t> better or s</a:t>
            </a:r>
            <a:r>
              <a:rPr lang="en-US" sz="2400" kern="0" dirty="0">
                <a:solidFill>
                  <a:srgbClr val="000000"/>
                </a:solidFill>
                <a:latin typeface="Book Antiqua" panose="02040602050305030304" pitchFamily="18" charset="0"/>
                <a:cs typeface="Tahoma" pitchFamily="34" charset="0"/>
              </a:rPr>
              <a:t>mall </a:t>
            </a:r>
            <a:r>
              <a:rPr lang="en-US" sz="2400" kern="0" dirty="0">
                <a:solidFill>
                  <a:srgbClr val="000000"/>
                </a:solidFill>
                <a:latin typeface="Book Antiqua" panose="02040602050305030304" pitchFamily="18" charset="0"/>
                <a:cs typeface="Tahoma" pitchFamily="34" charset="0"/>
                <a:sym typeface="Symbol" pitchFamily="18" charset="2"/>
              </a:rPr>
              <a:t>?</a:t>
            </a:r>
          </a:p>
          <a:p>
            <a:pPr eaLnBrk="0" hangingPunct="0">
              <a:lnSpc>
                <a:spcPct val="130000"/>
              </a:lnSpc>
              <a:spcBef>
                <a:spcPct val="20000"/>
              </a:spcBef>
              <a:buClr>
                <a:srgbClr val="000000"/>
              </a:buClr>
              <a:defRPr/>
            </a:pPr>
            <a:r>
              <a:rPr lang="en-US" sz="2400" kern="0" dirty="0">
                <a:solidFill>
                  <a:srgbClr val="000000"/>
                </a:solidFill>
                <a:latin typeface="Book Antiqua" panose="02040602050305030304" pitchFamily="18" charset="0"/>
                <a:cs typeface="Tahoma" pitchFamily="34" charset="0"/>
                <a:sym typeface="Symbol" pitchFamily="18" charset="2"/>
              </a:rPr>
              <a:t>We do not know. It depends on data. </a:t>
            </a:r>
          </a:p>
          <a:p>
            <a:pPr>
              <a:lnSpc>
                <a:spcPct val="130000"/>
              </a:lnSpc>
              <a:spcBef>
                <a:spcPct val="20000"/>
              </a:spcBef>
              <a:buClr>
                <a:srgbClr val="000000"/>
              </a:buClr>
              <a:defRPr/>
            </a:pPr>
            <a:r>
              <a:rPr lang="en-US" sz="2400" kern="0" dirty="0">
                <a:solidFill>
                  <a:srgbClr val="000000"/>
                </a:solidFill>
                <a:latin typeface="Book Antiqua" panose="02040602050305030304" pitchFamily="18" charset="0"/>
                <a:cs typeface="Tahoma" pitchFamily="34" charset="0"/>
                <a:sym typeface="Symbol" pitchFamily="18" charset="2"/>
              </a:rPr>
              <a:t>The best  is the one that minimizes our metric which may be MAD or MSE or MARD.</a:t>
            </a:r>
          </a:p>
        </p:txBody>
      </p:sp>
      <p:sp>
        <p:nvSpPr>
          <p:cNvPr id="14" name="Oval 13"/>
          <p:cNvSpPr/>
          <p:nvPr/>
        </p:nvSpPr>
        <p:spPr bwMode="auto">
          <a:xfrm>
            <a:off x="7010400" y="4114800"/>
            <a:ext cx="2133600" cy="221566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sp>
        <p:nvSpPr>
          <p:cNvPr id="15" name="Oval 14"/>
          <p:cNvSpPr/>
          <p:nvPr/>
        </p:nvSpPr>
        <p:spPr bwMode="auto">
          <a:xfrm>
            <a:off x="9220200" y="4114800"/>
            <a:ext cx="1044252" cy="214724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sp>
        <p:nvSpPr>
          <p:cNvPr id="16" name="Oval 15"/>
          <p:cNvSpPr/>
          <p:nvPr/>
        </p:nvSpPr>
        <p:spPr bwMode="auto">
          <a:xfrm>
            <a:off x="10686472" y="4114800"/>
            <a:ext cx="930601" cy="213338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sp>
        <p:nvSpPr>
          <p:cNvPr id="9" name="Oval 8">
            <a:extLst>
              <a:ext uri="{FF2B5EF4-FFF2-40B4-BE49-F238E27FC236}">
                <a16:creationId xmlns:a16="http://schemas.microsoft.com/office/drawing/2014/main" id="{C316F992-4C65-4B98-8A51-C6F73ED2FDE1}"/>
              </a:ext>
            </a:extLst>
          </p:cNvPr>
          <p:cNvSpPr/>
          <p:nvPr/>
        </p:nvSpPr>
        <p:spPr bwMode="auto">
          <a:xfrm>
            <a:off x="5459023" y="4106091"/>
            <a:ext cx="1129357" cy="213338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spTree>
    <p:extLst>
      <p:ext uri="{BB962C8B-B14F-4D97-AF65-F5344CB8AC3E}">
        <p14:creationId xmlns:p14="http://schemas.microsoft.com/office/powerpoint/2010/main" val="2216523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MAD in Excel</a:t>
            </a:r>
          </a:p>
        </p:txBody>
      </p:sp>
      <p:sp>
        <p:nvSpPr>
          <p:cNvPr id="4" name="Text Box 4"/>
          <p:cNvSpPr txBox="1">
            <a:spLocks noChangeArrowheads="1"/>
          </p:cNvSpPr>
          <p:nvPr/>
        </p:nvSpPr>
        <p:spPr bwMode="auto">
          <a:xfrm>
            <a:off x="0" y="821864"/>
            <a:ext cx="12192000" cy="1089529"/>
          </a:xfrm>
          <a:prstGeom prst="rect">
            <a:avLst/>
          </a:prstGeom>
          <a:noFill/>
          <a:ln w="9525">
            <a:noFill/>
            <a:miter lim="800000"/>
            <a:headEnd/>
            <a:tailEnd/>
          </a:ln>
        </p:spPr>
        <p:txBody>
          <a:bodyPr wrap="square">
            <a:spAutoFit/>
          </a:bodyPr>
          <a:lstStyle/>
          <a:p>
            <a:pPr lvl="0">
              <a:lnSpc>
                <a:spcPct val="90000"/>
              </a:lnSpc>
              <a:spcBef>
                <a:spcPct val="20000"/>
              </a:spcBef>
              <a:buClr>
                <a:srgbClr val="000000"/>
              </a:buClr>
              <a:defRPr/>
            </a:pPr>
            <a:r>
              <a:rPr lang="en-US" sz="2400" kern="0" dirty="0">
                <a:solidFill>
                  <a:srgbClr val="000000"/>
                </a:solidFill>
                <a:latin typeface="Book Antiqua" pitchFamily="18" charset="0"/>
                <a:cs typeface="Times New Roman" pitchFamily="18" charset="0"/>
              </a:rPr>
              <a:t>5. The president of State University wants to forecast student enrollments for the next academic year based on the following historical data for the past 5 years. What is your forecast for next year using exponential smoothing with </a:t>
            </a:r>
            <a:r>
              <a:rPr lang="el-GR" sz="2400" b="1" kern="0" dirty="0">
                <a:solidFill>
                  <a:srgbClr val="4EA68F"/>
                </a:solidFill>
                <a:latin typeface="Book Antiqua" pitchFamily="18" charset="0"/>
                <a:cs typeface="Times New Roman" pitchFamily="18" charset="0"/>
              </a:rPr>
              <a:t>α</a:t>
            </a:r>
            <a:r>
              <a:rPr lang="en-US" sz="2400" b="1" kern="0" dirty="0">
                <a:solidFill>
                  <a:srgbClr val="4EA68F"/>
                </a:solidFill>
                <a:latin typeface="Book Antiqua" pitchFamily="18" charset="0"/>
                <a:cs typeface="Times New Roman" pitchFamily="18" charset="0"/>
              </a:rPr>
              <a:t> = 0.4</a:t>
            </a:r>
            <a:r>
              <a:rPr lang="en-US" sz="2400" kern="0" dirty="0">
                <a:solidFill>
                  <a:srgbClr val="000000"/>
                </a:solidFill>
                <a:latin typeface="Book Antiqua" pitchFamily="18" charset="0"/>
                <a:cs typeface="Times New Roman" pitchFamily="18" charset="0"/>
              </a:rPr>
              <a:t>? </a:t>
            </a:r>
          </a:p>
        </p:txBody>
      </p:sp>
      <p:graphicFrame>
        <p:nvGraphicFramePr>
          <p:cNvPr id="6" name="Object 5"/>
          <p:cNvGraphicFramePr>
            <a:graphicFrameLocks noChangeAspect="1"/>
          </p:cNvGraphicFramePr>
          <p:nvPr/>
        </p:nvGraphicFramePr>
        <p:xfrm>
          <a:off x="1752600" y="1971257"/>
          <a:ext cx="8324850" cy="4360863"/>
        </p:xfrm>
        <a:graphic>
          <a:graphicData uri="http://schemas.openxmlformats.org/presentationml/2006/ole">
            <mc:AlternateContent xmlns:mc="http://schemas.openxmlformats.org/markup-compatibility/2006">
              <mc:Choice xmlns:v="urn:schemas-microsoft-com:vml" Requires="v">
                <p:oleObj name="Worksheet" r:id="rId2" imgW="4419779" imgH="2314847" progId="Excel.Sheet.12">
                  <p:embed/>
                </p:oleObj>
              </mc:Choice>
              <mc:Fallback>
                <p:oleObj name="Worksheet" r:id="rId2" imgW="4419779" imgH="2314847" progId="Excel.Sheet.12">
                  <p:embed/>
                  <p:pic>
                    <p:nvPicPr>
                      <p:cNvPr id="6" name="Object 5"/>
                      <p:cNvPicPr/>
                      <p:nvPr/>
                    </p:nvPicPr>
                    <p:blipFill>
                      <a:blip r:embed="rId3"/>
                      <a:stretch>
                        <a:fillRect/>
                      </a:stretch>
                    </p:blipFill>
                    <p:spPr>
                      <a:xfrm>
                        <a:off x="1752600" y="1971257"/>
                        <a:ext cx="8324850" cy="4360863"/>
                      </a:xfrm>
                      <a:prstGeom prst="rect">
                        <a:avLst/>
                      </a:prstGeom>
                    </p:spPr>
                  </p:pic>
                </p:oleObj>
              </mc:Fallback>
            </mc:AlternateContent>
          </a:graphicData>
        </a:graphic>
      </p:graphicFrame>
    </p:spTree>
    <p:extLst>
      <p:ext uri="{BB962C8B-B14F-4D97-AF65-F5344CB8AC3E}">
        <p14:creationId xmlns:p14="http://schemas.microsoft.com/office/powerpoint/2010/main" val="16635359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Role of </a:t>
            </a:r>
            <a:r>
              <a:rPr lang="en-US" sz="4800" b="1" dirty="0">
                <a:sym typeface="Symbol" panose="05050102010706020507" pitchFamily="18" charset="2"/>
              </a:rPr>
              <a:t></a:t>
            </a:r>
            <a:endParaRPr lang="en-US" sz="4800" b="1" dirty="0"/>
          </a:p>
        </p:txBody>
      </p:sp>
      <p:sp>
        <p:nvSpPr>
          <p:cNvPr id="4" name="Text Box 6"/>
          <p:cNvSpPr txBox="1">
            <a:spLocks noChangeArrowheads="1"/>
          </p:cNvSpPr>
          <p:nvPr/>
        </p:nvSpPr>
        <p:spPr bwMode="auto">
          <a:xfrm>
            <a:off x="-5862" y="782515"/>
            <a:ext cx="12197862" cy="5632311"/>
          </a:xfrm>
          <a:prstGeom prst="rect">
            <a:avLst/>
          </a:prstGeom>
          <a:noFill/>
          <a:ln w="12700">
            <a:noFill/>
            <a:miter lim="800000"/>
            <a:headEnd/>
            <a:tailEnd/>
          </a:ln>
        </p:spPr>
        <p:txBody>
          <a:bodyPr wrap="square">
            <a:spAutoFit/>
          </a:bodyPr>
          <a:lstStyle/>
          <a:p>
            <a:pPr lvl="0"/>
            <a:r>
              <a:rPr lang="en-US" sz="2400" dirty="0">
                <a:latin typeface="Book Antiqua" pitchFamily="18" charset="0"/>
              </a:rPr>
              <a:t>6. A forecast based on the previous forecast plus a percentage of the forecast error is: </a:t>
            </a:r>
          </a:p>
          <a:p>
            <a:pPr lvl="1"/>
            <a:r>
              <a:rPr lang="en-US" sz="2400" dirty="0">
                <a:latin typeface="Book Antiqua" pitchFamily="18" charset="0"/>
              </a:rPr>
              <a:t>A) a naive forecast 	</a:t>
            </a:r>
          </a:p>
          <a:p>
            <a:pPr lvl="1"/>
            <a:r>
              <a:rPr lang="en-US" sz="2400" dirty="0">
                <a:latin typeface="Book Antiqua" pitchFamily="18" charset="0"/>
              </a:rPr>
              <a:t>B) a simple moving average forecast</a:t>
            </a:r>
          </a:p>
          <a:p>
            <a:pPr lvl="1"/>
            <a:r>
              <a:rPr lang="en-US" sz="2400" dirty="0">
                <a:latin typeface="Book Antiqua" pitchFamily="18" charset="0"/>
              </a:rPr>
              <a:t>C) a centered moving average forecast</a:t>
            </a:r>
          </a:p>
          <a:p>
            <a:pPr lvl="1"/>
            <a:r>
              <a:rPr lang="en-US" sz="2400" dirty="0">
                <a:latin typeface="Book Antiqua" pitchFamily="18" charset="0"/>
              </a:rPr>
              <a:t>D) an exponentially smoothed forecast</a:t>
            </a:r>
          </a:p>
          <a:p>
            <a:pPr lvl="1"/>
            <a:r>
              <a:rPr lang="en-US" sz="2400" dirty="0">
                <a:latin typeface="Book Antiqua" pitchFamily="18" charset="0"/>
              </a:rPr>
              <a:t>E) an associative forecast</a:t>
            </a:r>
          </a:p>
          <a:p>
            <a:r>
              <a:rPr lang="en-US" sz="2400" dirty="0">
                <a:latin typeface="Book Antiqua" pitchFamily="18" charset="0"/>
              </a:rPr>
              <a:t> </a:t>
            </a:r>
          </a:p>
          <a:p>
            <a:pPr lvl="0"/>
            <a:r>
              <a:rPr lang="en-US" sz="2400" dirty="0">
                <a:latin typeface="Book Antiqua" pitchFamily="18" charset="0"/>
              </a:rPr>
              <a:t>7. In exponential smoothing forecasting, using large values of the smoothing coefficient </a:t>
            </a:r>
            <a:r>
              <a:rPr lang="en-US" sz="2400" dirty="0">
                <a:latin typeface="Book Antiqua" pitchFamily="18" charset="0"/>
                <a:sym typeface="Symbol"/>
              </a:rPr>
              <a:t></a:t>
            </a:r>
            <a:r>
              <a:rPr lang="en-US" sz="2400" dirty="0">
                <a:latin typeface="Book Antiqua" pitchFamily="18" charset="0"/>
              </a:rPr>
              <a:t> generates forecasts that are more:</a:t>
            </a:r>
          </a:p>
          <a:p>
            <a:pPr lvl="1"/>
            <a:r>
              <a:rPr lang="en-US" sz="2400" dirty="0">
                <a:latin typeface="Book Antiqua" pitchFamily="18" charset="0"/>
              </a:rPr>
              <a:t>A) accurate</a:t>
            </a:r>
          </a:p>
          <a:p>
            <a:pPr lvl="1"/>
            <a:r>
              <a:rPr lang="en-US" sz="2400" dirty="0">
                <a:latin typeface="Book Antiqua" pitchFamily="18" charset="0"/>
              </a:rPr>
              <a:t>B) responsive</a:t>
            </a:r>
          </a:p>
          <a:p>
            <a:pPr lvl="1"/>
            <a:r>
              <a:rPr lang="en-US" sz="2400" dirty="0">
                <a:latin typeface="Book Antiqua" pitchFamily="18" charset="0"/>
              </a:rPr>
              <a:t>C) random</a:t>
            </a:r>
          </a:p>
          <a:p>
            <a:pPr lvl="1"/>
            <a:r>
              <a:rPr lang="en-US" sz="2400" dirty="0">
                <a:latin typeface="Book Antiqua" pitchFamily="18" charset="0"/>
              </a:rPr>
              <a:t>D) stable</a:t>
            </a:r>
          </a:p>
          <a:p>
            <a:pPr lvl="1"/>
            <a:r>
              <a:rPr lang="en-US" sz="2400" dirty="0">
                <a:latin typeface="Book Antiqua" pitchFamily="18" charset="0"/>
              </a:rPr>
              <a:t>E) level</a:t>
            </a:r>
          </a:p>
          <a:p>
            <a:endParaRPr lang="en-US" sz="2400" dirty="0"/>
          </a:p>
        </p:txBody>
      </p:sp>
      <p:sp>
        <p:nvSpPr>
          <p:cNvPr id="6" name="Rectangle 5"/>
          <p:cNvSpPr>
            <a:spLocks noChangeArrowheads="1"/>
          </p:cNvSpPr>
          <p:nvPr/>
        </p:nvSpPr>
        <p:spPr bwMode="auto">
          <a:xfrm>
            <a:off x="7391400" y="2151757"/>
            <a:ext cx="2971800" cy="533400"/>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t+1</a:t>
            </a:r>
            <a:r>
              <a:rPr lang="en-US" sz="2400" dirty="0">
                <a:latin typeface="Book Antiqua" pitchFamily="18" charset="0"/>
                <a:cs typeface="Times New Roman" pitchFamily="18" charset="0"/>
              </a:rPr>
              <a:t> = (1-</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(A</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p>
        </p:txBody>
      </p:sp>
      <p:sp>
        <p:nvSpPr>
          <p:cNvPr id="7" name="Rectangle 6"/>
          <p:cNvSpPr>
            <a:spLocks noChangeArrowheads="1"/>
          </p:cNvSpPr>
          <p:nvPr/>
        </p:nvSpPr>
        <p:spPr bwMode="auto">
          <a:xfrm>
            <a:off x="7467600" y="2685157"/>
            <a:ext cx="2743200" cy="533400"/>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t+1</a:t>
            </a:r>
            <a:r>
              <a:rPr lang="en-US" sz="2400" dirty="0">
                <a:latin typeface="Book Antiqua" pitchFamily="18" charset="0"/>
                <a:cs typeface="Times New Roman" pitchFamily="18" charset="0"/>
              </a:rPr>
              <a:t> = F</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(A</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 </a:t>
            </a:r>
          </a:p>
        </p:txBody>
      </p:sp>
      <p:sp>
        <p:nvSpPr>
          <p:cNvPr id="8" name="Rectangle 7"/>
          <p:cNvSpPr>
            <a:spLocks noChangeArrowheads="1"/>
          </p:cNvSpPr>
          <p:nvPr/>
        </p:nvSpPr>
        <p:spPr bwMode="auto">
          <a:xfrm>
            <a:off x="7315200" y="5275957"/>
            <a:ext cx="2971800" cy="533400"/>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t+1</a:t>
            </a:r>
            <a:r>
              <a:rPr lang="en-US" sz="2400" dirty="0">
                <a:latin typeface="Book Antiqua" pitchFamily="18" charset="0"/>
                <a:cs typeface="Times New Roman" pitchFamily="18" charset="0"/>
              </a:rPr>
              <a:t> = (1-</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(A</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p>
        </p:txBody>
      </p:sp>
    </p:spTree>
    <p:extLst>
      <p:ext uri="{BB962C8B-B14F-4D97-AF65-F5344CB8AC3E}">
        <p14:creationId xmlns:p14="http://schemas.microsoft.com/office/powerpoint/2010/main" val="658116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nodeType="clickEffect">
                                  <p:stCondLst>
                                    <p:cond delay="0"/>
                                  </p:stCondLst>
                                  <p:childTnLst>
                                    <p:animClr clrSpc="rgb" dir="cw">
                                      <p:cBhvr override="childStyle">
                                        <p:cTn id="16" dur="500" fill="hold"/>
                                        <p:tgtEl>
                                          <p:spTgt spid="4">
                                            <p:txEl>
                                              <p:pRg st="4" end="4"/>
                                            </p:txEl>
                                          </p:spTgt>
                                        </p:tgtEl>
                                        <p:attrNameLst>
                                          <p:attrName>style.color</p:attrName>
                                        </p:attrNameLst>
                                      </p:cBhvr>
                                      <p:to>
                                        <a:srgbClr val="FF0000"/>
                                      </p:to>
                                    </p:animClr>
                                    <p:animClr clrSpc="rgb" dir="cw">
                                      <p:cBhvr>
                                        <p:cTn id="17" dur="500" fill="hold"/>
                                        <p:tgtEl>
                                          <p:spTgt spid="4">
                                            <p:txEl>
                                              <p:pRg st="4" end="4"/>
                                            </p:txEl>
                                          </p:spTgt>
                                        </p:tgtEl>
                                        <p:attrNameLst>
                                          <p:attrName>fillcolor</p:attrName>
                                        </p:attrNameLst>
                                      </p:cBhvr>
                                      <p:to>
                                        <a:srgbClr val="FF0000"/>
                                      </p:to>
                                    </p:animClr>
                                    <p:set>
                                      <p:cBhvr>
                                        <p:cTn id="18" dur="500" fill="hold"/>
                                        <p:tgtEl>
                                          <p:spTgt spid="4">
                                            <p:txEl>
                                              <p:pRg st="4" end="4"/>
                                            </p:txEl>
                                          </p:spTgt>
                                        </p:tgtEl>
                                        <p:attrNameLst>
                                          <p:attrName>fill.type</p:attrName>
                                        </p:attrNameLst>
                                      </p:cBhvr>
                                      <p:to>
                                        <p:strVal val="solid"/>
                                      </p:to>
                                    </p:set>
                                    <p:set>
                                      <p:cBhvr>
                                        <p:cTn id="19" dur="500" fill="hold"/>
                                        <p:tgtEl>
                                          <p:spTgt spid="4">
                                            <p:txEl>
                                              <p:pRg st="4" end="4"/>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left)">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4">
                                            <p:txEl>
                                              <p:pRg st="9" end="9"/>
                                            </p:txEl>
                                          </p:spTgt>
                                        </p:tgtEl>
                                        <p:attrNameLst>
                                          <p:attrName>style.color</p:attrName>
                                        </p:attrNameLst>
                                      </p:cBhvr>
                                      <p:to>
                                        <a:srgbClr val="FF0000"/>
                                      </p:to>
                                    </p:animClr>
                                    <p:animClr clrSpc="rgb" dir="cw">
                                      <p:cBhvr>
                                        <p:cTn id="29" dur="500" fill="hold"/>
                                        <p:tgtEl>
                                          <p:spTgt spid="4">
                                            <p:txEl>
                                              <p:pRg st="9" end="9"/>
                                            </p:txEl>
                                          </p:spTgt>
                                        </p:tgtEl>
                                        <p:attrNameLst>
                                          <p:attrName>fillcolor</p:attrName>
                                        </p:attrNameLst>
                                      </p:cBhvr>
                                      <p:to>
                                        <a:srgbClr val="FF0000"/>
                                      </p:to>
                                    </p:animClr>
                                    <p:set>
                                      <p:cBhvr>
                                        <p:cTn id="30" dur="500" fill="hold"/>
                                        <p:tgtEl>
                                          <p:spTgt spid="4">
                                            <p:txEl>
                                              <p:pRg st="9" end="9"/>
                                            </p:txEl>
                                          </p:spTgt>
                                        </p:tgtEl>
                                        <p:attrNameLst>
                                          <p:attrName>fill.type</p:attrName>
                                        </p:attrNameLst>
                                      </p:cBhvr>
                                      <p:to>
                                        <p:strVal val="solid"/>
                                      </p:to>
                                    </p:set>
                                    <p:set>
                                      <p:cBhvr>
                                        <p:cTn id="31" dur="500" fill="hold"/>
                                        <p:tgtEl>
                                          <p:spTgt spid="4">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P spid="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lnSpc>
                <a:spcPct val="130000"/>
              </a:lnSpc>
              <a:spcBef>
                <a:spcPct val="20000"/>
              </a:spcBef>
              <a:defRPr/>
            </a:pPr>
            <a:r>
              <a:rPr lang="en-US" dirty="0"/>
              <a:t>Example:   Forecast for week 9 using </a:t>
            </a:r>
            <a:r>
              <a:rPr lang="en-US" b="1" dirty="0">
                <a:latin typeface="Symbol" pitchFamily="18" charset="2"/>
              </a:rPr>
              <a:t>a</a:t>
            </a:r>
            <a:r>
              <a:rPr lang="en-US" dirty="0"/>
              <a:t> = 0.1</a:t>
            </a:r>
          </a:p>
        </p:txBody>
      </p:sp>
      <p:graphicFrame>
        <p:nvGraphicFramePr>
          <p:cNvPr id="6" name="Group 46"/>
          <p:cNvGraphicFramePr>
            <a:graphicFrameLocks noGrp="1"/>
          </p:cNvGraphicFramePr>
          <p:nvPr>
            <p:ph idx="1"/>
            <p:extLst>
              <p:ext uri="{D42A27DB-BD31-4B8C-83A1-F6EECF244321}">
                <p14:modId xmlns:p14="http://schemas.microsoft.com/office/powerpoint/2010/main" val="4266656962"/>
              </p:ext>
            </p:extLst>
          </p:nvPr>
        </p:nvGraphicFramePr>
        <p:xfrm>
          <a:off x="76200" y="914400"/>
          <a:ext cx="3200399" cy="3811905"/>
        </p:xfrm>
        <a:graphic>
          <a:graphicData uri="http://schemas.openxmlformats.org/drawingml/2006/table">
            <a:tbl>
              <a:tblPr/>
              <a:tblGrid>
                <a:gridCol w="838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2999">
                  <a:extLst>
                    <a:ext uri="{9D8B030D-6E8A-4147-A177-3AD203B41FA5}">
                      <a16:colId xmlns:a16="http://schemas.microsoft.com/office/drawing/2014/main" val="20002"/>
                    </a:ext>
                  </a:extLst>
                </a:gridCol>
              </a:tblGrid>
              <a:tr h="330200">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Week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Demand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Forecast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305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200">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488451" name="Object 2"/>
          <p:cNvGraphicFramePr>
            <a:graphicFrameLocks noChangeAspect="1"/>
          </p:cNvGraphicFramePr>
          <p:nvPr>
            <p:extLst>
              <p:ext uri="{D42A27DB-BD31-4B8C-83A1-F6EECF244321}">
                <p14:modId xmlns:p14="http://schemas.microsoft.com/office/powerpoint/2010/main" val="3468790719"/>
              </p:ext>
            </p:extLst>
          </p:nvPr>
        </p:nvGraphicFramePr>
        <p:xfrm>
          <a:off x="4114800" y="1060578"/>
          <a:ext cx="7397375" cy="576263"/>
        </p:xfrm>
        <a:graphic>
          <a:graphicData uri="http://schemas.openxmlformats.org/presentationml/2006/ole">
            <mc:AlternateContent xmlns:mc="http://schemas.openxmlformats.org/markup-compatibility/2006">
              <mc:Choice xmlns:v="urn:schemas-microsoft-com:vml" Requires="v">
                <p:oleObj name="Equation" r:id="rId3" imgW="2933640" imgH="228600" progId="Equation.3">
                  <p:embed/>
                </p:oleObj>
              </mc:Choice>
              <mc:Fallback>
                <p:oleObj name="Equation" r:id="rId3" imgW="2933640" imgH="228600" progId="Equation.3">
                  <p:embed/>
                  <p:pic>
                    <p:nvPicPr>
                      <p:cNvPr id="48845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060578"/>
                        <a:ext cx="7397375" cy="576263"/>
                      </a:xfrm>
                      <a:prstGeom prst="rect">
                        <a:avLst/>
                      </a:prstGeom>
                      <a:noFill/>
                    </p:spPr>
                  </p:pic>
                </p:oleObj>
              </mc:Fallback>
            </mc:AlternateContent>
          </a:graphicData>
        </a:graphic>
      </p:graphicFrame>
      <p:graphicFrame>
        <p:nvGraphicFramePr>
          <p:cNvPr id="5" name="Group 5">
            <a:extLst>
              <a:ext uri="{FF2B5EF4-FFF2-40B4-BE49-F238E27FC236}">
                <a16:creationId xmlns:a16="http://schemas.microsoft.com/office/drawing/2014/main" id="{225814C2-67B4-4AD2-8B28-7B6F1F14DEB7}"/>
              </a:ext>
            </a:extLst>
          </p:cNvPr>
          <p:cNvGraphicFramePr>
            <a:graphicFrameLocks/>
          </p:cNvGraphicFramePr>
          <p:nvPr>
            <p:extLst>
              <p:ext uri="{D42A27DB-BD31-4B8C-83A1-F6EECF244321}">
                <p14:modId xmlns:p14="http://schemas.microsoft.com/office/powerpoint/2010/main" val="3404586689"/>
              </p:ext>
            </p:extLst>
          </p:nvPr>
        </p:nvGraphicFramePr>
        <p:xfrm>
          <a:off x="4191000" y="1752600"/>
          <a:ext cx="3505200" cy="3811905"/>
        </p:xfrm>
        <a:graphic>
          <a:graphicData uri="http://schemas.openxmlformats.org/drawingml/2006/table">
            <a:tbl>
              <a:tblPr/>
              <a:tblGrid>
                <a:gridCol w="1180699">
                  <a:extLst>
                    <a:ext uri="{9D8B030D-6E8A-4147-A177-3AD203B41FA5}">
                      <a16:colId xmlns:a16="http://schemas.microsoft.com/office/drawing/2014/main" val="20000"/>
                    </a:ext>
                  </a:extLst>
                </a:gridCol>
                <a:gridCol w="1180699">
                  <a:extLst>
                    <a:ext uri="{9D8B030D-6E8A-4147-A177-3AD203B41FA5}">
                      <a16:colId xmlns:a16="http://schemas.microsoft.com/office/drawing/2014/main" val="20001"/>
                    </a:ext>
                  </a:extLst>
                </a:gridCol>
                <a:gridCol w="1143802">
                  <a:extLst>
                    <a:ext uri="{9D8B030D-6E8A-4147-A177-3AD203B41FA5}">
                      <a16:colId xmlns:a16="http://schemas.microsoft.com/office/drawing/2014/main" val="20002"/>
                    </a:ext>
                  </a:extLst>
                </a:gridCol>
              </a:tblGrid>
              <a:tr h="274251">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Week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Demand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Forecast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51">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51">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51">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51">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51">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51">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51">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305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51">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7" name="Object 2">
            <a:extLst>
              <a:ext uri="{FF2B5EF4-FFF2-40B4-BE49-F238E27FC236}">
                <a16:creationId xmlns:a16="http://schemas.microsoft.com/office/drawing/2014/main" id="{47F92BFB-4887-4EEA-813C-C788075AD815}"/>
              </a:ext>
            </a:extLst>
          </p:cNvPr>
          <p:cNvGraphicFramePr>
            <a:graphicFrameLocks noChangeAspect="1"/>
          </p:cNvGraphicFramePr>
          <p:nvPr>
            <p:extLst>
              <p:ext uri="{D42A27DB-BD31-4B8C-83A1-F6EECF244321}">
                <p14:modId xmlns:p14="http://schemas.microsoft.com/office/powerpoint/2010/main" val="2025252793"/>
              </p:ext>
            </p:extLst>
          </p:nvPr>
        </p:nvGraphicFramePr>
        <p:xfrm>
          <a:off x="304800" y="5791200"/>
          <a:ext cx="7321550" cy="576263"/>
        </p:xfrm>
        <a:graphic>
          <a:graphicData uri="http://schemas.openxmlformats.org/presentationml/2006/ole">
            <mc:AlternateContent xmlns:mc="http://schemas.openxmlformats.org/markup-compatibility/2006">
              <mc:Choice xmlns:v="urn:schemas-microsoft-com:vml" Requires="v">
                <p:oleObj name="Equation" r:id="rId5" imgW="2908080" imgH="228600" progId="Equation.3">
                  <p:embed/>
                </p:oleObj>
              </mc:Choice>
              <mc:Fallback>
                <p:oleObj name="Equation" r:id="rId5" imgW="2908080" imgH="228600" progId="Equation.3">
                  <p:embed/>
                  <p:pic>
                    <p:nvPicPr>
                      <p:cNvPr id="49049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3215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Group 3">
            <a:extLst>
              <a:ext uri="{FF2B5EF4-FFF2-40B4-BE49-F238E27FC236}">
                <a16:creationId xmlns:a16="http://schemas.microsoft.com/office/drawing/2014/main" id="{28AD1D60-4769-4F83-9D9A-7615EE50A18D}"/>
              </a:ext>
            </a:extLst>
          </p:cNvPr>
          <p:cNvGraphicFramePr>
            <a:graphicFrameLocks/>
          </p:cNvGraphicFramePr>
          <p:nvPr>
            <p:extLst>
              <p:ext uri="{D42A27DB-BD31-4B8C-83A1-F6EECF244321}">
                <p14:modId xmlns:p14="http://schemas.microsoft.com/office/powerpoint/2010/main" val="210356279"/>
              </p:ext>
            </p:extLst>
          </p:nvPr>
        </p:nvGraphicFramePr>
        <p:xfrm>
          <a:off x="8239125" y="2403032"/>
          <a:ext cx="3505201" cy="3811905"/>
        </p:xfrm>
        <a:graphic>
          <a:graphicData uri="http://schemas.openxmlformats.org/drawingml/2006/table">
            <a:tbl>
              <a:tblPr/>
              <a:tblGrid>
                <a:gridCol w="981075">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409272">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Week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Demand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Forecast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825">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272">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272">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825">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272">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9272">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7825">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305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8341">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tx1"/>
                          </a:solidFill>
                          <a:effectLst/>
                          <a:latin typeface="Book Antiqua" panose="02040602050305030304" pitchFamily="18" charset="0"/>
                          <a:ea typeface="+mn-ea"/>
                          <a:cs typeface="+mn-cs"/>
                        </a:rPr>
                        <a:t>220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8451"/>
                                        </p:tgtEl>
                                        <p:attrNameLst>
                                          <p:attrName>style.visibility</p:attrName>
                                        </p:attrNameLst>
                                      </p:cBhvr>
                                      <p:to>
                                        <p:strVal val="visible"/>
                                      </p:to>
                                    </p:set>
                                    <p:animEffect transition="in" filter="dissolve">
                                      <p:cBhvr>
                                        <p:cTn id="7" dur="500"/>
                                        <p:tgtEl>
                                          <p:spTgt spid="488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Meaning of </a:t>
            </a:r>
            <a:r>
              <a:rPr lang="en-US" sz="4800" b="1" dirty="0">
                <a:sym typeface="Symbol" panose="05050102010706020507" pitchFamily="18" charset="2"/>
              </a:rPr>
              <a:t> </a:t>
            </a:r>
            <a:r>
              <a:rPr lang="en-US" dirty="0">
                <a:sym typeface="Symbol" panose="05050102010706020507" pitchFamily="18" charset="2"/>
              </a:rPr>
              <a:t>- From Naïve to No Change</a:t>
            </a:r>
            <a:endParaRPr lang="en-US" dirty="0"/>
          </a:p>
        </p:txBody>
      </p:sp>
      <p:sp>
        <p:nvSpPr>
          <p:cNvPr id="4" name="Text Box 6"/>
          <p:cNvSpPr txBox="1">
            <a:spLocks noChangeArrowheads="1"/>
          </p:cNvSpPr>
          <p:nvPr/>
        </p:nvSpPr>
        <p:spPr bwMode="auto">
          <a:xfrm>
            <a:off x="228600" y="762000"/>
            <a:ext cx="11963400" cy="5632311"/>
          </a:xfrm>
          <a:prstGeom prst="rect">
            <a:avLst/>
          </a:prstGeom>
          <a:noFill/>
          <a:ln w="12700">
            <a:noFill/>
            <a:miter lim="800000"/>
            <a:headEnd/>
            <a:tailEnd/>
          </a:ln>
        </p:spPr>
        <p:txBody>
          <a:bodyPr wrap="square">
            <a:spAutoFit/>
          </a:bodyPr>
          <a:lstStyle/>
          <a:p>
            <a:r>
              <a:rPr lang="en-US" sz="2400" dirty="0">
                <a:latin typeface="Book Antiqua" pitchFamily="18" charset="0"/>
              </a:rPr>
              <a:t>8. For what value of α, exponential smoothing becomes naïve method? </a:t>
            </a:r>
          </a:p>
          <a:p>
            <a:pPr lvl="1"/>
            <a:r>
              <a:rPr lang="en-US" sz="2400" dirty="0">
                <a:latin typeface="Book Antiqua" pitchFamily="18" charset="0"/>
              </a:rPr>
              <a:t>A) α =0</a:t>
            </a:r>
          </a:p>
          <a:p>
            <a:pPr lvl="1"/>
            <a:r>
              <a:rPr lang="en-US" sz="2400" dirty="0">
                <a:latin typeface="Book Antiqua" pitchFamily="18" charset="0"/>
              </a:rPr>
              <a:t>B) α =0.25</a:t>
            </a:r>
          </a:p>
          <a:p>
            <a:pPr lvl="1"/>
            <a:r>
              <a:rPr lang="en-US" sz="2400" dirty="0">
                <a:latin typeface="Book Antiqua" pitchFamily="18" charset="0"/>
              </a:rPr>
              <a:t>C) α =0.5</a:t>
            </a:r>
          </a:p>
          <a:p>
            <a:pPr lvl="1"/>
            <a:r>
              <a:rPr lang="en-US" sz="2400" dirty="0">
                <a:latin typeface="Book Antiqua" pitchFamily="18" charset="0"/>
              </a:rPr>
              <a:t>D) α =0.75</a:t>
            </a:r>
          </a:p>
          <a:p>
            <a:pPr lvl="1"/>
            <a:r>
              <a:rPr lang="en-US" sz="2400" dirty="0">
                <a:latin typeface="Book Antiqua" pitchFamily="18" charset="0"/>
              </a:rPr>
              <a:t>E) α =1</a:t>
            </a:r>
          </a:p>
          <a:p>
            <a:endParaRPr lang="en-US" sz="2400" dirty="0">
              <a:latin typeface="Book Antiqua" pitchFamily="18" charset="0"/>
            </a:endParaRPr>
          </a:p>
          <a:p>
            <a:r>
              <a:rPr lang="en-US" sz="2400" dirty="0">
                <a:latin typeface="Book Antiqua" pitchFamily="18" charset="0"/>
              </a:rPr>
              <a:t>9. For what value of α, exponential smoothing becomes a straight line? </a:t>
            </a:r>
          </a:p>
          <a:p>
            <a:pPr lvl="1"/>
            <a:r>
              <a:rPr lang="en-US" sz="2400" dirty="0">
                <a:latin typeface="Book Antiqua" pitchFamily="18" charset="0"/>
              </a:rPr>
              <a:t>A) α =0</a:t>
            </a:r>
          </a:p>
          <a:p>
            <a:pPr lvl="1"/>
            <a:r>
              <a:rPr lang="en-US" sz="2400" dirty="0">
                <a:latin typeface="Book Antiqua" pitchFamily="18" charset="0"/>
              </a:rPr>
              <a:t>B) α =0.25</a:t>
            </a:r>
          </a:p>
          <a:p>
            <a:pPr lvl="1"/>
            <a:r>
              <a:rPr lang="en-US" sz="2400" dirty="0">
                <a:latin typeface="Book Antiqua" pitchFamily="18" charset="0"/>
              </a:rPr>
              <a:t>C) α =0.5</a:t>
            </a:r>
          </a:p>
          <a:p>
            <a:pPr lvl="1"/>
            <a:r>
              <a:rPr lang="en-US" sz="2400" dirty="0">
                <a:latin typeface="Book Antiqua" pitchFamily="18" charset="0"/>
              </a:rPr>
              <a:t>D) α =0.75</a:t>
            </a:r>
          </a:p>
          <a:p>
            <a:pPr lvl="1"/>
            <a:r>
              <a:rPr lang="en-US" sz="2400" dirty="0">
                <a:latin typeface="Book Antiqua" pitchFamily="18" charset="0"/>
              </a:rPr>
              <a:t>E) α =1</a:t>
            </a:r>
          </a:p>
          <a:p>
            <a:pPr lvl="0"/>
            <a:endParaRPr lang="en-US" sz="2400" dirty="0">
              <a:latin typeface="Book Antiqua" pitchFamily="18" charset="0"/>
            </a:endParaRPr>
          </a:p>
          <a:p>
            <a:endParaRPr lang="en-US" sz="2400" dirty="0"/>
          </a:p>
        </p:txBody>
      </p:sp>
      <p:sp>
        <p:nvSpPr>
          <p:cNvPr id="6" name="Rectangle 5"/>
          <p:cNvSpPr>
            <a:spLocks noChangeArrowheads="1"/>
          </p:cNvSpPr>
          <p:nvPr/>
        </p:nvSpPr>
        <p:spPr bwMode="auto">
          <a:xfrm>
            <a:off x="6781800" y="1401425"/>
            <a:ext cx="2971800" cy="533400"/>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t+1</a:t>
            </a:r>
            <a:r>
              <a:rPr lang="en-US" sz="2400" dirty="0">
                <a:latin typeface="Book Antiqua" pitchFamily="18" charset="0"/>
                <a:cs typeface="Times New Roman" pitchFamily="18" charset="0"/>
              </a:rPr>
              <a:t> = (1-</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(A</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p>
        </p:txBody>
      </p:sp>
      <p:sp>
        <p:nvSpPr>
          <p:cNvPr id="7" name="Rectangle 6"/>
          <p:cNvSpPr>
            <a:spLocks noChangeArrowheads="1"/>
          </p:cNvSpPr>
          <p:nvPr/>
        </p:nvSpPr>
        <p:spPr bwMode="auto">
          <a:xfrm>
            <a:off x="6858000" y="1934825"/>
            <a:ext cx="2971800" cy="533400"/>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t+1</a:t>
            </a:r>
            <a:r>
              <a:rPr lang="en-US" sz="2400" dirty="0">
                <a:latin typeface="Book Antiqua" pitchFamily="18" charset="0"/>
                <a:cs typeface="Times New Roman" pitchFamily="18" charset="0"/>
              </a:rPr>
              <a:t> =                  (A</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p>
        </p:txBody>
      </p:sp>
      <p:sp>
        <p:nvSpPr>
          <p:cNvPr id="8" name="Oval 7"/>
          <p:cNvSpPr/>
          <p:nvPr/>
        </p:nvSpPr>
        <p:spPr>
          <a:xfrm>
            <a:off x="8794230" y="1477625"/>
            <a:ext cx="228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a:spLocks noChangeArrowheads="1"/>
          </p:cNvSpPr>
          <p:nvPr/>
        </p:nvSpPr>
        <p:spPr bwMode="auto">
          <a:xfrm>
            <a:off x="6858000" y="2468225"/>
            <a:ext cx="2971800" cy="533400"/>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t+1</a:t>
            </a:r>
            <a:r>
              <a:rPr lang="en-US" sz="2400" dirty="0">
                <a:latin typeface="Book Antiqua" pitchFamily="18" charset="0"/>
                <a:cs typeface="Times New Roman" pitchFamily="18" charset="0"/>
              </a:rPr>
              <a:t> =  (1-</a:t>
            </a:r>
            <a:r>
              <a:rPr lang="en-US" sz="2400" dirty="0">
                <a:solidFill>
                  <a:srgbClr val="FF0000"/>
                </a:solidFill>
                <a:latin typeface="Book Antiqua" pitchFamily="18" charset="0"/>
                <a:cs typeface="Times New Roman" pitchFamily="18" charset="0"/>
              </a:rPr>
              <a:t>1</a:t>
            </a: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r>
              <a:rPr lang="en-US" sz="2400" dirty="0">
                <a:solidFill>
                  <a:srgbClr val="FF0000"/>
                </a:solidFill>
                <a:latin typeface="Book Antiqua" pitchFamily="18" charset="0"/>
                <a:cs typeface="Times New Roman" pitchFamily="18" charset="0"/>
              </a:rPr>
              <a:t>1</a:t>
            </a:r>
            <a:r>
              <a:rPr lang="en-US" sz="2400" dirty="0">
                <a:latin typeface="Book Antiqua" pitchFamily="18" charset="0"/>
                <a:cs typeface="Times New Roman" pitchFamily="18" charset="0"/>
              </a:rPr>
              <a:t>(A</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p>
        </p:txBody>
      </p:sp>
      <p:sp>
        <p:nvSpPr>
          <p:cNvPr id="10" name="Rectangle 9"/>
          <p:cNvSpPr>
            <a:spLocks noChangeArrowheads="1"/>
          </p:cNvSpPr>
          <p:nvPr/>
        </p:nvSpPr>
        <p:spPr bwMode="auto">
          <a:xfrm>
            <a:off x="6934200" y="4373225"/>
            <a:ext cx="2971800" cy="533400"/>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t+1</a:t>
            </a:r>
            <a:r>
              <a:rPr lang="en-US" sz="2400" dirty="0">
                <a:latin typeface="Book Antiqua" pitchFamily="18" charset="0"/>
                <a:cs typeface="Times New Roman" pitchFamily="18" charset="0"/>
              </a:rPr>
              <a:t> = (1-</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(A</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p>
        </p:txBody>
      </p:sp>
      <p:sp>
        <p:nvSpPr>
          <p:cNvPr id="11" name="Rectangle 10"/>
          <p:cNvSpPr>
            <a:spLocks noChangeArrowheads="1"/>
          </p:cNvSpPr>
          <p:nvPr/>
        </p:nvSpPr>
        <p:spPr bwMode="auto">
          <a:xfrm>
            <a:off x="7010400" y="4906625"/>
            <a:ext cx="2971800" cy="533400"/>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t+1</a:t>
            </a:r>
            <a:r>
              <a:rPr lang="en-US" sz="2400" dirty="0">
                <a:latin typeface="Book Antiqua" pitchFamily="18" charset="0"/>
                <a:cs typeface="Times New Roman" pitchFamily="18" charset="0"/>
              </a:rPr>
              <a:t> =         F</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p>
        </p:txBody>
      </p:sp>
      <p:sp>
        <p:nvSpPr>
          <p:cNvPr id="12" name="Oval 11"/>
          <p:cNvSpPr/>
          <p:nvPr/>
        </p:nvSpPr>
        <p:spPr>
          <a:xfrm>
            <a:off x="7924800" y="4449425"/>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rrowheads="1"/>
          </p:cNvSpPr>
          <p:nvPr/>
        </p:nvSpPr>
        <p:spPr bwMode="auto">
          <a:xfrm>
            <a:off x="7010400" y="5440025"/>
            <a:ext cx="2971800" cy="533400"/>
          </a:xfrm>
          <a:prstGeom prst="rect">
            <a:avLst/>
          </a:prstGeom>
          <a:noFill/>
          <a:ln w="12700">
            <a:noFill/>
            <a:miter lim="800000"/>
            <a:headEnd/>
            <a:tailEnd/>
          </a:ln>
        </p:spPr>
        <p:txBody>
          <a:bodyPr lIns="90488" tIns="44450" rIns="90488" bIns="44450"/>
          <a:lstStyle/>
          <a:p>
            <a:pPr marL="342900" indent="-342900" eaLnBrk="1" hangingPunct="1">
              <a:spcBef>
                <a:spcPct val="20000"/>
              </a:spcBef>
              <a:defRPr/>
            </a:pP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t+1</a:t>
            </a:r>
            <a:r>
              <a:rPr lang="en-US" sz="2400" dirty="0">
                <a:latin typeface="Book Antiqua" pitchFamily="18" charset="0"/>
                <a:cs typeface="Times New Roman" pitchFamily="18" charset="0"/>
              </a:rPr>
              <a:t> =  (1-</a:t>
            </a:r>
            <a:r>
              <a:rPr lang="en-US" sz="2400" dirty="0">
                <a:solidFill>
                  <a:srgbClr val="FF0000"/>
                </a:solidFill>
                <a:latin typeface="Book Antiqua" pitchFamily="18" charset="0"/>
                <a:cs typeface="Times New Roman" pitchFamily="18" charset="0"/>
              </a:rPr>
              <a:t>0</a:t>
            </a:r>
            <a:r>
              <a:rPr lang="en-US" sz="2400" dirty="0">
                <a:latin typeface="Book Antiqua" pitchFamily="18" charset="0"/>
                <a:cs typeface="Times New Roman" pitchFamily="18" charset="0"/>
              </a:rPr>
              <a:t>)F</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r>
              <a:rPr lang="en-US" sz="2400" dirty="0">
                <a:solidFill>
                  <a:srgbClr val="FF0000"/>
                </a:solidFill>
                <a:latin typeface="Book Antiqua" pitchFamily="18" charset="0"/>
                <a:cs typeface="Times New Roman" pitchFamily="18" charset="0"/>
              </a:rPr>
              <a:t>0</a:t>
            </a:r>
            <a:r>
              <a:rPr lang="en-US" sz="2400" dirty="0">
                <a:latin typeface="Book Antiqua" pitchFamily="18" charset="0"/>
                <a:cs typeface="Times New Roman" pitchFamily="18" charset="0"/>
              </a:rPr>
              <a:t>(A</a:t>
            </a:r>
            <a:r>
              <a:rPr lang="en-US" sz="2400" baseline="-25000" dirty="0">
                <a:latin typeface="Book Antiqua" pitchFamily="18" charset="0"/>
                <a:cs typeface="Times New Roman" pitchFamily="18" charset="0"/>
              </a:rPr>
              <a:t>t</a:t>
            </a:r>
            <a:r>
              <a:rPr lang="en-US" sz="2400" dirty="0">
                <a:latin typeface="Book Antiqua" pitchFamily="18" charset="0"/>
                <a:cs typeface="Times New Roman" pitchFamily="18" charset="0"/>
              </a:rPr>
              <a:t>) </a:t>
            </a:r>
          </a:p>
        </p:txBody>
      </p:sp>
    </p:spTree>
    <p:extLst>
      <p:ext uri="{BB962C8B-B14F-4D97-AF65-F5344CB8AC3E}">
        <p14:creationId xmlns:p14="http://schemas.microsoft.com/office/powerpoint/2010/main" val="1835851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4">
                                            <p:txEl>
                                              <p:pRg st="5" end="5"/>
                                            </p:txEl>
                                          </p:spTgt>
                                        </p:tgtEl>
                                        <p:attrNameLst>
                                          <p:attrName>style.color</p:attrName>
                                        </p:attrNameLst>
                                      </p:cBhvr>
                                      <p:to>
                                        <a:srgbClr val="FF0000"/>
                                      </p:to>
                                    </p:animClr>
                                    <p:animClr clrSpc="rgb" dir="cw">
                                      <p:cBhvr>
                                        <p:cTn id="27" dur="500" fill="hold"/>
                                        <p:tgtEl>
                                          <p:spTgt spid="4">
                                            <p:txEl>
                                              <p:pRg st="5" end="5"/>
                                            </p:txEl>
                                          </p:spTgt>
                                        </p:tgtEl>
                                        <p:attrNameLst>
                                          <p:attrName>fillcolor</p:attrName>
                                        </p:attrNameLst>
                                      </p:cBhvr>
                                      <p:to>
                                        <a:srgbClr val="FF0000"/>
                                      </p:to>
                                    </p:animClr>
                                    <p:set>
                                      <p:cBhvr>
                                        <p:cTn id="28" dur="500" fill="hold"/>
                                        <p:tgtEl>
                                          <p:spTgt spid="4">
                                            <p:txEl>
                                              <p:pRg st="5" end="5"/>
                                            </p:txEl>
                                          </p:spTgt>
                                        </p:tgtEl>
                                        <p:attrNameLst>
                                          <p:attrName>fill.type</p:attrName>
                                        </p:attrNameLst>
                                      </p:cBhvr>
                                      <p:to>
                                        <p:strVal val="solid"/>
                                      </p:to>
                                    </p:set>
                                    <p:set>
                                      <p:cBhvr>
                                        <p:cTn id="29" dur="500" fill="hold"/>
                                        <p:tgtEl>
                                          <p:spTgt spid="4">
                                            <p:txEl>
                                              <p:pRg st="5" end="5"/>
                                            </p:txEl>
                                          </p:spTgt>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wipe(left)">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9" presetClass="emph" presetSubtype="0" fill="hold" nodeType="clickEffect">
                                  <p:stCondLst>
                                    <p:cond delay="0"/>
                                  </p:stCondLst>
                                  <p:childTnLst>
                                    <p:animClr clrSpc="rgb" dir="cw">
                                      <p:cBhvr override="childStyle">
                                        <p:cTn id="53" dur="500" fill="hold"/>
                                        <p:tgtEl>
                                          <p:spTgt spid="4">
                                            <p:txEl>
                                              <p:pRg st="8" end="8"/>
                                            </p:txEl>
                                          </p:spTgt>
                                        </p:tgtEl>
                                        <p:attrNameLst>
                                          <p:attrName>style.color</p:attrName>
                                        </p:attrNameLst>
                                      </p:cBhvr>
                                      <p:to>
                                        <a:srgbClr val="FF0000"/>
                                      </p:to>
                                    </p:animClr>
                                    <p:animClr clrSpc="rgb" dir="cw">
                                      <p:cBhvr>
                                        <p:cTn id="54" dur="500" fill="hold"/>
                                        <p:tgtEl>
                                          <p:spTgt spid="4">
                                            <p:txEl>
                                              <p:pRg st="8" end="8"/>
                                            </p:txEl>
                                          </p:spTgt>
                                        </p:tgtEl>
                                        <p:attrNameLst>
                                          <p:attrName>fillcolor</p:attrName>
                                        </p:attrNameLst>
                                      </p:cBhvr>
                                      <p:to>
                                        <a:srgbClr val="FF0000"/>
                                      </p:to>
                                    </p:animClr>
                                    <p:set>
                                      <p:cBhvr>
                                        <p:cTn id="55" dur="500" fill="hold"/>
                                        <p:tgtEl>
                                          <p:spTgt spid="4">
                                            <p:txEl>
                                              <p:pRg st="8" end="8"/>
                                            </p:txEl>
                                          </p:spTgt>
                                        </p:tgtEl>
                                        <p:attrNameLst>
                                          <p:attrName>fill.type</p:attrName>
                                        </p:attrNameLst>
                                      </p:cBhvr>
                                      <p:to>
                                        <p:strVal val="solid"/>
                                      </p:to>
                                    </p:set>
                                    <p:set>
                                      <p:cBhvr>
                                        <p:cTn id="56" dur="500" fill="hold"/>
                                        <p:tgtEl>
                                          <p:spTgt spid="4">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P spid="8" grpId="0" animBg="1"/>
      <p:bldP spid="9" grpId="0" build="p" autoUpdateAnimBg="0"/>
      <p:bldP spid="10" grpId="0" build="p" autoUpdateAnimBg="0"/>
      <p:bldP spid="11" grpId="0" build="p" autoUpdateAnimBg="0"/>
      <p:bldP spid="12" grpId="0" animBg="1"/>
      <p:bldP spid="1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6A12E-3DA3-40D6-9135-46FB888D6E5D}"/>
              </a:ext>
            </a:extLst>
          </p:cNvPr>
          <p:cNvSpPr>
            <a:spLocks noGrp="1"/>
          </p:cNvSpPr>
          <p:nvPr>
            <p:ph type="title"/>
          </p:nvPr>
        </p:nvSpPr>
        <p:spPr/>
        <p:txBody>
          <a:bodyPr/>
          <a:lstStyle/>
          <a:p>
            <a:r>
              <a:rPr lang="en-US" dirty="0"/>
              <a:t>Change Alpha Value from 1 to 0 by 0.1 steps</a:t>
            </a:r>
          </a:p>
        </p:txBody>
      </p:sp>
      <p:graphicFrame>
        <p:nvGraphicFramePr>
          <p:cNvPr id="4" name="Object 3">
            <a:extLst>
              <a:ext uri="{FF2B5EF4-FFF2-40B4-BE49-F238E27FC236}">
                <a16:creationId xmlns:a16="http://schemas.microsoft.com/office/drawing/2014/main" id="{5A5D0E3F-0723-44F2-AB88-3222010B2345}"/>
              </a:ext>
            </a:extLst>
          </p:cNvPr>
          <p:cNvGraphicFramePr>
            <a:graphicFrameLocks noChangeAspect="1"/>
          </p:cNvGraphicFramePr>
          <p:nvPr/>
        </p:nvGraphicFramePr>
        <p:xfrm>
          <a:off x="34834" y="838200"/>
          <a:ext cx="7419643" cy="5567363"/>
        </p:xfrm>
        <a:graphic>
          <a:graphicData uri="http://schemas.openxmlformats.org/presentationml/2006/ole">
            <mc:AlternateContent xmlns:mc="http://schemas.openxmlformats.org/markup-compatibility/2006">
              <mc:Choice xmlns:v="urn:schemas-microsoft-com:vml" Requires="v">
                <p:oleObj name="Worksheet" r:id="rId2" imgW="6714923" imgH="5038997" progId="Excel.Sheet.12">
                  <p:embed/>
                </p:oleObj>
              </mc:Choice>
              <mc:Fallback>
                <p:oleObj name="Worksheet" r:id="rId2" imgW="6714923" imgH="5038997" progId="Excel.Sheet.12">
                  <p:embed/>
                  <p:pic>
                    <p:nvPicPr>
                      <p:cNvPr id="4" name="Object 3">
                        <a:extLst>
                          <a:ext uri="{FF2B5EF4-FFF2-40B4-BE49-F238E27FC236}">
                            <a16:creationId xmlns:a16="http://schemas.microsoft.com/office/drawing/2014/main" id="{5A5D0E3F-0723-44F2-AB88-3222010B2345}"/>
                          </a:ext>
                        </a:extLst>
                      </p:cNvPr>
                      <p:cNvPicPr/>
                      <p:nvPr/>
                    </p:nvPicPr>
                    <p:blipFill>
                      <a:blip r:embed="rId3"/>
                      <a:stretch>
                        <a:fillRect/>
                      </a:stretch>
                    </p:blipFill>
                    <p:spPr>
                      <a:xfrm>
                        <a:off x="34834" y="838200"/>
                        <a:ext cx="7419643" cy="5567363"/>
                      </a:xfrm>
                      <a:prstGeom prst="rect">
                        <a:avLst/>
                      </a:prstGeom>
                    </p:spPr>
                  </p:pic>
                </p:oleObj>
              </mc:Fallback>
            </mc:AlternateContent>
          </a:graphicData>
        </a:graphic>
      </p:graphicFrame>
    </p:spTree>
    <p:extLst>
      <p:ext uri="{BB962C8B-B14F-4D97-AF65-F5344CB8AC3E}">
        <p14:creationId xmlns:p14="http://schemas.microsoft.com/office/powerpoint/2010/main" val="21763007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 </a:t>
            </a:r>
            <a:r>
              <a:rPr lang="en-US" sz="4800" dirty="0">
                <a:sym typeface="Symbol" panose="05050102010706020507" pitchFamily="18" charset="2"/>
              </a:rPr>
              <a:t></a:t>
            </a:r>
            <a:endParaRPr lang="en-US" sz="4800" dirty="0"/>
          </a:p>
        </p:txBody>
      </p:sp>
      <p:sp>
        <p:nvSpPr>
          <p:cNvPr id="5" name="Text Box 2"/>
          <p:cNvSpPr txBox="1">
            <a:spLocks noChangeArrowheads="1"/>
          </p:cNvSpPr>
          <p:nvPr/>
        </p:nvSpPr>
        <p:spPr bwMode="auto">
          <a:xfrm>
            <a:off x="1828800" y="1762085"/>
            <a:ext cx="3352800" cy="457200"/>
          </a:xfrm>
          <a:prstGeom prst="rect">
            <a:avLst/>
          </a:prstGeom>
          <a:noFill/>
          <a:ln w="12700">
            <a:noFill/>
            <a:miter lim="800000"/>
            <a:headEnd/>
            <a:tailEnd/>
          </a:ln>
        </p:spPr>
        <p:txBody>
          <a:bodyPr>
            <a:spAutoFit/>
          </a:bodyPr>
          <a:lstStyle/>
          <a:p>
            <a:pPr marL="457200" indent="-457200"/>
            <a:r>
              <a:rPr lang="en-US" sz="2400" dirty="0">
                <a:latin typeface="Book Antiqua" pitchFamily="18" charset="0"/>
              </a:rPr>
              <a:t>F</a:t>
            </a:r>
            <a:r>
              <a:rPr lang="en-US" sz="2400" baseline="-25000" dirty="0">
                <a:latin typeface="Book Antiqua" pitchFamily="18" charset="0"/>
              </a:rPr>
              <a:t>(t+1)</a:t>
            </a:r>
            <a:r>
              <a:rPr lang="en-US" sz="2400" dirty="0">
                <a:latin typeface="Book Antiqua" pitchFamily="18" charset="0"/>
              </a:rPr>
              <a:t> = F</a:t>
            </a:r>
            <a:r>
              <a:rPr lang="en-US" sz="2400" baseline="-25000" dirty="0">
                <a:latin typeface="Book Antiqua" pitchFamily="18" charset="0"/>
              </a:rPr>
              <a:t>t</a:t>
            </a:r>
            <a:r>
              <a:rPr lang="en-US" sz="2400" dirty="0">
                <a:latin typeface="Book Antiqua" pitchFamily="18" charset="0"/>
              </a:rPr>
              <a:t> + </a:t>
            </a:r>
            <a:r>
              <a:rPr lang="en-US" sz="2400" dirty="0">
                <a:latin typeface="Book Antiqua" pitchFamily="18" charset="0"/>
                <a:sym typeface="Symbol" pitchFamily="18" charset="2"/>
              </a:rPr>
              <a:t> (A</a:t>
            </a:r>
            <a:r>
              <a:rPr lang="en-US" sz="2400" baseline="-25000" dirty="0">
                <a:latin typeface="Book Antiqua" pitchFamily="18" charset="0"/>
                <a:sym typeface="Symbol" pitchFamily="18" charset="2"/>
              </a:rPr>
              <a:t>t</a:t>
            </a:r>
            <a:r>
              <a:rPr lang="en-US" sz="2400" dirty="0">
                <a:latin typeface="Book Antiqua" pitchFamily="18" charset="0"/>
                <a:sym typeface="Symbol" pitchFamily="18" charset="2"/>
              </a:rPr>
              <a:t>-F</a:t>
            </a:r>
            <a:r>
              <a:rPr lang="en-US" sz="2400" baseline="-25000" dirty="0">
                <a:latin typeface="Book Antiqua" pitchFamily="18" charset="0"/>
                <a:sym typeface="Symbol" pitchFamily="18" charset="2"/>
              </a:rPr>
              <a:t>t</a:t>
            </a:r>
            <a:r>
              <a:rPr lang="en-US" sz="2400" dirty="0">
                <a:latin typeface="Book Antiqua" pitchFamily="18" charset="0"/>
                <a:sym typeface="Symbol" pitchFamily="18" charset="2"/>
              </a:rPr>
              <a:t>)</a:t>
            </a:r>
          </a:p>
        </p:txBody>
      </p:sp>
      <p:sp>
        <p:nvSpPr>
          <p:cNvPr id="6" name="Text Box 5"/>
          <p:cNvSpPr txBox="1">
            <a:spLocks noChangeArrowheads="1"/>
          </p:cNvSpPr>
          <p:nvPr/>
        </p:nvSpPr>
        <p:spPr bwMode="auto">
          <a:xfrm>
            <a:off x="114300" y="790356"/>
            <a:ext cx="12077700" cy="830997"/>
          </a:xfrm>
          <a:prstGeom prst="rect">
            <a:avLst/>
          </a:prstGeom>
          <a:noFill/>
          <a:ln w="12700">
            <a:noFill/>
            <a:miter lim="800000"/>
            <a:headEnd/>
            <a:tailEnd/>
          </a:ln>
        </p:spPr>
        <p:txBody>
          <a:bodyPr wrap="square">
            <a:spAutoFit/>
          </a:bodyPr>
          <a:lstStyle/>
          <a:p>
            <a:pPr marL="457200" indent="-457200"/>
            <a:r>
              <a:rPr lang="en-US" sz="2400" dirty="0">
                <a:latin typeface="Book Antiqua" pitchFamily="18" charset="0"/>
              </a:rPr>
              <a:t>10. Exponential smoothing is being used to forecast demand. The current forecast of 66 was 5 units larger than actual demand. The next forecast is 65. Compute </a:t>
            </a:r>
            <a:r>
              <a:rPr lang="en-US" sz="2400" dirty="0">
                <a:latin typeface="Book Antiqua" pitchFamily="18" charset="0"/>
                <a:sym typeface="Symbol" pitchFamily="18" charset="2"/>
              </a:rPr>
              <a:t></a:t>
            </a:r>
            <a:r>
              <a:rPr lang="en-US" sz="2400" dirty="0">
                <a:latin typeface="Book Antiqua" pitchFamily="18" charset="0"/>
              </a:rPr>
              <a:t>?</a:t>
            </a:r>
          </a:p>
        </p:txBody>
      </p:sp>
      <p:sp>
        <p:nvSpPr>
          <p:cNvPr id="7" name="Text Box 8"/>
          <p:cNvSpPr txBox="1">
            <a:spLocks noChangeArrowheads="1"/>
          </p:cNvSpPr>
          <p:nvPr/>
        </p:nvSpPr>
        <p:spPr bwMode="auto">
          <a:xfrm>
            <a:off x="1676400" y="2828886"/>
            <a:ext cx="3352800" cy="461665"/>
          </a:xfrm>
          <a:prstGeom prst="rect">
            <a:avLst/>
          </a:prstGeom>
          <a:noFill/>
          <a:ln w="12700">
            <a:noFill/>
            <a:miter lim="800000"/>
            <a:headEnd/>
            <a:tailEnd/>
          </a:ln>
        </p:spPr>
        <p:txBody>
          <a:bodyPr>
            <a:spAutoFit/>
          </a:bodyPr>
          <a:lstStyle/>
          <a:p>
            <a:pPr marL="457200" indent="-457200"/>
            <a:r>
              <a:rPr lang="en-US" sz="2400" dirty="0">
                <a:latin typeface="Book Antiqua" pitchFamily="18" charset="0"/>
                <a:sym typeface="Symbol" pitchFamily="18" charset="2"/>
              </a:rPr>
              <a:t>65 = 66 +   (-5)</a:t>
            </a:r>
          </a:p>
        </p:txBody>
      </p:sp>
      <p:sp>
        <p:nvSpPr>
          <p:cNvPr id="8" name="Oval 9"/>
          <p:cNvSpPr>
            <a:spLocks noChangeArrowheads="1"/>
          </p:cNvSpPr>
          <p:nvPr/>
        </p:nvSpPr>
        <p:spPr bwMode="auto">
          <a:xfrm>
            <a:off x="2743200" y="1762085"/>
            <a:ext cx="381000" cy="533400"/>
          </a:xfrm>
          <a:prstGeom prst="ellipse">
            <a:avLst/>
          </a:prstGeom>
          <a:noFill/>
          <a:ln w="9525">
            <a:solidFill>
              <a:schemeClr val="tx1"/>
            </a:solidFill>
            <a:round/>
            <a:headEnd/>
            <a:tailEnd/>
          </a:ln>
        </p:spPr>
        <p:txBody>
          <a:bodyPr wrap="none" anchor="ctr"/>
          <a:lstStyle/>
          <a:p>
            <a:endParaRPr lang="en-US" sz="2400" dirty="0">
              <a:latin typeface="Book Antiqua" pitchFamily="18" charset="0"/>
            </a:endParaRPr>
          </a:p>
        </p:txBody>
      </p:sp>
      <p:sp>
        <p:nvSpPr>
          <p:cNvPr id="9" name="Text Box 10"/>
          <p:cNvSpPr txBox="1">
            <a:spLocks noChangeArrowheads="1"/>
          </p:cNvSpPr>
          <p:nvPr/>
        </p:nvSpPr>
        <p:spPr bwMode="auto">
          <a:xfrm>
            <a:off x="2743201" y="2295486"/>
            <a:ext cx="492443" cy="461665"/>
          </a:xfrm>
          <a:prstGeom prst="rect">
            <a:avLst/>
          </a:prstGeom>
          <a:noFill/>
          <a:ln w="9525">
            <a:noFill/>
            <a:miter lim="800000"/>
            <a:headEnd/>
            <a:tailEnd/>
          </a:ln>
        </p:spPr>
        <p:txBody>
          <a:bodyPr wrap="none">
            <a:spAutoFit/>
          </a:bodyPr>
          <a:lstStyle/>
          <a:p>
            <a:r>
              <a:rPr lang="en-US" sz="2400" dirty="0">
                <a:latin typeface="Book Antiqua" pitchFamily="18" charset="0"/>
              </a:rPr>
              <a:t>66</a:t>
            </a:r>
          </a:p>
        </p:txBody>
      </p:sp>
      <p:sp>
        <p:nvSpPr>
          <p:cNvPr id="10" name="Oval 11"/>
          <p:cNvSpPr>
            <a:spLocks noChangeArrowheads="1"/>
          </p:cNvSpPr>
          <p:nvPr/>
        </p:nvSpPr>
        <p:spPr bwMode="auto">
          <a:xfrm>
            <a:off x="3581400" y="1762085"/>
            <a:ext cx="914400" cy="533400"/>
          </a:xfrm>
          <a:prstGeom prst="ellipse">
            <a:avLst/>
          </a:prstGeom>
          <a:noFill/>
          <a:ln w="9525">
            <a:solidFill>
              <a:schemeClr val="tx1"/>
            </a:solidFill>
            <a:round/>
            <a:headEnd/>
            <a:tailEnd/>
          </a:ln>
        </p:spPr>
        <p:txBody>
          <a:bodyPr wrap="none" anchor="ctr"/>
          <a:lstStyle/>
          <a:p>
            <a:endParaRPr lang="en-US" sz="2400" dirty="0">
              <a:latin typeface="Book Antiqua" pitchFamily="18" charset="0"/>
            </a:endParaRPr>
          </a:p>
        </p:txBody>
      </p:sp>
      <p:sp>
        <p:nvSpPr>
          <p:cNvPr id="11" name="Text Box 12"/>
          <p:cNvSpPr txBox="1">
            <a:spLocks noChangeArrowheads="1"/>
          </p:cNvSpPr>
          <p:nvPr/>
        </p:nvSpPr>
        <p:spPr bwMode="auto">
          <a:xfrm>
            <a:off x="3810001" y="2295486"/>
            <a:ext cx="524503" cy="461665"/>
          </a:xfrm>
          <a:prstGeom prst="rect">
            <a:avLst/>
          </a:prstGeom>
          <a:noFill/>
          <a:ln w="9525">
            <a:noFill/>
            <a:miter lim="800000"/>
            <a:headEnd/>
            <a:tailEnd/>
          </a:ln>
        </p:spPr>
        <p:txBody>
          <a:bodyPr wrap="none">
            <a:spAutoFit/>
          </a:bodyPr>
          <a:lstStyle/>
          <a:p>
            <a:r>
              <a:rPr lang="en-US" sz="2400" dirty="0">
                <a:latin typeface="Book Antiqua" pitchFamily="18" charset="0"/>
              </a:rPr>
              <a:t>+5</a:t>
            </a:r>
          </a:p>
        </p:txBody>
      </p:sp>
      <p:sp>
        <p:nvSpPr>
          <p:cNvPr id="12" name="Oval 14"/>
          <p:cNvSpPr>
            <a:spLocks noChangeArrowheads="1"/>
          </p:cNvSpPr>
          <p:nvPr/>
        </p:nvSpPr>
        <p:spPr bwMode="auto">
          <a:xfrm>
            <a:off x="1676400" y="1838285"/>
            <a:ext cx="914400" cy="533400"/>
          </a:xfrm>
          <a:prstGeom prst="ellipse">
            <a:avLst/>
          </a:prstGeom>
          <a:noFill/>
          <a:ln w="9525">
            <a:solidFill>
              <a:schemeClr val="tx1"/>
            </a:solidFill>
            <a:round/>
            <a:headEnd/>
            <a:tailEnd/>
          </a:ln>
        </p:spPr>
        <p:txBody>
          <a:bodyPr wrap="none" anchor="ctr"/>
          <a:lstStyle/>
          <a:p>
            <a:endParaRPr lang="en-US" sz="2400" dirty="0">
              <a:latin typeface="Book Antiqua" pitchFamily="18" charset="0"/>
            </a:endParaRPr>
          </a:p>
        </p:txBody>
      </p:sp>
      <p:sp>
        <p:nvSpPr>
          <p:cNvPr id="13" name="Text Box 15"/>
          <p:cNvSpPr txBox="1">
            <a:spLocks noChangeArrowheads="1"/>
          </p:cNvSpPr>
          <p:nvPr/>
        </p:nvSpPr>
        <p:spPr bwMode="auto">
          <a:xfrm>
            <a:off x="1905001" y="2295486"/>
            <a:ext cx="492443" cy="461665"/>
          </a:xfrm>
          <a:prstGeom prst="rect">
            <a:avLst/>
          </a:prstGeom>
          <a:noFill/>
          <a:ln w="9525">
            <a:noFill/>
            <a:miter lim="800000"/>
            <a:headEnd/>
            <a:tailEnd/>
          </a:ln>
        </p:spPr>
        <p:txBody>
          <a:bodyPr wrap="none">
            <a:spAutoFit/>
          </a:bodyPr>
          <a:lstStyle/>
          <a:p>
            <a:r>
              <a:rPr lang="en-US" sz="2400" dirty="0">
                <a:latin typeface="Book Antiqua" pitchFamily="18" charset="0"/>
              </a:rPr>
              <a:t>65</a:t>
            </a:r>
          </a:p>
        </p:txBody>
      </p:sp>
      <p:sp>
        <p:nvSpPr>
          <p:cNvPr id="14" name="Text Box 16"/>
          <p:cNvSpPr txBox="1">
            <a:spLocks noChangeArrowheads="1"/>
          </p:cNvSpPr>
          <p:nvPr/>
        </p:nvSpPr>
        <p:spPr bwMode="auto">
          <a:xfrm>
            <a:off x="3817496" y="2301398"/>
            <a:ext cx="518091" cy="461665"/>
          </a:xfrm>
          <a:prstGeom prst="rect">
            <a:avLst/>
          </a:prstGeom>
          <a:noFill/>
          <a:ln w="9525">
            <a:noFill/>
            <a:miter lim="800000"/>
            <a:headEnd/>
            <a:tailEnd/>
          </a:ln>
        </p:spPr>
        <p:txBody>
          <a:bodyPr wrap="none">
            <a:spAutoFit/>
          </a:bodyPr>
          <a:lstStyle/>
          <a:p>
            <a:r>
              <a:rPr lang="en-US" sz="2400" dirty="0">
                <a:solidFill>
                  <a:srgbClr val="FF0000"/>
                </a:solidFill>
                <a:latin typeface="Book Antiqua" pitchFamily="18" charset="0"/>
              </a:rPr>
              <a:t>- </a:t>
            </a:r>
            <a:r>
              <a:rPr lang="en-US" sz="2400" dirty="0">
                <a:latin typeface="Book Antiqua" pitchFamily="18" charset="0"/>
              </a:rPr>
              <a:t>5</a:t>
            </a:r>
          </a:p>
        </p:txBody>
      </p:sp>
      <p:sp>
        <p:nvSpPr>
          <p:cNvPr id="15" name="Text Box 8"/>
          <p:cNvSpPr txBox="1">
            <a:spLocks noChangeArrowheads="1"/>
          </p:cNvSpPr>
          <p:nvPr/>
        </p:nvSpPr>
        <p:spPr bwMode="auto">
          <a:xfrm>
            <a:off x="1752600" y="3333512"/>
            <a:ext cx="1524000" cy="461665"/>
          </a:xfrm>
          <a:prstGeom prst="rect">
            <a:avLst/>
          </a:prstGeom>
          <a:noFill/>
          <a:ln w="12700">
            <a:noFill/>
            <a:miter lim="800000"/>
            <a:headEnd/>
            <a:tailEnd/>
          </a:ln>
        </p:spPr>
        <p:txBody>
          <a:bodyPr wrap="square">
            <a:spAutoFit/>
          </a:bodyPr>
          <a:lstStyle/>
          <a:p>
            <a:pPr marL="457200" indent="-457200"/>
            <a:r>
              <a:rPr lang="en-US" sz="2400" dirty="0">
                <a:latin typeface="Book Antiqua" pitchFamily="18" charset="0"/>
                <a:sym typeface="Symbol" pitchFamily="18" charset="2"/>
              </a:rPr>
              <a:t>5  = 1</a:t>
            </a:r>
          </a:p>
        </p:txBody>
      </p:sp>
      <p:sp>
        <p:nvSpPr>
          <p:cNvPr id="16" name="Text Box 8"/>
          <p:cNvSpPr txBox="1">
            <a:spLocks noChangeArrowheads="1"/>
          </p:cNvSpPr>
          <p:nvPr/>
        </p:nvSpPr>
        <p:spPr bwMode="auto">
          <a:xfrm>
            <a:off x="3352800" y="3362318"/>
            <a:ext cx="1295400" cy="461665"/>
          </a:xfrm>
          <a:prstGeom prst="rect">
            <a:avLst/>
          </a:prstGeom>
          <a:noFill/>
          <a:ln w="12700">
            <a:noFill/>
            <a:miter lim="800000"/>
            <a:headEnd/>
            <a:tailEnd/>
          </a:ln>
        </p:spPr>
        <p:txBody>
          <a:bodyPr wrap="square">
            <a:spAutoFit/>
          </a:bodyPr>
          <a:lstStyle/>
          <a:p>
            <a:pPr marL="457200" indent="-457200"/>
            <a:r>
              <a:rPr lang="en-US" sz="2400" dirty="0">
                <a:latin typeface="Book Antiqua" pitchFamily="18" charset="0"/>
                <a:sym typeface="Symbol" pitchFamily="18" charset="2"/>
              </a:rPr>
              <a:t> = 0.2</a:t>
            </a:r>
          </a:p>
        </p:txBody>
      </p:sp>
      <p:sp>
        <p:nvSpPr>
          <p:cNvPr id="18" name="Rectangle 17"/>
          <p:cNvSpPr/>
          <p:nvPr/>
        </p:nvSpPr>
        <p:spPr>
          <a:xfrm>
            <a:off x="141356" y="3726435"/>
            <a:ext cx="12050643" cy="1200329"/>
          </a:xfrm>
          <a:prstGeom prst="rect">
            <a:avLst/>
          </a:prstGeom>
        </p:spPr>
        <p:txBody>
          <a:bodyPr wrap="square">
            <a:spAutoFit/>
          </a:bodyPr>
          <a:lstStyle/>
          <a:p>
            <a:r>
              <a:rPr lang="en-US" sz="2400" dirty="0">
                <a:latin typeface="Book Antiqua" pitchFamily="18" charset="0"/>
                <a:cs typeface="Times New Roman" pitchFamily="18" charset="0"/>
              </a:rPr>
              <a:t>11. It can be mathematically proved that the Age of data in exponential smoothing is 1/</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 . The larger the </a:t>
            </a:r>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 the larger the number of periods in the moving average. True or false? Why?</a:t>
            </a:r>
          </a:p>
        </p:txBody>
      </p:sp>
      <p:sp>
        <p:nvSpPr>
          <p:cNvPr id="19" name="Rectangle 18"/>
          <p:cNvSpPr/>
          <p:nvPr/>
        </p:nvSpPr>
        <p:spPr>
          <a:xfrm>
            <a:off x="1549112" y="4929788"/>
            <a:ext cx="9077325" cy="1569660"/>
          </a:xfrm>
          <a:prstGeom prst="rect">
            <a:avLst/>
          </a:prstGeom>
        </p:spPr>
        <p:txBody>
          <a:bodyPr wrap="square">
            <a:spAutoFit/>
          </a:bodyPr>
          <a:lstStyle/>
          <a:p>
            <a:r>
              <a:rPr lang="en-US" sz="2400" dirty="0">
                <a:latin typeface="Book Antiqua" pitchFamily="18" charset="0"/>
                <a:cs typeface="Times New Roman" pitchFamily="18" charset="0"/>
              </a:rPr>
              <a:t>False</a:t>
            </a:r>
          </a:p>
          <a:p>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 = 0.5 </a:t>
            </a:r>
            <a:r>
              <a:rPr lang="en-US" sz="2400" dirty="0">
                <a:latin typeface="Book Antiqua" pitchFamily="18" charset="0"/>
                <a:cs typeface="Times New Roman" pitchFamily="18" charset="0"/>
                <a:sym typeface="Wingdings" panose="05000000000000000000" pitchFamily="2" charset="2"/>
              </a:rPr>
              <a:t> age of data is 2 periods.</a:t>
            </a:r>
          </a:p>
          <a:p>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 = 0.2 </a:t>
            </a:r>
            <a:r>
              <a:rPr lang="en-US" sz="2400" dirty="0">
                <a:latin typeface="Book Antiqua" pitchFamily="18" charset="0"/>
                <a:cs typeface="Times New Roman" pitchFamily="18" charset="0"/>
                <a:sym typeface="Wingdings" panose="05000000000000000000" pitchFamily="2" charset="2"/>
              </a:rPr>
              <a:t> age of data is 5 periods.</a:t>
            </a:r>
          </a:p>
          <a:p>
            <a:r>
              <a:rPr lang="el-GR" sz="2400" dirty="0">
                <a:latin typeface="Book Antiqua" pitchFamily="18" charset="0"/>
                <a:cs typeface="Times New Roman" pitchFamily="18" charset="0"/>
              </a:rPr>
              <a:t>α</a:t>
            </a:r>
            <a:r>
              <a:rPr lang="en-US" sz="2400" dirty="0">
                <a:latin typeface="Book Antiqua" pitchFamily="18" charset="0"/>
                <a:cs typeface="Times New Roman" pitchFamily="18" charset="0"/>
              </a:rPr>
              <a:t> = 0.1 </a:t>
            </a:r>
            <a:r>
              <a:rPr lang="en-US" sz="2400" dirty="0">
                <a:latin typeface="Book Antiqua" pitchFamily="18" charset="0"/>
                <a:cs typeface="Times New Roman" pitchFamily="18" charset="0"/>
                <a:sym typeface="Wingdings" panose="05000000000000000000" pitchFamily="2" charset="2"/>
              </a:rPr>
              <a:t> age of data is 10 periods.</a:t>
            </a:r>
            <a:endParaRPr lang="en-US" sz="2400" dirty="0">
              <a:latin typeface="Book Antiqua" pitchFamily="18" charset="0"/>
              <a:cs typeface="Times New Roman" pitchFamily="18" charset="0"/>
            </a:endParaRPr>
          </a:p>
        </p:txBody>
      </p:sp>
    </p:spTree>
    <p:extLst>
      <p:ext uri="{BB962C8B-B14F-4D97-AF65-F5344CB8AC3E}">
        <p14:creationId xmlns:p14="http://schemas.microsoft.com/office/powerpoint/2010/main" val="2335513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dissolve">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dissolve">
                                      <p:cBhvr>
                                        <p:cTn id="51" dur="500"/>
                                        <p:tgtEl>
                                          <p:spTgt spid="1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animEffect transition="in" filter="dissolve">
                                      <p:cBhvr>
                                        <p:cTn id="56" dur="500"/>
                                        <p:tgtEl>
                                          <p:spTgt spid="1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dissolve">
                                      <p:cBhvr>
                                        <p:cTn id="66" dur="500"/>
                                        <p:tgtEl>
                                          <p:spTgt spid="1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9">
                                            <p:txEl>
                                              <p:pRg st="1" end="1"/>
                                            </p:txEl>
                                          </p:spTgt>
                                        </p:tgtEl>
                                        <p:attrNameLst>
                                          <p:attrName>style.visibility</p:attrName>
                                        </p:attrNameLst>
                                      </p:cBhvr>
                                      <p:to>
                                        <p:strVal val="visible"/>
                                      </p:to>
                                    </p:set>
                                    <p:animEffect transition="in" filter="dissolve">
                                      <p:cBhvr>
                                        <p:cTn id="71" dur="500"/>
                                        <p:tgtEl>
                                          <p:spTgt spid="19">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9">
                                            <p:txEl>
                                              <p:pRg st="2" end="2"/>
                                            </p:txEl>
                                          </p:spTgt>
                                        </p:tgtEl>
                                        <p:attrNameLst>
                                          <p:attrName>style.visibility</p:attrName>
                                        </p:attrNameLst>
                                      </p:cBhvr>
                                      <p:to>
                                        <p:strVal val="visible"/>
                                      </p:to>
                                    </p:set>
                                    <p:animEffect transition="in" filter="dissolve">
                                      <p:cBhvr>
                                        <p:cTn id="76" dur="500"/>
                                        <p:tgtEl>
                                          <p:spTgt spid="19">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9">
                                            <p:txEl>
                                              <p:pRg st="3" end="3"/>
                                            </p:txEl>
                                          </p:spTgt>
                                        </p:tgtEl>
                                        <p:attrNameLst>
                                          <p:attrName>style.visibility</p:attrName>
                                        </p:attrNameLst>
                                      </p:cBhvr>
                                      <p:to>
                                        <p:strVal val="visible"/>
                                      </p:to>
                                    </p:set>
                                    <p:animEffect transition="in" filter="dissolve">
                                      <p:cBhvr>
                                        <p:cTn id="81"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8" grpId="0" animBg="1"/>
      <p:bldP spid="9" grpId="0"/>
      <p:bldP spid="10" grpId="0" animBg="1"/>
      <p:bldP spid="11" grpId="0"/>
      <p:bldP spid="12" grpId="0" animBg="1"/>
      <p:bldP spid="13" grpId="0"/>
      <p:bldP spid="14" grpId="0"/>
      <p:bldP spid="15" grpId="0" build="p"/>
      <p:bldP spid="16" grpId="0" build="p"/>
      <p:bldP spid="18" grpId="0"/>
      <p:bldP spid="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 of Data</a:t>
            </a:r>
          </a:p>
        </p:txBody>
      </p:sp>
      <p:sp>
        <p:nvSpPr>
          <p:cNvPr id="5" name="Text Box 10"/>
          <p:cNvSpPr txBox="1">
            <a:spLocks noChangeArrowheads="1"/>
          </p:cNvSpPr>
          <p:nvPr/>
        </p:nvSpPr>
        <p:spPr bwMode="auto">
          <a:xfrm>
            <a:off x="152400" y="914961"/>
            <a:ext cx="11963400" cy="1569660"/>
          </a:xfrm>
          <a:prstGeom prst="rect">
            <a:avLst/>
          </a:prstGeom>
          <a:noFill/>
          <a:ln w="9525">
            <a:noFill/>
            <a:miter lim="800000"/>
            <a:headEnd/>
            <a:tailEnd/>
          </a:ln>
        </p:spPr>
        <p:txBody>
          <a:bodyPr wrap="square">
            <a:spAutoFit/>
          </a:bodyPr>
          <a:lstStyle/>
          <a:p>
            <a:pPr lvl="0"/>
            <a:r>
              <a:rPr lang="en-US" sz="2400" dirty="0">
                <a:latin typeface="Book Antiqua" pitchFamily="18" charset="0"/>
                <a:cs typeface="Times New Roman" pitchFamily="18" charset="0"/>
              </a:rPr>
              <a:t>12. Given a forecast using a 6-period moving average. What is the average age of data? </a:t>
            </a:r>
          </a:p>
          <a:p>
            <a:pPr lvl="0"/>
            <a:r>
              <a:rPr lang="en-US" sz="2400" dirty="0">
                <a:latin typeface="Book Antiqua" pitchFamily="18" charset="0"/>
                <a:cs typeface="Times New Roman" pitchFamily="18" charset="0"/>
              </a:rPr>
              <a:t>The last piece (newest piece) of data is only 1 period old.</a:t>
            </a:r>
          </a:p>
          <a:p>
            <a:pPr lvl="0"/>
            <a:r>
              <a:rPr lang="en-US" sz="2400" dirty="0">
                <a:latin typeface="Book Antiqua" pitchFamily="18" charset="0"/>
                <a:cs typeface="Times New Roman" pitchFamily="18" charset="0"/>
              </a:rPr>
              <a:t>The first piece (oldest piece)  of data in a 6-period moving average is 6 periods old.</a:t>
            </a:r>
          </a:p>
          <a:p>
            <a:pPr lvl="0"/>
            <a:r>
              <a:rPr lang="en-US" sz="2400" dirty="0">
                <a:latin typeface="Book Antiqua" pitchFamily="18" charset="0"/>
                <a:cs typeface="Times New Roman" pitchFamily="18" charset="0"/>
              </a:rPr>
              <a:t>The average age of data is (1+6)/2 = 3.5 </a:t>
            </a:r>
          </a:p>
        </p:txBody>
      </p:sp>
      <p:sp>
        <p:nvSpPr>
          <p:cNvPr id="6" name="Text Box 10"/>
          <p:cNvSpPr txBox="1">
            <a:spLocks noChangeArrowheads="1"/>
          </p:cNvSpPr>
          <p:nvPr/>
        </p:nvSpPr>
        <p:spPr bwMode="auto">
          <a:xfrm>
            <a:off x="134814" y="2895600"/>
            <a:ext cx="11980985" cy="2677656"/>
          </a:xfrm>
          <a:prstGeom prst="rect">
            <a:avLst/>
          </a:prstGeom>
          <a:noFill/>
          <a:ln w="9525">
            <a:noFill/>
            <a:miter lim="800000"/>
            <a:headEnd/>
            <a:tailEnd/>
          </a:ln>
        </p:spPr>
        <p:txBody>
          <a:bodyPr wrap="square">
            <a:spAutoFit/>
          </a:bodyPr>
          <a:lstStyle/>
          <a:p>
            <a:r>
              <a:rPr lang="en-US" sz="2400" dirty="0">
                <a:latin typeface="Book Antiqua" pitchFamily="18" charset="0"/>
                <a:cs typeface="Times New Roman" pitchFamily="18" charset="0"/>
              </a:rPr>
              <a:t>13. If the age of data in exponential smoothing is 1/ α, for what value of α, exponential smoothing performs close to a 6-period moving average?</a:t>
            </a:r>
          </a:p>
          <a:p>
            <a:pPr lvl="0"/>
            <a:r>
              <a:rPr lang="en-US" sz="2400" dirty="0">
                <a:latin typeface="Book Antiqua" pitchFamily="18" charset="0"/>
                <a:cs typeface="Times New Roman" pitchFamily="18" charset="0"/>
              </a:rPr>
              <a:t>The age of data in a 6-period moving average is 3.5. </a:t>
            </a:r>
          </a:p>
          <a:p>
            <a:pPr lvl="0"/>
            <a:r>
              <a:rPr lang="en-US" sz="2400" dirty="0">
                <a:latin typeface="Book Antiqua" pitchFamily="18" charset="0"/>
                <a:cs typeface="Times New Roman" pitchFamily="18" charset="0"/>
              </a:rPr>
              <a:t>The age of data in exponential smoothing is 1/ α.</a:t>
            </a:r>
          </a:p>
          <a:p>
            <a:pPr lvl="0"/>
            <a:r>
              <a:rPr lang="en-US" sz="2400" dirty="0">
                <a:latin typeface="Book Antiqua" pitchFamily="18" charset="0"/>
                <a:cs typeface="Times New Roman" pitchFamily="18" charset="0"/>
              </a:rPr>
              <a:t>1/ α = 3.5</a:t>
            </a:r>
          </a:p>
          <a:p>
            <a:pPr lvl="0"/>
            <a:r>
              <a:rPr lang="en-US" sz="2400" dirty="0">
                <a:latin typeface="Book Antiqua" pitchFamily="18" charset="0"/>
                <a:cs typeface="Times New Roman" pitchFamily="18" charset="0"/>
              </a:rPr>
              <a:t>α = 1/3.5</a:t>
            </a:r>
          </a:p>
          <a:p>
            <a:r>
              <a:rPr lang="en-US" sz="2400" dirty="0">
                <a:latin typeface="Book Antiqua" pitchFamily="18" charset="0"/>
                <a:cs typeface="Times New Roman" pitchFamily="18" charset="0"/>
              </a:rPr>
              <a:t>α = 0.29</a:t>
            </a:r>
          </a:p>
        </p:txBody>
      </p:sp>
    </p:spTree>
    <p:extLst>
      <p:ext uri="{BB962C8B-B14F-4D97-AF65-F5344CB8AC3E}">
        <p14:creationId xmlns:p14="http://schemas.microsoft.com/office/powerpoint/2010/main" val="3088803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dissolv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dissolv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dissolve">
                                      <p:cBhvr>
                                        <p:cTn id="5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03791-EB61-4FCE-931B-875F19F465F0}"/>
              </a:ext>
            </a:extLst>
          </p:cNvPr>
          <p:cNvSpPr>
            <a:spLocks noGrp="1"/>
          </p:cNvSpPr>
          <p:nvPr>
            <p:ph type="ctrTitle"/>
          </p:nvPr>
        </p:nvSpPr>
        <p:spPr/>
        <p:txBody>
          <a:bodyPr anchor="t"/>
          <a:lstStyle/>
          <a:p>
            <a:r>
              <a:rPr lang="en-US" dirty="0"/>
              <a:t>Forecasting</a:t>
            </a:r>
            <a:br>
              <a:rPr lang="en-US" dirty="0"/>
            </a:br>
            <a:r>
              <a:rPr lang="en-US" dirty="0"/>
              <a:t>Trend and Seasonality Adjusted Exponential Smoothing</a:t>
            </a:r>
          </a:p>
        </p:txBody>
      </p:sp>
      <p:sp>
        <p:nvSpPr>
          <p:cNvPr id="6" name="TextBox 5">
            <a:extLst>
              <a:ext uri="{FF2B5EF4-FFF2-40B4-BE49-F238E27FC236}">
                <a16:creationId xmlns:a16="http://schemas.microsoft.com/office/drawing/2014/main" id="{CF0A3309-3054-449A-A390-1B5B1C14ECB9}"/>
              </a:ext>
            </a:extLst>
          </p:cNvPr>
          <p:cNvSpPr txBox="1"/>
          <p:nvPr/>
        </p:nvSpPr>
        <p:spPr>
          <a:xfrm>
            <a:off x="6248400" y="6291293"/>
            <a:ext cx="2669320" cy="584775"/>
          </a:xfrm>
          <a:prstGeom prst="rect">
            <a:avLst/>
          </a:prstGeom>
          <a:noFill/>
        </p:spPr>
        <p:txBody>
          <a:bodyPr wrap="none" rtlCol="0">
            <a:spAutoFit/>
          </a:bodyPr>
          <a:lstStyle/>
          <a:p>
            <a:r>
              <a:rPr lang="en-US" sz="3200" b="1" dirty="0">
                <a:solidFill>
                  <a:schemeClr val="bg1"/>
                </a:solidFill>
                <a:latin typeface="Kunstler Script" panose="030304020206070D0D06" pitchFamily="66" charset="0"/>
              </a:rPr>
              <a:t>Ardavan Asef-Vaziri</a:t>
            </a:r>
          </a:p>
        </p:txBody>
      </p:sp>
      <p:sp>
        <p:nvSpPr>
          <p:cNvPr id="5" name="Rectangle 4">
            <a:extLst>
              <a:ext uri="{FF2B5EF4-FFF2-40B4-BE49-F238E27FC236}">
                <a16:creationId xmlns:a16="http://schemas.microsoft.com/office/drawing/2014/main" id="{2933C5B2-7112-4B96-88F8-6BB08268A1F1}"/>
              </a:ext>
            </a:extLst>
          </p:cNvPr>
          <p:cNvSpPr/>
          <p:nvPr/>
        </p:nvSpPr>
        <p:spPr>
          <a:xfrm>
            <a:off x="8001000" y="2659559"/>
            <a:ext cx="4191000" cy="1785104"/>
          </a:xfrm>
          <a:prstGeom prst="rect">
            <a:avLst/>
          </a:prstGeom>
        </p:spPr>
        <p:txBody>
          <a:bodyPr wrap="square">
            <a:spAutoFit/>
          </a:bodyPr>
          <a:lstStyle/>
          <a:p>
            <a:pPr algn="r"/>
            <a:r>
              <a:rPr lang="en-US" sz="2200" b="1" i="1" dirty="0">
                <a:solidFill>
                  <a:schemeClr val="bg1"/>
                </a:solidFill>
                <a:latin typeface="Book Antiqua" panose="02040602050305030304" pitchFamily="18" charset="0"/>
              </a:rPr>
              <a:t>Those who do not remember the past are condemned to repeat it  </a:t>
            </a:r>
          </a:p>
          <a:p>
            <a:pPr algn="r"/>
            <a:r>
              <a:rPr lang="en-US" sz="2200" b="1" i="1" dirty="0">
                <a:solidFill>
                  <a:schemeClr val="bg1"/>
                </a:solidFill>
                <a:latin typeface="Book Antiqua" panose="02040602050305030304" pitchFamily="18" charset="0"/>
              </a:rPr>
              <a:t>George Santayana Spanish philosopher, poet and novelist(1863-1952) </a:t>
            </a:r>
          </a:p>
        </p:txBody>
      </p:sp>
      <p:pic>
        <p:nvPicPr>
          <p:cNvPr id="7" name="Picture 6">
            <a:extLst>
              <a:ext uri="{FF2B5EF4-FFF2-40B4-BE49-F238E27FC236}">
                <a16:creationId xmlns:a16="http://schemas.microsoft.com/office/drawing/2014/main" id="{70E5B19F-E281-4E6B-B6B1-B6C10E88BBE4}"/>
              </a:ext>
            </a:extLst>
          </p:cNvPr>
          <p:cNvPicPr>
            <a:picLocks noChangeAspect="1"/>
          </p:cNvPicPr>
          <p:nvPr/>
        </p:nvPicPr>
        <p:blipFill>
          <a:blip r:embed="rId3"/>
          <a:stretch>
            <a:fillRect/>
          </a:stretch>
        </p:blipFill>
        <p:spPr>
          <a:xfrm>
            <a:off x="2794289" y="3685192"/>
            <a:ext cx="2591704" cy="3020407"/>
          </a:xfrm>
          <a:prstGeom prst="rect">
            <a:avLst/>
          </a:prstGeom>
        </p:spPr>
      </p:pic>
      <p:sp>
        <p:nvSpPr>
          <p:cNvPr id="8" name="Rectangle 7">
            <a:extLst>
              <a:ext uri="{FF2B5EF4-FFF2-40B4-BE49-F238E27FC236}">
                <a16:creationId xmlns:a16="http://schemas.microsoft.com/office/drawing/2014/main" id="{234B2C5D-EF51-4C31-837C-C360DBBA49F3}"/>
              </a:ext>
            </a:extLst>
          </p:cNvPr>
          <p:cNvSpPr/>
          <p:nvPr/>
        </p:nvSpPr>
        <p:spPr>
          <a:xfrm>
            <a:off x="76200" y="2709567"/>
            <a:ext cx="5638223" cy="1015663"/>
          </a:xfrm>
          <a:prstGeom prst="rect">
            <a:avLst/>
          </a:prstGeom>
        </p:spPr>
        <p:txBody>
          <a:bodyPr wrap="square">
            <a:spAutoFit/>
          </a:bodyPr>
          <a:lstStyle/>
          <a:p>
            <a:pPr marL="0" indent="0">
              <a:spcBef>
                <a:spcPts val="0"/>
              </a:spcBef>
              <a:buFont typeface="Wingdings" pitchFamily="2" charset="2"/>
              <a:buNone/>
              <a:defRPr/>
            </a:pPr>
            <a:r>
              <a:rPr lang="en-US" sz="2000" b="1" i="1" kern="0" dirty="0">
                <a:solidFill>
                  <a:schemeClr val="bg1"/>
                </a:solidFill>
                <a:latin typeface="Book Antiqua" panose="02040602050305030304" pitchFamily="18" charset="0"/>
                <a:cs typeface="Tahoma" pitchFamily="34" charset="0"/>
              </a:rPr>
              <a:t>Parts of the slides of this lectures were prepared over my teaching lifetime based on the material that I have learned from the following books</a:t>
            </a:r>
          </a:p>
        </p:txBody>
      </p:sp>
      <p:pic>
        <p:nvPicPr>
          <p:cNvPr id="9" name="Picture 8">
            <a:extLst>
              <a:ext uri="{FF2B5EF4-FFF2-40B4-BE49-F238E27FC236}">
                <a16:creationId xmlns:a16="http://schemas.microsoft.com/office/drawing/2014/main" id="{57B4B9A8-E96F-47FA-9DC9-2F1115F3B4B6}"/>
              </a:ext>
            </a:extLst>
          </p:cNvPr>
          <p:cNvPicPr>
            <a:picLocks noChangeAspect="1"/>
          </p:cNvPicPr>
          <p:nvPr/>
        </p:nvPicPr>
        <p:blipFill>
          <a:blip r:embed="rId4"/>
          <a:stretch>
            <a:fillRect/>
          </a:stretch>
        </p:blipFill>
        <p:spPr>
          <a:xfrm>
            <a:off x="179282" y="3689812"/>
            <a:ext cx="2394626" cy="3015788"/>
          </a:xfrm>
          <a:prstGeom prst="rect">
            <a:avLst/>
          </a:prstGeom>
        </p:spPr>
      </p:pic>
    </p:spTree>
    <p:extLst>
      <p:ext uri="{BB962C8B-B14F-4D97-AF65-F5344CB8AC3E}">
        <p14:creationId xmlns:p14="http://schemas.microsoft.com/office/powerpoint/2010/main" val="374204054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D6F6-F8B0-4113-851D-A980C68CC39D}"/>
              </a:ext>
            </a:extLst>
          </p:cNvPr>
          <p:cNvSpPr>
            <a:spLocks noGrp="1"/>
          </p:cNvSpPr>
          <p:nvPr>
            <p:ph type="title"/>
          </p:nvPr>
        </p:nvSpPr>
        <p:spPr/>
        <p:txBody>
          <a:bodyPr/>
          <a:lstStyle/>
          <a:p>
            <a:r>
              <a:rPr lang="en-US" dirty="0"/>
              <a:t>L0, T0, S1, S2, ….Sp</a:t>
            </a:r>
          </a:p>
        </p:txBody>
      </p:sp>
      <p:sp>
        <p:nvSpPr>
          <p:cNvPr id="4" name="Rectangle 3">
            <a:extLst>
              <a:ext uri="{FF2B5EF4-FFF2-40B4-BE49-F238E27FC236}">
                <a16:creationId xmlns:a16="http://schemas.microsoft.com/office/drawing/2014/main" id="{8E7F4768-56C8-4EBE-9C84-77A180583844}"/>
              </a:ext>
            </a:extLst>
          </p:cNvPr>
          <p:cNvSpPr/>
          <p:nvPr/>
        </p:nvSpPr>
        <p:spPr>
          <a:xfrm>
            <a:off x="10064" y="609600"/>
            <a:ext cx="12192000" cy="6001643"/>
          </a:xfrm>
          <a:prstGeom prst="rect">
            <a:avLst/>
          </a:prstGeom>
        </p:spPr>
        <p:txBody>
          <a:bodyPr wrap="square">
            <a:spAutoFit/>
          </a:bodyPr>
          <a:lstStyle/>
          <a:p>
            <a:r>
              <a:rPr lang="en-US" sz="2400" b="1" dirty="0">
                <a:solidFill>
                  <a:srgbClr val="C00000"/>
                </a:solidFill>
                <a:latin typeface="Book Antiqua" panose="02040602050305030304" pitchFamily="18" charset="0"/>
              </a:rPr>
              <a:t>Initialize. Assume p=4 in this example</a:t>
            </a:r>
          </a:p>
          <a:p>
            <a:r>
              <a:rPr lang="en-US" sz="2400" b="1" dirty="0">
                <a:solidFill>
                  <a:srgbClr val="C00000"/>
                </a:solidFill>
                <a:latin typeface="Book Antiqua" panose="02040602050305030304" pitchFamily="18" charset="0"/>
              </a:rPr>
              <a:t>Compute L0, T0, S1 to S4. </a:t>
            </a:r>
          </a:p>
          <a:p>
            <a:r>
              <a:rPr lang="en-US" sz="2400" b="1" dirty="0">
                <a:solidFill>
                  <a:srgbClr val="C00000"/>
                </a:solidFill>
                <a:latin typeface="Book Antiqua" panose="02040602050305030304" pitchFamily="18" charset="0"/>
              </a:rPr>
              <a:t>L0</a:t>
            </a:r>
          </a:p>
          <a:p>
            <a:r>
              <a:rPr lang="en-US" sz="2400" dirty="0">
                <a:latin typeface="Book Antiqua" panose="02040602050305030304" pitchFamily="18" charset="0"/>
              </a:rPr>
              <a:t>For L0 you may do one of the followings. In the example I have followed the first alternative for L0, T0, and S1 to S4. in all cases. </a:t>
            </a:r>
          </a:p>
          <a:p>
            <a:pPr marL="514350" indent="-514350">
              <a:buAutoNum type="romanLcParenBoth"/>
            </a:pPr>
            <a:r>
              <a:rPr lang="en-US" sz="2400" dirty="0">
                <a:latin typeface="Book Antiqua" panose="02040602050305030304" pitchFamily="18" charset="0"/>
              </a:rPr>
              <a:t>L0 = Average (A1 to A4)</a:t>
            </a:r>
          </a:p>
          <a:p>
            <a:pPr marL="514350" indent="-514350">
              <a:buFontTx/>
              <a:buAutoNum type="romanLcParenBoth"/>
            </a:pPr>
            <a:r>
              <a:rPr lang="en-US" sz="2400" dirty="0">
                <a:latin typeface="Book Antiqua" panose="02040602050305030304" pitchFamily="18" charset="0"/>
              </a:rPr>
              <a:t>L0 = A1</a:t>
            </a:r>
          </a:p>
          <a:p>
            <a:pPr marL="514350" indent="-514350">
              <a:buFontTx/>
              <a:buAutoNum type="romanLcParenBoth"/>
            </a:pPr>
            <a:r>
              <a:rPr lang="en-US" sz="2400" dirty="0">
                <a:latin typeface="Book Antiqua" panose="02040602050305030304" pitchFamily="18" charset="0"/>
              </a:rPr>
              <a:t>L0 = INTERCEPT of the regression line applied on the decentralized data. (We will see how it is done in the Regression lecture)</a:t>
            </a:r>
          </a:p>
          <a:p>
            <a:r>
              <a:rPr lang="en-US" sz="2400" b="1" dirty="0">
                <a:solidFill>
                  <a:srgbClr val="C00000"/>
                </a:solidFill>
                <a:latin typeface="Book Antiqua" panose="02040602050305030304" pitchFamily="18" charset="0"/>
              </a:rPr>
              <a:t>T0</a:t>
            </a:r>
          </a:p>
          <a:p>
            <a:pPr marL="514350" indent="-514350">
              <a:buAutoNum type="romanLcParenBoth"/>
            </a:pPr>
            <a:r>
              <a:rPr lang="en-US" sz="2400" dirty="0">
                <a:latin typeface="Book Antiqua" panose="02040602050305030304" pitchFamily="18" charset="0"/>
              </a:rPr>
              <a:t>T0 = (Average (last 4 periods demand)- Average (last 4 periods demand))/(Number of periods –p-1). </a:t>
            </a:r>
          </a:p>
          <a:p>
            <a:pPr marL="514350" indent="-514350">
              <a:buAutoNum type="romanLcParenBoth"/>
            </a:pPr>
            <a:r>
              <a:rPr lang="en-US" sz="2400" dirty="0">
                <a:latin typeface="Book Antiqua" panose="02040602050305030304" pitchFamily="18" charset="0"/>
              </a:rPr>
              <a:t>T0 = (Last period demand- First period demand)/(Number of periods -1). </a:t>
            </a:r>
          </a:p>
          <a:p>
            <a:pPr marL="514350" indent="-514350">
              <a:buFontTx/>
              <a:buAutoNum type="romanLcParenBoth"/>
            </a:pPr>
            <a:r>
              <a:rPr lang="en-US" sz="2400" dirty="0">
                <a:latin typeface="Book Antiqua" panose="02040602050305030304" pitchFamily="18" charset="0"/>
              </a:rPr>
              <a:t>T0 = SLOPE of the regression line applied on the decentralized data. (We will see how it is done in the Regression lecture)</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84223694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EAE2-B49F-409D-AC49-472B4CB74693}"/>
              </a:ext>
            </a:extLst>
          </p:cNvPr>
          <p:cNvSpPr>
            <a:spLocks noGrp="1"/>
          </p:cNvSpPr>
          <p:nvPr>
            <p:ph type="title"/>
          </p:nvPr>
        </p:nvSpPr>
        <p:spPr/>
        <p:txBody>
          <a:bodyPr/>
          <a:lstStyle/>
          <a:p>
            <a:r>
              <a:rPr lang="en-US" dirty="0"/>
              <a:t>Trend and Seasonality Adjusted ES</a:t>
            </a:r>
          </a:p>
        </p:txBody>
      </p:sp>
      <p:graphicFrame>
        <p:nvGraphicFramePr>
          <p:cNvPr id="3" name="Object 2">
            <a:extLst>
              <a:ext uri="{FF2B5EF4-FFF2-40B4-BE49-F238E27FC236}">
                <a16:creationId xmlns:a16="http://schemas.microsoft.com/office/drawing/2014/main" id="{676F81D6-4F56-45B6-8002-2E48D0D444A6}"/>
              </a:ext>
            </a:extLst>
          </p:cNvPr>
          <p:cNvGraphicFramePr>
            <a:graphicFrameLocks noChangeAspect="1"/>
          </p:cNvGraphicFramePr>
          <p:nvPr/>
        </p:nvGraphicFramePr>
        <p:xfrm>
          <a:off x="46038" y="762000"/>
          <a:ext cx="12117387" cy="5410200"/>
        </p:xfrm>
        <a:graphic>
          <a:graphicData uri="http://schemas.openxmlformats.org/presentationml/2006/ole">
            <mc:AlternateContent xmlns:mc="http://schemas.openxmlformats.org/markup-compatibility/2006">
              <mc:Choice xmlns:v="urn:schemas-microsoft-com:vml" Requires="v">
                <p:oleObj name="Worksheet" r:id="rId2" imgW="16897261" imgH="7543977" progId="Excel.Sheet.12">
                  <p:embed/>
                </p:oleObj>
              </mc:Choice>
              <mc:Fallback>
                <p:oleObj name="Worksheet" r:id="rId2" imgW="16897261" imgH="7543977" progId="Excel.Sheet.12">
                  <p:embed/>
                  <p:pic>
                    <p:nvPicPr>
                      <p:cNvPr id="3" name="Object 2">
                        <a:extLst>
                          <a:ext uri="{FF2B5EF4-FFF2-40B4-BE49-F238E27FC236}">
                            <a16:creationId xmlns:a16="http://schemas.microsoft.com/office/drawing/2014/main" id="{676F81D6-4F56-45B6-8002-2E48D0D444A6}"/>
                          </a:ext>
                        </a:extLst>
                      </p:cNvPr>
                      <p:cNvPicPr/>
                      <p:nvPr/>
                    </p:nvPicPr>
                    <p:blipFill>
                      <a:blip r:embed="rId3"/>
                      <a:stretch>
                        <a:fillRect/>
                      </a:stretch>
                    </p:blipFill>
                    <p:spPr>
                      <a:xfrm>
                        <a:off x="46038" y="762000"/>
                        <a:ext cx="12117387" cy="5410200"/>
                      </a:xfrm>
                      <a:prstGeom prst="rect">
                        <a:avLst/>
                      </a:prstGeom>
                    </p:spPr>
                  </p:pic>
                </p:oleObj>
              </mc:Fallback>
            </mc:AlternateContent>
          </a:graphicData>
        </a:graphic>
      </p:graphicFrame>
    </p:spTree>
    <p:extLst>
      <p:ext uri="{BB962C8B-B14F-4D97-AF65-F5344CB8AC3E}">
        <p14:creationId xmlns:p14="http://schemas.microsoft.com/office/powerpoint/2010/main" val="127692559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D6F6-F8B0-4113-851D-A980C68CC39D}"/>
              </a:ext>
            </a:extLst>
          </p:cNvPr>
          <p:cNvSpPr>
            <a:spLocks noGrp="1"/>
          </p:cNvSpPr>
          <p:nvPr>
            <p:ph type="title"/>
          </p:nvPr>
        </p:nvSpPr>
        <p:spPr/>
        <p:txBody>
          <a:bodyPr/>
          <a:lstStyle/>
          <a:p>
            <a:r>
              <a:rPr lang="en-US" dirty="0"/>
              <a:t>L0, T0, S1, S2, ….Sp</a:t>
            </a:r>
          </a:p>
        </p:txBody>
      </p:sp>
      <p:sp>
        <p:nvSpPr>
          <p:cNvPr id="4" name="Rectangle 3">
            <a:extLst>
              <a:ext uri="{FF2B5EF4-FFF2-40B4-BE49-F238E27FC236}">
                <a16:creationId xmlns:a16="http://schemas.microsoft.com/office/drawing/2014/main" id="{8E7F4768-56C8-4EBE-9C84-77A180583844}"/>
              </a:ext>
            </a:extLst>
          </p:cNvPr>
          <p:cNvSpPr/>
          <p:nvPr/>
        </p:nvSpPr>
        <p:spPr>
          <a:xfrm>
            <a:off x="10064" y="609600"/>
            <a:ext cx="12192000" cy="6001643"/>
          </a:xfrm>
          <a:prstGeom prst="rect">
            <a:avLst/>
          </a:prstGeom>
        </p:spPr>
        <p:txBody>
          <a:bodyPr wrap="square">
            <a:spAutoFit/>
          </a:bodyPr>
          <a:lstStyle/>
          <a:p>
            <a:r>
              <a:rPr lang="en-US" sz="2400" b="1" dirty="0">
                <a:solidFill>
                  <a:srgbClr val="C00000"/>
                </a:solidFill>
                <a:latin typeface="Book Antiqua" panose="02040602050305030304" pitchFamily="18" charset="0"/>
              </a:rPr>
              <a:t>Initialize. Assume p=4 in this example</a:t>
            </a:r>
          </a:p>
          <a:p>
            <a:r>
              <a:rPr lang="en-US" sz="2400" b="1" dirty="0">
                <a:solidFill>
                  <a:srgbClr val="C00000"/>
                </a:solidFill>
                <a:latin typeface="Book Antiqua" panose="02040602050305030304" pitchFamily="18" charset="0"/>
              </a:rPr>
              <a:t>Compute L0, T0, S1 to S4. </a:t>
            </a:r>
          </a:p>
          <a:p>
            <a:r>
              <a:rPr lang="en-US" sz="2400" b="1" dirty="0">
                <a:solidFill>
                  <a:srgbClr val="C00000"/>
                </a:solidFill>
                <a:latin typeface="Book Antiqua" panose="02040602050305030304" pitchFamily="18" charset="0"/>
              </a:rPr>
              <a:t>L0</a:t>
            </a:r>
          </a:p>
          <a:p>
            <a:r>
              <a:rPr lang="en-US" sz="2400" dirty="0">
                <a:latin typeface="Book Antiqua" panose="02040602050305030304" pitchFamily="18" charset="0"/>
              </a:rPr>
              <a:t>For L0 you may do one of the followings. In the example I have followed the first alternative for L0, T0, and S1 to S4. in all cases. </a:t>
            </a:r>
          </a:p>
          <a:p>
            <a:pPr marL="514350" indent="-514350">
              <a:buAutoNum type="romanLcParenBoth"/>
            </a:pPr>
            <a:r>
              <a:rPr lang="en-US" sz="2400" dirty="0">
                <a:latin typeface="Book Antiqua" panose="02040602050305030304" pitchFamily="18" charset="0"/>
              </a:rPr>
              <a:t>L0 = Average (A1 to A4)</a:t>
            </a:r>
          </a:p>
          <a:p>
            <a:pPr marL="514350" indent="-514350">
              <a:buFontTx/>
              <a:buAutoNum type="romanLcParenBoth"/>
            </a:pPr>
            <a:r>
              <a:rPr lang="en-US" sz="2400" dirty="0">
                <a:latin typeface="Book Antiqua" panose="02040602050305030304" pitchFamily="18" charset="0"/>
              </a:rPr>
              <a:t>L0 = A1</a:t>
            </a:r>
          </a:p>
          <a:p>
            <a:pPr marL="514350" indent="-514350">
              <a:buFontTx/>
              <a:buAutoNum type="romanLcParenBoth"/>
            </a:pPr>
            <a:r>
              <a:rPr lang="en-US" sz="2400" dirty="0">
                <a:latin typeface="Book Antiqua" panose="02040602050305030304" pitchFamily="18" charset="0"/>
              </a:rPr>
              <a:t>L0 = INTERCEPT of the regression line applied on the decentralized data. (We will see how it is done in the Regression lecture)</a:t>
            </a:r>
          </a:p>
          <a:p>
            <a:r>
              <a:rPr lang="en-US" sz="2400" b="1" dirty="0">
                <a:solidFill>
                  <a:srgbClr val="C00000"/>
                </a:solidFill>
                <a:latin typeface="Book Antiqua" panose="02040602050305030304" pitchFamily="18" charset="0"/>
              </a:rPr>
              <a:t>T0</a:t>
            </a:r>
          </a:p>
          <a:p>
            <a:pPr marL="514350" indent="-514350">
              <a:buAutoNum type="romanLcParenBoth"/>
            </a:pPr>
            <a:r>
              <a:rPr lang="en-US" sz="2400" dirty="0">
                <a:latin typeface="Book Antiqua" panose="02040602050305030304" pitchFamily="18" charset="0"/>
              </a:rPr>
              <a:t>T0 = (Average (last 4 periods demand)- Average (last 4 periods demand))/(Number of periods –p-1). </a:t>
            </a:r>
          </a:p>
          <a:p>
            <a:pPr marL="514350" indent="-514350">
              <a:buAutoNum type="romanLcParenBoth"/>
            </a:pPr>
            <a:r>
              <a:rPr lang="en-US" sz="2400" dirty="0">
                <a:latin typeface="Book Antiqua" panose="02040602050305030304" pitchFamily="18" charset="0"/>
              </a:rPr>
              <a:t>T0 = (Last period demand- First period demand)/(Number of periods -1). </a:t>
            </a:r>
          </a:p>
          <a:p>
            <a:pPr marL="514350" indent="-514350">
              <a:buFontTx/>
              <a:buAutoNum type="romanLcParenBoth"/>
            </a:pPr>
            <a:r>
              <a:rPr lang="en-US" sz="2400" dirty="0">
                <a:latin typeface="Book Antiqua" panose="02040602050305030304" pitchFamily="18" charset="0"/>
              </a:rPr>
              <a:t>T0 = SLOPE of the regression line applied on the decentralized data. (We will see how it is done in the Regression lecture)</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310013688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D6F6-F8B0-4113-851D-A980C68CC39D}"/>
              </a:ext>
            </a:extLst>
          </p:cNvPr>
          <p:cNvSpPr>
            <a:spLocks noGrp="1"/>
          </p:cNvSpPr>
          <p:nvPr>
            <p:ph type="title"/>
          </p:nvPr>
        </p:nvSpPr>
        <p:spPr/>
        <p:txBody>
          <a:bodyPr/>
          <a:lstStyle/>
          <a:p>
            <a:r>
              <a:rPr lang="en-US" dirty="0"/>
              <a:t>L0, T0, S1, S2, ….Sp</a:t>
            </a:r>
          </a:p>
        </p:txBody>
      </p:sp>
      <p:sp>
        <p:nvSpPr>
          <p:cNvPr id="4" name="Rectangle 3">
            <a:extLst>
              <a:ext uri="{FF2B5EF4-FFF2-40B4-BE49-F238E27FC236}">
                <a16:creationId xmlns:a16="http://schemas.microsoft.com/office/drawing/2014/main" id="{8E7F4768-56C8-4EBE-9C84-77A180583844}"/>
              </a:ext>
            </a:extLst>
          </p:cNvPr>
          <p:cNvSpPr/>
          <p:nvPr/>
        </p:nvSpPr>
        <p:spPr>
          <a:xfrm>
            <a:off x="10064" y="609600"/>
            <a:ext cx="12192000" cy="1938992"/>
          </a:xfrm>
          <a:prstGeom prst="rect">
            <a:avLst/>
          </a:prstGeom>
        </p:spPr>
        <p:txBody>
          <a:bodyPr wrap="square">
            <a:spAutoFit/>
          </a:bodyPr>
          <a:lstStyle/>
          <a:p>
            <a:r>
              <a:rPr lang="en-US" sz="2400" b="1" dirty="0">
                <a:solidFill>
                  <a:srgbClr val="C00000"/>
                </a:solidFill>
                <a:latin typeface="Book Antiqua" panose="02040602050305030304" pitchFamily="18" charset="0"/>
              </a:rPr>
              <a:t>S1 to S4</a:t>
            </a:r>
          </a:p>
          <a:p>
            <a:pPr marL="514350" indent="-514350">
              <a:buAutoNum type="romanLcParenBoth"/>
            </a:pPr>
            <a:r>
              <a:rPr lang="en-US" sz="2400" dirty="0">
                <a:latin typeface="Book Antiqua" panose="02040602050305030304" pitchFamily="18" charset="0"/>
              </a:rPr>
              <a:t>S1= A1/Average (A1 to A4), ………. S4=A4/Average (A1 to A4), </a:t>
            </a:r>
          </a:p>
          <a:p>
            <a:pPr marL="514350" indent="-514350">
              <a:buFontTx/>
              <a:buAutoNum type="romanLcParenBoth"/>
            </a:pPr>
            <a:r>
              <a:rPr lang="en-US" sz="2400" dirty="0">
                <a:latin typeface="Book Antiqua" panose="02040602050305030304" pitchFamily="18" charset="0"/>
              </a:rPr>
              <a:t>S1, S2, S3, and S4 are computed by dividing the demand of each period by the forecast of the </a:t>
            </a:r>
            <a:r>
              <a:rPr lang="en-US" sz="2400" dirty="0" err="1">
                <a:latin typeface="Book Antiqua" panose="02040602050305030304" pitchFamily="18" charset="0"/>
              </a:rPr>
              <a:t>the</a:t>
            </a:r>
            <a:r>
              <a:rPr lang="en-US" sz="2400" dirty="0">
                <a:latin typeface="Book Antiqua" panose="02040602050305030304" pitchFamily="18" charset="0"/>
              </a:rPr>
              <a:t> regression line applied on the decentralized data. </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594680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D6F6-F8B0-4113-851D-A980C68CC39D}"/>
              </a:ext>
            </a:extLst>
          </p:cNvPr>
          <p:cNvSpPr>
            <a:spLocks noGrp="1"/>
          </p:cNvSpPr>
          <p:nvPr>
            <p:ph type="title"/>
          </p:nvPr>
        </p:nvSpPr>
        <p:spPr/>
        <p:txBody>
          <a:bodyPr/>
          <a:lstStyle/>
          <a:p>
            <a:r>
              <a:rPr lang="en-US" dirty="0"/>
              <a:t>From, L0, T0, S1, to L1, T1, and S5</a:t>
            </a:r>
          </a:p>
        </p:txBody>
      </p:sp>
      <p:sp>
        <p:nvSpPr>
          <p:cNvPr id="4" name="Rectangle 3">
            <a:extLst>
              <a:ext uri="{FF2B5EF4-FFF2-40B4-BE49-F238E27FC236}">
                <a16:creationId xmlns:a16="http://schemas.microsoft.com/office/drawing/2014/main" id="{8E7F4768-56C8-4EBE-9C84-77A180583844}"/>
              </a:ext>
            </a:extLst>
          </p:cNvPr>
          <p:cNvSpPr/>
          <p:nvPr/>
        </p:nvSpPr>
        <p:spPr>
          <a:xfrm>
            <a:off x="10064" y="609600"/>
            <a:ext cx="12192000" cy="4154984"/>
          </a:xfrm>
          <a:prstGeom prst="rect">
            <a:avLst/>
          </a:prstGeom>
        </p:spPr>
        <p:txBody>
          <a:bodyPr wrap="square">
            <a:spAutoFit/>
          </a:bodyPr>
          <a:lstStyle/>
          <a:p>
            <a:r>
              <a:rPr lang="en-US" sz="2400" b="1" dirty="0">
                <a:solidFill>
                  <a:srgbClr val="C00000"/>
                </a:solidFill>
                <a:latin typeface="Book Antiqua" panose="02040602050305030304" pitchFamily="18" charset="0"/>
              </a:rPr>
              <a:t>From 0 to 1</a:t>
            </a:r>
          </a:p>
          <a:p>
            <a:r>
              <a:rPr lang="en-US" sz="2400" b="1" dirty="0">
                <a:solidFill>
                  <a:srgbClr val="C00000"/>
                </a:solidFill>
                <a:latin typeface="Book Antiqua" panose="02040602050305030304" pitchFamily="18" charset="0"/>
              </a:rPr>
              <a:t>L1</a:t>
            </a:r>
          </a:p>
          <a:p>
            <a:r>
              <a:rPr lang="en-US" sz="2400" dirty="0">
                <a:latin typeface="Book Antiqua" panose="02040602050305030304" pitchFamily="18" charset="0"/>
              </a:rPr>
              <a:t>What is our forecast for L1? It is L0+T0. Multiply it by (1-alpha).</a:t>
            </a:r>
          </a:p>
          <a:p>
            <a:r>
              <a:rPr lang="en-US" sz="2400" dirty="0">
                <a:latin typeface="Book Antiqua" panose="02040602050305030304" pitchFamily="18" charset="0"/>
              </a:rPr>
              <a:t>What is our actual for L1? It is the demand in period 1 but free of seasonality. It is L1/S1.  Multiply it by alpha.</a:t>
            </a:r>
          </a:p>
          <a:p>
            <a:r>
              <a:rPr lang="en-US" sz="2400" dirty="0">
                <a:latin typeface="Book Antiqua" panose="02040602050305030304" pitchFamily="18" charset="0"/>
              </a:rPr>
              <a:t>L1=(1-alpha)</a:t>
            </a:r>
            <a:r>
              <a:rPr lang="en-US" sz="2400"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(L0+T0)+ (alpha)</a:t>
            </a:r>
            <a:r>
              <a:rPr lang="en-US" sz="2400"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(A1/S1)</a:t>
            </a:r>
          </a:p>
          <a:p>
            <a:r>
              <a:rPr lang="en-US" sz="2400" b="1" dirty="0">
                <a:solidFill>
                  <a:srgbClr val="C00000"/>
                </a:solidFill>
                <a:latin typeface="Book Antiqua" panose="02040602050305030304" pitchFamily="18" charset="0"/>
              </a:rPr>
              <a:t>T1</a:t>
            </a:r>
          </a:p>
          <a:p>
            <a:r>
              <a:rPr lang="en-US" sz="2400" dirty="0">
                <a:latin typeface="Book Antiqua" panose="02040602050305030304" pitchFamily="18" charset="0"/>
              </a:rPr>
              <a:t>What is our forecast for T1? It is T0. Multiply it by (1-beta).</a:t>
            </a:r>
          </a:p>
          <a:p>
            <a:r>
              <a:rPr lang="en-US" sz="2400" dirty="0">
                <a:latin typeface="Book Antiqua" panose="02040602050305030304" pitchFamily="18" charset="0"/>
              </a:rPr>
              <a:t>What is our actual for T1? It is the difference between this L and the previous L. It is L1-L0. Multiply it by beta.</a:t>
            </a:r>
          </a:p>
          <a:p>
            <a:r>
              <a:rPr lang="en-US" sz="2400" dirty="0">
                <a:latin typeface="Book Antiqua" panose="02040602050305030304" pitchFamily="18" charset="0"/>
              </a:rPr>
              <a:t>T1=(1-beta)</a:t>
            </a:r>
            <a:r>
              <a:rPr lang="en-US" sz="2400"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(T0)+ (beta)</a:t>
            </a:r>
            <a:r>
              <a:rPr lang="en-US" sz="2400" dirty="0">
                <a:latin typeface="Book Antiqua" panose="02040602050305030304" pitchFamily="18" charset="0"/>
                <a:sym typeface="Symbol" panose="05050102010706020507" pitchFamily="18" charset="2"/>
              </a:rPr>
              <a:t> </a:t>
            </a:r>
            <a:r>
              <a:rPr lang="en-US" sz="2400" dirty="0">
                <a:latin typeface="Book Antiqua" panose="02040602050305030304" pitchFamily="18" charset="0"/>
              </a:rPr>
              <a:t>(L1-L0)</a:t>
            </a:r>
          </a:p>
        </p:txBody>
      </p:sp>
    </p:spTree>
    <p:extLst>
      <p:ext uri="{BB962C8B-B14F-4D97-AF65-F5344CB8AC3E}">
        <p14:creationId xmlns:p14="http://schemas.microsoft.com/office/powerpoint/2010/main" val="16229095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Same Example: </a:t>
            </a:r>
            <a:r>
              <a:rPr lang="en-US" b="1" dirty="0"/>
              <a:t> </a:t>
            </a:r>
            <a:r>
              <a:rPr lang="en-US" sz="4400" b="1" i="1" dirty="0">
                <a:latin typeface="Symbol" pitchFamily="18" charset="2"/>
              </a:rPr>
              <a:t>a</a:t>
            </a:r>
            <a:r>
              <a:rPr lang="en-US" sz="4400" b="1" dirty="0"/>
              <a:t> </a:t>
            </a:r>
            <a:r>
              <a:rPr lang="en-US" dirty="0"/>
              <a:t>=0.1 vs </a:t>
            </a:r>
            <a:r>
              <a:rPr lang="en-US" b="1" i="1" dirty="0">
                <a:latin typeface="Symbol" pitchFamily="18" charset="2"/>
              </a:rPr>
              <a:t>a</a:t>
            </a:r>
            <a:r>
              <a:rPr lang="en-US" b="1" dirty="0"/>
              <a:t> </a:t>
            </a:r>
            <a:r>
              <a:rPr lang="en-US" dirty="0"/>
              <a:t>= 0.4</a:t>
            </a:r>
          </a:p>
        </p:txBody>
      </p:sp>
      <p:sp>
        <p:nvSpPr>
          <p:cNvPr id="5" name="Oval 230"/>
          <p:cNvSpPr>
            <a:spLocks noChangeArrowheads="1"/>
          </p:cNvSpPr>
          <p:nvPr/>
        </p:nvSpPr>
        <p:spPr bwMode="auto">
          <a:xfrm>
            <a:off x="3324225" y="2925932"/>
            <a:ext cx="914400" cy="533400"/>
          </a:xfrm>
          <a:prstGeom prst="ellipse">
            <a:avLst/>
          </a:prstGeom>
          <a:noFill/>
          <a:ln w="38100">
            <a:solidFill>
              <a:srgbClr val="147627"/>
            </a:solidFill>
            <a:round/>
            <a:headEnd/>
            <a:tailEnd/>
          </a:ln>
        </p:spPr>
        <p:txBody>
          <a:bodyPr wrap="none" anchor="ctr"/>
          <a:lstStyle/>
          <a:p>
            <a:endParaRPr lang="en-US" dirty="0"/>
          </a:p>
        </p:txBody>
      </p:sp>
      <p:sp>
        <p:nvSpPr>
          <p:cNvPr id="6" name="Text Box 231"/>
          <p:cNvSpPr txBox="1">
            <a:spLocks noChangeArrowheads="1"/>
          </p:cNvSpPr>
          <p:nvPr/>
        </p:nvSpPr>
        <p:spPr bwMode="auto">
          <a:xfrm>
            <a:off x="2286000" y="4114800"/>
            <a:ext cx="4465453" cy="369332"/>
          </a:xfrm>
          <a:prstGeom prst="rect">
            <a:avLst/>
          </a:prstGeom>
          <a:noFill/>
          <a:ln w="9525">
            <a:noFill/>
            <a:miter lim="800000"/>
            <a:headEnd/>
            <a:tailEnd/>
          </a:ln>
        </p:spPr>
        <p:txBody>
          <a:bodyPr wrap="none">
            <a:spAutoFit/>
          </a:bodyPr>
          <a:lstStyle/>
          <a:p>
            <a:r>
              <a:rPr lang="en-US" dirty="0">
                <a:solidFill>
                  <a:srgbClr val="147627"/>
                </a:solidFill>
              </a:rPr>
              <a:t>Choose the forecast with lower MAD</a:t>
            </a:r>
            <a:r>
              <a:rPr lang="en-US" dirty="0">
                <a:solidFill>
                  <a:schemeClr val="folHlink"/>
                </a:solidFill>
              </a:rPr>
              <a:t>.</a:t>
            </a:r>
          </a:p>
        </p:txBody>
      </p:sp>
      <p:sp>
        <p:nvSpPr>
          <p:cNvPr id="7" name="Line 233"/>
          <p:cNvSpPr>
            <a:spLocks noChangeShapeType="1"/>
          </p:cNvSpPr>
          <p:nvPr/>
        </p:nvSpPr>
        <p:spPr bwMode="auto">
          <a:xfrm flipH="1" flipV="1">
            <a:off x="3781425" y="3493208"/>
            <a:ext cx="457200" cy="621592"/>
          </a:xfrm>
          <a:prstGeom prst="line">
            <a:avLst/>
          </a:prstGeom>
          <a:noFill/>
          <a:ln w="38100">
            <a:solidFill>
              <a:srgbClr val="147627"/>
            </a:solidFill>
            <a:round/>
            <a:headEnd/>
            <a:tailEnd type="triangle" w="med" len="med"/>
          </a:ln>
        </p:spPr>
        <p:txBody>
          <a:bodyPr wrap="none"/>
          <a:lstStyle/>
          <a:p>
            <a:endParaRPr lang="en-US" dirty="0"/>
          </a:p>
        </p:txBody>
      </p:sp>
      <p:graphicFrame>
        <p:nvGraphicFramePr>
          <p:cNvPr id="3" name="Object 2">
            <a:extLst>
              <a:ext uri="{FF2B5EF4-FFF2-40B4-BE49-F238E27FC236}">
                <a16:creationId xmlns:a16="http://schemas.microsoft.com/office/drawing/2014/main" id="{F617BA18-B495-4BCD-9C46-7DC88B9890C9}"/>
              </a:ext>
            </a:extLst>
          </p:cNvPr>
          <p:cNvGraphicFramePr>
            <a:graphicFrameLocks noChangeAspect="1"/>
          </p:cNvGraphicFramePr>
          <p:nvPr>
            <p:extLst>
              <p:ext uri="{D42A27DB-BD31-4B8C-83A1-F6EECF244321}">
                <p14:modId xmlns:p14="http://schemas.microsoft.com/office/powerpoint/2010/main" val="2811436159"/>
              </p:ext>
            </p:extLst>
          </p:nvPr>
        </p:nvGraphicFramePr>
        <p:xfrm>
          <a:off x="170577" y="908665"/>
          <a:ext cx="12021423" cy="3492934"/>
        </p:xfrm>
        <a:graphic>
          <a:graphicData uri="http://schemas.openxmlformats.org/presentationml/2006/ole">
            <mc:AlternateContent xmlns:mc="http://schemas.openxmlformats.org/markup-compatibility/2006">
              <mc:Choice xmlns:v="urn:schemas-microsoft-com:vml" Requires="v">
                <p:oleObj name="Worksheet" r:id="rId3" imgW="10391731" imgH="3019288" progId="Excel.Sheet.12">
                  <p:embed/>
                </p:oleObj>
              </mc:Choice>
              <mc:Fallback>
                <p:oleObj name="Worksheet" r:id="rId3" imgW="10391731" imgH="3019288" progId="Excel.Sheet.12">
                  <p:embed/>
                  <p:pic>
                    <p:nvPicPr>
                      <p:cNvPr id="0" name=""/>
                      <p:cNvPicPr/>
                      <p:nvPr/>
                    </p:nvPicPr>
                    <p:blipFill>
                      <a:blip r:embed="rId4"/>
                      <a:stretch>
                        <a:fillRect/>
                      </a:stretch>
                    </p:blipFill>
                    <p:spPr>
                      <a:xfrm>
                        <a:off x="170577" y="908665"/>
                        <a:ext cx="12021423" cy="3492934"/>
                      </a:xfrm>
                      <a:prstGeom prst="rect">
                        <a:avLst/>
                      </a:prstGeom>
                    </p:spPr>
                  </p:pic>
                </p:oleObj>
              </mc:Fallback>
            </mc:AlternateContent>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D6F6-F8B0-4113-851D-A980C68CC39D}"/>
              </a:ext>
            </a:extLst>
          </p:cNvPr>
          <p:cNvSpPr>
            <a:spLocks noGrp="1"/>
          </p:cNvSpPr>
          <p:nvPr>
            <p:ph type="title"/>
          </p:nvPr>
        </p:nvSpPr>
        <p:spPr/>
        <p:txBody>
          <a:bodyPr/>
          <a:lstStyle/>
          <a:p>
            <a:r>
              <a:rPr lang="en-US" dirty="0"/>
              <a:t>From, L0, T0, S1, to L1, T1, and S5- and continue</a:t>
            </a:r>
          </a:p>
        </p:txBody>
      </p:sp>
      <p:sp>
        <p:nvSpPr>
          <p:cNvPr id="4" name="Rectangle 3">
            <a:extLst>
              <a:ext uri="{FF2B5EF4-FFF2-40B4-BE49-F238E27FC236}">
                <a16:creationId xmlns:a16="http://schemas.microsoft.com/office/drawing/2014/main" id="{8E7F4768-56C8-4EBE-9C84-77A180583844}"/>
              </a:ext>
            </a:extLst>
          </p:cNvPr>
          <p:cNvSpPr/>
          <p:nvPr/>
        </p:nvSpPr>
        <p:spPr>
          <a:xfrm>
            <a:off x="10064" y="609600"/>
            <a:ext cx="12192000" cy="4154984"/>
          </a:xfrm>
          <a:prstGeom prst="rect">
            <a:avLst/>
          </a:prstGeom>
        </p:spPr>
        <p:txBody>
          <a:bodyPr wrap="square">
            <a:spAutoFit/>
          </a:bodyPr>
          <a:lstStyle/>
          <a:p>
            <a:r>
              <a:rPr lang="en-US" sz="2400" b="1" dirty="0">
                <a:solidFill>
                  <a:srgbClr val="C00000"/>
                </a:solidFill>
                <a:latin typeface="Book Antiqua" panose="02040602050305030304" pitchFamily="18" charset="0"/>
              </a:rPr>
              <a:t>From 0 to 1</a:t>
            </a:r>
          </a:p>
          <a:p>
            <a:r>
              <a:rPr lang="en-US" sz="2400" dirty="0">
                <a:latin typeface="Book Antiqua" panose="02040602050305030304" pitchFamily="18" charset="0"/>
              </a:rPr>
              <a:t>S5</a:t>
            </a:r>
          </a:p>
          <a:p>
            <a:r>
              <a:rPr lang="en-US" sz="2400" dirty="0">
                <a:latin typeface="Book Antiqua" panose="02040602050305030304" pitchFamily="18" charset="0"/>
              </a:rPr>
              <a:t>It is S(1+p) where p is 4 in this example</a:t>
            </a:r>
          </a:p>
          <a:p>
            <a:r>
              <a:rPr lang="en-US" sz="2400" dirty="0">
                <a:latin typeface="Book Antiqua" panose="02040602050305030304" pitchFamily="18" charset="0"/>
              </a:rPr>
              <a:t>What is our forecast for S5? It is S1. Multiply it by (1-gamma).</a:t>
            </a:r>
          </a:p>
          <a:p>
            <a:r>
              <a:rPr lang="en-US" sz="2400" dirty="0">
                <a:latin typeface="Book Antiqua" panose="02040602050305030304" pitchFamily="18" charset="0"/>
              </a:rPr>
              <a:t>What is our actual for S5? It the actual data (A1) divided by our level for it if there were no seasonality. That is our L1 which is L0+T0. </a:t>
            </a:r>
          </a:p>
          <a:p>
            <a:r>
              <a:rPr lang="en-US" sz="2400" dirty="0">
                <a:latin typeface="Book Antiqua" panose="02040602050305030304" pitchFamily="18" charset="0"/>
              </a:rPr>
              <a:t>T5=(1-gamma)</a:t>
            </a:r>
            <a:r>
              <a:rPr lang="en-US" sz="2400"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(S1)+ (gamma)</a:t>
            </a:r>
            <a:r>
              <a:rPr lang="en-US" sz="2400" dirty="0">
                <a:latin typeface="Book Antiqua" panose="02040602050305030304" pitchFamily="18" charset="0"/>
                <a:sym typeface="Symbol" panose="05050102010706020507" pitchFamily="18" charset="2"/>
              </a:rPr>
              <a:t> </a:t>
            </a:r>
            <a:r>
              <a:rPr lang="en-US" sz="2400" dirty="0">
                <a:latin typeface="Book Antiqua" panose="02040602050305030304" pitchFamily="18" charset="0"/>
              </a:rPr>
              <a:t>[A1/(L1-L0)]</a:t>
            </a:r>
          </a:p>
          <a:p>
            <a:endParaRPr lang="en-US" sz="2400" dirty="0">
              <a:latin typeface="Book Antiqua" panose="02040602050305030304" pitchFamily="18" charset="0"/>
            </a:endParaRPr>
          </a:p>
          <a:p>
            <a:r>
              <a:rPr lang="en-US" sz="2400" b="1" dirty="0">
                <a:solidFill>
                  <a:srgbClr val="C00000"/>
                </a:solidFill>
                <a:latin typeface="Book Antiqua" panose="02040602050305030304" pitchFamily="18" charset="0"/>
              </a:rPr>
              <a:t>From 1 to 2 and from 2 to 3</a:t>
            </a:r>
          </a:p>
          <a:p>
            <a:r>
              <a:rPr lang="en-US" sz="2400" dirty="0">
                <a:latin typeface="Book Antiqua" panose="02040602050305030304" pitchFamily="18" charset="0"/>
              </a:rPr>
              <a:t>L2, T2, and S6. Replace 1 by 2, replace 0 by 1, replace 5 by 6 and follow the same procedure.</a:t>
            </a:r>
          </a:p>
        </p:txBody>
      </p:sp>
    </p:spTree>
    <p:extLst>
      <p:ext uri="{BB962C8B-B14F-4D97-AF65-F5344CB8AC3E}">
        <p14:creationId xmlns:p14="http://schemas.microsoft.com/office/powerpoint/2010/main" val="15105012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815C-7413-4A23-933B-B57EFA6C1DDD}"/>
              </a:ext>
            </a:extLst>
          </p:cNvPr>
          <p:cNvSpPr>
            <a:spLocks noGrp="1"/>
          </p:cNvSpPr>
          <p:nvPr>
            <p:ph type="title"/>
          </p:nvPr>
        </p:nvSpPr>
        <p:spPr/>
        <p:txBody>
          <a:bodyPr/>
          <a:lstStyle/>
          <a:p>
            <a:r>
              <a:rPr lang="en-US" altLang="en-US" dirty="0"/>
              <a:t>Metrics of Process Analysis</a:t>
            </a:r>
            <a:endParaRPr lang="en-US" dirty="0"/>
          </a:p>
        </p:txBody>
      </p:sp>
      <p:sp>
        <p:nvSpPr>
          <p:cNvPr id="3" name="Rectangle 3">
            <a:extLst>
              <a:ext uri="{FF2B5EF4-FFF2-40B4-BE49-F238E27FC236}">
                <a16:creationId xmlns:a16="http://schemas.microsoft.com/office/drawing/2014/main" id="{BEF30602-4326-4174-9C7C-FC02B05B1A70}"/>
              </a:ext>
            </a:extLst>
          </p:cNvPr>
          <p:cNvSpPr txBox="1">
            <a:spLocks noChangeArrowheads="1"/>
          </p:cNvSpPr>
          <p:nvPr/>
        </p:nvSpPr>
        <p:spPr>
          <a:xfrm>
            <a:off x="10064" y="609600"/>
            <a:ext cx="12171872" cy="51816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altLang="en-US" sz="2400" b="1" kern="0" dirty="0">
                <a:latin typeface="Book Antiqua" panose="02040602050305030304" pitchFamily="18" charset="0"/>
              </a:rPr>
              <a:t>I = Inventory</a:t>
            </a:r>
            <a:r>
              <a:rPr lang="en-US" altLang="en-US" sz="2400" kern="0" dirty="0">
                <a:latin typeface="Book Antiqua" panose="02040602050305030304" pitchFamily="18" charset="0"/>
              </a:rPr>
              <a:t> = how many </a:t>
            </a:r>
            <a:r>
              <a:rPr lang="en-US" altLang="en-US" sz="2400" kern="0" dirty="0" err="1">
                <a:latin typeface="Book Antiqua" panose="02040602050305030304" pitchFamily="18" charset="0"/>
              </a:rPr>
              <a:t>fow</a:t>
            </a:r>
            <a:r>
              <a:rPr lang="en-US" altLang="en-US" sz="2400" kern="0" dirty="0">
                <a:latin typeface="Book Antiqua" panose="02040602050305030304" pitchFamily="18" charset="0"/>
              </a:rPr>
              <a:t> units are in the process</a:t>
            </a:r>
          </a:p>
          <a:p>
            <a:r>
              <a:rPr lang="en-US" altLang="en-US" sz="2400" b="1" kern="0" dirty="0">
                <a:latin typeface="Book Antiqua" panose="02040602050305030304" pitchFamily="18" charset="0"/>
              </a:rPr>
              <a:t>R = Flow Rate</a:t>
            </a:r>
            <a:r>
              <a:rPr lang="en-US" altLang="en-US" sz="2400" kern="0" dirty="0">
                <a:latin typeface="Book Antiqua" panose="02040602050305030304" pitchFamily="18" charset="0"/>
              </a:rPr>
              <a:t> = rate at which flow units enter or leave the process</a:t>
            </a:r>
          </a:p>
          <a:p>
            <a:r>
              <a:rPr lang="en-US" altLang="en-US" sz="2400" b="1" kern="0" dirty="0">
                <a:latin typeface="Book Antiqua" panose="02040602050305030304" pitchFamily="18" charset="0"/>
              </a:rPr>
              <a:t>T = Flow Time</a:t>
            </a:r>
            <a:r>
              <a:rPr lang="en-US" altLang="en-US" sz="2400" kern="0" dirty="0">
                <a:latin typeface="Book Antiqua" panose="02040602050305030304" pitchFamily="18" charset="0"/>
              </a:rPr>
              <a:t> = total time a flow unit is in the process</a:t>
            </a:r>
          </a:p>
          <a:p>
            <a:r>
              <a:rPr lang="en-US" altLang="en-US" sz="2400" kern="0" dirty="0">
                <a:latin typeface="Book Antiqua" panose="02040602050305030304" pitchFamily="18" charset="0"/>
              </a:rPr>
              <a:t>RT=I</a:t>
            </a:r>
          </a:p>
          <a:p>
            <a:r>
              <a:rPr lang="en-US" altLang="en-US" sz="2400" kern="0" dirty="0">
                <a:latin typeface="Book Antiqua" panose="02040602050305030304" pitchFamily="18" charset="0"/>
              </a:rPr>
              <a:t>R: 10 callers per minute; T: each spends 3 minutes</a:t>
            </a:r>
          </a:p>
          <a:p>
            <a:r>
              <a:rPr lang="en-US" altLang="en-US" sz="2400" kern="0" dirty="0">
                <a:latin typeface="Book Antiqua" panose="02040602050305030304" pitchFamily="18" charset="0"/>
              </a:rPr>
              <a:t>RT=I</a:t>
            </a:r>
            <a:r>
              <a:rPr lang="en-US" altLang="en-US" sz="2400" kern="0" dirty="0">
                <a:latin typeface="Book Antiqua" panose="02040602050305030304" pitchFamily="18" charset="0"/>
                <a:sym typeface="Wingdings" panose="05000000000000000000" pitchFamily="2" charset="2"/>
              </a:rPr>
              <a:t> 10(3)=30 callers online</a:t>
            </a:r>
          </a:p>
          <a:p>
            <a:pPr>
              <a:lnSpc>
                <a:spcPct val="90000"/>
              </a:lnSpc>
            </a:pPr>
            <a:r>
              <a:rPr lang="en-US" altLang="en-US" sz="2400" dirty="0">
                <a:latin typeface="Book Antiqua" panose="02040602050305030304" pitchFamily="18" charset="0"/>
              </a:rPr>
              <a:t>A manufacturer in US buys components from a supplier in far east. Order quantity is the demand of two weeks. Demand per week is 20,000  (R=20,000 per month).  It takes 3 weeks from the time that the ownership is transferred from the supplier to the manufacturer. That is the time between when the shipment is places on the ship until the manufacturer receives it. Compute pipeline inventory. </a:t>
            </a:r>
          </a:p>
          <a:p>
            <a:pPr>
              <a:lnSpc>
                <a:spcPct val="90000"/>
              </a:lnSpc>
            </a:pPr>
            <a:r>
              <a:rPr lang="en-US" altLang="en-US" sz="2400" dirty="0">
                <a:latin typeface="Book Antiqua" panose="02040602050305030304" pitchFamily="18" charset="0"/>
              </a:rPr>
              <a:t>RT=I</a:t>
            </a:r>
            <a:r>
              <a:rPr lang="en-US" altLang="en-US" sz="2400" dirty="0">
                <a:latin typeface="Book Antiqua" panose="02040602050305030304" pitchFamily="18" charset="0"/>
                <a:sym typeface="Wingdings" panose="05000000000000000000" pitchFamily="2" charset="2"/>
              </a:rPr>
              <a:t> 20,000(3) = 90,000 units</a:t>
            </a:r>
          </a:p>
          <a:p>
            <a:pPr>
              <a:lnSpc>
                <a:spcPct val="90000"/>
              </a:lnSpc>
            </a:pPr>
            <a:r>
              <a:rPr lang="en-US" altLang="en-US" sz="2400" dirty="0">
                <a:latin typeface="Book Antiqua" panose="02040602050305030304" pitchFamily="18" charset="0"/>
                <a:sym typeface="Wingdings" panose="05000000000000000000" pitchFamily="2" charset="2"/>
              </a:rPr>
              <a:t>Throughput per year = 12(20,000) = 240,000</a:t>
            </a:r>
          </a:p>
          <a:p>
            <a:pPr>
              <a:lnSpc>
                <a:spcPct val="90000"/>
              </a:lnSpc>
            </a:pPr>
            <a:r>
              <a:rPr lang="en-US" altLang="en-US" sz="2400" dirty="0">
                <a:latin typeface="Book Antiqua" panose="02040602050305030304" pitchFamily="18" charset="0"/>
                <a:sym typeface="Wingdings" panose="05000000000000000000" pitchFamily="2" charset="2"/>
              </a:rPr>
              <a:t>Inventory Turns per year = </a:t>
            </a:r>
            <a:endParaRPr lang="en-US" altLang="en-US" sz="2400" dirty="0">
              <a:latin typeface="Book Antiqua" panose="02040602050305030304" pitchFamily="18" charset="0"/>
            </a:endParaRPr>
          </a:p>
          <a:p>
            <a:endParaRPr lang="en-US" altLang="en-US" sz="2400" kern="0" dirty="0">
              <a:latin typeface="Book Antiqua" panose="02040602050305030304" pitchFamily="18" charset="0"/>
            </a:endParaRPr>
          </a:p>
        </p:txBody>
      </p:sp>
      <p:sp>
        <p:nvSpPr>
          <p:cNvPr id="4" name="Rectangle 3">
            <a:extLst>
              <a:ext uri="{FF2B5EF4-FFF2-40B4-BE49-F238E27FC236}">
                <a16:creationId xmlns:a16="http://schemas.microsoft.com/office/drawing/2014/main" id="{79D696E2-5D34-473E-835B-1F94B9218F66}"/>
              </a:ext>
            </a:extLst>
          </p:cNvPr>
          <p:cNvSpPr/>
          <p:nvPr/>
        </p:nvSpPr>
        <p:spPr>
          <a:xfrm>
            <a:off x="5376295" y="791647"/>
            <a:ext cx="248786" cy="369332"/>
          </a:xfrm>
          <a:prstGeom prst="rect">
            <a:avLst/>
          </a:prstGeom>
        </p:spPr>
        <p:txBody>
          <a:bodyPr wrap="none">
            <a:spAutoFit/>
          </a:bodyPr>
          <a:lstStyle/>
          <a:p>
            <a:r>
              <a:rPr lang="en-US" altLang="en-US" kern="0" dirty="0"/>
              <a:t>l</a:t>
            </a:r>
            <a:endParaRPr lang="en-US" dirty="0"/>
          </a:p>
        </p:txBody>
      </p:sp>
    </p:spTree>
    <p:extLst>
      <p:ext uri="{BB962C8B-B14F-4D97-AF65-F5344CB8AC3E}">
        <p14:creationId xmlns:p14="http://schemas.microsoft.com/office/powerpoint/2010/main" val="11364903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a:t>
            </a:r>
          </a:p>
        </p:txBody>
      </p:sp>
      <p:sp>
        <p:nvSpPr>
          <p:cNvPr id="4" name="Rectangle 3"/>
          <p:cNvSpPr txBox="1">
            <a:spLocks noChangeArrowheads="1"/>
          </p:cNvSpPr>
          <p:nvPr/>
        </p:nvSpPr>
        <p:spPr bwMode="auto">
          <a:xfrm>
            <a:off x="0" y="796031"/>
            <a:ext cx="12115800" cy="56809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lnSpc>
                <a:spcPct val="130000"/>
              </a:lnSpc>
              <a:spcBef>
                <a:spcPct val="20000"/>
              </a:spcBef>
              <a:buClr>
                <a:srgbClr val="000000"/>
              </a:buClr>
              <a:buFont typeface="Wingdings" panose="05000000000000000000" pitchFamily="2" charset="2"/>
              <a:buChar char="p"/>
              <a:defRPr/>
            </a:pPr>
            <a:r>
              <a:rPr lang="en-US" sz="2400" kern="0" dirty="0">
                <a:solidFill>
                  <a:srgbClr val="000000"/>
                </a:solidFill>
                <a:latin typeface="Book Antiqua" panose="02040602050305030304" pitchFamily="18" charset="0"/>
                <a:ea typeface="+mn-ea"/>
                <a:cs typeface="Tahoma" pitchFamily="34" charset="0"/>
              </a:rPr>
              <a:t>As </a:t>
            </a:r>
            <a:r>
              <a:rPr lang="en-US" sz="2400" i="1" kern="0" dirty="0">
                <a:solidFill>
                  <a:srgbClr val="000000"/>
                </a:solidFill>
                <a:latin typeface="Book Antiqua" panose="02040602050305030304" pitchFamily="18" charset="0"/>
                <a:ea typeface="+mn-ea"/>
                <a:cs typeface="Tahoma" pitchFamily="34" charset="0"/>
              </a:rPr>
              <a:t>a</a:t>
            </a:r>
            <a:r>
              <a:rPr lang="en-US" sz="2400" kern="0" dirty="0">
                <a:solidFill>
                  <a:srgbClr val="000000"/>
                </a:solidFill>
                <a:latin typeface="Book Antiqua" panose="02040602050305030304" pitchFamily="18" charset="0"/>
                <a:ea typeface="+mn-ea"/>
                <a:cs typeface="Tahoma" pitchFamily="34" charset="0"/>
              </a:rPr>
              <a:t> becomes larger, the predicted values exhibit more variation, because they are more responsive to the demand in the previous period.</a:t>
            </a:r>
          </a:p>
          <a:p>
            <a:pPr marL="800100" lvl="1" indent="-342900">
              <a:lnSpc>
                <a:spcPct val="130000"/>
              </a:lnSpc>
              <a:spcBef>
                <a:spcPct val="20000"/>
              </a:spcBef>
              <a:buClr>
                <a:srgbClr val="000000"/>
              </a:buClr>
              <a:buFont typeface="Wingdings" panose="05000000000000000000" pitchFamily="2" charset="2"/>
              <a:buChar char="§"/>
              <a:defRPr/>
            </a:pPr>
            <a:r>
              <a:rPr lang="en-US" sz="2400" kern="0" dirty="0">
                <a:solidFill>
                  <a:srgbClr val="000000"/>
                </a:solidFill>
                <a:latin typeface="Book Antiqua" panose="02040602050305030304" pitchFamily="18" charset="0"/>
                <a:cs typeface="Tahoma" pitchFamily="34" charset="0"/>
              </a:rPr>
              <a:t>A large </a:t>
            </a:r>
            <a:r>
              <a:rPr lang="en-US" sz="2400" i="1" kern="0" dirty="0">
                <a:solidFill>
                  <a:srgbClr val="000000"/>
                </a:solidFill>
                <a:latin typeface="Book Antiqua" panose="02040602050305030304" pitchFamily="18" charset="0"/>
                <a:cs typeface="Tahoma" pitchFamily="34" charset="0"/>
              </a:rPr>
              <a:t>a</a:t>
            </a:r>
            <a:r>
              <a:rPr lang="en-US" sz="2400" kern="0" dirty="0">
                <a:solidFill>
                  <a:srgbClr val="000000"/>
                </a:solidFill>
                <a:latin typeface="Book Antiqua" panose="02040602050305030304" pitchFamily="18" charset="0"/>
                <a:cs typeface="Tahoma" pitchFamily="34" charset="0"/>
              </a:rPr>
              <a:t> seems to track the series better.</a:t>
            </a:r>
          </a:p>
          <a:p>
            <a:pPr marL="800100" lvl="1" indent="-342900">
              <a:lnSpc>
                <a:spcPct val="130000"/>
              </a:lnSpc>
              <a:spcBef>
                <a:spcPct val="20000"/>
              </a:spcBef>
              <a:buClr>
                <a:srgbClr val="000000"/>
              </a:buClr>
              <a:buFont typeface="Wingdings" panose="05000000000000000000" pitchFamily="2" charset="2"/>
              <a:buChar char="§"/>
              <a:defRPr/>
            </a:pPr>
            <a:r>
              <a:rPr lang="en-US" sz="2400" kern="0" dirty="0">
                <a:solidFill>
                  <a:srgbClr val="000000"/>
                </a:solidFill>
                <a:latin typeface="Book Antiqua" panose="02040602050305030304" pitchFamily="18" charset="0"/>
                <a:cs typeface="Tahoma" pitchFamily="34" charset="0"/>
              </a:rPr>
              <a:t>Value of stability</a:t>
            </a:r>
          </a:p>
          <a:p>
            <a:pPr marL="342900" indent="-342900">
              <a:lnSpc>
                <a:spcPct val="130000"/>
              </a:lnSpc>
              <a:spcBef>
                <a:spcPct val="20000"/>
              </a:spcBef>
              <a:buClr>
                <a:srgbClr val="000000"/>
              </a:buClr>
              <a:buFont typeface="Wingdings" panose="05000000000000000000" pitchFamily="2" charset="2"/>
              <a:buChar char="p"/>
              <a:defRPr/>
            </a:pPr>
            <a:r>
              <a:rPr lang="en-US" sz="2400" kern="0" dirty="0">
                <a:solidFill>
                  <a:srgbClr val="000000"/>
                </a:solidFill>
                <a:latin typeface="Book Antiqua" panose="02040602050305030304" pitchFamily="18" charset="0"/>
                <a:ea typeface="+mn-ea"/>
                <a:cs typeface="Tahoma" pitchFamily="34" charset="0"/>
              </a:rPr>
              <a:t>This parallels our observation regarding MA:  there is a trade-off between </a:t>
            </a:r>
            <a:r>
              <a:rPr lang="en-US" sz="2400" kern="0" dirty="0">
                <a:solidFill>
                  <a:srgbClr val="C00000"/>
                </a:solidFill>
                <a:latin typeface="Book Antiqua" panose="02040602050305030304" pitchFamily="18" charset="0"/>
                <a:ea typeface="+mn-ea"/>
                <a:cs typeface="Tahoma" pitchFamily="34" charset="0"/>
              </a:rPr>
              <a:t>responsiveness</a:t>
            </a:r>
            <a:r>
              <a:rPr lang="en-US" sz="2400" kern="0" dirty="0">
                <a:solidFill>
                  <a:srgbClr val="000000"/>
                </a:solidFill>
                <a:latin typeface="Book Antiqua" panose="02040602050305030304" pitchFamily="18" charset="0"/>
                <a:ea typeface="+mn-ea"/>
                <a:cs typeface="Tahoma" pitchFamily="34" charset="0"/>
              </a:rPr>
              <a:t> and </a:t>
            </a:r>
            <a:r>
              <a:rPr lang="en-US" sz="2400" kern="0" dirty="0">
                <a:solidFill>
                  <a:srgbClr val="C00000"/>
                </a:solidFill>
                <a:latin typeface="Book Antiqua" panose="02040602050305030304" pitchFamily="18" charset="0"/>
                <a:ea typeface="+mn-ea"/>
                <a:cs typeface="Tahoma" pitchFamily="34" charset="0"/>
              </a:rPr>
              <a:t>smoothing</a:t>
            </a:r>
            <a:r>
              <a:rPr lang="en-US" sz="2400" kern="0" dirty="0">
                <a:solidFill>
                  <a:srgbClr val="000000"/>
                </a:solidFill>
                <a:latin typeface="Book Antiqua" panose="02040602050305030304" pitchFamily="18" charset="0"/>
                <a:ea typeface="+mn-ea"/>
                <a:cs typeface="Tahoma" pitchFamily="34" charset="0"/>
              </a:rPr>
              <a:t> out demand </a:t>
            </a:r>
            <a:r>
              <a:rPr lang="en-US" sz="2400" kern="0" dirty="0">
                <a:solidFill>
                  <a:srgbClr val="C00000"/>
                </a:solidFill>
                <a:latin typeface="Book Antiqua" panose="02040602050305030304" pitchFamily="18" charset="0"/>
                <a:ea typeface="+mn-ea"/>
                <a:cs typeface="Tahoma" pitchFamily="34" charset="0"/>
              </a:rPr>
              <a:t>fluctuations</a:t>
            </a:r>
            <a:r>
              <a:rPr lang="en-US" sz="2400" kern="0" dirty="0">
                <a:solidFill>
                  <a:srgbClr val="000000"/>
                </a:solidFill>
                <a:latin typeface="Book Antiqua" panose="02040602050305030304" pitchFamily="18" charset="0"/>
                <a:ea typeface="+mn-ea"/>
                <a:cs typeface="Tahoma" pitchFamily="34" charset="0"/>
              </a:rPr>
              <a:t>. </a:t>
            </a:r>
          </a:p>
          <a:p>
            <a:pPr marL="342900" indent="-342900">
              <a:lnSpc>
                <a:spcPct val="130000"/>
              </a:lnSpc>
              <a:spcBef>
                <a:spcPct val="20000"/>
              </a:spcBef>
              <a:buClr>
                <a:srgbClr val="000000"/>
              </a:buClr>
              <a:buFont typeface="Wingdings" panose="05000000000000000000" pitchFamily="2" charset="2"/>
              <a:buChar char="p"/>
              <a:defRPr/>
            </a:pPr>
            <a:r>
              <a:rPr lang="en-US" sz="2400" kern="0" dirty="0">
                <a:solidFill>
                  <a:srgbClr val="000000"/>
                </a:solidFill>
                <a:latin typeface="Book Antiqua" panose="02040602050305030304" pitchFamily="18" charset="0"/>
                <a:cs typeface="Tahoma" pitchFamily="34" charset="0"/>
              </a:rPr>
              <a:t>In general want to calculate MAD for many different values of </a:t>
            </a:r>
            <a:r>
              <a:rPr lang="en-US" sz="2400" i="1" kern="0" dirty="0">
                <a:solidFill>
                  <a:srgbClr val="000000"/>
                </a:solidFill>
                <a:latin typeface="Book Antiqua" panose="02040602050305030304" pitchFamily="18" charset="0"/>
                <a:cs typeface="Tahoma" pitchFamily="34" charset="0"/>
              </a:rPr>
              <a:t>a</a:t>
            </a:r>
            <a:r>
              <a:rPr lang="en-US" sz="2400" kern="0" dirty="0">
                <a:solidFill>
                  <a:srgbClr val="000000"/>
                </a:solidFill>
                <a:latin typeface="Book Antiqua" panose="02040602050305030304" pitchFamily="18" charset="0"/>
                <a:cs typeface="Tahoma" pitchFamily="34" charset="0"/>
                <a:sym typeface="Mathematica1" pitchFamily="2" charset="2"/>
              </a:rPr>
              <a:t> and choose the one with the lowest MAD. The same is true for MSE and MAPE (MARD)</a:t>
            </a:r>
          </a:p>
          <a:p>
            <a:pPr marL="342900" indent="-342900">
              <a:lnSpc>
                <a:spcPct val="130000"/>
              </a:lnSpc>
              <a:spcBef>
                <a:spcPct val="20000"/>
              </a:spcBef>
              <a:buClr>
                <a:srgbClr val="000000"/>
              </a:buClr>
              <a:buFont typeface="Wingdings" panose="05000000000000000000" pitchFamily="2" charset="2"/>
              <a:buChar char="p"/>
              <a:defRPr/>
            </a:pPr>
            <a:r>
              <a:rPr lang="en-US" sz="2400" kern="0" dirty="0">
                <a:solidFill>
                  <a:srgbClr val="000000"/>
                </a:solidFill>
                <a:latin typeface="Book Antiqua" panose="02040602050305030304" pitchFamily="18" charset="0"/>
                <a:cs typeface="Tahoma" pitchFamily="34" charset="0"/>
                <a:sym typeface="Mathematica1" pitchFamily="2" charset="2"/>
              </a:rPr>
              <a:t>Same idea to determine if Exponential Smoothing or Moving Average is preferred.</a:t>
            </a:r>
          </a:p>
          <a:p>
            <a:pPr marL="342900" indent="-342900">
              <a:lnSpc>
                <a:spcPct val="130000"/>
              </a:lnSpc>
              <a:spcBef>
                <a:spcPct val="20000"/>
              </a:spcBef>
              <a:buClr>
                <a:srgbClr val="000000"/>
              </a:buClr>
              <a:buFont typeface="Wingdings" panose="05000000000000000000" pitchFamily="2" charset="2"/>
              <a:buChar char="p"/>
              <a:defRPr/>
            </a:pPr>
            <a:r>
              <a:rPr lang="en-US" sz="2400" kern="0" dirty="0">
                <a:solidFill>
                  <a:srgbClr val="000000"/>
                </a:solidFill>
                <a:latin typeface="Book Antiqua" panose="02040602050305030304" pitchFamily="18" charset="0"/>
                <a:cs typeface="Tahoma" pitchFamily="34" charset="0"/>
                <a:sym typeface="Mathematica1" pitchFamily="2" charset="2"/>
              </a:rPr>
              <a:t>One advantage of exponential smoothing requires less data storage to implement.</a:t>
            </a:r>
          </a:p>
          <a:p>
            <a:pPr marL="342900" indent="-342900">
              <a:lnSpc>
                <a:spcPct val="130000"/>
              </a:lnSpc>
              <a:spcBef>
                <a:spcPct val="20000"/>
              </a:spcBef>
              <a:buClr>
                <a:srgbClr val="000000"/>
              </a:buClr>
              <a:buFont typeface="Wingdings" panose="05000000000000000000" pitchFamily="2" charset="2"/>
              <a:buChar char="p"/>
              <a:defRPr/>
            </a:pPr>
            <a:endParaRPr lang="en-US" sz="2400" kern="0" dirty="0">
              <a:solidFill>
                <a:srgbClr val="000000"/>
              </a:solidFill>
              <a:latin typeface="Book Antiqua" panose="02040602050305030304" pitchFamily="18" charset="0"/>
              <a:ea typeface="+mn-ea"/>
              <a:cs typeface="Tahoma"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Impact" pitchFamily="34" charset="0"/>
              </a:rPr>
              <a:t>Exponential Smoothing Includes All Pieces of Data</a:t>
            </a:r>
            <a:endParaRPr lang="en-US" dirty="0"/>
          </a:p>
        </p:txBody>
      </p:sp>
      <p:sp>
        <p:nvSpPr>
          <p:cNvPr id="4" name="Text Box 3"/>
          <p:cNvSpPr txBox="1">
            <a:spLocks noChangeArrowheads="1"/>
          </p:cNvSpPr>
          <p:nvPr/>
        </p:nvSpPr>
        <p:spPr bwMode="auto">
          <a:xfrm>
            <a:off x="2895600" y="4304946"/>
            <a:ext cx="184731" cy="461665"/>
          </a:xfrm>
          <a:prstGeom prst="rect">
            <a:avLst/>
          </a:prstGeom>
          <a:noFill/>
          <a:ln w="9525">
            <a:noFill/>
            <a:miter lim="800000"/>
            <a:headEnd/>
            <a:tailEnd/>
          </a:ln>
        </p:spPr>
        <p:txBody>
          <a:bodyPr wrap="none">
            <a:spAutoFit/>
          </a:bodyPr>
          <a:lstStyle/>
          <a:p>
            <a:pPr eaLnBrk="1" hangingPunct="1">
              <a:defRPr/>
            </a:pPr>
            <a:endParaRPr lang="en-US" sz="2400" dirty="0">
              <a:latin typeface="Book Antiqua" panose="02040602050305030304" pitchFamily="18" charset="0"/>
            </a:endParaRPr>
          </a:p>
        </p:txBody>
      </p:sp>
      <p:sp>
        <p:nvSpPr>
          <p:cNvPr id="5" name="Text Box 4"/>
          <p:cNvSpPr txBox="1">
            <a:spLocks noChangeArrowheads="1"/>
          </p:cNvSpPr>
          <p:nvPr/>
        </p:nvSpPr>
        <p:spPr bwMode="auto">
          <a:xfrm>
            <a:off x="5074305" y="773097"/>
            <a:ext cx="942887" cy="461665"/>
          </a:xfrm>
          <a:prstGeom prst="rect">
            <a:avLst/>
          </a:prstGeom>
          <a:noFill/>
          <a:ln w="9525">
            <a:noFill/>
            <a:miter lim="800000"/>
            <a:headEnd/>
            <a:tailEnd/>
          </a:ln>
        </p:spPr>
        <p:txBody>
          <a:bodyPr wrap="none">
            <a:spAutoFit/>
          </a:bodyPr>
          <a:lstStyle/>
          <a:p>
            <a:pPr eaLnBrk="1" hangingPunct="1">
              <a:defRPr/>
            </a:pPr>
            <a:r>
              <a:rPr lang="el-GR" sz="2400" dirty="0">
                <a:solidFill>
                  <a:srgbClr val="C00000"/>
                </a:solidFill>
                <a:latin typeface="Book Antiqua" panose="02040602050305030304" pitchFamily="18" charset="0"/>
                <a:cs typeface="Arial" charset="0"/>
              </a:rPr>
              <a:t>α</a:t>
            </a:r>
            <a:r>
              <a:rPr lang="en-US" sz="2400" dirty="0">
                <a:solidFill>
                  <a:srgbClr val="C00000"/>
                </a:solidFill>
                <a:latin typeface="Book Antiqua" panose="02040602050305030304" pitchFamily="18" charset="0"/>
                <a:cs typeface="Arial" charset="0"/>
              </a:rPr>
              <a:t>=0.2</a:t>
            </a:r>
            <a:endParaRPr lang="el-GR" sz="2400" dirty="0">
              <a:solidFill>
                <a:srgbClr val="C00000"/>
              </a:solidFill>
              <a:latin typeface="Book Antiqua" panose="02040602050305030304" pitchFamily="18" charset="0"/>
              <a:cs typeface="Arial" charset="0"/>
            </a:endParaRPr>
          </a:p>
        </p:txBody>
      </p:sp>
      <p:sp>
        <p:nvSpPr>
          <p:cNvPr id="6" name="Text Box 5"/>
          <p:cNvSpPr txBox="1">
            <a:spLocks noChangeArrowheads="1"/>
          </p:cNvSpPr>
          <p:nvPr/>
        </p:nvSpPr>
        <p:spPr bwMode="auto">
          <a:xfrm>
            <a:off x="224528" y="885809"/>
            <a:ext cx="524503" cy="1200329"/>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 t</a:t>
            </a:r>
          </a:p>
          <a:p>
            <a:pPr eaLnBrk="1" hangingPunct="1">
              <a:defRPr/>
            </a:pPr>
            <a:r>
              <a:rPr lang="en-US" sz="2400" dirty="0">
                <a:latin typeface="Book Antiqua" panose="02040602050305030304" pitchFamily="18" charset="0"/>
              </a:rPr>
              <a:t>At</a:t>
            </a:r>
          </a:p>
          <a:p>
            <a:pPr eaLnBrk="1" hangingPunct="1">
              <a:defRPr/>
            </a:pPr>
            <a:r>
              <a:rPr lang="en-US" sz="2400" dirty="0">
                <a:latin typeface="Book Antiqua" panose="02040602050305030304" pitchFamily="18" charset="0"/>
              </a:rPr>
              <a:t>Ft</a:t>
            </a:r>
          </a:p>
        </p:txBody>
      </p:sp>
      <p:sp>
        <p:nvSpPr>
          <p:cNvPr id="7" name="Text Box 6"/>
          <p:cNvSpPr txBox="1">
            <a:spLocks noChangeArrowheads="1"/>
          </p:cNvSpPr>
          <p:nvPr/>
        </p:nvSpPr>
        <p:spPr bwMode="auto">
          <a:xfrm>
            <a:off x="1002403" y="849296"/>
            <a:ext cx="646331" cy="1200329"/>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  1</a:t>
            </a:r>
          </a:p>
          <a:p>
            <a:pPr eaLnBrk="1" hangingPunct="1">
              <a:defRPr/>
            </a:pPr>
            <a:r>
              <a:rPr lang="en-US" sz="2400" dirty="0">
                <a:latin typeface="Book Antiqua" panose="02040602050305030304" pitchFamily="18" charset="0"/>
              </a:rPr>
              <a:t>100</a:t>
            </a:r>
          </a:p>
          <a:p>
            <a:pPr eaLnBrk="1" hangingPunct="1">
              <a:defRPr/>
            </a:pPr>
            <a:r>
              <a:rPr lang="en-US" sz="2400" dirty="0">
                <a:latin typeface="Book Antiqua" panose="02040602050305030304" pitchFamily="18" charset="0"/>
              </a:rPr>
              <a:t>100</a:t>
            </a:r>
          </a:p>
        </p:txBody>
      </p:sp>
      <p:sp>
        <p:nvSpPr>
          <p:cNvPr id="8" name="Text Box 12"/>
          <p:cNvSpPr txBox="1">
            <a:spLocks noChangeArrowheads="1"/>
          </p:cNvSpPr>
          <p:nvPr/>
        </p:nvSpPr>
        <p:spPr bwMode="auto">
          <a:xfrm>
            <a:off x="2667000" y="3011133"/>
            <a:ext cx="1616148"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A1  </a:t>
            </a:r>
            <a:r>
              <a:rPr lang="en-US" sz="2400" dirty="0">
                <a:latin typeface="Book Antiqua" panose="02040602050305030304" pitchFamily="18" charset="0"/>
                <a:sym typeface="Wingdings" pitchFamily="2" charset="2"/>
              </a:rPr>
              <a:t>  F2</a:t>
            </a:r>
            <a:r>
              <a:rPr lang="en-US" sz="2400" dirty="0">
                <a:latin typeface="Book Antiqua" panose="02040602050305030304" pitchFamily="18" charset="0"/>
              </a:rPr>
              <a:t> </a:t>
            </a:r>
          </a:p>
        </p:txBody>
      </p:sp>
      <p:sp>
        <p:nvSpPr>
          <p:cNvPr id="9" name="Text Box 13"/>
          <p:cNvSpPr txBox="1">
            <a:spLocks noChangeArrowheads="1"/>
          </p:cNvSpPr>
          <p:nvPr/>
        </p:nvSpPr>
        <p:spPr bwMode="auto">
          <a:xfrm>
            <a:off x="1732653" y="849296"/>
            <a:ext cx="646331" cy="1200329"/>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  2</a:t>
            </a:r>
          </a:p>
          <a:p>
            <a:pPr eaLnBrk="1" hangingPunct="1">
              <a:defRPr/>
            </a:pPr>
            <a:endParaRPr lang="en-US" sz="2400" dirty="0">
              <a:latin typeface="Book Antiqua" panose="02040602050305030304" pitchFamily="18" charset="0"/>
            </a:endParaRPr>
          </a:p>
          <a:p>
            <a:pPr eaLnBrk="1" hangingPunct="1">
              <a:defRPr/>
            </a:pPr>
            <a:r>
              <a:rPr lang="en-US" sz="2400" b="1" dirty="0">
                <a:solidFill>
                  <a:srgbClr val="147627"/>
                </a:solidFill>
                <a:latin typeface="Book Antiqua" panose="02040602050305030304" pitchFamily="18" charset="0"/>
              </a:rPr>
              <a:t>100</a:t>
            </a:r>
          </a:p>
        </p:txBody>
      </p:sp>
      <p:sp>
        <p:nvSpPr>
          <p:cNvPr id="10" name="Text Box 14"/>
          <p:cNvSpPr txBox="1">
            <a:spLocks noChangeArrowheads="1"/>
          </p:cNvSpPr>
          <p:nvPr/>
        </p:nvSpPr>
        <p:spPr bwMode="auto">
          <a:xfrm>
            <a:off x="29557" y="2161047"/>
            <a:ext cx="12058166" cy="1200329"/>
          </a:xfrm>
          <a:prstGeom prst="rect">
            <a:avLst/>
          </a:prstGeom>
          <a:noFill/>
          <a:ln w="9525">
            <a:noFill/>
            <a:miter lim="800000"/>
            <a:headEnd/>
            <a:tailEnd/>
          </a:ln>
        </p:spPr>
        <p:txBody>
          <a:bodyPr wrap="square">
            <a:spAutoFit/>
          </a:bodyPr>
          <a:lstStyle/>
          <a:p>
            <a:pPr eaLnBrk="1" hangingPunct="1">
              <a:defRPr/>
            </a:pPr>
            <a:r>
              <a:rPr lang="en-US" sz="2400" dirty="0">
                <a:latin typeface="Book Antiqua" panose="02040602050305030304" pitchFamily="18" charset="0"/>
              </a:rPr>
              <a:t>Since I have no information for F1, I just enter A1 which is 100.  Alternatively, we may  assume the average of all data, or the INTERCEPT of the regression line, as our forecast for  period 1.   </a:t>
            </a:r>
          </a:p>
        </p:txBody>
      </p:sp>
      <p:sp>
        <p:nvSpPr>
          <p:cNvPr id="11" name="Text Box 16"/>
          <p:cNvSpPr txBox="1">
            <a:spLocks noChangeArrowheads="1"/>
          </p:cNvSpPr>
          <p:nvPr/>
        </p:nvSpPr>
        <p:spPr bwMode="auto">
          <a:xfrm>
            <a:off x="1732653" y="1144513"/>
            <a:ext cx="646331" cy="461665"/>
          </a:xfrm>
          <a:prstGeom prst="rect">
            <a:avLst/>
          </a:prstGeom>
          <a:noFill/>
          <a:ln w="9525">
            <a:noFill/>
            <a:miter lim="800000"/>
            <a:headEnd/>
            <a:tailEnd/>
          </a:ln>
        </p:spPr>
        <p:txBody>
          <a:bodyPr wrap="none">
            <a:spAutoFit/>
          </a:bodyPr>
          <a:lstStyle/>
          <a:p>
            <a:pPr eaLnBrk="1" hangingPunct="1">
              <a:defRPr/>
            </a:pPr>
            <a:r>
              <a:rPr lang="en-US" sz="2400" b="1" dirty="0">
                <a:solidFill>
                  <a:srgbClr val="CC0066"/>
                </a:solidFill>
                <a:latin typeface="Book Antiqua" panose="02040602050305030304" pitchFamily="18" charset="0"/>
              </a:rPr>
              <a:t>150</a:t>
            </a:r>
          </a:p>
        </p:txBody>
      </p:sp>
      <p:sp>
        <p:nvSpPr>
          <p:cNvPr id="12" name="Text Box 17"/>
          <p:cNvSpPr txBox="1">
            <a:spLocks noChangeArrowheads="1"/>
          </p:cNvSpPr>
          <p:nvPr/>
        </p:nvSpPr>
        <p:spPr bwMode="auto">
          <a:xfrm>
            <a:off x="2743200" y="3593746"/>
            <a:ext cx="2744662"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F3 =(1-</a:t>
            </a:r>
            <a:r>
              <a:rPr lang="el-GR" sz="2400">
                <a:latin typeface="Book Antiqua" panose="02040602050305030304" pitchFamily="18" charset="0"/>
              </a:rPr>
              <a:t>α</a:t>
            </a:r>
            <a:r>
              <a:rPr lang="en-US" sz="2400" dirty="0">
                <a:latin typeface="Book Antiqua" panose="02040602050305030304" pitchFamily="18" charset="0"/>
              </a:rPr>
              <a:t>)F2 + </a:t>
            </a:r>
            <a:r>
              <a:rPr lang="el-GR" sz="2400">
                <a:latin typeface="Book Antiqua" panose="02040602050305030304" pitchFamily="18" charset="0"/>
              </a:rPr>
              <a:t>α</a:t>
            </a:r>
            <a:r>
              <a:rPr lang="en-US" sz="2400" dirty="0">
                <a:latin typeface="Book Antiqua" panose="02040602050305030304" pitchFamily="18" charset="0"/>
              </a:rPr>
              <a:t> A2</a:t>
            </a:r>
          </a:p>
        </p:txBody>
      </p:sp>
      <p:sp>
        <p:nvSpPr>
          <p:cNvPr id="13" name="Text Box 18"/>
          <p:cNvSpPr txBox="1">
            <a:spLocks noChangeArrowheads="1"/>
          </p:cNvSpPr>
          <p:nvPr/>
        </p:nvSpPr>
        <p:spPr bwMode="auto">
          <a:xfrm>
            <a:off x="2759076" y="4166833"/>
            <a:ext cx="3215945"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F3 =0.8(100) + 0.2(150)</a:t>
            </a:r>
          </a:p>
        </p:txBody>
      </p:sp>
      <p:sp>
        <p:nvSpPr>
          <p:cNvPr id="14" name="Text Box 19"/>
          <p:cNvSpPr txBox="1">
            <a:spLocks noChangeArrowheads="1"/>
          </p:cNvSpPr>
          <p:nvPr/>
        </p:nvSpPr>
        <p:spPr bwMode="auto">
          <a:xfrm>
            <a:off x="2759075" y="4776433"/>
            <a:ext cx="2529860"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F3 =80 + 30 = 110</a:t>
            </a:r>
          </a:p>
        </p:txBody>
      </p:sp>
      <p:sp>
        <p:nvSpPr>
          <p:cNvPr id="15" name="Text Box 20"/>
          <p:cNvSpPr txBox="1">
            <a:spLocks noChangeArrowheads="1"/>
          </p:cNvSpPr>
          <p:nvPr/>
        </p:nvSpPr>
        <p:spPr bwMode="auto">
          <a:xfrm>
            <a:off x="2374003" y="849296"/>
            <a:ext cx="646331" cy="1200329"/>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  3</a:t>
            </a:r>
          </a:p>
          <a:p>
            <a:pPr eaLnBrk="1" hangingPunct="1">
              <a:defRPr/>
            </a:pPr>
            <a:endParaRPr lang="en-US" sz="2400" dirty="0">
              <a:latin typeface="Book Antiqua" panose="02040602050305030304" pitchFamily="18" charset="0"/>
            </a:endParaRPr>
          </a:p>
          <a:p>
            <a:pPr eaLnBrk="1" hangingPunct="1">
              <a:defRPr/>
            </a:pPr>
            <a:r>
              <a:rPr lang="en-US" sz="2400" b="1" dirty="0">
                <a:solidFill>
                  <a:srgbClr val="147627"/>
                </a:solidFill>
                <a:latin typeface="Book Antiqua" panose="02040602050305030304" pitchFamily="18" charset="0"/>
              </a:rPr>
              <a:t>110</a:t>
            </a:r>
          </a:p>
        </p:txBody>
      </p:sp>
      <p:sp>
        <p:nvSpPr>
          <p:cNvPr id="16" name="Text Box 21"/>
          <p:cNvSpPr txBox="1">
            <a:spLocks noChangeArrowheads="1"/>
          </p:cNvSpPr>
          <p:nvPr/>
        </p:nvSpPr>
        <p:spPr bwMode="auto">
          <a:xfrm>
            <a:off x="5562601" y="5295546"/>
            <a:ext cx="2334293"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F2 &amp; A2  </a:t>
            </a:r>
            <a:r>
              <a:rPr lang="en-US" sz="2400" dirty="0">
                <a:latin typeface="Book Antiqua" panose="02040602050305030304" pitchFamily="18" charset="0"/>
                <a:sym typeface="Wingdings" pitchFamily="2" charset="2"/>
              </a:rPr>
              <a:t>  F3</a:t>
            </a:r>
            <a:r>
              <a:rPr lang="en-US" sz="2400" dirty="0">
                <a:latin typeface="Book Antiqua" panose="02040602050305030304" pitchFamily="18" charset="0"/>
              </a:rPr>
              <a:t> </a:t>
            </a:r>
          </a:p>
        </p:txBody>
      </p:sp>
      <p:sp>
        <p:nvSpPr>
          <p:cNvPr id="17" name="Text Box 22"/>
          <p:cNvSpPr txBox="1">
            <a:spLocks noChangeArrowheads="1"/>
          </p:cNvSpPr>
          <p:nvPr/>
        </p:nvSpPr>
        <p:spPr bwMode="auto">
          <a:xfrm>
            <a:off x="2743200" y="5905146"/>
            <a:ext cx="1616148"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A1  </a:t>
            </a:r>
            <a:r>
              <a:rPr lang="en-US" sz="2400" dirty="0">
                <a:latin typeface="Book Antiqua" panose="02040602050305030304" pitchFamily="18" charset="0"/>
                <a:sym typeface="Wingdings" pitchFamily="2" charset="2"/>
              </a:rPr>
              <a:t>  F2</a:t>
            </a:r>
            <a:r>
              <a:rPr lang="en-US" sz="2400" dirty="0">
                <a:latin typeface="Book Antiqua" panose="02040602050305030304" pitchFamily="18" charset="0"/>
              </a:rPr>
              <a:t> </a:t>
            </a:r>
          </a:p>
        </p:txBody>
      </p:sp>
      <p:sp>
        <p:nvSpPr>
          <p:cNvPr id="18" name="Text Box 23"/>
          <p:cNvSpPr txBox="1">
            <a:spLocks noChangeArrowheads="1"/>
          </p:cNvSpPr>
          <p:nvPr/>
        </p:nvSpPr>
        <p:spPr bwMode="auto">
          <a:xfrm>
            <a:off x="5487862" y="5854070"/>
            <a:ext cx="2324675"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A1 &amp; A2 </a:t>
            </a:r>
            <a:r>
              <a:rPr lang="en-US" sz="2400" dirty="0">
                <a:latin typeface="Book Antiqua" panose="02040602050305030304" pitchFamily="18" charset="0"/>
                <a:sym typeface="Wingdings" pitchFamily="2" charset="2"/>
              </a:rPr>
              <a:t>  F3</a:t>
            </a:r>
            <a:r>
              <a:rPr lang="en-US" sz="2400" dirty="0">
                <a:latin typeface="Book Antiqua" panose="02040602050305030304" pitchFamily="18" charset="0"/>
              </a:rPr>
              <a:t> </a:t>
            </a:r>
          </a:p>
        </p:txBody>
      </p:sp>
      <p:sp>
        <p:nvSpPr>
          <p:cNvPr id="19" name="Text Box 24"/>
          <p:cNvSpPr txBox="1">
            <a:spLocks noChangeArrowheads="1"/>
          </p:cNvSpPr>
          <p:nvPr/>
        </p:nvSpPr>
        <p:spPr bwMode="auto">
          <a:xfrm>
            <a:off x="2760560" y="5295546"/>
            <a:ext cx="2744662"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F3 =(1-</a:t>
            </a:r>
            <a:r>
              <a:rPr lang="el-GR" sz="2400" dirty="0">
                <a:latin typeface="Book Antiqua" panose="02040602050305030304" pitchFamily="18" charset="0"/>
              </a:rPr>
              <a:t>α</a:t>
            </a:r>
            <a:r>
              <a:rPr lang="en-US" sz="2400" dirty="0">
                <a:latin typeface="Book Antiqua" panose="02040602050305030304" pitchFamily="18" charset="0"/>
              </a:rPr>
              <a:t>)F2 + </a:t>
            </a:r>
            <a:r>
              <a:rPr lang="el-GR" sz="2400" dirty="0">
                <a:latin typeface="Book Antiqua" panose="02040602050305030304" pitchFamily="18" charset="0"/>
              </a:rPr>
              <a:t>α</a:t>
            </a:r>
            <a:r>
              <a:rPr lang="en-US" sz="2400" dirty="0">
                <a:latin typeface="Book Antiqua" panose="02040602050305030304" pitchFamily="18" charset="0"/>
              </a:rPr>
              <a:t> A2</a:t>
            </a:r>
          </a:p>
        </p:txBody>
      </p:sp>
    </p:spTree>
    <p:extLst>
      <p:ext uri="{BB962C8B-B14F-4D97-AF65-F5344CB8AC3E}">
        <p14:creationId xmlns:p14="http://schemas.microsoft.com/office/powerpoint/2010/main" val="2037071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ssolv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dissolv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 Smoothing Includes All Pieces of Data</a:t>
            </a:r>
          </a:p>
        </p:txBody>
      </p:sp>
      <p:sp>
        <p:nvSpPr>
          <p:cNvPr id="4" name="Text Box 3"/>
          <p:cNvSpPr txBox="1">
            <a:spLocks noChangeArrowheads="1"/>
          </p:cNvSpPr>
          <p:nvPr/>
        </p:nvSpPr>
        <p:spPr bwMode="auto">
          <a:xfrm>
            <a:off x="152399" y="4051300"/>
            <a:ext cx="184731" cy="461665"/>
          </a:xfrm>
          <a:prstGeom prst="rect">
            <a:avLst/>
          </a:prstGeom>
          <a:noFill/>
          <a:ln w="9525">
            <a:noFill/>
            <a:miter lim="800000"/>
            <a:headEnd/>
            <a:tailEnd/>
          </a:ln>
        </p:spPr>
        <p:txBody>
          <a:bodyPr wrap="none">
            <a:spAutoFit/>
          </a:bodyPr>
          <a:lstStyle/>
          <a:p>
            <a:pPr eaLnBrk="1" hangingPunct="1">
              <a:defRPr/>
            </a:pPr>
            <a:endParaRPr lang="en-US" sz="2400" dirty="0">
              <a:latin typeface="Book Antiqua" panose="02040602050305030304" pitchFamily="18" charset="0"/>
            </a:endParaRPr>
          </a:p>
        </p:txBody>
      </p:sp>
      <p:sp>
        <p:nvSpPr>
          <p:cNvPr id="5" name="Text Box 4"/>
          <p:cNvSpPr txBox="1">
            <a:spLocks noChangeArrowheads="1"/>
          </p:cNvSpPr>
          <p:nvPr/>
        </p:nvSpPr>
        <p:spPr bwMode="auto">
          <a:xfrm>
            <a:off x="6858000" y="1278234"/>
            <a:ext cx="942887" cy="461665"/>
          </a:xfrm>
          <a:prstGeom prst="rect">
            <a:avLst/>
          </a:prstGeom>
          <a:noFill/>
          <a:ln w="9525">
            <a:noFill/>
            <a:miter lim="800000"/>
            <a:headEnd/>
            <a:tailEnd/>
          </a:ln>
        </p:spPr>
        <p:txBody>
          <a:bodyPr wrap="none">
            <a:spAutoFit/>
          </a:bodyPr>
          <a:lstStyle/>
          <a:p>
            <a:pPr eaLnBrk="1" hangingPunct="1">
              <a:defRPr/>
            </a:pPr>
            <a:r>
              <a:rPr lang="el-GR" sz="2400" dirty="0">
                <a:latin typeface="Book Antiqua" panose="02040602050305030304" pitchFamily="18" charset="0"/>
                <a:cs typeface="Arial" charset="0"/>
              </a:rPr>
              <a:t>α</a:t>
            </a:r>
            <a:r>
              <a:rPr lang="en-US" sz="2400" dirty="0">
                <a:latin typeface="Book Antiqua" panose="02040602050305030304" pitchFamily="18" charset="0"/>
                <a:cs typeface="Arial" charset="0"/>
              </a:rPr>
              <a:t>=0.2</a:t>
            </a:r>
            <a:endParaRPr lang="el-GR" sz="2400" dirty="0">
              <a:latin typeface="Book Antiqua" panose="02040602050305030304" pitchFamily="18" charset="0"/>
              <a:cs typeface="Arial" charset="0"/>
            </a:endParaRPr>
          </a:p>
        </p:txBody>
      </p:sp>
      <p:sp>
        <p:nvSpPr>
          <p:cNvPr id="6" name="Text Box 5"/>
          <p:cNvSpPr txBox="1">
            <a:spLocks noChangeArrowheads="1"/>
          </p:cNvSpPr>
          <p:nvPr/>
        </p:nvSpPr>
        <p:spPr bwMode="auto">
          <a:xfrm>
            <a:off x="326783" y="916284"/>
            <a:ext cx="524503" cy="1200329"/>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t</a:t>
            </a:r>
          </a:p>
          <a:p>
            <a:pPr eaLnBrk="1" hangingPunct="1">
              <a:defRPr/>
            </a:pPr>
            <a:r>
              <a:rPr lang="en-US" sz="2400" dirty="0">
                <a:latin typeface="Book Antiqua" panose="02040602050305030304" pitchFamily="18" charset="0"/>
              </a:rPr>
              <a:t>At</a:t>
            </a:r>
          </a:p>
          <a:p>
            <a:pPr eaLnBrk="1" hangingPunct="1">
              <a:defRPr/>
            </a:pPr>
            <a:r>
              <a:rPr lang="en-US" sz="2400" dirty="0">
                <a:latin typeface="Book Antiqua" panose="02040602050305030304" pitchFamily="18" charset="0"/>
              </a:rPr>
              <a:t>Ft</a:t>
            </a:r>
          </a:p>
        </p:txBody>
      </p:sp>
      <p:sp>
        <p:nvSpPr>
          <p:cNvPr id="7" name="Text Box 6"/>
          <p:cNvSpPr txBox="1">
            <a:spLocks noChangeArrowheads="1"/>
          </p:cNvSpPr>
          <p:nvPr/>
        </p:nvSpPr>
        <p:spPr bwMode="auto">
          <a:xfrm>
            <a:off x="1104658" y="879772"/>
            <a:ext cx="646331" cy="1200329"/>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1</a:t>
            </a:r>
          </a:p>
          <a:p>
            <a:pPr eaLnBrk="1" hangingPunct="1">
              <a:defRPr/>
            </a:pPr>
            <a:r>
              <a:rPr lang="en-US" sz="2400" dirty="0">
                <a:latin typeface="Book Antiqua" panose="02040602050305030304" pitchFamily="18" charset="0"/>
              </a:rPr>
              <a:t>100</a:t>
            </a:r>
          </a:p>
          <a:p>
            <a:pPr eaLnBrk="1" hangingPunct="1">
              <a:defRPr/>
            </a:pPr>
            <a:r>
              <a:rPr lang="en-US" sz="2400" dirty="0">
                <a:latin typeface="Book Antiqua" panose="02040602050305030304" pitchFamily="18" charset="0"/>
              </a:rPr>
              <a:t>100</a:t>
            </a:r>
          </a:p>
        </p:txBody>
      </p:sp>
      <p:sp>
        <p:nvSpPr>
          <p:cNvPr id="8" name="Text Box 7"/>
          <p:cNvSpPr txBox="1">
            <a:spLocks noChangeArrowheads="1"/>
          </p:cNvSpPr>
          <p:nvPr/>
        </p:nvSpPr>
        <p:spPr bwMode="auto">
          <a:xfrm>
            <a:off x="152399" y="2680940"/>
            <a:ext cx="2744662"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F4 =(1-</a:t>
            </a:r>
            <a:r>
              <a:rPr lang="el-GR" sz="2400" dirty="0">
                <a:latin typeface="Book Antiqua" panose="02040602050305030304" pitchFamily="18" charset="0"/>
              </a:rPr>
              <a:t>α</a:t>
            </a:r>
            <a:r>
              <a:rPr lang="en-US" sz="2400" dirty="0">
                <a:latin typeface="Book Antiqua" panose="02040602050305030304" pitchFamily="18" charset="0"/>
              </a:rPr>
              <a:t>)F3 + </a:t>
            </a:r>
            <a:r>
              <a:rPr lang="el-GR" sz="2400" dirty="0">
                <a:latin typeface="Book Antiqua" panose="02040602050305030304" pitchFamily="18" charset="0"/>
              </a:rPr>
              <a:t>α</a:t>
            </a:r>
            <a:r>
              <a:rPr lang="en-US" sz="2400" dirty="0">
                <a:latin typeface="Book Antiqua" panose="02040602050305030304" pitchFamily="18" charset="0"/>
              </a:rPr>
              <a:t> A3</a:t>
            </a:r>
          </a:p>
        </p:txBody>
      </p:sp>
      <p:sp>
        <p:nvSpPr>
          <p:cNvPr id="9" name="Text Box 8"/>
          <p:cNvSpPr txBox="1">
            <a:spLocks noChangeArrowheads="1"/>
          </p:cNvSpPr>
          <p:nvPr/>
        </p:nvSpPr>
        <p:spPr bwMode="auto">
          <a:xfrm>
            <a:off x="76200" y="3381375"/>
            <a:ext cx="3215945"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F4 =0.8(110) + 0.2(120)</a:t>
            </a:r>
          </a:p>
        </p:txBody>
      </p:sp>
      <p:sp>
        <p:nvSpPr>
          <p:cNvPr id="10" name="Text Box 9"/>
          <p:cNvSpPr txBox="1">
            <a:spLocks noChangeArrowheads="1"/>
          </p:cNvSpPr>
          <p:nvPr/>
        </p:nvSpPr>
        <p:spPr bwMode="auto">
          <a:xfrm>
            <a:off x="76199" y="3990975"/>
            <a:ext cx="2529860"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F4 =88 + 24 = 112</a:t>
            </a:r>
          </a:p>
        </p:txBody>
      </p:sp>
      <p:sp>
        <p:nvSpPr>
          <p:cNvPr id="11" name="Text Box 10"/>
          <p:cNvSpPr txBox="1">
            <a:spLocks noChangeArrowheads="1"/>
          </p:cNvSpPr>
          <p:nvPr/>
        </p:nvSpPr>
        <p:spPr bwMode="auto">
          <a:xfrm>
            <a:off x="3023998" y="4586286"/>
            <a:ext cx="2180405"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A3 &amp; F3 </a:t>
            </a:r>
            <a:r>
              <a:rPr lang="en-US" sz="2400" dirty="0">
                <a:latin typeface="Book Antiqua" panose="02040602050305030304" pitchFamily="18" charset="0"/>
                <a:sym typeface="Wingdings" pitchFamily="2" charset="2"/>
              </a:rPr>
              <a:t>  F4</a:t>
            </a:r>
            <a:endParaRPr lang="en-US" sz="2400" dirty="0">
              <a:latin typeface="Book Antiqua" panose="02040602050305030304" pitchFamily="18" charset="0"/>
            </a:endParaRPr>
          </a:p>
        </p:txBody>
      </p:sp>
      <p:sp>
        <p:nvSpPr>
          <p:cNvPr id="12" name="Text Box 11"/>
          <p:cNvSpPr txBox="1">
            <a:spLocks noChangeArrowheads="1"/>
          </p:cNvSpPr>
          <p:nvPr/>
        </p:nvSpPr>
        <p:spPr bwMode="auto">
          <a:xfrm>
            <a:off x="114263" y="5103812"/>
            <a:ext cx="2324675"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A1 &amp; A2  </a:t>
            </a:r>
            <a:r>
              <a:rPr lang="en-US" sz="2400" dirty="0">
                <a:latin typeface="Book Antiqua" panose="02040602050305030304" pitchFamily="18" charset="0"/>
                <a:sym typeface="Wingdings" pitchFamily="2" charset="2"/>
              </a:rPr>
              <a:t>  F3</a:t>
            </a:r>
            <a:endParaRPr lang="en-US" sz="2400" dirty="0">
              <a:latin typeface="Book Antiqua" panose="02040602050305030304" pitchFamily="18" charset="0"/>
            </a:endParaRPr>
          </a:p>
        </p:txBody>
      </p:sp>
      <p:sp>
        <p:nvSpPr>
          <p:cNvPr id="13" name="Text Box 12"/>
          <p:cNvSpPr txBox="1">
            <a:spLocks noChangeArrowheads="1"/>
          </p:cNvSpPr>
          <p:nvPr/>
        </p:nvSpPr>
        <p:spPr bwMode="auto">
          <a:xfrm>
            <a:off x="2452657" y="5103812"/>
            <a:ext cx="3110147"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A1&amp; A2 &amp; A3  </a:t>
            </a:r>
            <a:r>
              <a:rPr lang="en-US" sz="2400" dirty="0">
                <a:latin typeface="Book Antiqua" panose="02040602050305030304" pitchFamily="18" charset="0"/>
                <a:sym typeface="Wingdings" pitchFamily="2" charset="2"/>
              </a:rPr>
              <a:t>  F4</a:t>
            </a:r>
            <a:r>
              <a:rPr lang="en-US" sz="2400" dirty="0">
                <a:latin typeface="Book Antiqua" panose="02040602050305030304" pitchFamily="18" charset="0"/>
              </a:rPr>
              <a:t> </a:t>
            </a:r>
          </a:p>
        </p:txBody>
      </p:sp>
      <p:sp>
        <p:nvSpPr>
          <p:cNvPr id="14" name="Text Box 13"/>
          <p:cNvSpPr txBox="1">
            <a:spLocks noChangeArrowheads="1"/>
          </p:cNvSpPr>
          <p:nvPr/>
        </p:nvSpPr>
        <p:spPr bwMode="auto">
          <a:xfrm>
            <a:off x="1834908" y="879772"/>
            <a:ext cx="646331" cy="1200329"/>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2</a:t>
            </a:r>
          </a:p>
          <a:p>
            <a:pPr eaLnBrk="1" hangingPunct="1">
              <a:defRPr/>
            </a:pPr>
            <a:r>
              <a:rPr lang="en-US" sz="2400" dirty="0">
                <a:latin typeface="Book Antiqua" panose="02040602050305030304" pitchFamily="18" charset="0"/>
              </a:rPr>
              <a:t>150</a:t>
            </a:r>
          </a:p>
          <a:p>
            <a:pPr eaLnBrk="1" hangingPunct="1">
              <a:defRPr/>
            </a:pPr>
            <a:r>
              <a:rPr lang="en-US" sz="2400" dirty="0">
                <a:latin typeface="Book Antiqua" panose="02040602050305030304" pitchFamily="18" charset="0"/>
              </a:rPr>
              <a:t>100</a:t>
            </a:r>
          </a:p>
        </p:txBody>
      </p:sp>
      <p:sp>
        <p:nvSpPr>
          <p:cNvPr id="15" name="Text Box 14"/>
          <p:cNvSpPr txBox="1">
            <a:spLocks noChangeArrowheads="1"/>
          </p:cNvSpPr>
          <p:nvPr/>
        </p:nvSpPr>
        <p:spPr bwMode="auto">
          <a:xfrm>
            <a:off x="2661181" y="895647"/>
            <a:ext cx="646331" cy="1200329"/>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3</a:t>
            </a:r>
          </a:p>
          <a:p>
            <a:pPr eaLnBrk="1" hangingPunct="1">
              <a:defRPr/>
            </a:pPr>
            <a:endParaRPr lang="en-US" sz="2400" b="1" dirty="0">
              <a:solidFill>
                <a:srgbClr val="CC0066"/>
              </a:solidFill>
              <a:latin typeface="Book Antiqua" panose="02040602050305030304" pitchFamily="18" charset="0"/>
            </a:endParaRPr>
          </a:p>
          <a:p>
            <a:pPr eaLnBrk="1" hangingPunct="1">
              <a:defRPr/>
            </a:pPr>
            <a:r>
              <a:rPr lang="en-US" sz="2400" dirty="0">
                <a:latin typeface="Book Antiqua" panose="02040602050305030304" pitchFamily="18" charset="0"/>
              </a:rPr>
              <a:t>110</a:t>
            </a:r>
          </a:p>
        </p:txBody>
      </p:sp>
      <p:sp>
        <p:nvSpPr>
          <p:cNvPr id="16" name="Text Box 15"/>
          <p:cNvSpPr txBox="1">
            <a:spLocks noChangeArrowheads="1"/>
          </p:cNvSpPr>
          <p:nvPr/>
        </p:nvSpPr>
        <p:spPr bwMode="auto">
          <a:xfrm>
            <a:off x="3644803" y="920012"/>
            <a:ext cx="646331" cy="1200329"/>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4</a:t>
            </a:r>
          </a:p>
          <a:p>
            <a:pPr eaLnBrk="1" hangingPunct="1">
              <a:defRPr/>
            </a:pPr>
            <a:endParaRPr lang="en-US" sz="2400" dirty="0">
              <a:latin typeface="Book Antiqua" panose="02040602050305030304" pitchFamily="18" charset="0"/>
            </a:endParaRPr>
          </a:p>
          <a:p>
            <a:pPr eaLnBrk="1" hangingPunct="1">
              <a:defRPr/>
            </a:pPr>
            <a:r>
              <a:rPr lang="en-US" sz="2400" b="1" dirty="0">
                <a:solidFill>
                  <a:srgbClr val="147627"/>
                </a:solidFill>
                <a:latin typeface="Book Antiqua" panose="02040602050305030304" pitchFamily="18" charset="0"/>
              </a:rPr>
              <a:t>112</a:t>
            </a:r>
          </a:p>
        </p:txBody>
      </p:sp>
      <p:sp>
        <p:nvSpPr>
          <p:cNvPr id="17" name="Text Box 16"/>
          <p:cNvSpPr txBox="1">
            <a:spLocks noChangeArrowheads="1"/>
          </p:cNvSpPr>
          <p:nvPr/>
        </p:nvSpPr>
        <p:spPr bwMode="auto">
          <a:xfrm>
            <a:off x="2700833" y="1195353"/>
            <a:ext cx="646331" cy="461665"/>
          </a:xfrm>
          <a:prstGeom prst="rect">
            <a:avLst/>
          </a:prstGeom>
          <a:noFill/>
          <a:ln w="9525">
            <a:noFill/>
            <a:miter lim="800000"/>
            <a:headEnd/>
            <a:tailEnd/>
          </a:ln>
        </p:spPr>
        <p:txBody>
          <a:bodyPr wrap="none">
            <a:spAutoFit/>
          </a:bodyPr>
          <a:lstStyle/>
          <a:p>
            <a:pPr eaLnBrk="1" hangingPunct="1">
              <a:defRPr/>
            </a:pPr>
            <a:r>
              <a:rPr lang="en-US" sz="2400" b="1" dirty="0">
                <a:solidFill>
                  <a:srgbClr val="CC0066"/>
                </a:solidFill>
                <a:latin typeface="Book Antiqua" panose="02040602050305030304" pitchFamily="18" charset="0"/>
              </a:rPr>
              <a:t>120</a:t>
            </a:r>
            <a:endParaRPr lang="en-US" sz="2400" dirty="0">
              <a:latin typeface="Book Antiqua" panose="02040602050305030304" pitchFamily="18" charset="0"/>
            </a:endParaRPr>
          </a:p>
        </p:txBody>
      </p:sp>
      <p:sp>
        <p:nvSpPr>
          <p:cNvPr id="18" name="Text Box 17"/>
          <p:cNvSpPr txBox="1">
            <a:spLocks noChangeArrowheads="1"/>
          </p:cNvSpPr>
          <p:nvPr/>
        </p:nvSpPr>
        <p:spPr bwMode="auto">
          <a:xfrm>
            <a:off x="126967" y="4586287"/>
            <a:ext cx="2744662" cy="461665"/>
          </a:xfrm>
          <a:prstGeom prst="rect">
            <a:avLst/>
          </a:prstGeom>
          <a:noFill/>
          <a:ln w="9525">
            <a:noFill/>
            <a:miter lim="800000"/>
            <a:headEnd/>
            <a:tailEnd/>
          </a:ln>
        </p:spPr>
        <p:txBody>
          <a:bodyPr wrap="none">
            <a:spAutoFit/>
          </a:bodyPr>
          <a:lstStyle/>
          <a:p>
            <a:pPr eaLnBrk="1" hangingPunct="1">
              <a:defRPr/>
            </a:pPr>
            <a:r>
              <a:rPr lang="en-US" sz="2400" dirty="0">
                <a:latin typeface="Book Antiqua" panose="02040602050305030304" pitchFamily="18" charset="0"/>
              </a:rPr>
              <a:t>F4 =(1-</a:t>
            </a:r>
            <a:r>
              <a:rPr lang="el-GR" sz="2400" dirty="0">
                <a:latin typeface="Book Antiqua" panose="02040602050305030304" pitchFamily="18" charset="0"/>
              </a:rPr>
              <a:t>α</a:t>
            </a:r>
            <a:r>
              <a:rPr lang="en-US" sz="2400" dirty="0">
                <a:latin typeface="Book Antiqua" panose="02040602050305030304" pitchFamily="18" charset="0"/>
              </a:rPr>
              <a:t>)F3 + </a:t>
            </a:r>
            <a:r>
              <a:rPr lang="el-GR" sz="2400" dirty="0">
                <a:latin typeface="Book Antiqua" panose="02040602050305030304" pitchFamily="18" charset="0"/>
              </a:rPr>
              <a:t>α</a:t>
            </a:r>
            <a:r>
              <a:rPr lang="en-US" sz="2400" dirty="0">
                <a:latin typeface="Book Antiqua" panose="02040602050305030304" pitchFamily="18" charset="0"/>
              </a:rPr>
              <a:t> A3</a:t>
            </a:r>
          </a:p>
        </p:txBody>
      </p:sp>
    </p:spTree>
    <p:extLst>
      <p:ext uri="{BB962C8B-B14F-4D97-AF65-F5344CB8AC3E}">
        <p14:creationId xmlns:p14="http://schemas.microsoft.com/office/powerpoint/2010/main" val="3419092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Pieces of Data are Taken into  Account in  ES</a:t>
            </a:r>
          </a:p>
        </p:txBody>
      </p:sp>
      <p:sp>
        <p:nvSpPr>
          <p:cNvPr id="4" name="Rectangle 3"/>
          <p:cNvSpPr txBox="1">
            <a:spLocks noChangeArrowheads="1"/>
          </p:cNvSpPr>
          <p:nvPr/>
        </p:nvSpPr>
        <p:spPr bwMode="auto">
          <a:xfrm>
            <a:off x="16276" y="838200"/>
            <a:ext cx="12251924" cy="5638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lnSpc>
                <a:spcPct val="130000"/>
              </a:lnSpc>
              <a:spcBef>
                <a:spcPct val="20000"/>
              </a:spcBef>
              <a:buClr>
                <a:srgbClr val="000000"/>
              </a:buClr>
              <a:defRPr/>
            </a:pPr>
            <a:r>
              <a:rPr lang="en-US" sz="2400" i="1" kern="0" dirty="0">
                <a:solidFill>
                  <a:schemeClr val="accent4">
                    <a:lumMod val="75000"/>
                  </a:schemeClr>
                </a:solidFill>
                <a:latin typeface="Book Antiqua" panose="02040602050305030304" pitchFamily="18" charset="0"/>
                <a:cs typeface="Tahoma" pitchFamily="34" charset="0"/>
              </a:rPr>
              <a:t>F</a:t>
            </a:r>
            <a:r>
              <a:rPr lang="en-US" sz="2400" i="1" kern="0" baseline="-25000" dirty="0">
                <a:solidFill>
                  <a:schemeClr val="accent4">
                    <a:lumMod val="75000"/>
                  </a:schemeClr>
                </a:solidFill>
                <a:latin typeface="Book Antiqua" panose="02040602050305030304" pitchFamily="18" charset="0"/>
                <a:cs typeface="Tahoma" pitchFamily="34" charset="0"/>
              </a:rPr>
              <a:t>t+1</a:t>
            </a:r>
            <a:r>
              <a:rPr lang="en-US" sz="2400" kern="0" dirty="0">
                <a:solidFill>
                  <a:schemeClr val="accent4">
                    <a:lumMod val="75000"/>
                  </a:schemeClr>
                </a:solidFill>
                <a:latin typeface="Book Antiqua" panose="02040602050305030304" pitchFamily="18" charset="0"/>
                <a:cs typeface="Tahoma" pitchFamily="34" charset="0"/>
              </a:rPr>
              <a:t> = </a:t>
            </a:r>
            <a:r>
              <a:rPr lang="en-US" sz="2400" i="1" kern="0" dirty="0">
                <a:solidFill>
                  <a:schemeClr val="accent4">
                    <a:lumMod val="75000"/>
                  </a:schemeClr>
                </a:solidFill>
                <a:latin typeface="Book Antiqua" panose="02040602050305030304" pitchFamily="18" charset="0"/>
                <a:cs typeface="Tahoma" pitchFamily="34" charset="0"/>
              </a:rPr>
              <a:t>aA</a:t>
            </a:r>
            <a:r>
              <a:rPr lang="en-US" sz="2400" i="1" kern="0" baseline="-25000" dirty="0">
                <a:solidFill>
                  <a:schemeClr val="accent4">
                    <a:lumMod val="75000"/>
                  </a:schemeClr>
                </a:solidFill>
                <a:latin typeface="Book Antiqua" panose="02040602050305030304" pitchFamily="18" charset="0"/>
                <a:cs typeface="Tahoma" pitchFamily="34" charset="0"/>
              </a:rPr>
              <a:t>t</a:t>
            </a:r>
            <a:r>
              <a:rPr lang="en-US" sz="2400" kern="0" dirty="0">
                <a:solidFill>
                  <a:schemeClr val="accent4">
                    <a:lumMod val="75000"/>
                  </a:schemeClr>
                </a:solidFill>
                <a:latin typeface="Book Antiqua" panose="02040602050305030304" pitchFamily="18" charset="0"/>
                <a:cs typeface="Tahoma" pitchFamily="34" charset="0"/>
              </a:rPr>
              <a:t> +(1 – </a:t>
            </a:r>
            <a:r>
              <a:rPr lang="en-US" sz="2400" i="1" kern="0" dirty="0">
                <a:solidFill>
                  <a:schemeClr val="accent4">
                    <a:lumMod val="75000"/>
                  </a:schemeClr>
                </a:solidFill>
                <a:latin typeface="Book Antiqua" panose="02040602050305030304" pitchFamily="18" charset="0"/>
                <a:cs typeface="Tahoma" pitchFamily="34" charset="0"/>
              </a:rPr>
              <a:t>a</a:t>
            </a:r>
            <a:r>
              <a:rPr lang="en-US" sz="2400" kern="0" dirty="0">
                <a:solidFill>
                  <a:schemeClr val="accent4">
                    <a:lumMod val="75000"/>
                  </a:schemeClr>
                </a:solidFill>
                <a:latin typeface="Book Antiqua" panose="02040602050305030304" pitchFamily="18" charset="0"/>
                <a:cs typeface="Tahoma" pitchFamily="34" charset="0"/>
              </a:rPr>
              <a:t>)</a:t>
            </a:r>
            <a:r>
              <a:rPr lang="en-US" sz="2400" i="1" kern="0" dirty="0">
                <a:solidFill>
                  <a:schemeClr val="accent4">
                    <a:lumMod val="75000"/>
                  </a:schemeClr>
                </a:solidFill>
                <a:latin typeface="Book Antiqua" panose="02040602050305030304" pitchFamily="18" charset="0"/>
                <a:cs typeface="Tahoma" pitchFamily="34" charset="0"/>
              </a:rPr>
              <a:t>F</a:t>
            </a:r>
            <a:r>
              <a:rPr lang="en-US" sz="2400" i="1" kern="0" baseline="-25000" dirty="0">
                <a:solidFill>
                  <a:schemeClr val="accent4">
                    <a:lumMod val="75000"/>
                  </a:schemeClr>
                </a:solidFill>
                <a:latin typeface="Book Antiqua" panose="02040602050305030304" pitchFamily="18" charset="0"/>
                <a:cs typeface="Tahoma" pitchFamily="34" charset="0"/>
              </a:rPr>
              <a:t>t</a:t>
            </a:r>
            <a:r>
              <a:rPr lang="en-US" sz="2400" kern="0" dirty="0">
                <a:solidFill>
                  <a:schemeClr val="accent4">
                    <a:lumMod val="75000"/>
                  </a:schemeClr>
                </a:solidFill>
                <a:latin typeface="Book Antiqua" panose="02040602050305030304" pitchFamily="18" charset="0"/>
                <a:cs typeface="Tahoma" pitchFamily="34" charset="0"/>
              </a:rPr>
              <a:t> </a:t>
            </a:r>
          </a:p>
          <a:p>
            <a:pPr marL="342900" indent="-342900">
              <a:lnSpc>
                <a:spcPct val="130000"/>
              </a:lnSpc>
              <a:spcBef>
                <a:spcPct val="20000"/>
              </a:spcBef>
              <a:buClr>
                <a:srgbClr val="000000"/>
              </a:buClr>
              <a:defRPr/>
            </a:pPr>
            <a:r>
              <a:rPr lang="en-US" sz="2400" i="1" kern="0" dirty="0">
                <a:solidFill>
                  <a:srgbClr val="9E0000"/>
                </a:solidFill>
                <a:latin typeface="Book Antiqua" panose="02040602050305030304" pitchFamily="18" charset="0"/>
                <a:ea typeface="+mn-ea"/>
                <a:cs typeface="Tahoma" pitchFamily="34" charset="0"/>
              </a:rPr>
              <a:t>F</a:t>
            </a:r>
            <a:r>
              <a:rPr lang="en-US" sz="2400" i="1" kern="0" baseline="-25000" dirty="0">
                <a:solidFill>
                  <a:srgbClr val="9E0000"/>
                </a:solidFill>
                <a:latin typeface="Book Antiqua" panose="02040602050305030304" pitchFamily="18" charset="0"/>
                <a:ea typeface="+mn-ea"/>
                <a:cs typeface="Tahoma" pitchFamily="34" charset="0"/>
              </a:rPr>
              <a:t>t</a:t>
            </a:r>
            <a:r>
              <a:rPr lang="en-US" sz="2400" kern="0" dirty="0">
                <a:solidFill>
                  <a:srgbClr val="9E0000"/>
                </a:solidFill>
                <a:latin typeface="Book Antiqua" panose="02040602050305030304" pitchFamily="18" charset="0"/>
                <a:ea typeface="+mn-ea"/>
                <a:cs typeface="Tahoma" pitchFamily="34" charset="0"/>
              </a:rPr>
              <a:t> = </a:t>
            </a:r>
            <a:r>
              <a:rPr lang="en-US" sz="2400" i="1" kern="0" dirty="0">
                <a:solidFill>
                  <a:srgbClr val="9E0000"/>
                </a:solidFill>
                <a:latin typeface="Book Antiqua" panose="02040602050305030304" pitchFamily="18" charset="0"/>
                <a:ea typeface="+mn-ea"/>
                <a:cs typeface="Tahoma" pitchFamily="34" charset="0"/>
              </a:rPr>
              <a:t>aA</a:t>
            </a:r>
            <a:r>
              <a:rPr lang="en-US" sz="2400" i="1" kern="0" baseline="-25000" dirty="0">
                <a:solidFill>
                  <a:srgbClr val="9E0000"/>
                </a:solidFill>
                <a:latin typeface="Book Antiqua" panose="02040602050305030304" pitchFamily="18" charset="0"/>
                <a:ea typeface="+mn-ea"/>
                <a:cs typeface="Tahoma" pitchFamily="34" charset="0"/>
              </a:rPr>
              <a:t>t</a:t>
            </a:r>
            <a:r>
              <a:rPr lang="en-US" sz="2400" kern="0" baseline="-25000" dirty="0">
                <a:solidFill>
                  <a:srgbClr val="9E0000"/>
                </a:solidFill>
                <a:latin typeface="Book Antiqua" panose="02040602050305030304" pitchFamily="18" charset="0"/>
                <a:ea typeface="+mn-ea"/>
                <a:cs typeface="Tahoma" pitchFamily="34" charset="0"/>
              </a:rPr>
              <a:t>–1</a:t>
            </a:r>
            <a:r>
              <a:rPr lang="en-US" sz="2400" kern="0" dirty="0">
                <a:solidFill>
                  <a:srgbClr val="9E0000"/>
                </a:solidFill>
                <a:latin typeface="Book Antiqua" panose="02040602050305030304" pitchFamily="18" charset="0"/>
                <a:ea typeface="+mn-ea"/>
                <a:cs typeface="Tahoma" pitchFamily="34" charset="0"/>
              </a:rPr>
              <a:t> +(1 – </a:t>
            </a:r>
            <a:r>
              <a:rPr lang="en-US" sz="2400" i="1" kern="0" dirty="0">
                <a:solidFill>
                  <a:srgbClr val="9E0000"/>
                </a:solidFill>
                <a:latin typeface="Book Antiqua" panose="02040602050305030304" pitchFamily="18" charset="0"/>
                <a:ea typeface="+mn-ea"/>
                <a:cs typeface="Tahoma" pitchFamily="34" charset="0"/>
              </a:rPr>
              <a:t>a</a:t>
            </a:r>
            <a:r>
              <a:rPr lang="en-US" sz="2400" kern="0" dirty="0">
                <a:solidFill>
                  <a:srgbClr val="9E0000"/>
                </a:solidFill>
                <a:latin typeface="Book Antiqua" panose="02040602050305030304" pitchFamily="18" charset="0"/>
                <a:ea typeface="+mn-ea"/>
                <a:cs typeface="Tahoma" pitchFamily="34" charset="0"/>
              </a:rPr>
              <a:t>)</a:t>
            </a:r>
            <a:r>
              <a:rPr lang="en-US" sz="2400" i="1" kern="0" dirty="0">
                <a:solidFill>
                  <a:srgbClr val="9E0000"/>
                </a:solidFill>
                <a:latin typeface="Book Antiqua" panose="02040602050305030304" pitchFamily="18" charset="0"/>
                <a:ea typeface="+mn-ea"/>
                <a:cs typeface="Tahoma" pitchFamily="34" charset="0"/>
              </a:rPr>
              <a:t>F</a:t>
            </a:r>
            <a:r>
              <a:rPr lang="en-US" sz="2400" i="1" kern="0" baseline="-25000" dirty="0">
                <a:solidFill>
                  <a:srgbClr val="9E0000"/>
                </a:solidFill>
                <a:latin typeface="Book Antiqua" panose="02040602050305030304" pitchFamily="18" charset="0"/>
                <a:ea typeface="+mn-ea"/>
                <a:cs typeface="Tahoma" pitchFamily="34" charset="0"/>
              </a:rPr>
              <a:t>t</a:t>
            </a:r>
            <a:r>
              <a:rPr lang="en-US" sz="2400" kern="0" baseline="-25000" dirty="0">
                <a:solidFill>
                  <a:srgbClr val="9E0000"/>
                </a:solidFill>
                <a:latin typeface="Book Antiqua" panose="02040602050305030304" pitchFamily="18" charset="0"/>
                <a:ea typeface="+mn-ea"/>
                <a:cs typeface="Tahoma" pitchFamily="34" charset="0"/>
              </a:rPr>
              <a:t>–1</a:t>
            </a:r>
            <a:r>
              <a:rPr lang="en-US" sz="2400" kern="0" dirty="0">
                <a:solidFill>
                  <a:srgbClr val="9E0000"/>
                </a:solidFill>
                <a:latin typeface="Book Antiqua" panose="02040602050305030304" pitchFamily="18" charset="0"/>
                <a:ea typeface="+mn-ea"/>
                <a:cs typeface="Tahoma" pitchFamily="34" charset="0"/>
              </a:rPr>
              <a:t> </a:t>
            </a:r>
          </a:p>
          <a:p>
            <a:pPr marL="342900" indent="-342900">
              <a:lnSpc>
                <a:spcPct val="130000"/>
              </a:lnSpc>
              <a:spcBef>
                <a:spcPct val="20000"/>
              </a:spcBef>
              <a:buClr>
                <a:srgbClr val="000000"/>
              </a:buClr>
              <a:defRPr/>
            </a:pPr>
            <a:r>
              <a:rPr lang="en-US" sz="2400" i="1" kern="0" dirty="0">
                <a:solidFill>
                  <a:schemeClr val="accent4">
                    <a:lumMod val="75000"/>
                  </a:schemeClr>
                </a:solidFill>
                <a:latin typeface="Book Antiqua" panose="02040602050305030304" pitchFamily="18" charset="0"/>
                <a:cs typeface="Tahoma" pitchFamily="34" charset="0"/>
              </a:rPr>
              <a:t>F</a:t>
            </a:r>
            <a:r>
              <a:rPr lang="en-US" sz="2400" i="1" kern="0" baseline="-25000" dirty="0">
                <a:solidFill>
                  <a:schemeClr val="accent4">
                    <a:lumMod val="75000"/>
                  </a:schemeClr>
                </a:solidFill>
                <a:latin typeface="Book Antiqua" panose="02040602050305030304" pitchFamily="18" charset="0"/>
                <a:cs typeface="Tahoma" pitchFamily="34" charset="0"/>
              </a:rPr>
              <a:t>t+1</a:t>
            </a:r>
            <a:r>
              <a:rPr lang="en-US" sz="2400" kern="0" dirty="0">
                <a:solidFill>
                  <a:schemeClr val="accent4">
                    <a:lumMod val="75000"/>
                  </a:schemeClr>
                </a:solidFill>
                <a:latin typeface="Book Antiqua" panose="02040602050305030304" pitchFamily="18" charset="0"/>
                <a:cs typeface="Tahoma" pitchFamily="34" charset="0"/>
              </a:rPr>
              <a:t> = </a:t>
            </a:r>
            <a:r>
              <a:rPr lang="en-US" sz="2400" i="1" kern="0" dirty="0">
                <a:solidFill>
                  <a:schemeClr val="accent4">
                    <a:lumMod val="75000"/>
                  </a:schemeClr>
                </a:solidFill>
                <a:latin typeface="Book Antiqua" panose="02040602050305030304" pitchFamily="18" charset="0"/>
                <a:cs typeface="Tahoma" pitchFamily="34" charset="0"/>
              </a:rPr>
              <a:t>aA</a:t>
            </a:r>
            <a:r>
              <a:rPr lang="en-US" sz="2400" i="1" kern="0" baseline="-25000" dirty="0">
                <a:solidFill>
                  <a:schemeClr val="accent4">
                    <a:lumMod val="75000"/>
                  </a:schemeClr>
                </a:solidFill>
                <a:latin typeface="Book Antiqua" panose="02040602050305030304" pitchFamily="18" charset="0"/>
                <a:cs typeface="Tahoma" pitchFamily="34" charset="0"/>
              </a:rPr>
              <a:t>t</a:t>
            </a:r>
            <a:r>
              <a:rPr lang="en-US" sz="2400" kern="0" dirty="0">
                <a:solidFill>
                  <a:schemeClr val="accent4">
                    <a:lumMod val="75000"/>
                  </a:schemeClr>
                </a:solidFill>
                <a:latin typeface="Book Antiqua" panose="02040602050305030304" pitchFamily="18" charset="0"/>
                <a:cs typeface="Tahoma" pitchFamily="34" charset="0"/>
              </a:rPr>
              <a:t> +(1 – </a:t>
            </a:r>
            <a:r>
              <a:rPr lang="en-US" sz="2400" i="1" kern="0" dirty="0">
                <a:solidFill>
                  <a:schemeClr val="accent4">
                    <a:lumMod val="75000"/>
                  </a:schemeClr>
                </a:solidFill>
                <a:latin typeface="Book Antiqua" panose="02040602050305030304" pitchFamily="18" charset="0"/>
                <a:cs typeface="Tahoma" pitchFamily="34" charset="0"/>
              </a:rPr>
              <a:t>a</a:t>
            </a:r>
            <a:r>
              <a:rPr lang="en-US" sz="2400" kern="0" dirty="0">
                <a:solidFill>
                  <a:schemeClr val="accent4">
                    <a:lumMod val="75000"/>
                  </a:schemeClr>
                </a:solidFill>
                <a:latin typeface="Book Antiqua" panose="02040602050305030304" pitchFamily="18" charset="0"/>
                <a:cs typeface="Tahoma" pitchFamily="34" charset="0"/>
              </a:rPr>
              <a:t>)</a:t>
            </a:r>
            <a:r>
              <a:rPr lang="en-US" sz="2400" i="1" kern="0" dirty="0">
                <a:solidFill>
                  <a:schemeClr val="accent4">
                    <a:lumMod val="75000"/>
                  </a:schemeClr>
                </a:solidFill>
                <a:latin typeface="Book Antiqua" panose="02040602050305030304" pitchFamily="18" charset="0"/>
                <a:cs typeface="Tahoma" pitchFamily="34" charset="0"/>
              </a:rPr>
              <a:t> </a:t>
            </a:r>
            <a:r>
              <a:rPr lang="en-US" sz="2400" kern="0" dirty="0">
                <a:solidFill>
                  <a:schemeClr val="accent4">
                    <a:lumMod val="75000"/>
                  </a:schemeClr>
                </a:solidFill>
                <a:latin typeface="Book Antiqua" panose="02040602050305030304" pitchFamily="18" charset="0"/>
                <a:cs typeface="Tahoma" pitchFamily="34" charset="0"/>
              </a:rPr>
              <a:t>[</a:t>
            </a:r>
            <a:r>
              <a:rPr lang="en-US" sz="2400" i="1" kern="0" dirty="0">
                <a:solidFill>
                  <a:schemeClr val="accent4">
                    <a:lumMod val="75000"/>
                  </a:schemeClr>
                </a:solidFill>
                <a:latin typeface="Book Antiqua" panose="02040602050305030304" pitchFamily="18" charset="0"/>
                <a:cs typeface="Tahoma" pitchFamily="34" charset="0"/>
              </a:rPr>
              <a:t>aA</a:t>
            </a:r>
            <a:r>
              <a:rPr lang="en-US" sz="2400" i="1" kern="0" baseline="-25000" dirty="0">
                <a:solidFill>
                  <a:schemeClr val="accent4">
                    <a:lumMod val="75000"/>
                  </a:schemeClr>
                </a:solidFill>
                <a:latin typeface="Book Antiqua" panose="02040602050305030304" pitchFamily="18" charset="0"/>
                <a:cs typeface="Tahoma" pitchFamily="34" charset="0"/>
              </a:rPr>
              <a:t>t</a:t>
            </a:r>
            <a:r>
              <a:rPr lang="en-US" sz="2400" kern="0" baseline="-25000" dirty="0">
                <a:solidFill>
                  <a:schemeClr val="accent4">
                    <a:lumMod val="75000"/>
                  </a:schemeClr>
                </a:solidFill>
                <a:latin typeface="Book Antiqua" panose="02040602050305030304" pitchFamily="18" charset="0"/>
                <a:cs typeface="Tahoma" pitchFamily="34" charset="0"/>
              </a:rPr>
              <a:t>–1</a:t>
            </a:r>
            <a:r>
              <a:rPr lang="en-US" sz="2400" kern="0" dirty="0">
                <a:solidFill>
                  <a:schemeClr val="accent4">
                    <a:lumMod val="75000"/>
                  </a:schemeClr>
                </a:solidFill>
                <a:latin typeface="Book Antiqua" panose="02040602050305030304" pitchFamily="18" charset="0"/>
                <a:cs typeface="Tahoma" pitchFamily="34" charset="0"/>
              </a:rPr>
              <a:t> +(1 – </a:t>
            </a:r>
            <a:r>
              <a:rPr lang="en-US" sz="2400" i="1" kern="0" dirty="0">
                <a:solidFill>
                  <a:schemeClr val="accent4">
                    <a:lumMod val="75000"/>
                  </a:schemeClr>
                </a:solidFill>
                <a:latin typeface="Book Antiqua" panose="02040602050305030304" pitchFamily="18" charset="0"/>
                <a:cs typeface="Tahoma" pitchFamily="34" charset="0"/>
              </a:rPr>
              <a:t>a</a:t>
            </a:r>
            <a:r>
              <a:rPr lang="en-US" sz="2400" kern="0" dirty="0">
                <a:solidFill>
                  <a:schemeClr val="accent4">
                    <a:lumMod val="75000"/>
                  </a:schemeClr>
                </a:solidFill>
                <a:latin typeface="Book Antiqua" panose="02040602050305030304" pitchFamily="18" charset="0"/>
                <a:cs typeface="Tahoma" pitchFamily="34" charset="0"/>
              </a:rPr>
              <a:t>)</a:t>
            </a:r>
            <a:r>
              <a:rPr lang="en-US" sz="2400" i="1" kern="0" dirty="0">
                <a:solidFill>
                  <a:schemeClr val="accent4">
                    <a:lumMod val="75000"/>
                  </a:schemeClr>
                </a:solidFill>
                <a:latin typeface="Book Antiqua" panose="02040602050305030304" pitchFamily="18" charset="0"/>
                <a:cs typeface="Tahoma" pitchFamily="34" charset="0"/>
              </a:rPr>
              <a:t>F</a:t>
            </a:r>
            <a:r>
              <a:rPr lang="en-US" sz="2400" i="1" kern="0" baseline="-25000" dirty="0">
                <a:solidFill>
                  <a:schemeClr val="accent4">
                    <a:lumMod val="75000"/>
                  </a:schemeClr>
                </a:solidFill>
                <a:latin typeface="Book Antiqua" panose="02040602050305030304" pitchFamily="18" charset="0"/>
                <a:cs typeface="Tahoma" pitchFamily="34" charset="0"/>
              </a:rPr>
              <a:t>t</a:t>
            </a:r>
            <a:r>
              <a:rPr lang="en-US" sz="2400" kern="0" baseline="-25000" dirty="0">
                <a:solidFill>
                  <a:schemeClr val="accent4">
                    <a:lumMod val="75000"/>
                  </a:schemeClr>
                </a:solidFill>
                <a:latin typeface="Book Antiqua" panose="02040602050305030304" pitchFamily="18" charset="0"/>
                <a:cs typeface="Tahoma" pitchFamily="34" charset="0"/>
              </a:rPr>
              <a:t>–1</a:t>
            </a:r>
            <a:r>
              <a:rPr lang="en-US" sz="2400" kern="0" dirty="0">
                <a:solidFill>
                  <a:schemeClr val="accent4">
                    <a:lumMod val="75000"/>
                  </a:schemeClr>
                </a:solidFill>
                <a:latin typeface="Book Antiqua" panose="02040602050305030304" pitchFamily="18" charset="0"/>
                <a:cs typeface="Tahoma" pitchFamily="34" charset="0"/>
              </a:rPr>
              <a:t>]</a:t>
            </a:r>
          </a:p>
          <a:p>
            <a:pPr marL="342900" indent="-342900">
              <a:lnSpc>
                <a:spcPct val="130000"/>
              </a:lnSpc>
              <a:spcBef>
                <a:spcPct val="20000"/>
              </a:spcBef>
              <a:buClr>
                <a:srgbClr val="000000"/>
              </a:buClr>
              <a:defRPr/>
            </a:pPr>
            <a:r>
              <a:rPr lang="en-US" sz="2400" b="1" i="1" kern="0" dirty="0">
                <a:solidFill>
                  <a:srgbClr val="9E0000"/>
                </a:solidFill>
                <a:latin typeface="Book Antiqua" panose="02040602050305030304" pitchFamily="18" charset="0"/>
                <a:cs typeface="Tahoma" pitchFamily="34" charset="0"/>
              </a:rPr>
              <a:t>F</a:t>
            </a:r>
            <a:r>
              <a:rPr lang="en-US" sz="2400" b="1" i="1" kern="0" baseline="-25000" dirty="0">
                <a:solidFill>
                  <a:srgbClr val="9E0000"/>
                </a:solidFill>
                <a:latin typeface="Book Antiqua" panose="02040602050305030304" pitchFamily="18" charset="0"/>
                <a:cs typeface="Tahoma" pitchFamily="34" charset="0"/>
              </a:rPr>
              <a:t>t+1</a:t>
            </a:r>
            <a:r>
              <a:rPr lang="en-US" sz="2400" b="1" kern="0" dirty="0">
                <a:solidFill>
                  <a:srgbClr val="9E0000"/>
                </a:solidFill>
                <a:latin typeface="Book Antiqua" panose="02040602050305030304" pitchFamily="18" charset="0"/>
                <a:cs typeface="Tahoma" pitchFamily="34" charset="0"/>
              </a:rPr>
              <a:t> = </a:t>
            </a:r>
            <a:r>
              <a:rPr lang="en-US" sz="2400" b="1" i="1" kern="0" dirty="0">
                <a:solidFill>
                  <a:srgbClr val="9E0000"/>
                </a:solidFill>
                <a:latin typeface="Book Antiqua" panose="02040602050305030304" pitchFamily="18" charset="0"/>
                <a:cs typeface="Tahoma" pitchFamily="34" charset="0"/>
              </a:rPr>
              <a:t>aA</a:t>
            </a:r>
            <a:r>
              <a:rPr lang="en-US" sz="2400" b="1" i="1" kern="0" baseline="-25000" dirty="0">
                <a:solidFill>
                  <a:srgbClr val="9E0000"/>
                </a:solidFill>
                <a:latin typeface="Book Antiqua" panose="02040602050305030304" pitchFamily="18" charset="0"/>
                <a:cs typeface="Tahoma" pitchFamily="34" charset="0"/>
              </a:rPr>
              <a:t>t</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 </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i="1" kern="0" dirty="0">
                <a:solidFill>
                  <a:srgbClr val="9E0000"/>
                </a:solidFill>
                <a:latin typeface="Book Antiqua" panose="02040602050305030304" pitchFamily="18" charset="0"/>
                <a:cs typeface="Tahoma" pitchFamily="34" charset="0"/>
              </a:rPr>
              <a:t> 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–1</a:t>
            </a:r>
            <a:r>
              <a:rPr lang="en-US" sz="2400" b="1" kern="0" dirty="0">
                <a:solidFill>
                  <a:srgbClr val="9E0000"/>
                </a:solidFill>
                <a:latin typeface="Book Antiqua" panose="02040602050305030304" pitchFamily="18" charset="0"/>
                <a:cs typeface="Tahoma" pitchFamily="34" charset="0"/>
              </a:rPr>
              <a:t> +(1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2</a:t>
            </a:r>
            <a:r>
              <a:rPr lang="en-US" sz="2400" b="1" i="1" kern="0" dirty="0">
                <a:solidFill>
                  <a:srgbClr val="9E0000"/>
                </a:solidFill>
                <a:latin typeface="Book Antiqua" panose="02040602050305030304" pitchFamily="18" charset="0"/>
                <a:cs typeface="Tahoma" pitchFamily="34" charset="0"/>
              </a:rPr>
              <a:t>F</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–1</a:t>
            </a: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r>
              <a:rPr lang="en-US" sz="2400" i="1" kern="0" dirty="0">
                <a:solidFill>
                  <a:schemeClr val="accent4">
                    <a:lumMod val="75000"/>
                  </a:schemeClr>
                </a:solidFill>
                <a:latin typeface="Book Antiqua" panose="02040602050305030304" pitchFamily="18" charset="0"/>
                <a:ea typeface="+mn-ea"/>
                <a:cs typeface="Tahoma" pitchFamily="34" charset="0"/>
              </a:rPr>
              <a:t>F</a:t>
            </a:r>
            <a:r>
              <a:rPr lang="en-US" sz="2400" i="1" kern="0" baseline="-25000" dirty="0">
                <a:solidFill>
                  <a:schemeClr val="accent4">
                    <a:lumMod val="75000"/>
                  </a:schemeClr>
                </a:solidFill>
                <a:latin typeface="Book Antiqua" panose="02040602050305030304" pitchFamily="18" charset="0"/>
                <a:ea typeface="+mn-ea"/>
                <a:cs typeface="Tahoma" pitchFamily="34" charset="0"/>
              </a:rPr>
              <a:t>t</a:t>
            </a:r>
            <a:r>
              <a:rPr lang="en-US" sz="2400" kern="0" baseline="-25000" dirty="0">
                <a:solidFill>
                  <a:schemeClr val="accent4">
                    <a:lumMod val="75000"/>
                  </a:schemeClr>
                </a:solidFill>
                <a:latin typeface="Book Antiqua" panose="02040602050305030304" pitchFamily="18" charset="0"/>
                <a:ea typeface="+mn-ea"/>
                <a:cs typeface="Tahoma" pitchFamily="34" charset="0"/>
              </a:rPr>
              <a:t>–1</a:t>
            </a:r>
            <a:r>
              <a:rPr lang="en-US" sz="2400" kern="0" dirty="0">
                <a:solidFill>
                  <a:schemeClr val="accent4">
                    <a:lumMod val="75000"/>
                  </a:schemeClr>
                </a:solidFill>
                <a:latin typeface="Book Antiqua" panose="02040602050305030304" pitchFamily="18" charset="0"/>
                <a:ea typeface="+mn-ea"/>
                <a:cs typeface="Tahoma" pitchFamily="34" charset="0"/>
              </a:rPr>
              <a:t> = </a:t>
            </a:r>
            <a:r>
              <a:rPr lang="en-US" sz="2400" i="1" kern="0" dirty="0">
                <a:solidFill>
                  <a:schemeClr val="accent4">
                    <a:lumMod val="75000"/>
                  </a:schemeClr>
                </a:solidFill>
                <a:latin typeface="Book Antiqua" panose="02040602050305030304" pitchFamily="18" charset="0"/>
                <a:ea typeface="+mn-ea"/>
                <a:cs typeface="Tahoma" pitchFamily="34" charset="0"/>
              </a:rPr>
              <a:t>aA</a:t>
            </a:r>
            <a:r>
              <a:rPr lang="en-US" sz="2400" i="1" kern="0" baseline="-25000" dirty="0">
                <a:solidFill>
                  <a:schemeClr val="accent4">
                    <a:lumMod val="75000"/>
                  </a:schemeClr>
                </a:solidFill>
                <a:latin typeface="Book Antiqua" panose="02040602050305030304" pitchFamily="18" charset="0"/>
                <a:ea typeface="+mn-ea"/>
                <a:cs typeface="Tahoma" pitchFamily="34" charset="0"/>
              </a:rPr>
              <a:t>t</a:t>
            </a:r>
            <a:r>
              <a:rPr lang="en-US" sz="2400" kern="0" baseline="-25000" dirty="0">
                <a:solidFill>
                  <a:schemeClr val="accent4">
                    <a:lumMod val="75000"/>
                  </a:schemeClr>
                </a:solidFill>
                <a:latin typeface="Book Antiqua" panose="02040602050305030304" pitchFamily="18" charset="0"/>
                <a:ea typeface="+mn-ea"/>
                <a:cs typeface="Tahoma" pitchFamily="34" charset="0"/>
              </a:rPr>
              <a:t>–2</a:t>
            </a:r>
            <a:r>
              <a:rPr lang="en-US" sz="2400" kern="0" dirty="0">
                <a:solidFill>
                  <a:schemeClr val="accent4">
                    <a:lumMod val="75000"/>
                  </a:schemeClr>
                </a:solidFill>
                <a:latin typeface="Book Antiqua" panose="02040602050305030304" pitchFamily="18" charset="0"/>
                <a:ea typeface="+mn-ea"/>
                <a:cs typeface="Tahoma" pitchFamily="34" charset="0"/>
              </a:rPr>
              <a:t> + (1 – </a:t>
            </a:r>
            <a:r>
              <a:rPr lang="en-US" sz="2400" i="1" kern="0" dirty="0">
                <a:solidFill>
                  <a:schemeClr val="accent4">
                    <a:lumMod val="75000"/>
                  </a:schemeClr>
                </a:solidFill>
                <a:latin typeface="Book Antiqua" panose="02040602050305030304" pitchFamily="18" charset="0"/>
                <a:ea typeface="+mn-ea"/>
                <a:cs typeface="Tahoma" pitchFamily="34" charset="0"/>
              </a:rPr>
              <a:t>a</a:t>
            </a:r>
            <a:r>
              <a:rPr lang="en-US" sz="2400" kern="0" dirty="0">
                <a:solidFill>
                  <a:schemeClr val="accent4">
                    <a:lumMod val="75000"/>
                  </a:schemeClr>
                </a:solidFill>
                <a:latin typeface="Book Antiqua" panose="02040602050305030304" pitchFamily="18" charset="0"/>
                <a:ea typeface="+mn-ea"/>
                <a:cs typeface="Tahoma" pitchFamily="34" charset="0"/>
              </a:rPr>
              <a:t>) </a:t>
            </a:r>
            <a:r>
              <a:rPr lang="en-US" sz="2400" i="1" kern="0" dirty="0">
                <a:solidFill>
                  <a:schemeClr val="accent4">
                    <a:lumMod val="75000"/>
                  </a:schemeClr>
                </a:solidFill>
                <a:latin typeface="Book Antiqua" panose="02040602050305030304" pitchFamily="18" charset="0"/>
                <a:ea typeface="+mn-ea"/>
                <a:cs typeface="Tahoma" pitchFamily="34" charset="0"/>
              </a:rPr>
              <a:t>F</a:t>
            </a:r>
            <a:r>
              <a:rPr lang="en-US" sz="2400" i="1" kern="0" baseline="-25000" dirty="0">
                <a:solidFill>
                  <a:schemeClr val="accent4">
                    <a:lumMod val="75000"/>
                  </a:schemeClr>
                </a:solidFill>
                <a:latin typeface="Book Antiqua" panose="02040602050305030304" pitchFamily="18" charset="0"/>
                <a:ea typeface="+mn-ea"/>
                <a:cs typeface="Tahoma" pitchFamily="34" charset="0"/>
              </a:rPr>
              <a:t>t</a:t>
            </a:r>
            <a:r>
              <a:rPr lang="en-US" sz="2400" kern="0" baseline="-25000" dirty="0">
                <a:solidFill>
                  <a:schemeClr val="accent4">
                    <a:lumMod val="75000"/>
                  </a:schemeClr>
                </a:solidFill>
                <a:latin typeface="Book Antiqua" panose="02040602050305030304" pitchFamily="18" charset="0"/>
                <a:ea typeface="+mn-ea"/>
                <a:cs typeface="Tahoma" pitchFamily="34" charset="0"/>
              </a:rPr>
              <a:t>–2</a:t>
            </a:r>
          </a:p>
          <a:p>
            <a:pPr marL="342900" indent="-342900">
              <a:lnSpc>
                <a:spcPct val="130000"/>
              </a:lnSpc>
              <a:spcBef>
                <a:spcPct val="20000"/>
              </a:spcBef>
              <a:buClr>
                <a:srgbClr val="000000"/>
              </a:buClr>
              <a:defRPr/>
            </a:pPr>
            <a:r>
              <a:rPr lang="en-US" sz="2400" i="1" kern="0" dirty="0">
                <a:latin typeface="Book Antiqua" panose="02040602050305030304" pitchFamily="18" charset="0"/>
                <a:cs typeface="Tahoma" pitchFamily="34" charset="0"/>
              </a:rPr>
              <a:t>F</a:t>
            </a:r>
            <a:r>
              <a:rPr lang="en-US" sz="2400" i="1" kern="0" baseline="-25000" dirty="0">
                <a:latin typeface="Book Antiqua" panose="02040602050305030304" pitchFamily="18" charset="0"/>
                <a:cs typeface="Tahoma" pitchFamily="34" charset="0"/>
              </a:rPr>
              <a:t>t+1</a:t>
            </a:r>
            <a:r>
              <a:rPr lang="en-US" sz="2400" kern="0" dirty="0">
                <a:latin typeface="Book Antiqua" panose="02040602050305030304" pitchFamily="18" charset="0"/>
                <a:cs typeface="Tahoma" pitchFamily="34" charset="0"/>
              </a:rPr>
              <a:t> = </a:t>
            </a:r>
            <a:r>
              <a:rPr lang="en-US" sz="2400" i="1" kern="0" dirty="0">
                <a:latin typeface="Book Antiqua" panose="02040602050305030304" pitchFamily="18" charset="0"/>
                <a:cs typeface="Tahoma" pitchFamily="34" charset="0"/>
              </a:rPr>
              <a:t>aA</a:t>
            </a:r>
            <a:r>
              <a:rPr lang="en-US" sz="2400" i="1" kern="0" baseline="-25000" dirty="0">
                <a:latin typeface="Book Antiqua" panose="02040602050305030304" pitchFamily="18" charset="0"/>
                <a:cs typeface="Tahoma" pitchFamily="34" charset="0"/>
              </a:rPr>
              <a:t>t</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 </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 A</a:t>
            </a:r>
            <a:r>
              <a:rPr lang="en-US" sz="2400" i="1" kern="0" baseline="-25000" dirty="0">
                <a:latin typeface="Book Antiqua" panose="02040602050305030304" pitchFamily="18" charset="0"/>
                <a:cs typeface="Tahoma" pitchFamily="34" charset="0"/>
              </a:rPr>
              <a:t>t</a:t>
            </a:r>
            <a:r>
              <a:rPr lang="en-US" sz="2400" kern="0" baseline="-25000" dirty="0">
                <a:latin typeface="Book Antiqua" panose="02040602050305030304" pitchFamily="18" charset="0"/>
                <a:cs typeface="Tahoma" pitchFamily="34" charset="0"/>
              </a:rPr>
              <a:t>–1</a:t>
            </a:r>
            <a:r>
              <a:rPr lang="en-US" sz="2400" kern="0" dirty="0">
                <a:latin typeface="Book Antiqua" panose="02040602050305030304" pitchFamily="18" charset="0"/>
                <a:cs typeface="Tahoma" pitchFamily="34" charset="0"/>
              </a:rPr>
              <a:t> +(1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2</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aA</a:t>
            </a:r>
            <a:r>
              <a:rPr lang="en-US" sz="2400" i="1" kern="0" baseline="-25000" dirty="0">
                <a:latin typeface="Book Antiqua" panose="02040602050305030304" pitchFamily="18" charset="0"/>
                <a:cs typeface="Tahoma" pitchFamily="34" charset="0"/>
              </a:rPr>
              <a:t>t</a:t>
            </a:r>
            <a:r>
              <a:rPr lang="en-US" sz="2400" kern="0" baseline="-25000" dirty="0">
                <a:latin typeface="Book Antiqua" panose="02040602050305030304" pitchFamily="18" charset="0"/>
                <a:cs typeface="Tahoma" pitchFamily="34" charset="0"/>
              </a:rPr>
              <a:t>–2</a:t>
            </a:r>
            <a:r>
              <a:rPr lang="en-US" sz="2400" kern="0" dirty="0">
                <a:latin typeface="Book Antiqua" panose="02040602050305030304" pitchFamily="18" charset="0"/>
                <a:cs typeface="Tahoma" pitchFamily="34" charset="0"/>
              </a:rPr>
              <a:t> + (1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F</a:t>
            </a:r>
            <a:r>
              <a:rPr lang="en-US" sz="2400" i="1" kern="0" baseline="-25000" dirty="0">
                <a:latin typeface="Book Antiqua" panose="02040602050305030304" pitchFamily="18" charset="0"/>
                <a:cs typeface="Tahoma" pitchFamily="34" charset="0"/>
              </a:rPr>
              <a:t>t</a:t>
            </a:r>
            <a:r>
              <a:rPr lang="en-US" sz="2400" kern="0" baseline="-25000" dirty="0">
                <a:latin typeface="Book Antiqua" panose="02040602050305030304" pitchFamily="18" charset="0"/>
                <a:cs typeface="Tahoma" pitchFamily="34" charset="0"/>
              </a:rPr>
              <a:t>–2</a:t>
            </a:r>
            <a:r>
              <a:rPr lang="en-US" sz="2400" kern="0" dirty="0">
                <a:latin typeface="Book Antiqua" panose="02040602050305030304" pitchFamily="18" charset="0"/>
                <a:cs typeface="Tahoma" pitchFamily="34" charset="0"/>
              </a:rPr>
              <a:t>]</a:t>
            </a:r>
          </a:p>
          <a:p>
            <a:pPr marL="342900" indent="-342900">
              <a:lnSpc>
                <a:spcPct val="130000"/>
              </a:lnSpc>
              <a:spcBef>
                <a:spcPct val="20000"/>
              </a:spcBef>
              <a:buClr>
                <a:srgbClr val="000000"/>
              </a:buClr>
              <a:defRPr/>
            </a:pPr>
            <a:r>
              <a:rPr lang="en-US" sz="2400" b="1" i="1" kern="0" dirty="0">
                <a:solidFill>
                  <a:srgbClr val="9E0000"/>
                </a:solidFill>
                <a:latin typeface="Book Antiqua" panose="02040602050305030304" pitchFamily="18" charset="0"/>
                <a:cs typeface="Tahoma" pitchFamily="34" charset="0"/>
              </a:rPr>
              <a:t>F</a:t>
            </a:r>
            <a:r>
              <a:rPr lang="en-US" sz="2400" b="1" i="1" kern="0" baseline="-25000" dirty="0">
                <a:solidFill>
                  <a:srgbClr val="9E0000"/>
                </a:solidFill>
                <a:latin typeface="Book Antiqua" panose="02040602050305030304" pitchFamily="18" charset="0"/>
                <a:cs typeface="Tahoma" pitchFamily="34" charset="0"/>
              </a:rPr>
              <a:t>t+1</a:t>
            </a:r>
            <a:r>
              <a:rPr lang="en-US" sz="2400" b="1" kern="0" dirty="0">
                <a:solidFill>
                  <a:srgbClr val="9E0000"/>
                </a:solidFill>
                <a:latin typeface="Book Antiqua" panose="02040602050305030304" pitchFamily="18" charset="0"/>
                <a:cs typeface="Tahoma" pitchFamily="34" charset="0"/>
              </a:rPr>
              <a:t> = </a:t>
            </a:r>
            <a:r>
              <a:rPr lang="en-US" sz="2400" b="1" i="1" kern="0" dirty="0">
                <a:solidFill>
                  <a:srgbClr val="9E0000"/>
                </a:solidFill>
                <a:latin typeface="Book Antiqua" panose="02040602050305030304" pitchFamily="18" charset="0"/>
                <a:cs typeface="Tahoma" pitchFamily="34" charset="0"/>
              </a:rPr>
              <a:t>aA</a:t>
            </a:r>
            <a:r>
              <a:rPr lang="en-US" sz="2400" b="1" i="1" kern="0" baseline="-25000" dirty="0">
                <a:solidFill>
                  <a:srgbClr val="9E0000"/>
                </a:solidFill>
                <a:latin typeface="Book Antiqua" panose="02040602050305030304" pitchFamily="18" charset="0"/>
                <a:cs typeface="Tahoma" pitchFamily="34" charset="0"/>
              </a:rPr>
              <a:t>t</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 </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i="1" kern="0" dirty="0">
                <a:solidFill>
                  <a:srgbClr val="9E0000"/>
                </a:solidFill>
                <a:latin typeface="Book Antiqua" panose="02040602050305030304" pitchFamily="18" charset="0"/>
                <a:cs typeface="Tahoma" pitchFamily="34" charset="0"/>
              </a:rPr>
              <a:t> 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–1</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 </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2</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–2</a:t>
            </a:r>
            <a:r>
              <a:rPr lang="en-US" sz="2400" b="1" kern="0" dirty="0">
                <a:solidFill>
                  <a:srgbClr val="9E0000"/>
                </a:solidFill>
                <a:latin typeface="Book Antiqua" panose="02040602050305030304" pitchFamily="18" charset="0"/>
                <a:cs typeface="Tahoma" pitchFamily="34" charset="0"/>
              </a:rPr>
              <a:t> + (1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3 </a:t>
            </a:r>
            <a:r>
              <a:rPr lang="en-US" sz="2400" b="1" i="1" kern="0" dirty="0">
                <a:solidFill>
                  <a:srgbClr val="9E0000"/>
                </a:solidFill>
                <a:latin typeface="Book Antiqua" panose="02040602050305030304" pitchFamily="18" charset="0"/>
                <a:cs typeface="Tahoma" pitchFamily="34" charset="0"/>
              </a:rPr>
              <a:t>F</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–2</a:t>
            </a: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r>
              <a:rPr lang="en-US" sz="2400" i="1" kern="0" dirty="0">
                <a:solidFill>
                  <a:schemeClr val="accent4">
                    <a:lumMod val="75000"/>
                  </a:schemeClr>
                </a:solidFill>
                <a:latin typeface="Book Antiqua" panose="02040602050305030304" pitchFamily="18" charset="0"/>
                <a:cs typeface="Tahoma" pitchFamily="34" charset="0"/>
              </a:rPr>
              <a:t>F</a:t>
            </a:r>
            <a:r>
              <a:rPr lang="en-US" sz="2400" i="1" kern="0" baseline="-25000" dirty="0">
                <a:solidFill>
                  <a:schemeClr val="accent4">
                    <a:lumMod val="75000"/>
                  </a:schemeClr>
                </a:solidFill>
                <a:latin typeface="Book Antiqua" panose="02040602050305030304" pitchFamily="18" charset="0"/>
                <a:cs typeface="Tahoma" pitchFamily="34" charset="0"/>
              </a:rPr>
              <a:t>t</a:t>
            </a:r>
            <a:r>
              <a:rPr lang="en-US" sz="2400" kern="0" baseline="-25000" dirty="0">
                <a:solidFill>
                  <a:schemeClr val="accent4">
                    <a:lumMod val="75000"/>
                  </a:schemeClr>
                </a:solidFill>
                <a:latin typeface="Book Antiqua" panose="02040602050305030304" pitchFamily="18" charset="0"/>
                <a:cs typeface="Tahoma" pitchFamily="34" charset="0"/>
              </a:rPr>
              <a:t>–2</a:t>
            </a:r>
            <a:r>
              <a:rPr lang="en-US" sz="2400" kern="0" dirty="0">
                <a:solidFill>
                  <a:schemeClr val="accent4">
                    <a:lumMod val="75000"/>
                  </a:schemeClr>
                </a:solidFill>
                <a:latin typeface="Book Antiqua" panose="02040602050305030304" pitchFamily="18" charset="0"/>
                <a:cs typeface="Tahoma" pitchFamily="34" charset="0"/>
              </a:rPr>
              <a:t> = </a:t>
            </a:r>
            <a:r>
              <a:rPr lang="en-US" sz="2400" i="1" kern="0" dirty="0">
                <a:solidFill>
                  <a:schemeClr val="accent4">
                    <a:lumMod val="75000"/>
                  </a:schemeClr>
                </a:solidFill>
                <a:latin typeface="Book Antiqua" panose="02040602050305030304" pitchFamily="18" charset="0"/>
                <a:cs typeface="Tahoma" pitchFamily="34" charset="0"/>
              </a:rPr>
              <a:t>a A</a:t>
            </a:r>
            <a:r>
              <a:rPr lang="en-US" sz="2400" i="1" kern="0" baseline="-25000" dirty="0">
                <a:solidFill>
                  <a:schemeClr val="accent4">
                    <a:lumMod val="75000"/>
                  </a:schemeClr>
                </a:solidFill>
                <a:latin typeface="Book Antiqua" panose="02040602050305030304" pitchFamily="18" charset="0"/>
                <a:cs typeface="Tahoma" pitchFamily="34" charset="0"/>
              </a:rPr>
              <a:t>t</a:t>
            </a:r>
            <a:r>
              <a:rPr lang="en-US" sz="2400" kern="0" baseline="-25000" dirty="0">
                <a:solidFill>
                  <a:schemeClr val="accent4">
                    <a:lumMod val="75000"/>
                  </a:schemeClr>
                </a:solidFill>
                <a:latin typeface="Book Antiqua" panose="02040602050305030304" pitchFamily="18" charset="0"/>
                <a:cs typeface="Tahoma" pitchFamily="34" charset="0"/>
              </a:rPr>
              <a:t>–3</a:t>
            </a:r>
            <a:r>
              <a:rPr lang="en-US" sz="2400" kern="0" dirty="0">
                <a:solidFill>
                  <a:schemeClr val="accent4">
                    <a:lumMod val="75000"/>
                  </a:schemeClr>
                </a:solidFill>
                <a:latin typeface="Book Antiqua" panose="02040602050305030304" pitchFamily="18" charset="0"/>
                <a:cs typeface="Tahoma" pitchFamily="34" charset="0"/>
              </a:rPr>
              <a:t> + (1 – </a:t>
            </a:r>
            <a:r>
              <a:rPr lang="en-US" sz="2400" i="1" kern="0" dirty="0">
                <a:solidFill>
                  <a:schemeClr val="accent4">
                    <a:lumMod val="75000"/>
                  </a:schemeClr>
                </a:solidFill>
                <a:latin typeface="Book Antiqua" panose="02040602050305030304" pitchFamily="18" charset="0"/>
                <a:cs typeface="Tahoma" pitchFamily="34" charset="0"/>
              </a:rPr>
              <a:t>a</a:t>
            </a:r>
            <a:r>
              <a:rPr lang="en-US" sz="2400" kern="0" dirty="0">
                <a:solidFill>
                  <a:schemeClr val="accent4">
                    <a:lumMod val="75000"/>
                  </a:schemeClr>
                </a:solidFill>
                <a:latin typeface="Book Antiqua" panose="02040602050305030304" pitchFamily="18" charset="0"/>
                <a:cs typeface="Tahoma" pitchFamily="34" charset="0"/>
              </a:rPr>
              <a:t>) </a:t>
            </a:r>
            <a:r>
              <a:rPr lang="en-US" sz="2400" i="1" kern="0" dirty="0">
                <a:solidFill>
                  <a:schemeClr val="accent4">
                    <a:lumMod val="75000"/>
                  </a:schemeClr>
                </a:solidFill>
                <a:latin typeface="Book Antiqua" panose="02040602050305030304" pitchFamily="18" charset="0"/>
                <a:cs typeface="Tahoma" pitchFamily="34" charset="0"/>
              </a:rPr>
              <a:t>F</a:t>
            </a:r>
            <a:r>
              <a:rPr lang="en-US" sz="2400" i="1" kern="0" baseline="-25000" dirty="0">
                <a:solidFill>
                  <a:schemeClr val="accent4">
                    <a:lumMod val="75000"/>
                  </a:schemeClr>
                </a:solidFill>
                <a:latin typeface="Book Antiqua" panose="02040602050305030304" pitchFamily="18" charset="0"/>
                <a:cs typeface="Tahoma" pitchFamily="34" charset="0"/>
              </a:rPr>
              <a:t>t</a:t>
            </a:r>
            <a:r>
              <a:rPr lang="en-US" sz="2400" kern="0" baseline="-25000" dirty="0">
                <a:solidFill>
                  <a:schemeClr val="accent4">
                    <a:lumMod val="75000"/>
                  </a:schemeClr>
                </a:solidFill>
                <a:latin typeface="Book Antiqua" panose="02040602050305030304" pitchFamily="18" charset="0"/>
                <a:cs typeface="Tahoma" pitchFamily="34" charset="0"/>
              </a:rPr>
              <a:t>–3  </a:t>
            </a:r>
            <a:r>
              <a:rPr lang="en-US" sz="2400" kern="0" dirty="0">
                <a:solidFill>
                  <a:schemeClr val="accent4">
                    <a:lumMod val="75000"/>
                  </a:schemeClr>
                </a:solidFill>
                <a:latin typeface="Book Antiqua" panose="02040602050305030304" pitchFamily="18" charset="0"/>
                <a:cs typeface="Tahoma" pitchFamily="34" charset="0"/>
              </a:rPr>
              <a:t>and </a:t>
            </a:r>
            <a:r>
              <a:rPr lang="en-US" sz="2400" i="1" kern="0" dirty="0">
                <a:solidFill>
                  <a:schemeClr val="accent4">
                    <a:lumMod val="75000"/>
                  </a:schemeClr>
                </a:solidFill>
                <a:latin typeface="Book Antiqua" panose="02040602050305030304" pitchFamily="18" charset="0"/>
                <a:cs typeface="Tahoma" pitchFamily="34" charset="0"/>
              </a:rPr>
              <a:t>F</a:t>
            </a:r>
            <a:r>
              <a:rPr lang="en-US" sz="2400" i="1" kern="0" baseline="-25000" dirty="0">
                <a:solidFill>
                  <a:schemeClr val="accent4">
                    <a:lumMod val="75000"/>
                  </a:schemeClr>
                </a:solidFill>
                <a:latin typeface="Book Antiqua" panose="02040602050305030304" pitchFamily="18" charset="0"/>
                <a:cs typeface="Tahoma" pitchFamily="34" charset="0"/>
              </a:rPr>
              <a:t>1</a:t>
            </a:r>
            <a:r>
              <a:rPr lang="en-US" sz="2400" kern="0" dirty="0">
                <a:solidFill>
                  <a:schemeClr val="accent4">
                    <a:lumMod val="75000"/>
                  </a:schemeClr>
                </a:solidFill>
                <a:latin typeface="Book Antiqua" panose="02040602050305030304" pitchFamily="18" charset="0"/>
                <a:cs typeface="Tahoma" pitchFamily="34" charset="0"/>
              </a:rPr>
              <a:t> = </a:t>
            </a:r>
            <a:r>
              <a:rPr lang="en-US" sz="2400" i="1" kern="0" dirty="0">
                <a:solidFill>
                  <a:schemeClr val="accent4">
                    <a:lumMod val="75000"/>
                  </a:schemeClr>
                </a:solidFill>
                <a:latin typeface="Book Antiqua" panose="02040602050305030304" pitchFamily="18" charset="0"/>
                <a:cs typeface="Tahoma" pitchFamily="34" charset="0"/>
              </a:rPr>
              <a:t>F</a:t>
            </a:r>
            <a:r>
              <a:rPr lang="en-US" sz="2400" i="1" kern="0" baseline="-25000" dirty="0">
                <a:solidFill>
                  <a:schemeClr val="accent4">
                    <a:lumMod val="75000"/>
                  </a:schemeClr>
                </a:solidFill>
                <a:latin typeface="Book Antiqua" panose="02040602050305030304" pitchFamily="18" charset="0"/>
                <a:cs typeface="Tahoma" pitchFamily="34" charset="0"/>
              </a:rPr>
              <a:t>t</a:t>
            </a:r>
            <a:r>
              <a:rPr lang="en-US" sz="2400" kern="0" baseline="-25000" dirty="0">
                <a:solidFill>
                  <a:schemeClr val="accent4">
                    <a:lumMod val="75000"/>
                  </a:schemeClr>
                </a:solidFill>
                <a:latin typeface="Book Antiqua" panose="02040602050305030304" pitchFamily="18" charset="0"/>
                <a:cs typeface="Tahoma" pitchFamily="34" charset="0"/>
              </a:rPr>
              <a:t>–(t-1) </a:t>
            </a:r>
            <a:r>
              <a:rPr lang="en-US" sz="2400" kern="0" dirty="0">
                <a:solidFill>
                  <a:schemeClr val="accent4">
                    <a:lumMod val="75000"/>
                  </a:schemeClr>
                </a:solidFill>
                <a:latin typeface="Book Antiqua" panose="02040602050305030304" pitchFamily="18" charset="0"/>
                <a:cs typeface="Tahoma" pitchFamily="34" charset="0"/>
              </a:rPr>
              <a:t>and </a:t>
            </a:r>
            <a:r>
              <a:rPr lang="en-US" sz="2400" i="1" kern="0" dirty="0">
                <a:solidFill>
                  <a:schemeClr val="accent4">
                    <a:lumMod val="75000"/>
                  </a:schemeClr>
                </a:solidFill>
                <a:latin typeface="Book Antiqua" panose="02040602050305030304" pitchFamily="18" charset="0"/>
                <a:cs typeface="Tahoma" pitchFamily="34" charset="0"/>
              </a:rPr>
              <a:t>F</a:t>
            </a:r>
            <a:r>
              <a:rPr lang="en-US" sz="2400" i="1" kern="0" baseline="-25000" dirty="0">
                <a:solidFill>
                  <a:schemeClr val="accent4">
                    <a:lumMod val="75000"/>
                  </a:schemeClr>
                </a:solidFill>
                <a:latin typeface="Book Antiqua" panose="02040602050305030304" pitchFamily="18" charset="0"/>
                <a:cs typeface="Tahoma" pitchFamily="34" charset="0"/>
              </a:rPr>
              <a:t>1</a:t>
            </a:r>
            <a:r>
              <a:rPr lang="en-US" sz="2400" kern="0" dirty="0">
                <a:solidFill>
                  <a:schemeClr val="accent4">
                    <a:lumMod val="75000"/>
                  </a:schemeClr>
                </a:solidFill>
                <a:latin typeface="Book Antiqua" panose="02040602050305030304" pitchFamily="18" charset="0"/>
                <a:cs typeface="Tahoma" pitchFamily="34" charset="0"/>
              </a:rPr>
              <a:t> = </a:t>
            </a:r>
            <a:r>
              <a:rPr lang="en-US" sz="2400" i="1" kern="0" dirty="0">
                <a:solidFill>
                  <a:schemeClr val="accent4">
                    <a:lumMod val="75000"/>
                  </a:schemeClr>
                </a:solidFill>
                <a:latin typeface="Book Antiqua" panose="02040602050305030304" pitchFamily="18" charset="0"/>
                <a:cs typeface="Tahoma" pitchFamily="34" charset="0"/>
              </a:rPr>
              <a:t>A1</a:t>
            </a:r>
            <a:endParaRPr lang="en-US" sz="2400" kern="0" baseline="-25000" dirty="0">
              <a:solidFill>
                <a:schemeClr val="accent4">
                  <a:lumMod val="75000"/>
                </a:schemeClr>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r>
              <a:rPr lang="en-US" sz="2400" b="1" i="1" kern="0" dirty="0">
                <a:solidFill>
                  <a:srgbClr val="9E0000"/>
                </a:solidFill>
                <a:latin typeface="Book Antiqua" panose="02040602050305030304" pitchFamily="18" charset="0"/>
                <a:cs typeface="Tahoma" pitchFamily="34" charset="0"/>
              </a:rPr>
              <a:t>F</a:t>
            </a:r>
            <a:r>
              <a:rPr lang="en-US" sz="2400" b="1" i="1" kern="0" baseline="-25000" dirty="0">
                <a:solidFill>
                  <a:srgbClr val="9E0000"/>
                </a:solidFill>
                <a:latin typeface="Book Antiqua" panose="02040602050305030304" pitchFamily="18" charset="0"/>
                <a:cs typeface="Tahoma" pitchFamily="34" charset="0"/>
              </a:rPr>
              <a:t>t+1</a:t>
            </a:r>
            <a:r>
              <a:rPr lang="en-US" sz="2400" b="1" kern="0" dirty="0">
                <a:solidFill>
                  <a:srgbClr val="9E0000"/>
                </a:solidFill>
                <a:latin typeface="Book Antiqua" panose="02040602050305030304" pitchFamily="18" charset="0"/>
                <a:cs typeface="Tahoma" pitchFamily="34" charset="0"/>
              </a:rPr>
              <a:t> = </a:t>
            </a:r>
            <a:r>
              <a:rPr lang="en-US" sz="2400" b="1" i="1" kern="0" dirty="0">
                <a:solidFill>
                  <a:srgbClr val="9E0000"/>
                </a:solidFill>
                <a:latin typeface="Book Antiqua" panose="02040602050305030304" pitchFamily="18" charset="0"/>
                <a:cs typeface="Tahoma" pitchFamily="34" charset="0"/>
              </a:rPr>
              <a:t>aA</a:t>
            </a:r>
            <a:r>
              <a:rPr lang="en-US" sz="2400" b="1" i="1" kern="0" baseline="-25000" dirty="0">
                <a:solidFill>
                  <a:srgbClr val="9E0000"/>
                </a:solidFill>
                <a:latin typeface="Book Antiqua" panose="02040602050305030304" pitchFamily="18" charset="0"/>
                <a:cs typeface="Tahoma" pitchFamily="34" charset="0"/>
              </a:rPr>
              <a:t>t</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–1</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2</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–2</a:t>
            </a:r>
            <a:r>
              <a:rPr lang="en-US" sz="2400" b="1" kern="0" dirty="0">
                <a:solidFill>
                  <a:srgbClr val="9E0000"/>
                </a:solidFill>
                <a:latin typeface="Book Antiqua" panose="02040602050305030304" pitchFamily="18" charset="0"/>
                <a:cs typeface="Tahoma" pitchFamily="34" charset="0"/>
              </a:rPr>
              <a:t>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3 </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–3    </a:t>
            </a:r>
            <a:r>
              <a:rPr lang="en-US" sz="2400" b="1" kern="0" dirty="0">
                <a:solidFill>
                  <a:srgbClr val="9E0000"/>
                </a:solidFill>
                <a:latin typeface="Book Antiqua" panose="02040602050305030304" pitchFamily="18" charset="0"/>
                <a:cs typeface="Tahoma" pitchFamily="34" charset="0"/>
              </a:rPr>
              <a:t>+……………+</a:t>
            </a:r>
            <a:r>
              <a:rPr lang="en-US" sz="2400" b="1" i="1" kern="0" dirty="0">
                <a:solidFill>
                  <a:srgbClr val="9E0000"/>
                </a:solidFill>
                <a:latin typeface="Book Antiqua" panose="02040602050305030304" pitchFamily="18" charset="0"/>
                <a:cs typeface="Tahoma" pitchFamily="34" charset="0"/>
              </a:rPr>
              <a:t> 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t-1 </a:t>
            </a:r>
            <a:r>
              <a:rPr lang="en-US" sz="2400" b="1" i="1" kern="0" dirty="0">
                <a:solidFill>
                  <a:srgbClr val="9E0000"/>
                </a:solidFill>
                <a:latin typeface="Book Antiqua" panose="02040602050305030304" pitchFamily="18" charset="0"/>
                <a:cs typeface="Tahoma" pitchFamily="34" charset="0"/>
              </a:rPr>
              <a:t>F</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–(-t-1)</a:t>
            </a:r>
          </a:p>
          <a:p>
            <a:pPr marL="342900" indent="-342900">
              <a:lnSpc>
                <a:spcPct val="130000"/>
              </a:lnSpc>
              <a:spcBef>
                <a:spcPct val="20000"/>
              </a:spcBef>
              <a:buClr>
                <a:srgbClr val="000000"/>
              </a:buClr>
              <a:defRPr/>
            </a:pPr>
            <a:r>
              <a:rPr lang="en-US" sz="2400" b="1" i="1" kern="0" dirty="0">
                <a:solidFill>
                  <a:srgbClr val="9E0000"/>
                </a:solidFill>
                <a:latin typeface="Book Antiqua" panose="02040602050305030304" pitchFamily="18" charset="0"/>
                <a:cs typeface="Tahoma" pitchFamily="34" charset="0"/>
              </a:rPr>
              <a:t>F</a:t>
            </a:r>
            <a:r>
              <a:rPr lang="en-US" sz="2400" b="1" i="1" kern="0" baseline="-25000" dirty="0">
                <a:solidFill>
                  <a:srgbClr val="9E0000"/>
                </a:solidFill>
                <a:latin typeface="Book Antiqua" panose="02040602050305030304" pitchFamily="18" charset="0"/>
                <a:cs typeface="Tahoma" pitchFamily="34" charset="0"/>
              </a:rPr>
              <a:t>t+1</a:t>
            </a:r>
            <a:r>
              <a:rPr lang="en-US" sz="2400" b="1" kern="0" dirty="0">
                <a:solidFill>
                  <a:srgbClr val="9E0000"/>
                </a:solidFill>
                <a:latin typeface="Book Antiqua" panose="02040602050305030304" pitchFamily="18" charset="0"/>
                <a:cs typeface="Tahoma" pitchFamily="34" charset="0"/>
              </a:rPr>
              <a:t> = </a:t>
            </a:r>
            <a:r>
              <a:rPr lang="en-US" sz="2400" b="1" i="1" kern="0" dirty="0">
                <a:solidFill>
                  <a:srgbClr val="9E0000"/>
                </a:solidFill>
                <a:latin typeface="Book Antiqua" panose="02040602050305030304" pitchFamily="18" charset="0"/>
                <a:cs typeface="Tahoma" pitchFamily="34" charset="0"/>
              </a:rPr>
              <a:t>aA</a:t>
            </a:r>
            <a:r>
              <a:rPr lang="en-US" sz="2400" b="1" i="1" kern="0" baseline="-25000" dirty="0">
                <a:solidFill>
                  <a:srgbClr val="9E0000"/>
                </a:solidFill>
                <a:latin typeface="Book Antiqua" panose="02040602050305030304" pitchFamily="18" charset="0"/>
                <a:cs typeface="Tahoma" pitchFamily="34" charset="0"/>
              </a:rPr>
              <a:t>t</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–1</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2</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–2</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 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3 </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–3    </a:t>
            </a:r>
            <a:r>
              <a:rPr lang="en-US" sz="2400" b="1" kern="0" dirty="0">
                <a:solidFill>
                  <a:srgbClr val="9E0000"/>
                </a:solidFill>
                <a:latin typeface="Book Antiqua" panose="02040602050305030304" pitchFamily="18" charset="0"/>
                <a:cs typeface="Tahoma" pitchFamily="34" charset="0"/>
              </a:rPr>
              <a:t>+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4</a:t>
            </a:r>
            <a:r>
              <a:rPr lang="en-US" sz="2400" b="1" i="1" kern="0" dirty="0">
                <a:solidFill>
                  <a:srgbClr val="9E0000"/>
                </a:solidFill>
                <a:latin typeface="Book Antiqua" panose="02040602050305030304" pitchFamily="18" charset="0"/>
                <a:cs typeface="Tahoma" pitchFamily="34" charset="0"/>
              </a:rPr>
              <a:t>A</a:t>
            </a:r>
            <a:r>
              <a:rPr lang="en-US" sz="2400" b="1" i="1" kern="0" baseline="-25000" dirty="0">
                <a:solidFill>
                  <a:srgbClr val="9E0000"/>
                </a:solidFill>
                <a:latin typeface="Book Antiqua" panose="02040602050305030304" pitchFamily="18" charset="0"/>
                <a:cs typeface="Tahoma" pitchFamily="34" charset="0"/>
              </a:rPr>
              <a:t>t</a:t>
            </a:r>
            <a:r>
              <a:rPr lang="en-US" sz="2400" b="1" kern="0" baseline="-25000" dirty="0">
                <a:solidFill>
                  <a:srgbClr val="9E0000"/>
                </a:solidFill>
                <a:latin typeface="Book Antiqua" panose="02040602050305030304" pitchFamily="18" charset="0"/>
                <a:cs typeface="Tahoma" pitchFamily="34" charset="0"/>
              </a:rPr>
              <a:t>–4 </a:t>
            </a:r>
            <a:r>
              <a:rPr lang="en-US" sz="2400" b="1" kern="0" dirty="0">
                <a:solidFill>
                  <a:srgbClr val="9E0000"/>
                </a:solidFill>
                <a:latin typeface="Book Antiqua" panose="02040602050305030304" pitchFamily="18" charset="0"/>
                <a:cs typeface="Tahoma" pitchFamily="34" charset="0"/>
              </a:rPr>
              <a:t>………+</a:t>
            </a:r>
            <a:r>
              <a:rPr lang="en-US" sz="2400" b="1" i="1" kern="0" dirty="0">
                <a:solidFill>
                  <a:srgbClr val="9E0000"/>
                </a:solidFill>
                <a:latin typeface="Book Antiqua" panose="02040602050305030304" pitchFamily="18" charset="0"/>
                <a:cs typeface="Tahoma" pitchFamily="34" charset="0"/>
              </a:rPr>
              <a:t> a</a:t>
            </a:r>
            <a:r>
              <a:rPr lang="en-US" sz="2400" b="1" kern="0" dirty="0">
                <a:solidFill>
                  <a:srgbClr val="9E0000"/>
                </a:solidFill>
                <a:latin typeface="Book Antiqua" panose="02040602050305030304" pitchFamily="18" charset="0"/>
                <a:cs typeface="Tahoma" pitchFamily="34" charset="0"/>
              </a:rPr>
              <a:t>(1 – </a:t>
            </a:r>
            <a:r>
              <a:rPr lang="en-US" sz="2400" b="1" i="1" kern="0" dirty="0">
                <a:solidFill>
                  <a:srgbClr val="9E0000"/>
                </a:solidFill>
                <a:latin typeface="Book Antiqua" panose="02040602050305030304" pitchFamily="18" charset="0"/>
                <a:cs typeface="Tahoma" pitchFamily="34" charset="0"/>
              </a:rPr>
              <a:t>a</a:t>
            </a:r>
            <a:r>
              <a:rPr lang="en-US" sz="2400" b="1" kern="0" dirty="0">
                <a:solidFill>
                  <a:srgbClr val="9E0000"/>
                </a:solidFill>
                <a:latin typeface="Book Antiqua" panose="02040602050305030304" pitchFamily="18" charset="0"/>
                <a:cs typeface="Tahoma" pitchFamily="34" charset="0"/>
              </a:rPr>
              <a:t>)</a:t>
            </a:r>
            <a:r>
              <a:rPr lang="en-US" sz="2400" b="1" kern="0" baseline="30000" dirty="0">
                <a:solidFill>
                  <a:srgbClr val="9E0000"/>
                </a:solidFill>
                <a:latin typeface="Book Antiqua" panose="02040602050305030304" pitchFamily="18" charset="0"/>
                <a:cs typeface="Tahoma" pitchFamily="34" charset="0"/>
              </a:rPr>
              <a:t>t-1 </a:t>
            </a:r>
            <a:r>
              <a:rPr lang="en-US" sz="2400" b="1" i="1" kern="0" dirty="0">
                <a:solidFill>
                  <a:srgbClr val="9E0000"/>
                </a:solidFill>
                <a:latin typeface="Book Antiqua" panose="02040602050305030304" pitchFamily="18" charset="0"/>
                <a:cs typeface="Tahoma" pitchFamily="34" charset="0"/>
              </a:rPr>
              <a:t>A</a:t>
            </a:r>
            <a:r>
              <a:rPr lang="en-US" sz="2400" b="1" kern="0" baseline="-25000" dirty="0">
                <a:solidFill>
                  <a:srgbClr val="9E0000"/>
                </a:solidFill>
                <a:latin typeface="Book Antiqua" panose="02040602050305030304" pitchFamily="18" charset="0"/>
                <a:cs typeface="Tahoma" pitchFamily="34" charset="0"/>
              </a:rPr>
              <a:t>1</a:t>
            </a: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b="1" kern="0" dirty="0">
              <a:solidFill>
                <a:srgbClr val="9E0000"/>
              </a:solidFill>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solidFill>
                <a:schemeClr val="accent4">
                  <a:lumMod val="75000"/>
                </a:schemeClr>
              </a:solidFill>
              <a:latin typeface="Book Antiqua" panose="02040602050305030304" pitchFamily="18" charset="0"/>
              <a:ea typeface="+mn-ea"/>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dissolv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Summation of All Weights Is Equal to 1</a:t>
            </a:r>
          </a:p>
        </p:txBody>
      </p:sp>
      <p:sp>
        <p:nvSpPr>
          <p:cNvPr id="4" name="Rectangle 3"/>
          <p:cNvSpPr txBox="1">
            <a:spLocks noChangeArrowheads="1"/>
          </p:cNvSpPr>
          <p:nvPr/>
        </p:nvSpPr>
        <p:spPr bwMode="auto">
          <a:xfrm>
            <a:off x="53266" y="796031"/>
            <a:ext cx="12251924" cy="5638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lnSpc>
                <a:spcPct val="130000"/>
              </a:lnSpc>
              <a:spcBef>
                <a:spcPct val="20000"/>
              </a:spcBef>
              <a:buClr>
                <a:srgbClr val="000000"/>
              </a:buClr>
              <a:defRPr/>
            </a:pPr>
            <a:r>
              <a:rPr lang="en-US" sz="2400" i="1" kern="0" dirty="0">
                <a:latin typeface="Book Antiqua" panose="02040602050305030304" pitchFamily="18" charset="0"/>
                <a:cs typeface="Tahoma" pitchFamily="34" charset="0"/>
              </a:rPr>
              <a:t>S </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2</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 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3 </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4</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 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t-1</a:t>
            </a:r>
          </a:p>
          <a:p>
            <a:pPr marL="342900" indent="-342900">
              <a:lnSpc>
                <a:spcPct val="130000"/>
              </a:lnSpc>
              <a:spcBef>
                <a:spcPct val="20000"/>
              </a:spcBef>
              <a:buClr>
                <a:srgbClr val="000000"/>
              </a:buClr>
              <a:defRPr/>
            </a:pPr>
            <a:r>
              <a:rPr lang="en-US" sz="2400" i="1" kern="0" dirty="0">
                <a:latin typeface="Book Antiqua" panose="02040602050305030304" pitchFamily="18" charset="0"/>
                <a:cs typeface="Tahoma" pitchFamily="34" charset="0"/>
              </a:rPr>
              <a:t>S</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2</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 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3 </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4</a:t>
            </a:r>
            <a:r>
              <a:rPr lang="en-US" sz="2400" kern="0" baseline="-2500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 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a:t>
            </a:r>
          </a:p>
          <a:p>
            <a:pPr marL="342900" indent="-342900">
              <a:lnSpc>
                <a:spcPct val="130000"/>
              </a:lnSpc>
              <a:spcBef>
                <a:spcPct val="20000"/>
              </a:spcBef>
              <a:buClr>
                <a:srgbClr val="000000"/>
              </a:buClr>
              <a:defRPr/>
            </a:pPr>
            <a:r>
              <a:rPr lang="en-US" sz="2400" i="1" kern="0" dirty="0">
                <a:latin typeface="Book Antiqua" panose="02040602050305030304" pitchFamily="18" charset="0"/>
                <a:cs typeface="Tahoma" pitchFamily="34" charset="0"/>
              </a:rPr>
              <a:t>S-S</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a:t>
            </a:r>
          </a:p>
          <a:p>
            <a:pPr marL="342900" indent="-342900">
              <a:lnSpc>
                <a:spcPct val="130000"/>
              </a:lnSpc>
              <a:spcBef>
                <a:spcPct val="20000"/>
              </a:spcBef>
              <a:buClr>
                <a:srgbClr val="000000"/>
              </a:buClr>
              <a:defRPr/>
            </a:pPr>
            <a:r>
              <a:rPr lang="en-US" sz="2400" i="1" kern="0" dirty="0">
                <a:latin typeface="Book Antiqua" panose="02040602050305030304" pitchFamily="18" charset="0"/>
                <a:cs typeface="Tahoma" pitchFamily="34" charset="0"/>
              </a:rPr>
              <a:t>S(</a:t>
            </a:r>
            <a:r>
              <a:rPr lang="en-US" sz="2400" kern="0" dirty="0">
                <a:latin typeface="Book Antiqua" panose="02040602050305030304" pitchFamily="18" charset="0"/>
                <a:cs typeface="Tahoma" pitchFamily="34" charset="0"/>
              </a:rPr>
              <a:t>1</a:t>
            </a:r>
            <a:r>
              <a:rPr lang="en-US" sz="2400" i="1" kern="0" dirty="0">
                <a:latin typeface="Book Antiqua" panose="02040602050305030304" pitchFamily="18" charset="0"/>
                <a:cs typeface="Tahoma" pitchFamily="34" charset="0"/>
              </a:rPr>
              <a:t>-</a:t>
            </a:r>
            <a:r>
              <a:rPr lang="en-US" sz="2400" kern="0" dirty="0">
                <a:latin typeface="Book Antiqua" panose="02040602050305030304" pitchFamily="18" charset="0"/>
                <a:cs typeface="Tahoma" pitchFamily="34" charset="0"/>
              </a:rPr>
              <a:t>1+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 </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a:t>
            </a:r>
          </a:p>
          <a:p>
            <a:pPr marL="342900" indent="-342900">
              <a:lnSpc>
                <a:spcPct val="130000"/>
              </a:lnSpc>
              <a:spcBef>
                <a:spcPct val="20000"/>
              </a:spcBef>
              <a:buClr>
                <a:srgbClr val="000000"/>
              </a:buClr>
              <a:defRPr/>
            </a:pPr>
            <a:r>
              <a:rPr lang="en-US" sz="2400" i="1" kern="0" dirty="0">
                <a:latin typeface="Book Antiqua" panose="02040602050305030304" pitchFamily="18" charset="0"/>
                <a:cs typeface="Tahoma" pitchFamily="34" charset="0"/>
              </a:rPr>
              <a:t>aS</a:t>
            </a:r>
            <a:r>
              <a:rPr lang="en-US" sz="2400" kern="0" dirty="0">
                <a:latin typeface="Book Antiqua" panose="02040602050305030304" pitchFamily="18" charset="0"/>
                <a:cs typeface="Tahoma" pitchFamily="34" charset="0"/>
              </a:rPr>
              <a:t>=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1-</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a:t>
            </a:r>
            <a:r>
              <a:rPr lang="en-US" sz="2400" kern="0" dirty="0">
                <a:latin typeface="Book Antiqua" panose="02040602050305030304" pitchFamily="18" charset="0"/>
                <a:cs typeface="Tahoma" pitchFamily="34" charset="0"/>
              </a:rPr>
              <a:t> ]</a:t>
            </a:r>
          </a:p>
          <a:p>
            <a:pPr marL="342900" indent="-342900">
              <a:lnSpc>
                <a:spcPct val="130000"/>
              </a:lnSpc>
              <a:spcBef>
                <a:spcPct val="20000"/>
              </a:spcBef>
              <a:buClr>
                <a:srgbClr val="000000"/>
              </a:buClr>
              <a:defRPr/>
            </a:pPr>
            <a:r>
              <a:rPr lang="en-US" sz="2400" i="1" kern="0" dirty="0">
                <a:latin typeface="Book Antiqua" panose="02040602050305030304" pitchFamily="18" charset="0"/>
                <a:cs typeface="Tahoma" pitchFamily="34" charset="0"/>
              </a:rPr>
              <a:t>S</a:t>
            </a:r>
            <a:r>
              <a:rPr lang="en-US" sz="2400" kern="0" dirty="0">
                <a:latin typeface="Book Antiqua" panose="02040602050305030304" pitchFamily="18" charset="0"/>
                <a:cs typeface="Tahoma" pitchFamily="34" charset="0"/>
              </a:rPr>
              <a:t>=</a:t>
            </a:r>
            <a:r>
              <a:rPr lang="en-US" sz="2400" i="1" kern="0" dirty="0">
                <a:latin typeface="Book Antiqua" panose="02040602050305030304" pitchFamily="18" charset="0"/>
                <a:cs typeface="Tahoma" pitchFamily="34" charset="0"/>
              </a:rPr>
              <a:t>1-</a:t>
            </a:r>
            <a:r>
              <a:rPr lang="en-US" sz="2400" kern="0" dirty="0">
                <a:latin typeface="Book Antiqua" panose="02040602050305030304" pitchFamily="18" charset="0"/>
                <a:cs typeface="Tahoma" pitchFamily="34" charset="0"/>
              </a:rPr>
              <a:t>(1 – </a:t>
            </a:r>
            <a:r>
              <a:rPr lang="en-US" sz="2400" i="1" kern="0" dirty="0">
                <a:latin typeface="Book Antiqua" panose="02040602050305030304" pitchFamily="18" charset="0"/>
                <a:cs typeface="Tahoma" pitchFamily="34" charset="0"/>
              </a:rPr>
              <a:t>a</a:t>
            </a:r>
            <a:r>
              <a:rPr lang="en-US" sz="2400" kern="0" dirty="0">
                <a:latin typeface="Book Antiqua" panose="02040602050305030304" pitchFamily="18" charset="0"/>
                <a:cs typeface="Tahoma" pitchFamily="34" charset="0"/>
              </a:rPr>
              <a:t>)</a:t>
            </a:r>
            <a:r>
              <a:rPr lang="en-US" sz="2400" kern="0" baseline="30000" dirty="0">
                <a:latin typeface="Book Antiqua" panose="02040602050305030304" pitchFamily="18" charset="0"/>
                <a:cs typeface="Tahoma" pitchFamily="34" charset="0"/>
              </a:rPr>
              <a:t>t</a:t>
            </a:r>
            <a:r>
              <a:rPr lang="en-US" sz="2400" kern="0" dirty="0">
                <a:latin typeface="Book Antiqua" panose="02040602050305030304" pitchFamily="18" charset="0"/>
                <a:cs typeface="Tahoma" pitchFamily="34" charset="0"/>
              </a:rPr>
              <a:t> </a:t>
            </a:r>
          </a:p>
          <a:p>
            <a:pPr marL="342900" indent="-342900">
              <a:lnSpc>
                <a:spcPct val="130000"/>
              </a:lnSpc>
              <a:spcBef>
                <a:spcPct val="20000"/>
              </a:spcBef>
              <a:buClr>
                <a:srgbClr val="000000"/>
              </a:buClr>
              <a:defRPr/>
            </a:pPr>
            <a:r>
              <a:rPr lang="en-US" sz="2400" kern="0" dirty="0">
                <a:latin typeface="Book Antiqua" panose="02040602050305030304" pitchFamily="18" charset="0"/>
                <a:cs typeface="Tahoma" pitchFamily="34" charset="0"/>
              </a:rPr>
              <a:t>Since alpha is &lt;1 then 1-alpha is &lt;1, and when t increases,  then something &lt;1 to the power of a large number tends to 0. Therefore S=1</a:t>
            </a: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baseline="3000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latin typeface="Book Antiqua" panose="02040602050305030304" pitchFamily="18" charset="0"/>
              <a:cs typeface="Tahoma" pitchFamily="34" charset="0"/>
            </a:endParaRPr>
          </a:p>
          <a:p>
            <a:pPr marL="342900" indent="-342900">
              <a:lnSpc>
                <a:spcPct val="130000"/>
              </a:lnSpc>
              <a:spcBef>
                <a:spcPct val="20000"/>
              </a:spcBef>
              <a:buClr>
                <a:srgbClr val="000000"/>
              </a:buClr>
              <a:defRPr/>
            </a:pPr>
            <a:endParaRPr lang="en-US" sz="2400" kern="0" dirty="0">
              <a:solidFill>
                <a:schemeClr val="accent4">
                  <a:lumMod val="75000"/>
                </a:schemeClr>
              </a:solidFill>
              <a:latin typeface="Book Antiqua" panose="02040602050305030304" pitchFamily="18" charset="0"/>
              <a:ea typeface="+mn-ea"/>
              <a:cs typeface="Tahoma" pitchFamily="34" charset="0"/>
            </a:endParaRPr>
          </a:p>
        </p:txBody>
      </p:sp>
    </p:spTree>
    <p:extLst>
      <p:ext uri="{BB962C8B-B14F-4D97-AF65-F5344CB8AC3E}">
        <p14:creationId xmlns:p14="http://schemas.microsoft.com/office/powerpoint/2010/main" val="418071366"/>
      </p:ext>
    </p:extLst>
  </p:cSld>
  <p:clrMapOvr>
    <a:masterClrMapping/>
  </p:clrMapOvr>
  <p:transition/>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50825</TotalTime>
  <Words>3700</Words>
  <Application>Microsoft Office PowerPoint</Application>
  <PresentationFormat>Widescreen</PresentationFormat>
  <Paragraphs>412</Paragraphs>
  <Slides>41</Slides>
  <Notes>18</Notes>
  <HiddenSlides>0</HiddenSlides>
  <MMClips>2</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2</vt:i4>
      </vt:variant>
      <vt:variant>
        <vt:lpstr>Slide Titles</vt:lpstr>
      </vt:variant>
      <vt:variant>
        <vt:i4>41</vt:i4>
      </vt:variant>
    </vt:vector>
  </HeadingPairs>
  <TitlesOfParts>
    <vt:vector size="62" baseType="lpstr">
      <vt:lpstr>Arial</vt:lpstr>
      <vt:lpstr>Book Antiqua</vt:lpstr>
      <vt:lpstr>Calibri</vt:lpstr>
      <vt:lpstr>Calibri Light</vt:lpstr>
      <vt:lpstr>Cambria Math</vt:lpstr>
      <vt:lpstr>Garamond</vt:lpstr>
      <vt:lpstr>Impact</vt:lpstr>
      <vt:lpstr>Kunstler Script</vt:lpstr>
      <vt:lpstr>MS Reference Sans Serif</vt:lpstr>
      <vt:lpstr>Symbol</vt:lpstr>
      <vt:lpstr>Times New Roman</vt:lpstr>
      <vt:lpstr>Verdana</vt:lpstr>
      <vt:lpstr>Wingdings</vt:lpstr>
      <vt:lpstr>Lean Thinking Final.ppt</vt:lpstr>
      <vt:lpstr>1_Custom Design</vt:lpstr>
      <vt:lpstr>Custom Design</vt:lpstr>
      <vt:lpstr>1_Lean Thinking Final</vt:lpstr>
      <vt:lpstr>Lean Thinking Final</vt:lpstr>
      <vt:lpstr>2_Lean Thinking Final</vt:lpstr>
      <vt:lpstr>Equation</vt:lpstr>
      <vt:lpstr>Worksheet</vt:lpstr>
      <vt:lpstr>PowerPoint Presentation</vt:lpstr>
      <vt:lpstr>Time Series Methods</vt:lpstr>
      <vt:lpstr>Example:   Forecast for week 9 using a = 0.1</vt:lpstr>
      <vt:lpstr>The  Same Example:  a =0.1 vs a = 0.4</vt:lpstr>
      <vt:lpstr>Comparison</vt:lpstr>
      <vt:lpstr>Exponential Smoothing Includes All Pieces of Data</vt:lpstr>
      <vt:lpstr>Exponential Smoothing Includes All Pieces of Data</vt:lpstr>
      <vt:lpstr>All Pieces of Data are Taken into  Account in  ES</vt:lpstr>
      <vt:lpstr>Summation of All Weights Is Equal to 1</vt:lpstr>
      <vt:lpstr>Age of Data In Exponential Smoothing</vt:lpstr>
      <vt:lpstr>Why Age of Data is 1/alpha</vt:lpstr>
      <vt:lpstr>Why Age of Data is 1/alpha</vt:lpstr>
      <vt:lpstr>Compute MAD &amp; TS</vt:lpstr>
      <vt:lpstr>Data  Table Excel</vt:lpstr>
      <vt:lpstr>Office Button</vt:lpstr>
      <vt:lpstr>Not OK, but GO, then Check Mark Solver</vt:lpstr>
      <vt:lpstr>Data Tab/ Solver</vt:lpstr>
      <vt:lpstr>Optimal  a Minimal MAD</vt:lpstr>
      <vt:lpstr>PowerPoint Presentation</vt:lpstr>
      <vt:lpstr>Lecture</vt:lpstr>
      <vt:lpstr>Find  using Data Table – The Recorded Lecture is also Inside</vt:lpstr>
      <vt:lpstr>Find  using Solver</vt:lpstr>
      <vt:lpstr>PowerPoint Presentation</vt:lpstr>
      <vt:lpstr>The Lecture https://youtu.be/1J6ysRf75K0</vt:lpstr>
      <vt:lpstr>Exponential Smoothing- Two Formulas That are the same</vt:lpstr>
      <vt:lpstr>From This Period to the Next Period </vt:lpstr>
      <vt:lpstr>a: Large or Small,  0.1, 0.2, 0.4</vt:lpstr>
      <vt:lpstr>MAD in Excel</vt:lpstr>
      <vt:lpstr>Role of </vt:lpstr>
      <vt:lpstr>Meaning of  - From Naïve to No Change</vt:lpstr>
      <vt:lpstr>Change Alpha Value from 1 to 0 by 0.1 steps</vt:lpstr>
      <vt:lpstr>Finding </vt:lpstr>
      <vt:lpstr>Age of Data</vt:lpstr>
      <vt:lpstr>Forecasting Trend and Seasonality Adjusted Exponential Smoothing</vt:lpstr>
      <vt:lpstr>L0, T0, S1, S2, ….Sp</vt:lpstr>
      <vt:lpstr>Trend and Seasonality Adjusted ES</vt:lpstr>
      <vt:lpstr>L0, T0, S1, S2, ….Sp</vt:lpstr>
      <vt:lpstr>L0, T0, S1, S2, ….Sp</vt:lpstr>
      <vt:lpstr>From, L0, T0, S1, to L1, T1, and S5</vt:lpstr>
      <vt:lpstr>From, L0, T0, S1, to L1, T1, and S5- and continue</vt:lpstr>
      <vt:lpstr>Metrics of Process Analysis</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775</cp:revision>
  <cp:lastPrinted>2019-05-09T17:43:43Z</cp:lastPrinted>
  <dcterms:created xsi:type="dcterms:W3CDTF">2008-11-22T01:06:20Z</dcterms:created>
  <dcterms:modified xsi:type="dcterms:W3CDTF">2021-07-23T01:07:51Z</dcterms:modified>
</cp:coreProperties>
</file>