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1" r:id="rId1"/>
  </p:sldMasterIdLst>
  <p:notesMasterIdLst>
    <p:notesMasterId r:id="rId4"/>
  </p:notesMasterIdLst>
  <p:sldIdLst>
    <p:sldId id="648" r:id="rId2"/>
    <p:sldId id="651" r:id="rId3"/>
  </p:sldIdLst>
  <p:sldSz cx="9144000" cy="6858000" type="screen4x3"/>
  <p:notesSz cx="6921500" cy="9423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144421"/>
    <a:srgbClr val="DF6A13"/>
    <a:srgbClr val="16741F"/>
    <a:srgbClr val="1B5B2C"/>
    <a:srgbClr val="1A1A70"/>
    <a:srgbClr val="DB1F47"/>
    <a:srgbClr val="70201A"/>
    <a:srgbClr val="1A1A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361" autoAdjust="0"/>
    <p:restoredTop sz="94399" autoAdjust="0"/>
  </p:normalViewPr>
  <p:slideViewPr>
    <p:cSldViewPr>
      <p:cViewPr varScale="1">
        <p:scale>
          <a:sx n="84" d="100"/>
          <a:sy n="84" d="100"/>
        </p:scale>
        <p:origin x="1872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08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706438"/>
            <a:ext cx="4711700" cy="3533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2150" y="4476750"/>
            <a:ext cx="5537200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D02A34D-BF83-4C2B-B7CD-474F7CC0D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942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188913"/>
            <a:ext cx="2124075" cy="6408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188913"/>
            <a:ext cx="6221413" cy="6408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4338" y="1438275"/>
            <a:ext cx="4071937" cy="5159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5" y="1438275"/>
            <a:ext cx="4073525" cy="5159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4338" y="1438275"/>
            <a:ext cx="8297862" cy="25034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4338" y="4094163"/>
            <a:ext cx="8297862" cy="25034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buClr>
                <a:schemeClr val="tx2">
                  <a:lumMod val="50000"/>
                </a:schemeClr>
              </a:buClr>
              <a:buFont typeface="Wingdings" pitchFamily="2" charset="2"/>
              <a:buChar char="p"/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buClr>
                <a:schemeClr val="tx2">
                  <a:lumMod val="50000"/>
                </a:schemeClr>
              </a:buClr>
              <a:buFont typeface="Wingdings" pitchFamily="2" charset="2"/>
              <a:buChar char="n"/>
              <a:defRPr>
                <a:solidFill>
                  <a:schemeClr val="tx2">
                    <a:lumMod val="50000"/>
                  </a:schemeClr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4338" y="1438275"/>
            <a:ext cx="4071937" cy="515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5" y="1438275"/>
            <a:ext cx="4073525" cy="515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ChangeArrowheads="1"/>
          </p:cNvSpPr>
          <p:nvPr/>
        </p:nvSpPr>
        <p:spPr bwMode="gray">
          <a:xfrm>
            <a:off x="179388" y="0"/>
            <a:ext cx="8964612" cy="123348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20867" name="Rectangle 3"/>
          <p:cNvSpPr>
            <a:spLocks noChangeArrowheads="1"/>
          </p:cNvSpPr>
          <p:nvPr/>
        </p:nvSpPr>
        <p:spPr bwMode="gray">
          <a:xfrm>
            <a:off x="179388" y="188913"/>
            <a:ext cx="8785225" cy="893762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20868" name="Rectangle 4"/>
          <p:cNvSpPr>
            <a:spLocks noChangeArrowheads="1"/>
          </p:cNvSpPr>
          <p:nvPr/>
        </p:nvSpPr>
        <p:spPr bwMode="gray">
          <a:xfrm>
            <a:off x="0" y="0"/>
            <a:ext cx="215900" cy="6858000"/>
          </a:xfrm>
          <a:prstGeom prst="rect">
            <a:avLst/>
          </a:prstGeom>
          <a:gradFill rotWithShape="1">
            <a:gsLst>
              <a:gs pos="0">
                <a:srgbClr val="12449E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gray">
          <a:xfrm>
            <a:off x="358775" y="188913"/>
            <a:ext cx="849788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</a:t>
            </a:r>
            <a:br>
              <a:rPr lang="en-US" smtClean="0"/>
            </a:br>
            <a:r>
              <a:rPr lang="en-US" smtClean="0"/>
              <a:t>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4338" y="1438275"/>
            <a:ext cx="8297862" cy="515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20871" name="Text Box 7"/>
          <p:cNvSpPr txBox="1">
            <a:spLocks noChangeArrowheads="1"/>
          </p:cNvSpPr>
          <p:nvPr/>
        </p:nvSpPr>
        <p:spPr bwMode="auto">
          <a:xfrm>
            <a:off x="8810625" y="1016000"/>
            <a:ext cx="3698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13715DCA-0976-48F6-9B48-21A594CB1BBF}" type="slidenum">
              <a:rPr lang="en-US" sz="1200" b="1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sz="1200" b="1">
              <a:solidFill>
                <a:schemeClr val="bg1"/>
              </a:solidFill>
            </a:endParaRPr>
          </a:p>
        </p:txBody>
      </p:sp>
      <p:sp>
        <p:nvSpPr>
          <p:cNvPr id="420872" name="Text Box 8"/>
          <p:cNvSpPr txBox="1">
            <a:spLocks noChangeArrowheads="1"/>
          </p:cNvSpPr>
          <p:nvPr/>
        </p:nvSpPr>
        <p:spPr bwMode="auto">
          <a:xfrm>
            <a:off x="7064375" y="-63500"/>
            <a:ext cx="2079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i="1">
                <a:solidFill>
                  <a:schemeClr val="bg1"/>
                </a:solidFill>
              </a:rPr>
              <a:t>3. Process Flow Measures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80000"/>
        <a:buFont typeface="Wingdings" pitchFamily="2" charset="2"/>
        <a:buChar char="•"/>
        <a:defRPr sz="2800">
          <a:solidFill>
            <a:schemeClr val="tx1"/>
          </a:solidFill>
          <a:latin typeface="Book Antiqua" panose="02040602050305030304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Symbol" pitchFamily="18" charset="2"/>
        <a:buChar char="-"/>
        <a:defRPr sz="2400">
          <a:solidFill>
            <a:schemeClr val="tx1"/>
          </a:solidFill>
          <a:latin typeface="Book Antiqua" panose="02040602050305030304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Symbol" pitchFamily="18" charset="2"/>
        <a:buChar char="-"/>
        <a:defRPr sz="2000">
          <a:solidFill>
            <a:schemeClr val="tx1"/>
          </a:solidFill>
          <a:latin typeface="Book Antiqua" panose="02040602050305030304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Monotype Sorts" pitchFamily="1" charset="2"/>
        <a:buChar char="u"/>
        <a:defRPr sz="2000">
          <a:solidFill>
            <a:srgbClr val="000000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24644"/>
            <a:ext cx="8497888" cy="863600"/>
          </a:xfrm>
        </p:spPr>
        <p:txBody>
          <a:bodyPr/>
          <a:lstStyle/>
          <a:p>
            <a:r>
              <a:rPr lang="en-US" dirty="0" smtClean="0"/>
              <a:t>Moving Average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85836" y="1239114"/>
            <a:ext cx="89696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sz="2400" dirty="0">
                <a:solidFill>
                  <a:srgbClr val="2D3B45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Compute the 3-period moving average forecast for month 6. (It is equal to the 3-period moving average in month 5.) The potential answers are: </a:t>
            </a:r>
            <a:endParaRPr lang="en-US" altLang="en-US" sz="2400" dirty="0">
              <a:latin typeface="Book Antiqua" panose="0204060205030503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79512" y="2363918"/>
            <a:ext cx="122713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sz="2400" dirty="0" smtClean="0">
                <a:solidFill>
                  <a:srgbClr val="2D3B45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400" dirty="0">
                <a:solidFill>
                  <a:srgbClr val="2D3B45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61 </a:t>
            </a:r>
            <a:endParaRPr lang="en-US" altLang="en-US" sz="2400" dirty="0">
              <a:latin typeface="Book Antiqua" panose="02040602050305030304" pitchFamily="18" charset="0"/>
            </a:endParaRPr>
          </a:p>
          <a:p>
            <a:pPr lvl="0" eaLnBrk="0" hangingPunct="0"/>
            <a:r>
              <a:rPr lang="en-US" altLang="en-US" sz="2400" dirty="0">
                <a:solidFill>
                  <a:srgbClr val="2D3B45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B: 65 </a:t>
            </a:r>
            <a:endParaRPr lang="en-US" altLang="en-US" sz="2400" dirty="0">
              <a:latin typeface="Book Antiqua" panose="02040602050305030304" pitchFamily="18" charset="0"/>
            </a:endParaRPr>
          </a:p>
          <a:p>
            <a:pPr lvl="0" eaLnBrk="0" hangingPunct="0"/>
            <a:r>
              <a:rPr lang="en-US" altLang="en-US" sz="2400" dirty="0">
                <a:solidFill>
                  <a:srgbClr val="2D3B45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C: 62 </a:t>
            </a:r>
            <a:endParaRPr lang="en-US" altLang="en-US" sz="2400" dirty="0">
              <a:latin typeface="Book Antiqua" panose="02040602050305030304" pitchFamily="18" charset="0"/>
            </a:endParaRPr>
          </a:p>
          <a:p>
            <a:pPr lvl="0" eaLnBrk="0" hangingPunct="0"/>
            <a:r>
              <a:rPr lang="en-US" altLang="en-US" sz="2400" dirty="0">
                <a:solidFill>
                  <a:srgbClr val="2D3B45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D: 66 </a:t>
            </a:r>
            <a:endParaRPr lang="en-US" altLang="en-US" sz="2400" dirty="0">
              <a:latin typeface="Book Antiqua" panose="02040602050305030304" pitchFamily="18" charset="0"/>
            </a:endParaRPr>
          </a:p>
          <a:p>
            <a:pPr lvl="0" eaLnBrk="0" hangingPunct="0"/>
            <a:r>
              <a:rPr lang="en-US" altLang="en-US" sz="2400" dirty="0">
                <a:solidFill>
                  <a:srgbClr val="2D3B45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E: 56 </a:t>
            </a:r>
            <a:endParaRPr lang="en-US" altLang="en-US" sz="2400" dirty="0">
              <a:latin typeface="Book Antiqua" panose="02040602050305030304" pitchFamily="18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9483460"/>
              </p:ext>
            </p:extLst>
          </p:nvPr>
        </p:nvGraphicFramePr>
        <p:xfrm>
          <a:off x="3419872" y="2132856"/>
          <a:ext cx="2618536" cy="20097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6" name="Worksheet" r:id="rId3" imgW="1836455" imgH="1409637" progId="Excel.Sheet.12">
                  <p:embed/>
                </p:oleObj>
              </mc:Choice>
              <mc:Fallback>
                <p:oleObj name="Worksheet" r:id="rId3" imgW="1836455" imgH="140963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19872" y="2132856"/>
                        <a:ext cx="2618536" cy="20097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85240" y="4326559"/>
            <a:ext cx="894850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2D3B45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Compute the 2-period moving average forecast for month 3. The potential answers are: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87129" y="5013176"/>
            <a:ext cx="136815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2D3B45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A: 62.5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2D3B45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B: 57.5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2D3B45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C: 55.5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2D3B45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D: 52.5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2D3B45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E: 49.5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524128"/>
              </p:ext>
            </p:extLst>
          </p:nvPr>
        </p:nvGraphicFramePr>
        <p:xfrm>
          <a:off x="3995936" y="4869160"/>
          <a:ext cx="2448272" cy="1879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7" name="Worksheet" r:id="rId5" imgW="1836455" imgH="1409637" progId="Excel.Sheet.12">
                  <p:embed/>
                </p:oleObj>
              </mc:Choice>
              <mc:Fallback>
                <p:oleObj name="Worksheet" r:id="rId5" imgW="1836455" imgH="1409637" progId="Excel.Sheet.12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95936" y="4869160"/>
                        <a:ext cx="2448272" cy="1879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094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24644"/>
            <a:ext cx="8497888" cy="863600"/>
          </a:xfrm>
        </p:spPr>
        <p:txBody>
          <a:bodyPr/>
          <a:lstStyle/>
          <a:p>
            <a:r>
              <a:rPr lang="en-US" dirty="0" smtClean="0"/>
              <a:t>Moving Average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0356" y="1282456"/>
            <a:ext cx="896448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2D3B45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Compute the 2-period moving average forecast for all possible months. Then compute MAD in month 5 for 2-period moving average. The potential answers are: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9512" y="2418444"/>
            <a:ext cx="1249296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2D3B45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A: 6.2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2D3B45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B: 3.3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2D3B45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C: 10.2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2D3B45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D: 4.2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2D3B45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E: 2.7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6760" y="4293096"/>
            <a:ext cx="8999548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2D3B45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Compute the Tracking-Signal in month 5 for 2-period moving average. The potential answers are: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2D3B45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A: 0.4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2D3B45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B: 1.3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2D3B45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C: -1.9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2D3B45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D: 2.5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2D3B45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E: 0.6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7491221"/>
              </p:ext>
            </p:extLst>
          </p:nvPr>
        </p:nvGraphicFramePr>
        <p:xfrm>
          <a:off x="2231740" y="2418444"/>
          <a:ext cx="5257929" cy="1874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6" name="Worksheet" r:id="rId3" imgW="3375625" imgH="1203897" progId="Excel.Sheet.12">
                  <p:embed/>
                </p:oleObj>
              </mc:Choice>
              <mc:Fallback>
                <p:oleObj name="Worksheet" r:id="rId3" imgW="3375625" imgH="120389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31740" y="2418444"/>
                        <a:ext cx="5257929" cy="18746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285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 presentation slides with animation [2]">
  <a:themeElements>
    <a:clrScheme name="Custom 11">
      <a:dk1>
        <a:srgbClr val="1A1A70"/>
      </a:dk1>
      <a:lt1>
        <a:srgbClr val="FFFFFF"/>
      </a:lt1>
      <a:dk2>
        <a:srgbClr val="12449E"/>
      </a:dk2>
      <a:lt2>
        <a:srgbClr val="C0C0C0"/>
      </a:lt2>
      <a:accent1>
        <a:srgbClr val="3167D3"/>
      </a:accent1>
      <a:accent2>
        <a:srgbClr val="87A3E9"/>
      </a:accent2>
      <a:accent3>
        <a:srgbClr val="FFFFFF"/>
      </a:accent3>
      <a:accent4>
        <a:srgbClr val="14145F"/>
      </a:accent4>
      <a:accent5>
        <a:srgbClr val="ADB8E6"/>
      </a:accent5>
      <a:accent6>
        <a:srgbClr val="7A93D3"/>
      </a:accent6>
      <a:hlink>
        <a:srgbClr val="7030A0"/>
      </a:hlink>
      <a:folHlink>
        <a:srgbClr val="7030A0"/>
      </a:folHlink>
    </a:clrScheme>
    <a:fontScheme name="Sample presentation slides with animation [2]">
      <a:majorFont>
        <a:latin typeface="Impac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presentation slides with animation [2] 1">
        <a:dk1>
          <a:srgbClr val="1A1A70"/>
        </a:dk1>
        <a:lt1>
          <a:srgbClr val="FFFFFF"/>
        </a:lt1>
        <a:dk2>
          <a:srgbClr val="12449E"/>
        </a:dk2>
        <a:lt2>
          <a:srgbClr val="C0C0C0"/>
        </a:lt2>
        <a:accent1>
          <a:srgbClr val="3167D3"/>
        </a:accent1>
        <a:accent2>
          <a:srgbClr val="87A3E9"/>
        </a:accent2>
        <a:accent3>
          <a:srgbClr val="FFFFFF"/>
        </a:accent3>
        <a:accent4>
          <a:srgbClr val="14145F"/>
        </a:accent4>
        <a:accent5>
          <a:srgbClr val="ADB8E6"/>
        </a:accent5>
        <a:accent6>
          <a:srgbClr val="7A93D3"/>
        </a:accent6>
        <a:hlink>
          <a:srgbClr val="90B54D"/>
        </a:hlink>
        <a:folHlink>
          <a:srgbClr val="F6A2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2">
        <a:dk1>
          <a:srgbClr val="0E5D92"/>
        </a:dk1>
        <a:lt1>
          <a:srgbClr val="FFFFFF"/>
        </a:lt1>
        <a:dk2>
          <a:srgbClr val="137C9D"/>
        </a:dk2>
        <a:lt2>
          <a:srgbClr val="C0C0C0"/>
        </a:lt2>
        <a:accent1>
          <a:srgbClr val="35AACF"/>
        </a:accent1>
        <a:accent2>
          <a:srgbClr val="75CDB2"/>
        </a:accent2>
        <a:accent3>
          <a:srgbClr val="FFFFFF"/>
        </a:accent3>
        <a:accent4>
          <a:srgbClr val="0A4E7C"/>
        </a:accent4>
        <a:accent5>
          <a:srgbClr val="AED2E4"/>
        </a:accent5>
        <a:accent6>
          <a:srgbClr val="69BAA1"/>
        </a:accent6>
        <a:hlink>
          <a:srgbClr val="E8C86E"/>
        </a:hlink>
        <a:folHlink>
          <a:srgbClr val="1E68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3">
        <a:dk1>
          <a:srgbClr val="164D60"/>
        </a:dk1>
        <a:lt1>
          <a:srgbClr val="FFFFFF"/>
        </a:lt1>
        <a:dk2>
          <a:srgbClr val="2A8486"/>
        </a:dk2>
        <a:lt2>
          <a:srgbClr val="C0C0C0"/>
        </a:lt2>
        <a:accent1>
          <a:srgbClr val="48BC77"/>
        </a:accent1>
        <a:accent2>
          <a:srgbClr val="ECCA4C"/>
        </a:accent2>
        <a:accent3>
          <a:srgbClr val="FFFFFF"/>
        </a:accent3>
        <a:accent4>
          <a:srgbClr val="114051"/>
        </a:accent4>
        <a:accent5>
          <a:srgbClr val="B1DABD"/>
        </a:accent5>
        <a:accent6>
          <a:srgbClr val="D6B744"/>
        </a:accent6>
        <a:hlink>
          <a:srgbClr val="3191E9"/>
        </a:hlink>
        <a:folHlink>
          <a:srgbClr val="E3694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SOM</Template>
  <TotalTime>12374</TotalTime>
  <Words>159</Words>
  <Application>Microsoft Office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Book Antiqua</vt:lpstr>
      <vt:lpstr>Impact</vt:lpstr>
      <vt:lpstr>Monotype Sorts</vt:lpstr>
      <vt:lpstr>Symbol</vt:lpstr>
      <vt:lpstr>Times New Roman</vt:lpstr>
      <vt:lpstr>Wingdings</vt:lpstr>
      <vt:lpstr>Sample presentation slides with animation [2]</vt:lpstr>
      <vt:lpstr>Worksheet</vt:lpstr>
      <vt:lpstr>Moving Average</vt:lpstr>
      <vt:lpstr>Moving Average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Tony Barnett</dc:creator>
  <cp:lastModifiedBy>Asef-Vaziri, Ardavan</cp:lastModifiedBy>
  <cp:revision>390</cp:revision>
  <cp:lastPrinted>2013-09-30T21:36:58Z</cp:lastPrinted>
  <dcterms:created xsi:type="dcterms:W3CDTF">2005-11-30T06:54:40Z</dcterms:created>
  <dcterms:modified xsi:type="dcterms:W3CDTF">2019-03-05T05:22:28Z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TC011367991033</vt:lpwstr>
  </property>
</Properties>
</file>