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1"/>
  </p:notesMasterIdLst>
  <p:handoutMasterIdLst>
    <p:handoutMasterId r:id="rId12"/>
  </p:handoutMasterIdLst>
  <p:sldIdLst>
    <p:sldId id="677" r:id="rId7"/>
    <p:sldId id="678" r:id="rId8"/>
    <p:sldId id="679" r:id="rId9"/>
    <p:sldId id="68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007D"/>
    <a:srgbClr val="A80000"/>
    <a:srgbClr val="000000"/>
    <a:srgbClr val="AA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88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21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6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9841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2125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97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0686547-6A27-4E97-8A0C-5559D4182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8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517170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Moving Average Problems.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3" r:id="rId6"/>
    <p:sldLayoutId id="2147483815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Moving Average, MAD, Tracking </a:t>
            </a:r>
            <a:r>
              <a:rPr lang="en-US"/>
              <a:t>Signal Problems-Advanced</a:t>
            </a:r>
            <a:endParaRPr lang="en-US" dirty="0">
              <a:ea typeface="ＭＳ Ｐゴシック" charset="-128"/>
            </a:endParaRPr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77427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2" name="Rectangle 3"/>
          <p:cNvSpPr>
            <a:spLocks noChangeArrowheads="1"/>
          </p:cNvSpPr>
          <p:nvPr/>
        </p:nvSpPr>
        <p:spPr bwMode="auto">
          <a:xfrm>
            <a:off x="46038" y="2273300"/>
            <a:ext cx="3603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30162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latin typeface="Impact" pitchFamily="16" charset="0"/>
              </a:rPr>
              <a:t>Problem 14: This Problem is Similar to Problem 13 </a:t>
            </a:r>
          </a:p>
        </p:txBody>
      </p:sp>
      <p:sp>
        <p:nvSpPr>
          <p:cNvPr id="62486" name="Text Box 6"/>
          <p:cNvSpPr txBox="1">
            <a:spLocks noChangeArrowheads="1"/>
          </p:cNvSpPr>
          <p:nvPr/>
        </p:nvSpPr>
        <p:spPr bwMode="auto">
          <a:xfrm>
            <a:off x="0" y="80524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Using the following data you can compute 4-period and 7-period moving averages in period 20.  </a:t>
            </a:r>
          </a:p>
          <a:p>
            <a:r>
              <a:rPr lang="en-US" dirty="0">
                <a:latin typeface="Book Antiqua" pitchFamily="16" charset="0"/>
              </a:rPr>
              <a:t>t 	14	15	16	17	18	19	20 </a:t>
            </a:r>
          </a:p>
          <a:p>
            <a:r>
              <a:rPr lang="en-US" dirty="0">
                <a:latin typeface="Book Antiqua" pitchFamily="16" charset="0"/>
              </a:rPr>
              <a:t>At 	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658	864	1110	634	855	738	910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6038" y="2513916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endParaRPr lang="en-US" dirty="0">
              <a:latin typeface="Book Antiqua" pitchFamily="16" charset="0"/>
            </a:endParaRPr>
          </a:p>
          <a:p>
            <a:r>
              <a:rPr lang="en-US" dirty="0">
                <a:latin typeface="Book Antiqua" pitchFamily="16" charset="0"/>
              </a:rPr>
              <a:t>	(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658+864+1110+634+855+738+910)/7  = 824.14</a:t>
            </a:r>
          </a:p>
          <a:p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	</a:t>
            </a:r>
            <a:r>
              <a:rPr lang="en-US" dirty="0">
                <a:latin typeface="Book Antiqua" pitchFamily="16" charset="0"/>
              </a:rPr>
              <a:t>(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634+855+738+910)/4  = 784.25</a:t>
            </a:r>
          </a:p>
          <a:p>
            <a:endParaRPr lang="en-US" dirty="0">
              <a:latin typeface="Book Antiqua" pitchFamily="16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3810000"/>
            <a:ext cx="9144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Now suppose you do not have  the actual data. </a:t>
            </a:r>
          </a:p>
          <a:p>
            <a:r>
              <a:rPr lang="en-US" dirty="0">
                <a:latin typeface="Book Antiqua" pitchFamily="16" charset="0"/>
              </a:rPr>
              <a:t>You only the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demand for period 21 to be  800, </a:t>
            </a:r>
            <a:r>
              <a:rPr lang="en-US" dirty="0">
                <a:latin typeface="Book Antiqua" pitchFamily="16" charset="0"/>
              </a:rPr>
              <a:t> 4-period moving average in period 20 to be 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784.25,  </a:t>
            </a:r>
            <a:r>
              <a:rPr lang="en-US" dirty="0">
                <a:latin typeface="Book Antiqua" pitchFamily="16" charset="0"/>
              </a:rPr>
              <a:t>and 7-period moving average in period 20 to be 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824.14. </a:t>
            </a:r>
            <a:endParaRPr lang="en-US" dirty="0">
              <a:latin typeface="Book Antiqua" pitchFamily="16" charset="0"/>
            </a:endParaRPr>
          </a:p>
          <a:p>
            <a:r>
              <a:rPr lang="en-US" dirty="0">
                <a:latin typeface="Book Antiqua" pitchFamily="16" charset="0"/>
              </a:rPr>
              <a:t>Can you compute 7-period moving average and 4 period moving average in period 21 without using the  alternative method described in Problem 13?</a:t>
            </a:r>
            <a:endParaRPr lang="en-US" dirty="0"/>
          </a:p>
          <a:p>
            <a:endParaRPr lang="en-US" dirty="0"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98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0" y="1752600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(A14+A15+A16+A17+A18+A19+A20)/7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15772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latin typeface="Impact" pitchFamily="16" charset="0"/>
              </a:rPr>
              <a:t>Problem 14: This Problem is Similar to Problem 13 </a:t>
            </a:r>
          </a:p>
        </p:txBody>
      </p:sp>
      <p:sp>
        <p:nvSpPr>
          <p:cNvPr id="63506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endParaRPr lang="en-US">
              <a:latin typeface="Book Antiqua" pitchFamily="16" charset="0"/>
            </a:endParaRPr>
          </a:p>
        </p:txBody>
      </p:sp>
      <p:sp>
        <p:nvSpPr>
          <p:cNvPr id="284679" name="Text Box 7"/>
          <p:cNvSpPr txBox="1">
            <a:spLocks noChangeArrowheads="1"/>
          </p:cNvSpPr>
          <p:nvPr/>
        </p:nvSpPr>
        <p:spPr bwMode="auto">
          <a:xfrm>
            <a:off x="-76200" y="2819400"/>
            <a:ext cx="40302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Demand for period 21 is 800</a:t>
            </a:r>
          </a:p>
        </p:txBody>
      </p:sp>
      <p:sp>
        <p:nvSpPr>
          <p:cNvPr id="6350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Let us first check how do we compute 7-period moving average using all the available data      </a:t>
            </a:r>
          </a:p>
          <a:p>
            <a:endParaRPr lang="en-US" dirty="0">
              <a:latin typeface="Book Antiqua" pitchFamily="1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2286476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(658+864+1110+634+855+738+910)/7 = 824.14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4432" y="2280761"/>
            <a:ext cx="7986568" cy="508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b="1" dirty="0">
                <a:solidFill>
                  <a:srgbClr val="FF0000"/>
                </a:solidFill>
                <a:latin typeface="Book Antiqua" pitchFamily="16" charset="0"/>
              </a:rPr>
              <a:t>658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+864+1110+634+855+738</a:t>
            </a:r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910</a:t>
            </a:r>
            <a:r>
              <a:rPr lang="en-US" sz="2400" dirty="0">
                <a:latin typeface="Book Antiqua" pitchFamily="16" charset="0"/>
              </a:rPr>
              <a:t>)/7 = 824.14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76200" y="4338638"/>
            <a:ext cx="81996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7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</a:t>
            </a:r>
            <a:r>
              <a:rPr lang="en-US" b="1" dirty="0">
                <a:solidFill>
                  <a:srgbClr val="00B050"/>
                </a:solidFill>
                <a:latin typeface="Book Antiqua" pitchFamily="16" charset="0"/>
              </a:rPr>
              <a:t>(800 )/7 </a:t>
            </a:r>
            <a:r>
              <a:rPr lang="en-US" dirty="0">
                <a:latin typeface="Book Antiqua" pitchFamily="16" charset="0"/>
              </a:rPr>
              <a:t>+ ( 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864+1110+634+855+738+900</a:t>
            </a:r>
            <a:r>
              <a:rPr lang="en-US" dirty="0">
                <a:latin typeface="Book Antiqua" pitchFamily="16" charset="0"/>
              </a:rPr>
              <a:t>)/7=844.43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0" y="3881438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864+1110+634+855+738</a:t>
            </a:r>
            <a:r>
              <a:rPr lang="en-US" sz="2400" b="1" dirty="0">
                <a:solidFill>
                  <a:schemeClr val="accent2"/>
                </a:solidFill>
                <a:latin typeface="Book Antiqua" pitchFamily="16" charset="0"/>
              </a:rPr>
              <a:t> 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+910</a:t>
            </a:r>
            <a:r>
              <a:rPr lang="en-US" sz="2400" dirty="0">
                <a:latin typeface="Book Antiqua" pitchFamily="16" charset="0"/>
              </a:rPr>
              <a:t>)/7 + </a:t>
            </a:r>
            <a:r>
              <a:rPr lang="en-US" sz="2400" b="1" dirty="0">
                <a:solidFill>
                  <a:srgbClr val="FF0000"/>
                </a:solidFill>
                <a:latin typeface="Book Antiqua" pitchFamily="16" charset="0"/>
              </a:rPr>
              <a:t>(658)/7 </a:t>
            </a:r>
            <a:r>
              <a:rPr lang="en-US" sz="2400" dirty="0">
                <a:latin typeface="Book Antiqua" pitchFamily="16" charset="0"/>
              </a:rPr>
              <a:t>= 824.14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1913" y="5329238"/>
            <a:ext cx="424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7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MA</a:t>
            </a:r>
            <a:r>
              <a:rPr lang="en-US" baseline="30000" dirty="0">
                <a:latin typeface="Book Antiqua" pitchFamily="16" charset="0"/>
              </a:rPr>
              <a:t>7</a:t>
            </a:r>
            <a:r>
              <a:rPr lang="en-US" baseline="-25000" dirty="0">
                <a:latin typeface="Book Antiqua" pitchFamily="16" charset="0"/>
              </a:rPr>
              <a:t>20</a:t>
            </a:r>
            <a:r>
              <a:rPr lang="en-US" dirty="0">
                <a:latin typeface="Book Antiqua" pitchFamily="16" charset="0"/>
              </a:rPr>
              <a:t>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A14</a:t>
            </a:r>
            <a:r>
              <a:rPr lang="en-US" dirty="0">
                <a:latin typeface="Book Antiqua" pitchFamily="16" charset="0"/>
              </a:rPr>
              <a:t>)/7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76200" y="5791200"/>
            <a:ext cx="5306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7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824. 14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800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658</a:t>
            </a:r>
            <a:r>
              <a:rPr lang="en-US" dirty="0">
                <a:latin typeface="Book Antiqua" pitchFamily="16" charset="0"/>
              </a:rPr>
              <a:t>) /7=844.43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0" y="4872038"/>
            <a:ext cx="8850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>
                <a:latin typeface="Book Antiqua" pitchFamily="16" charset="0"/>
              </a:rPr>
              <a:t>Therefore, we can compute MA</a:t>
            </a:r>
            <a:r>
              <a:rPr lang="en-US" baseline="30000">
                <a:latin typeface="Book Antiqua" pitchFamily="16" charset="0"/>
              </a:rPr>
              <a:t>7</a:t>
            </a:r>
            <a:r>
              <a:rPr lang="en-US" baseline="-25000">
                <a:latin typeface="Book Antiqua" pitchFamily="16" charset="0"/>
              </a:rPr>
              <a:t>21</a:t>
            </a:r>
            <a:r>
              <a:rPr lang="en-US">
                <a:latin typeface="Book Antiqua" pitchFamily="16" charset="0"/>
              </a:rPr>
              <a:t> , in the following simple way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61913" y="3259322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21</a:t>
            </a:r>
            <a:r>
              <a:rPr lang="en-US" sz="2400" dirty="0">
                <a:latin typeface="Book Antiqua" pitchFamily="16" charset="0"/>
              </a:rPr>
              <a:t> = (864+1110+634+855+738+910+800)/7 = 844.43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60960" y="3272180"/>
            <a:ext cx="8785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21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864+1110+634+855+738</a:t>
            </a:r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910+</a:t>
            </a:r>
            <a:r>
              <a:rPr lang="en-US" sz="2400" b="1" dirty="0">
                <a:solidFill>
                  <a:srgbClr val="00B050"/>
                </a:solidFill>
                <a:latin typeface="Book Antiqua" pitchFamily="16" charset="0"/>
              </a:rPr>
              <a:t>800</a:t>
            </a:r>
            <a:r>
              <a:rPr lang="en-US" sz="2400" dirty="0">
                <a:latin typeface="Book Antiqua" pitchFamily="16" charset="0"/>
              </a:rPr>
              <a:t>)/7 = 844.43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12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/>
      <p:bldP spid="284679" grpId="0"/>
      <p:bldP spid="11" grpId="0"/>
      <p:bldP spid="12" grpId="0" build="p"/>
      <p:bldP spid="15" grpId="0"/>
      <p:bldP spid="16" grpId="0" build="p"/>
      <p:bldP spid="17" grpId="0"/>
      <p:bldP spid="18" grpId="0"/>
      <p:bldP spid="19" grpId="0"/>
      <p:bldP spid="20" grpId="0"/>
      <p:bldP spid="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6"/>
          <p:cNvSpPr>
            <a:spLocks noChangeArrowheads="1"/>
          </p:cNvSpPr>
          <p:nvPr/>
        </p:nvSpPr>
        <p:spPr bwMode="auto">
          <a:xfrm>
            <a:off x="0" y="2894394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4</a:t>
            </a:r>
            <a:r>
              <a:rPr lang="en-US" sz="2400" baseline="-25000" dirty="0">
                <a:latin typeface="Book Antiqua" pitchFamily="16" charset="0"/>
              </a:rPr>
              <a:t>21</a:t>
            </a:r>
            <a:r>
              <a:rPr lang="en-US" sz="2400" dirty="0">
                <a:latin typeface="Book Antiqua" pitchFamily="16" charset="0"/>
              </a:rPr>
              <a:t> = (855+738+910+800)/4 = 825.75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" y="2383962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4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b="1" dirty="0">
                <a:solidFill>
                  <a:srgbClr val="FF0000"/>
                </a:solidFill>
                <a:latin typeface="Book Antiqua" pitchFamily="16" charset="0"/>
              </a:rPr>
              <a:t>634</a:t>
            </a:r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dirty="0">
                <a:solidFill>
                  <a:srgbClr val="000078"/>
                </a:solidFill>
                <a:latin typeface="Book Antiqua" pitchFamily="16" charset="0"/>
              </a:rPr>
              <a:t>855+738+910</a:t>
            </a:r>
            <a:r>
              <a:rPr lang="en-US" sz="2400" dirty="0">
                <a:latin typeface="Book Antiqua" pitchFamily="16" charset="0"/>
              </a:rPr>
              <a:t>)/4 = 784.25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0" y="3908628"/>
            <a:ext cx="424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4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MA</a:t>
            </a:r>
            <a:r>
              <a:rPr lang="en-US" baseline="30000" dirty="0">
                <a:latin typeface="Book Antiqua" pitchFamily="16" charset="0"/>
              </a:rPr>
              <a:t>4</a:t>
            </a:r>
            <a:r>
              <a:rPr lang="en-US" baseline="-25000" dirty="0">
                <a:latin typeface="Book Antiqua" pitchFamily="16" charset="0"/>
              </a:rPr>
              <a:t>20</a:t>
            </a:r>
            <a:r>
              <a:rPr lang="en-US" dirty="0">
                <a:latin typeface="Book Antiqua" pitchFamily="16" charset="0"/>
              </a:rPr>
              <a:t>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A17</a:t>
            </a:r>
            <a:r>
              <a:rPr lang="en-US" dirty="0">
                <a:latin typeface="Book Antiqua" pitchFamily="16" charset="0"/>
              </a:rPr>
              <a:t>)/4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4532516"/>
            <a:ext cx="5306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4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784.25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800</a:t>
            </a:r>
            <a:r>
              <a:rPr lang="en-US" dirty="0">
                <a:solidFill>
                  <a:srgbClr val="4EA68F"/>
                </a:solidFill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634</a:t>
            </a:r>
            <a:r>
              <a:rPr lang="en-US" dirty="0">
                <a:latin typeface="Book Antiqua" pitchFamily="16" charset="0"/>
              </a:rPr>
              <a:t>) /4=825.75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0" y="3394278"/>
            <a:ext cx="8850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>
                <a:latin typeface="Book Antiqua" pitchFamily="16" charset="0"/>
              </a:rPr>
              <a:t>Therefore, we can compute MA</a:t>
            </a:r>
            <a:r>
              <a:rPr lang="en-US" baseline="30000">
                <a:latin typeface="Book Antiqua" pitchFamily="16" charset="0"/>
              </a:rPr>
              <a:t>4</a:t>
            </a:r>
            <a:r>
              <a:rPr lang="en-US" baseline="-25000">
                <a:latin typeface="Book Antiqua" pitchFamily="16" charset="0"/>
              </a:rPr>
              <a:t>21</a:t>
            </a:r>
            <a:r>
              <a:rPr lang="en-US">
                <a:latin typeface="Book Antiqua" pitchFamily="16" charset="0"/>
              </a:rPr>
              <a:t> , in the following simple way</a:t>
            </a:r>
          </a:p>
        </p:txBody>
      </p:sp>
      <p:sp>
        <p:nvSpPr>
          <p:cNvPr id="77836" name="Text Box 4"/>
          <p:cNvSpPr txBox="1">
            <a:spLocks noChangeArrowheads="1"/>
          </p:cNvSpPr>
          <p:nvPr/>
        </p:nvSpPr>
        <p:spPr bwMode="auto">
          <a:xfrm>
            <a:off x="419100" y="507067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endParaRPr lang="en-US">
              <a:latin typeface="Book Antiqua" pitchFamily="16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0" y="5104015"/>
            <a:ext cx="90124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>
                <a:latin typeface="Book Antiqua" pitchFamily="16" charset="0"/>
              </a:rPr>
              <a:t>In general  ( the data of period t minus the data of period t-n) / n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-77746" y="5569803"/>
            <a:ext cx="57927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In Moving Average forecasting always</a:t>
            </a:r>
          </a:p>
          <a:p>
            <a:r>
              <a:rPr lang="en-US" i="1" dirty="0">
                <a:latin typeface="Book Antiqua" pitchFamily="16" charset="0"/>
              </a:rPr>
              <a:t>F</a:t>
            </a:r>
            <a:r>
              <a:rPr lang="en-US" i="1" baseline="-25000" dirty="0">
                <a:latin typeface="Book Antiqua" pitchFamily="16" charset="0"/>
              </a:rPr>
              <a:t>(t+1)</a:t>
            </a:r>
            <a:r>
              <a:rPr lang="en-US" i="1" dirty="0">
                <a:latin typeface="Book Antiqua" pitchFamily="16" charset="0"/>
              </a:rPr>
              <a:t> = </a:t>
            </a:r>
            <a:r>
              <a:rPr lang="en-US" i="1" dirty="0" err="1">
                <a:latin typeface="Book Antiqua" pitchFamily="16" charset="0"/>
              </a:rPr>
              <a:t>MA</a:t>
            </a:r>
            <a:r>
              <a:rPr lang="en-US" i="1" baseline="-25000" dirty="0" err="1">
                <a:latin typeface="Book Antiqua" pitchFamily="16" charset="0"/>
              </a:rPr>
              <a:t>t</a:t>
            </a:r>
            <a:r>
              <a:rPr lang="en-US" baseline="-25000" dirty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  <a:sym typeface="Wingdings" pitchFamily="16" charset="2"/>
              </a:rPr>
              <a:t> </a:t>
            </a:r>
            <a:r>
              <a:rPr lang="en-US" i="1" dirty="0">
                <a:latin typeface="Book Antiqua" pitchFamily="16" charset="0"/>
              </a:rPr>
              <a:t>F</a:t>
            </a:r>
            <a:r>
              <a:rPr lang="en-US" i="1" baseline="-25000" dirty="0">
                <a:latin typeface="Book Antiqua" pitchFamily="16" charset="0"/>
              </a:rPr>
              <a:t>22</a:t>
            </a:r>
            <a:r>
              <a:rPr lang="en-US" i="1" dirty="0">
                <a:latin typeface="Book Antiqua" pitchFamily="16" charset="0"/>
              </a:rPr>
              <a:t>= MA</a:t>
            </a:r>
            <a:r>
              <a:rPr lang="en-US" i="1" baseline="-25000" dirty="0">
                <a:latin typeface="Book Antiqua" pitchFamily="16" charset="0"/>
              </a:rPr>
              <a:t>21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2391696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4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(634+855+738+910)/4 = 784.25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-15240" y="2894394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4</a:t>
            </a:r>
            <a:r>
              <a:rPr lang="en-US" sz="2400" baseline="-25000" dirty="0">
                <a:latin typeface="Book Antiqua" pitchFamily="16" charset="0"/>
              </a:rPr>
              <a:t>21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dirty="0">
                <a:solidFill>
                  <a:srgbClr val="000078"/>
                </a:solidFill>
                <a:latin typeface="Book Antiqua" pitchFamily="16" charset="0"/>
              </a:rPr>
              <a:t>855+738+910+</a:t>
            </a:r>
            <a:r>
              <a:rPr lang="en-US" sz="2400" b="1" dirty="0">
                <a:solidFill>
                  <a:srgbClr val="FF0000"/>
                </a:solidFill>
                <a:latin typeface="Book Antiqua" pitchFamily="16" charset="0"/>
              </a:rPr>
              <a:t>800</a:t>
            </a:r>
            <a:r>
              <a:rPr lang="en-US" sz="2400" dirty="0">
                <a:solidFill>
                  <a:srgbClr val="000078"/>
                </a:solidFill>
                <a:latin typeface="Book Antiqua" pitchFamily="16" charset="0"/>
              </a:rPr>
              <a:t>)</a:t>
            </a:r>
            <a:r>
              <a:rPr lang="en-US" sz="2400" dirty="0">
                <a:latin typeface="Book Antiqua" pitchFamily="16" charset="0"/>
              </a:rPr>
              <a:t>/4 = 825.75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6038" y="76200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Suppose 4-Period moving average in month 20 is 784.25, the actual demand for period 17  is 634, and the demand for period 21 is 800.  Compute 4-period moving average for period 21 without using other data?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0" y="24825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latin typeface="Impact" pitchFamily="16" charset="0"/>
              </a:rPr>
              <a:t>Problem 14: This Problem is Similar to Problem 13 </a:t>
            </a:r>
          </a:p>
        </p:txBody>
      </p:sp>
    </p:spTree>
    <p:extLst>
      <p:ext uri="{BB962C8B-B14F-4D97-AF65-F5344CB8AC3E}">
        <p14:creationId xmlns:p14="http://schemas.microsoft.com/office/powerpoint/2010/main" val="664888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  <p:bldP spid="8" grpId="0"/>
      <p:bldP spid="9" grpId="0"/>
      <p:bldP spid="10" grpId="0"/>
      <p:bldP spid="12" grpId="0"/>
      <p:bldP spid="18" grpId="0"/>
      <p:bldP spid="19" grpId="0" build="p"/>
      <p:bldP spid="13" grpId="0"/>
      <p:bldP spid="14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50222</TotalTime>
  <Words>430</Words>
  <Application>Microsoft Office PowerPoint</Application>
  <PresentationFormat>On-screen Show (4:3)</PresentationFormat>
  <Paragraphs>37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Moving Average, MAD, Tracking Signal Problems-Advanced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707</cp:revision>
  <cp:lastPrinted>2019-05-09T17:43:43Z</cp:lastPrinted>
  <dcterms:created xsi:type="dcterms:W3CDTF">2008-11-22T01:06:20Z</dcterms:created>
  <dcterms:modified xsi:type="dcterms:W3CDTF">2022-01-23T22:09:48Z</dcterms:modified>
</cp:coreProperties>
</file>