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24"/>
  </p:notesMasterIdLst>
  <p:handoutMasterIdLst>
    <p:handoutMasterId r:id="rId25"/>
  </p:handoutMasterIdLst>
  <p:sldIdLst>
    <p:sldId id="677" r:id="rId7"/>
    <p:sldId id="659" r:id="rId8"/>
    <p:sldId id="686" r:id="rId9"/>
    <p:sldId id="660" r:id="rId10"/>
    <p:sldId id="661" r:id="rId11"/>
    <p:sldId id="662" r:id="rId12"/>
    <p:sldId id="685" r:id="rId13"/>
    <p:sldId id="687" r:id="rId14"/>
    <p:sldId id="688" r:id="rId15"/>
    <p:sldId id="663" r:id="rId16"/>
    <p:sldId id="664" r:id="rId17"/>
    <p:sldId id="665" r:id="rId18"/>
    <p:sldId id="681" r:id="rId19"/>
    <p:sldId id="666" r:id="rId20"/>
    <p:sldId id="667" r:id="rId21"/>
    <p:sldId id="682" r:id="rId22"/>
    <p:sldId id="690" r:id="rId2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00007D"/>
    <a:srgbClr val="A80000"/>
    <a:srgbClr val="000000"/>
    <a:srgbClr val="AA0000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88" autoAdjust="0"/>
    <p:restoredTop sz="88584" autoAdjust="0"/>
  </p:normalViewPr>
  <p:slideViewPr>
    <p:cSldViewPr>
      <p:cViewPr varScale="1">
        <p:scale>
          <a:sx n="109" d="100"/>
          <a:sy n="109" d="100"/>
        </p:scale>
        <p:origin x="22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6/17/2020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6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6699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8306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95102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10171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9593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0138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62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1715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258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79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8899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417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6665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0686547-6A27-4E97-8A0C-5559D4182A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82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79609A36-D408-4318-8094-6163796D50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9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51717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0595" y="6675227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6178" y="6678405"/>
            <a:ext cx="9170773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89189" y="6598093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060962" y="6502378"/>
            <a:ext cx="1905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16572" y="6550223"/>
            <a:ext cx="7067140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Moving Average Problems. </a:t>
            </a:r>
            <a:r>
              <a:rPr lang="en-US" sz="1400" b="1" i="1" dirty="0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Asef-Vaziri. 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3" r:id="rId6"/>
    <p:sldLayoutId id="2147483814" r:id="rId7"/>
    <p:sldLayoutId id="2147483815" r:id="rId8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.xls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13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Moving Average, MAD, Tracking Signal Problems</a:t>
            </a:r>
            <a:endParaRPr lang="en-US" dirty="0" smtClean="0">
              <a:ea typeface="ＭＳ Ｐゴシック" charset="-128"/>
            </a:endParaRPr>
          </a:p>
        </p:txBody>
      </p:sp>
      <p:pic>
        <p:nvPicPr>
          <p:cNvPr id="5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4313" y="2438400"/>
            <a:ext cx="3233487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7742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0" y="838200"/>
            <a:ext cx="9144000" cy="48936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I- </a:t>
            </a:r>
            <a:r>
              <a:rPr lang="en-US" dirty="0">
                <a:latin typeface="Book Antiqua" pitchFamily="16" charset="0"/>
              </a:rPr>
              <a:t>to select the best forecasting technique</a:t>
            </a:r>
          </a:p>
          <a:p>
            <a:r>
              <a:rPr lang="en-US" dirty="0">
                <a:latin typeface="Book Antiqua" pitchFamily="16" charset="0"/>
              </a:rPr>
              <a:t>II- to estimate the standard deviation of the forecast. </a:t>
            </a:r>
          </a:p>
          <a:p>
            <a:r>
              <a:rPr lang="en-US" dirty="0">
                <a:latin typeface="Book Antiqua" pitchFamily="16" charset="0"/>
              </a:rPr>
              <a:t>III- to see if the forecast is within control limits</a:t>
            </a:r>
          </a:p>
          <a:p>
            <a:r>
              <a:rPr lang="en-US" dirty="0">
                <a:latin typeface="Book Antiqua" pitchFamily="16" charset="0"/>
              </a:rPr>
              <a:t>IV- to see if the forecast does not show any specific pattern.</a:t>
            </a:r>
          </a:p>
          <a:p>
            <a:pPr lvl="1"/>
            <a:r>
              <a:rPr lang="en-US" dirty="0">
                <a:latin typeface="Book Antiqua" pitchFamily="16" charset="0"/>
              </a:rPr>
              <a:t>A) the main two applications of MAD are I and II.  The main two applications of Tracking Signal are III and IV. </a:t>
            </a:r>
          </a:p>
          <a:p>
            <a:pPr lvl="1"/>
            <a:r>
              <a:rPr lang="en-US" dirty="0">
                <a:latin typeface="Book Antiqua" pitchFamily="16" charset="0"/>
              </a:rPr>
              <a:t>B) the main two applications of MAD are I and III.  The main two applications of Tracking Signal are II and IV. </a:t>
            </a:r>
          </a:p>
          <a:p>
            <a:pPr lvl="1"/>
            <a:r>
              <a:rPr lang="en-US" dirty="0">
                <a:latin typeface="Book Antiqua" pitchFamily="16" charset="0"/>
              </a:rPr>
              <a:t>C) the main two applications of MAD are I and IV.  The main two applications of Tracking Signal are II and III. </a:t>
            </a:r>
          </a:p>
          <a:p>
            <a:pPr lvl="1"/>
            <a:r>
              <a:rPr lang="en-US" dirty="0">
                <a:latin typeface="Book Antiqua" pitchFamily="16" charset="0"/>
              </a:rPr>
              <a:t>D) the main two applications of MAD are II and III.  The main two applications of Tracking Signal are I and IV. </a:t>
            </a:r>
          </a:p>
          <a:p>
            <a:pPr lvl="1"/>
            <a:r>
              <a:rPr lang="en-US" dirty="0">
                <a:latin typeface="Book Antiqua" pitchFamily="16" charset="0"/>
              </a:rPr>
              <a:t>E) none of the above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Problem </a:t>
            </a:r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22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0" y="723900"/>
            <a:ext cx="91440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Given </a:t>
            </a:r>
            <a:r>
              <a:rPr lang="en-US" dirty="0">
                <a:latin typeface="Book Antiqua" pitchFamily="16" charset="0"/>
              </a:rPr>
              <a:t>the following tracking signal graph</a:t>
            </a:r>
          </a:p>
          <a:p>
            <a:endParaRPr lang="en-US" dirty="0">
              <a:latin typeface="Book Antiqua" pitchFamily="16" charset="0"/>
            </a:endParaRPr>
          </a:p>
          <a:p>
            <a:endParaRPr lang="en-US" dirty="0">
              <a:latin typeface="Book Antiqua" pitchFamily="16" charset="0"/>
            </a:endParaRPr>
          </a:p>
          <a:p>
            <a:endParaRPr lang="en-US" dirty="0">
              <a:latin typeface="Book Antiqua" pitchFamily="16" charset="0"/>
            </a:endParaRPr>
          </a:p>
          <a:p>
            <a:endParaRPr lang="en-US" dirty="0">
              <a:latin typeface="Book Antiqua" pitchFamily="16" charset="0"/>
            </a:endParaRPr>
          </a:p>
          <a:p>
            <a:endParaRPr lang="en-US" dirty="0">
              <a:latin typeface="Book Antiqua" pitchFamily="16" charset="0"/>
            </a:endParaRPr>
          </a:p>
          <a:p>
            <a:endParaRPr lang="en-US" dirty="0">
              <a:latin typeface="Book Antiqua" pitchFamily="16" charset="0"/>
            </a:endParaRPr>
          </a:p>
          <a:p>
            <a:endParaRPr lang="en-US" dirty="0">
              <a:latin typeface="Book Antiqua" pitchFamily="16" charset="0"/>
            </a:endParaRPr>
          </a:p>
          <a:p>
            <a:pPr lvl="1"/>
            <a:r>
              <a:rPr lang="en-US" dirty="0">
                <a:latin typeface="Book Antiqua" pitchFamily="16" charset="0"/>
              </a:rPr>
              <a:t>A) the forecasting method overestimates the demand</a:t>
            </a:r>
          </a:p>
          <a:p>
            <a:pPr lvl="1"/>
            <a:r>
              <a:rPr lang="en-US" dirty="0">
                <a:latin typeface="Book Antiqua" pitchFamily="16" charset="0"/>
              </a:rPr>
              <a:t>B) the forecasting method underestimates the demand</a:t>
            </a:r>
          </a:p>
          <a:p>
            <a:pPr lvl="1"/>
            <a:r>
              <a:rPr lang="en-US" dirty="0">
                <a:latin typeface="Book Antiqua" pitchFamily="16" charset="0"/>
              </a:rPr>
              <a:t>C) the demand is very seasonal</a:t>
            </a:r>
          </a:p>
          <a:p>
            <a:pPr lvl="1"/>
            <a:r>
              <a:rPr lang="en-US" dirty="0">
                <a:latin typeface="Book Antiqua" pitchFamily="16" charset="0"/>
              </a:rPr>
              <a:t>D) the forecasting method is moving average</a:t>
            </a:r>
          </a:p>
          <a:p>
            <a:pPr lvl="1"/>
            <a:r>
              <a:rPr lang="en-US" dirty="0">
                <a:latin typeface="Book Antiqua" pitchFamily="16" charset="0"/>
              </a:rPr>
              <a:t>E) the forecasting method is exponential smoothing</a:t>
            </a:r>
            <a:endParaRPr lang="en-US" dirty="0"/>
          </a:p>
        </p:txBody>
      </p:sp>
      <p:pic>
        <p:nvPicPr>
          <p:cNvPr id="7168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85900"/>
            <a:ext cx="54006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Problem </a:t>
            </a:r>
            <a:r>
              <a:rPr lang="en-US" dirty="0" smtClean="0"/>
              <a:t>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5026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2"/>
          <p:cNvSpPr txBox="1">
            <a:spLocks noChangeArrowheads="1"/>
          </p:cNvSpPr>
          <p:nvPr/>
        </p:nvSpPr>
        <p:spPr bwMode="auto">
          <a:xfrm>
            <a:off x="-36513" y="747474"/>
            <a:ext cx="91440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 eaLnBrk="0" hangingPunct="0"/>
            <a:r>
              <a:rPr lang="en-US" dirty="0" smtClean="0">
                <a:latin typeface="Book Antiqua" pitchFamily="16" charset="0"/>
              </a:rPr>
              <a:t>The </a:t>
            </a:r>
            <a:r>
              <a:rPr lang="en-US" dirty="0">
                <a:latin typeface="Book Antiqua" pitchFamily="16" charset="0"/>
              </a:rPr>
              <a:t>5-period moving average in month 6 was 150 units. Actual demand in month 7 is 180 units. What is 6 period moving average in month 7?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152400" y="1880949"/>
            <a:ext cx="7788275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6 </a:t>
            </a:r>
            <a:r>
              <a:rPr lang="en-US" dirty="0">
                <a:latin typeface="Book Antiqua" pitchFamily="16" charset="0"/>
              </a:rPr>
              <a:t>= (A6+A5+A4+A3+A2)/5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latin typeface="Book Antiqua" pitchFamily="16" charset="0"/>
              </a:rPr>
              <a:t>MA</a:t>
            </a:r>
            <a:r>
              <a:rPr lang="en-US" baseline="30000" dirty="0" smtClean="0">
                <a:latin typeface="Book Antiqua" pitchFamily="16" charset="0"/>
              </a:rPr>
              <a:t>6</a:t>
            </a:r>
            <a:r>
              <a:rPr lang="en-US" baseline="-25000" dirty="0" smtClean="0">
                <a:latin typeface="Book Antiqua" pitchFamily="16" charset="0"/>
              </a:rPr>
              <a:t>7 </a:t>
            </a:r>
            <a:r>
              <a:rPr lang="en-US" dirty="0">
                <a:latin typeface="Book Antiqua" pitchFamily="16" charset="0"/>
              </a:rPr>
              <a:t>= (A7+A6+A5+A4+A3+A2)/6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latin typeface="Book Antiqua" pitchFamily="16" charset="0"/>
              </a:rPr>
              <a:t>MA</a:t>
            </a:r>
            <a:r>
              <a:rPr lang="en-US" baseline="30000" dirty="0" smtClean="0">
                <a:latin typeface="Book Antiqua" pitchFamily="16" charset="0"/>
              </a:rPr>
              <a:t>5</a:t>
            </a:r>
            <a:r>
              <a:rPr lang="en-US" baseline="-25000" dirty="0" smtClean="0">
                <a:latin typeface="Book Antiqua" pitchFamily="16" charset="0"/>
              </a:rPr>
              <a:t>6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= 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(A6+A5+A4+A3+A2)/5 = 150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863D"/>
                </a:solidFill>
                <a:latin typeface="Book Antiqua" pitchFamily="16" charset="0"/>
              </a:rPr>
              <a:t>A6+A5+A4+A3+A2 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= 750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FF0000"/>
                </a:solidFill>
                <a:latin typeface="Book Antiqua" pitchFamily="16" charset="0"/>
              </a:rPr>
              <a:t>A7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= 180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latin typeface="Book Antiqua" pitchFamily="16" charset="0"/>
              </a:rPr>
              <a:t>MA</a:t>
            </a:r>
            <a:r>
              <a:rPr lang="en-US" baseline="30000" dirty="0" smtClean="0">
                <a:latin typeface="Book Antiqua" pitchFamily="16" charset="0"/>
              </a:rPr>
              <a:t>6</a:t>
            </a:r>
            <a:r>
              <a:rPr lang="en-US" baseline="-25000" dirty="0" smtClean="0">
                <a:latin typeface="Book Antiqua" pitchFamily="16" charset="0"/>
              </a:rPr>
              <a:t>7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= (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A7</a:t>
            </a:r>
            <a:r>
              <a:rPr lang="en-US" dirty="0">
                <a:latin typeface="Book Antiqua" pitchFamily="16" charset="0"/>
              </a:rPr>
              <a:t>+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A6+A5+A4+A3+A2</a:t>
            </a:r>
            <a:r>
              <a:rPr lang="en-US" dirty="0">
                <a:latin typeface="Book Antiqua" pitchFamily="16" charset="0"/>
              </a:rPr>
              <a:t>)/6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latin typeface="Book Antiqua" pitchFamily="16" charset="0"/>
              </a:rPr>
              <a:t>MA</a:t>
            </a:r>
            <a:r>
              <a:rPr lang="en-US" baseline="30000" dirty="0" smtClean="0">
                <a:latin typeface="Book Antiqua" pitchFamily="16" charset="0"/>
              </a:rPr>
              <a:t>6</a:t>
            </a:r>
            <a:r>
              <a:rPr lang="en-US" baseline="-25000" dirty="0" smtClean="0">
                <a:latin typeface="Book Antiqua" pitchFamily="16" charset="0"/>
              </a:rPr>
              <a:t>7 </a:t>
            </a:r>
            <a:r>
              <a:rPr lang="en-US" dirty="0">
                <a:latin typeface="Book Antiqua" pitchFamily="16" charset="0"/>
              </a:rPr>
              <a:t>= (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180</a:t>
            </a:r>
            <a:r>
              <a:rPr lang="en-US" dirty="0">
                <a:latin typeface="Book Antiqua" pitchFamily="16" charset="0"/>
              </a:rPr>
              <a:t>+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750</a:t>
            </a:r>
            <a:r>
              <a:rPr lang="en-US" dirty="0">
                <a:latin typeface="Book Antiqua" pitchFamily="16" charset="0"/>
              </a:rPr>
              <a:t>)/6 = 155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Problem </a:t>
            </a:r>
            <a:r>
              <a:rPr lang="en-US" dirty="0" smtClean="0"/>
              <a:t>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18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9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9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9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2"/>
          <p:cNvSpPr txBox="1">
            <a:spLocks noChangeArrowheads="1"/>
          </p:cNvSpPr>
          <p:nvPr/>
        </p:nvSpPr>
        <p:spPr bwMode="auto">
          <a:xfrm>
            <a:off x="-36513" y="747474"/>
            <a:ext cx="91440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 eaLnBrk="0" hangingPunct="0"/>
            <a:r>
              <a:rPr lang="en-US" dirty="0" smtClean="0">
                <a:latin typeface="Book Antiqua" pitchFamily="16" charset="0"/>
              </a:rPr>
              <a:t>The </a:t>
            </a:r>
            <a:r>
              <a:rPr lang="en-US" dirty="0">
                <a:latin typeface="Book Antiqua" pitchFamily="16" charset="0"/>
              </a:rPr>
              <a:t>5-period moving average in month 6 was 150 units. Actual demand in month 7 is 180 units. What is 6 period moving average in month 7?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Problem </a:t>
            </a:r>
            <a:r>
              <a:rPr lang="en-US" dirty="0" smtClean="0"/>
              <a:t>16- </a:t>
            </a:r>
            <a:r>
              <a:rPr lang="en-US" dirty="0"/>
              <a:t>Alternative Solution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209800"/>
            <a:ext cx="92964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 eaLnBrk="0" hangingPunct="0"/>
            <a:r>
              <a:rPr lang="en-US" dirty="0" smtClean="0">
                <a:latin typeface="Book Antiqua" pitchFamily="16" charset="0"/>
              </a:rPr>
              <a:t>We may assume that 5-period </a:t>
            </a:r>
            <a:r>
              <a:rPr lang="en-US" dirty="0">
                <a:latin typeface="Book Antiqua" pitchFamily="16" charset="0"/>
              </a:rPr>
              <a:t>moving average </a:t>
            </a:r>
            <a:r>
              <a:rPr lang="en-US" dirty="0" smtClean="0">
                <a:latin typeface="Book Antiqua" pitchFamily="16" charset="0"/>
              </a:rPr>
              <a:t>was </a:t>
            </a:r>
          </a:p>
          <a:p>
            <a:r>
              <a:rPr lang="en-US" dirty="0" smtClean="0">
                <a:latin typeface="Book Antiqua" pitchFamily="16" charset="0"/>
              </a:rPr>
              <a:t>MA</a:t>
            </a:r>
            <a:r>
              <a:rPr lang="en-US" baseline="30000" dirty="0" smtClean="0">
                <a:latin typeface="Book Antiqua" pitchFamily="16" charset="0"/>
              </a:rPr>
              <a:t>5</a:t>
            </a:r>
            <a:r>
              <a:rPr lang="en-US" baseline="-25000" dirty="0" smtClean="0">
                <a:latin typeface="Book Antiqua" pitchFamily="16" charset="0"/>
              </a:rPr>
              <a:t>6</a:t>
            </a:r>
            <a:r>
              <a:rPr lang="en-US" dirty="0" smtClean="0">
                <a:latin typeface="Book Antiqua" pitchFamily="16" charset="0"/>
              </a:rPr>
              <a:t>=(150+150+150+150+150)/5 = 150.</a:t>
            </a:r>
          </a:p>
          <a:p>
            <a:r>
              <a:rPr lang="en-US" dirty="0" smtClean="0">
                <a:latin typeface="Book Antiqua" pitchFamily="16" charset="0"/>
              </a:rPr>
              <a:t>Now we have</a:t>
            </a:r>
          </a:p>
          <a:p>
            <a:r>
              <a:rPr lang="en-US" dirty="0" smtClean="0">
                <a:latin typeface="Book Antiqua" pitchFamily="16" charset="0"/>
              </a:rPr>
              <a:t>MA</a:t>
            </a:r>
            <a:r>
              <a:rPr lang="en-US" baseline="30000" dirty="0" smtClean="0">
                <a:latin typeface="Book Antiqua" pitchFamily="16" charset="0"/>
              </a:rPr>
              <a:t>6</a:t>
            </a:r>
            <a:r>
              <a:rPr lang="en-US" baseline="-25000" dirty="0">
                <a:latin typeface="Book Antiqua" pitchFamily="16" charset="0"/>
              </a:rPr>
              <a:t>7</a:t>
            </a:r>
            <a:r>
              <a:rPr lang="en-US" dirty="0" smtClean="0">
                <a:latin typeface="Book Antiqua" pitchFamily="16" charset="0"/>
              </a:rPr>
              <a:t>=(180+150+150+150+150+150)/6 </a:t>
            </a:r>
            <a:r>
              <a:rPr lang="en-US" dirty="0">
                <a:latin typeface="Book Antiqua" pitchFamily="16" charset="0"/>
              </a:rPr>
              <a:t>= </a:t>
            </a:r>
            <a:r>
              <a:rPr lang="en-US" dirty="0" smtClean="0">
                <a:latin typeface="Book Antiqua" pitchFamily="16" charset="0"/>
              </a:rPr>
              <a:t>155.</a:t>
            </a:r>
          </a:p>
          <a:p>
            <a:r>
              <a:rPr lang="en-US" dirty="0" smtClean="0">
                <a:latin typeface="Book Antiqua" pitchFamily="16" charset="0"/>
              </a:rPr>
              <a:t>We could have also said suppose A7= 150+30. </a:t>
            </a:r>
          </a:p>
          <a:p>
            <a:r>
              <a:rPr lang="en-US" dirty="0" smtClean="0">
                <a:latin typeface="Book Antiqua" pitchFamily="16" charset="0"/>
              </a:rPr>
              <a:t>If A7 was 150, then </a:t>
            </a:r>
          </a:p>
          <a:p>
            <a:r>
              <a:rPr lang="en-US" dirty="0" smtClean="0">
                <a:latin typeface="Book Antiqua" pitchFamily="16" charset="0"/>
              </a:rPr>
              <a:t>MA</a:t>
            </a:r>
            <a:r>
              <a:rPr lang="en-US" baseline="30000" dirty="0" smtClean="0">
                <a:latin typeface="Book Antiqua" pitchFamily="16" charset="0"/>
              </a:rPr>
              <a:t>6</a:t>
            </a:r>
            <a:r>
              <a:rPr lang="en-US" baseline="-25000" dirty="0" smtClean="0">
                <a:latin typeface="Book Antiqua" pitchFamily="16" charset="0"/>
              </a:rPr>
              <a:t>7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= </a:t>
            </a:r>
            <a:r>
              <a:rPr lang="en-US" dirty="0" smtClean="0">
                <a:latin typeface="Book Antiqua" pitchFamily="16" charset="0"/>
              </a:rPr>
              <a:t>150, since all the actual values are 150. </a:t>
            </a:r>
          </a:p>
          <a:p>
            <a:r>
              <a:rPr lang="en-US" dirty="0" smtClean="0">
                <a:latin typeface="Book Antiqua" pitchFamily="16" charset="0"/>
              </a:rPr>
              <a:t>But the reality is the most current value is 30 units more than 150.</a:t>
            </a:r>
          </a:p>
          <a:p>
            <a:r>
              <a:rPr lang="en-US" dirty="0" smtClean="0">
                <a:latin typeface="Book Antiqua" pitchFamily="16" charset="0"/>
              </a:rPr>
              <a:t>In 6 period moving average there are 6 numbers: 30/6=5.</a:t>
            </a:r>
          </a:p>
          <a:p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6</a:t>
            </a:r>
            <a:r>
              <a:rPr lang="en-US" baseline="-25000" dirty="0">
                <a:latin typeface="Book Antiqua" pitchFamily="16" charset="0"/>
              </a:rPr>
              <a:t>7</a:t>
            </a:r>
            <a:r>
              <a:rPr lang="en-US" dirty="0">
                <a:latin typeface="Book Antiqua" pitchFamily="16" charset="0"/>
              </a:rPr>
              <a:t> = </a:t>
            </a:r>
            <a:r>
              <a:rPr lang="en-US" dirty="0" smtClean="0">
                <a:latin typeface="Book Antiqua" pitchFamily="16" charset="0"/>
              </a:rPr>
              <a:t>150+5 =155</a:t>
            </a:r>
            <a:endParaRPr lang="en-US" dirty="0">
              <a:latin typeface="Book Antiqu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72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-41275" y="763012"/>
            <a:ext cx="9144000" cy="3046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Actual </a:t>
            </a:r>
            <a:r>
              <a:rPr lang="en-US" dirty="0">
                <a:latin typeface="Book Antiqua" pitchFamily="16" charset="0"/>
              </a:rPr>
              <a:t>demand in month 8 is 160 units. The 4-period moving average in month 7 was 110 units. What is 5-period moving average in month 8?</a:t>
            </a:r>
          </a:p>
          <a:p>
            <a:pPr lvl="1"/>
            <a:r>
              <a:rPr lang="en-US" dirty="0">
                <a:latin typeface="Book Antiqua" pitchFamily="16" charset="0"/>
              </a:rPr>
              <a:t>A) 100</a:t>
            </a:r>
          </a:p>
          <a:p>
            <a:pPr lvl="1"/>
            <a:r>
              <a:rPr lang="en-US" dirty="0">
                <a:latin typeface="Book Antiqua" pitchFamily="16" charset="0"/>
              </a:rPr>
              <a:t>B) 110</a:t>
            </a:r>
          </a:p>
          <a:p>
            <a:pPr lvl="1"/>
            <a:r>
              <a:rPr lang="en-US" dirty="0">
                <a:latin typeface="Book Antiqua" pitchFamily="16" charset="0"/>
              </a:rPr>
              <a:t>C) 120</a:t>
            </a:r>
          </a:p>
          <a:p>
            <a:pPr lvl="1"/>
            <a:r>
              <a:rPr lang="en-US" dirty="0">
                <a:latin typeface="Book Antiqua" pitchFamily="16" charset="0"/>
              </a:rPr>
              <a:t>D) 140</a:t>
            </a:r>
          </a:p>
          <a:p>
            <a:pPr lvl="1"/>
            <a:r>
              <a:rPr lang="en-US" dirty="0">
                <a:latin typeface="Book Antiqua" pitchFamily="16" charset="0"/>
              </a:rPr>
              <a:t>E) 150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71800" y="1591643"/>
            <a:ext cx="59436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>
              <a:spcAft>
                <a:spcPts val="1800"/>
              </a:spcAft>
            </a:pPr>
            <a:r>
              <a:rPr lang="en-US" dirty="0" smtClean="0">
                <a:latin typeface="Book Antiqua" pitchFamily="16" charset="0"/>
              </a:rPr>
              <a:t>MA</a:t>
            </a:r>
            <a:r>
              <a:rPr lang="en-US" baseline="30000" dirty="0" smtClean="0">
                <a:latin typeface="Book Antiqua" pitchFamily="16" charset="0"/>
              </a:rPr>
              <a:t>4</a:t>
            </a:r>
            <a:r>
              <a:rPr lang="en-US" baseline="-25000" dirty="0" smtClean="0">
                <a:latin typeface="Book Antiqua" pitchFamily="16" charset="0"/>
              </a:rPr>
              <a:t>7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= 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(</a:t>
            </a:r>
            <a:r>
              <a:rPr lang="en-US" dirty="0" smtClean="0">
                <a:solidFill>
                  <a:srgbClr val="00863D"/>
                </a:solidFill>
                <a:latin typeface="Book Antiqua" pitchFamily="16" charset="0"/>
              </a:rPr>
              <a:t>A7+A6+A5+A4)/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4</a:t>
            </a:r>
            <a:r>
              <a:rPr lang="en-US" dirty="0" smtClean="0">
                <a:solidFill>
                  <a:srgbClr val="00863D"/>
                </a:solidFill>
                <a:latin typeface="Book Antiqua" pitchFamily="16" charset="0"/>
              </a:rPr>
              <a:t> 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= </a:t>
            </a:r>
            <a:r>
              <a:rPr lang="en-US" dirty="0" smtClean="0">
                <a:solidFill>
                  <a:srgbClr val="00863D"/>
                </a:solidFill>
                <a:latin typeface="Book Antiqua" pitchFamily="16" charset="0"/>
              </a:rPr>
              <a:t>110</a:t>
            </a:r>
            <a:endParaRPr lang="en-US" dirty="0">
              <a:solidFill>
                <a:srgbClr val="00863D"/>
              </a:solidFill>
              <a:latin typeface="Book Antiqua" pitchFamily="16" charset="0"/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863D"/>
                </a:solidFill>
                <a:latin typeface="Book Antiqua" pitchFamily="16" charset="0"/>
              </a:rPr>
              <a:t>A7+A6+A5+A4 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= </a:t>
            </a:r>
            <a:r>
              <a:rPr lang="en-US" dirty="0" smtClean="0">
                <a:solidFill>
                  <a:srgbClr val="00863D"/>
                </a:solidFill>
                <a:latin typeface="Book Antiqua" pitchFamily="16" charset="0"/>
              </a:rPr>
              <a:t>440</a:t>
            </a:r>
            <a:endParaRPr lang="en-US" dirty="0">
              <a:solidFill>
                <a:srgbClr val="00863D"/>
              </a:solidFill>
              <a:latin typeface="Book Antiqua" pitchFamily="16" charset="0"/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FF0000"/>
                </a:solidFill>
                <a:latin typeface="Book Antiqua" pitchFamily="16" charset="0"/>
              </a:rPr>
              <a:t>A8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= </a:t>
            </a:r>
            <a:r>
              <a:rPr lang="en-US" dirty="0" smtClean="0">
                <a:solidFill>
                  <a:srgbClr val="FF0000"/>
                </a:solidFill>
                <a:latin typeface="Book Antiqua" pitchFamily="16" charset="0"/>
              </a:rPr>
              <a:t>160</a:t>
            </a:r>
            <a:endParaRPr lang="en-US" dirty="0">
              <a:solidFill>
                <a:srgbClr val="FF0000"/>
              </a:solidFill>
              <a:latin typeface="Book Antiqua" pitchFamily="16" charset="0"/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latin typeface="Book Antiqua" pitchFamily="16" charset="0"/>
              </a:rPr>
              <a:t>MA</a:t>
            </a:r>
            <a:r>
              <a:rPr lang="en-US" baseline="30000" dirty="0" smtClean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8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= (</a:t>
            </a:r>
            <a:r>
              <a:rPr lang="en-US" dirty="0" smtClean="0">
                <a:solidFill>
                  <a:srgbClr val="FF0000"/>
                </a:solidFill>
                <a:latin typeface="Book Antiqua" pitchFamily="16" charset="0"/>
              </a:rPr>
              <a:t>A8</a:t>
            </a:r>
            <a:r>
              <a:rPr lang="en-US" dirty="0" smtClean="0">
                <a:latin typeface="Book Antiqua" pitchFamily="16" charset="0"/>
              </a:rPr>
              <a:t>+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 A7+A6+A5+A4</a:t>
            </a:r>
            <a:r>
              <a:rPr lang="en-US" dirty="0" smtClean="0">
                <a:latin typeface="Book Antiqua" pitchFamily="16" charset="0"/>
              </a:rPr>
              <a:t>)/</a:t>
            </a:r>
            <a:r>
              <a:rPr lang="en-US" dirty="0">
                <a:latin typeface="Book Antiqua" pitchFamily="16" charset="0"/>
              </a:rPr>
              <a:t>5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latin typeface="Book Antiqua" pitchFamily="16" charset="0"/>
              </a:rPr>
              <a:t>MA</a:t>
            </a:r>
            <a:r>
              <a:rPr lang="en-US" baseline="30000" dirty="0" smtClean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8</a:t>
            </a:r>
            <a:r>
              <a:rPr lang="en-US" baseline="-25000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= (</a:t>
            </a:r>
            <a:r>
              <a:rPr lang="en-US" dirty="0" smtClean="0">
                <a:solidFill>
                  <a:srgbClr val="FF0000"/>
                </a:solidFill>
                <a:latin typeface="Book Antiqua" pitchFamily="16" charset="0"/>
              </a:rPr>
              <a:t>160</a:t>
            </a:r>
            <a:r>
              <a:rPr lang="en-US" dirty="0" smtClean="0">
                <a:latin typeface="Book Antiqua" pitchFamily="16" charset="0"/>
              </a:rPr>
              <a:t>+</a:t>
            </a:r>
            <a:r>
              <a:rPr lang="en-US" dirty="0" smtClean="0">
                <a:solidFill>
                  <a:srgbClr val="00863D"/>
                </a:solidFill>
                <a:latin typeface="Book Antiqua" pitchFamily="16" charset="0"/>
              </a:rPr>
              <a:t>440</a:t>
            </a:r>
            <a:r>
              <a:rPr lang="en-US" dirty="0" smtClean="0">
                <a:latin typeface="Book Antiqua" pitchFamily="16" charset="0"/>
              </a:rPr>
              <a:t>)/</a:t>
            </a:r>
            <a:r>
              <a:rPr lang="en-US" dirty="0">
                <a:latin typeface="Book Antiqua" pitchFamily="16" charset="0"/>
              </a:rPr>
              <a:t>5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= </a:t>
            </a:r>
            <a:r>
              <a:rPr lang="en-US" dirty="0" smtClean="0">
                <a:latin typeface="Book Antiqua" pitchFamily="16" charset="0"/>
              </a:rPr>
              <a:t>120</a:t>
            </a:r>
            <a:endParaRPr lang="en-US" dirty="0">
              <a:latin typeface="Book Antiqua" pitchFamily="1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Problem </a:t>
            </a:r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4645089"/>
            <a:ext cx="8458200" cy="226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>
              <a:spcAft>
                <a:spcPts val="1800"/>
              </a:spcAft>
            </a:pPr>
            <a:r>
              <a:rPr lang="en-US" dirty="0" smtClean="0">
                <a:latin typeface="Book Antiqua" pitchFamily="16" charset="0"/>
              </a:rPr>
              <a:t>Alternatively, if A7 was 110, then MA</a:t>
            </a:r>
            <a:r>
              <a:rPr lang="en-US" baseline="30000" dirty="0" smtClean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8</a:t>
            </a:r>
            <a:r>
              <a:rPr lang="en-US" dirty="0" smtClean="0">
                <a:latin typeface="Book Antiqua" pitchFamily="16" charset="0"/>
              </a:rPr>
              <a:t> = 110.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But A7=110</a:t>
            </a:r>
            <a:r>
              <a:rPr lang="en-US" dirty="0" smtClean="0">
                <a:solidFill>
                  <a:srgbClr val="00863D"/>
                </a:solidFill>
                <a:latin typeface="Book Antiqua" pitchFamily="16" charset="0"/>
              </a:rPr>
              <a:t>+50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We need divide </a:t>
            </a:r>
            <a:r>
              <a:rPr lang="en-US" dirty="0" smtClean="0">
                <a:solidFill>
                  <a:srgbClr val="00863D"/>
                </a:solidFill>
                <a:latin typeface="Book Antiqua" pitchFamily="16" charset="0"/>
              </a:rPr>
              <a:t>50 </a:t>
            </a:r>
            <a:r>
              <a:rPr lang="en-US" dirty="0">
                <a:latin typeface="Book Antiqua" pitchFamily="16" charset="0"/>
              </a:rPr>
              <a:t>by</a:t>
            </a:r>
            <a:r>
              <a:rPr lang="en-US" dirty="0" smtClean="0">
                <a:solidFill>
                  <a:srgbClr val="00863D"/>
                </a:solidFill>
                <a:latin typeface="Book Antiqua" pitchFamily="16" charset="0"/>
              </a:rPr>
              <a:t> 5, that is 10. </a:t>
            </a: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8 </a:t>
            </a:r>
            <a:r>
              <a:rPr lang="en-US" dirty="0" smtClean="0">
                <a:latin typeface="Book Antiqua" pitchFamily="16" charset="0"/>
              </a:rPr>
              <a:t>=110+</a:t>
            </a:r>
            <a:r>
              <a:rPr lang="en-US" dirty="0" smtClean="0">
                <a:solidFill>
                  <a:srgbClr val="00863D"/>
                </a:solidFill>
                <a:latin typeface="Book Antiqua" pitchFamily="16" charset="0"/>
              </a:rPr>
              <a:t>10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= 120</a:t>
            </a:r>
          </a:p>
          <a:p>
            <a:pPr>
              <a:spcAft>
                <a:spcPts val="1800"/>
              </a:spcAft>
            </a:pPr>
            <a:endParaRPr lang="en-US" dirty="0">
              <a:solidFill>
                <a:srgbClr val="00863D"/>
              </a:solidFill>
              <a:latin typeface="Book Antiqu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9645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3"/>
          <p:cNvSpPr>
            <a:spLocks noChangeArrowheads="1"/>
          </p:cNvSpPr>
          <p:nvPr/>
        </p:nvSpPr>
        <p:spPr bwMode="auto">
          <a:xfrm>
            <a:off x="460375" y="2528957"/>
            <a:ext cx="36036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2400">
              <a:latin typeface="Book Antiqua" pitchFamily="16" charset="0"/>
            </a:endParaRPr>
          </a:p>
        </p:txBody>
      </p:sp>
      <p:sp>
        <p:nvSpPr>
          <p:cNvPr id="78851" name="Text Box 6"/>
          <p:cNvSpPr txBox="1">
            <a:spLocks noChangeArrowheads="1"/>
          </p:cNvSpPr>
          <p:nvPr/>
        </p:nvSpPr>
        <p:spPr bwMode="auto">
          <a:xfrm>
            <a:off x="0" y="716340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Suppose </a:t>
            </a:r>
            <a:r>
              <a:rPr lang="en-US" dirty="0" smtClean="0">
                <a:latin typeface="Book Antiqua" pitchFamily="16" charset="0"/>
              </a:rPr>
              <a:t>the </a:t>
            </a:r>
            <a:r>
              <a:rPr lang="en-US" dirty="0">
                <a:latin typeface="Book Antiqua" pitchFamily="16" charset="0"/>
              </a:rPr>
              <a:t>5-period 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moving </a:t>
            </a:r>
            <a:r>
              <a:rPr lang="en-US" dirty="0" smtClean="0">
                <a:latin typeface="Book Antiqua" pitchFamily="16" charset="0"/>
              </a:rPr>
              <a:t>average </a:t>
            </a:r>
            <a:r>
              <a:rPr lang="en-US" dirty="0">
                <a:latin typeface="Book Antiqua" pitchFamily="16" charset="0"/>
              </a:rPr>
              <a:t>in period 20 </a:t>
            </a:r>
            <a:r>
              <a:rPr lang="en-US" dirty="0" smtClean="0">
                <a:latin typeface="Book Antiqua" pitchFamily="16" charset="0"/>
              </a:rPr>
              <a:t>is </a:t>
            </a:r>
            <a:r>
              <a:rPr lang="en-US" dirty="0">
                <a:latin typeface="Book Antiqua" pitchFamily="16" charset="0"/>
              </a:rPr>
              <a:t>equal to 800. Suppose </a:t>
            </a:r>
            <a:r>
              <a:rPr lang="en-US" dirty="0" smtClean="0">
                <a:latin typeface="Book Antiqua" pitchFamily="16" charset="0"/>
              </a:rPr>
              <a:t>period </a:t>
            </a:r>
            <a:r>
              <a:rPr lang="en-US" dirty="0">
                <a:latin typeface="Book Antiqua" pitchFamily="16" charset="0"/>
              </a:rPr>
              <a:t>16 demand 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is 850. Also suppose the demand for period 21 is 900.  Compute 5-period </a:t>
            </a:r>
            <a:r>
              <a:rPr lang="en-US" dirty="0" smtClean="0">
                <a:latin typeface="Book Antiqua" pitchFamily="16" charset="0"/>
              </a:rPr>
              <a:t>moving </a:t>
            </a:r>
            <a:r>
              <a:rPr lang="en-US" dirty="0">
                <a:latin typeface="Book Antiqua" pitchFamily="16" charset="0"/>
              </a:rPr>
              <a:t>average for period 21.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23622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MA</a:t>
            </a:r>
            <a:r>
              <a:rPr lang="en-US" sz="2400" baseline="30000" dirty="0" smtClean="0">
                <a:latin typeface="Book Antiqua" pitchFamily="16" charset="0"/>
              </a:rPr>
              <a:t>5</a:t>
            </a:r>
            <a:r>
              <a:rPr lang="en-US" sz="2400" baseline="-25000" dirty="0" smtClean="0">
                <a:latin typeface="Book Antiqua" pitchFamily="16" charset="0"/>
              </a:rPr>
              <a:t>20 </a:t>
            </a:r>
            <a:r>
              <a:rPr lang="en-US" sz="2400" dirty="0">
                <a:latin typeface="Book Antiqua" pitchFamily="16" charset="0"/>
              </a:rPr>
              <a:t>= (</a:t>
            </a:r>
            <a:r>
              <a:rPr lang="en-US" sz="2400" dirty="0" smtClean="0">
                <a:latin typeface="Book Antiqua" pitchFamily="16" charset="0"/>
              </a:rPr>
              <a:t>A20+A19+A18+A17+A16)/5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39624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MA</a:t>
            </a:r>
            <a:r>
              <a:rPr lang="en-US" sz="2400" baseline="30000" dirty="0" smtClean="0">
                <a:latin typeface="Book Antiqua" pitchFamily="16" charset="0"/>
              </a:rPr>
              <a:t>5</a:t>
            </a:r>
            <a:r>
              <a:rPr lang="en-US" sz="2400" baseline="-25000" dirty="0" smtClean="0">
                <a:latin typeface="Book Antiqua" pitchFamily="16" charset="0"/>
              </a:rPr>
              <a:t>21 </a:t>
            </a:r>
            <a:r>
              <a:rPr lang="en-US" sz="2400" dirty="0">
                <a:latin typeface="Book Antiqua" pitchFamily="16" charset="0"/>
              </a:rPr>
              <a:t>= </a:t>
            </a:r>
            <a:r>
              <a:rPr lang="en-US" sz="2400" dirty="0" smtClean="0">
                <a:latin typeface="Book Antiqua" pitchFamily="16" charset="0"/>
              </a:rPr>
              <a:t>(A21+A20+A19+A18+A17)/</a:t>
            </a:r>
            <a:r>
              <a:rPr lang="en-US" sz="2400" dirty="0">
                <a:latin typeface="Book Antiqua" pitchFamily="16" charset="0"/>
              </a:rPr>
              <a:t>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2364892"/>
            <a:ext cx="6629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MA</a:t>
            </a:r>
            <a:r>
              <a:rPr lang="en-US" sz="2400" baseline="30000" dirty="0" smtClean="0">
                <a:latin typeface="Book Antiqua" pitchFamily="16" charset="0"/>
              </a:rPr>
              <a:t>5</a:t>
            </a:r>
            <a:r>
              <a:rPr lang="en-US" sz="2400" baseline="-25000" dirty="0" smtClean="0">
                <a:latin typeface="Book Antiqua" pitchFamily="16" charset="0"/>
              </a:rPr>
              <a:t>20 </a:t>
            </a:r>
            <a:r>
              <a:rPr lang="en-US" sz="2400" dirty="0">
                <a:latin typeface="Book Antiqua" pitchFamily="16" charset="0"/>
              </a:rPr>
              <a:t>= (</a:t>
            </a:r>
            <a:r>
              <a:rPr lang="en-US" sz="2400" dirty="0" smtClean="0">
                <a:solidFill>
                  <a:srgbClr val="00B0F0"/>
                </a:solidFill>
                <a:latin typeface="Book Antiqua" pitchFamily="16" charset="0"/>
              </a:rPr>
              <a:t>A20+A19+A18+A17</a:t>
            </a:r>
            <a:r>
              <a:rPr lang="en-US" sz="2400" dirty="0" smtClean="0">
                <a:latin typeface="Book Antiqua" pitchFamily="16" charset="0"/>
              </a:rPr>
              <a:t>+</a:t>
            </a:r>
            <a:r>
              <a:rPr lang="en-US" sz="2400" dirty="0" smtClean="0">
                <a:solidFill>
                  <a:srgbClr val="FF0066"/>
                </a:solidFill>
                <a:latin typeface="Book Antiqua" pitchFamily="16" charset="0"/>
              </a:rPr>
              <a:t>A16</a:t>
            </a:r>
            <a:r>
              <a:rPr lang="en-US" sz="2400" dirty="0" smtClean="0">
                <a:latin typeface="Book Antiqua" pitchFamily="16" charset="0"/>
              </a:rPr>
              <a:t>)/5 =800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843" y="3962400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MA</a:t>
            </a:r>
            <a:r>
              <a:rPr lang="en-US" sz="2400" baseline="30000" dirty="0" smtClean="0">
                <a:latin typeface="Book Antiqua" pitchFamily="16" charset="0"/>
              </a:rPr>
              <a:t>5</a:t>
            </a:r>
            <a:r>
              <a:rPr lang="en-US" sz="2400" baseline="-25000" dirty="0" smtClean="0">
                <a:latin typeface="Book Antiqua" pitchFamily="16" charset="0"/>
              </a:rPr>
              <a:t>21 </a:t>
            </a:r>
            <a:r>
              <a:rPr lang="en-US" sz="2400" dirty="0">
                <a:latin typeface="Book Antiqua" pitchFamily="16" charset="0"/>
              </a:rPr>
              <a:t>= </a:t>
            </a:r>
            <a:r>
              <a:rPr lang="en-US" sz="2400" dirty="0" smtClean="0">
                <a:latin typeface="Book Antiqua" pitchFamily="16" charset="0"/>
              </a:rPr>
              <a:t>(</a:t>
            </a:r>
            <a:r>
              <a:rPr lang="en-US" sz="2400" dirty="0" smtClean="0">
                <a:solidFill>
                  <a:srgbClr val="00863D"/>
                </a:solidFill>
                <a:latin typeface="Book Antiqua" pitchFamily="16" charset="0"/>
              </a:rPr>
              <a:t>A21</a:t>
            </a:r>
            <a:r>
              <a:rPr lang="en-US" sz="2400" dirty="0" smtClean="0">
                <a:solidFill>
                  <a:srgbClr val="00B0F0"/>
                </a:solidFill>
                <a:latin typeface="Book Antiqua" pitchFamily="16" charset="0"/>
              </a:rPr>
              <a:t>+A20+A19+A18+A17</a:t>
            </a:r>
            <a:r>
              <a:rPr lang="en-US" sz="2400" dirty="0" smtClean="0">
                <a:latin typeface="Book Antiqua" pitchFamily="16" charset="0"/>
              </a:rPr>
              <a:t>)/5 =???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019800" y="2348948"/>
            <a:ext cx="57395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= (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926249" y="2309853"/>
            <a:ext cx="1447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+</a:t>
            </a:r>
            <a:r>
              <a:rPr lang="en-US" sz="2400" dirty="0">
                <a:solidFill>
                  <a:srgbClr val="FF0066"/>
                </a:solidFill>
                <a:latin typeface="Book Antiqua" pitchFamily="16" charset="0"/>
              </a:rPr>
              <a:t>A16</a:t>
            </a:r>
            <a:r>
              <a:rPr lang="en-US" sz="2400" dirty="0" smtClean="0">
                <a:latin typeface="Book Antiqua" pitchFamily="16" charset="0"/>
              </a:rPr>
              <a:t>)/5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6046304" y="3962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baseline="-25000" dirty="0" smtClean="0">
                <a:latin typeface="Book Antiqua" pitchFamily="16" charset="0"/>
              </a:rPr>
              <a:t> </a:t>
            </a:r>
            <a:r>
              <a:rPr lang="en-US" sz="2400" dirty="0" smtClean="0">
                <a:latin typeface="Book Antiqua" pitchFamily="16" charset="0"/>
              </a:rPr>
              <a:t>= (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7010400" y="3962400"/>
            <a:ext cx="1447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+</a:t>
            </a:r>
            <a:r>
              <a:rPr lang="en-US" sz="2400" dirty="0" smtClean="0">
                <a:solidFill>
                  <a:srgbClr val="00863D"/>
                </a:solidFill>
                <a:latin typeface="Book Antiqua" pitchFamily="16" charset="0"/>
              </a:rPr>
              <a:t>A21</a:t>
            </a:r>
            <a:r>
              <a:rPr lang="en-US" sz="2400" dirty="0" smtClean="0">
                <a:latin typeface="Book Antiqua" pitchFamily="16" charset="0"/>
              </a:rPr>
              <a:t>)/5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35643" y="3276600"/>
            <a:ext cx="76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= (</a:t>
            </a:r>
            <a:endParaRPr lang="en-US" sz="2400" dirty="0">
              <a:latin typeface="Book Antiqua" pitchFamily="16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914400" y="3276600"/>
            <a:ext cx="2362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+850)/5 =800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4079157" y="327660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+850 =4000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7169026" y="3276600"/>
            <a:ext cx="106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=3150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0" y="4664144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baseline="-25000" dirty="0" smtClean="0">
                <a:latin typeface="Book Antiqua" pitchFamily="16" charset="0"/>
              </a:rPr>
              <a:t> </a:t>
            </a:r>
            <a:r>
              <a:rPr lang="en-US" sz="2400" dirty="0" smtClean="0">
                <a:latin typeface="Book Antiqua" pitchFamily="16" charset="0"/>
              </a:rPr>
              <a:t>= (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964096" y="4664144"/>
            <a:ext cx="1447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+900)/5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209800" y="4648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baseline="-25000" dirty="0" smtClean="0">
                <a:latin typeface="Book Antiqua" pitchFamily="16" charset="0"/>
              </a:rPr>
              <a:t> </a:t>
            </a:r>
            <a:r>
              <a:rPr lang="en-US" sz="2400" dirty="0" smtClean="0">
                <a:latin typeface="Book Antiqua" pitchFamily="16" charset="0"/>
              </a:rPr>
              <a:t>= 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2667000" y="46482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(3150+900)/5 =810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152400" y="5410200"/>
            <a:ext cx="424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MA</a:t>
            </a:r>
            <a:r>
              <a:rPr lang="en-US" baseline="30000" dirty="0" smtClean="0">
                <a:latin typeface="Book Antiqua" pitchFamily="16" charset="0"/>
              </a:rPr>
              <a:t>5</a:t>
            </a:r>
            <a:r>
              <a:rPr lang="en-US" baseline="-25000" dirty="0" smtClean="0">
                <a:latin typeface="Book Antiqua" pitchFamily="16" charset="0"/>
              </a:rPr>
              <a:t>21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= </a:t>
            </a:r>
            <a:r>
              <a:rPr lang="en-US" dirty="0" smtClean="0">
                <a:latin typeface="Book Antiqua" pitchFamily="16" charset="0"/>
              </a:rPr>
              <a:t>MA</a:t>
            </a:r>
            <a:r>
              <a:rPr lang="en-US" baseline="30000" dirty="0" smtClean="0">
                <a:latin typeface="Book Antiqua" pitchFamily="16" charset="0"/>
              </a:rPr>
              <a:t>5</a:t>
            </a:r>
            <a:r>
              <a:rPr lang="en-US" baseline="-25000" dirty="0" smtClean="0">
                <a:latin typeface="Book Antiqua" pitchFamily="16" charset="0"/>
              </a:rPr>
              <a:t>20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+(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A21</a:t>
            </a:r>
            <a:r>
              <a:rPr lang="en-US" dirty="0">
                <a:latin typeface="Book Antiqua" pitchFamily="16" charset="0"/>
              </a:rPr>
              <a:t>- </a:t>
            </a:r>
            <a:r>
              <a:rPr lang="en-US" dirty="0" smtClean="0">
                <a:solidFill>
                  <a:srgbClr val="FF0000"/>
                </a:solidFill>
                <a:latin typeface="Book Antiqua" pitchFamily="16" charset="0"/>
              </a:rPr>
              <a:t>A16</a:t>
            </a:r>
            <a:r>
              <a:rPr lang="en-US" dirty="0" smtClean="0">
                <a:latin typeface="Book Antiqua" pitchFamily="16" charset="0"/>
              </a:rPr>
              <a:t>)/5</a:t>
            </a:r>
            <a:endParaRPr lang="en-US" dirty="0">
              <a:latin typeface="Book Antiqua" pitchFamily="16" charset="0"/>
            </a:endParaRP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152400" y="6019800"/>
            <a:ext cx="4459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MA</a:t>
            </a:r>
            <a:r>
              <a:rPr lang="en-US" baseline="30000" dirty="0" smtClean="0">
                <a:latin typeface="Book Antiqua" pitchFamily="16" charset="0"/>
              </a:rPr>
              <a:t>5</a:t>
            </a:r>
            <a:r>
              <a:rPr lang="en-US" baseline="-25000" dirty="0" smtClean="0">
                <a:latin typeface="Book Antiqua" pitchFamily="16" charset="0"/>
              </a:rPr>
              <a:t>21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= 800 +(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900</a:t>
            </a:r>
            <a:r>
              <a:rPr lang="en-US" dirty="0">
                <a:latin typeface="Book Antiqua" pitchFamily="16" charset="0"/>
              </a:rPr>
              <a:t>- </a:t>
            </a:r>
            <a:r>
              <a:rPr lang="en-US" dirty="0" smtClean="0">
                <a:solidFill>
                  <a:srgbClr val="FF0000"/>
                </a:solidFill>
                <a:latin typeface="Book Antiqua" pitchFamily="16" charset="0"/>
              </a:rPr>
              <a:t>850</a:t>
            </a:r>
            <a:r>
              <a:rPr lang="en-US" dirty="0" smtClean="0">
                <a:latin typeface="Book Antiqua" pitchFamily="16" charset="0"/>
              </a:rPr>
              <a:t>) /5=810</a:t>
            </a:r>
            <a:endParaRPr lang="en-US" dirty="0">
              <a:latin typeface="Book Antiqua" pitchFamily="16" charset="0"/>
            </a:endParaRP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895600" y="3254477"/>
            <a:ext cx="539626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  <a:sym typeface="Wingdings" panose="05000000000000000000" pitchFamily="2" charset="2"/>
              </a:rPr>
              <a:t> 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5943600" y="3276600"/>
            <a:ext cx="539626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  <a:sym typeface="Wingdings" panose="05000000000000000000" pitchFamily="2" charset="2"/>
              </a:rPr>
              <a:t> 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Problem </a:t>
            </a:r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6550743" y="2286000"/>
            <a:ext cx="383457" cy="5273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80639" y="3234599"/>
            <a:ext cx="383457" cy="5273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755307" y="3269270"/>
            <a:ext cx="383457" cy="5273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780488" y="3282687"/>
            <a:ext cx="383457" cy="5273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655904" y="3975817"/>
            <a:ext cx="383457" cy="5273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88412" y="4610451"/>
            <a:ext cx="383457" cy="5273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135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  <p:bldP spid="13" grpId="0"/>
      <p:bldP spid="14" grpId="0" build="allAtOnce"/>
      <p:bldP spid="15" grpId="0"/>
      <p:bldP spid="17" grpId="0" build="allAtOnce"/>
      <p:bldP spid="18" grpId="0" build="allAtOnce"/>
      <p:bldP spid="19" grpId="0"/>
      <p:bldP spid="21" grpId="0"/>
      <p:bldP spid="22" grpId="0" build="allAtOnce"/>
      <p:bldP spid="24" grpId="0" build="allAtOnce"/>
      <p:bldP spid="27" grpId="0"/>
      <p:bldP spid="29" grpId="0"/>
      <p:bldP spid="30" grpId="0"/>
      <p:bldP spid="32" grpId="0"/>
      <p:bldP spid="33" grpId="0"/>
      <p:bldP spid="35" grpId="0"/>
      <p:bldP spid="34" grpId="0"/>
      <p:bldP spid="36" grpId="0"/>
      <p:bldP spid="37" grpId="0"/>
      <p:bldP spid="38" grpId="0"/>
      <p:bldP spid="2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3"/>
          <p:cNvSpPr>
            <a:spLocks noChangeArrowheads="1"/>
          </p:cNvSpPr>
          <p:nvPr/>
        </p:nvSpPr>
        <p:spPr bwMode="auto">
          <a:xfrm>
            <a:off x="460375" y="2528957"/>
            <a:ext cx="36036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2400">
              <a:latin typeface="Book Antiqua" pitchFamily="16" charset="0"/>
            </a:endParaRPr>
          </a:p>
        </p:txBody>
      </p:sp>
      <p:sp>
        <p:nvSpPr>
          <p:cNvPr id="78851" name="Text Box 6"/>
          <p:cNvSpPr txBox="1">
            <a:spLocks noChangeArrowheads="1"/>
          </p:cNvSpPr>
          <p:nvPr/>
        </p:nvSpPr>
        <p:spPr bwMode="auto">
          <a:xfrm>
            <a:off x="0" y="716340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Suppose </a:t>
            </a:r>
            <a:r>
              <a:rPr lang="en-US" dirty="0" smtClean="0">
                <a:latin typeface="Book Antiqua" pitchFamily="16" charset="0"/>
              </a:rPr>
              <a:t>the </a:t>
            </a:r>
            <a:r>
              <a:rPr lang="en-US" dirty="0">
                <a:latin typeface="Book Antiqua" pitchFamily="16" charset="0"/>
              </a:rPr>
              <a:t>5-period 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moving </a:t>
            </a:r>
            <a:r>
              <a:rPr lang="en-US" dirty="0" smtClean="0">
                <a:latin typeface="Book Antiqua" pitchFamily="16" charset="0"/>
              </a:rPr>
              <a:t>average </a:t>
            </a:r>
            <a:r>
              <a:rPr lang="en-US" dirty="0">
                <a:latin typeface="Book Antiqua" pitchFamily="16" charset="0"/>
              </a:rPr>
              <a:t>in period 20 </a:t>
            </a:r>
            <a:r>
              <a:rPr lang="en-US" dirty="0" smtClean="0">
                <a:latin typeface="Book Antiqua" pitchFamily="16" charset="0"/>
              </a:rPr>
              <a:t>is </a:t>
            </a:r>
            <a:r>
              <a:rPr lang="en-US" dirty="0">
                <a:latin typeface="Book Antiqua" pitchFamily="16" charset="0"/>
              </a:rPr>
              <a:t>equal to 800. Suppose </a:t>
            </a:r>
            <a:r>
              <a:rPr lang="en-US" dirty="0" smtClean="0">
                <a:latin typeface="Book Antiqua" pitchFamily="16" charset="0"/>
              </a:rPr>
              <a:t>period </a:t>
            </a:r>
            <a:r>
              <a:rPr lang="en-US" dirty="0">
                <a:latin typeface="Book Antiqua" pitchFamily="16" charset="0"/>
              </a:rPr>
              <a:t>16 demand </a:t>
            </a:r>
            <a:r>
              <a:rPr lang="en-US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is 850. Also suppose the demand for period 21 is 900.  Compute 5-period </a:t>
            </a:r>
            <a:r>
              <a:rPr lang="en-US" dirty="0" smtClean="0">
                <a:latin typeface="Book Antiqua" pitchFamily="16" charset="0"/>
              </a:rPr>
              <a:t>moving </a:t>
            </a:r>
            <a:r>
              <a:rPr lang="en-US" dirty="0">
                <a:latin typeface="Book Antiqua" pitchFamily="16" charset="0"/>
              </a:rPr>
              <a:t>average for period 21.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6200" y="2764064"/>
            <a:ext cx="9150458" cy="186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We drop </a:t>
            </a:r>
            <a:r>
              <a:rPr lang="en-US" sz="2400" dirty="0">
                <a:solidFill>
                  <a:srgbClr val="FF0066"/>
                </a:solidFill>
                <a:latin typeface="Book Antiqua" pitchFamily="16" charset="0"/>
              </a:rPr>
              <a:t>850/5</a:t>
            </a:r>
            <a:r>
              <a:rPr lang="en-US" sz="2400" dirty="0" smtClean="0">
                <a:latin typeface="Book Antiqua" pitchFamily="16" charset="0"/>
              </a:rPr>
              <a:t> and we add </a:t>
            </a:r>
            <a:r>
              <a:rPr lang="en-US" sz="2400" dirty="0" smtClean="0">
                <a:solidFill>
                  <a:srgbClr val="00863D"/>
                </a:solidFill>
                <a:latin typeface="Book Antiqua" pitchFamily="16" charset="0"/>
              </a:rPr>
              <a:t>900/5</a:t>
            </a:r>
          </a:p>
          <a:p>
            <a:r>
              <a:rPr lang="en-US" sz="2400" dirty="0">
                <a:latin typeface="Book Antiqua" pitchFamily="16" charset="0"/>
              </a:rPr>
              <a:t>We </a:t>
            </a:r>
            <a:r>
              <a:rPr lang="en-US" sz="2400" dirty="0" smtClean="0">
                <a:latin typeface="Book Antiqua" pitchFamily="16" charset="0"/>
              </a:rPr>
              <a:t>drop </a:t>
            </a:r>
            <a:r>
              <a:rPr lang="en-US" sz="2400" dirty="0" smtClean="0">
                <a:solidFill>
                  <a:srgbClr val="FF0066"/>
                </a:solidFill>
                <a:latin typeface="Book Antiqua" pitchFamily="16" charset="0"/>
              </a:rPr>
              <a:t>-850/5</a:t>
            </a:r>
            <a:r>
              <a:rPr lang="en-US" sz="2400" dirty="0" smtClean="0">
                <a:latin typeface="Book Antiqua" pitchFamily="16" charset="0"/>
              </a:rPr>
              <a:t> </a:t>
            </a:r>
            <a:r>
              <a:rPr lang="en-US" sz="2400" dirty="0">
                <a:latin typeface="Book Antiqua" pitchFamily="16" charset="0"/>
              </a:rPr>
              <a:t>and we add </a:t>
            </a:r>
            <a:r>
              <a:rPr lang="en-US" sz="2400" dirty="0">
                <a:solidFill>
                  <a:srgbClr val="00863D"/>
                </a:solidFill>
                <a:latin typeface="Book Antiqua" pitchFamily="16" charset="0"/>
              </a:rPr>
              <a:t>+</a:t>
            </a:r>
            <a:r>
              <a:rPr lang="en-US" sz="2400" dirty="0" smtClean="0">
                <a:solidFill>
                  <a:srgbClr val="00863D"/>
                </a:solidFill>
                <a:latin typeface="Book Antiqua" pitchFamily="16" charset="0"/>
              </a:rPr>
              <a:t>900/5</a:t>
            </a:r>
          </a:p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5</a:t>
            </a:r>
            <a:r>
              <a:rPr lang="en-US" sz="2400" baseline="-25000" dirty="0">
                <a:latin typeface="Book Antiqua" pitchFamily="16" charset="0"/>
              </a:rPr>
              <a:t>20 </a:t>
            </a:r>
            <a:r>
              <a:rPr lang="en-US" sz="2400" dirty="0">
                <a:latin typeface="Book Antiqua" pitchFamily="16" charset="0"/>
              </a:rPr>
              <a:t>= </a:t>
            </a:r>
            <a:r>
              <a:rPr lang="en-US" sz="2400" dirty="0" smtClean="0">
                <a:latin typeface="Book Antiqua" pitchFamily="16" charset="0"/>
              </a:rPr>
              <a:t>800 </a:t>
            </a:r>
            <a:r>
              <a:rPr lang="en-US" sz="2400" dirty="0">
                <a:solidFill>
                  <a:srgbClr val="FF0066"/>
                </a:solidFill>
                <a:latin typeface="Book Antiqua" pitchFamily="16" charset="0"/>
              </a:rPr>
              <a:t>-850/5</a:t>
            </a:r>
            <a:r>
              <a:rPr lang="en-US" sz="2400" dirty="0">
                <a:latin typeface="Book Antiqua" pitchFamily="16" charset="0"/>
              </a:rPr>
              <a:t> </a:t>
            </a:r>
            <a:r>
              <a:rPr lang="en-US" sz="2400" dirty="0" smtClean="0">
                <a:latin typeface="Book Antiqua" pitchFamily="16" charset="0"/>
              </a:rPr>
              <a:t> </a:t>
            </a:r>
            <a:r>
              <a:rPr lang="en-US" sz="2400" dirty="0">
                <a:solidFill>
                  <a:srgbClr val="00863D"/>
                </a:solidFill>
                <a:latin typeface="Book Antiqua" pitchFamily="16" charset="0"/>
              </a:rPr>
              <a:t>+</a:t>
            </a:r>
            <a:r>
              <a:rPr lang="en-US" sz="2400" dirty="0" smtClean="0">
                <a:solidFill>
                  <a:srgbClr val="00863D"/>
                </a:solidFill>
                <a:latin typeface="Book Antiqua" pitchFamily="16" charset="0"/>
              </a:rPr>
              <a:t>900/5</a:t>
            </a:r>
          </a:p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5</a:t>
            </a:r>
            <a:r>
              <a:rPr lang="en-US" sz="2400" baseline="-25000" dirty="0">
                <a:latin typeface="Book Antiqua" pitchFamily="16" charset="0"/>
              </a:rPr>
              <a:t>20 </a:t>
            </a:r>
            <a:r>
              <a:rPr lang="en-US" sz="2400" dirty="0">
                <a:latin typeface="Book Antiqua" pitchFamily="16" charset="0"/>
              </a:rPr>
              <a:t>= 800 </a:t>
            </a:r>
            <a:r>
              <a:rPr lang="en-US" sz="2400" dirty="0" smtClean="0">
                <a:latin typeface="Book Antiqua" pitchFamily="16" charset="0"/>
              </a:rPr>
              <a:t>  </a:t>
            </a:r>
            <a:r>
              <a:rPr lang="en-US" sz="2400" dirty="0" smtClean="0">
                <a:solidFill>
                  <a:srgbClr val="00863D"/>
                </a:solidFill>
                <a:latin typeface="Book Antiqua" pitchFamily="16" charset="0"/>
              </a:rPr>
              <a:t>+10 </a:t>
            </a:r>
            <a:r>
              <a:rPr lang="en-US" sz="2400" dirty="0">
                <a:latin typeface="Book Antiqua" pitchFamily="16" charset="0"/>
              </a:rPr>
              <a:t>=810</a:t>
            </a:r>
          </a:p>
          <a:p>
            <a:endParaRPr lang="en-US" sz="2400" dirty="0">
              <a:solidFill>
                <a:srgbClr val="00863D"/>
              </a:solidFill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  <a:p>
            <a:endParaRPr lang="en-US" sz="2400" dirty="0">
              <a:solidFill>
                <a:srgbClr val="00863D"/>
              </a:solidFill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676400" y="1846985"/>
            <a:ext cx="6629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MA</a:t>
            </a:r>
            <a:r>
              <a:rPr lang="en-US" sz="2400" baseline="30000" dirty="0" smtClean="0">
                <a:latin typeface="Book Antiqua" pitchFamily="16" charset="0"/>
              </a:rPr>
              <a:t>5</a:t>
            </a:r>
            <a:r>
              <a:rPr lang="en-US" sz="2400" baseline="-25000" dirty="0" smtClean="0">
                <a:latin typeface="Book Antiqua" pitchFamily="16" charset="0"/>
              </a:rPr>
              <a:t>20 </a:t>
            </a:r>
            <a:r>
              <a:rPr lang="en-US" sz="2400" dirty="0">
                <a:latin typeface="Book Antiqua" pitchFamily="16" charset="0"/>
              </a:rPr>
              <a:t>= (</a:t>
            </a:r>
            <a:r>
              <a:rPr lang="en-US" sz="2400" dirty="0" smtClean="0">
                <a:solidFill>
                  <a:srgbClr val="00B0F0"/>
                </a:solidFill>
                <a:latin typeface="Book Antiqua" pitchFamily="16" charset="0"/>
              </a:rPr>
              <a:t>A20+A19+A18+A17</a:t>
            </a:r>
            <a:r>
              <a:rPr lang="en-US" sz="2400" dirty="0" smtClean="0">
                <a:latin typeface="Book Antiqua" pitchFamily="16" charset="0"/>
              </a:rPr>
              <a:t>+</a:t>
            </a:r>
            <a:r>
              <a:rPr lang="en-US" sz="2400" dirty="0" smtClean="0">
                <a:solidFill>
                  <a:srgbClr val="FF0066"/>
                </a:solidFill>
                <a:latin typeface="Book Antiqua" pitchFamily="16" charset="0"/>
              </a:rPr>
              <a:t>A16</a:t>
            </a:r>
            <a:r>
              <a:rPr lang="en-US" sz="2400" dirty="0" smtClean="0">
                <a:latin typeface="Book Antiqua" pitchFamily="16" charset="0"/>
              </a:rPr>
              <a:t>)/5 =800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990600" y="2286000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>
                <a:latin typeface="Book Antiqua" pitchFamily="16" charset="0"/>
              </a:rPr>
              <a:t>MA</a:t>
            </a:r>
            <a:r>
              <a:rPr lang="en-US" sz="2400" baseline="30000" dirty="0" smtClean="0">
                <a:latin typeface="Book Antiqua" pitchFamily="16" charset="0"/>
              </a:rPr>
              <a:t>5</a:t>
            </a:r>
            <a:r>
              <a:rPr lang="en-US" sz="2400" baseline="-25000" dirty="0" smtClean="0">
                <a:latin typeface="Book Antiqua" pitchFamily="16" charset="0"/>
              </a:rPr>
              <a:t>21 </a:t>
            </a:r>
            <a:r>
              <a:rPr lang="en-US" sz="2400" dirty="0">
                <a:latin typeface="Book Antiqua" pitchFamily="16" charset="0"/>
              </a:rPr>
              <a:t>= </a:t>
            </a:r>
            <a:r>
              <a:rPr lang="en-US" sz="2400" dirty="0" smtClean="0">
                <a:latin typeface="Book Antiqua" pitchFamily="16" charset="0"/>
              </a:rPr>
              <a:t>(</a:t>
            </a:r>
            <a:r>
              <a:rPr lang="en-US" sz="2400" dirty="0" smtClean="0">
                <a:solidFill>
                  <a:srgbClr val="00863D"/>
                </a:solidFill>
                <a:latin typeface="Book Antiqua" pitchFamily="16" charset="0"/>
              </a:rPr>
              <a:t>A21</a:t>
            </a:r>
            <a:r>
              <a:rPr lang="en-US" sz="2400" dirty="0" smtClean="0">
                <a:solidFill>
                  <a:srgbClr val="00B0F0"/>
                </a:solidFill>
                <a:latin typeface="Book Antiqua" pitchFamily="16" charset="0"/>
              </a:rPr>
              <a:t>+A20+A19+A18+A17</a:t>
            </a:r>
            <a:r>
              <a:rPr lang="en-US" sz="2400" dirty="0" smtClean="0">
                <a:latin typeface="Book Antiqua" pitchFamily="16" charset="0"/>
              </a:rPr>
              <a:t>)/5 =???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Problem </a:t>
            </a:r>
            <a:r>
              <a:rPr lang="en-US" dirty="0" smtClean="0"/>
              <a:t>18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4299803"/>
            <a:ext cx="5938434" cy="2176282"/>
          </a:xfrm>
          <a:prstGeom prst="rect">
            <a:avLst/>
          </a:prstGeom>
        </p:spPr>
      </p:pic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533400" y="4806004"/>
            <a:ext cx="2590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US" sz="2400" dirty="0" smtClean="0">
                <a:latin typeface="Book Antiqua" pitchFamily="16" charset="0"/>
              </a:rPr>
              <a:t>Alternatively</a:t>
            </a:r>
          </a:p>
          <a:p>
            <a:pPr algn="r"/>
            <a:r>
              <a:rPr lang="en-US" sz="2400" dirty="0" smtClean="0">
                <a:latin typeface="Book Antiqua" pitchFamily="16" charset="0"/>
              </a:rPr>
              <a:t>Solver</a:t>
            </a:r>
          </a:p>
        </p:txBody>
      </p:sp>
    </p:spTree>
    <p:extLst>
      <p:ext uri="{BB962C8B-B14F-4D97-AF65-F5344CB8AC3E}">
        <p14:creationId xmlns:p14="http://schemas.microsoft.com/office/powerpoint/2010/main" val="28058480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/>
      <p:bldP spid="15" grpId="0"/>
      <p:bldP spid="4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Text Box 6"/>
          <p:cNvSpPr txBox="1">
            <a:spLocks noChangeArrowheads="1"/>
          </p:cNvSpPr>
          <p:nvPr/>
        </p:nvSpPr>
        <p:spPr bwMode="auto">
          <a:xfrm>
            <a:off x="0" y="838200"/>
            <a:ext cx="914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Which one is a better forecasting technique?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>
                <a:latin typeface="Book Antiqua" pitchFamily="16" charset="0"/>
              </a:rPr>
              <a:t>2-period moving average.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>
                <a:latin typeface="Book Antiqua" pitchFamily="16" charset="0"/>
              </a:rPr>
              <a:t>4-period </a:t>
            </a:r>
            <a:r>
              <a:rPr lang="en-US" dirty="0">
                <a:latin typeface="Book Antiqua" pitchFamily="16" charset="0"/>
              </a:rPr>
              <a:t>moving average.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>
                <a:latin typeface="Book Antiqua" pitchFamily="16" charset="0"/>
              </a:rPr>
              <a:t>8-period </a:t>
            </a:r>
            <a:r>
              <a:rPr lang="en-US" dirty="0">
                <a:latin typeface="Book Antiqua" pitchFamily="16" charset="0"/>
              </a:rPr>
              <a:t>moving average.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>
                <a:latin typeface="Book Antiqua" pitchFamily="16" charset="0"/>
              </a:rPr>
              <a:t>12-period </a:t>
            </a:r>
            <a:r>
              <a:rPr lang="en-US" dirty="0">
                <a:latin typeface="Book Antiqua" pitchFamily="16" charset="0"/>
              </a:rPr>
              <a:t>moving average</a:t>
            </a:r>
            <a:r>
              <a:rPr lang="en-US" dirty="0" smtClean="0">
                <a:latin typeface="Book Antiqua" pitchFamily="16" charset="0"/>
              </a:rPr>
              <a:t>.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>
                <a:latin typeface="Book Antiqua" pitchFamily="16" charset="0"/>
              </a:rPr>
              <a:t>The one with minimal MAD</a:t>
            </a: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Problem </a:t>
            </a:r>
            <a:r>
              <a:rPr lang="en-US" dirty="0" smtClean="0"/>
              <a:t>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932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38445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 eaLnBrk="1" hangingPunct="1"/>
            <a:r>
              <a:rPr lang="en-US" sz="3600" dirty="0" smtClean="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Problems 1</a:t>
            </a:r>
            <a:endParaRPr lang="en-US" sz="3600" dirty="0">
              <a:solidFill>
                <a:srgbClr val="A80000"/>
              </a:solidFill>
              <a:latin typeface="Impact" pitchFamily="34" charset="0"/>
              <a:ea typeface="ＭＳ Ｐゴシック" pitchFamily="-65" charset="-128"/>
              <a:cs typeface="Impact" pitchFamily="34" charset="0"/>
            </a:endParaRP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0" y="781050"/>
            <a:ext cx="8915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Given </a:t>
            </a:r>
            <a:r>
              <a:rPr lang="en-US" dirty="0">
                <a:latin typeface="Book Antiqua" pitchFamily="16" charset="0"/>
              </a:rPr>
              <a:t>the following data, </a:t>
            </a:r>
            <a:endParaRPr lang="en-US" dirty="0" smtClean="0">
              <a:latin typeface="Book Antiqua" pitchFamily="16" charset="0"/>
            </a:endParaRPr>
          </a:p>
          <a:p>
            <a:r>
              <a:rPr lang="en-US" dirty="0" smtClean="0">
                <a:latin typeface="Book Antiqua" pitchFamily="16" charset="0"/>
              </a:rPr>
              <a:t>a) Compute </a:t>
            </a:r>
            <a:r>
              <a:rPr lang="en-US" dirty="0">
                <a:latin typeface="Book Antiqua" pitchFamily="16" charset="0"/>
              </a:rPr>
              <a:t>3-period moving </a:t>
            </a:r>
            <a:r>
              <a:rPr lang="en-US" dirty="0" smtClean="0">
                <a:latin typeface="Book Antiqua" pitchFamily="16" charset="0"/>
              </a:rPr>
              <a:t>average </a:t>
            </a:r>
            <a:r>
              <a:rPr lang="en-US" dirty="0">
                <a:latin typeface="Book Antiqua" pitchFamily="16" charset="0"/>
              </a:rPr>
              <a:t>for period </a:t>
            </a:r>
            <a:r>
              <a:rPr lang="en-US" dirty="0" smtClean="0">
                <a:latin typeface="Book Antiqua" pitchFamily="16" charset="0"/>
              </a:rPr>
              <a:t>5?</a:t>
            </a:r>
            <a:endParaRPr lang="en-US" dirty="0">
              <a:latin typeface="Book Antiqua" pitchFamily="16" charset="0"/>
            </a:endParaRPr>
          </a:p>
          <a:p>
            <a:r>
              <a:rPr lang="en-US" dirty="0">
                <a:latin typeface="Book Antiqua" pitchFamily="16" charset="0"/>
              </a:rPr>
              <a:t>Period		1	2	3	4	5	</a:t>
            </a:r>
          </a:p>
          <a:p>
            <a:r>
              <a:rPr lang="en-US" dirty="0">
                <a:latin typeface="Book Antiqua" pitchFamily="16" charset="0"/>
              </a:rPr>
              <a:t>Demand	73	68	65	72	</a:t>
            </a:r>
            <a:r>
              <a:rPr lang="en-US" dirty="0" smtClean="0">
                <a:latin typeface="Book Antiqua" pitchFamily="16" charset="0"/>
              </a:rPr>
              <a:t>67</a:t>
            </a:r>
            <a:endParaRPr lang="en-US" dirty="0">
              <a:latin typeface="Book Antiqua" pitchFamily="16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3505200"/>
            <a:ext cx="891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en-US" sz="2400" dirty="0" smtClean="0">
                <a:latin typeface="Book Antiqua" pitchFamily="16" charset="0"/>
              </a:rPr>
              <a:t>b) </a:t>
            </a:r>
            <a:r>
              <a:rPr lang="en-US" sz="2400" dirty="0">
                <a:latin typeface="Book Antiqua" pitchFamily="16" charset="0"/>
              </a:rPr>
              <a:t>Compute 3-period moving average forecast for period 6</a:t>
            </a:r>
            <a:r>
              <a:rPr lang="en-US" sz="2400" dirty="0" smtClean="0">
                <a:latin typeface="Book Antiqua" pitchFamily="16" charset="0"/>
              </a:rPr>
              <a:t>?</a:t>
            </a:r>
            <a:endParaRPr lang="en-US" sz="2400" dirty="0">
              <a:latin typeface="Book Antiqua" pitchFamily="1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2375249"/>
            <a:ext cx="4267200" cy="9339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499" y="4038600"/>
            <a:ext cx="4903471" cy="990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49100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08" y="785247"/>
            <a:ext cx="9153144" cy="3068384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39695"/>
              </p:ext>
            </p:extLst>
          </p:nvPr>
        </p:nvGraphicFramePr>
        <p:xfrm>
          <a:off x="252470" y="1075706"/>
          <a:ext cx="8676620" cy="2487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Worksheet" r:id="rId5" imgW="9534747" imgH="2733479" progId="Excel.Sheet.12">
                  <p:embed/>
                </p:oleObj>
              </mc:Choice>
              <mc:Fallback>
                <p:oleObj name="Worksheet" r:id="rId5" imgW="9534747" imgH="273347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2470" y="1075706"/>
                        <a:ext cx="8676620" cy="2487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Problems </a:t>
            </a:r>
            <a:r>
              <a:rPr lang="en-US" dirty="0" smtClean="0"/>
              <a:t>2-3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442249" y="1086494"/>
            <a:ext cx="1768098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(a) </a:t>
            </a:r>
            <a:r>
              <a:rPr lang="en-US" dirty="0">
                <a:latin typeface="Book Antiqua" pitchFamily="16" charset="0"/>
              </a:rPr>
              <a:t>Compute 2-period moving average in period (month) 5 and 9-period moving average in month 10.</a:t>
            </a:r>
            <a:endParaRPr kumimoji="0" lang="en-US" sz="1800" b="0" i="0" u="none" strike="noStrike" cap="none" normalizeH="0" baseline="0" dirty="0">
              <a:ln>
                <a:solidFill>
                  <a:schemeClr val="bg1"/>
                </a:solidFill>
              </a:ln>
              <a:effectLst/>
              <a:latin typeface="Verdana" pitchFamily="-112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312449" y="1103962"/>
            <a:ext cx="1828658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(b) </a:t>
            </a:r>
            <a:r>
              <a:rPr lang="en-US" dirty="0">
                <a:latin typeface="Book Antiqua" pitchFamily="16" charset="0"/>
              </a:rPr>
              <a:t>Compute 2-period moving average forecast in month 6 and 9-period moving average forecast in month 11.</a:t>
            </a:r>
            <a:endParaRPr kumimoji="0" lang="en-US" sz="1800" b="0" i="0" u="none" strike="noStrike" cap="none" normalizeH="0" baseline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Verdana" pitchFamily="-112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228555" y="1104195"/>
            <a:ext cx="1768098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(c) </a:t>
            </a:r>
            <a:r>
              <a:rPr lang="en-US" dirty="0">
                <a:latin typeface="Book Antiqua" pitchFamily="16" charset="0"/>
              </a:rPr>
              <a:t>Compute 4-period moving average for all months.</a:t>
            </a:r>
            <a:endParaRPr kumimoji="0" lang="en-US" sz="1800" b="0" i="0" u="none" strike="noStrike" cap="none" normalizeH="0" baseline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Verdana" pitchFamily="-112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130439" y="1103962"/>
            <a:ext cx="1768098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(d) </a:t>
            </a:r>
            <a:r>
              <a:rPr lang="en-US" dirty="0">
                <a:latin typeface="Book Antiqua" pitchFamily="16" charset="0"/>
              </a:rPr>
              <a:t>Compute 4-period moving average forecast for all months including the next month.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Verdana" pitchFamily="-112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3853631"/>
            <a:ext cx="946785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In </a:t>
            </a:r>
            <a:r>
              <a:rPr lang="en-US" dirty="0" smtClean="0">
                <a:latin typeface="Book Antiqua" pitchFamily="16" charset="0"/>
              </a:rPr>
              <a:t>order to increase the responsiveness of a forecast (i.e., respond quickly to the data changes) made using the moving average technique, the number of periods in the average  should be: </a:t>
            </a:r>
          </a:p>
          <a:p>
            <a:pPr lvl="1"/>
            <a:r>
              <a:rPr lang="en-US" sz="2000" dirty="0" smtClean="0">
                <a:latin typeface="Book Antiqua" pitchFamily="16" charset="0"/>
              </a:rPr>
              <a:t>A) decreased </a:t>
            </a:r>
          </a:p>
          <a:p>
            <a:pPr lvl="1"/>
            <a:r>
              <a:rPr lang="en-US" sz="2000" dirty="0" smtClean="0">
                <a:latin typeface="Book Antiqua" pitchFamily="16" charset="0"/>
              </a:rPr>
              <a:t>B) increased </a:t>
            </a:r>
          </a:p>
          <a:p>
            <a:pPr lvl="1"/>
            <a:r>
              <a:rPr lang="en-US" sz="2000" dirty="0" smtClean="0">
                <a:latin typeface="Book Antiqua" pitchFamily="16" charset="0"/>
              </a:rPr>
              <a:t>C) multiplied by a larger alpha </a:t>
            </a:r>
          </a:p>
          <a:p>
            <a:pPr lvl="1"/>
            <a:r>
              <a:rPr lang="en-US" sz="2000" dirty="0" smtClean="0">
                <a:latin typeface="Book Antiqua" pitchFamily="16" charset="0"/>
              </a:rPr>
              <a:t>D) multiplied by a smaller alpha </a:t>
            </a:r>
          </a:p>
          <a:p>
            <a:pPr lvl="1">
              <a:buFontTx/>
              <a:buAutoNum type="alphaUcParenR" startAt="5"/>
            </a:pPr>
            <a:r>
              <a:rPr lang="en-US" sz="2000" dirty="0" smtClean="0">
                <a:latin typeface="Book Antiqua" pitchFamily="16" charset="0"/>
              </a:rPr>
              <a:t>none of the above</a:t>
            </a:r>
          </a:p>
          <a:p>
            <a:endParaRPr lang="en-US" sz="1000" dirty="0">
              <a:latin typeface="Book Antiqu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06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9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-28414" y="7620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Compute </a:t>
            </a:r>
            <a:r>
              <a:rPr lang="en-US" dirty="0">
                <a:latin typeface="Book Antiqua" pitchFamily="16" charset="0"/>
              </a:rPr>
              <a:t>MAD and TS at the end of period 4 </a:t>
            </a:r>
            <a:r>
              <a:rPr lang="en-US" dirty="0" smtClean="0">
                <a:latin typeface="Book Antiqua" pitchFamily="16" charset="0"/>
              </a:rPr>
              <a:t>for the </a:t>
            </a:r>
            <a:r>
              <a:rPr lang="en-US" dirty="0">
                <a:latin typeface="Book Antiqua" pitchFamily="16" charset="0"/>
              </a:rPr>
              <a:t>following data, . </a:t>
            </a:r>
          </a:p>
        </p:txBody>
      </p:sp>
      <p:graphicFrame>
        <p:nvGraphicFramePr>
          <p:cNvPr id="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599367"/>
              </p:ext>
            </p:extLst>
          </p:nvPr>
        </p:nvGraphicFramePr>
        <p:xfrm>
          <a:off x="2066" y="1683204"/>
          <a:ext cx="319087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Worksheet" r:id="rId4" imgW="1838255" imgH="1009530" progId="Excel.Sheet.12">
                  <p:embed/>
                </p:oleObj>
              </mc:Choice>
              <mc:Fallback>
                <p:oleObj name="Worksheet" r:id="rId4" imgW="1838255" imgH="1009530" progId="Excel.Sheet.12">
                  <p:embed/>
                  <p:pic>
                    <p:nvPicPr>
                      <p:cNvPr id="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" y="1683204"/>
                        <a:ext cx="3190875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57312"/>
              </p:ext>
            </p:extLst>
          </p:nvPr>
        </p:nvGraphicFramePr>
        <p:xfrm>
          <a:off x="3324386" y="1676400"/>
          <a:ext cx="1173163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Worksheet" r:id="rId6" imgW="676250" imgH="1009514" progId="Excel.Sheet.12">
                  <p:embed/>
                </p:oleObj>
              </mc:Choice>
              <mc:Fallback>
                <p:oleObj name="Worksheet" r:id="rId6" imgW="676250" imgH="1009514" progId="Excel.Sheet.12">
                  <p:embed/>
                  <p:pic>
                    <p:nvPicPr>
                      <p:cNvPr id="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386" y="1676400"/>
                        <a:ext cx="1173163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772186" y="1385395"/>
            <a:ext cx="43434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Sum |A-F| = 15</a:t>
            </a:r>
          </a:p>
          <a:p>
            <a:r>
              <a:rPr lang="en-US" dirty="0">
                <a:latin typeface="Book Antiqua" pitchFamily="16" charset="0"/>
              </a:rPr>
              <a:t>MAD = Sum |A-F| /n</a:t>
            </a:r>
          </a:p>
          <a:p>
            <a:r>
              <a:rPr lang="en-US" dirty="0">
                <a:latin typeface="Book Antiqua" pitchFamily="16" charset="0"/>
              </a:rPr>
              <a:t>=15/4 =  3.75</a:t>
            </a:r>
          </a:p>
          <a:p>
            <a:r>
              <a:rPr lang="en-US" dirty="0">
                <a:latin typeface="Book Antiqua" pitchFamily="16" charset="0"/>
              </a:rPr>
              <a:t>Sum (A-F) = 9</a:t>
            </a:r>
          </a:p>
          <a:p>
            <a:r>
              <a:rPr lang="en-US" dirty="0">
                <a:latin typeface="Book Antiqua" pitchFamily="16" charset="0"/>
              </a:rPr>
              <a:t>TS = Sum(A-F)/MAD</a:t>
            </a:r>
          </a:p>
          <a:p>
            <a:r>
              <a:rPr lang="en-US" dirty="0">
                <a:latin typeface="Book Antiqua" pitchFamily="16" charset="0"/>
              </a:rPr>
              <a:t>TS = 9/3.75 = 2.4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Problems </a:t>
            </a:r>
            <a:r>
              <a:rPr lang="en-US" dirty="0" smtClean="0"/>
              <a:t>4-5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5832186"/>
            <a:ext cx="6426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TS= SFE/MAD </a:t>
            </a:r>
            <a:r>
              <a:rPr lang="en-US" sz="24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 smtClean="0">
                <a:latin typeface="Book Antiqua" panose="02040602050305030304" pitchFamily="18" charset="0"/>
              </a:rPr>
              <a:t>TS= 46/21= 2.2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-28414" y="4071849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The </a:t>
            </a:r>
            <a:r>
              <a:rPr lang="en-US" dirty="0" smtClean="0">
                <a:latin typeface="Book Antiqua" pitchFamily="16" charset="0"/>
              </a:rPr>
              <a:t>sum </a:t>
            </a:r>
            <a:r>
              <a:rPr lang="en-US" dirty="0">
                <a:latin typeface="Book Antiqua" pitchFamily="16" charset="0"/>
              </a:rPr>
              <a:t>of the forecast errors </a:t>
            </a:r>
            <a:r>
              <a:rPr lang="en-US" dirty="0" smtClean="0">
                <a:latin typeface="Book Antiqua" pitchFamily="16" charset="0"/>
              </a:rPr>
              <a:t>(SFE</a:t>
            </a:r>
            <a:r>
              <a:rPr lang="en-US" dirty="0">
                <a:latin typeface="Book Antiqua" pitchFamily="16" charset="0"/>
              </a:rPr>
              <a:t>) and the mean absolute deviation (MAD) are calculated in each period. The values of </a:t>
            </a:r>
            <a:r>
              <a:rPr lang="en-US" dirty="0" smtClean="0">
                <a:latin typeface="Book Antiqua" pitchFamily="16" charset="0"/>
              </a:rPr>
              <a:t>SFE </a:t>
            </a:r>
            <a:r>
              <a:rPr lang="en-US" dirty="0">
                <a:latin typeface="Book Antiqua" pitchFamily="16" charset="0"/>
              </a:rPr>
              <a:t>and MAD in the last period to be 46 and 21, respectively. Which of the following is the value of tracking signal in the last period</a:t>
            </a:r>
            <a:r>
              <a:rPr lang="en-US" dirty="0" smtClean="0">
                <a:latin typeface="Book Antiqua" pitchFamily="16" charset="0"/>
              </a:rPr>
              <a:t>?</a:t>
            </a:r>
            <a:endParaRPr lang="en-US" dirty="0">
              <a:latin typeface="Book Antiqu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5014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/>
              <a:t>Problems 6-7</a:t>
            </a:r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9705" y="838200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Compute </a:t>
            </a:r>
            <a:r>
              <a:rPr lang="en-US" dirty="0" smtClean="0">
                <a:latin typeface="Book Antiqua" pitchFamily="16" charset="0"/>
              </a:rPr>
              <a:t>the age of data in  4 period moving average forecasts. </a:t>
            </a:r>
          </a:p>
          <a:p>
            <a:r>
              <a:rPr lang="en-US" dirty="0" smtClean="0">
                <a:latin typeface="Book Antiqua" pitchFamily="16" charset="0"/>
              </a:rPr>
              <a:t>In a 3 period moving average forecast, the most recent piece of data belongs to the previous period. It is 1 period old. The second piece is 2 periods and the oldest piece is 3 periods old. 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-11624" y="3859357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Compute </a:t>
            </a:r>
            <a:r>
              <a:rPr lang="en-US" dirty="0">
                <a:latin typeface="Book Antiqua" pitchFamily="16" charset="0"/>
              </a:rPr>
              <a:t>the age of data in  </a:t>
            </a:r>
            <a:r>
              <a:rPr lang="en-US" dirty="0" smtClean="0">
                <a:latin typeface="Book Antiqua" pitchFamily="16" charset="0"/>
              </a:rPr>
              <a:t>7 </a:t>
            </a:r>
            <a:r>
              <a:rPr lang="en-US" dirty="0">
                <a:latin typeface="Book Antiqua" pitchFamily="16" charset="0"/>
              </a:rPr>
              <a:t>period moving average forecasts. </a:t>
            </a:r>
          </a:p>
          <a:p>
            <a:r>
              <a:rPr lang="en-US" dirty="0">
                <a:latin typeface="Book Antiqua" pitchFamily="16" charset="0"/>
              </a:rPr>
              <a:t>Average Age of Data = (</a:t>
            </a:r>
            <a:r>
              <a:rPr lang="en-US" dirty="0" smtClean="0">
                <a:latin typeface="Book Antiqua" pitchFamily="16" charset="0"/>
              </a:rPr>
              <a:t>1+7)/</a:t>
            </a:r>
            <a:r>
              <a:rPr lang="en-US" dirty="0">
                <a:latin typeface="Book Antiqua" pitchFamily="16" charset="0"/>
              </a:rPr>
              <a:t>2 = </a:t>
            </a:r>
            <a:r>
              <a:rPr lang="en-US" dirty="0" smtClean="0">
                <a:latin typeface="Book Antiqua" pitchFamily="16" charset="0"/>
              </a:rPr>
              <a:t>4.</a:t>
            </a:r>
            <a:endParaRPr lang="en-US" dirty="0">
              <a:latin typeface="Book Antiqua" pitchFamily="16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-28414" y="2347487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Average Age of Data = (1+2+3)/3 = 2.</a:t>
            </a:r>
          </a:p>
          <a:p>
            <a:r>
              <a:rPr lang="en-US" dirty="0" smtClean="0">
                <a:latin typeface="Book Antiqua" pitchFamily="16" charset="0"/>
              </a:rPr>
              <a:t>However when we have a linear trend, we can average the first and the  last pieces of data    </a:t>
            </a:r>
          </a:p>
          <a:p>
            <a:r>
              <a:rPr lang="en-US" dirty="0">
                <a:latin typeface="Book Antiqua" pitchFamily="16" charset="0"/>
              </a:rPr>
              <a:t>Average Age of Data = (</a:t>
            </a:r>
            <a:r>
              <a:rPr lang="en-US" dirty="0" smtClean="0">
                <a:latin typeface="Book Antiqua" pitchFamily="16" charset="0"/>
              </a:rPr>
              <a:t>1+3)/2 </a:t>
            </a:r>
            <a:r>
              <a:rPr lang="en-US" dirty="0">
                <a:latin typeface="Book Antiqua" pitchFamily="16" charset="0"/>
              </a:rPr>
              <a:t>= 2</a:t>
            </a:r>
            <a:r>
              <a:rPr lang="en-US" dirty="0" smtClean="0">
                <a:latin typeface="Book Antiqua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5330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2400" y="2286000"/>
            <a:ext cx="6362700" cy="1762125"/>
            <a:chOff x="1524000" y="2399654"/>
            <a:chExt cx="6362700" cy="176212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4000" y="2399654"/>
              <a:ext cx="6362700" cy="176212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 bwMode="auto">
            <a:xfrm>
              <a:off x="1828800" y="2607287"/>
              <a:ext cx="5867400" cy="15544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</p:grp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0" y="762000"/>
            <a:ext cx="9144000" cy="584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You</a:t>
            </a:r>
            <a:r>
              <a:rPr lang="en-US" b="1" dirty="0" smtClean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must choose between two alternative forecasting models. Both models have been used to prepare forecasts for a six-month period. Compute mean absolute deviation (MAD) for the forecasting model 2. </a:t>
            </a:r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800" b="1" dirty="0" smtClean="0">
              <a:latin typeface="Book Antiqua" pitchFamily="16" charset="0"/>
            </a:endParaRPr>
          </a:p>
          <a:p>
            <a:r>
              <a:rPr lang="en-US" dirty="0" smtClean="0">
                <a:latin typeface="Book Antiqua" pitchFamily="16" charset="0"/>
              </a:rPr>
              <a:t>Which </a:t>
            </a:r>
            <a:r>
              <a:rPr lang="en-US" dirty="0">
                <a:latin typeface="Book Antiqua" pitchFamily="16" charset="0"/>
              </a:rPr>
              <a:t>forecasting model would you recommend? What is the MAD for the recommended forecasting model?</a:t>
            </a:r>
          </a:p>
          <a:p>
            <a:pPr lvl="1"/>
            <a:r>
              <a:rPr lang="en-US" sz="2200" dirty="0">
                <a:latin typeface="Book Antiqua" pitchFamily="16" charset="0"/>
              </a:rPr>
              <a:t>A) Model 1 with MAD of 4.67</a:t>
            </a:r>
          </a:p>
          <a:p>
            <a:pPr lvl="1"/>
            <a:r>
              <a:rPr lang="en-US" sz="2200" dirty="0">
                <a:latin typeface="Book Antiqua" pitchFamily="16" charset="0"/>
              </a:rPr>
              <a:t>B) Model 2 with MAD of 0.33</a:t>
            </a:r>
          </a:p>
          <a:p>
            <a:pPr lvl="1"/>
            <a:r>
              <a:rPr lang="en-US" sz="2200" dirty="0">
                <a:latin typeface="Book Antiqua" pitchFamily="16" charset="0"/>
              </a:rPr>
              <a:t>C) Model 1 with MAD of 3.39</a:t>
            </a:r>
          </a:p>
          <a:p>
            <a:pPr lvl="1"/>
            <a:r>
              <a:rPr lang="en-US" sz="2200" dirty="0">
                <a:latin typeface="Book Antiqua" pitchFamily="16" charset="0"/>
              </a:rPr>
              <a:t>D) Model 2 with MAD of 2.0</a:t>
            </a:r>
          </a:p>
          <a:p>
            <a:pPr lvl="1"/>
            <a:r>
              <a:rPr lang="en-US" sz="2200" dirty="0">
                <a:latin typeface="Book Antiqua" pitchFamily="16" charset="0"/>
              </a:rPr>
              <a:t>E) none of the above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Problems </a:t>
            </a:r>
            <a:r>
              <a:rPr lang="en-US" dirty="0" smtClean="0"/>
              <a:t>8-9</a:t>
            </a:r>
            <a:endParaRPr lang="en-US" dirty="0"/>
          </a:p>
        </p:txBody>
      </p:sp>
      <p:graphicFrame>
        <p:nvGraphicFramePr>
          <p:cNvPr id="70068" name="Object 700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277532"/>
              </p:ext>
            </p:extLst>
          </p:nvPr>
        </p:nvGraphicFramePr>
        <p:xfrm>
          <a:off x="419100" y="2495550"/>
          <a:ext cx="5943600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Worksheet" r:id="rId5" imgW="5943600" imgH="1552595" progId="Excel.Sheet.12">
                  <p:embed/>
                </p:oleObj>
              </mc:Choice>
              <mc:Fallback>
                <p:oleObj name="Worksheet" r:id="rId5" imgW="5943600" imgH="1552595" progId="Excel.Sheet.12">
                  <p:embed/>
                  <p:pic>
                    <p:nvPicPr>
                      <p:cNvPr id="70068" name="Object 7006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100" y="2495550"/>
                        <a:ext cx="5943600" cy="1552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2881393" y="2493633"/>
            <a:ext cx="3429000" cy="15544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608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Problems </a:t>
            </a:r>
            <a:r>
              <a:rPr lang="en-US" dirty="0" smtClean="0"/>
              <a:t>10-11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54" y="800671"/>
            <a:ext cx="9018365" cy="262832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03" y="3521888"/>
            <a:ext cx="4679197" cy="2928477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97495"/>
              </p:ext>
            </p:extLst>
          </p:nvPr>
        </p:nvGraphicFramePr>
        <p:xfrm>
          <a:off x="215035" y="1028813"/>
          <a:ext cx="8531735" cy="2148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Worksheet" r:id="rId5" imgW="11687308" imgH="2943461" progId="Excel.Sheet.12">
                  <p:embed/>
                </p:oleObj>
              </mc:Choice>
              <mc:Fallback>
                <p:oleObj name="Worksheet" r:id="rId5" imgW="11687308" imgH="29434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5035" y="1028813"/>
                        <a:ext cx="8531735" cy="21487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 bwMode="auto">
          <a:xfrm>
            <a:off x="1143000" y="1028813"/>
            <a:ext cx="2971800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Book Antiqua" pitchFamily="16" charset="0"/>
              </a:rPr>
              <a:t>a) </a:t>
            </a:r>
            <a:r>
              <a:rPr lang="en-US" dirty="0" smtClean="0">
                <a:latin typeface="Book Antiqua" pitchFamily="16" charset="0"/>
              </a:rPr>
              <a:t>Compute </a:t>
            </a:r>
            <a:r>
              <a:rPr lang="en-US" dirty="0">
                <a:latin typeface="Book Antiqua" pitchFamily="16" charset="0"/>
              </a:rPr>
              <a:t>2-period and 6-period moving average for all months including the next month. </a:t>
            </a:r>
            <a:endParaRPr kumimoji="0" lang="en-US" b="0" i="0" u="none" strike="noStrike" cap="none" normalizeH="0" baseline="0" dirty="0">
              <a:ln>
                <a:solidFill>
                  <a:schemeClr val="bg1"/>
                </a:solidFill>
              </a:ln>
              <a:effectLst/>
              <a:latin typeface="Verdana" pitchFamily="-112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197384" y="1007130"/>
            <a:ext cx="2387925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(b) </a:t>
            </a:r>
            <a:r>
              <a:rPr lang="en-US" dirty="0">
                <a:latin typeface="Book Antiqua" pitchFamily="16" charset="0"/>
              </a:rPr>
              <a:t>Compute Absolute Deviation (Error) for all months.</a:t>
            </a:r>
            <a:endParaRPr kumimoji="0" lang="en-US" b="0" i="0" u="none" strike="noStrike" cap="none" normalizeH="0" baseline="0" dirty="0">
              <a:ln>
                <a:solidFill>
                  <a:schemeClr val="bg1"/>
                </a:solidFill>
              </a:ln>
              <a:effectLst/>
              <a:latin typeface="Verdana" pitchFamily="-112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667893" y="1017972"/>
            <a:ext cx="2387925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(c) </a:t>
            </a:r>
            <a:r>
              <a:rPr lang="en-US" dirty="0">
                <a:latin typeface="Book Antiqua" pitchFamily="16" charset="0"/>
              </a:rPr>
              <a:t>Compute</a:t>
            </a:r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MAD</a:t>
            </a:r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for all months.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607648"/>
              </p:ext>
            </p:extLst>
          </p:nvPr>
        </p:nvGraphicFramePr>
        <p:xfrm>
          <a:off x="240595" y="3768968"/>
          <a:ext cx="4160669" cy="2472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Worksheet" r:id="rId7" imgW="4953177" imgH="2943461" progId="Excel.Sheet.12">
                  <p:embed/>
                </p:oleObj>
              </mc:Choice>
              <mc:Fallback>
                <p:oleObj name="Worksheet" r:id="rId7" imgW="4953177" imgH="29434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0595" y="3768968"/>
                        <a:ext cx="4160669" cy="2472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 bwMode="auto">
          <a:xfrm>
            <a:off x="1296413" y="3819605"/>
            <a:ext cx="3276600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Book Antiqua" pitchFamily="16" charset="0"/>
              </a:rPr>
              <a:t>a) </a:t>
            </a:r>
            <a:r>
              <a:rPr lang="en-US" dirty="0" smtClean="0">
                <a:latin typeface="Book Antiqua" pitchFamily="16" charset="0"/>
              </a:rPr>
              <a:t>Compute </a:t>
            </a:r>
            <a:r>
              <a:rPr lang="en-US" dirty="0">
                <a:latin typeface="Book Antiqua" pitchFamily="16" charset="0"/>
              </a:rPr>
              <a:t>2-period and 6-period moving </a:t>
            </a:r>
            <a:r>
              <a:rPr lang="en-US" dirty="0" smtClean="0">
                <a:latin typeface="Book Antiqua" pitchFamily="16" charset="0"/>
              </a:rPr>
              <a:t>averages. </a:t>
            </a:r>
            <a:r>
              <a:rPr lang="en-US" b="1" dirty="0" smtClean="0">
                <a:solidFill>
                  <a:srgbClr val="C00000"/>
                </a:solidFill>
                <a:latin typeface="Book Antiqua" pitchFamily="16" charset="0"/>
              </a:rPr>
              <a:t>(b)</a:t>
            </a:r>
            <a:r>
              <a:rPr lang="en-US" dirty="0" smtClean="0">
                <a:latin typeface="Book Antiqua" pitchFamily="16" charset="0"/>
              </a:rPr>
              <a:t> Chose the preferred method. </a:t>
            </a:r>
            <a:r>
              <a:rPr lang="en-US" b="1" dirty="0" smtClean="0">
                <a:solidFill>
                  <a:srgbClr val="C00000"/>
                </a:solidFill>
                <a:latin typeface="Book Antiqua" pitchFamily="16" charset="0"/>
              </a:rPr>
              <a:t>(c) </a:t>
            </a:r>
            <a:r>
              <a:rPr lang="en-US" dirty="0" smtClean="0">
                <a:latin typeface="Book Antiqua" pitchFamily="16" charset="0"/>
              </a:rPr>
              <a:t>Forecast using the preferred method. </a:t>
            </a:r>
            <a:r>
              <a:rPr lang="en-US" b="1" dirty="0" smtClean="0">
                <a:solidFill>
                  <a:srgbClr val="C00000"/>
                </a:solidFill>
                <a:latin typeface="Book Antiqua" pitchFamily="16" charset="0"/>
              </a:rPr>
              <a:t>(d) </a:t>
            </a:r>
            <a:r>
              <a:rPr lang="en-US" dirty="0" smtClean="0">
                <a:latin typeface="Book Antiqua" pitchFamily="16" charset="0"/>
              </a:rPr>
              <a:t>Compute the standard deviation of the forecast. </a:t>
            </a:r>
            <a:endParaRPr kumimoji="0" lang="en-US" b="0" i="0" u="none" strike="noStrike" cap="none" normalizeH="0" baseline="0" dirty="0">
              <a:ln>
                <a:solidFill>
                  <a:schemeClr val="bg1"/>
                </a:solidFill>
              </a:ln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2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/>
              <a:t>Problem 12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7" y="838200"/>
            <a:ext cx="9058759" cy="5579443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123036"/>
              </p:ext>
            </p:extLst>
          </p:nvPr>
        </p:nvGraphicFramePr>
        <p:xfrm>
          <a:off x="439608" y="1312964"/>
          <a:ext cx="8123210" cy="4827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Worksheet" r:id="rId4" imgW="4953177" imgH="2943461" progId="Excel.Sheet.12">
                  <p:embed/>
                </p:oleObj>
              </mc:Choice>
              <mc:Fallback>
                <p:oleObj name="Worksheet" r:id="rId4" imgW="4953177" imgH="29434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9608" y="1312964"/>
                        <a:ext cx="8123210" cy="4827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 bwMode="auto">
          <a:xfrm>
            <a:off x="454250" y="1371230"/>
            <a:ext cx="8648463" cy="50464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Book Antiqua" pitchFamily="16" charset="0"/>
              </a:rPr>
              <a:t>(a)</a:t>
            </a:r>
            <a:r>
              <a:rPr lang="en-US" dirty="0" smtClean="0">
                <a:latin typeface="Book Antiqua" pitchFamily="16" charset="0"/>
              </a:rPr>
              <a:t> Compute average and standard deviation of the forecast for the next period using </a:t>
            </a:r>
            <a:r>
              <a:rPr lang="en-US" dirty="0">
                <a:latin typeface="Book Antiqua" pitchFamily="16" charset="0"/>
              </a:rPr>
              <a:t>5-period moving </a:t>
            </a:r>
            <a:r>
              <a:rPr lang="en-US" dirty="0" smtClean="0">
                <a:latin typeface="Book Antiqua" pitchFamily="16" charset="0"/>
              </a:rPr>
              <a:t>averages. </a:t>
            </a:r>
            <a:r>
              <a:rPr lang="en-US" b="1" dirty="0" smtClean="0">
                <a:solidFill>
                  <a:srgbClr val="C00000"/>
                </a:solidFill>
                <a:latin typeface="Book Antiqua" pitchFamily="16" charset="0"/>
              </a:rPr>
              <a:t>(b)</a:t>
            </a:r>
            <a:r>
              <a:rPr lang="en-US" dirty="0" smtClean="0">
                <a:latin typeface="Book Antiqua" pitchFamily="16" charset="0"/>
              </a:rPr>
              <a:t> Compute the Tracking Signal (TS) for all periods.   </a:t>
            </a:r>
            <a:endParaRPr kumimoji="0" lang="en-US" b="0" i="0" u="none" strike="noStrike" cap="none" normalizeH="0" baseline="0" dirty="0">
              <a:ln>
                <a:solidFill>
                  <a:schemeClr val="bg1"/>
                </a:solidFill>
              </a:ln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41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/>
              <a:t>Problem 13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838200"/>
            <a:ext cx="9035143" cy="49530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264049"/>
              </p:ext>
            </p:extLst>
          </p:nvPr>
        </p:nvGraphicFramePr>
        <p:xfrm>
          <a:off x="339968" y="1271947"/>
          <a:ext cx="8267478" cy="4235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Worksheet" r:id="rId4" imgW="5781453" imgH="2962020" progId="Excel.Sheet.12">
                  <p:embed/>
                </p:oleObj>
              </mc:Choice>
              <mc:Fallback>
                <p:oleObj name="Worksheet" r:id="rId4" imgW="5781453" imgH="29620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9968" y="1271947"/>
                        <a:ext cx="8267478" cy="4235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386679" y="1293926"/>
            <a:ext cx="8648463" cy="50464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Book Antiqua" pitchFamily="16" charset="0"/>
              </a:rPr>
              <a:t>(a)</a:t>
            </a:r>
            <a:r>
              <a:rPr lang="en-US" dirty="0" smtClean="0">
                <a:latin typeface="Book Antiqua" pitchFamily="16" charset="0"/>
              </a:rPr>
              <a:t> Compute forecast for next period using 3-period moving average. </a:t>
            </a:r>
            <a:r>
              <a:rPr lang="en-US" b="1" dirty="0" smtClean="0">
                <a:solidFill>
                  <a:srgbClr val="C00000"/>
                </a:solidFill>
                <a:latin typeface="Book Antiqua" pitchFamily="16" charset="0"/>
              </a:rPr>
              <a:t>(b)</a:t>
            </a:r>
            <a:r>
              <a:rPr lang="en-US" dirty="0" smtClean="0">
                <a:latin typeface="Book Antiqua" pitchFamily="16" charset="0"/>
              </a:rPr>
              <a:t> Compute the standard deviation of the forecast using MSE.    </a:t>
            </a:r>
            <a:endParaRPr kumimoji="0" lang="en-US" b="0" i="0" u="none" strike="noStrike" cap="none" normalizeH="0" baseline="0" dirty="0">
              <a:ln>
                <a:solidFill>
                  <a:schemeClr val="bg1"/>
                </a:solidFill>
              </a:ln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3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50890</TotalTime>
  <Words>1406</Words>
  <Application>Microsoft Office PowerPoint</Application>
  <PresentationFormat>On-screen Show (4:3)</PresentationFormat>
  <Paragraphs>166</Paragraphs>
  <Slides>17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6" baseType="lpstr">
      <vt:lpstr>ＭＳ Ｐゴシック</vt:lpstr>
      <vt:lpstr>Arial</vt:lpstr>
      <vt:lpstr>Book Antiqua</vt:lpstr>
      <vt:lpstr>Calibri</vt:lpstr>
      <vt:lpstr>Calibri Light</vt:lpstr>
      <vt:lpstr>Garamond</vt:lpstr>
      <vt:lpstr>Impact</vt:lpstr>
      <vt:lpstr>Lucida Calligraphy</vt:lpstr>
      <vt:lpstr>MS Reference Sans Serif</vt:lpstr>
      <vt:lpstr>Symbol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Moving Average, MAD, Tracking Signal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714</cp:revision>
  <cp:lastPrinted>2019-05-09T17:43:43Z</cp:lastPrinted>
  <dcterms:created xsi:type="dcterms:W3CDTF">2008-11-22T01:06:20Z</dcterms:created>
  <dcterms:modified xsi:type="dcterms:W3CDTF">2020-06-17T17:22:09Z</dcterms:modified>
</cp:coreProperties>
</file>