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37"/>
  </p:notesMasterIdLst>
  <p:handoutMasterIdLst>
    <p:handoutMasterId r:id="rId38"/>
  </p:handoutMasterIdLst>
  <p:sldIdLst>
    <p:sldId id="625" r:id="rId7"/>
    <p:sldId id="692" r:id="rId8"/>
    <p:sldId id="693" r:id="rId9"/>
    <p:sldId id="694" r:id="rId10"/>
    <p:sldId id="695" r:id="rId11"/>
    <p:sldId id="664" r:id="rId12"/>
    <p:sldId id="666" r:id="rId13"/>
    <p:sldId id="667" r:id="rId14"/>
    <p:sldId id="668" r:id="rId15"/>
    <p:sldId id="670" r:id="rId16"/>
    <p:sldId id="697" r:id="rId17"/>
    <p:sldId id="698" r:id="rId18"/>
    <p:sldId id="701" r:id="rId19"/>
    <p:sldId id="699" r:id="rId20"/>
    <p:sldId id="702" r:id="rId21"/>
    <p:sldId id="700" r:id="rId22"/>
    <p:sldId id="678" r:id="rId23"/>
    <p:sldId id="679" r:id="rId24"/>
    <p:sldId id="680" r:id="rId25"/>
    <p:sldId id="681" r:id="rId26"/>
    <p:sldId id="682" r:id="rId27"/>
    <p:sldId id="683" r:id="rId28"/>
    <p:sldId id="684" r:id="rId29"/>
    <p:sldId id="685" r:id="rId30"/>
    <p:sldId id="686" r:id="rId31"/>
    <p:sldId id="687" r:id="rId32"/>
    <p:sldId id="688" r:id="rId33"/>
    <p:sldId id="689" r:id="rId34"/>
    <p:sldId id="690" r:id="rId35"/>
    <p:sldId id="691" r:id="rId3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00007D"/>
    <a:srgbClr val="A80000"/>
    <a:srgbClr val="000000"/>
    <a:srgbClr val="AA0000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88" autoAdjust="0"/>
    <p:restoredTop sz="91618" autoAdjust="0"/>
  </p:normalViewPr>
  <p:slideViewPr>
    <p:cSldViewPr>
      <p:cViewPr varScale="1">
        <p:scale>
          <a:sx n="123" d="100"/>
          <a:sy n="123" d="100"/>
        </p:scale>
        <p:origin x="17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6/17/2020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17C5D0-8B53-4D8D-9F20-0A6E21F7E77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49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21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13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2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48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801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42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446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3577547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307461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B7F7F-D92A-430B-B52B-8F5EC8500159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27978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074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75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B7F7F-D92A-430B-B52B-8F5EC8500159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4885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20581" y="8950595"/>
            <a:ext cx="2999317" cy="4711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37AE542-BD33-486A-9948-94EE7F044CB3}" type="slidenum">
              <a:rPr lang="en-US"/>
              <a:pPr/>
              <a:t>9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0382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2650" cy="3521075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01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5361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65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76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92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51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4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0686547-6A27-4E97-8A0C-5559D4182A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30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16572" y="6550223"/>
            <a:ext cx="7067140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Basic Problems. </a:t>
            </a:r>
            <a:r>
              <a:rPr lang="en-US" sz="1400" b="1" i="1" dirty="0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Asef-Vaziri. 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4" r:id="rId6"/>
    <p:sldLayoutId id="2147483815" r:id="rId7"/>
    <p:sldLayoutId id="2147483816" r:id="rId8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kwteDoj6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6.emf"/><Relationship Id="rId4" Type="http://schemas.openxmlformats.org/officeDocument/2006/relationships/package" Target="../embeddings/Microsoft_Excel_Worksheet.xls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7.emf"/><Relationship Id="rId4" Type="http://schemas.openxmlformats.org/officeDocument/2006/relationships/oleObject" Target="file:///\\Webdrive\aa2035\public_html\CourseBase\Forecasting\Slides\MAandES.xlsx!Ex2%20(1)!R1C1:R15C1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9.emf"/><Relationship Id="rId4" Type="http://schemas.openxmlformats.org/officeDocument/2006/relationships/oleObject" Target="file:///\\Webdrive\aa2035\public_html\CourseBase\Forecasting\Slides\MAandES.xlsx!Ex2%20(2)!R1C1:R15C10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file:///\\Webdrive\aa2035\public_html\CourseBase\Forecasting\Slides\MAandES.xlsx!MAD&amp;TS!R1C1:R10C9" TargetMode="External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2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1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None/>
            </a:pPr>
            <a:r>
              <a:rPr lang="en-US" sz="4800" dirty="0" smtClean="0">
                <a:solidFill>
                  <a:schemeClr val="bg1"/>
                </a:solidFill>
                <a:latin typeface="Impact" panose="020B0806030902050204" pitchFamily="34" charset="0"/>
              </a:rPr>
              <a:t>More on Throughput &amp; Capacity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18" y="6479958"/>
            <a:ext cx="9143999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>
                <a:solidFill>
                  <a:schemeClr val="bg1"/>
                </a:solidFill>
                <a:latin typeface="Impact" panose="020B0806030902050204" pitchFamily="34" charset="0"/>
              </a:rPr>
              <a:t>Based on the book:  Managing Business Process Flows.</a:t>
            </a:r>
          </a:p>
        </p:txBody>
      </p:sp>
      <p:sp>
        <p:nvSpPr>
          <p:cNvPr id="8" name="Rectangle 7"/>
          <p:cNvSpPr/>
          <p:nvPr/>
        </p:nvSpPr>
        <p:spPr>
          <a:xfrm>
            <a:off x="14555" y="6019800"/>
            <a:ext cx="4968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US" sz="2400" dirty="0" smtClean="0">
                <a:solidFill>
                  <a:schemeClr val="bg1"/>
                </a:solidFill>
                <a:hlinkClick r:id="rId2"/>
              </a:rPr>
              <a:t>youtu.be/EkwteDoj6Rg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Series Analysis- Systematic &amp; Random</a:t>
            </a:r>
            <a:endParaRPr lang="en-US" dirty="0" smtClean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53576" y="1665997"/>
            <a:ext cx="9085258" cy="359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charset="2"/>
              <a:buNone/>
              <a:defRPr/>
            </a:pPr>
            <a:r>
              <a:rPr lang="en-US" sz="2000" kern="0" dirty="0">
                <a:latin typeface="Book Antiqua" panose="02040602050305030304" pitchFamily="18" charset="0"/>
              </a:rPr>
              <a:t>Observed variable (O) </a:t>
            </a:r>
            <a:r>
              <a:rPr lang="en-US" sz="2000" kern="0" dirty="0" smtClean="0">
                <a:latin typeface="Book Antiqua" panose="02040602050305030304" pitchFamily="18" charset="0"/>
              </a:rPr>
              <a:t>= Systematic </a:t>
            </a:r>
            <a:r>
              <a:rPr lang="en-US" sz="2000" kern="0" dirty="0">
                <a:latin typeface="Book Antiqua" panose="02040602050305030304" pitchFamily="18" charset="0"/>
              </a:rPr>
              <a:t>component (S) + Random component (R)</a:t>
            </a:r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 flipH="1">
            <a:off x="139108" y="2259797"/>
            <a:ext cx="13292" cy="231984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>
              <a:latin typeface="Book Antiqua" panose="02040602050305030304" pitchFamily="18" charset="0"/>
            </a:endParaRP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>
            <a:off x="139108" y="2564598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>
              <a:latin typeface="Book Antiqua" panose="02040602050305030304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38200" y="2385224"/>
            <a:ext cx="336021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Book Antiqua" panose="02040602050305030304" pitchFamily="18" charset="0"/>
              </a:rPr>
              <a:t>Level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 (current deseasonalized )</a:t>
            </a:r>
            <a:endParaRPr lang="en-US" b="1" i="1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139108" y="3136098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>
              <a:latin typeface="Book Antiqua" panose="02040602050305030304" pitchFamily="18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838200" y="2935782"/>
            <a:ext cx="280237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Book Antiqua" panose="02040602050305030304" pitchFamily="18" charset="0"/>
              </a:rPr>
              <a:t>Trend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 (growth or decline)</a:t>
            </a:r>
            <a:endParaRPr lang="en-US" b="1" i="1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139108" y="3707598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>
              <a:latin typeface="Book Antiqua" panose="02040602050305030304" pitchFamily="18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824908" y="3513089"/>
            <a:ext cx="486543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Book Antiqua" panose="02040602050305030304" pitchFamily="18" charset="0"/>
              </a:rPr>
              <a:t>Seasonality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 (predictable seasonal fluctuation)</a:t>
            </a:r>
            <a:endParaRPr lang="en-US" b="1" i="1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16790" y="4876800"/>
            <a:ext cx="91440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Systematic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component: Expected value of the variable</a:t>
            </a:r>
          </a:p>
          <a:p>
            <a:pPr marL="230188" indent="-230188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Random component: The part of the forecast that deviates from the systematic component</a:t>
            </a:r>
          </a:p>
          <a:p>
            <a:pPr marL="230188" indent="-230188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Forecast </a:t>
            </a:r>
            <a:r>
              <a:rPr lang="en-US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error: difference between forecast and actual demand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152400" y="4240998"/>
            <a:ext cx="685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>
              <a:latin typeface="Book Antiqua" panose="02040602050305030304" pitchFamily="18" charset="0"/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851492" y="4063647"/>
            <a:ext cx="51427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Cycles</a:t>
            </a: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(every several years- boom or recession)</a:t>
            </a:r>
            <a:endParaRPr lang="en-US" b="1" i="1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5166" y="810508"/>
            <a:ext cx="9133668" cy="838200"/>
          </a:xfrm>
          <a:prstGeom prst="rect">
            <a:avLst/>
          </a:prstGeom>
          <a:noFill/>
        </p:spPr>
        <p:txBody>
          <a:bodyPr lIns="90488" tIns="44450" rIns="90488" bIns="44450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2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Book Antiqua" panose="02040602050305030304" pitchFamily="18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Tx/>
              <a:buNone/>
            </a:pPr>
            <a:r>
              <a:rPr lang="en-US" b="1" kern="0" dirty="0" smtClean="0"/>
              <a:t>Time Series. </a:t>
            </a:r>
            <a:r>
              <a:rPr lang="en-US" kern="0" dirty="0" smtClean="0"/>
              <a:t>A relationship between the variable of interest – demand in our case - and time.</a:t>
            </a:r>
          </a:p>
          <a:p>
            <a:pPr>
              <a:buFontTx/>
              <a:buNone/>
            </a:pPr>
            <a:endParaRPr lang="en-US" kern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4247" y="2185441"/>
            <a:ext cx="2971800" cy="158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06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LA/LB (SPB) Ports 23 Years Monthly Activity (TEUs)</a:t>
            </a:r>
            <a:endParaRPr lang="en-US" sz="3500" dirty="0"/>
          </a:p>
        </p:txBody>
      </p:sp>
      <p:pic>
        <p:nvPicPr>
          <p:cNvPr id="648" name="Picture 6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0"/>
            <a:ext cx="9051645" cy="4819001"/>
          </a:xfrm>
          <a:prstGeom prst="rect">
            <a:avLst/>
          </a:prstGeom>
        </p:spPr>
      </p:pic>
      <p:sp>
        <p:nvSpPr>
          <p:cNvPr id="651" name="Text Box 6"/>
          <p:cNvSpPr txBox="1">
            <a:spLocks noChangeArrowheads="1"/>
          </p:cNvSpPr>
          <p:nvPr/>
        </p:nvSpPr>
        <p:spPr bwMode="auto">
          <a:xfrm>
            <a:off x="304800" y="4181322"/>
            <a:ext cx="79380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Book Antiqua" panose="02040602050305030304" pitchFamily="18" charset="0"/>
              </a:rPr>
              <a:t>Level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endParaRPr lang="en-US" b="1" i="1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653" name="Text Box 8"/>
          <p:cNvSpPr txBox="1">
            <a:spLocks noChangeArrowheads="1"/>
          </p:cNvSpPr>
          <p:nvPr/>
        </p:nvSpPr>
        <p:spPr bwMode="auto">
          <a:xfrm>
            <a:off x="7543800" y="1752600"/>
            <a:ext cx="83227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Book Antiqua" panose="02040602050305030304" pitchFamily="18" charset="0"/>
              </a:rPr>
              <a:t>Trend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endParaRPr lang="en-US" b="1" i="1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655" name="Text Box 10"/>
          <p:cNvSpPr txBox="1">
            <a:spLocks noChangeArrowheads="1"/>
          </p:cNvSpPr>
          <p:nvPr/>
        </p:nvSpPr>
        <p:spPr bwMode="auto">
          <a:xfrm>
            <a:off x="874362" y="5141853"/>
            <a:ext cx="140294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Seasonality</a:t>
            </a:r>
            <a:endParaRPr lang="en-US" b="1" i="1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657" name="Text Box 10"/>
          <p:cNvSpPr txBox="1">
            <a:spLocks noChangeArrowheads="1"/>
          </p:cNvSpPr>
          <p:nvPr/>
        </p:nvSpPr>
        <p:spPr bwMode="auto">
          <a:xfrm>
            <a:off x="4267200" y="4777956"/>
            <a:ext cx="85632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Cycles</a:t>
            </a:r>
            <a:endParaRPr lang="en-US" b="1" i="1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975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5766" y="780393"/>
            <a:ext cx="9144000" cy="5715000"/>
          </a:xfrm>
        </p:spPr>
        <p:txBody>
          <a:bodyPr/>
          <a:lstStyle/>
          <a:p>
            <a:r>
              <a:rPr lang="en-US" sz="2200" dirty="0" smtClean="0"/>
              <a:t>3 period moving average in period 5: MA(5,3)</a:t>
            </a:r>
          </a:p>
          <a:p>
            <a:r>
              <a:rPr lang="en-US" sz="2200" dirty="0"/>
              <a:t>3 period moving </a:t>
            </a:r>
            <a:r>
              <a:rPr lang="en-US" sz="2200" dirty="0" smtClean="0"/>
              <a:t>average forecast in </a:t>
            </a:r>
            <a:r>
              <a:rPr lang="en-US" sz="2200" dirty="0"/>
              <a:t>period 5: </a:t>
            </a:r>
            <a:r>
              <a:rPr lang="en-US" sz="2200" dirty="0" smtClean="0"/>
              <a:t>FMA(5,3)</a:t>
            </a:r>
          </a:p>
          <a:p>
            <a:r>
              <a:rPr lang="en-US" sz="2200" dirty="0" smtClean="0"/>
              <a:t>n </a:t>
            </a:r>
            <a:r>
              <a:rPr lang="en-US" sz="2200" dirty="0"/>
              <a:t>period moving average forecast in period </a:t>
            </a:r>
            <a:r>
              <a:rPr lang="en-US" sz="2200" dirty="0" smtClean="0"/>
              <a:t>t: FMA(</a:t>
            </a:r>
            <a:r>
              <a:rPr lang="en-US" sz="2200" dirty="0" err="1" smtClean="0"/>
              <a:t>t,n</a:t>
            </a:r>
            <a:r>
              <a:rPr lang="en-US" sz="2200" dirty="0" smtClean="0"/>
              <a:t>)</a:t>
            </a:r>
          </a:p>
          <a:p>
            <a:r>
              <a:rPr lang="en-US" sz="2200" dirty="0"/>
              <a:t>n period moving average </a:t>
            </a:r>
            <a:r>
              <a:rPr lang="en-US" sz="2200" dirty="0" smtClean="0"/>
              <a:t>: MA(</a:t>
            </a:r>
            <a:r>
              <a:rPr lang="en-US" sz="2200" dirty="0" err="1" smtClean="0"/>
              <a:t>t,n</a:t>
            </a:r>
            <a:r>
              <a:rPr lang="en-US" sz="2200" dirty="0" smtClean="0"/>
              <a:t>)</a:t>
            </a:r>
          </a:p>
          <a:p>
            <a:r>
              <a:rPr lang="en-US" sz="2200" dirty="0"/>
              <a:t>n period moving </a:t>
            </a:r>
            <a:r>
              <a:rPr lang="en-US" sz="2200" dirty="0" smtClean="0"/>
              <a:t>average forecast : Ft(</a:t>
            </a:r>
            <a:r>
              <a:rPr lang="en-US" sz="2200" dirty="0" err="1" smtClean="0"/>
              <a:t>Pn</a:t>
            </a:r>
            <a:r>
              <a:rPr lang="en-US" sz="2200" dirty="0" smtClean="0"/>
              <a:t>)</a:t>
            </a:r>
          </a:p>
          <a:p>
            <a:r>
              <a:rPr lang="en-US" sz="2200" dirty="0" smtClean="0"/>
              <a:t>Naïve Forecast: Forecast for next period = Actual for this period. </a:t>
            </a:r>
            <a:r>
              <a:rPr lang="en-US" sz="2200" dirty="0" smtClean="0">
                <a:sym typeface="Wingdings" panose="05000000000000000000" pitchFamily="2" charset="2"/>
              </a:rPr>
              <a:t> F(t+1) = At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3-period moving average in month t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Ft(3p) = Average (</a:t>
            </a:r>
            <a:r>
              <a:rPr lang="en-US" sz="2000" dirty="0" err="1" smtClean="0">
                <a:sym typeface="Wingdings" panose="05000000000000000000" pitchFamily="2" charset="2"/>
              </a:rPr>
              <a:t>At+A</a:t>
            </a:r>
            <a:r>
              <a:rPr lang="en-US" sz="2000" dirty="0" smtClean="0">
                <a:sym typeface="Wingdings" panose="05000000000000000000" pitchFamily="2" charset="2"/>
              </a:rPr>
              <a:t>(t-1)+A(t-2))</a:t>
            </a:r>
          </a:p>
          <a:p>
            <a:r>
              <a:rPr lang="en-US" sz="2200" dirty="0">
                <a:sym typeface="Wingdings" panose="05000000000000000000" pitchFamily="2" charset="2"/>
              </a:rPr>
              <a:t>8-period </a:t>
            </a:r>
            <a:r>
              <a:rPr lang="en-US" sz="2200" dirty="0">
                <a:sym typeface="Wingdings" panose="05000000000000000000" pitchFamily="2" charset="2"/>
              </a:rPr>
              <a:t>moving average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Ft(8p</a:t>
            </a:r>
            <a:r>
              <a:rPr lang="en-US" sz="2000" dirty="0">
                <a:sym typeface="Wingdings" panose="05000000000000000000" pitchFamily="2" charset="2"/>
              </a:rPr>
              <a:t>) = Average (</a:t>
            </a:r>
            <a:r>
              <a:rPr lang="en-US" sz="2000" dirty="0" err="1">
                <a:sym typeface="Wingdings" panose="05000000000000000000" pitchFamily="2" charset="2"/>
              </a:rPr>
              <a:t>At+A</a:t>
            </a:r>
            <a:r>
              <a:rPr lang="en-US" sz="2000" dirty="0">
                <a:sym typeface="Wingdings" panose="05000000000000000000" pitchFamily="2" charset="2"/>
              </a:rPr>
              <a:t>(t-1)+</a:t>
            </a:r>
            <a:r>
              <a:rPr lang="en-US" sz="2000" dirty="0" smtClean="0">
                <a:sym typeface="Wingdings" panose="05000000000000000000" pitchFamily="2" charset="2"/>
              </a:rPr>
              <a:t>A(t-2)+A(t-3)+A(t-4)+A(t-5)+A(t-6)A(t-7))</a:t>
            </a:r>
          </a:p>
          <a:p>
            <a:r>
              <a:rPr lang="en-US" sz="2200" dirty="0">
                <a:sym typeface="Wingdings" panose="05000000000000000000" pitchFamily="2" charset="2"/>
              </a:rPr>
              <a:t>8-period moving average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Ft(8p) = Average (</a:t>
            </a:r>
            <a:r>
              <a:rPr lang="en-US" sz="2000" dirty="0" err="1">
                <a:sym typeface="Wingdings" panose="05000000000000000000" pitchFamily="2" charset="2"/>
              </a:rPr>
              <a:t>At+A</a:t>
            </a:r>
            <a:r>
              <a:rPr lang="en-US" sz="2000" dirty="0">
                <a:sym typeface="Wingdings" panose="05000000000000000000" pitchFamily="2" charset="2"/>
              </a:rPr>
              <a:t>(t-1)+A(t-2)+A(t-3)+A(t-4)+A(t-5)+A(t-6)A(t-7))</a:t>
            </a: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12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38445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 eaLnBrk="1" hangingPunct="1"/>
            <a:r>
              <a:rPr lang="en-US" sz="3600" dirty="0" smtClean="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Problem</a:t>
            </a:r>
            <a:endParaRPr lang="en-US" sz="3600" dirty="0">
              <a:solidFill>
                <a:srgbClr val="A80000"/>
              </a:solidFill>
              <a:latin typeface="Impact" pitchFamily="34" charset="0"/>
              <a:ea typeface="ＭＳ Ｐゴシック" pitchFamily="-65" charset="-128"/>
              <a:cs typeface="Impact" pitchFamily="34" charset="0"/>
            </a:endParaRP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781050"/>
            <a:ext cx="8915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Given </a:t>
            </a:r>
            <a:r>
              <a:rPr lang="en-US" dirty="0">
                <a:latin typeface="Book Antiqua" pitchFamily="16" charset="0"/>
              </a:rPr>
              <a:t>the following data, </a:t>
            </a:r>
            <a:endParaRPr lang="en-US" dirty="0" smtClean="0">
              <a:latin typeface="Book Antiqua" pitchFamily="16" charset="0"/>
            </a:endParaRPr>
          </a:p>
          <a:p>
            <a:r>
              <a:rPr lang="en-US" dirty="0" smtClean="0">
                <a:latin typeface="Book Antiqua" pitchFamily="16" charset="0"/>
              </a:rPr>
              <a:t>a) Compute </a:t>
            </a:r>
            <a:r>
              <a:rPr lang="en-US" dirty="0">
                <a:latin typeface="Book Antiqua" pitchFamily="16" charset="0"/>
              </a:rPr>
              <a:t>3-period moving </a:t>
            </a:r>
            <a:r>
              <a:rPr lang="en-US" dirty="0" smtClean="0">
                <a:latin typeface="Book Antiqua" pitchFamily="16" charset="0"/>
              </a:rPr>
              <a:t>average </a:t>
            </a:r>
            <a:r>
              <a:rPr lang="en-US" dirty="0">
                <a:latin typeface="Book Antiqua" pitchFamily="16" charset="0"/>
              </a:rPr>
              <a:t>for period </a:t>
            </a:r>
            <a:r>
              <a:rPr lang="en-US" dirty="0" smtClean="0">
                <a:latin typeface="Book Antiqua" pitchFamily="16" charset="0"/>
              </a:rPr>
              <a:t>5?</a:t>
            </a:r>
            <a:endParaRPr lang="en-US" dirty="0">
              <a:latin typeface="Book Antiqua" pitchFamily="16" charset="0"/>
            </a:endParaRPr>
          </a:p>
          <a:p>
            <a:r>
              <a:rPr lang="en-US" dirty="0">
                <a:latin typeface="Book Antiqua" pitchFamily="16" charset="0"/>
              </a:rPr>
              <a:t>Period		1	2	3	4	5	</a:t>
            </a:r>
          </a:p>
          <a:p>
            <a:r>
              <a:rPr lang="en-US" dirty="0">
                <a:latin typeface="Book Antiqua" pitchFamily="16" charset="0"/>
              </a:rPr>
              <a:t>Demand	73	68	65	72	</a:t>
            </a:r>
            <a:r>
              <a:rPr lang="en-US" dirty="0" smtClean="0">
                <a:latin typeface="Book Antiqua" pitchFamily="16" charset="0"/>
              </a:rPr>
              <a:t>67</a:t>
            </a:r>
            <a:endParaRPr lang="en-US" dirty="0">
              <a:latin typeface="Book Antiqua" pitchFamily="16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3505200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en-US" sz="2400" dirty="0" smtClean="0">
                <a:latin typeface="Book Antiqua" pitchFamily="16" charset="0"/>
              </a:rPr>
              <a:t>b) </a:t>
            </a:r>
            <a:r>
              <a:rPr lang="en-US" sz="2400" dirty="0">
                <a:latin typeface="Book Antiqua" pitchFamily="16" charset="0"/>
              </a:rPr>
              <a:t>Compute 3-period moving average forecast for period 6</a:t>
            </a:r>
            <a:r>
              <a:rPr lang="en-US" sz="2400" dirty="0" smtClean="0">
                <a:latin typeface="Book Antiqua" pitchFamily="16" charset="0"/>
              </a:rPr>
              <a:t>?</a:t>
            </a:r>
            <a:endParaRPr lang="en-US" sz="2400" dirty="0">
              <a:latin typeface="Book Antiqua" pitchFamily="1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2375249"/>
            <a:ext cx="4267200" cy="9339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499" y="4038600"/>
            <a:ext cx="4903471" cy="990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3796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838200"/>
            <a:ext cx="9144000" cy="2286000"/>
          </a:xfrm>
        </p:spPr>
        <p:txBody>
          <a:bodyPr/>
          <a:lstStyle/>
          <a:p>
            <a:r>
              <a:rPr lang="en-US" dirty="0" smtClean="0"/>
              <a:t>MA(5,3): 3-period Moving Average in month 5.</a:t>
            </a:r>
          </a:p>
          <a:p>
            <a:r>
              <a:rPr lang="en-US" dirty="0" smtClean="0"/>
              <a:t>MA(</a:t>
            </a:r>
            <a:r>
              <a:rPr lang="en-US" dirty="0" err="1" smtClean="0"/>
              <a:t>t,n</a:t>
            </a:r>
            <a:r>
              <a:rPr lang="en-US" dirty="0" smtClean="0"/>
              <a:t>): n-period </a:t>
            </a:r>
            <a:r>
              <a:rPr lang="en-US" dirty="0"/>
              <a:t>Moving Average in month </a:t>
            </a:r>
            <a:r>
              <a:rPr lang="en-US" dirty="0" smtClean="0"/>
              <a:t>t.</a:t>
            </a:r>
            <a:endParaRPr lang="en-US" dirty="0"/>
          </a:p>
          <a:p>
            <a:r>
              <a:rPr lang="en-US" dirty="0" smtClean="0"/>
              <a:t>Ft(P3): 3-period moving average forecast in period t</a:t>
            </a:r>
          </a:p>
          <a:p>
            <a:r>
              <a:rPr lang="en-US" dirty="0" smtClean="0"/>
              <a:t>Ft(</a:t>
            </a:r>
            <a:r>
              <a:rPr lang="en-US" dirty="0" err="1" smtClean="0"/>
              <a:t>Pn</a:t>
            </a:r>
            <a:r>
              <a:rPr lang="en-US" dirty="0" smtClean="0"/>
              <a:t>): n-period </a:t>
            </a:r>
            <a:r>
              <a:rPr lang="en-US" dirty="0"/>
              <a:t>moving average forecast in period </a:t>
            </a:r>
            <a:r>
              <a:rPr lang="en-US" dirty="0" smtClean="0"/>
              <a:t>t</a:t>
            </a:r>
          </a:p>
          <a:p>
            <a:r>
              <a:rPr lang="en-US" dirty="0" smtClean="0"/>
              <a:t>Ft(</a:t>
            </a:r>
            <a:r>
              <a:rPr lang="en-US" dirty="0" err="1" smtClean="0"/>
              <a:t>Pn</a:t>
            </a:r>
            <a:r>
              <a:rPr lang="en-US" dirty="0" smtClean="0"/>
              <a:t>)= MA((t-1),n)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Average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104798"/>
              </p:ext>
            </p:extLst>
          </p:nvPr>
        </p:nvGraphicFramePr>
        <p:xfrm>
          <a:off x="89338" y="3505200"/>
          <a:ext cx="8965324" cy="284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Worksheet" r:id="rId3" imgW="8010569" imgH="2543116" progId="Excel.Sheet.12">
                  <p:embed/>
                </p:oleObj>
              </mc:Choice>
              <mc:Fallback>
                <p:oleObj name="Worksheet" r:id="rId3" imgW="8010569" imgH="2543116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38" y="3505200"/>
                        <a:ext cx="8965324" cy="2846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0078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08" y="785247"/>
            <a:ext cx="9153144" cy="3068384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252470" y="1075706"/>
          <a:ext cx="8676620" cy="2487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Worksheet" r:id="rId5" imgW="9534747" imgH="2733479" progId="Excel.Sheet.12">
                  <p:embed/>
                </p:oleObj>
              </mc:Choice>
              <mc:Fallback>
                <p:oleObj name="Worksheet" r:id="rId5" imgW="9534747" imgH="2733479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2470" y="1075706"/>
                        <a:ext cx="8676620" cy="2487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61452"/>
            <a:ext cx="9144000" cy="64633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marL="37931725" indent="-37474525">
              <a:defRPr sz="2400">
                <a:latin typeface="Arial" charset="0"/>
                <a:ea typeface="ＭＳ Ｐゴシック" pitchFamily="16" charset="-128"/>
              </a:defRPr>
            </a:lvl2pPr>
            <a:lvl3pPr>
              <a:defRPr sz="2400">
                <a:latin typeface="Arial" charset="0"/>
                <a:ea typeface="ＭＳ Ｐゴシック" pitchFamily="16" charset="-128"/>
              </a:defRPr>
            </a:lvl3pPr>
            <a:lvl4pPr>
              <a:defRPr sz="2400">
                <a:latin typeface="Arial" charset="0"/>
                <a:ea typeface="ＭＳ Ｐゴシック" pitchFamily="16" charset="-128"/>
              </a:defRPr>
            </a:lvl4pPr>
            <a:lvl5pPr>
              <a:defRPr sz="2400"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442249" y="1086494"/>
            <a:ext cx="176809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(a) </a:t>
            </a:r>
            <a:r>
              <a:rPr lang="en-US" dirty="0">
                <a:latin typeface="Book Antiqua" pitchFamily="16" charset="0"/>
              </a:rPr>
              <a:t>Compute 2-period moving average in period (month) 5 and 9-period moving average in month 10.</a:t>
            </a:r>
            <a:endParaRPr kumimoji="0" lang="en-US" sz="1800" b="0" i="0" u="none" strike="noStrike" cap="none" normalizeH="0" baseline="0" dirty="0">
              <a:ln>
                <a:solidFill>
                  <a:schemeClr val="bg1"/>
                </a:solidFill>
              </a:ln>
              <a:effectLst/>
              <a:latin typeface="Verdana" pitchFamily="-112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312449" y="1103962"/>
            <a:ext cx="182865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(b) </a:t>
            </a:r>
            <a:r>
              <a:rPr lang="en-US" dirty="0">
                <a:latin typeface="Book Antiqua" pitchFamily="16" charset="0"/>
              </a:rPr>
              <a:t>Compute 2-period moving average forecast in month 6 and 9-period moving average forecast in month 11.</a:t>
            </a:r>
            <a:endParaRPr kumimoji="0" lang="en-US" sz="1800" b="0" i="0" u="none" strike="noStrike" cap="none" normalizeH="0" baseline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Verdana" pitchFamily="-112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228555" y="1104195"/>
            <a:ext cx="176809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(c) </a:t>
            </a:r>
            <a:r>
              <a:rPr lang="en-US" dirty="0">
                <a:latin typeface="Book Antiqua" pitchFamily="16" charset="0"/>
              </a:rPr>
              <a:t>Compute 4-period moving average for all months.</a:t>
            </a:r>
            <a:endParaRPr kumimoji="0" lang="en-US" sz="1800" b="0" i="0" u="none" strike="noStrike" cap="none" normalizeH="0" baseline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Verdana" pitchFamily="-112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130439" y="1103962"/>
            <a:ext cx="1768098" cy="242187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(d) </a:t>
            </a:r>
            <a:r>
              <a:rPr lang="en-US" dirty="0">
                <a:latin typeface="Book Antiqua" pitchFamily="16" charset="0"/>
              </a:rPr>
              <a:t>Compute 4-period moving average forecast for all months including the next month.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Verdana" pitchFamily="-112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3853631"/>
            <a:ext cx="946785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 smtClean="0">
                <a:latin typeface="Book Antiqua" pitchFamily="16" charset="0"/>
              </a:rPr>
              <a:t>In </a:t>
            </a:r>
            <a:r>
              <a:rPr lang="en-US" dirty="0" smtClean="0">
                <a:latin typeface="Book Antiqua" pitchFamily="16" charset="0"/>
              </a:rPr>
              <a:t>order to increase the responsiveness of a forecast (i.e., respond quickly to the data changes) made using the moving average technique, the number of periods in the average  should be: </a:t>
            </a:r>
          </a:p>
          <a:p>
            <a:pPr lvl="1"/>
            <a:r>
              <a:rPr lang="en-US" sz="2000" dirty="0" smtClean="0">
                <a:latin typeface="Book Antiqua" pitchFamily="16" charset="0"/>
              </a:rPr>
              <a:t>A) decreased </a:t>
            </a:r>
          </a:p>
          <a:p>
            <a:pPr lvl="1"/>
            <a:r>
              <a:rPr lang="en-US" sz="2000" dirty="0" smtClean="0">
                <a:latin typeface="Book Antiqua" pitchFamily="16" charset="0"/>
              </a:rPr>
              <a:t>B) increased </a:t>
            </a:r>
          </a:p>
          <a:p>
            <a:pPr lvl="1"/>
            <a:r>
              <a:rPr lang="en-US" sz="2000" dirty="0" smtClean="0">
                <a:latin typeface="Book Antiqua" pitchFamily="16" charset="0"/>
              </a:rPr>
              <a:t>C) multiplied by a larger alpha </a:t>
            </a:r>
          </a:p>
          <a:p>
            <a:pPr lvl="1"/>
            <a:r>
              <a:rPr lang="en-US" sz="2000" dirty="0" smtClean="0">
                <a:latin typeface="Book Antiqua" pitchFamily="16" charset="0"/>
              </a:rPr>
              <a:t>D) multiplied by a smaller alpha </a:t>
            </a:r>
          </a:p>
          <a:p>
            <a:pPr lvl="1">
              <a:buFontTx/>
              <a:buAutoNum type="alphaUcParenR" startAt="5"/>
            </a:pPr>
            <a:r>
              <a:rPr lang="en-US" sz="2000" dirty="0" smtClean="0">
                <a:latin typeface="Book Antiqua" pitchFamily="16" charset="0"/>
              </a:rPr>
              <a:t>none of the above</a:t>
            </a:r>
          </a:p>
          <a:p>
            <a:endParaRPr lang="en-US" sz="1000" dirty="0">
              <a:latin typeface="Book Antiq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41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9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838200"/>
            <a:ext cx="9067800" cy="5638800"/>
          </a:xfrm>
        </p:spPr>
        <p:txBody>
          <a:bodyPr/>
          <a:lstStyle/>
          <a:p>
            <a:r>
              <a:rPr lang="en-US" dirty="0" smtClean="0"/>
              <a:t>Error = Deviation =Et= At-Ft</a:t>
            </a:r>
          </a:p>
          <a:p>
            <a:r>
              <a:rPr lang="en-US" dirty="0" smtClean="0"/>
              <a:t>Absolute Deviation = Absolute Error = abs(E) = |E|</a:t>
            </a:r>
          </a:p>
          <a:p>
            <a:pPr marL="457200" lvl="1" indent="0">
              <a:buNone/>
            </a:pPr>
            <a:r>
              <a:rPr lang="en-US" dirty="0" smtClean="0"/>
              <a:t>= MAD = AVERAGE(|E|) over the available periods. </a:t>
            </a:r>
          </a:p>
          <a:p>
            <a:r>
              <a:rPr lang="en-US" dirty="0"/>
              <a:t>Forecast for next period: F(t+1</a:t>
            </a:r>
            <a:r>
              <a:rPr lang="en-US" dirty="0" smtClean="0"/>
              <a:t>) = MA(</a:t>
            </a:r>
            <a:r>
              <a:rPr lang="en-US" dirty="0" err="1" smtClean="0"/>
              <a:t>t,n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Standard Deviation of Demand = 1.25MAD</a:t>
            </a:r>
          </a:p>
          <a:p>
            <a:pPr lvl="1"/>
            <a:r>
              <a:rPr lang="en-US" dirty="0" smtClean="0"/>
              <a:t>What MAD? MAD(t)</a:t>
            </a:r>
            <a:endParaRPr lang="en-US" dirty="0"/>
          </a:p>
          <a:p>
            <a:r>
              <a:rPr lang="en-US" dirty="0" smtClean="0"/>
              <a:t>Tracking Signal = TS= SUM(E)/MAD</a:t>
            </a:r>
          </a:p>
          <a:p>
            <a:r>
              <a:rPr lang="en-US" dirty="0" smtClean="0"/>
              <a:t>Squared Error = E</a:t>
            </a:r>
            <a:r>
              <a:rPr lang="en-US" baseline="30000" dirty="0" smtClean="0"/>
              <a:t>2</a:t>
            </a:r>
            <a:r>
              <a:rPr lang="en-US" dirty="0" smtClean="0"/>
              <a:t> = E^2</a:t>
            </a:r>
          </a:p>
          <a:p>
            <a:r>
              <a:rPr lang="en-US" dirty="0" smtClean="0"/>
              <a:t>Mean Squared Error (MSE) = AVERAGE(E^2) </a:t>
            </a:r>
            <a:r>
              <a:rPr lang="en-US" dirty="0"/>
              <a:t>over the available periods. </a:t>
            </a:r>
          </a:p>
          <a:p>
            <a:r>
              <a:rPr lang="en-US" dirty="0"/>
              <a:t>Forecast for next period: F(t+1) = MA(</a:t>
            </a:r>
            <a:r>
              <a:rPr lang="en-US" dirty="0" err="1"/>
              <a:t>t,n</a:t>
            </a:r>
            <a:r>
              <a:rPr lang="en-US" dirty="0"/>
              <a:t>)</a:t>
            </a:r>
          </a:p>
          <a:p>
            <a:r>
              <a:rPr lang="en-US" dirty="0"/>
              <a:t>Standard Deviation of Demand = </a:t>
            </a:r>
            <a:r>
              <a:rPr lang="en-US" dirty="0" smtClean="0"/>
              <a:t>SQRT(MSE)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Forecasting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38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measure errors? </a:t>
            </a:r>
            <a:endParaRPr lang="en-US" dirty="0"/>
          </a:p>
        </p:txBody>
      </p:sp>
      <p:graphicFrame>
        <p:nvGraphicFramePr>
          <p:cNvPr id="327682" name="Object 2"/>
          <p:cNvGraphicFramePr>
            <a:graphicFrameLocks/>
          </p:cNvGraphicFramePr>
          <p:nvPr/>
        </p:nvGraphicFramePr>
        <p:xfrm>
          <a:off x="336550" y="2330810"/>
          <a:ext cx="4811514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4" imgW="2273040" imgH="177480" progId="Equation.3">
                  <p:embed/>
                </p:oleObj>
              </mc:Choice>
              <mc:Fallback>
                <p:oleObj name="Equation" r:id="rId4" imgW="2273040" imgH="177480" progId="Equation.3">
                  <p:embed/>
                  <p:pic>
                    <p:nvPicPr>
                      <p:cNvPr id="327682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2330810"/>
                        <a:ext cx="4811514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88892" y="3100383"/>
            <a:ext cx="7186583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dirty="0">
                <a:latin typeface="MS Reference Sans Serif" pitchFamily="34" charset="0"/>
              </a:rPr>
              <a:t>Standard Deviation of Error  = </a:t>
            </a:r>
            <a:r>
              <a:rPr lang="en-US" sz="2600" dirty="0" smtClean="0">
                <a:latin typeface="MS Reference Sans Serif" pitchFamily="34" charset="0"/>
              </a:rPr>
              <a:t>1.25MAD</a:t>
            </a:r>
            <a:endParaRPr lang="en-US" sz="2600" dirty="0">
              <a:latin typeface="MS Reference Sans Serif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3528" y="4005065"/>
            <a:ext cx="8532948" cy="2348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300" dirty="0">
                <a:latin typeface="MS Reference Sans Serif" pitchFamily="34" charset="0"/>
              </a:rPr>
              <a:t>Error is assumed </a:t>
            </a:r>
            <a:r>
              <a:rPr lang="en-US" sz="2300" dirty="0" smtClean="0">
                <a:latin typeface="MS Reference Sans Serif" pitchFamily="34" charset="0"/>
              </a:rPr>
              <a:t>to be </a:t>
            </a:r>
            <a:r>
              <a:rPr lang="en-US" sz="2300" dirty="0" smtClean="0">
                <a:solidFill>
                  <a:srgbClr val="FF0000"/>
                </a:solidFill>
                <a:latin typeface="MS Reference Sans Serif" pitchFamily="34" charset="0"/>
              </a:rPr>
              <a:t>normally distributed </a:t>
            </a:r>
            <a:endParaRPr lang="en-US" sz="2300" dirty="0">
              <a:solidFill>
                <a:srgbClr val="FF0000"/>
              </a:solidFill>
              <a:latin typeface="MS Reference Sans Serif" pitchFamily="34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>
                <a:latin typeface="MS Reference Sans Serif" pitchFamily="34" charset="0"/>
              </a:rPr>
              <a:t>A MEAN (AVERAGE)  =  0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>
                <a:latin typeface="MS Reference Sans Serif" pitchFamily="34" charset="0"/>
              </a:rPr>
              <a:t>STANDARD DEVIATION  =  </a:t>
            </a:r>
            <a:r>
              <a:rPr lang="en-US" dirty="0" smtClean="0">
                <a:latin typeface="MS Reference Sans Serif" pitchFamily="34" charset="0"/>
              </a:rPr>
              <a:t>1.25MAD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300" dirty="0" smtClean="0">
                <a:latin typeface="MS Reference Sans Serif" pitchFamily="34" charset="0"/>
              </a:rPr>
              <a:t>Therefore, our forecast is also normally distributed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A MEAN (AVERAGE)  =  Ft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STANDARD DEVIATION  =  1.25MAD</a:t>
            </a:r>
          </a:p>
        </p:txBody>
      </p:sp>
      <p:graphicFrame>
        <p:nvGraphicFramePr>
          <p:cNvPr id="327683" name="Object 19"/>
          <p:cNvGraphicFramePr>
            <a:graphicFrameLocks noChangeAspect="1"/>
          </p:cNvGraphicFramePr>
          <p:nvPr/>
        </p:nvGraphicFramePr>
        <p:xfrm>
          <a:off x="5292080" y="2103698"/>
          <a:ext cx="23415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6" imgW="1282680" imgH="469800" progId="Equation.3">
                  <p:embed/>
                </p:oleObj>
              </mc:Choice>
              <mc:Fallback>
                <p:oleObj name="Equation" r:id="rId6" imgW="1282680" imgH="469800" progId="Equation.3">
                  <p:embed/>
                  <p:pic>
                    <p:nvPicPr>
                      <p:cNvPr id="32768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103698"/>
                        <a:ext cx="234156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59532" y="1376772"/>
            <a:ext cx="2232248" cy="499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Bef>
                <a:spcPct val="20000"/>
              </a:spcBef>
            </a:pPr>
            <a:r>
              <a:rPr lang="en-US" sz="2300" dirty="0">
                <a:latin typeface="Tahoma" pitchFamily="34" charset="0"/>
              </a:rPr>
              <a:t>Error </a:t>
            </a:r>
            <a:r>
              <a:rPr lang="en-US" sz="2300" dirty="0" smtClean="0">
                <a:latin typeface="Tahoma" pitchFamily="34" charset="0"/>
              </a:rPr>
              <a:t>= At - Ft</a:t>
            </a:r>
            <a:endParaRPr lang="en-US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9669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MAD for One Method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6492" y="5370470"/>
            <a:ext cx="84345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763" eaLnBrk="0" hangingPunct="0"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kern="0" dirty="0" smtClean="0">
                <a:solidFill>
                  <a:schemeClr val="accent4">
                    <a:lumMod val="75000"/>
                  </a:schemeClr>
                </a:solidFill>
                <a:latin typeface="MS Reference Sans Serif" pitchFamily="34" charset="0"/>
                <a:cs typeface="Tahoma" pitchFamily="34" charset="0"/>
              </a:rPr>
              <a:t>But. Compare two or more forecasting techniques only over a period when data is available for all techniques.</a:t>
            </a:r>
          </a:p>
        </p:txBody>
      </p:sp>
      <p:graphicFrame>
        <p:nvGraphicFramePr>
          <p:cNvPr id="408581" name="Object 5"/>
          <p:cNvGraphicFramePr>
            <a:graphicFrameLocks noChangeAspect="1"/>
          </p:cNvGraphicFramePr>
          <p:nvPr/>
        </p:nvGraphicFramePr>
        <p:xfrm>
          <a:off x="1616546" y="1466850"/>
          <a:ext cx="561975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Worksheet" r:id="rId4" imgW="5619687" imgH="3924390" progId="Excel.Sheet.12">
                  <p:embed/>
                </p:oleObj>
              </mc:Choice>
              <mc:Fallback>
                <p:oleObj name="Worksheet" r:id="rId4" imgW="5619687" imgH="3924390" progId="Excel.Sheet.12">
                  <p:embed/>
                  <p:pic>
                    <p:nvPicPr>
                      <p:cNvPr id="4085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546" y="1466850"/>
                        <a:ext cx="5619750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1883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Two Methods</a:t>
            </a:r>
            <a:endParaRPr lang="en-US" dirty="0"/>
          </a:p>
        </p:txBody>
      </p:sp>
      <p:graphicFrame>
        <p:nvGraphicFramePr>
          <p:cNvPr id="565250" name="Object 2"/>
          <p:cNvGraphicFramePr>
            <a:graphicFrameLocks noChangeAspect="1"/>
          </p:cNvGraphicFramePr>
          <p:nvPr>
            <p:extLst/>
          </p:nvPr>
        </p:nvGraphicFramePr>
        <p:xfrm>
          <a:off x="431540" y="1556792"/>
          <a:ext cx="8181975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Worksheet" r:id="rId4" imgW="8181970" imgH="3924198" progId="Excel.Sheet.8">
                  <p:link updateAutomatic="1"/>
                </p:oleObj>
              </mc:Choice>
              <mc:Fallback>
                <p:oleObj name="Worksheet" r:id="rId4" imgW="8181970" imgH="3924198" progId="Excel.Sheet.8">
                  <p:link updateAutomatic="1"/>
                  <p:pic>
                    <p:nvPicPr>
                      <p:cNvPr id="5652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540" y="1556792"/>
                        <a:ext cx="8181975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7137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Book Antiqua" panose="02040602050305030304" pitchFamily="18" charset="0"/>
              </a:rPr>
              <a:t>Forecast: a prediction of the future value of a variable of interest, such as demand.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Marketing</a:t>
            </a:r>
            <a:r>
              <a:rPr lang="en-US" sz="2400" dirty="0">
                <a:latin typeface="Book Antiqua" panose="02040602050305030304" pitchFamily="18" charset="0"/>
              </a:rPr>
              <a:t>, finance, and operations are the three key building blocks of manufacturing and service organizations. </a:t>
            </a:r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They </a:t>
            </a:r>
            <a:r>
              <a:rPr lang="en-US" sz="2400" dirty="0">
                <a:latin typeface="Book Antiqua" panose="02040602050305030304" pitchFamily="18" charset="0"/>
              </a:rPr>
              <a:t>all need forecasting for planning, organizing, and budgeting.</a:t>
            </a:r>
          </a:p>
          <a:p>
            <a:pPr marL="0" indent="0">
              <a:lnSpc>
                <a:spcPct val="90000"/>
              </a:lnSpc>
              <a:buNone/>
            </a:pPr>
            <a:endParaRPr lang="en-US" b="1" dirty="0">
              <a:latin typeface="Book Antiqua" panose="020406020503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Forecasting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877371"/>
              </p:ext>
            </p:extLst>
          </p:nvPr>
        </p:nvGraphicFramePr>
        <p:xfrm>
          <a:off x="685800" y="3352800"/>
          <a:ext cx="748665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Worksheet" r:id="rId3" imgW="7486916" imgH="2819380" progId="Excel.Sheet.12">
                  <p:embed/>
                </p:oleObj>
              </mc:Choice>
              <mc:Fallback>
                <p:oleObj name="Worksheet" r:id="rId3" imgW="7486916" imgH="28193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3352800"/>
                        <a:ext cx="7486650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7746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Average Comparison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4005064"/>
            <a:ext cx="8461375" cy="2484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How many periods should we use for forecasting?</a:t>
            </a:r>
          </a:p>
          <a:p>
            <a:pPr marL="742950" marR="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6-week forecast is 1519 and MAD is 195</a:t>
            </a:r>
          </a:p>
          <a:p>
            <a:pPr marL="742950" marR="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3-week forecast is 1450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 and MAD is </a:t>
            </a:r>
            <a:r>
              <a:rPr lang="en-US" sz="2000" kern="0" noProof="0" dirty="0" smtClean="0">
                <a:solidFill>
                  <a:srgbClr val="000000"/>
                </a:solidFill>
                <a:latin typeface="Microsoft Sans Serif" pitchFamily="34" charset="0"/>
                <a:cs typeface="Microsoft Sans Serif" pitchFamily="34" charset="0"/>
              </a:rPr>
              <a:t>almost 160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Sans Serif" pitchFamily="34" charset="0"/>
              <a:cs typeface="Microsoft Sans Serif" pitchFamily="34" charset="0"/>
            </a:endParaRPr>
          </a:p>
          <a:p>
            <a:pPr marL="742950" marR="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3-week MAD is lower than 6-week MAD</a:t>
            </a: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Seems we prefer 3-week to 6-week.</a:t>
            </a: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cs typeface="Microsoft Sans Serif" pitchFamily="34" charset="0"/>
              </a:rPr>
              <a:t>So … should we use as many periods as possible?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pic>
        <p:nvPicPr>
          <p:cNvPr id="5632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412777"/>
            <a:ext cx="4348547" cy="2619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20972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Check a Second Example</a:t>
            </a:r>
            <a:endParaRPr lang="en-US" sz="3200" dirty="0"/>
          </a:p>
        </p:txBody>
      </p:sp>
      <p:graphicFrame>
        <p:nvGraphicFramePr>
          <p:cNvPr id="392196" name="Object 4"/>
          <p:cNvGraphicFramePr>
            <a:graphicFrameLocks noChangeAspect="1"/>
          </p:cNvGraphicFramePr>
          <p:nvPr>
            <p:extLst/>
          </p:nvPr>
        </p:nvGraphicFramePr>
        <p:xfrm>
          <a:off x="255813" y="1466850"/>
          <a:ext cx="8594983" cy="4122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Worksheet" r:id="rId4" imgW="8181970" imgH="3924198" progId="Excel.Sheet.8">
                  <p:link updateAutomatic="1"/>
                </p:oleObj>
              </mc:Choice>
              <mc:Fallback>
                <p:oleObj name="Worksheet" r:id="rId4" imgW="8181970" imgH="3924198" progId="Excel.Sheet.8">
                  <p:link updateAutomatic="1"/>
                  <p:pic>
                    <p:nvPicPr>
                      <p:cNvPr id="3921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13" y="1466850"/>
                        <a:ext cx="8594983" cy="41223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842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 comparison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528" y="4401108"/>
            <a:ext cx="8193141" cy="208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Note that MAD is now lower for the 6-week than for the 3-week MA.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3-week MAD is 293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6-week MAD is almost 254</a:t>
            </a:r>
          </a:p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What is going on?</a:t>
            </a:r>
          </a:p>
        </p:txBody>
      </p:sp>
      <p:pic>
        <p:nvPicPr>
          <p:cNvPr id="390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5574" y="1376772"/>
            <a:ext cx="4780737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74418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Average: Observations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15516" y="1493810"/>
            <a:ext cx="8712968" cy="5139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A large number of periods will cause the moving average to respond slowly to changes. A smooth curve.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A small number of periods will be more reactive. Response to the most current changes.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S Reference Sans Serif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Long term investors stay with larger number of periods. Day-trades, with smaller number of periods. 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 smtClean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Try many different time window sizes, and choose the one with the lowest MAD.</a:t>
            </a:r>
          </a:p>
          <a:p>
            <a:endParaRPr lang="en-US" kern="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endParaRPr lang="en-US" kern="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endParaRPr lang="en-US" kern="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650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Average: Microsoft</a:t>
            </a:r>
            <a:endParaRPr lang="en-US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556" y="1520788"/>
            <a:ext cx="7627937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62495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Tracking Signal</a:t>
            </a:r>
            <a:endParaRPr lang="en-US" dirty="0"/>
          </a:p>
        </p:txBody>
      </p:sp>
      <p:graphicFrame>
        <p:nvGraphicFramePr>
          <p:cNvPr id="334851" name="Object 6"/>
          <p:cNvGraphicFramePr>
            <a:graphicFrameLocks noChangeAspect="1"/>
          </p:cNvGraphicFramePr>
          <p:nvPr/>
        </p:nvGraphicFramePr>
        <p:xfrm>
          <a:off x="373005" y="1603350"/>
          <a:ext cx="31607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4" imgW="1790640" imgH="431640" progId="Equation.3">
                  <p:embed/>
                </p:oleObj>
              </mc:Choice>
              <mc:Fallback>
                <p:oleObj name="Equation" r:id="rId4" imgW="1790640" imgH="431640" progId="Equation.3">
                  <p:embed/>
                  <p:pic>
                    <p:nvPicPr>
                      <p:cNvPr id="33485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05" y="1603350"/>
                        <a:ext cx="316071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3" name="Object 6"/>
          <p:cNvGraphicFramePr>
            <a:graphicFrameLocks noChangeAspect="1"/>
          </p:cNvGraphicFramePr>
          <p:nvPr/>
        </p:nvGraphicFramePr>
        <p:xfrm>
          <a:off x="4097331" y="1566837"/>
          <a:ext cx="4662488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6" imgW="2641320" imgH="482400" progId="Equation.3">
                  <p:embed/>
                </p:oleObj>
              </mc:Choice>
              <mc:Fallback>
                <p:oleObj name="Equation" r:id="rId6" imgW="2641320" imgH="482400" progId="Equation.3">
                  <p:embed/>
                  <p:pic>
                    <p:nvPicPr>
                      <p:cNvPr id="33485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7331" y="1566837"/>
                        <a:ext cx="4662488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6295" name="Object 7"/>
          <p:cNvGraphicFramePr>
            <a:graphicFrameLocks noChangeAspect="1"/>
          </p:cNvGraphicFramePr>
          <p:nvPr>
            <p:extLst/>
          </p:nvPr>
        </p:nvGraphicFramePr>
        <p:xfrm>
          <a:off x="283467" y="2852936"/>
          <a:ext cx="8609013" cy="293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Worksheet" r:id="rId8" imgW="5667492" imgH="1933489" progId="Excel.Sheet.8">
                  <p:link updateAutomatic="1"/>
                </p:oleObj>
              </mc:Choice>
              <mc:Fallback>
                <p:oleObj name="Worksheet" r:id="rId8" imgW="5667492" imgH="1933489" progId="Excel.Sheet.8">
                  <p:link updateAutomatic="1"/>
                  <p:pic>
                    <p:nvPicPr>
                      <p:cNvPr id="3962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467" y="2852936"/>
                        <a:ext cx="8609013" cy="293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2133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Tracking Signal</a:t>
            </a:r>
            <a:endParaRPr lang="en-US" dirty="0"/>
          </a:p>
        </p:txBody>
      </p:sp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226953" y="2476544"/>
            <a:ext cx="1524000" cy="106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latin typeface="+mn-lt"/>
              </a:rPr>
              <a:t>Tracking Signal</a:t>
            </a: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369953" y="2552744"/>
            <a:ext cx="0" cy="41259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1369954" y="4670440"/>
            <a:ext cx="7328016" cy="4571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369953" y="3282994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369953" y="6111919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580253" y="3051219"/>
            <a:ext cx="800100" cy="4651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UCL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497703" y="5845219"/>
            <a:ext cx="800100" cy="466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LCL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2589153" y="3771944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2893953" y="49149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3351153" y="41529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3808353" y="50673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4417953" y="5448344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5027553" y="5143544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5941953" y="51435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6170553" y="4381544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1979553" y="40767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6780153" y="57531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5408553" y="34671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6399153" y="3543344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7389753" y="5143544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7931196" y="4762544"/>
            <a:ext cx="912826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Arial" charset="0"/>
              </a:rPr>
              <a:t>Time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26953" y="1333544"/>
            <a:ext cx="8763000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MS Reference Sans Serif" pitchFamily="34" charset="0"/>
              </a:rPr>
              <a:t>Are our observations within UCL and LCL?</a:t>
            </a:r>
          </a:p>
          <a:p>
            <a:pPr>
              <a:defRPr/>
            </a:pPr>
            <a:r>
              <a:rPr lang="en-US" dirty="0">
                <a:latin typeface="MS Reference Sans Serif" pitchFamily="34" charset="0"/>
              </a:rPr>
              <a:t>Is there any systematic error?</a:t>
            </a:r>
          </a:p>
        </p:txBody>
      </p:sp>
      <p:graphicFrame>
        <p:nvGraphicFramePr>
          <p:cNvPr id="624642" name="Object 6"/>
          <p:cNvGraphicFramePr>
            <a:graphicFrameLocks noChangeAspect="1"/>
          </p:cNvGraphicFramePr>
          <p:nvPr/>
        </p:nvGraphicFramePr>
        <p:xfrm>
          <a:off x="5508104" y="1808820"/>
          <a:ext cx="31607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4" imgW="1790640" imgH="431640" progId="Equation.3">
                  <p:embed/>
                </p:oleObj>
              </mc:Choice>
              <mc:Fallback>
                <p:oleObj name="Equation" r:id="rId4" imgW="1790640" imgH="431640" progId="Equation.3">
                  <p:embed/>
                  <p:pic>
                    <p:nvPicPr>
                      <p:cNvPr id="6246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808820"/>
                        <a:ext cx="316071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517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914400" y="2247873"/>
            <a:ext cx="0" cy="4125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914400" y="4316385"/>
            <a:ext cx="7848600" cy="28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914400" y="2913035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914400" y="5741960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124700" y="2681260"/>
            <a:ext cx="800100" cy="4651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UCL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7042150" y="5475260"/>
            <a:ext cx="800100" cy="466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LCL</a:t>
            </a: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2057400" y="370678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2438400" y="39353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2895600" y="37829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3352800" y="35543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3886200" y="370678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4572000" y="370678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5410200" y="37067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5715000" y="370678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7" name="Oval 17"/>
          <p:cNvSpPr>
            <a:spLocks noChangeArrowheads="1"/>
          </p:cNvSpPr>
          <p:nvPr/>
        </p:nvSpPr>
        <p:spPr bwMode="auto">
          <a:xfrm>
            <a:off x="1524000" y="37067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8" name="Oval 18"/>
          <p:cNvSpPr>
            <a:spLocks noChangeArrowheads="1"/>
          </p:cNvSpPr>
          <p:nvPr/>
        </p:nvSpPr>
        <p:spPr bwMode="auto">
          <a:xfrm>
            <a:off x="6324600" y="38591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auto">
          <a:xfrm>
            <a:off x="5029200" y="37829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Oval 20"/>
          <p:cNvSpPr>
            <a:spLocks noChangeArrowheads="1"/>
          </p:cNvSpPr>
          <p:nvPr/>
        </p:nvSpPr>
        <p:spPr bwMode="auto">
          <a:xfrm>
            <a:off x="5943600" y="378298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1" name="Oval 21"/>
          <p:cNvSpPr>
            <a:spLocks noChangeArrowheads="1"/>
          </p:cNvSpPr>
          <p:nvPr/>
        </p:nvSpPr>
        <p:spPr bwMode="auto">
          <a:xfrm>
            <a:off x="6629400" y="355438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7346988" y="4392585"/>
            <a:ext cx="1447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Time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51520" y="1628800"/>
            <a:ext cx="1447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latin typeface="+mn-lt"/>
              </a:rPr>
              <a:t>Tracking Signal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250825" y="225425"/>
            <a:ext cx="8677275" cy="863600"/>
          </a:xfrm>
        </p:spPr>
        <p:txBody>
          <a:bodyPr/>
          <a:lstStyle/>
          <a:p>
            <a:r>
              <a:rPr lang="en-US" dirty="0" smtClean="0">
                <a:latin typeface="Impact" pitchFamily="34" charset="0"/>
              </a:rPr>
              <a:t>Tracking Signal</a:t>
            </a:r>
            <a:endParaRPr lang="en-US" dirty="0"/>
          </a:p>
        </p:txBody>
      </p:sp>
      <p:graphicFrame>
        <p:nvGraphicFramePr>
          <p:cNvPr id="634883" name="Object 6"/>
          <p:cNvGraphicFramePr>
            <a:graphicFrameLocks noChangeAspect="1"/>
          </p:cNvGraphicFramePr>
          <p:nvPr/>
        </p:nvGraphicFramePr>
        <p:xfrm>
          <a:off x="1367644" y="1556792"/>
          <a:ext cx="25558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4" imgW="1790640" imgH="431640" progId="Equation.3">
                  <p:embed/>
                </p:oleObj>
              </mc:Choice>
              <mc:Fallback>
                <p:oleObj name="Equation" r:id="rId4" imgW="1790640" imgH="431640" progId="Equation.3">
                  <p:embed/>
                  <p:pic>
                    <p:nvPicPr>
                      <p:cNvPr id="63488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7644" y="1556792"/>
                        <a:ext cx="255587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2769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914400" y="1970088"/>
            <a:ext cx="0" cy="4125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914400" y="4038600"/>
            <a:ext cx="7848600" cy="28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914400" y="2635250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914400" y="5464175"/>
            <a:ext cx="60721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124700" y="2403475"/>
            <a:ext cx="800100" cy="4651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UCL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042150" y="5197475"/>
            <a:ext cx="800100" cy="466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LCL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935163" y="4340225"/>
            <a:ext cx="138112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2376488" y="4438650"/>
            <a:ext cx="138112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2846388" y="4006850"/>
            <a:ext cx="138112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3287713" y="3673475"/>
            <a:ext cx="138112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3867150" y="3475038"/>
            <a:ext cx="138113" cy="198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4364038" y="3541713"/>
            <a:ext cx="138112" cy="198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4584700" y="3973513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5081588" y="4306888"/>
            <a:ext cx="138112" cy="198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1520825" y="3873500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6240463" y="4106863"/>
            <a:ext cx="138112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>
            <a:off x="5495925" y="4505325"/>
            <a:ext cx="138113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Oval 20"/>
          <p:cNvSpPr>
            <a:spLocks noChangeArrowheads="1"/>
          </p:cNvSpPr>
          <p:nvPr/>
        </p:nvSpPr>
        <p:spPr bwMode="auto">
          <a:xfrm>
            <a:off x="5937250" y="4340225"/>
            <a:ext cx="138113" cy="198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Oval 21"/>
          <p:cNvSpPr>
            <a:spLocks noChangeArrowheads="1"/>
          </p:cNvSpPr>
          <p:nvPr/>
        </p:nvSpPr>
        <p:spPr bwMode="auto">
          <a:xfrm>
            <a:off x="6627813" y="3840163"/>
            <a:ext cx="138112" cy="200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7310475" y="4114800"/>
            <a:ext cx="1447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Time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239673" y="1365228"/>
            <a:ext cx="1447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latin typeface="+mn-lt"/>
              </a:rPr>
              <a:t>Tracking Signal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50825" y="225425"/>
            <a:ext cx="8677275" cy="863600"/>
          </a:xfrm>
        </p:spPr>
        <p:txBody>
          <a:bodyPr/>
          <a:lstStyle/>
          <a:p>
            <a:r>
              <a:rPr lang="en-US" dirty="0" smtClean="0">
                <a:latin typeface="Impact" pitchFamily="34" charset="0"/>
              </a:rPr>
              <a:t>Tracking Signal</a:t>
            </a:r>
            <a:endParaRPr lang="en-US" dirty="0"/>
          </a:p>
        </p:txBody>
      </p:sp>
      <p:graphicFrame>
        <p:nvGraphicFramePr>
          <p:cNvPr id="635906" name="Object 6"/>
          <p:cNvGraphicFramePr>
            <a:graphicFrameLocks noChangeAspect="1"/>
          </p:cNvGraphicFramePr>
          <p:nvPr/>
        </p:nvGraphicFramePr>
        <p:xfrm>
          <a:off x="1367644" y="1444567"/>
          <a:ext cx="2556284" cy="616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4" imgW="1790640" imgH="431640" progId="Equation.3">
                  <p:embed/>
                </p:oleObj>
              </mc:Choice>
              <mc:Fallback>
                <p:oleObj name="Equation" r:id="rId4" imgW="1790640" imgH="431640" progId="Equation.3">
                  <p:embed/>
                  <p:pic>
                    <p:nvPicPr>
                      <p:cNvPr id="6359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7644" y="1444567"/>
                        <a:ext cx="2556284" cy="6162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8400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Applications of MAD and TS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3528" y="1484784"/>
            <a:ext cx="8532948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dirty="0" smtClean="0">
                <a:latin typeface="MS Reference Sans Serif" pitchFamily="34" charset="0"/>
              </a:rPr>
              <a:t>MAD</a:t>
            </a:r>
            <a:endParaRPr lang="en-US" dirty="0">
              <a:solidFill>
                <a:srgbClr val="FF0000"/>
              </a:solidFill>
              <a:latin typeface="MS Reference Sans Serif" pitchFamily="34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To select the most appropriate forecasting method among two or more candidate methods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To estimate the Standard Deviation of forecast</a:t>
            </a:r>
            <a:endParaRPr lang="en-US" dirty="0">
              <a:latin typeface="MS Reference Sans Serif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dirty="0" smtClean="0">
                <a:latin typeface="MS Reference Sans Serif" pitchFamily="34" charset="0"/>
              </a:rPr>
              <a:t>TS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To check if TS is between ULC and LCL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dirty="0" smtClean="0">
                <a:latin typeface="MS Reference Sans Serif" pitchFamily="34" charset="0"/>
              </a:rPr>
              <a:t>To check if TS does not show any systematic pattern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 smtClean="0">
              <a:latin typeface="MS Reference Sans Serif" pitchFamily="34" charset="0"/>
            </a:endParaRP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en-US" dirty="0" smtClean="0">
                <a:latin typeface="MS Reference Sans Serif" pitchFamily="34" charset="0"/>
              </a:rPr>
              <a:t>In practice UCL=5, LCL = -5</a:t>
            </a:r>
          </a:p>
          <a:p>
            <a:pPr marL="457200" indent="-457200"/>
            <a:endParaRPr lang="en-US" dirty="0" smtClean="0">
              <a:latin typeface="MS Reference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481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Book Antiqua" panose="02040602050305030304" pitchFamily="18" charset="0"/>
              </a:rPr>
              <a:t>Qualitative Techniques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Book Antiqua" panose="02040602050305030304" pitchFamily="18" charset="0"/>
              </a:rPr>
              <a:t>Delphi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Book Antiqua" panose="02040602050305030304" pitchFamily="18" charset="0"/>
              </a:rPr>
              <a:t>Quantitative Techniques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Book Antiqua" panose="02040602050305030304" pitchFamily="18" charset="0"/>
              </a:rPr>
              <a:t>Time Series Analysis - Analyzing data by time periods to determine if trends or patterns exist.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Book Antiqua" panose="02040602050305030304" pitchFamily="18" charset="0"/>
              </a:rPr>
              <a:t>Moving </a:t>
            </a:r>
            <a:r>
              <a:rPr lang="en-US" dirty="0" smtClean="0">
                <a:latin typeface="Book Antiqua" panose="02040602050305030304" pitchFamily="18" charset="0"/>
              </a:rPr>
              <a:t>Average and Weighted </a:t>
            </a:r>
            <a:r>
              <a:rPr lang="en-US" dirty="0">
                <a:latin typeface="Book Antiqua" panose="02040602050305030304" pitchFamily="18" charset="0"/>
              </a:rPr>
              <a:t>Moving Average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Book Antiqua" panose="02040602050305030304" pitchFamily="18" charset="0"/>
              </a:rPr>
              <a:t>Exponential Smoothing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Book Antiqua" panose="02040602050305030304" pitchFamily="18" charset="0"/>
              </a:rPr>
              <a:t>Regression Analysis </a:t>
            </a:r>
            <a:r>
              <a:rPr lang="en-US" dirty="0">
                <a:latin typeface="Book Antiqua" panose="02040602050305030304" pitchFamily="18" charset="0"/>
              </a:rPr>
              <a:t>- Relating </a:t>
            </a:r>
            <a:r>
              <a:rPr lang="en-US" dirty="0" smtClean="0">
                <a:latin typeface="Book Antiqua" panose="02040602050305030304" pitchFamily="18" charset="0"/>
              </a:rPr>
              <a:t>a dependent variable (demand) to other independent variables (price, income, etc.)  </a:t>
            </a:r>
            <a:endParaRPr lang="en-US" dirty="0">
              <a:latin typeface="Book Antiqua" panose="02040602050305030304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dirty="0">
                <a:latin typeface="Book Antiqua" panose="02040602050305030304" pitchFamily="18" charset="0"/>
              </a:rPr>
              <a:t>Linear - Single and Multi Variables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Book Antiqua" panose="02040602050305030304" pitchFamily="18" charset="0"/>
              </a:rPr>
              <a:t>Nonlinear - Single and Multi Variables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Book Antiqua" panose="02040602050305030304" pitchFamily="18" charset="0"/>
              </a:rPr>
              <a:t>Measures of Accuracy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Book Antiqua" panose="02040602050305030304" pitchFamily="18" charset="0"/>
              </a:rPr>
              <a:t>Mean Absolute Deviation, </a:t>
            </a:r>
            <a:r>
              <a:rPr lang="en-US" dirty="0" smtClean="0">
                <a:latin typeface="Book Antiqua" panose="02040602050305030304" pitchFamily="18" charset="0"/>
              </a:rPr>
              <a:t>Mean Squared error, Mean Absolute Percentage Error, Tracking </a:t>
            </a:r>
            <a:r>
              <a:rPr lang="en-US" dirty="0">
                <a:latin typeface="Book Antiqua" panose="02040602050305030304" pitchFamily="18" charset="0"/>
              </a:rPr>
              <a:t>Signal</a:t>
            </a:r>
          </a:p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Forecasting</a:t>
            </a:r>
          </a:p>
        </p:txBody>
      </p:sp>
    </p:spTree>
    <p:extLst>
      <p:ext uri="{BB962C8B-B14F-4D97-AF65-F5344CB8AC3E}">
        <p14:creationId xmlns:p14="http://schemas.microsoft.com/office/powerpoint/2010/main" val="4129332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0" y="-76248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342900" lvl="0" indent="-342900" algn="r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3600" kern="0" dirty="0" smtClean="0">
                <a:solidFill>
                  <a:schemeClr val="bg1"/>
                </a:solidFill>
                <a:latin typeface="Impact" pitchFamily="34" charset="0"/>
                <a:cs typeface="Tahoma" pitchFamily="34" charset="0"/>
              </a:rPr>
              <a:t>Predictions are usually difficult, especially about the future.</a:t>
            </a:r>
          </a:p>
          <a:p>
            <a:pPr algn="r"/>
            <a:endParaRPr lang="en-US" sz="3200" dirty="0" smtClean="0">
              <a:solidFill>
                <a:schemeClr val="bg1"/>
              </a:solidFill>
              <a:latin typeface="Impact" pitchFamily="34" charset="0"/>
            </a:endParaRPr>
          </a:p>
          <a:p>
            <a:pPr marL="342900" lvl="0" indent="-342900" algn="r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800" kern="0" dirty="0" smtClean="0">
                <a:solidFill>
                  <a:schemeClr val="bg1"/>
                </a:solidFill>
                <a:latin typeface="Impact" pitchFamily="34" charset="0"/>
                <a:cs typeface="Tahoma" pitchFamily="34" charset="0"/>
              </a:rPr>
              <a:t>Yogi Berra</a:t>
            </a:r>
          </a:p>
          <a:p>
            <a:pPr marL="342900" lvl="0" indent="-342900" algn="r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800" kern="0" dirty="0" smtClean="0">
                <a:solidFill>
                  <a:schemeClr val="bg1"/>
                </a:solidFill>
                <a:latin typeface="Impact" pitchFamily="34" charset="0"/>
                <a:cs typeface="Tahoma" pitchFamily="34" charset="0"/>
              </a:rPr>
              <a:t>The former New York Yankees Catcher</a:t>
            </a:r>
          </a:p>
        </p:txBody>
      </p:sp>
    </p:spTree>
    <p:extLst>
      <p:ext uri="{BB962C8B-B14F-4D97-AF65-F5344CB8AC3E}">
        <p14:creationId xmlns:p14="http://schemas.microsoft.com/office/powerpoint/2010/main" val="305599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sz="2400" dirty="0">
                <a:solidFill>
                  <a:srgbClr val="CC0000"/>
                </a:solidFill>
              </a:rPr>
              <a:t>Forecasts are </a:t>
            </a:r>
            <a:r>
              <a:rPr lang="en-US" dirty="0" smtClean="0">
                <a:solidFill>
                  <a:srgbClr val="CC0000"/>
                </a:solidFill>
              </a:rPr>
              <a:t>almost </a:t>
            </a:r>
            <a:r>
              <a:rPr lang="en-US" sz="2400" dirty="0" smtClean="0">
                <a:solidFill>
                  <a:srgbClr val="CC0000"/>
                </a:solidFill>
              </a:rPr>
              <a:t>always inaccurate- Differ from actual. </a:t>
            </a:r>
            <a:r>
              <a:rPr lang="en-US" sz="2400" dirty="0" smtClean="0"/>
              <a:t> </a:t>
            </a:r>
            <a:endParaRPr lang="en-US" sz="2400" dirty="0"/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sz="2400" dirty="0" smtClean="0">
                <a:solidFill>
                  <a:srgbClr val="CC0000"/>
                </a:solidFill>
              </a:rPr>
              <a:t>Forecasts </a:t>
            </a:r>
            <a:r>
              <a:rPr lang="en-US" sz="2400" dirty="0">
                <a:solidFill>
                  <a:srgbClr val="CC0000"/>
                </a:solidFill>
              </a:rPr>
              <a:t>should be accompanied by a measure of forecast </a:t>
            </a:r>
            <a:r>
              <a:rPr lang="en-US" sz="2400" dirty="0" smtClean="0">
                <a:solidFill>
                  <a:srgbClr val="CC0000"/>
                </a:solidFill>
              </a:rPr>
              <a:t>error- such as standard deviation or coefficient of </a:t>
            </a:r>
            <a:r>
              <a:rPr lang="en-US" sz="2400" dirty="0" err="1" smtClean="0">
                <a:solidFill>
                  <a:srgbClr val="CC0000"/>
                </a:solidFill>
              </a:rPr>
              <a:t>variatione</a:t>
            </a:r>
            <a:r>
              <a:rPr lang="en-US" sz="2400" dirty="0" smtClean="0">
                <a:solidFill>
                  <a:srgbClr val="CC0000"/>
                </a:solidFill>
              </a:rPr>
              <a:t>.</a:t>
            </a:r>
            <a:r>
              <a:rPr lang="en-US" sz="2400" dirty="0" smtClean="0"/>
              <a:t> </a:t>
            </a:r>
            <a:endParaRPr lang="en-US" sz="2400" dirty="0"/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sz="2400" dirty="0" smtClean="0">
                <a:solidFill>
                  <a:srgbClr val="CC0000"/>
                </a:solidFill>
              </a:rPr>
              <a:t>Forecasts </a:t>
            </a:r>
            <a:r>
              <a:rPr lang="en-US" sz="2400" dirty="0">
                <a:solidFill>
                  <a:srgbClr val="CC0000"/>
                </a:solidFill>
              </a:rPr>
              <a:t>for aggregate items are more accurate than individual forecasts. </a:t>
            </a:r>
            <a:r>
              <a:rPr lang="en-US" sz="2400" dirty="0">
                <a:cs typeface="Times New Roman" pitchFamily="18" charset="0"/>
              </a:rPr>
              <a:t>Aggregate forecasts reduce the amount of variability </a:t>
            </a:r>
            <a:r>
              <a:rPr lang="en-US" sz="2400" dirty="0">
                <a:latin typeface="Arial" pitchFamily="34" charset="0"/>
                <a:cs typeface="Times New Roman" pitchFamily="18" charset="0"/>
              </a:rPr>
              <a:t>–</a:t>
            </a:r>
            <a:r>
              <a:rPr lang="en-US" sz="2400" dirty="0">
                <a:cs typeface="Times New Roman" pitchFamily="18" charset="0"/>
              </a:rPr>
              <a:t> relative to the aggregate mean demand. Standard </a:t>
            </a:r>
            <a:r>
              <a:rPr lang="en-US" sz="2400" dirty="0" smtClean="0">
                <a:cs typeface="Times New Roman" pitchFamily="18" charset="0"/>
              </a:rPr>
              <a:t>deviation </a:t>
            </a:r>
            <a:r>
              <a:rPr lang="en-US" sz="2400" dirty="0">
                <a:cs typeface="Times New Roman" pitchFamily="18" charset="0"/>
              </a:rPr>
              <a:t>of sum of two variables is less than sum of the </a:t>
            </a:r>
            <a:r>
              <a:rPr lang="en-US" sz="2400" dirty="0" smtClean="0">
                <a:cs typeface="Times New Roman" pitchFamily="18" charset="0"/>
              </a:rPr>
              <a:t>standard </a:t>
            </a:r>
            <a:r>
              <a:rPr lang="en-US" dirty="0" smtClean="0">
                <a:cs typeface="Times New Roman" pitchFamily="18" charset="0"/>
              </a:rPr>
              <a:t>d</a:t>
            </a:r>
            <a:r>
              <a:rPr lang="en-US" sz="2400" dirty="0" smtClean="0">
                <a:cs typeface="Times New Roman" pitchFamily="18" charset="0"/>
              </a:rPr>
              <a:t>eviation </a:t>
            </a:r>
            <a:r>
              <a:rPr lang="en-US" sz="2400" dirty="0">
                <a:cs typeface="Times New Roman" pitchFamily="18" charset="0"/>
              </a:rPr>
              <a:t>of the two variables.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</a:pPr>
            <a:r>
              <a:rPr lang="en-US" sz="2400" dirty="0" smtClean="0">
                <a:solidFill>
                  <a:srgbClr val="CC0000"/>
                </a:solidFill>
              </a:rPr>
              <a:t>Long-range </a:t>
            </a:r>
            <a:r>
              <a:rPr lang="en-US" sz="2400" dirty="0">
                <a:solidFill>
                  <a:srgbClr val="CC0000"/>
                </a:solidFill>
              </a:rPr>
              <a:t>forecasts are less accurate than short-range forecasts.</a:t>
            </a:r>
            <a:r>
              <a:rPr lang="en-US" sz="2400" dirty="0"/>
              <a:t> Forecasts further into the future tends to be less accurate than those of more imminent events. As time passes, we get better information, and make better prediction.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Four Characteristics of All Forecasting </a:t>
            </a:r>
            <a:r>
              <a:rPr lang="en-US" sz="3500" dirty="0" err="1" smtClean="0"/>
              <a:t>Tecniques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60869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</a:t>
            </a:r>
            <a:r>
              <a:rPr lang="en-US" dirty="0" err="1" smtClean="0"/>
              <a:t>Conteinerized</a:t>
            </a:r>
            <a:r>
              <a:rPr lang="en-US" dirty="0" smtClean="0"/>
              <a:t> Cargo-2016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950287"/>
              </p:ext>
            </p:extLst>
          </p:nvPr>
        </p:nvGraphicFramePr>
        <p:xfrm>
          <a:off x="0" y="756834"/>
          <a:ext cx="9058759" cy="3651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Worksheet" r:id="rId3" imgW="7324641" imgH="3276720" progId="Excel.Sheet.12">
                  <p:embed/>
                </p:oleObj>
              </mc:Choice>
              <mc:Fallback>
                <p:oleObj name="Worksheet" r:id="rId3" imgW="7324641" imgH="327672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56834"/>
                        <a:ext cx="9058759" cy="36515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4408427"/>
            <a:ext cx="9144000" cy="222097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300" dirty="0" smtClean="0">
                <a:ea typeface="宋体" charset="-122"/>
              </a:rPr>
              <a:t>More than </a:t>
            </a:r>
            <a:r>
              <a:rPr lang="en-US" altLang="zh-CN" sz="2300" dirty="0" smtClean="0">
                <a:ea typeface="宋体" charset="-122"/>
              </a:rPr>
              <a:t>50% </a:t>
            </a:r>
            <a:r>
              <a:rPr lang="en-US" altLang="zh-CN" sz="2300" dirty="0" smtClean="0">
                <a:ea typeface="宋体" charset="-122"/>
              </a:rPr>
              <a:t>of containers coming to US pass through </a:t>
            </a:r>
            <a:r>
              <a:rPr lang="en-US" altLang="zh-CN" sz="2300" dirty="0" smtClean="0">
                <a:ea typeface="宋体" charset="-122"/>
              </a:rPr>
              <a:t>LA/LB ports</a:t>
            </a:r>
            <a:r>
              <a:rPr lang="en-US" altLang="zh-CN" sz="2300" dirty="0" smtClean="0">
                <a:ea typeface="宋体" charset="-122"/>
              </a:rPr>
              <a:t>.</a:t>
            </a:r>
            <a:r>
              <a:rPr lang="en-US" sz="2300" dirty="0" smtClean="0"/>
              <a:t> </a:t>
            </a:r>
            <a:r>
              <a:rPr lang="en-US" altLang="zh-CN" sz="2300" dirty="0" smtClean="0">
                <a:ea typeface="宋体" charset="-122"/>
              </a:rPr>
              <a:t>More than 1/3 of the containerized product consumed in all other states pass through SPB ports.  </a:t>
            </a:r>
            <a:r>
              <a:rPr lang="en-US" altLang="zh-CN" sz="2300" dirty="0" smtClean="0">
                <a:ea typeface="宋体" charset="-122"/>
              </a:rPr>
              <a:t>The </a:t>
            </a:r>
            <a:r>
              <a:rPr lang="en-US" altLang="zh-CN" sz="2300" dirty="0" smtClean="0">
                <a:ea typeface="宋体" charset="-122"/>
              </a:rPr>
              <a:t>total value of trade using the </a:t>
            </a:r>
            <a:r>
              <a:rPr lang="en-US" altLang="zh-CN" sz="2300" dirty="0" smtClean="0">
                <a:ea typeface="宋体" charset="-122"/>
              </a:rPr>
              <a:t>SoCal </a:t>
            </a:r>
            <a:r>
              <a:rPr lang="en-US" altLang="zh-CN" sz="2300" dirty="0" smtClean="0">
                <a:ea typeface="宋体" charset="-122"/>
              </a:rPr>
              <a:t>trade infrastructure network </a:t>
            </a:r>
            <a:r>
              <a:rPr lang="en-US" altLang="zh-CN" sz="2300" dirty="0" smtClean="0">
                <a:ea typeface="宋体" charset="-122"/>
              </a:rPr>
              <a:t>is  </a:t>
            </a:r>
            <a:r>
              <a:rPr lang="en-US" altLang="zh-CN" sz="2300" dirty="0" smtClean="0">
                <a:ea typeface="宋体" charset="-122"/>
              </a:rPr>
              <a:t>$300 billion, creating </a:t>
            </a:r>
            <a:r>
              <a:rPr lang="en-US" altLang="zh-CN" sz="2300" dirty="0" smtClean="0">
                <a:ea typeface="宋体" charset="-122"/>
              </a:rPr>
              <a:t> </a:t>
            </a:r>
            <a:r>
              <a:rPr lang="en-US" altLang="zh-CN" sz="2300" dirty="0" smtClean="0">
                <a:ea typeface="宋体" charset="-122"/>
              </a:rPr>
              <a:t>$30 billion in state and local taxes and around 3 million jobs or full time equivalents</a:t>
            </a:r>
            <a:r>
              <a:rPr lang="en-US" altLang="zh-CN" sz="2300" dirty="0" smtClean="0">
                <a:ea typeface="宋体" charset="-122"/>
              </a:rPr>
              <a:t>.</a:t>
            </a:r>
            <a:endParaRPr lang="en-US" altLang="zh-CN" sz="2300" dirty="0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0144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US-China Alternative Routes</a:t>
            </a:r>
            <a:endParaRPr lang="en-US" dirty="0" smtClean="0"/>
          </a:p>
        </p:txBody>
      </p:sp>
      <p:pic>
        <p:nvPicPr>
          <p:cNvPr id="103" name="Picture 4" descr="Robinson Europe 07"/>
          <p:cNvPicPr preferRelativeResize="0">
            <a:picLocks noChangeAspect="1" noChangeArrowheads="1"/>
          </p:cNvPicPr>
          <p:nvPr/>
        </p:nvPicPr>
        <p:blipFill>
          <a:blip r:embed="rId3" cstate="print"/>
          <a:srcRect l="26141"/>
          <a:stretch>
            <a:fillRect/>
          </a:stretch>
        </p:blipFill>
        <p:spPr bwMode="auto">
          <a:xfrm>
            <a:off x="0" y="1304763"/>
            <a:ext cx="6860153" cy="472117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sp>
        <p:nvSpPr>
          <p:cNvPr id="104" name="Freeform 12"/>
          <p:cNvSpPr>
            <a:spLocks/>
          </p:cNvSpPr>
          <p:nvPr/>
        </p:nvSpPr>
        <p:spPr bwMode="auto">
          <a:xfrm>
            <a:off x="1383278" y="2543014"/>
            <a:ext cx="3722688" cy="1077913"/>
          </a:xfrm>
          <a:custGeom>
            <a:avLst/>
            <a:gdLst>
              <a:gd name="T0" fmla="*/ 2147483647 w 2345"/>
              <a:gd name="T1" fmla="*/ 2147483647 h 679"/>
              <a:gd name="T2" fmla="*/ 2147483647 w 2345"/>
              <a:gd name="T3" fmla="*/ 2147483647 h 679"/>
              <a:gd name="T4" fmla="*/ 2147483647 w 2345"/>
              <a:gd name="T5" fmla="*/ 2147483647 h 679"/>
              <a:gd name="T6" fmla="*/ 2147483647 w 2345"/>
              <a:gd name="T7" fmla="*/ 2147483647 h 679"/>
              <a:gd name="T8" fmla="*/ 2147483647 w 2345"/>
              <a:gd name="T9" fmla="*/ 2147483647 h 679"/>
              <a:gd name="T10" fmla="*/ 2147483647 w 2345"/>
              <a:gd name="T11" fmla="*/ 2147483647 h 679"/>
              <a:gd name="T12" fmla="*/ 2147483647 w 2345"/>
              <a:gd name="T13" fmla="*/ 2147483647 h 679"/>
              <a:gd name="T14" fmla="*/ 2147483647 w 2345"/>
              <a:gd name="T15" fmla="*/ 2147483647 h 679"/>
              <a:gd name="T16" fmla="*/ 2147483647 w 2345"/>
              <a:gd name="T17" fmla="*/ 2147483647 h 679"/>
              <a:gd name="T18" fmla="*/ 2147483647 w 2345"/>
              <a:gd name="T19" fmla="*/ 2147483647 h 679"/>
              <a:gd name="T20" fmla="*/ 2147483647 w 2345"/>
              <a:gd name="T21" fmla="*/ 2147483647 h 679"/>
              <a:gd name="T22" fmla="*/ 2147483647 w 2345"/>
              <a:gd name="T23" fmla="*/ 2147483647 h 679"/>
              <a:gd name="T24" fmla="*/ 2147483647 w 2345"/>
              <a:gd name="T25" fmla="*/ 2147483647 h 679"/>
              <a:gd name="T26" fmla="*/ 0 w 2345"/>
              <a:gd name="T27" fmla="*/ 2147483647 h 67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345"/>
              <a:gd name="T43" fmla="*/ 0 h 679"/>
              <a:gd name="T44" fmla="*/ 2345 w 2345"/>
              <a:gd name="T45" fmla="*/ 679 h 67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345" h="679">
                <a:moveTo>
                  <a:pt x="2343" y="306"/>
                </a:moveTo>
                <a:cubicBezTo>
                  <a:pt x="2342" y="306"/>
                  <a:pt x="2345" y="263"/>
                  <a:pt x="2334" y="306"/>
                </a:cubicBezTo>
                <a:cubicBezTo>
                  <a:pt x="2323" y="349"/>
                  <a:pt x="2300" y="506"/>
                  <a:pt x="2274" y="567"/>
                </a:cubicBezTo>
                <a:cubicBezTo>
                  <a:pt x="2247" y="612"/>
                  <a:pt x="2247" y="665"/>
                  <a:pt x="2178" y="672"/>
                </a:cubicBezTo>
                <a:cubicBezTo>
                  <a:pt x="2109" y="679"/>
                  <a:pt x="1985" y="637"/>
                  <a:pt x="1860" y="606"/>
                </a:cubicBezTo>
                <a:cubicBezTo>
                  <a:pt x="1735" y="575"/>
                  <a:pt x="1534" y="516"/>
                  <a:pt x="1431" y="489"/>
                </a:cubicBezTo>
                <a:cubicBezTo>
                  <a:pt x="1328" y="462"/>
                  <a:pt x="1309" y="506"/>
                  <a:pt x="1242" y="441"/>
                </a:cubicBezTo>
                <a:cubicBezTo>
                  <a:pt x="1175" y="376"/>
                  <a:pt x="1104" y="160"/>
                  <a:pt x="1032" y="102"/>
                </a:cubicBezTo>
                <a:cubicBezTo>
                  <a:pt x="960" y="44"/>
                  <a:pt x="856" y="105"/>
                  <a:pt x="807" y="90"/>
                </a:cubicBezTo>
                <a:cubicBezTo>
                  <a:pt x="758" y="75"/>
                  <a:pt x="770" y="24"/>
                  <a:pt x="738" y="12"/>
                </a:cubicBezTo>
                <a:cubicBezTo>
                  <a:pt x="706" y="0"/>
                  <a:pt x="655" y="11"/>
                  <a:pt x="615" y="15"/>
                </a:cubicBezTo>
                <a:cubicBezTo>
                  <a:pt x="575" y="19"/>
                  <a:pt x="534" y="29"/>
                  <a:pt x="495" y="36"/>
                </a:cubicBezTo>
                <a:cubicBezTo>
                  <a:pt x="456" y="43"/>
                  <a:pt x="466" y="50"/>
                  <a:pt x="384" y="57"/>
                </a:cubicBezTo>
                <a:cubicBezTo>
                  <a:pt x="302" y="64"/>
                  <a:pt x="80" y="74"/>
                  <a:pt x="0" y="78"/>
                </a:cubicBezTo>
              </a:path>
            </a:pathLst>
          </a:custGeom>
          <a:noFill/>
          <a:ln w="3175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5" name="Group 13"/>
          <p:cNvGrpSpPr>
            <a:grpSpLocks/>
          </p:cNvGrpSpPr>
          <p:nvPr/>
        </p:nvGrpSpPr>
        <p:grpSpPr bwMode="auto">
          <a:xfrm>
            <a:off x="311716" y="2498564"/>
            <a:ext cx="1100137" cy="200025"/>
            <a:chOff x="1659" y="1431"/>
            <a:chExt cx="693" cy="126"/>
          </a:xfrm>
        </p:grpSpPr>
        <p:sp>
          <p:nvSpPr>
            <p:cNvPr id="106" name="Freeform 14"/>
            <p:cNvSpPr>
              <a:spLocks/>
            </p:cNvSpPr>
            <p:nvPr/>
          </p:nvSpPr>
          <p:spPr bwMode="auto">
            <a:xfrm>
              <a:off x="1659" y="1530"/>
              <a:ext cx="693" cy="27"/>
            </a:xfrm>
            <a:custGeom>
              <a:avLst/>
              <a:gdLst>
                <a:gd name="T0" fmla="*/ 693 w 693"/>
                <a:gd name="T1" fmla="*/ 6 h 27"/>
                <a:gd name="T2" fmla="*/ 300 w 693"/>
                <a:gd name="T3" fmla="*/ 3 h 27"/>
                <a:gd name="T4" fmla="*/ 0 w 693"/>
                <a:gd name="T5" fmla="*/ 27 h 27"/>
                <a:gd name="T6" fmla="*/ 0 60000 65536"/>
                <a:gd name="T7" fmla="*/ 0 60000 65536"/>
                <a:gd name="T8" fmla="*/ 0 60000 65536"/>
                <a:gd name="T9" fmla="*/ 0 w 693"/>
                <a:gd name="T10" fmla="*/ 0 h 27"/>
                <a:gd name="T11" fmla="*/ 693 w 693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3" h="27">
                  <a:moveTo>
                    <a:pt x="693" y="6"/>
                  </a:moveTo>
                  <a:cubicBezTo>
                    <a:pt x="628" y="6"/>
                    <a:pt x="415" y="0"/>
                    <a:pt x="300" y="3"/>
                  </a:cubicBezTo>
                  <a:cubicBezTo>
                    <a:pt x="185" y="6"/>
                    <a:pt x="62" y="22"/>
                    <a:pt x="0" y="27"/>
                  </a:cubicBezTo>
                </a:path>
              </a:pathLst>
            </a:custGeom>
            <a:noFill/>
            <a:ln w="3175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5"/>
            <p:cNvSpPr>
              <a:spLocks/>
            </p:cNvSpPr>
            <p:nvPr/>
          </p:nvSpPr>
          <p:spPr bwMode="auto">
            <a:xfrm>
              <a:off x="1785" y="1431"/>
              <a:ext cx="567" cy="105"/>
            </a:xfrm>
            <a:custGeom>
              <a:avLst/>
              <a:gdLst>
                <a:gd name="T0" fmla="*/ 567 w 567"/>
                <a:gd name="T1" fmla="*/ 105 h 105"/>
                <a:gd name="T2" fmla="*/ 150 w 567"/>
                <a:gd name="T3" fmla="*/ 45 h 105"/>
                <a:gd name="T4" fmla="*/ 0 w 567"/>
                <a:gd name="T5" fmla="*/ 0 h 105"/>
                <a:gd name="T6" fmla="*/ 0 60000 65536"/>
                <a:gd name="T7" fmla="*/ 0 60000 65536"/>
                <a:gd name="T8" fmla="*/ 0 60000 65536"/>
                <a:gd name="T9" fmla="*/ 0 w 567"/>
                <a:gd name="T10" fmla="*/ 0 h 105"/>
                <a:gd name="T11" fmla="*/ 567 w 567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105">
                  <a:moveTo>
                    <a:pt x="567" y="105"/>
                  </a:moveTo>
                  <a:cubicBezTo>
                    <a:pt x="498" y="95"/>
                    <a:pt x="244" y="62"/>
                    <a:pt x="150" y="45"/>
                  </a:cubicBezTo>
                  <a:cubicBezTo>
                    <a:pt x="56" y="28"/>
                    <a:pt x="31" y="9"/>
                    <a:pt x="0" y="0"/>
                  </a:cubicBezTo>
                </a:path>
              </a:pathLst>
            </a:custGeom>
            <a:noFill/>
            <a:ln w="3175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16"/>
            <p:cNvSpPr>
              <a:spLocks noChangeShapeType="1"/>
            </p:cNvSpPr>
            <p:nvPr/>
          </p:nvSpPr>
          <p:spPr bwMode="auto">
            <a:xfrm flipH="1" flipV="1">
              <a:off x="1728" y="1488"/>
              <a:ext cx="624" cy="48"/>
            </a:xfrm>
            <a:prstGeom prst="line">
              <a:avLst/>
            </a:prstGeom>
            <a:noFill/>
            <a:ln w="3175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" name="Oval 27"/>
          <p:cNvSpPr>
            <a:spLocks noChangeArrowheads="1"/>
          </p:cNvSpPr>
          <p:nvPr/>
        </p:nvSpPr>
        <p:spPr bwMode="auto">
          <a:xfrm>
            <a:off x="2478653" y="1657189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Text Box 28"/>
          <p:cNvSpPr txBox="1">
            <a:spLocks noChangeArrowheads="1"/>
          </p:cNvSpPr>
          <p:nvPr/>
        </p:nvSpPr>
        <p:spPr bwMode="auto">
          <a:xfrm>
            <a:off x="878453" y="1476214"/>
            <a:ext cx="2062163" cy="2603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Narvik, Norway</a:t>
            </a:r>
          </a:p>
        </p:txBody>
      </p:sp>
      <p:sp>
        <p:nvSpPr>
          <p:cNvPr id="111" name="Oval 29"/>
          <p:cNvSpPr>
            <a:spLocks noChangeArrowheads="1"/>
          </p:cNvSpPr>
          <p:nvPr/>
        </p:nvSpPr>
        <p:spPr bwMode="auto">
          <a:xfrm>
            <a:off x="5298053" y="23144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Text Box 30"/>
          <p:cNvSpPr txBox="1">
            <a:spLocks noChangeArrowheads="1"/>
          </p:cNvSpPr>
          <p:nvPr/>
        </p:nvSpPr>
        <p:spPr bwMode="auto">
          <a:xfrm>
            <a:off x="4078853" y="2009614"/>
            <a:ext cx="2192338" cy="2603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Vostochny, Russia</a:t>
            </a:r>
          </a:p>
        </p:txBody>
      </p:sp>
      <p:sp>
        <p:nvSpPr>
          <p:cNvPr id="113" name="Oval 31"/>
          <p:cNvSpPr>
            <a:spLocks noChangeArrowheads="1"/>
          </p:cNvSpPr>
          <p:nvPr/>
        </p:nvSpPr>
        <p:spPr bwMode="auto">
          <a:xfrm>
            <a:off x="5069453" y="29240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Text Box 32"/>
          <p:cNvSpPr txBox="1">
            <a:spLocks noChangeArrowheads="1"/>
          </p:cNvSpPr>
          <p:nvPr/>
        </p:nvSpPr>
        <p:spPr bwMode="auto">
          <a:xfrm>
            <a:off x="3774053" y="2619214"/>
            <a:ext cx="2219325" cy="2603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Hong Kong, China</a:t>
            </a:r>
          </a:p>
        </p:txBody>
      </p:sp>
      <p:sp>
        <p:nvSpPr>
          <p:cNvPr id="115" name="Oval 33"/>
          <p:cNvSpPr>
            <a:spLocks noChangeArrowheads="1"/>
          </p:cNvSpPr>
          <p:nvPr/>
        </p:nvSpPr>
        <p:spPr bwMode="auto">
          <a:xfrm>
            <a:off x="4840853" y="35336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Text Box 34"/>
          <p:cNvSpPr txBox="1">
            <a:spLocks noChangeArrowheads="1"/>
          </p:cNvSpPr>
          <p:nvPr/>
        </p:nvSpPr>
        <p:spPr bwMode="auto">
          <a:xfrm>
            <a:off x="3469253" y="3609814"/>
            <a:ext cx="1703388" cy="2603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Singapore</a:t>
            </a:r>
          </a:p>
        </p:txBody>
      </p:sp>
      <p:sp>
        <p:nvSpPr>
          <p:cNvPr id="117" name="Oval 35"/>
          <p:cNvSpPr>
            <a:spLocks noChangeArrowheads="1"/>
          </p:cNvSpPr>
          <p:nvPr/>
        </p:nvSpPr>
        <p:spPr bwMode="auto">
          <a:xfrm>
            <a:off x="2326253" y="210486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Text Box 36"/>
          <p:cNvSpPr txBox="1">
            <a:spLocks noChangeArrowheads="1"/>
          </p:cNvSpPr>
          <p:nvPr/>
        </p:nvSpPr>
        <p:spPr bwMode="auto">
          <a:xfrm>
            <a:off x="802253" y="2238214"/>
            <a:ext cx="236378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Rotterdam, Netherlands</a:t>
            </a:r>
          </a:p>
        </p:txBody>
      </p:sp>
      <p:sp>
        <p:nvSpPr>
          <p:cNvPr id="119" name="Oval 39"/>
          <p:cNvSpPr>
            <a:spLocks noChangeArrowheads="1"/>
          </p:cNvSpPr>
          <p:nvPr/>
        </p:nvSpPr>
        <p:spPr bwMode="auto">
          <a:xfrm>
            <a:off x="237103" y="266366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Oval 40"/>
          <p:cNvSpPr>
            <a:spLocks noChangeArrowheads="1"/>
          </p:cNvSpPr>
          <p:nvPr/>
        </p:nvSpPr>
        <p:spPr bwMode="auto">
          <a:xfrm>
            <a:off x="345053" y="25430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Oval 41"/>
          <p:cNvSpPr>
            <a:spLocks noChangeArrowheads="1"/>
          </p:cNvSpPr>
          <p:nvPr/>
        </p:nvSpPr>
        <p:spPr bwMode="auto">
          <a:xfrm>
            <a:off x="497453" y="24668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Text Box 47"/>
          <p:cNvSpPr txBox="1">
            <a:spLocks noChangeArrowheads="1"/>
          </p:cNvSpPr>
          <p:nvPr/>
        </p:nvSpPr>
        <p:spPr bwMode="auto">
          <a:xfrm>
            <a:off x="-897166" y="2735102"/>
            <a:ext cx="1504950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Savannah</a:t>
            </a:r>
          </a:p>
        </p:txBody>
      </p:sp>
      <p:sp>
        <p:nvSpPr>
          <p:cNvPr id="123" name="Text Box 48"/>
          <p:cNvSpPr txBox="1">
            <a:spLocks noChangeArrowheads="1"/>
          </p:cNvSpPr>
          <p:nvPr/>
        </p:nvSpPr>
        <p:spPr bwMode="auto">
          <a:xfrm>
            <a:off x="-883671" y="2514250"/>
            <a:ext cx="137953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Norfolk</a:t>
            </a:r>
          </a:p>
        </p:txBody>
      </p:sp>
      <p:sp>
        <p:nvSpPr>
          <p:cNvPr id="124" name="Text Box 49"/>
          <p:cNvSpPr txBox="1">
            <a:spLocks noChangeArrowheads="1"/>
          </p:cNvSpPr>
          <p:nvPr/>
        </p:nvSpPr>
        <p:spPr bwMode="auto">
          <a:xfrm>
            <a:off x="-914400" y="2282583"/>
            <a:ext cx="152558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 dirty="0">
                <a:solidFill>
                  <a:srgbClr val="000000"/>
                </a:solidFill>
              </a:rPr>
              <a:t>New York</a:t>
            </a:r>
          </a:p>
        </p:txBody>
      </p:sp>
      <p:pic>
        <p:nvPicPr>
          <p:cNvPr id="125" name="Picture 4" descr="Robinson Europe 07"/>
          <p:cNvPicPr preferRelativeResize="0">
            <a:picLocks noChangeAspect="1" noChangeArrowheads="1"/>
          </p:cNvPicPr>
          <p:nvPr/>
        </p:nvPicPr>
        <p:blipFill>
          <a:blip r:embed="rId3" cstate="print"/>
          <a:srcRect r="67220"/>
          <a:stretch>
            <a:fillRect/>
          </a:stretch>
        </p:blipFill>
        <p:spPr bwMode="auto">
          <a:xfrm>
            <a:off x="6110853" y="1304764"/>
            <a:ext cx="3009900" cy="46672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</p:pic>
      <p:sp>
        <p:nvSpPr>
          <p:cNvPr id="126" name="Freeform 6"/>
          <p:cNvSpPr>
            <a:spLocks/>
          </p:cNvSpPr>
          <p:nvPr/>
        </p:nvSpPr>
        <p:spPr bwMode="auto">
          <a:xfrm>
            <a:off x="6234678" y="2652552"/>
            <a:ext cx="1609725" cy="190500"/>
          </a:xfrm>
          <a:custGeom>
            <a:avLst/>
            <a:gdLst>
              <a:gd name="T0" fmla="*/ 0 w 1014"/>
              <a:gd name="T1" fmla="*/ 2147483647 h 120"/>
              <a:gd name="T2" fmla="*/ 2147483647 w 1014"/>
              <a:gd name="T3" fmla="*/ 2147483647 h 120"/>
              <a:gd name="T4" fmla="*/ 2147483647 w 1014"/>
              <a:gd name="T5" fmla="*/ 2147483647 h 120"/>
              <a:gd name="T6" fmla="*/ 2147483647 w 1014"/>
              <a:gd name="T7" fmla="*/ 0 h 120"/>
              <a:gd name="T8" fmla="*/ 0 60000 65536"/>
              <a:gd name="T9" fmla="*/ 0 60000 65536"/>
              <a:gd name="T10" fmla="*/ 0 60000 65536"/>
              <a:gd name="T11" fmla="*/ 0 60000 65536"/>
              <a:gd name="T12" fmla="*/ 0 w 1014"/>
              <a:gd name="T13" fmla="*/ 0 h 120"/>
              <a:gd name="T14" fmla="*/ 1014 w 1014"/>
              <a:gd name="T15" fmla="*/ 120 h 1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14" h="120">
                <a:moveTo>
                  <a:pt x="0" y="120"/>
                </a:moveTo>
                <a:cubicBezTo>
                  <a:pt x="72" y="114"/>
                  <a:pt x="297" y="95"/>
                  <a:pt x="432" y="84"/>
                </a:cubicBezTo>
                <a:cubicBezTo>
                  <a:pt x="567" y="73"/>
                  <a:pt x="713" y="68"/>
                  <a:pt x="810" y="54"/>
                </a:cubicBezTo>
                <a:cubicBezTo>
                  <a:pt x="907" y="40"/>
                  <a:pt x="972" y="11"/>
                  <a:pt x="1014" y="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7" name="Freeform 7"/>
          <p:cNvSpPr>
            <a:spLocks/>
          </p:cNvSpPr>
          <p:nvPr/>
        </p:nvSpPr>
        <p:spPr bwMode="auto">
          <a:xfrm>
            <a:off x="6263253" y="2881152"/>
            <a:ext cx="2447925" cy="631825"/>
          </a:xfrm>
          <a:custGeom>
            <a:avLst/>
            <a:gdLst>
              <a:gd name="T0" fmla="*/ 0 w 1542"/>
              <a:gd name="T1" fmla="*/ 0 h 398"/>
              <a:gd name="T2" fmla="*/ 2147483647 w 1542"/>
              <a:gd name="T3" fmla="*/ 2147483647 h 398"/>
              <a:gd name="T4" fmla="*/ 2147483647 w 1542"/>
              <a:gd name="T5" fmla="*/ 2147483647 h 398"/>
              <a:gd name="T6" fmla="*/ 2147483647 w 1542"/>
              <a:gd name="T7" fmla="*/ 2147483647 h 398"/>
              <a:gd name="T8" fmla="*/ 2147483647 w 1542"/>
              <a:gd name="T9" fmla="*/ 2147483647 h 3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2"/>
              <a:gd name="T16" fmla="*/ 0 h 398"/>
              <a:gd name="T17" fmla="*/ 1542 w 1542"/>
              <a:gd name="T18" fmla="*/ 398 h 3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2" h="398">
                <a:moveTo>
                  <a:pt x="0" y="0"/>
                </a:moveTo>
                <a:cubicBezTo>
                  <a:pt x="87" y="49"/>
                  <a:pt x="360" y="233"/>
                  <a:pt x="525" y="297"/>
                </a:cubicBezTo>
                <a:cubicBezTo>
                  <a:pt x="690" y="361"/>
                  <a:pt x="836" y="370"/>
                  <a:pt x="990" y="384"/>
                </a:cubicBezTo>
                <a:cubicBezTo>
                  <a:pt x="1144" y="398"/>
                  <a:pt x="1362" y="391"/>
                  <a:pt x="1452" y="381"/>
                </a:cubicBezTo>
                <a:cubicBezTo>
                  <a:pt x="1542" y="371"/>
                  <a:pt x="1514" y="333"/>
                  <a:pt x="1530" y="321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8" name="Group 8"/>
          <p:cNvGrpSpPr>
            <a:grpSpLocks/>
          </p:cNvGrpSpPr>
          <p:nvPr/>
        </p:nvGrpSpPr>
        <p:grpSpPr bwMode="auto">
          <a:xfrm>
            <a:off x="8676253" y="2484277"/>
            <a:ext cx="306388" cy="914400"/>
            <a:chOff x="1616" y="1422"/>
            <a:chExt cx="193" cy="576"/>
          </a:xfrm>
        </p:grpSpPr>
        <p:sp>
          <p:nvSpPr>
            <p:cNvPr id="129" name="Freeform 9"/>
            <p:cNvSpPr>
              <a:spLocks/>
            </p:cNvSpPr>
            <p:nvPr/>
          </p:nvSpPr>
          <p:spPr bwMode="auto">
            <a:xfrm>
              <a:off x="1616" y="1491"/>
              <a:ext cx="138" cy="507"/>
            </a:xfrm>
            <a:custGeom>
              <a:avLst/>
              <a:gdLst>
                <a:gd name="T0" fmla="*/ 0 w 138"/>
                <a:gd name="T1" fmla="*/ 507 h 507"/>
                <a:gd name="T2" fmla="*/ 91 w 138"/>
                <a:gd name="T3" fmla="*/ 312 h 507"/>
                <a:gd name="T4" fmla="*/ 132 w 138"/>
                <a:gd name="T5" fmla="*/ 62 h 507"/>
                <a:gd name="T6" fmla="*/ 127 w 138"/>
                <a:gd name="T7" fmla="*/ 0 h 5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507"/>
                <a:gd name="T14" fmla="*/ 138 w 138"/>
                <a:gd name="T15" fmla="*/ 507 h 5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507">
                  <a:moveTo>
                    <a:pt x="0" y="507"/>
                  </a:moveTo>
                  <a:cubicBezTo>
                    <a:pt x="15" y="475"/>
                    <a:pt x="69" y="386"/>
                    <a:pt x="91" y="312"/>
                  </a:cubicBezTo>
                  <a:cubicBezTo>
                    <a:pt x="113" y="238"/>
                    <a:pt x="126" y="114"/>
                    <a:pt x="132" y="62"/>
                  </a:cubicBezTo>
                  <a:cubicBezTo>
                    <a:pt x="138" y="10"/>
                    <a:pt x="128" y="10"/>
                    <a:pt x="127" y="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0"/>
            <p:cNvSpPr>
              <a:spLocks/>
            </p:cNvSpPr>
            <p:nvPr/>
          </p:nvSpPr>
          <p:spPr bwMode="auto">
            <a:xfrm>
              <a:off x="1667" y="1559"/>
              <a:ext cx="60" cy="159"/>
            </a:xfrm>
            <a:custGeom>
              <a:avLst/>
              <a:gdLst>
                <a:gd name="T0" fmla="*/ 60 w 60"/>
                <a:gd name="T1" fmla="*/ 159 h 159"/>
                <a:gd name="T2" fmla="*/ 48 w 60"/>
                <a:gd name="T3" fmla="*/ 79 h 159"/>
                <a:gd name="T4" fmla="*/ 0 w 60"/>
                <a:gd name="T5" fmla="*/ 0 h 159"/>
                <a:gd name="T6" fmla="*/ 0 60000 65536"/>
                <a:gd name="T7" fmla="*/ 0 60000 65536"/>
                <a:gd name="T8" fmla="*/ 0 60000 65536"/>
                <a:gd name="T9" fmla="*/ 0 w 60"/>
                <a:gd name="T10" fmla="*/ 0 h 159"/>
                <a:gd name="T11" fmla="*/ 60 w 60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" h="159">
                  <a:moveTo>
                    <a:pt x="60" y="159"/>
                  </a:moveTo>
                  <a:cubicBezTo>
                    <a:pt x="58" y="146"/>
                    <a:pt x="58" y="105"/>
                    <a:pt x="48" y="79"/>
                  </a:cubicBezTo>
                  <a:cubicBezTo>
                    <a:pt x="38" y="53"/>
                    <a:pt x="10" y="16"/>
                    <a:pt x="0" y="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11"/>
            <p:cNvSpPr>
              <a:spLocks/>
            </p:cNvSpPr>
            <p:nvPr/>
          </p:nvSpPr>
          <p:spPr bwMode="auto">
            <a:xfrm>
              <a:off x="1719" y="1422"/>
              <a:ext cx="90" cy="326"/>
            </a:xfrm>
            <a:custGeom>
              <a:avLst/>
              <a:gdLst>
                <a:gd name="T0" fmla="*/ 0 w 90"/>
                <a:gd name="T1" fmla="*/ 326 h 326"/>
                <a:gd name="T2" fmla="*/ 77 w 90"/>
                <a:gd name="T3" fmla="*/ 176 h 326"/>
                <a:gd name="T4" fmla="*/ 80 w 90"/>
                <a:gd name="T5" fmla="*/ 56 h 326"/>
                <a:gd name="T6" fmla="*/ 75 w 90"/>
                <a:gd name="T7" fmla="*/ 0 h 3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326"/>
                <a:gd name="T14" fmla="*/ 90 w 90"/>
                <a:gd name="T15" fmla="*/ 326 h 3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326">
                  <a:moveTo>
                    <a:pt x="0" y="326"/>
                  </a:moveTo>
                  <a:cubicBezTo>
                    <a:pt x="12" y="301"/>
                    <a:pt x="64" y="221"/>
                    <a:pt x="77" y="176"/>
                  </a:cubicBezTo>
                  <a:cubicBezTo>
                    <a:pt x="90" y="131"/>
                    <a:pt x="80" y="85"/>
                    <a:pt x="80" y="56"/>
                  </a:cubicBezTo>
                  <a:cubicBezTo>
                    <a:pt x="80" y="27"/>
                    <a:pt x="76" y="12"/>
                    <a:pt x="75" y="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" name="Text Box 37"/>
          <p:cNvSpPr txBox="1">
            <a:spLocks noChangeArrowheads="1"/>
          </p:cNvSpPr>
          <p:nvPr/>
        </p:nvSpPr>
        <p:spPr bwMode="auto">
          <a:xfrm>
            <a:off x="6491853" y="1781014"/>
            <a:ext cx="230028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Prince Rupert, Canada</a:t>
            </a:r>
          </a:p>
        </p:txBody>
      </p:sp>
      <p:sp>
        <p:nvSpPr>
          <p:cNvPr id="133" name="Oval 38"/>
          <p:cNvSpPr>
            <a:spLocks noChangeArrowheads="1"/>
          </p:cNvSpPr>
          <p:nvPr/>
        </p:nvSpPr>
        <p:spPr bwMode="auto">
          <a:xfrm>
            <a:off x="7787253" y="26192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Oval 39"/>
          <p:cNvSpPr>
            <a:spLocks noChangeArrowheads="1"/>
          </p:cNvSpPr>
          <p:nvPr/>
        </p:nvSpPr>
        <p:spPr bwMode="auto">
          <a:xfrm>
            <a:off x="8669903" y="266366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" name="Oval 40"/>
          <p:cNvSpPr>
            <a:spLocks noChangeArrowheads="1"/>
          </p:cNvSpPr>
          <p:nvPr/>
        </p:nvSpPr>
        <p:spPr bwMode="auto">
          <a:xfrm>
            <a:off x="8777853" y="25430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Oval 41"/>
          <p:cNvSpPr>
            <a:spLocks noChangeArrowheads="1"/>
          </p:cNvSpPr>
          <p:nvPr/>
        </p:nvSpPr>
        <p:spPr bwMode="auto">
          <a:xfrm>
            <a:off x="8930253" y="24668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7" name="Group 42"/>
          <p:cNvGrpSpPr>
            <a:grpSpLocks/>
          </p:cNvGrpSpPr>
          <p:nvPr/>
        </p:nvGrpSpPr>
        <p:grpSpPr bwMode="auto">
          <a:xfrm>
            <a:off x="6234678" y="2015964"/>
            <a:ext cx="1966913" cy="1133475"/>
            <a:chOff x="78" y="1512"/>
            <a:chExt cx="1239" cy="714"/>
          </a:xfrm>
        </p:grpSpPr>
        <p:sp>
          <p:nvSpPr>
            <p:cNvPr id="138" name="Freeform 43"/>
            <p:cNvSpPr>
              <a:spLocks/>
            </p:cNvSpPr>
            <p:nvPr/>
          </p:nvSpPr>
          <p:spPr bwMode="auto">
            <a:xfrm>
              <a:off x="83" y="1512"/>
              <a:ext cx="1045" cy="498"/>
            </a:xfrm>
            <a:custGeom>
              <a:avLst/>
              <a:gdLst>
                <a:gd name="T0" fmla="*/ 1045 w 1045"/>
                <a:gd name="T1" fmla="*/ 0 h 498"/>
                <a:gd name="T2" fmla="*/ 903 w 1045"/>
                <a:gd name="T3" fmla="*/ 135 h 498"/>
                <a:gd name="T4" fmla="*/ 441 w 1045"/>
                <a:gd name="T5" fmla="*/ 377 h 498"/>
                <a:gd name="T6" fmla="*/ 0 w 1045"/>
                <a:gd name="T7" fmla="*/ 498 h 4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45"/>
                <a:gd name="T13" fmla="*/ 0 h 498"/>
                <a:gd name="T14" fmla="*/ 1045 w 1045"/>
                <a:gd name="T15" fmla="*/ 498 h 4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45" h="498">
                  <a:moveTo>
                    <a:pt x="1045" y="0"/>
                  </a:moveTo>
                  <a:cubicBezTo>
                    <a:pt x="1022" y="22"/>
                    <a:pt x="1004" y="72"/>
                    <a:pt x="903" y="135"/>
                  </a:cubicBezTo>
                  <a:cubicBezTo>
                    <a:pt x="802" y="198"/>
                    <a:pt x="591" y="317"/>
                    <a:pt x="441" y="377"/>
                  </a:cubicBezTo>
                  <a:cubicBezTo>
                    <a:pt x="291" y="437"/>
                    <a:pt x="92" y="473"/>
                    <a:pt x="0" y="49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44"/>
            <p:cNvSpPr>
              <a:spLocks/>
            </p:cNvSpPr>
            <p:nvPr/>
          </p:nvSpPr>
          <p:spPr bwMode="auto">
            <a:xfrm>
              <a:off x="78" y="1944"/>
              <a:ext cx="1029" cy="101"/>
            </a:xfrm>
            <a:custGeom>
              <a:avLst/>
              <a:gdLst>
                <a:gd name="T0" fmla="*/ 0 w 1029"/>
                <a:gd name="T1" fmla="*/ 68 h 101"/>
                <a:gd name="T2" fmla="*/ 326 w 1029"/>
                <a:gd name="T3" fmla="*/ 100 h 101"/>
                <a:gd name="T4" fmla="*/ 742 w 1029"/>
                <a:gd name="T5" fmla="*/ 72 h 101"/>
                <a:gd name="T6" fmla="*/ 1029 w 1029"/>
                <a:gd name="T7" fmla="*/ 0 h 1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29"/>
                <a:gd name="T13" fmla="*/ 0 h 101"/>
                <a:gd name="T14" fmla="*/ 1029 w 1029"/>
                <a:gd name="T15" fmla="*/ 101 h 1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29" h="101">
                  <a:moveTo>
                    <a:pt x="0" y="68"/>
                  </a:moveTo>
                  <a:cubicBezTo>
                    <a:pt x="54" y="73"/>
                    <a:pt x="202" y="99"/>
                    <a:pt x="326" y="100"/>
                  </a:cubicBezTo>
                  <a:cubicBezTo>
                    <a:pt x="450" y="101"/>
                    <a:pt x="625" y="89"/>
                    <a:pt x="742" y="72"/>
                  </a:cubicBezTo>
                  <a:cubicBezTo>
                    <a:pt x="859" y="55"/>
                    <a:pt x="969" y="15"/>
                    <a:pt x="1029" y="0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45"/>
            <p:cNvSpPr>
              <a:spLocks/>
            </p:cNvSpPr>
            <p:nvPr/>
          </p:nvSpPr>
          <p:spPr bwMode="auto">
            <a:xfrm>
              <a:off x="96" y="2016"/>
              <a:ext cx="1221" cy="210"/>
            </a:xfrm>
            <a:custGeom>
              <a:avLst/>
              <a:gdLst>
                <a:gd name="T0" fmla="*/ 0 w 1221"/>
                <a:gd name="T1" fmla="*/ 0 h 210"/>
                <a:gd name="T2" fmla="*/ 462 w 1221"/>
                <a:gd name="T3" fmla="*/ 114 h 210"/>
                <a:gd name="T4" fmla="*/ 1068 w 1221"/>
                <a:gd name="T5" fmla="*/ 201 h 210"/>
                <a:gd name="T6" fmla="*/ 1221 w 1221"/>
                <a:gd name="T7" fmla="*/ 168 h 2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1"/>
                <a:gd name="T13" fmla="*/ 0 h 210"/>
                <a:gd name="T14" fmla="*/ 1221 w 1221"/>
                <a:gd name="T15" fmla="*/ 210 h 2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1" h="210">
                  <a:moveTo>
                    <a:pt x="0" y="0"/>
                  </a:moveTo>
                  <a:cubicBezTo>
                    <a:pt x="77" y="19"/>
                    <a:pt x="284" y="81"/>
                    <a:pt x="462" y="114"/>
                  </a:cubicBezTo>
                  <a:cubicBezTo>
                    <a:pt x="640" y="147"/>
                    <a:pt x="942" y="192"/>
                    <a:pt x="1068" y="201"/>
                  </a:cubicBezTo>
                  <a:cubicBezTo>
                    <a:pt x="1194" y="210"/>
                    <a:pt x="1189" y="175"/>
                    <a:pt x="1221" y="16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1" name="Oval 46"/>
          <p:cNvSpPr>
            <a:spLocks noChangeArrowheads="1"/>
          </p:cNvSpPr>
          <p:nvPr/>
        </p:nvSpPr>
        <p:spPr bwMode="auto">
          <a:xfrm>
            <a:off x="8168253" y="30764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" name="Text Box 47"/>
          <p:cNvSpPr txBox="1">
            <a:spLocks noChangeArrowheads="1"/>
          </p:cNvSpPr>
          <p:nvPr/>
        </p:nvSpPr>
        <p:spPr bwMode="auto">
          <a:xfrm>
            <a:off x="7177653" y="2695414"/>
            <a:ext cx="1504950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Savannah</a:t>
            </a:r>
          </a:p>
        </p:txBody>
      </p:sp>
      <p:sp>
        <p:nvSpPr>
          <p:cNvPr id="143" name="Text Box 48"/>
          <p:cNvSpPr txBox="1">
            <a:spLocks noChangeArrowheads="1"/>
          </p:cNvSpPr>
          <p:nvPr/>
        </p:nvSpPr>
        <p:spPr bwMode="auto">
          <a:xfrm>
            <a:off x="7330053" y="2466814"/>
            <a:ext cx="137953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Norfolk</a:t>
            </a:r>
          </a:p>
        </p:txBody>
      </p:sp>
      <p:sp>
        <p:nvSpPr>
          <p:cNvPr id="144" name="Text Box 49"/>
          <p:cNvSpPr txBox="1">
            <a:spLocks noChangeArrowheads="1"/>
          </p:cNvSpPr>
          <p:nvPr/>
        </p:nvSpPr>
        <p:spPr bwMode="auto">
          <a:xfrm>
            <a:off x="7406253" y="2314414"/>
            <a:ext cx="1525588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New York</a:t>
            </a:r>
          </a:p>
        </p:txBody>
      </p:sp>
      <p:sp>
        <p:nvSpPr>
          <p:cNvPr id="145" name="Oval 50"/>
          <p:cNvSpPr>
            <a:spLocks noChangeArrowheads="1"/>
          </p:cNvSpPr>
          <p:nvPr/>
        </p:nvSpPr>
        <p:spPr bwMode="auto">
          <a:xfrm>
            <a:off x="7863453" y="20096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6" name="Oval 51"/>
          <p:cNvSpPr>
            <a:spLocks noChangeArrowheads="1"/>
          </p:cNvSpPr>
          <p:nvPr/>
        </p:nvSpPr>
        <p:spPr bwMode="auto">
          <a:xfrm>
            <a:off x="7863453" y="2695414"/>
            <a:ext cx="76200" cy="76200"/>
          </a:xfrm>
          <a:prstGeom prst="ellipse">
            <a:avLst/>
          </a:prstGeom>
          <a:solidFill>
            <a:srgbClr val="000000"/>
          </a:solidFill>
          <a:ln w="0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" name="Text Box 52"/>
          <p:cNvSpPr txBox="1">
            <a:spLocks noChangeArrowheads="1"/>
          </p:cNvSpPr>
          <p:nvPr/>
        </p:nvSpPr>
        <p:spPr bwMode="auto">
          <a:xfrm>
            <a:off x="6263253" y="2466814"/>
            <a:ext cx="1631950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Los Angeles</a:t>
            </a:r>
          </a:p>
        </p:txBody>
      </p:sp>
      <p:sp>
        <p:nvSpPr>
          <p:cNvPr id="148" name="Text Box 53"/>
          <p:cNvSpPr txBox="1">
            <a:spLocks noChangeArrowheads="1"/>
          </p:cNvSpPr>
          <p:nvPr/>
        </p:nvSpPr>
        <p:spPr bwMode="auto">
          <a:xfrm>
            <a:off x="6890316" y="3152614"/>
            <a:ext cx="1851025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Colima, Mexico</a:t>
            </a:r>
          </a:p>
        </p:txBody>
      </p:sp>
      <p:sp>
        <p:nvSpPr>
          <p:cNvPr id="149" name="Text Box 54"/>
          <p:cNvSpPr txBox="1">
            <a:spLocks noChangeArrowheads="1"/>
          </p:cNvSpPr>
          <p:nvPr/>
        </p:nvSpPr>
        <p:spPr bwMode="auto">
          <a:xfrm>
            <a:off x="6415653" y="2847814"/>
            <a:ext cx="2000250" cy="1682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1143000" indent="-228600">
              <a:spcBef>
                <a:spcPct val="20000"/>
              </a:spcBef>
              <a:buClr>
                <a:srgbClr val="FFFF66"/>
              </a:buClr>
            </a:pPr>
            <a:r>
              <a:rPr lang="en-US" sz="1100">
                <a:solidFill>
                  <a:srgbClr val="000000"/>
                </a:solidFill>
              </a:rPr>
              <a:t>Ensenada, Mexico</a:t>
            </a:r>
          </a:p>
        </p:txBody>
      </p:sp>
      <p:sp>
        <p:nvSpPr>
          <p:cNvPr id="150" name="Freeform 149"/>
          <p:cNvSpPr>
            <a:spLocks/>
          </p:cNvSpPr>
          <p:nvPr/>
        </p:nvSpPr>
        <p:spPr bwMode="auto">
          <a:xfrm>
            <a:off x="5117078" y="2838289"/>
            <a:ext cx="1139825" cy="111125"/>
          </a:xfrm>
          <a:custGeom>
            <a:avLst/>
            <a:gdLst>
              <a:gd name="T0" fmla="*/ 0 w 994"/>
              <a:gd name="T1" fmla="*/ 2147483647 h 93"/>
              <a:gd name="T2" fmla="*/ 2147483647 w 994"/>
              <a:gd name="T3" fmla="*/ 2147483647 h 93"/>
              <a:gd name="T4" fmla="*/ 2147483647 w 994"/>
              <a:gd name="T5" fmla="*/ 0 h 93"/>
              <a:gd name="T6" fmla="*/ 0 60000 65536"/>
              <a:gd name="T7" fmla="*/ 0 60000 65536"/>
              <a:gd name="T8" fmla="*/ 0 60000 65536"/>
              <a:gd name="T9" fmla="*/ 0 w 994"/>
              <a:gd name="T10" fmla="*/ 0 h 93"/>
              <a:gd name="T11" fmla="*/ 994 w 994"/>
              <a:gd name="T12" fmla="*/ 93 h 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4" h="93">
                <a:moveTo>
                  <a:pt x="0" y="64"/>
                </a:moveTo>
                <a:cubicBezTo>
                  <a:pt x="53" y="67"/>
                  <a:pt x="155" y="93"/>
                  <a:pt x="321" y="82"/>
                </a:cubicBezTo>
                <a:cubicBezTo>
                  <a:pt x="513" y="67"/>
                  <a:pt x="854" y="17"/>
                  <a:pt x="994" y="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1" name="Freeform 25"/>
          <p:cNvSpPr>
            <a:spLocks/>
          </p:cNvSpPr>
          <p:nvPr/>
        </p:nvSpPr>
        <p:spPr bwMode="auto">
          <a:xfrm>
            <a:off x="5126603" y="2874802"/>
            <a:ext cx="1130300" cy="101600"/>
          </a:xfrm>
          <a:custGeom>
            <a:avLst/>
            <a:gdLst>
              <a:gd name="T0" fmla="*/ 0 w 1000"/>
              <a:gd name="T1" fmla="*/ 2147483647 h 87"/>
              <a:gd name="T2" fmla="*/ 2147483647 w 1000"/>
              <a:gd name="T3" fmla="*/ 2147483647 h 87"/>
              <a:gd name="T4" fmla="*/ 2147483647 w 1000"/>
              <a:gd name="T5" fmla="*/ 0 h 87"/>
              <a:gd name="T6" fmla="*/ 0 60000 65536"/>
              <a:gd name="T7" fmla="*/ 0 60000 65536"/>
              <a:gd name="T8" fmla="*/ 0 60000 65536"/>
              <a:gd name="T9" fmla="*/ 0 w 1000"/>
              <a:gd name="T10" fmla="*/ 0 h 87"/>
              <a:gd name="T11" fmla="*/ 1000 w 1000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87">
                <a:moveTo>
                  <a:pt x="0" y="67"/>
                </a:moveTo>
                <a:cubicBezTo>
                  <a:pt x="52" y="68"/>
                  <a:pt x="148" y="87"/>
                  <a:pt x="315" y="76"/>
                </a:cubicBezTo>
                <a:cubicBezTo>
                  <a:pt x="507" y="61"/>
                  <a:pt x="857" y="16"/>
                  <a:pt x="1000" y="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2" name="Freeform 26"/>
          <p:cNvSpPr>
            <a:spLocks/>
          </p:cNvSpPr>
          <p:nvPr/>
        </p:nvSpPr>
        <p:spPr bwMode="auto">
          <a:xfrm>
            <a:off x="5112316" y="2801777"/>
            <a:ext cx="1144587" cy="101600"/>
          </a:xfrm>
          <a:custGeom>
            <a:avLst/>
            <a:gdLst>
              <a:gd name="T0" fmla="*/ 0 w 1013"/>
              <a:gd name="T1" fmla="*/ 2147483647 h 83"/>
              <a:gd name="T2" fmla="*/ 2147483647 w 1013"/>
              <a:gd name="T3" fmla="*/ 2147483647 h 83"/>
              <a:gd name="T4" fmla="*/ 2147483647 w 1013"/>
              <a:gd name="T5" fmla="*/ 0 h 83"/>
              <a:gd name="T6" fmla="*/ 0 60000 65536"/>
              <a:gd name="T7" fmla="*/ 0 60000 65536"/>
              <a:gd name="T8" fmla="*/ 0 60000 65536"/>
              <a:gd name="T9" fmla="*/ 0 w 1013"/>
              <a:gd name="T10" fmla="*/ 0 h 83"/>
              <a:gd name="T11" fmla="*/ 1013 w 1013"/>
              <a:gd name="T12" fmla="*/ 83 h 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83">
                <a:moveTo>
                  <a:pt x="0" y="58"/>
                </a:moveTo>
                <a:cubicBezTo>
                  <a:pt x="62" y="60"/>
                  <a:pt x="206" y="83"/>
                  <a:pt x="375" y="73"/>
                </a:cubicBezTo>
                <a:cubicBezTo>
                  <a:pt x="567" y="58"/>
                  <a:pt x="880" y="15"/>
                  <a:pt x="1013" y="0"/>
                </a:cubicBezTo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93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26" grpId="0" animBg="1"/>
      <p:bldP spid="127" grpId="0" animBg="1"/>
      <p:bldP spid="151" grpId="0" animBg="1"/>
      <p:bldP spid="1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 cstate="print"/>
          <a:srcRect l="6885" r="7820"/>
          <a:stretch>
            <a:fillRect/>
          </a:stretch>
        </p:blipFill>
        <p:spPr bwMode="auto">
          <a:xfrm>
            <a:off x="36512" y="1302531"/>
            <a:ext cx="9144000" cy="5330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smtClean="0"/>
              <a:t>Strategic Positioning and Smooth Flow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614487" y="1813706"/>
            <a:ext cx="1971675" cy="3286125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330575" y="1850219"/>
            <a:ext cx="2117725" cy="3359150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645025" y="2105806"/>
            <a:ext cx="2847975" cy="1971675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0"/>
          <p:cNvGrpSpPr/>
          <p:nvPr/>
        </p:nvGrpSpPr>
        <p:grpSpPr>
          <a:xfrm>
            <a:off x="36512" y="4698194"/>
            <a:ext cx="1617687" cy="997882"/>
            <a:chOff x="0" y="4268788"/>
            <a:chExt cx="1617687" cy="997882"/>
          </a:xfrm>
        </p:grpSpPr>
        <p:cxnSp>
          <p:nvCxnSpPr>
            <p:cNvPr id="22535" name="Straight Arrow Connector 8"/>
            <p:cNvCxnSpPr>
              <a:cxnSpLocks noChangeShapeType="1"/>
            </p:cNvCxnSpPr>
            <p:nvPr/>
          </p:nvCxnSpPr>
          <p:spPr bwMode="auto">
            <a:xfrm flipV="1">
              <a:off x="0" y="4268788"/>
              <a:ext cx="1577975" cy="584200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3563" name="TextBox 25"/>
            <p:cNvSpPr txBox="1">
              <a:spLocks noChangeArrowheads="1"/>
            </p:cNvSpPr>
            <p:nvPr/>
          </p:nvSpPr>
          <p:spPr bwMode="auto">
            <a:xfrm>
              <a:off x="0" y="4743450"/>
              <a:ext cx="16176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+mn-lt"/>
                </a:rPr>
                <a:t>2 Weeks</a:t>
              </a:r>
              <a:endParaRPr 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3" name="Group 18"/>
          <p:cNvGrpSpPr/>
          <p:nvPr/>
        </p:nvGrpSpPr>
        <p:grpSpPr>
          <a:xfrm>
            <a:off x="2160240" y="5245881"/>
            <a:ext cx="2192685" cy="1326495"/>
            <a:chOff x="2123728" y="4816475"/>
            <a:chExt cx="2192685" cy="1326495"/>
          </a:xfrm>
        </p:grpSpPr>
        <p:cxnSp>
          <p:nvCxnSpPr>
            <p:cNvPr id="22543" name="Straight Arrow Connector 8"/>
            <p:cNvCxnSpPr>
              <a:cxnSpLocks noChangeShapeType="1"/>
            </p:cNvCxnSpPr>
            <p:nvPr/>
          </p:nvCxnSpPr>
          <p:spPr bwMode="auto">
            <a:xfrm rot="5400000" flipH="1" flipV="1">
              <a:off x="3330575" y="5108575"/>
              <a:ext cx="1277938" cy="693738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2" name="TextBox 25"/>
            <p:cNvSpPr txBox="1">
              <a:spLocks noChangeArrowheads="1"/>
            </p:cNvSpPr>
            <p:nvPr/>
          </p:nvSpPr>
          <p:spPr bwMode="auto">
            <a:xfrm>
              <a:off x="2123728" y="5619750"/>
              <a:ext cx="16176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+mn-lt"/>
                </a:rPr>
                <a:t>3 Weeks</a:t>
              </a:r>
              <a:endParaRPr 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7493000" y="3529794"/>
            <a:ext cx="1575957" cy="1289982"/>
            <a:chOff x="7456488" y="3100388"/>
            <a:chExt cx="1575957" cy="1289982"/>
          </a:xfrm>
        </p:grpSpPr>
        <p:cxnSp>
          <p:nvCxnSpPr>
            <p:cNvPr id="22544" name="Straight Arrow Connector 8"/>
            <p:cNvCxnSpPr>
              <a:cxnSpLocks noChangeShapeType="1"/>
            </p:cNvCxnSpPr>
            <p:nvPr/>
          </p:nvCxnSpPr>
          <p:spPr bwMode="auto">
            <a:xfrm rot="10800000">
              <a:off x="7456488" y="3100388"/>
              <a:ext cx="1460500" cy="693737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3" name="TextBox 25"/>
            <p:cNvSpPr txBox="1">
              <a:spLocks noChangeArrowheads="1"/>
            </p:cNvSpPr>
            <p:nvPr/>
          </p:nvSpPr>
          <p:spPr bwMode="auto">
            <a:xfrm>
              <a:off x="7639050" y="3867150"/>
              <a:ext cx="139339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+mn-lt"/>
                </a:rPr>
                <a:t>4 Weeks</a:t>
              </a:r>
              <a:endParaRPr lang="en-US" sz="2800" dirty="0">
                <a:solidFill>
                  <a:schemeClr val="bg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36671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3" cstate="print"/>
          <a:srcRect l="6885" r="7820"/>
          <a:stretch>
            <a:fillRect/>
          </a:stretch>
        </p:blipFill>
        <p:spPr bwMode="auto">
          <a:xfrm>
            <a:off x="0" y="1338535"/>
            <a:ext cx="9144000" cy="5330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smtClean="0"/>
              <a:t>Strategic Positioning and Smooth Flow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577975" y="1849710"/>
            <a:ext cx="1971675" cy="3286125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294063" y="1886223"/>
            <a:ext cx="2117725" cy="3359150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608513" y="2141810"/>
            <a:ext cx="2847975" cy="1971675"/>
          </a:xfrm>
          <a:prstGeom prst="ellipse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0"/>
          <p:cNvGrpSpPr/>
          <p:nvPr/>
        </p:nvGrpSpPr>
        <p:grpSpPr>
          <a:xfrm>
            <a:off x="0" y="4734198"/>
            <a:ext cx="1577975" cy="998537"/>
            <a:chOff x="0" y="4268788"/>
            <a:chExt cx="1577975" cy="998537"/>
          </a:xfrm>
        </p:grpSpPr>
        <p:cxnSp>
          <p:nvCxnSpPr>
            <p:cNvPr id="22535" name="Straight Arrow Connector 8"/>
            <p:cNvCxnSpPr>
              <a:cxnSpLocks noChangeShapeType="1"/>
            </p:cNvCxnSpPr>
            <p:nvPr/>
          </p:nvCxnSpPr>
          <p:spPr bwMode="auto">
            <a:xfrm flipV="1">
              <a:off x="0" y="4268788"/>
              <a:ext cx="1577975" cy="584200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  <p:sp>
          <p:nvSpPr>
            <p:cNvPr id="23563" name="TextBox 25"/>
            <p:cNvSpPr txBox="1">
              <a:spLocks noChangeArrowheads="1"/>
            </p:cNvSpPr>
            <p:nvPr/>
          </p:nvSpPr>
          <p:spPr bwMode="auto">
            <a:xfrm>
              <a:off x="0" y="4743450"/>
              <a:ext cx="15049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14 days</a:t>
              </a:r>
            </a:p>
          </p:txBody>
        </p:sp>
      </p:grpSp>
      <p:grpSp>
        <p:nvGrpSpPr>
          <p:cNvPr id="3" name="Group 23"/>
          <p:cNvGrpSpPr/>
          <p:nvPr/>
        </p:nvGrpSpPr>
        <p:grpSpPr>
          <a:xfrm>
            <a:off x="1030288" y="1375048"/>
            <a:ext cx="6791325" cy="4308475"/>
            <a:chOff x="1030288" y="909638"/>
            <a:chExt cx="6791325" cy="4308475"/>
          </a:xfrm>
        </p:grpSpPr>
        <p:cxnSp>
          <p:nvCxnSpPr>
            <p:cNvPr id="22536" name="Straight Arrow Connector 9"/>
            <p:cNvCxnSpPr>
              <a:cxnSpLocks noChangeShapeType="1"/>
            </p:cNvCxnSpPr>
            <p:nvPr/>
          </p:nvCxnSpPr>
          <p:spPr bwMode="auto">
            <a:xfrm flipV="1">
              <a:off x="2235200" y="2552700"/>
              <a:ext cx="1898650" cy="1789113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 type="arrow" w="med" len="med"/>
            </a:ln>
          </p:spPr>
        </p:cxnSp>
        <p:cxnSp>
          <p:nvCxnSpPr>
            <p:cNvPr id="22537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2381250" y="2479675"/>
              <a:ext cx="3651250" cy="1971675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 type="arrow" w="med" len="med"/>
            </a:ln>
          </p:spPr>
        </p:cxnSp>
        <p:sp>
          <p:nvSpPr>
            <p:cNvPr id="22541" name="Oval 5"/>
            <p:cNvSpPr>
              <a:spLocks noChangeArrowheads="1"/>
            </p:cNvSpPr>
            <p:nvPr/>
          </p:nvSpPr>
          <p:spPr bwMode="auto">
            <a:xfrm>
              <a:off x="1030288" y="909638"/>
              <a:ext cx="6791325" cy="4308475"/>
            </a:xfrm>
            <a:prstGeom prst="ellipse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2132013" y="2592660"/>
            <a:ext cx="5289723" cy="2184400"/>
            <a:chOff x="2132013" y="2127250"/>
            <a:chExt cx="5289723" cy="2184400"/>
          </a:xfrm>
        </p:grpSpPr>
        <p:sp>
          <p:nvSpPr>
            <p:cNvPr id="23562" name="TextBox 23"/>
            <p:cNvSpPr txBox="1">
              <a:spLocks noChangeArrowheads="1"/>
            </p:cNvSpPr>
            <p:nvPr/>
          </p:nvSpPr>
          <p:spPr bwMode="auto">
            <a:xfrm>
              <a:off x="5796136" y="2492896"/>
              <a:ext cx="1625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3-4 days</a:t>
              </a:r>
            </a:p>
          </p:txBody>
        </p:sp>
        <p:sp>
          <p:nvSpPr>
            <p:cNvPr id="23564" name="TextBox 18"/>
            <p:cNvSpPr txBox="1">
              <a:spLocks noChangeArrowheads="1"/>
            </p:cNvSpPr>
            <p:nvPr/>
          </p:nvSpPr>
          <p:spPr bwMode="auto">
            <a:xfrm>
              <a:off x="3549650" y="2127250"/>
              <a:ext cx="1625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solidFill>
                    <a:schemeClr val="bg1"/>
                  </a:solidFill>
                  <a:latin typeface="+mn-lt"/>
                </a:rPr>
                <a:t>2-3 days</a:t>
              </a:r>
            </a:p>
          </p:txBody>
        </p:sp>
        <p:cxnSp>
          <p:nvCxnSpPr>
            <p:cNvPr id="22542" name="Straight Arrow Connector 9"/>
            <p:cNvCxnSpPr>
              <a:cxnSpLocks noChangeShapeType="1"/>
            </p:cNvCxnSpPr>
            <p:nvPr/>
          </p:nvCxnSpPr>
          <p:spPr bwMode="auto">
            <a:xfrm rot="5400000" flipH="1" flipV="1">
              <a:off x="1651001" y="3581400"/>
              <a:ext cx="1211262" cy="249237"/>
            </a:xfrm>
            <a:prstGeom prst="straightConnector1">
              <a:avLst/>
            </a:prstGeom>
            <a:noFill/>
            <a:ln w="57150" algn="ctr">
              <a:solidFill>
                <a:schemeClr val="bg1"/>
              </a:solidFill>
              <a:prstDash val="sysDash"/>
              <a:round/>
              <a:headEnd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042397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Methods  - Delphi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Non-quantitative forecasting techniques based on expert opinions and intuition. Typically used when there are no data available.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Delphi Method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Subjective, judgmental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Based on intuition, estimates, and opinions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Expert Opinions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Market Research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Historical Analogies</a:t>
            </a:r>
          </a:p>
          <a:p>
            <a:pPr lvl="1">
              <a:lnSpc>
                <a:spcPct val="90000"/>
              </a:lnSpc>
            </a:pPr>
            <a:endParaRPr lang="en-US" sz="1800" dirty="0" smtClean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276600"/>
            <a:ext cx="5285105" cy="30359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1837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48137</TotalTime>
  <Words>1390</Words>
  <Application>Microsoft Office PowerPoint</Application>
  <PresentationFormat>On-screen Show (4:3)</PresentationFormat>
  <Paragraphs>207</Paragraphs>
  <Slides>30</Slides>
  <Notes>21</Notes>
  <HiddenSlides>0</HiddenSlides>
  <MMClips>0</MMClips>
  <ScaleCrop>false</ScaleCrop>
  <HeadingPairs>
    <vt:vector size="10" baseType="variant">
      <vt:variant>
        <vt:lpstr>Fonts Used</vt:lpstr>
      </vt:variant>
      <vt:variant>
        <vt:i4>15</vt:i4>
      </vt:variant>
      <vt:variant>
        <vt:lpstr>Theme</vt:lpstr>
      </vt:variant>
      <vt:variant>
        <vt:i4>6</vt:i4>
      </vt:variant>
      <vt:variant>
        <vt:lpstr>Links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57" baseType="lpstr">
      <vt:lpstr>MS PGothic</vt:lpstr>
      <vt:lpstr>SimSun</vt:lpstr>
      <vt:lpstr>Arial</vt:lpstr>
      <vt:lpstr>Book Antiqua</vt:lpstr>
      <vt:lpstr>Calibri</vt:lpstr>
      <vt:lpstr>Calibri Light</vt:lpstr>
      <vt:lpstr>Garamond</vt:lpstr>
      <vt:lpstr>Impact</vt:lpstr>
      <vt:lpstr>Microsoft Sans Serif</vt:lpstr>
      <vt:lpstr>MS Reference Sans Serif</vt:lpstr>
      <vt:lpstr>Symbol</vt:lpstr>
      <vt:lpstr>Tahoma</vt:lpstr>
      <vt:lpstr>Times New Roman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file:///\\Webdrive\aa2035\public_html\CourseBase\Forecasting\Slides\MAandES.xlsx!Ex2%20(1)!R1C1:R15C10</vt:lpstr>
      <vt:lpstr>file:///\\Webdrive\aa2035\public_html\CourseBase\Forecasting\Slides\MAandES.xlsx!Ex2%20(2)!R1C1:R15C10</vt:lpstr>
      <vt:lpstr>file:///\\Webdrive\aa2035\public_html\CourseBase\Forecasting\Slides\MAandES.xlsx!MAD&amp;TS!R1C1:R10C9</vt:lpstr>
      <vt:lpstr>Equation</vt:lpstr>
      <vt:lpstr>Worksheet</vt:lpstr>
      <vt:lpstr>Microsoft Excel Worksheet</vt:lpstr>
      <vt:lpstr>PowerPoint Presentation</vt:lpstr>
      <vt:lpstr>Forecasting</vt:lpstr>
      <vt:lpstr>Types of Forecasting</vt:lpstr>
      <vt:lpstr>Four Characteristics of All Forecasting Tecniques</vt:lpstr>
      <vt:lpstr>World Conteinerized Cargo-2016</vt:lpstr>
      <vt:lpstr>US-China Alternative Routes</vt:lpstr>
      <vt:lpstr>Strategic Positioning and Smooth Flow</vt:lpstr>
      <vt:lpstr>Strategic Positioning and Smooth Flow</vt:lpstr>
      <vt:lpstr>Qualitative Methods  - Delphi</vt:lpstr>
      <vt:lpstr>Time Series Analysis- Systematic &amp; Random</vt:lpstr>
      <vt:lpstr>LA/LB (SPB) Ports 23 Years Monthly Activity (TEUs)</vt:lpstr>
      <vt:lpstr>Moving Average</vt:lpstr>
      <vt:lpstr>PowerPoint Presentation</vt:lpstr>
      <vt:lpstr>Moving Average</vt:lpstr>
      <vt:lpstr>PowerPoint Presentation</vt:lpstr>
      <vt:lpstr>Forecasting Error</vt:lpstr>
      <vt:lpstr>How do we measure errors? </vt:lpstr>
      <vt:lpstr>MAD for One Method</vt:lpstr>
      <vt:lpstr>Compare Two Methods</vt:lpstr>
      <vt:lpstr>Moving Average Comparison</vt:lpstr>
      <vt:lpstr>Check a Second Example</vt:lpstr>
      <vt:lpstr>MA comparison</vt:lpstr>
      <vt:lpstr>Moving Average: Observations</vt:lpstr>
      <vt:lpstr>Moving Average: Microsoft</vt:lpstr>
      <vt:lpstr>Tracking Signal</vt:lpstr>
      <vt:lpstr>Tracking Signal</vt:lpstr>
      <vt:lpstr>Tracking Signal</vt:lpstr>
      <vt:lpstr>Tracking Signal</vt:lpstr>
      <vt:lpstr>Basic Applications of MAD and TS</vt:lpstr>
      <vt:lpstr>Chapter 7 Demand Forecasting in a Supply Chain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687</cp:revision>
  <cp:lastPrinted>2019-05-09T17:43:43Z</cp:lastPrinted>
  <dcterms:created xsi:type="dcterms:W3CDTF">2008-11-22T01:06:20Z</dcterms:created>
  <dcterms:modified xsi:type="dcterms:W3CDTF">2020-06-17T19:19:29Z</dcterms:modified>
</cp:coreProperties>
</file>