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45" r:id="rId2"/>
    <p:sldId id="376" r:id="rId3"/>
    <p:sldId id="374" r:id="rId4"/>
    <p:sldId id="348" r:id="rId5"/>
    <p:sldId id="366" r:id="rId6"/>
    <p:sldId id="360" r:id="rId7"/>
    <p:sldId id="369" r:id="rId8"/>
    <p:sldId id="365" r:id="rId9"/>
    <p:sldId id="362" r:id="rId10"/>
    <p:sldId id="367" r:id="rId11"/>
    <p:sldId id="368" r:id="rId12"/>
    <p:sldId id="349" r:id="rId13"/>
    <p:sldId id="354" r:id="rId14"/>
    <p:sldId id="355" r:id="rId15"/>
    <p:sldId id="356" r:id="rId16"/>
    <p:sldId id="357" r:id="rId17"/>
    <p:sldId id="358" r:id="rId18"/>
    <p:sldId id="359" r:id="rId19"/>
    <p:sldId id="316" r:id="rId20"/>
    <p:sldId id="317" r:id="rId21"/>
    <p:sldId id="342" r:id="rId22"/>
    <p:sldId id="319" r:id="rId23"/>
    <p:sldId id="343" r:id="rId24"/>
    <p:sldId id="370" r:id="rId25"/>
    <p:sldId id="323" r:id="rId26"/>
    <p:sldId id="325" r:id="rId27"/>
    <p:sldId id="327" r:id="rId28"/>
    <p:sldId id="329" r:id="rId29"/>
    <p:sldId id="373" r:id="rId30"/>
    <p:sldId id="332" r:id="rId31"/>
    <p:sldId id="333" r:id="rId32"/>
    <p:sldId id="336" r:id="rId33"/>
    <p:sldId id="337" r:id="rId34"/>
    <p:sldId id="371" r:id="rId35"/>
    <p:sldId id="341" r:id="rId36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90033"/>
    <a:srgbClr val="EAEAEA"/>
    <a:srgbClr val="12449E"/>
    <a:srgbClr val="1D4087"/>
    <a:srgbClr val="FF0000"/>
    <a:srgbClr val="CC0066"/>
    <a:srgbClr val="1A1A7E"/>
    <a:srgbClr val="147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618" autoAdjust="0"/>
  </p:normalViewPr>
  <p:slideViewPr>
    <p:cSldViewPr>
      <p:cViewPr varScale="1">
        <p:scale>
          <a:sx n="106" d="100"/>
          <a:sy n="106" d="100"/>
        </p:scale>
        <p:origin x="168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74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43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B7F7F-D92A-430B-B52B-8F5EC8500159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1128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20581" y="8950595"/>
            <a:ext cx="2999317" cy="4711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37AE542-BD33-486A-9948-94EE7F044CB3}" type="slidenum">
              <a:rPr lang="en-US"/>
              <a:pPr/>
              <a:t>12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395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311915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484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5937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727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387139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28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099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91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7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33656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75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19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761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247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070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755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351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579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297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85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20581" y="8950595"/>
            <a:ext cx="2999317" cy="4711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AF5833A-3F57-4066-8677-BB3D5C7B777A}" type="slidenum">
              <a:rPr lang="en-US"/>
              <a:pPr/>
              <a:t>4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14407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07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8019484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307734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706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80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1001A-71C5-41E4-9003-6FC110B54FE4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307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FB128-DC78-4029-A31D-0E395CAC27A1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4476115"/>
            <a:ext cx="5537200" cy="424053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308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80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17C5D0-8B53-4D8D-9F20-0A6E21F7E77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13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5AB51-77BE-483A-A879-31B7928578BF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4476115"/>
            <a:ext cx="5537200" cy="424053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6377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B7F7F-D92A-430B-B52B-8F5EC8500159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5656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914400"/>
            <a:ext cx="7924800" cy="4876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4EBA4-A596-4EDE-A78B-7940670D15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434163" y="6620736"/>
            <a:ext cx="24828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Moving Average 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63466" y="6620736"/>
            <a:ext cx="30670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r>
              <a:rPr lang="en-US" sz="1200" b="1" i="1" dirty="0" smtClean="0">
                <a:solidFill>
                  <a:schemeClr val="bg1"/>
                </a:solidFill>
              </a:rPr>
              <a:t>    6/4/2009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6872319" y="-39735"/>
            <a:ext cx="2081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bg1"/>
                </a:solidFill>
              </a:rPr>
              <a:t>Forecasting -1</a:t>
            </a:r>
            <a:endParaRPr lang="en-US" sz="1200" b="1" i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file:///\\Webdrive\aa2035\public_html\CourseBase\Forecasting\Slides\MAandES.xlsx!Ex2%20(2)!R1C1:R15C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" Type="http://schemas.openxmlformats.org/officeDocument/2006/relationships/video" Target="https://www.youtube.com/embed/gt-YOLxJqBk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gt-YOLxJqBk&amp;t=8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.xls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2.xls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Excel_Worksheet3.xls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file:///\\Webdrive\aa2035\public_html\CourseBase\Forecasting\Slides\MAandES.xlsx!Ex2%20(1)!R1C1:R15C10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emf"/><Relationship Id="rId4" Type="http://schemas.openxmlformats.org/officeDocument/2006/relationships/oleObject" Target="file:///\\Webdrive\aa2035\public_html\CourseBase\Forecasting\Slides\MAandES.xlsx!Ex2%20(2)!R1C1:R15C10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file:///\\Webdrive\aa2035\public_html\CourseBase\Forecasting\Slides\MAandES.xlsx!MAD&amp;TS!R1C1:R10C9" TargetMode="External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11723" y="0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-1</a:t>
            </a: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Moving Average</a:t>
            </a: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Jacobs, Chase,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Aquilano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USC Marshall School of Business Lecture Notes</a:t>
            </a:r>
          </a:p>
          <a:p>
            <a:pPr algn="ctr"/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“</a:t>
            </a: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Those who do not remember the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past </a:t>
            </a: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are condemned to repeat it” 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George </a:t>
            </a: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Santayana Spanish philosopher, essayist, poet and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novelist (</a:t>
            </a:r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1863-1952)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 cstate="print"/>
          <a:srcRect l="6885" r="7820"/>
          <a:stretch>
            <a:fillRect/>
          </a:stretch>
        </p:blipFill>
        <p:spPr bwMode="auto">
          <a:xfrm>
            <a:off x="36512" y="1302531"/>
            <a:ext cx="9144000" cy="533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smtClean="0"/>
              <a:t>Strategic Positioning and Smooth Flow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614487" y="1813706"/>
            <a:ext cx="1971675" cy="328612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330575" y="1850219"/>
            <a:ext cx="2117725" cy="3359150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645025" y="2105806"/>
            <a:ext cx="2847975" cy="197167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36512" y="4698194"/>
            <a:ext cx="1617687" cy="997882"/>
            <a:chOff x="0" y="4268788"/>
            <a:chExt cx="1617687" cy="997882"/>
          </a:xfrm>
        </p:grpSpPr>
        <p:cxnSp>
          <p:nvCxnSpPr>
            <p:cNvPr id="22535" name="Straight Arrow Connector 8"/>
            <p:cNvCxnSpPr>
              <a:cxnSpLocks noChangeShapeType="1"/>
            </p:cNvCxnSpPr>
            <p:nvPr/>
          </p:nvCxnSpPr>
          <p:spPr bwMode="auto">
            <a:xfrm flipV="1">
              <a:off x="0" y="4268788"/>
              <a:ext cx="1577975" cy="584200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563" name="TextBox 25"/>
            <p:cNvSpPr txBox="1">
              <a:spLocks noChangeArrowheads="1"/>
            </p:cNvSpPr>
            <p:nvPr/>
          </p:nvSpPr>
          <p:spPr bwMode="auto">
            <a:xfrm>
              <a:off x="0" y="4743450"/>
              <a:ext cx="16176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+mn-lt"/>
                </a:rPr>
                <a:t>2 Weeks</a:t>
              </a:r>
              <a:endParaRPr 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2160240" y="5245881"/>
            <a:ext cx="2192685" cy="1326495"/>
            <a:chOff x="2123728" y="4816475"/>
            <a:chExt cx="2192685" cy="1326495"/>
          </a:xfrm>
        </p:grpSpPr>
        <p:cxnSp>
          <p:nvCxnSpPr>
            <p:cNvPr id="22543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3330575" y="5108575"/>
              <a:ext cx="1277938" cy="693738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2" name="TextBox 25"/>
            <p:cNvSpPr txBox="1">
              <a:spLocks noChangeArrowheads="1"/>
            </p:cNvSpPr>
            <p:nvPr/>
          </p:nvSpPr>
          <p:spPr bwMode="auto">
            <a:xfrm>
              <a:off x="2123728" y="5619750"/>
              <a:ext cx="16176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+mn-lt"/>
                </a:rPr>
                <a:t>3 Weeks</a:t>
              </a:r>
              <a:endParaRPr 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7493000" y="3529794"/>
            <a:ext cx="1575957" cy="1289982"/>
            <a:chOff x="7456488" y="3100388"/>
            <a:chExt cx="1575957" cy="1289982"/>
          </a:xfrm>
        </p:grpSpPr>
        <p:cxnSp>
          <p:nvCxnSpPr>
            <p:cNvPr id="22544" name="Straight Arrow Connector 8"/>
            <p:cNvCxnSpPr>
              <a:cxnSpLocks noChangeShapeType="1"/>
            </p:cNvCxnSpPr>
            <p:nvPr/>
          </p:nvCxnSpPr>
          <p:spPr bwMode="auto">
            <a:xfrm rot="10800000">
              <a:off x="7456488" y="3100388"/>
              <a:ext cx="1460500" cy="693737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" name="TextBox 25"/>
            <p:cNvSpPr txBox="1">
              <a:spLocks noChangeArrowheads="1"/>
            </p:cNvSpPr>
            <p:nvPr/>
          </p:nvSpPr>
          <p:spPr bwMode="auto">
            <a:xfrm>
              <a:off x="7639050" y="3867150"/>
              <a:ext cx="139339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+mn-lt"/>
                </a:rPr>
                <a:t>4 Weeks</a:t>
              </a:r>
              <a:endParaRPr 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 cstate="print"/>
          <a:srcRect l="6885" r="7820"/>
          <a:stretch>
            <a:fillRect/>
          </a:stretch>
        </p:blipFill>
        <p:spPr bwMode="auto">
          <a:xfrm>
            <a:off x="0" y="1338535"/>
            <a:ext cx="9144000" cy="533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smtClean="0"/>
              <a:t>Strategic Positioning and Smooth Flow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577975" y="1849710"/>
            <a:ext cx="1971675" cy="328612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294063" y="1886223"/>
            <a:ext cx="2117725" cy="3359150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608513" y="2141810"/>
            <a:ext cx="2847975" cy="197167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0" y="4734198"/>
            <a:ext cx="1577975" cy="998537"/>
            <a:chOff x="0" y="4268788"/>
            <a:chExt cx="1577975" cy="998537"/>
          </a:xfrm>
        </p:grpSpPr>
        <p:cxnSp>
          <p:nvCxnSpPr>
            <p:cNvPr id="22535" name="Straight Arrow Connector 8"/>
            <p:cNvCxnSpPr>
              <a:cxnSpLocks noChangeShapeType="1"/>
            </p:cNvCxnSpPr>
            <p:nvPr/>
          </p:nvCxnSpPr>
          <p:spPr bwMode="auto">
            <a:xfrm flipV="1">
              <a:off x="0" y="4268788"/>
              <a:ext cx="1577975" cy="584200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563" name="TextBox 25"/>
            <p:cNvSpPr txBox="1">
              <a:spLocks noChangeArrowheads="1"/>
            </p:cNvSpPr>
            <p:nvPr/>
          </p:nvSpPr>
          <p:spPr bwMode="auto">
            <a:xfrm>
              <a:off x="0" y="4743450"/>
              <a:ext cx="15049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14 days</a:t>
              </a: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1030288" y="1375048"/>
            <a:ext cx="6791325" cy="4308475"/>
            <a:chOff x="1030288" y="909638"/>
            <a:chExt cx="6791325" cy="4308475"/>
          </a:xfrm>
        </p:grpSpPr>
        <p:cxnSp>
          <p:nvCxnSpPr>
            <p:cNvPr id="22536" name="Straight Arrow Connector 9"/>
            <p:cNvCxnSpPr>
              <a:cxnSpLocks noChangeShapeType="1"/>
            </p:cNvCxnSpPr>
            <p:nvPr/>
          </p:nvCxnSpPr>
          <p:spPr bwMode="auto">
            <a:xfrm flipV="1">
              <a:off x="2235200" y="2552700"/>
              <a:ext cx="1898650" cy="1789113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  <p:cxnSp>
          <p:nvCxnSpPr>
            <p:cNvPr id="2253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2381250" y="2479675"/>
              <a:ext cx="3651250" cy="1971675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  <p:sp>
          <p:nvSpPr>
            <p:cNvPr id="22541" name="Oval 5"/>
            <p:cNvSpPr>
              <a:spLocks noChangeArrowheads="1"/>
            </p:cNvSpPr>
            <p:nvPr/>
          </p:nvSpPr>
          <p:spPr bwMode="auto">
            <a:xfrm>
              <a:off x="1030288" y="909638"/>
              <a:ext cx="6791325" cy="4308475"/>
            </a:xfrm>
            <a:prstGeom prst="ellipse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2132013" y="2592660"/>
            <a:ext cx="5289723" cy="2184400"/>
            <a:chOff x="2132013" y="2127250"/>
            <a:chExt cx="5289723" cy="2184400"/>
          </a:xfrm>
        </p:grpSpPr>
        <p:sp>
          <p:nvSpPr>
            <p:cNvPr id="23562" name="TextBox 23"/>
            <p:cNvSpPr txBox="1">
              <a:spLocks noChangeArrowheads="1"/>
            </p:cNvSpPr>
            <p:nvPr/>
          </p:nvSpPr>
          <p:spPr bwMode="auto">
            <a:xfrm>
              <a:off x="5796136" y="2492896"/>
              <a:ext cx="1625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3-4 days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3549650" y="2127250"/>
              <a:ext cx="1625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2-3 days</a:t>
              </a:r>
            </a:p>
          </p:txBody>
        </p:sp>
        <p:cxnSp>
          <p:nvCxnSpPr>
            <p:cNvPr id="22542" name="Straight Arrow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1651001" y="3581400"/>
              <a:ext cx="1211262" cy="249237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Methods  - Delphi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Non-quantitative forecasting techniques based on expert opinions and intuition. Typically used when there are no data available.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Delphi Method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Subjective, judgmental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Based on intuition, estimates, and opinions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Expert Opinions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Market Research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Historical Analogies</a:t>
            </a:r>
          </a:p>
          <a:p>
            <a:pPr lvl="1">
              <a:lnSpc>
                <a:spcPct val="9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838200"/>
          </a:xfrm>
          <a:noFill/>
        </p:spPr>
        <p:txBody>
          <a:bodyPr lIns="90488" tIns="44450" rIns="90488" bIns="44450"/>
          <a:lstStyle/>
          <a:p>
            <a:pPr eaLnBrk="1" hangingPunct="1">
              <a:buFontTx/>
              <a:buNone/>
            </a:pPr>
            <a:r>
              <a:rPr lang="en-US" sz="2400" smtClean="0"/>
              <a:t>Find a relationship between demand and time.</a:t>
            </a:r>
          </a:p>
        </p:txBody>
      </p:sp>
      <p:sp>
        <p:nvSpPr>
          <p:cNvPr id="23555" name="Text Box 8"/>
          <p:cNvSpPr txBox="1">
            <a:spLocks noChangeArrowheads="1"/>
          </p:cNvSpPr>
          <p:nvPr/>
        </p:nvSpPr>
        <p:spPr bwMode="auto">
          <a:xfrm>
            <a:off x="533400" y="2667000"/>
            <a:ext cx="134937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Demand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066800" y="5791200"/>
            <a:ext cx="723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1066800" y="3048000"/>
            <a:ext cx="0" cy="281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1143000" y="3657600"/>
            <a:ext cx="4724400" cy="2133600"/>
          </a:xfrm>
          <a:custGeom>
            <a:avLst/>
            <a:gdLst>
              <a:gd name="T0" fmla="*/ 0 w 2976"/>
              <a:gd name="T1" fmla="*/ 2147483647 h 1344"/>
              <a:gd name="T2" fmla="*/ 2147483647 w 2976"/>
              <a:gd name="T3" fmla="*/ 2147483647 h 1344"/>
              <a:gd name="T4" fmla="*/ 2147483647 w 2976"/>
              <a:gd name="T5" fmla="*/ 2147483647 h 1344"/>
              <a:gd name="T6" fmla="*/ 2147483647 w 2976"/>
              <a:gd name="T7" fmla="*/ 2147483647 h 1344"/>
              <a:gd name="T8" fmla="*/ 2147483647 w 2976"/>
              <a:gd name="T9" fmla="*/ 2147483647 h 1344"/>
              <a:gd name="T10" fmla="*/ 2147483647 w 2976"/>
              <a:gd name="T11" fmla="*/ 2147483647 h 1344"/>
              <a:gd name="T12" fmla="*/ 2147483647 w 2976"/>
              <a:gd name="T13" fmla="*/ 2147483647 h 1344"/>
              <a:gd name="T14" fmla="*/ 2147483647 w 2976"/>
              <a:gd name="T15" fmla="*/ 2147483647 h 1344"/>
              <a:gd name="T16" fmla="*/ 2147483647 w 2976"/>
              <a:gd name="T17" fmla="*/ 2147483647 h 1344"/>
              <a:gd name="T18" fmla="*/ 2147483647 w 2976"/>
              <a:gd name="T19" fmla="*/ 2147483647 h 1344"/>
              <a:gd name="T20" fmla="*/ 2147483647 w 2976"/>
              <a:gd name="T21" fmla="*/ 0 h 13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76"/>
              <a:gd name="T34" fmla="*/ 0 h 1344"/>
              <a:gd name="T35" fmla="*/ 2976 w 2976"/>
              <a:gd name="T36" fmla="*/ 1344 h 134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76" h="1344">
                <a:moveTo>
                  <a:pt x="0" y="1344"/>
                </a:moveTo>
                <a:cubicBezTo>
                  <a:pt x="108" y="1288"/>
                  <a:pt x="216" y="1232"/>
                  <a:pt x="336" y="1200"/>
                </a:cubicBezTo>
                <a:cubicBezTo>
                  <a:pt x="456" y="1168"/>
                  <a:pt x="608" y="1184"/>
                  <a:pt x="720" y="1152"/>
                </a:cubicBezTo>
                <a:cubicBezTo>
                  <a:pt x="832" y="1120"/>
                  <a:pt x="952" y="1056"/>
                  <a:pt x="1008" y="1008"/>
                </a:cubicBezTo>
                <a:cubicBezTo>
                  <a:pt x="1064" y="960"/>
                  <a:pt x="1016" y="904"/>
                  <a:pt x="1056" y="864"/>
                </a:cubicBezTo>
                <a:cubicBezTo>
                  <a:pt x="1096" y="824"/>
                  <a:pt x="1160" y="784"/>
                  <a:pt x="1248" y="768"/>
                </a:cubicBezTo>
                <a:cubicBezTo>
                  <a:pt x="1336" y="752"/>
                  <a:pt x="1472" y="792"/>
                  <a:pt x="1584" y="768"/>
                </a:cubicBezTo>
                <a:cubicBezTo>
                  <a:pt x="1696" y="744"/>
                  <a:pt x="1800" y="672"/>
                  <a:pt x="1920" y="624"/>
                </a:cubicBezTo>
                <a:cubicBezTo>
                  <a:pt x="2040" y="576"/>
                  <a:pt x="2200" y="560"/>
                  <a:pt x="2304" y="480"/>
                </a:cubicBezTo>
                <a:cubicBezTo>
                  <a:pt x="2408" y="400"/>
                  <a:pt x="2432" y="224"/>
                  <a:pt x="2544" y="144"/>
                </a:cubicBezTo>
                <a:cubicBezTo>
                  <a:pt x="2656" y="64"/>
                  <a:pt x="2904" y="24"/>
                  <a:pt x="297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038600" y="5867400"/>
            <a:ext cx="85725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Time</a:t>
            </a:r>
          </a:p>
        </p:txBody>
      </p:sp>
      <p:sp>
        <p:nvSpPr>
          <p:cNvPr id="23560" name="Line 11"/>
          <p:cNvSpPr>
            <a:spLocks noChangeShapeType="1"/>
          </p:cNvSpPr>
          <p:nvPr/>
        </p:nvSpPr>
        <p:spPr bwMode="auto">
          <a:xfrm flipV="1">
            <a:off x="5943600" y="3048000"/>
            <a:ext cx="1981200" cy="609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04853" y="398421"/>
            <a:ext cx="867568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Time Series Forecasts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an Observation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63466" y="1389101"/>
            <a:ext cx="8382000" cy="105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charset="2"/>
              <a:buNone/>
              <a:defRPr/>
            </a:pPr>
            <a:r>
              <a:rPr lang="en-US" sz="3200" kern="0" dirty="0">
                <a:latin typeface="+mn-lt"/>
              </a:rPr>
              <a:t>Observed variable (O) =</a:t>
            </a:r>
          </a:p>
          <a:p>
            <a:pPr marL="342900" indent="-342900">
              <a:spcBef>
                <a:spcPct val="20000"/>
              </a:spcBef>
              <a:buFont typeface="Wingdings" charset="2"/>
              <a:buNone/>
              <a:defRPr/>
            </a:pPr>
            <a:r>
              <a:rPr lang="en-US" kern="0" dirty="0">
                <a:latin typeface="+mn-lt"/>
              </a:rPr>
              <a:t>Systematic component (S) + Random component (R)</a:t>
            </a:r>
          </a:p>
        </p:txBody>
      </p:sp>
      <p:sp>
        <p:nvSpPr>
          <p:cNvPr id="24583" name="Line 4"/>
          <p:cNvSpPr>
            <a:spLocks noChangeShapeType="1"/>
          </p:cNvSpPr>
          <p:nvPr/>
        </p:nvSpPr>
        <p:spPr bwMode="auto">
          <a:xfrm>
            <a:off x="1727141" y="2532101"/>
            <a:ext cx="0" cy="1752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5"/>
          <p:cNvSpPr>
            <a:spLocks noChangeShapeType="1"/>
          </p:cNvSpPr>
          <p:nvPr/>
        </p:nvSpPr>
        <p:spPr bwMode="auto">
          <a:xfrm>
            <a:off x="1727141" y="2836901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49466" y="2649576"/>
            <a:ext cx="401637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</a:rPr>
              <a:t>Level</a:t>
            </a:r>
            <a:r>
              <a:rPr lang="en-US">
                <a:solidFill>
                  <a:srgbClr val="000000"/>
                </a:solidFill>
              </a:rPr>
              <a:t> (current deseasonalized )</a:t>
            </a:r>
            <a:endParaRPr lang="en-US" b="1" i="1">
              <a:solidFill>
                <a:srgbClr val="000000"/>
              </a:solidFill>
            </a:endParaRP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1727141" y="3522701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8"/>
          <p:cNvSpPr txBox="1">
            <a:spLocks noChangeArrowheads="1"/>
          </p:cNvSpPr>
          <p:nvPr/>
        </p:nvSpPr>
        <p:spPr bwMode="auto">
          <a:xfrm>
            <a:off x="2549466" y="3335376"/>
            <a:ext cx="339407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</a:rPr>
              <a:t>Trend</a:t>
            </a:r>
            <a:r>
              <a:rPr lang="en-US">
                <a:solidFill>
                  <a:srgbClr val="000000"/>
                </a:solidFill>
              </a:rPr>
              <a:t> (growth or decline)</a:t>
            </a:r>
            <a:endParaRPr lang="en-US" b="1" i="1">
              <a:solidFill>
                <a:srgbClr val="000000"/>
              </a:solidFill>
            </a:endParaRPr>
          </a:p>
        </p:txBody>
      </p:sp>
      <p:sp>
        <p:nvSpPr>
          <p:cNvPr id="24588" name="Line 9"/>
          <p:cNvSpPr>
            <a:spLocks noChangeShapeType="1"/>
          </p:cNvSpPr>
          <p:nvPr/>
        </p:nvSpPr>
        <p:spPr bwMode="auto">
          <a:xfrm>
            <a:off x="1727141" y="4284701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0"/>
          <p:cNvSpPr txBox="1">
            <a:spLocks noChangeArrowheads="1"/>
          </p:cNvSpPr>
          <p:nvPr/>
        </p:nvSpPr>
        <p:spPr bwMode="auto">
          <a:xfrm>
            <a:off x="2549466" y="4097376"/>
            <a:ext cx="57546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</a:rPr>
              <a:t>Seasonality</a:t>
            </a:r>
            <a:r>
              <a:rPr lang="en-US">
                <a:solidFill>
                  <a:srgbClr val="000000"/>
                </a:solidFill>
              </a:rPr>
              <a:t> (predictable seasonal fluctuation)</a:t>
            </a:r>
            <a:endParaRPr lang="en-US" b="1" i="1">
              <a:solidFill>
                <a:srgbClr val="000000"/>
              </a:solidFill>
            </a:endParaRPr>
          </a:p>
        </p:txBody>
      </p:sp>
      <p:sp>
        <p:nvSpPr>
          <p:cNvPr id="24590" name="Rectangle 11"/>
          <p:cNvSpPr>
            <a:spLocks noChangeArrowheads="1"/>
          </p:cNvSpPr>
          <p:nvPr/>
        </p:nvSpPr>
        <p:spPr bwMode="auto">
          <a:xfrm>
            <a:off x="138918" y="4706976"/>
            <a:ext cx="8778129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 Systematic </a:t>
            </a:r>
            <a:r>
              <a:rPr lang="en-US" dirty="0">
                <a:solidFill>
                  <a:srgbClr val="000000"/>
                </a:solidFill>
              </a:rPr>
              <a:t>component: Expected value of the variable</a:t>
            </a:r>
          </a:p>
          <a:p>
            <a:pPr marL="230188" indent="-230188"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Random component: The part of the forecast that deviates from the systematic component</a:t>
            </a:r>
          </a:p>
          <a:p>
            <a:pPr marL="230188" indent="-230188">
              <a:buFont typeface="Wingdings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Forecast </a:t>
            </a:r>
            <a:r>
              <a:rPr lang="en-US" dirty="0">
                <a:solidFill>
                  <a:srgbClr val="000000"/>
                </a:solidFill>
              </a:rPr>
              <a:t>error: difference between forecast and actual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05" y="1603350"/>
            <a:ext cx="5715000" cy="27432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Naive Forecast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Moving Average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Exponential Smoothing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04853" y="434934"/>
            <a:ext cx="867568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Time Series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600" y="2362200"/>
          <a:ext cx="1995488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82" name="Clip" r:id="rId4" imgW="1993680" imgH="2760480" progId="">
                  <p:embed/>
                </p:oleObj>
              </mc:Choice>
              <mc:Fallback>
                <p:oleObj name="Clip" r:id="rId4" imgW="1993680" imgH="2760480" progId="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1995488" cy="276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1C5E7">
                                    <a:gamma/>
                                    <a:shade val="89804"/>
                                    <a:invGamma/>
                                  </a:srgbClr>
                                </a:gs>
                                <a:gs pos="100000">
                                  <a:srgbClr val="F1C5E7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701A5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AutoShape 4"/>
          <p:cNvSpPr>
            <a:spLocks noChangeArrowheads="1"/>
          </p:cNvSpPr>
          <p:nvPr/>
        </p:nvSpPr>
        <p:spPr bwMode="auto">
          <a:xfrm>
            <a:off x="1541421" y="1493810"/>
            <a:ext cx="5222875" cy="1277956"/>
          </a:xfrm>
          <a:prstGeom prst="wedgeRoundRectCallout">
            <a:avLst>
              <a:gd name="adj1" fmla="val -52912"/>
              <a:gd name="adj2" fmla="val 72241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79577" y="1493811"/>
            <a:ext cx="5029200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2C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 sold 250 wheels last week....  </a:t>
            </a:r>
          </a:p>
          <a:p>
            <a:pPr>
              <a:defRPr/>
            </a:pPr>
            <a:r>
              <a:rPr lang="en-US" b="1" dirty="0">
                <a:solidFill>
                  <a:srgbClr val="C02C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Now, next week we should sell.…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438400" y="3962400"/>
            <a:ext cx="55626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A</a:t>
            </a:r>
            <a:r>
              <a:rPr lang="en-US" b="1" i="1" baseline="-25000" dirty="0">
                <a:latin typeface="+mn-lt"/>
              </a:rPr>
              <a:t>t </a:t>
            </a:r>
            <a:r>
              <a:rPr lang="en-US" b="1" i="1" dirty="0">
                <a:latin typeface="+mn-lt"/>
              </a:rPr>
              <a:t>: </a:t>
            </a:r>
            <a:r>
              <a:rPr lang="en-US" dirty="0">
                <a:latin typeface="+mn-lt"/>
              </a:rPr>
              <a:t>Actual demand in period</a:t>
            </a:r>
            <a:r>
              <a:rPr lang="en-US" i="1" dirty="0">
                <a:latin typeface="+mn-lt"/>
              </a:rPr>
              <a:t> t</a:t>
            </a:r>
            <a:endParaRPr lang="en-US" b="1" i="1" dirty="0">
              <a:latin typeface="+mn-lt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362200" y="4495800"/>
            <a:ext cx="75438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F</a:t>
            </a:r>
            <a:r>
              <a:rPr lang="en-US" b="1" i="1" baseline="-25000" dirty="0">
                <a:latin typeface="+mn-lt"/>
              </a:rPr>
              <a:t>(t+1)</a:t>
            </a:r>
            <a:r>
              <a:rPr lang="en-US" b="1" i="1" dirty="0">
                <a:latin typeface="+mn-lt"/>
              </a:rPr>
              <a:t> : </a:t>
            </a:r>
            <a:r>
              <a:rPr lang="en-US" dirty="0">
                <a:latin typeface="+mn-lt"/>
              </a:rPr>
              <a:t>Forecast of demand for period</a:t>
            </a:r>
            <a:r>
              <a:rPr lang="en-US" i="1" dirty="0">
                <a:latin typeface="+mn-lt"/>
              </a:rPr>
              <a:t> t+1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267200" y="3429000"/>
            <a:ext cx="22860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F</a:t>
            </a:r>
            <a:r>
              <a:rPr lang="en-US" b="1" i="1" baseline="-25000" dirty="0">
                <a:latin typeface="+mn-lt"/>
              </a:rPr>
              <a:t>(t+1)</a:t>
            </a:r>
            <a:r>
              <a:rPr lang="en-US" b="1" i="1" dirty="0">
                <a:latin typeface="+mn-lt"/>
              </a:rPr>
              <a:t> = A</a:t>
            </a:r>
            <a:r>
              <a:rPr lang="en-US" b="1" i="1" baseline="-25000" dirty="0">
                <a:latin typeface="+mn-lt"/>
              </a:rPr>
              <a:t>t</a:t>
            </a:r>
            <a:endParaRPr lang="en-US" b="1" i="1" dirty="0">
              <a:latin typeface="+mn-lt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168339" y="388948"/>
            <a:ext cx="8712195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Naive Forecast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052603" y="2262179"/>
            <a:ext cx="28956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250 wheels</a:t>
            </a:r>
          </a:p>
        </p:txBody>
      </p:sp>
      <p:sp>
        <p:nvSpPr>
          <p:cNvPr id="65548" name="Text Box 1036"/>
          <p:cNvSpPr txBox="1">
            <a:spLocks noChangeArrowheads="1"/>
          </p:cNvSpPr>
          <p:nvPr/>
        </p:nvSpPr>
        <p:spPr bwMode="auto">
          <a:xfrm>
            <a:off x="228600" y="5181600"/>
            <a:ext cx="86868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The naive forecast can also serve as an </a:t>
            </a:r>
          </a:p>
          <a:p>
            <a:pPr algn="ctr">
              <a:defRPr/>
            </a:pPr>
            <a:r>
              <a:rPr lang="en-US" dirty="0">
                <a:latin typeface="+mn-lt"/>
              </a:rPr>
              <a:t>accuracy standard for other techniques.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4" grpId="0"/>
      <p:bldP spid="24588" grpId="0"/>
      <p:bldP spid="655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70086"/>
            <a:ext cx="815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Three</a:t>
            </a:r>
            <a:r>
              <a:rPr lang="en-US" dirty="0">
                <a:latin typeface="+mn-lt"/>
              </a:rPr>
              <a:t> period moving average in period </a:t>
            </a:r>
            <a:r>
              <a:rPr lang="en-US" b="1" i="1" dirty="0">
                <a:latin typeface="+mn-lt"/>
              </a:rPr>
              <a:t>7</a:t>
            </a:r>
            <a:r>
              <a:rPr lang="en-US" dirty="0">
                <a:latin typeface="+mn-lt"/>
              </a:rPr>
              <a:t> is the average of: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5632486"/>
            <a:ext cx="81534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MA</a:t>
            </a:r>
            <a:r>
              <a:rPr lang="en-US" b="1" i="1" baseline="-25000" dirty="0">
                <a:latin typeface="+mn-lt"/>
              </a:rPr>
              <a:t>t</a:t>
            </a:r>
            <a:r>
              <a:rPr lang="en-US" b="1" i="1" baseline="30000" dirty="0">
                <a:latin typeface="+mn-lt"/>
              </a:rPr>
              <a:t>10</a:t>
            </a:r>
            <a:r>
              <a:rPr lang="en-US" b="1" i="1" dirty="0">
                <a:latin typeface="+mn-lt"/>
              </a:rPr>
              <a:t> = (A</a:t>
            </a:r>
            <a:r>
              <a:rPr lang="en-US" b="1" i="1" baseline="-25000" dirty="0">
                <a:latin typeface="+mn-lt"/>
              </a:rPr>
              <a:t>t</a:t>
            </a:r>
            <a:r>
              <a:rPr lang="en-US" b="1" i="1" dirty="0">
                <a:latin typeface="+mn-lt"/>
              </a:rPr>
              <a:t>+ A</a:t>
            </a:r>
            <a:r>
              <a:rPr lang="en-US" b="1" i="1" baseline="-25000" dirty="0">
                <a:latin typeface="+mn-lt"/>
              </a:rPr>
              <a:t>t-1</a:t>
            </a:r>
            <a:r>
              <a:rPr lang="en-US" b="1" i="1" dirty="0">
                <a:latin typeface="+mn-lt"/>
              </a:rPr>
              <a:t>+ A</a:t>
            </a:r>
            <a:r>
              <a:rPr lang="en-US" b="1" i="1" baseline="-25000" dirty="0">
                <a:latin typeface="+mn-lt"/>
              </a:rPr>
              <a:t>t-2</a:t>
            </a:r>
            <a:r>
              <a:rPr lang="en-US" b="1" i="1" dirty="0">
                <a:latin typeface="+mn-lt"/>
              </a:rPr>
              <a:t> +A</a:t>
            </a:r>
            <a:r>
              <a:rPr lang="en-US" b="1" i="1" baseline="-25000" dirty="0">
                <a:latin typeface="+mn-lt"/>
              </a:rPr>
              <a:t>t-3</a:t>
            </a:r>
            <a:r>
              <a:rPr lang="en-US" b="1" i="1" dirty="0">
                <a:latin typeface="+mn-lt"/>
              </a:rPr>
              <a:t>+ ….+ A</a:t>
            </a:r>
            <a:r>
              <a:rPr lang="en-US" b="1" i="1" baseline="-25000" dirty="0">
                <a:latin typeface="+mn-lt"/>
              </a:rPr>
              <a:t>t-9 </a:t>
            </a:r>
            <a:r>
              <a:rPr lang="en-US" b="1" i="1" dirty="0">
                <a:latin typeface="+mn-lt"/>
              </a:rPr>
              <a:t>)/10 </a:t>
            </a:r>
            <a:r>
              <a:rPr lang="en-US" b="1" i="1" baseline="-25000" dirty="0">
                <a:latin typeface="+mn-lt"/>
              </a:rPr>
              <a:t>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2279686"/>
            <a:ext cx="54102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baseline="-25000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MA</a:t>
            </a:r>
            <a:r>
              <a:rPr lang="en-US" b="1" i="1" baseline="-25000" dirty="0">
                <a:latin typeface="+mn-lt"/>
              </a:rPr>
              <a:t>7</a:t>
            </a:r>
            <a:r>
              <a:rPr lang="en-US" b="1" i="1" baseline="30000" dirty="0">
                <a:latin typeface="+mn-lt"/>
              </a:rPr>
              <a:t>3</a:t>
            </a:r>
            <a:r>
              <a:rPr lang="en-US" b="1" i="1" dirty="0">
                <a:latin typeface="+mn-lt"/>
              </a:rPr>
              <a:t> = (A</a:t>
            </a:r>
            <a:r>
              <a:rPr lang="en-US" b="1" i="1" baseline="-25000" dirty="0">
                <a:latin typeface="+mn-lt"/>
              </a:rPr>
              <a:t>7</a:t>
            </a:r>
            <a:r>
              <a:rPr lang="en-US" b="1" i="1" dirty="0">
                <a:latin typeface="+mn-lt"/>
              </a:rPr>
              <a:t>+ A</a:t>
            </a:r>
            <a:r>
              <a:rPr lang="en-US" b="1" i="1" baseline="-25000" dirty="0">
                <a:latin typeface="+mn-lt"/>
              </a:rPr>
              <a:t>6</a:t>
            </a:r>
            <a:r>
              <a:rPr lang="en-US" b="1" i="1" dirty="0">
                <a:latin typeface="+mn-lt"/>
              </a:rPr>
              <a:t>+ A</a:t>
            </a:r>
            <a:r>
              <a:rPr lang="en-US" b="1" i="1" baseline="-25000" dirty="0">
                <a:latin typeface="+mn-lt"/>
              </a:rPr>
              <a:t>5 </a:t>
            </a:r>
            <a:r>
              <a:rPr lang="en-US" b="1" i="1" dirty="0">
                <a:latin typeface="+mn-lt"/>
              </a:rPr>
              <a:t>)/3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81000" y="3422686"/>
            <a:ext cx="8229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Three</a:t>
            </a:r>
            <a:r>
              <a:rPr lang="en-US" dirty="0">
                <a:latin typeface="+mn-lt"/>
              </a:rPr>
              <a:t> period moving average in period </a:t>
            </a:r>
            <a:r>
              <a:rPr lang="en-US" b="1" i="1" dirty="0">
                <a:latin typeface="+mn-lt"/>
              </a:rPr>
              <a:t>t</a:t>
            </a:r>
            <a:r>
              <a:rPr lang="en-US" dirty="0">
                <a:latin typeface="+mn-lt"/>
              </a:rPr>
              <a:t> is the average of: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" y="4032286"/>
            <a:ext cx="51054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baseline="-25000">
                <a:latin typeface="+mn-lt"/>
              </a:rPr>
              <a:t> </a:t>
            </a:r>
            <a:r>
              <a:rPr lang="en-US" b="1" i="1">
                <a:latin typeface="+mn-lt"/>
              </a:rPr>
              <a:t>MA</a:t>
            </a:r>
            <a:r>
              <a:rPr lang="en-US" b="1" i="1" baseline="-25000">
                <a:latin typeface="+mn-lt"/>
              </a:rPr>
              <a:t>t</a:t>
            </a:r>
            <a:r>
              <a:rPr lang="en-US" b="1" i="1" baseline="30000">
                <a:latin typeface="+mn-lt"/>
              </a:rPr>
              <a:t>3</a:t>
            </a:r>
            <a:r>
              <a:rPr lang="en-US" b="1" i="1">
                <a:latin typeface="+mn-lt"/>
              </a:rPr>
              <a:t> = (A</a:t>
            </a:r>
            <a:r>
              <a:rPr lang="en-US" b="1" i="1" baseline="-25000">
                <a:latin typeface="+mn-lt"/>
              </a:rPr>
              <a:t>t</a:t>
            </a:r>
            <a:r>
              <a:rPr lang="en-US" b="1" i="1">
                <a:latin typeface="+mn-lt"/>
              </a:rPr>
              <a:t>+ A</a:t>
            </a:r>
            <a:r>
              <a:rPr lang="en-US" b="1" i="1" baseline="-25000">
                <a:latin typeface="+mn-lt"/>
              </a:rPr>
              <a:t>t-1</a:t>
            </a:r>
            <a:r>
              <a:rPr lang="en-US" b="1" i="1">
                <a:latin typeface="+mn-lt"/>
              </a:rPr>
              <a:t>+ A</a:t>
            </a:r>
            <a:r>
              <a:rPr lang="en-US" b="1" i="1" baseline="-25000">
                <a:latin typeface="+mn-lt"/>
              </a:rPr>
              <a:t>t-2 </a:t>
            </a:r>
            <a:r>
              <a:rPr lang="en-US" b="1" i="1">
                <a:latin typeface="+mn-lt"/>
              </a:rPr>
              <a:t>)/3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81000" y="5099086"/>
            <a:ext cx="809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Ten</a:t>
            </a:r>
            <a:r>
              <a:rPr lang="en-US" dirty="0">
                <a:latin typeface="+mn-lt"/>
              </a:rPr>
              <a:t> period moving average in period </a:t>
            </a:r>
            <a:r>
              <a:rPr lang="en-US" b="1" i="1" dirty="0">
                <a:latin typeface="+mn-lt"/>
              </a:rPr>
              <a:t>t</a:t>
            </a:r>
            <a:r>
              <a:rPr lang="en-US" dirty="0">
                <a:latin typeface="+mn-lt"/>
              </a:rPr>
              <a:t> is the average of: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Forecast Using Moving  Average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93751" y="3843373"/>
            <a:ext cx="8295456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Forecast for period </a:t>
            </a:r>
            <a:r>
              <a:rPr lang="en-US" b="1" i="1" dirty="0">
                <a:latin typeface="+mn-lt"/>
              </a:rPr>
              <a:t>t+1</a:t>
            </a:r>
            <a:r>
              <a:rPr lang="en-US" dirty="0">
                <a:latin typeface="+mn-lt"/>
              </a:rPr>
              <a:t> is equal to moving average for period </a:t>
            </a:r>
            <a:r>
              <a:rPr lang="en-US" b="1" i="1" dirty="0">
                <a:latin typeface="+mn-lt"/>
              </a:rPr>
              <a:t>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92464" y="4348198"/>
            <a:ext cx="230277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F</a:t>
            </a:r>
            <a:r>
              <a:rPr lang="en-US" b="1" i="1" baseline="-25000" dirty="0">
                <a:latin typeface="+mn-lt"/>
              </a:rPr>
              <a:t>t+1</a:t>
            </a:r>
            <a:r>
              <a:rPr lang="en-US" b="1" i="1" dirty="0">
                <a:latin typeface="+mn-lt"/>
              </a:rPr>
              <a:t> =</a:t>
            </a:r>
            <a:r>
              <a:rPr lang="en-US" b="1" i="1" dirty="0" err="1">
                <a:latin typeface="+mn-lt"/>
              </a:rPr>
              <a:t>MA</a:t>
            </a:r>
            <a:r>
              <a:rPr lang="en-US" b="1" i="1" baseline="-25000" dirty="0" err="1">
                <a:latin typeface="+mn-lt"/>
              </a:rPr>
              <a:t>t</a:t>
            </a:r>
            <a:r>
              <a:rPr lang="en-US" b="1" i="1" baseline="30000" dirty="0" err="1">
                <a:latin typeface="+mn-lt"/>
              </a:rPr>
              <a:t>n</a:t>
            </a:r>
            <a:endParaRPr lang="en-US" b="1" i="1" dirty="0">
              <a:latin typeface="+mn-lt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9951" y="1709773"/>
            <a:ext cx="7655711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n</a:t>
            </a:r>
            <a:r>
              <a:rPr lang="en-US" dirty="0">
                <a:latin typeface="+mn-lt"/>
              </a:rPr>
              <a:t> period moving average in period </a:t>
            </a:r>
            <a:r>
              <a:rPr lang="en-US" b="1" i="1" dirty="0">
                <a:latin typeface="+mn-lt"/>
              </a:rPr>
              <a:t>t</a:t>
            </a:r>
            <a:r>
              <a:rPr lang="en-US" dirty="0">
                <a:latin typeface="+mn-lt"/>
              </a:rPr>
              <a:t> is the average of: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74751" y="2395573"/>
            <a:ext cx="749501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i="1">
                <a:latin typeface="+mn-lt"/>
              </a:rPr>
              <a:t>MA</a:t>
            </a:r>
            <a:r>
              <a:rPr lang="en-US" b="1" i="1" baseline="-25000">
                <a:latin typeface="+mn-lt"/>
              </a:rPr>
              <a:t>t</a:t>
            </a:r>
            <a:r>
              <a:rPr lang="en-US" b="1" i="1" baseline="30000">
                <a:latin typeface="+mn-lt"/>
              </a:rPr>
              <a:t>n</a:t>
            </a:r>
            <a:r>
              <a:rPr lang="en-US" b="1" i="1">
                <a:latin typeface="+mn-lt"/>
              </a:rPr>
              <a:t> = (A</a:t>
            </a:r>
            <a:r>
              <a:rPr lang="en-US" b="1" i="1" baseline="-25000">
                <a:latin typeface="+mn-lt"/>
              </a:rPr>
              <a:t>t</a:t>
            </a:r>
            <a:r>
              <a:rPr lang="en-US" b="1" i="1">
                <a:latin typeface="+mn-lt"/>
              </a:rPr>
              <a:t>+ A</a:t>
            </a:r>
            <a:r>
              <a:rPr lang="en-US" b="1" i="1" baseline="-25000">
                <a:latin typeface="+mn-lt"/>
              </a:rPr>
              <a:t>t-1</a:t>
            </a:r>
            <a:r>
              <a:rPr lang="en-US" b="1" i="1">
                <a:latin typeface="+mn-lt"/>
              </a:rPr>
              <a:t>+ A</a:t>
            </a:r>
            <a:r>
              <a:rPr lang="en-US" b="1" i="1" baseline="-25000">
                <a:latin typeface="+mn-lt"/>
              </a:rPr>
              <a:t>t-2</a:t>
            </a:r>
            <a:r>
              <a:rPr lang="en-US" b="1" i="1">
                <a:latin typeface="+mn-lt"/>
              </a:rPr>
              <a:t> +A</a:t>
            </a:r>
            <a:r>
              <a:rPr lang="en-US" b="1" i="1" baseline="-25000">
                <a:latin typeface="+mn-lt"/>
              </a:rPr>
              <a:t>t-3</a:t>
            </a:r>
            <a:r>
              <a:rPr lang="en-US" b="1" i="1">
                <a:latin typeface="+mn-lt"/>
              </a:rPr>
              <a:t>+ ….+ A</a:t>
            </a:r>
            <a:r>
              <a:rPr lang="en-US" b="1" i="1" baseline="-25000">
                <a:latin typeface="+mn-lt"/>
              </a:rPr>
              <a:t>t-n+1 </a:t>
            </a:r>
            <a:r>
              <a:rPr lang="en-US" b="1" i="1">
                <a:latin typeface="+mn-lt"/>
              </a:rPr>
              <a:t>)/n </a:t>
            </a:r>
            <a:r>
              <a:rPr lang="en-US" b="1" i="1" baseline="-25000">
                <a:latin typeface="+mn-lt"/>
              </a:rPr>
              <a:t>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3751" y="5595973"/>
            <a:ext cx="851375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</a:rPr>
              <a:t>F</a:t>
            </a:r>
            <a:r>
              <a:rPr lang="en-US" b="1" i="1" baseline="-25000" dirty="0">
                <a:latin typeface="+mn-lt"/>
              </a:rPr>
              <a:t>t+1</a:t>
            </a:r>
            <a:r>
              <a:rPr lang="en-US" b="1" i="1" dirty="0">
                <a:latin typeface="+mn-lt"/>
              </a:rPr>
              <a:t> =</a:t>
            </a:r>
            <a:r>
              <a:rPr lang="en-US" b="1" i="1" dirty="0" err="1">
                <a:latin typeface="+mn-lt"/>
              </a:rPr>
              <a:t>MA</a:t>
            </a:r>
            <a:r>
              <a:rPr lang="en-US" b="1" i="1" baseline="-25000" dirty="0" err="1">
                <a:latin typeface="+mn-lt"/>
              </a:rPr>
              <a:t>t</a:t>
            </a:r>
            <a:r>
              <a:rPr lang="en-US" b="1" i="1" baseline="30000" dirty="0" err="1">
                <a:latin typeface="+mn-lt"/>
              </a:rPr>
              <a:t>n</a:t>
            </a:r>
            <a:r>
              <a:rPr lang="en-US" b="1" i="1" dirty="0">
                <a:latin typeface="+mn-lt"/>
              </a:rPr>
              <a:t> = (A</a:t>
            </a:r>
            <a:r>
              <a:rPr lang="en-US" b="1" i="1" baseline="-25000" dirty="0">
                <a:latin typeface="+mn-lt"/>
              </a:rPr>
              <a:t>t</a:t>
            </a:r>
            <a:r>
              <a:rPr lang="en-US" b="1" i="1" dirty="0">
                <a:latin typeface="+mn-lt"/>
              </a:rPr>
              <a:t>+ A</a:t>
            </a:r>
            <a:r>
              <a:rPr lang="en-US" b="1" i="1" baseline="-25000" dirty="0">
                <a:latin typeface="+mn-lt"/>
              </a:rPr>
              <a:t>t-1</a:t>
            </a:r>
            <a:r>
              <a:rPr lang="en-US" b="1" i="1" dirty="0">
                <a:latin typeface="+mn-lt"/>
              </a:rPr>
              <a:t>+ A</a:t>
            </a:r>
            <a:r>
              <a:rPr lang="en-US" b="1" i="1" baseline="-25000" dirty="0">
                <a:latin typeface="+mn-lt"/>
              </a:rPr>
              <a:t>t-2</a:t>
            </a:r>
            <a:r>
              <a:rPr lang="en-US" b="1" i="1" dirty="0">
                <a:latin typeface="+mn-lt"/>
              </a:rPr>
              <a:t> +A</a:t>
            </a:r>
            <a:r>
              <a:rPr lang="en-US" b="1" i="1" baseline="-25000" dirty="0">
                <a:latin typeface="+mn-lt"/>
              </a:rPr>
              <a:t>t-3</a:t>
            </a:r>
            <a:r>
              <a:rPr lang="en-US" b="1" i="1" dirty="0">
                <a:latin typeface="+mn-lt"/>
              </a:rPr>
              <a:t>+ ….+ A</a:t>
            </a:r>
            <a:r>
              <a:rPr lang="en-US" b="1" i="1" baseline="-25000" dirty="0">
                <a:latin typeface="+mn-lt"/>
              </a:rPr>
              <a:t>t-n+1 </a:t>
            </a:r>
            <a:r>
              <a:rPr lang="en-US" b="1" i="1" dirty="0">
                <a:latin typeface="+mn-lt"/>
              </a:rPr>
              <a:t>)/n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An example for comparison of two  Moving Averages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4572000" y="2004993"/>
            <a:ext cx="37608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Let’s develop 3-week and 6-week moving average forecasts for demand in week 13.</a:t>
            </a:r>
          </a:p>
        </p:txBody>
      </p:sp>
      <p:graphicFrame>
        <p:nvGraphicFramePr>
          <p:cNvPr id="46284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233558"/>
              </p:ext>
            </p:extLst>
          </p:nvPr>
        </p:nvGraphicFramePr>
        <p:xfrm>
          <a:off x="866775" y="1408113"/>
          <a:ext cx="1363663" cy="488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61" name="Worksheet" r:id="rId4" imgW="1095329" imgH="3924198" progId="Excel.Sheet.8">
                  <p:link updateAutomatic="1"/>
                </p:oleObj>
              </mc:Choice>
              <mc:Fallback>
                <p:oleObj name="Worksheet" r:id="rId4" imgW="1095329" imgH="3924198" progId="Excel.Sheet.8">
                  <p:link updateAutomatic="1"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1408113"/>
                        <a:ext cx="1363663" cy="488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364" y="188640"/>
            <a:ext cx="1079612" cy="905349"/>
          </a:xfrm>
          <a:prstGeom prst="rect">
            <a:avLst/>
          </a:prstGeom>
        </p:spPr>
      </p:pic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263467" y="398421"/>
            <a:ext cx="758489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Impact" pitchFamily="34" charset="0"/>
              </a:rPr>
              <a:t>Recoded Lecture on Moving Average Slides </a:t>
            </a:r>
            <a:endParaRPr lang="en-US" sz="32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2411" y="6165305"/>
            <a:ext cx="8388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www.youtube.com/watch?v=gt-YOLxJqBk&amp;t=8s</a:t>
            </a:r>
            <a:endParaRPr lang="en-US" dirty="0"/>
          </a:p>
        </p:txBody>
      </p:sp>
      <p:pic>
        <p:nvPicPr>
          <p:cNvPr id="7" name="gt-YOLxJqBk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11941" y="1345700"/>
            <a:ext cx="8713756" cy="490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3-Period  and 6-Period Moving Average</a:t>
            </a:r>
            <a:endParaRPr lang="en-US" sz="3200" dirty="0"/>
          </a:p>
        </p:txBody>
      </p:sp>
      <p:sp>
        <p:nvSpPr>
          <p:cNvPr id="6" name="Oval 128"/>
          <p:cNvSpPr>
            <a:spLocks noChangeArrowheads="1"/>
          </p:cNvSpPr>
          <p:nvPr/>
        </p:nvSpPr>
        <p:spPr bwMode="auto">
          <a:xfrm>
            <a:off x="1927204" y="3424418"/>
            <a:ext cx="1178829" cy="32861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79512" y="1412776"/>
            <a:ext cx="3196969" cy="1980220"/>
            <a:chOff x="1350046" y="1279314"/>
            <a:chExt cx="3196969" cy="1980220"/>
          </a:xfrm>
        </p:grpSpPr>
        <p:sp>
          <p:nvSpPr>
            <p:cNvPr id="7" name="Text Box 130"/>
            <p:cNvSpPr txBox="1">
              <a:spLocks noChangeArrowheads="1"/>
            </p:cNvSpPr>
            <p:nvPr/>
          </p:nvSpPr>
          <p:spPr bwMode="auto">
            <a:xfrm>
              <a:off x="1350046" y="1279314"/>
              <a:ext cx="319696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(1300+1356+1442)/</a:t>
              </a:r>
              <a:r>
                <a:rPr lang="en-US" sz="2200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8" name="Line 131"/>
            <p:cNvSpPr>
              <a:spLocks noChangeShapeType="1"/>
            </p:cNvSpPr>
            <p:nvPr/>
          </p:nvSpPr>
          <p:spPr bwMode="auto">
            <a:xfrm>
              <a:off x="3096346" y="1855377"/>
              <a:ext cx="503038" cy="140415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1900" y="1412776"/>
            <a:ext cx="5275361" cy="2745466"/>
            <a:chOff x="3635387" y="1304255"/>
            <a:chExt cx="5275361" cy="2745466"/>
          </a:xfrm>
        </p:grpSpPr>
        <p:sp>
          <p:nvSpPr>
            <p:cNvPr id="10" name="Text Box 133"/>
            <p:cNvSpPr txBox="1">
              <a:spLocks noChangeArrowheads="1"/>
            </p:cNvSpPr>
            <p:nvPr/>
          </p:nvSpPr>
          <p:spPr bwMode="auto">
            <a:xfrm>
              <a:off x="3635387" y="1304255"/>
              <a:ext cx="527536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(1300+1356+1442+1576+1716+1832)/</a:t>
              </a:r>
              <a:r>
                <a:rPr lang="en-US" sz="2200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1" name="Line 134"/>
            <p:cNvSpPr>
              <a:spLocks noChangeShapeType="1"/>
            </p:cNvSpPr>
            <p:nvPr/>
          </p:nvSpPr>
          <p:spPr bwMode="auto">
            <a:xfrm>
              <a:off x="6361136" y="1858941"/>
              <a:ext cx="474669" cy="21907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6" name="Oval 128"/>
          <p:cNvSpPr>
            <a:spLocks noChangeArrowheads="1"/>
          </p:cNvSpPr>
          <p:nvPr/>
        </p:nvSpPr>
        <p:spPr bwMode="auto">
          <a:xfrm>
            <a:off x="1160431" y="2913237"/>
            <a:ext cx="584343" cy="83979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28"/>
          <p:cNvSpPr>
            <a:spLocks noChangeArrowheads="1"/>
          </p:cNvSpPr>
          <p:nvPr/>
        </p:nvSpPr>
        <p:spPr bwMode="auto">
          <a:xfrm>
            <a:off x="6227443" y="4179993"/>
            <a:ext cx="1178829" cy="32861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28"/>
          <p:cNvSpPr>
            <a:spLocks noChangeArrowheads="1"/>
          </p:cNvSpPr>
          <p:nvPr/>
        </p:nvSpPr>
        <p:spPr bwMode="auto">
          <a:xfrm>
            <a:off x="5544108" y="2902039"/>
            <a:ext cx="620721" cy="164308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5032" name="Object 8"/>
          <p:cNvGraphicFramePr>
            <a:graphicFrameLocks noChangeAspect="1"/>
          </p:cNvGraphicFramePr>
          <p:nvPr/>
        </p:nvGraphicFramePr>
        <p:xfrm>
          <a:off x="251520" y="2630388"/>
          <a:ext cx="402907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56" name="Worksheet" r:id="rId4" imgW="4029075" imgH="3390900" progId="Excel.Sheet.12">
                  <p:embed/>
                </p:oleObj>
              </mc:Choice>
              <mc:Fallback>
                <p:oleObj name="Worksheet" r:id="rId4" imgW="4029075" imgH="3390900" progId="Excel.Shee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630388"/>
                        <a:ext cx="4029075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5033" name="Object 9"/>
          <p:cNvGraphicFramePr>
            <a:graphicFrameLocks noChangeAspect="1"/>
          </p:cNvGraphicFramePr>
          <p:nvPr/>
        </p:nvGraphicFramePr>
        <p:xfrm>
          <a:off x="4644008" y="2666392"/>
          <a:ext cx="40862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57" name="Worksheet" r:id="rId6" imgW="4086225" imgH="3390900" progId="Excel.Sheet.12">
                  <p:embed/>
                </p:oleObj>
              </mc:Choice>
              <mc:Fallback>
                <p:oleObj name="Worksheet" r:id="rId6" imgW="4086225" imgH="3390900" progId="Excel.Shee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666392"/>
                        <a:ext cx="4086225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 to Compare Two or More Methods</a:t>
            </a:r>
            <a:endParaRPr lang="en-US" dirty="0"/>
          </a:p>
        </p:txBody>
      </p:sp>
      <p:graphicFrame>
        <p:nvGraphicFramePr>
          <p:cNvPr id="407564" name="Object 12"/>
          <p:cNvGraphicFramePr>
            <a:graphicFrameLocks noChangeAspect="1"/>
          </p:cNvGraphicFramePr>
          <p:nvPr/>
        </p:nvGraphicFramePr>
        <p:xfrm>
          <a:off x="323528" y="1520788"/>
          <a:ext cx="32766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76" name="Worksheet" r:id="rId4" imgW="3276672" imgH="3390918" progId="Excel.Sheet.12">
                  <p:embed/>
                </p:oleObj>
              </mc:Choice>
              <mc:Fallback>
                <p:oleObj name="Worksheet" r:id="rId4" imgW="3276672" imgH="3390918" progId="Excel.Shee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520788"/>
                        <a:ext cx="3276600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measure errors? </a:t>
            </a:r>
            <a:endParaRPr lang="en-US" dirty="0"/>
          </a:p>
        </p:txBody>
      </p:sp>
      <p:graphicFrame>
        <p:nvGraphicFramePr>
          <p:cNvPr id="327682" name="Object 2"/>
          <p:cNvGraphicFramePr>
            <a:graphicFrameLocks/>
          </p:cNvGraphicFramePr>
          <p:nvPr/>
        </p:nvGraphicFramePr>
        <p:xfrm>
          <a:off x="336550" y="2330810"/>
          <a:ext cx="4811514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6" name="Equation" r:id="rId4" imgW="2273040" imgH="177480" progId="Equation.3">
                  <p:embed/>
                </p:oleObj>
              </mc:Choice>
              <mc:Fallback>
                <p:oleObj name="Equation" r:id="rId4" imgW="2273040" imgH="17748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2330810"/>
                        <a:ext cx="4811514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88892" y="3100383"/>
            <a:ext cx="7186583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>
                <a:latin typeface="MS Reference Sans Serif" pitchFamily="34" charset="0"/>
              </a:rPr>
              <a:t>Standard Deviation of Error  = </a:t>
            </a:r>
            <a:r>
              <a:rPr lang="en-US" sz="2600" dirty="0" smtClean="0">
                <a:latin typeface="MS Reference Sans Serif" pitchFamily="34" charset="0"/>
              </a:rPr>
              <a:t>1.25MAD</a:t>
            </a:r>
            <a:endParaRPr lang="en-US" sz="2600" dirty="0">
              <a:latin typeface="MS Reference Sans Serif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8" y="4005065"/>
            <a:ext cx="8532948" cy="234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300" dirty="0">
                <a:latin typeface="MS Reference Sans Serif" pitchFamily="34" charset="0"/>
              </a:rPr>
              <a:t>Error is assumed </a:t>
            </a:r>
            <a:r>
              <a:rPr lang="en-US" sz="2300" dirty="0" smtClean="0">
                <a:latin typeface="MS Reference Sans Serif" pitchFamily="34" charset="0"/>
              </a:rPr>
              <a:t>to be </a:t>
            </a:r>
            <a:r>
              <a:rPr lang="en-US" sz="2300" dirty="0" smtClean="0">
                <a:solidFill>
                  <a:srgbClr val="FF0000"/>
                </a:solidFill>
                <a:latin typeface="MS Reference Sans Serif" pitchFamily="34" charset="0"/>
              </a:rPr>
              <a:t>normally distributed </a:t>
            </a:r>
            <a:endParaRPr lang="en-US" sz="2300" dirty="0">
              <a:solidFill>
                <a:srgbClr val="FF0000"/>
              </a:solidFill>
              <a:latin typeface="MS Reference Sans Serif" pitchFamily="34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>
                <a:latin typeface="MS Reference Sans Serif" pitchFamily="34" charset="0"/>
              </a:rPr>
              <a:t>A MEAN (AVERAGE)  =  0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>
                <a:latin typeface="MS Reference Sans Serif" pitchFamily="34" charset="0"/>
              </a:rPr>
              <a:t>STANDARD DEVIATION  =  </a:t>
            </a:r>
            <a:r>
              <a:rPr lang="en-US" dirty="0" smtClean="0">
                <a:latin typeface="MS Reference Sans Serif" pitchFamily="34" charset="0"/>
              </a:rPr>
              <a:t>1.25MAD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300" dirty="0" smtClean="0">
                <a:latin typeface="MS Reference Sans Serif" pitchFamily="34" charset="0"/>
              </a:rPr>
              <a:t>Therefore, our forecast is also normally distributed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A MEAN (AVERAGE)  =  Ft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STANDARD DEVIATION  =  1.25MAD</a:t>
            </a:r>
          </a:p>
        </p:txBody>
      </p:sp>
      <p:graphicFrame>
        <p:nvGraphicFramePr>
          <p:cNvPr id="327683" name="Object 19"/>
          <p:cNvGraphicFramePr>
            <a:graphicFrameLocks noChangeAspect="1"/>
          </p:cNvGraphicFramePr>
          <p:nvPr/>
        </p:nvGraphicFramePr>
        <p:xfrm>
          <a:off x="5292080" y="2103698"/>
          <a:ext cx="23415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7" name="Equation" r:id="rId6" imgW="1282680" imgH="469800" progId="Equation.3">
                  <p:embed/>
                </p:oleObj>
              </mc:Choice>
              <mc:Fallback>
                <p:oleObj name="Equation" r:id="rId6" imgW="1282680" imgH="469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103698"/>
                        <a:ext cx="23415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59532" y="1376772"/>
            <a:ext cx="2232248" cy="49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Bef>
                <a:spcPct val="20000"/>
              </a:spcBef>
            </a:pPr>
            <a:r>
              <a:rPr lang="en-US" sz="2300" dirty="0">
                <a:latin typeface="Tahoma" pitchFamily="34" charset="0"/>
              </a:rPr>
              <a:t>Error </a:t>
            </a:r>
            <a:r>
              <a:rPr lang="en-US" sz="2300" dirty="0" smtClean="0">
                <a:latin typeface="Tahoma" pitchFamily="34" charset="0"/>
              </a:rPr>
              <a:t>= At - Ft</a:t>
            </a:r>
            <a:endParaRPr lang="en-US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 for One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6492" y="5370470"/>
            <a:ext cx="8434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763" eaLnBrk="0" hangingPunct="0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MS Reference Sans Serif" pitchFamily="34" charset="0"/>
                <a:cs typeface="Tahoma" pitchFamily="34" charset="0"/>
              </a:rPr>
              <a:t>But. Compare two or more forecasting techniques only over a period when data is available for all techniques.</a:t>
            </a:r>
          </a:p>
        </p:txBody>
      </p:sp>
      <p:graphicFrame>
        <p:nvGraphicFramePr>
          <p:cNvPr id="408581" name="Object 5"/>
          <p:cNvGraphicFramePr>
            <a:graphicFrameLocks noChangeAspect="1"/>
          </p:cNvGraphicFramePr>
          <p:nvPr/>
        </p:nvGraphicFramePr>
        <p:xfrm>
          <a:off x="1616546" y="1466850"/>
          <a:ext cx="561975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593" name="Worksheet" r:id="rId4" imgW="5619687" imgH="3924390" progId="Excel.Sheet.12">
                  <p:embed/>
                </p:oleObj>
              </mc:Choice>
              <mc:Fallback>
                <p:oleObj name="Worksheet" r:id="rId4" imgW="5619687" imgH="392439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546" y="1466850"/>
                        <a:ext cx="561975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Two Methods</a:t>
            </a:r>
            <a:endParaRPr lang="en-US" dirty="0"/>
          </a:p>
        </p:txBody>
      </p:sp>
      <p:graphicFrame>
        <p:nvGraphicFramePr>
          <p:cNvPr id="565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796448"/>
              </p:ext>
            </p:extLst>
          </p:nvPr>
        </p:nvGraphicFramePr>
        <p:xfrm>
          <a:off x="431540" y="1556792"/>
          <a:ext cx="8181975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62" name="Worksheet" r:id="rId4" imgW="8181970" imgH="3924198" progId="Excel.Sheet.8">
                  <p:link updateAutomatic="1"/>
                </p:oleObj>
              </mc:Choice>
              <mc:Fallback>
                <p:oleObj name="Worksheet" r:id="rId4" imgW="8181970" imgH="3924198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40" y="1556792"/>
                        <a:ext cx="8181975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 Comparison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4005064"/>
            <a:ext cx="8461375" cy="248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How many periods should we use for forecasting?</a:t>
            </a:r>
          </a:p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6-week forecast is 1519 and MAD is 195</a:t>
            </a:r>
          </a:p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3-week forecast is 1450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 and MAD is </a:t>
            </a:r>
            <a:r>
              <a:rPr lang="en-US" sz="2000" kern="0" noProof="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almost 160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Sans Serif" pitchFamily="34" charset="0"/>
              <a:cs typeface="Microsoft Sans Serif" pitchFamily="34" charset="0"/>
            </a:endParaRPr>
          </a:p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3-week MAD is lower than 6-week MAD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Seems we prefer 3-week to 6-week.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So … should we use as many periods as possible?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pic>
        <p:nvPicPr>
          <p:cNvPr id="5632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412777"/>
            <a:ext cx="4348547" cy="261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Check a Second Example</a:t>
            </a:r>
            <a:endParaRPr lang="en-US" sz="3200" dirty="0"/>
          </a:p>
        </p:txBody>
      </p:sp>
      <p:graphicFrame>
        <p:nvGraphicFramePr>
          <p:cNvPr id="392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077894"/>
              </p:ext>
            </p:extLst>
          </p:nvPr>
        </p:nvGraphicFramePr>
        <p:xfrm>
          <a:off x="255813" y="1466850"/>
          <a:ext cx="8594983" cy="412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08" name="Worksheet" r:id="rId4" imgW="8181970" imgH="3924198" progId="Excel.Sheet.8">
                  <p:link updateAutomatic="1"/>
                </p:oleObj>
              </mc:Choice>
              <mc:Fallback>
                <p:oleObj name="Worksheet" r:id="rId4" imgW="8181970" imgH="3924198" progId="Excel.Sheet.8">
                  <p:link updateAutomatic="1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13" y="1466850"/>
                        <a:ext cx="8594983" cy="4122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 comparison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4401108"/>
            <a:ext cx="8193141" cy="208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Note that MAD is now lower for the 6-week than for the 3-week MA.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3-week MAD is 293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6-week MAD is almost 254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What is going on?</a:t>
            </a:r>
          </a:p>
        </p:txBody>
      </p:sp>
      <p:pic>
        <p:nvPicPr>
          <p:cNvPr id="390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5574" y="1376772"/>
            <a:ext cx="478073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Average: Observations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5516" y="1493810"/>
            <a:ext cx="8712968" cy="5139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A large number of periods will cause the moving average to respond slowly to changes. A smooth curve.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 small number of periods will be more reactive. Response to the most current changes.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Reference Sans Serif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Long term investors stay with larger number of periods. Day-trades, with smaller number of periods. 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Try many different time window sizes, and choose the one with the lowest MAD.</a:t>
            </a:r>
          </a:p>
          <a:p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Average: Microsoft</a:t>
            </a:r>
            <a:endParaRPr lang="en-US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556" y="1520788"/>
            <a:ext cx="7627937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428" name="Group 36"/>
          <p:cNvGraphicFramePr>
            <a:graphicFrameLocks noGrp="1"/>
          </p:cNvGraphicFramePr>
          <p:nvPr>
            <p:ph type="tbl" idx="1"/>
          </p:nvPr>
        </p:nvGraphicFramePr>
        <p:xfrm>
          <a:off x="838200" y="2362200"/>
          <a:ext cx="7468236" cy="3657603"/>
        </p:xfrm>
        <a:graphic>
          <a:graphicData uri="http://schemas.openxmlformats.org/drawingml/2006/table">
            <a:tbl>
              <a:tblPr/>
              <a:tblGrid>
                <a:gridCol w="345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Accounting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37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Cost/Profit Estimates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37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Cash Flow and Funding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Human Resources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37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Hiring/Recruiting/Training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Pricing, Promotion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37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IT/IS Systems,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37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Production Planning, MRP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Product/Service Design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37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New Products and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412" name="Rectangle 30"/>
          <p:cNvSpPr>
            <a:spLocks noChangeArrowheads="1"/>
          </p:cNvSpPr>
          <p:nvPr/>
        </p:nvSpPr>
        <p:spPr bwMode="auto">
          <a:xfrm>
            <a:off x="263466" y="398421"/>
            <a:ext cx="9077325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Uses of Forecasts</a:t>
            </a:r>
          </a:p>
        </p:txBody>
      </p:sp>
      <p:sp>
        <p:nvSpPr>
          <p:cNvPr id="16413" name="Rectangle 32"/>
          <p:cNvSpPr>
            <a:spLocks noChangeArrowheads="1"/>
          </p:cNvSpPr>
          <p:nvPr/>
        </p:nvSpPr>
        <p:spPr bwMode="auto">
          <a:xfrm>
            <a:off x="373005" y="1420785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latin typeface="Arial" charset="0"/>
              </a:rPr>
              <a:t>Forecast: a prediction of the future value of a </a:t>
            </a:r>
            <a:r>
              <a:rPr lang="en-US" b="1" dirty="0" smtClean="0">
                <a:latin typeface="Arial" charset="0"/>
              </a:rPr>
              <a:t>variable  		of </a:t>
            </a:r>
            <a:r>
              <a:rPr lang="en-US" b="1" dirty="0">
                <a:latin typeface="Arial" charset="0"/>
              </a:rPr>
              <a:t>interest, such as demand.</a:t>
            </a:r>
          </a:p>
        </p:txBody>
      </p:sp>
    </p:spTree>
    <p:extLst>
      <p:ext uri="{BB962C8B-B14F-4D97-AF65-F5344CB8AC3E}">
        <p14:creationId xmlns:p14="http://schemas.microsoft.com/office/powerpoint/2010/main" val="39534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graphicFrame>
        <p:nvGraphicFramePr>
          <p:cNvPr id="334851" name="Object 6"/>
          <p:cNvGraphicFramePr>
            <a:graphicFrameLocks noChangeAspect="1"/>
          </p:cNvGraphicFramePr>
          <p:nvPr/>
        </p:nvGraphicFramePr>
        <p:xfrm>
          <a:off x="373005" y="1603350"/>
          <a:ext cx="31607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29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05" y="1603350"/>
                        <a:ext cx="31607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3" name="Object 6"/>
          <p:cNvGraphicFramePr>
            <a:graphicFrameLocks noChangeAspect="1"/>
          </p:cNvGraphicFramePr>
          <p:nvPr/>
        </p:nvGraphicFramePr>
        <p:xfrm>
          <a:off x="4097331" y="1566837"/>
          <a:ext cx="466248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30" name="Equation" r:id="rId6" imgW="2641320" imgH="482400" progId="Equation.3">
                  <p:embed/>
                </p:oleObj>
              </mc:Choice>
              <mc:Fallback>
                <p:oleObj name="Equation" r:id="rId6" imgW="264132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331" y="1566837"/>
                        <a:ext cx="466248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548663"/>
              </p:ext>
            </p:extLst>
          </p:nvPr>
        </p:nvGraphicFramePr>
        <p:xfrm>
          <a:off x="283467" y="2852936"/>
          <a:ext cx="8609013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31" name="Worksheet" r:id="rId8" imgW="5667492" imgH="1933489" progId="Excel.Sheet.8">
                  <p:link updateAutomatic="1"/>
                </p:oleObj>
              </mc:Choice>
              <mc:Fallback>
                <p:oleObj name="Worksheet" r:id="rId8" imgW="5667492" imgH="1933489" progId="Excel.Sheet.8">
                  <p:link updateAutomatic="1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467" y="2852936"/>
                        <a:ext cx="8609013" cy="293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226953" y="2476544"/>
            <a:ext cx="15240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+mn-lt"/>
              </a:rPr>
              <a:t>Tracking Signal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369953" y="2552744"/>
            <a:ext cx="0" cy="41259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369954" y="4670440"/>
            <a:ext cx="7328016" cy="4571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369953" y="3282994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369953" y="6111919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580253" y="3051219"/>
            <a:ext cx="800100" cy="465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UCL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497703" y="5845219"/>
            <a:ext cx="800100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LCL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2589153" y="37719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893953" y="49149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351153" y="41529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808353" y="50673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4417953" y="54483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5027553" y="51435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5941953" y="51435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6170553" y="43815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1979553" y="40767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6780153" y="57531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5408553" y="34671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6399153" y="35433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7389753" y="51435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931196" y="4762544"/>
            <a:ext cx="912826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Time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26953" y="1333544"/>
            <a:ext cx="87630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Are our observations within UCL and LCL?</a:t>
            </a:r>
          </a:p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Is there any systematic error?</a:t>
            </a:r>
          </a:p>
        </p:txBody>
      </p:sp>
      <p:graphicFrame>
        <p:nvGraphicFramePr>
          <p:cNvPr id="624642" name="Object 6"/>
          <p:cNvGraphicFramePr>
            <a:graphicFrameLocks noChangeAspect="1"/>
          </p:cNvGraphicFramePr>
          <p:nvPr/>
        </p:nvGraphicFramePr>
        <p:xfrm>
          <a:off x="5508104" y="1808820"/>
          <a:ext cx="31607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54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808820"/>
                        <a:ext cx="31607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914400" y="2247873"/>
            <a:ext cx="0" cy="4125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914400" y="4316385"/>
            <a:ext cx="7848600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14400" y="2913035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14400" y="5741960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124700" y="2681260"/>
            <a:ext cx="800100" cy="465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UCL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042150" y="5475260"/>
            <a:ext cx="800100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LCL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0574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2438400" y="39353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2895600" y="37829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3352800" y="35543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38862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45720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5410200" y="37067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57150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1524000" y="37067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6324600" y="38591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5029200" y="37829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5943600" y="37829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Oval 21"/>
          <p:cNvSpPr>
            <a:spLocks noChangeArrowheads="1"/>
          </p:cNvSpPr>
          <p:nvPr/>
        </p:nvSpPr>
        <p:spPr bwMode="auto">
          <a:xfrm>
            <a:off x="6629400" y="35543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7346988" y="4392585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Time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51520" y="1628800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+mn-lt"/>
              </a:rPr>
              <a:t>Tracking Signal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250825" y="225425"/>
            <a:ext cx="8677275" cy="863600"/>
          </a:xfrm>
        </p:spPr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graphicFrame>
        <p:nvGraphicFramePr>
          <p:cNvPr id="634883" name="Object 6"/>
          <p:cNvGraphicFramePr>
            <a:graphicFrameLocks noChangeAspect="1"/>
          </p:cNvGraphicFramePr>
          <p:nvPr/>
        </p:nvGraphicFramePr>
        <p:xfrm>
          <a:off x="1367644" y="1556792"/>
          <a:ext cx="25558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95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644" y="1556792"/>
                        <a:ext cx="25558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914400" y="1970088"/>
            <a:ext cx="0" cy="4125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914400" y="4038600"/>
            <a:ext cx="7848600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914400" y="2635250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914400" y="5464175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124700" y="2403475"/>
            <a:ext cx="800100" cy="465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UCL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042150" y="5197475"/>
            <a:ext cx="800100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LCL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935163" y="4340225"/>
            <a:ext cx="138112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2376488" y="4438650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846388" y="4006850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3287713" y="3673475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3867150" y="3475038"/>
            <a:ext cx="138113" cy="198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4364038" y="3541713"/>
            <a:ext cx="138112" cy="198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4584700" y="3973513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081588" y="4306888"/>
            <a:ext cx="138112" cy="198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1520825" y="3873500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6240463" y="4106863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5495925" y="450532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5937250" y="434022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6627813" y="3840163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7310475" y="4114800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Time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39673" y="1365228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+mn-lt"/>
              </a:rPr>
              <a:t>Tracking Signal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50825" y="225425"/>
            <a:ext cx="8677275" cy="863600"/>
          </a:xfrm>
        </p:spPr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graphicFrame>
        <p:nvGraphicFramePr>
          <p:cNvPr id="635906" name="Object 6"/>
          <p:cNvGraphicFramePr>
            <a:graphicFrameLocks noChangeAspect="1"/>
          </p:cNvGraphicFramePr>
          <p:nvPr/>
        </p:nvGraphicFramePr>
        <p:xfrm>
          <a:off x="1367644" y="1444567"/>
          <a:ext cx="2556284" cy="61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18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644" y="1444567"/>
                        <a:ext cx="2556284" cy="616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Applications of MAD and TS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8" y="1484784"/>
            <a:ext cx="8532948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dirty="0" smtClean="0">
                <a:latin typeface="MS Reference Sans Serif" pitchFamily="34" charset="0"/>
              </a:rPr>
              <a:t>MAD</a:t>
            </a:r>
            <a:endParaRPr lang="en-US" dirty="0">
              <a:solidFill>
                <a:srgbClr val="FF0000"/>
              </a:solidFill>
              <a:latin typeface="MS Reference Sans Serif" pitchFamily="34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select the most appropriate forecasting method among two or more candidate methods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estimate the Standard Deviation of forecast</a:t>
            </a:r>
            <a:endParaRPr lang="en-US" dirty="0">
              <a:latin typeface="MS Reference Sans Serif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dirty="0" smtClean="0">
                <a:latin typeface="MS Reference Sans Serif" pitchFamily="34" charset="0"/>
              </a:rPr>
              <a:t>TS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check if TS is between ULC and LCL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check if TS does not show any systematic pattern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>
              <a:latin typeface="MS Reference Sans Serif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dirty="0" smtClean="0">
                <a:latin typeface="MS Reference Sans Serif" pitchFamily="34" charset="0"/>
              </a:rPr>
              <a:t>In practice UCL=5, LCL = -5</a:t>
            </a:r>
          </a:p>
          <a:p>
            <a:pPr marL="457200" indent="-457200"/>
            <a:endParaRPr lang="en-US" dirty="0" smtClean="0">
              <a:latin typeface="MS Reference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0" y="-76248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342900" lvl="0" indent="-342900" algn="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3600" kern="0" dirty="0" smtClean="0">
                <a:solidFill>
                  <a:schemeClr val="bg1"/>
                </a:solidFill>
                <a:latin typeface="Impact" pitchFamily="34" charset="0"/>
                <a:cs typeface="Tahoma" pitchFamily="34" charset="0"/>
              </a:rPr>
              <a:t>Predictions are usually difficult, especially about the future.</a:t>
            </a:r>
          </a:p>
          <a:p>
            <a:pPr algn="r"/>
            <a:endParaRPr lang="en-US" sz="3200" dirty="0" smtClean="0">
              <a:solidFill>
                <a:schemeClr val="bg1"/>
              </a:solidFill>
              <a:latin typeface="Impact" pitchFamily="34" charset="0"/>
            </a:endParaRPr>
          </a:p>
          <a:p>
            <a:pPr marL="342900" lvl="0" indent="-342900" algn="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800" kern="0" dirty="0" smtClean="0">
                <a:solidFill>
                  <a:schemeClr val="bg1"/>
                </a:solidFill>
                <a:latin typeface="Impact" pitchFamily="34" charset="0"/>
                <a:cs typeface="Tahoma" pitchFamily="34" charset="0"/>
              </a:rPr>
              <a:t>Yogi Berra</a:t>
            </a:r>
          </a:p>
          <a:p>
            <a:pPr marL="342900" lvl="0" indent="-342900" algn="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800" kern="0" dirty="0" smtClean="0">
                <a:solidFill>
                  <a:schemeClr val="bg1"/>
                </a:solidFill>
                <a:latin typeface="Impact" pitchFamily="34" charset="0"/>
                <a:cs typeface="Tahoma" pitchFamily="34" charset="0"/>
              </a:rPr>
              <a:t>The former New York Yankees Catcher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Forecasting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76964" cy="52925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Qualitative Techniques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Delphi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Quantitative Techniques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Time Series Analysis - Analyzing data by time periods to determine if trends or patterns exist.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Moving Average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Exponential Smoothing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Causal Relationship Forecasting - Relating demand to an underlying factor other than time. 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Linear - Single and Multi Variables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Nonlinear - Single and Multi Variables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Measures of Accuracy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Mean Absolute Deviation, Tracking Signal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cs typeface="Arial" pitchFamily="34" charset="0"/>
              </a:rPr>
              <a:t>Four  Characteristics of Forecasts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76772"/>
            <a:ext cx="8676964" cy="518457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Forecasts are usually (always) inaccurate (wrong).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endParaRPr lang="en-US" sz="800" dirty="0" smtClean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Forecasts should be accompanied by a measure of forecast error.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endParaRPr lang="en-US" sz="800" dirty="0" smtClean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Forecasts for aggregate items are more accurate than individual forecasts. </a:t>
            </a:r>
            <a:r>
              <a:rPr lang="en-US" sz="2400" dirty="0" smtClean="0">
                <a:cs typeface="Times New Roman" pitchFamily="18" charset="0"/>
              </a:rPr>
              <a:t>Aggregate forecasts reduce the amount of variability 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–</a:t>
            </a:r>
            <a:r>
              <a:rPr lang="en-US" sz="2400" dirty="0" smtClean="0">
                <a:cs typeface="Times New Roman" pitchFamily="18" charset="0"/>
              </a:rPr>
              <a:t> relative to the aggregate mean demand. Standard Deviation of sum of two variables is less than sum of the Standard Deviation of the two variables.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endParaRPr lang="en-US" sz="800" dirty="0" smtClean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Long-range forecasts are less accurate than short-range forecasts.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/>
              <a:t>Forecasts further into the future tends to be less accurate than those of more imminent events. As time passes, we get better information, and make better prediction.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Container Handling 2007: World Total  450  MTEUs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370138" y="1376573"/>
          <a:ext cx="4699000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82" name="Worksheet" r:id="rId4" imgW="3009900" imgH="3609975" progId="Excel.Sheet.8">
                  <p:embed/>
                </p:oleObj>
              </mc:Choice>
              <mc:Fallback>
                <p:oleObj name="Worksheet" r:id="rId4" imgW="3009900" imgH="3609975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1376573"/>
                        <a:ext cx="4699000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 Pedro Bay (SPB) Ports- </a:t>
            </a:r>
            <a:r>
              <a:rPr lang="en-US" dirty="0" err="1" smtClean="0"/>
              <a:t>Portsts</a:t>
            </a:r>
            <a:r>
              <a:rPr lang="en-US" dirty="0" smtClean="0"/>
              <a:t> of LA/LB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 smtClean="0">
                <a:ea typeface="宋体" charset="-122"/>
              </a:rPr>
              <a:t>More than 50% of containers coming to US pass through SPB ports.</a:t>
            </a:r>
            <a:r>
              <a:rPr lang="en-US" dirty="0" smtClean="0"/>
              <a:t> </a:t>
            </a:r>
            <a:r>
              <a:rPr lang="en-US" altLang="zh-CN" dirty="0" smtClean="0">
                <a:ea typeface="宋体" charset="-122"/>
              </a:rPr>
              <a:t>More than 1/3 of the containerized product consumed in all other states pass through SPB ports.  </a:t>
            </a:r>
          </a:p>
          <a:p>
            <a:pPr>
              <a:lnSpc>
                <a:spcPct val="100000"/>
              </a:lnSpc>
            </a:pPr>
            <a:r>
              <a:rPr lang="en-US" altLang="zh-CN" dirty="0" smtClean="0">
                <a:ea typeface="宋体" charset="-122"/>
              </a:rPr>
              <a:t>The total value of trade using the southern California trade infrastructure network is around  $300 billion, creating around $30 billion in state and local taxes and around 3 million jobs or full time equivalents.</a:t>
            </a:r>
          </a:p>
          <a:p>
            <a:r>
              <a:rPr lang="en-US" dirty="0" smtClean="0"/>
              <a:t>SPB ports need to retain their competing edges.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US-China Alternative Routes</a:t>
            </a:r>
            <a:endParaRPr lang="en-US" smtClean="0"/>
          </a:p>
        </p:txBody>
      </p:sp>
      <p:pic>
        <p:nvPicPr>
          <p:cNvPr id="21507" name="Picture 4" descr="Robinson Europe 07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26141"/>
          <a:stretch>
            <a:fillRect/>
          </a:stretch>
        </p:blipFill>
        <p:spPr bwMode="auto">
          <a:xfrm>
            <a:off x="0" y="1304764"/>
            <a:ext cx="6781800" cy="46672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7" name="Freeform 12"/>
          <p:cNvSpPr>
            <a:spLocks/>
          </p:cNvSpPr>
          <p:nvPr/>
        </p:nvSpPr>
        <p:spPr bwMode="auto">
          <a:xfrm>
            <a:off x="1304925" y="2543014"/>
            <a:ext cx="3722688" cy="1077913"/>
          </a:xfrm>
          <a:custGeom>
            <a:avLst/>
            <a:gdLst>
              <a:gd name="T0" fmla="*/ 2147483647 w 2345"/>
              <a:gd name="T1" fmla="*/ 2147483647 h 679"/>
              <a:gd name="T2" fmla="*/ 2147483647 w 2345"/>
              <a:gd name="T3" fmla="*/ 2147483647 h 679"/>
              <a:gd name="T4" fmla="*/ 2147483647 w 2345"/>
              <a:gd name="T5" fmla="*/ 2147483647 h 679"/>
              <a:gd name="T6" fmla="*/ 2147483647 w 2345"/>
              <a:gd name="T7" fmla="*/ 2147483647 h 679"/>
              <a:gd name="T8" fmla="*/ 2147483647 w 2345"/>
              <a:gd name="T9" fmla="*/ 2147483647 h 679"/>
              <a:gd name="T10" fmla="*/ 2147483647 w 2345"/>
              <a:gd name="T11" fmla="*/ 2147483647 h 679"/>
              <a:gd name="T12" fmla="*/ 2147483647 w 2345"/>
              <a:gd name="T13" fmla="*/ 2147483647 h 679"/>
              <a:gd name="T14" fmla="*/ 2147483647 w 2345"/>
              <a:gd name="T15" fmla="*/ 2147483647 h 679"/>
              <a:gd name="T16" fmla="*/ 2147483647 w 2345"/>
              <a:gd name="T17" fmla="*/ 2147483647 h 679"/>
              <a:gd name="T18" fmla="*/ 2147483647 w 2345"/>
              <a:gd name="T19" fmla="*/ 2147483647 h 679"/>
              <a:gd name="T20" fmla="*/ 2147483647 w 2345"/>
              <a:gd name="T21" fmla="*/ 2147483647 h 679"/>
              <a:gd name="T22" fmla="*/ 2147483647 w 2345"/>
              <a:gd name="T23" fmla="*/ 2147483647 h 679"/>
              <a:gd name="T24" fmla="*/ 2147483647 w 2345"/>
              <a:gd name="T25" fmla="*/ 2147483647 h 679"/>
              <a:gd name="T26" fmla="*/ 0 w 2345"/>
              <a:gd name="T27" fmla="*/ 2147483647 h 67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45"/>
              <a:gd name="T43" fmla="*/ 0 h 679"/>
              <a:gd name="T44" fmla="*/ 2345 w 2345"/>
              <a:gd name="T45" fmla="*/ 679 h 67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45" h="679">
                <a:moveTo>
                  <a:pt x="2343" y="306"/>
                </a:moveTo>
                <a:cubicBezTo>
                  <a:pt x="2342" y="306"/>
                  <a:pt x="2345" y="263"/>
                  <a:pt x="2334" y="306"/>
                </a:cubicBezTo>
                <a:cubicBezTo>
                  <a:pt x="2323" y="349"/>
                  <a:pt x="2300" y="506"/>
                  <a:pt x="2274" y="567"/>
                </a:cubicBezTo>
                <a:cubicBezTo>
                  <a:pt x="2247" y="612"/>
                  <a:pt x="2247" y="665"/>
                  <a:pt x="2178" y="672"/>
                </a:cubicBezTo>
                <a:cubicBezTo>
                  <a:pt x="2109" y="679"/>
                  <a:pt x="1985" y="637"/>
                  <a:pt x="1860" y="606"/>
                </a:cubicBezTo>
                <a:cubicBezTo>
                  <a:pt x="1735" y="575"/>
                  <a:pt x="1534" y="516"/>
                  <a:pt x="1431" y="489"/>
                </a:cubicBezTo>
                <a:cubicBezTo>
                  <a:pt x="1328" y="462"/>
                  <a:pt x="1309" y="506"/>
                  <a:pt x="1242" y="441"/>
                </a:cubicBezTo>
                <a:cubicBezTo>
                  <a:pt x="1175" y="376"/>
                  <a:pt x="1104" y="160"/>
                  <a:pt x="1032" y="102"/>
                </a:cubicBezTo>
                <a:cubicBezTo>
                  <a:pt x="960" y="44"/>
                  <a:pt x="856" y="105"/>
                  <a:pt x="807" y="90"/>
                </a:cubicBezTo>
                <a:cubicBezTo>
                  <a:pt x="758" y="75"/>
                  <a:pt x="770" y="24"/>
                  <a:pt x="738" y="12"/>
                </a:cubicBezTo>
                <a:cubicBezTo>
                  <a:pt x="706" y="0"/>
                  <a:pt x="655" y="11"/>
                  <a:pt x="615" y="15"/>
                </a:cubicBezTo>
                <a:cubicBezTo>
                  <a:pt x="575" y="19"/>
                  <a:pt x="534" y="29"/>
                  <a:pt x="495" y="36"/>
                </a:cubicBezTo>
                <a:cubicBezTo>
                  <a:pt x="456" y="43"/>
                  <a:pt x="466" y="50"/>
                  <a:pt x="384" y="57"/>
                </a:cubicBezTo>
                <a:cubicBezTo>
                  <a:pt x="302" y="64"/>
                  <a:pt x="80" y="74"/>
                  <a:pt x="0" y="78"/>
                </a:cubicBezTo>
              </a:path>
            </a:pathLst>
          </a:custGeom>
          <a:noFill/>
          <a:ln w="3175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33363" y="2498564"/>
            <a:ext cx="1100137" cy="200025"/>
            <a:chOff x="1659" y="1431"/>
            <a:chExt cx="693" cy="126"/>
          </a:xfrm>
        </p:grpSpPr>
        <p:sp>
          <p:nvSpPr>
            <p:cNvPr id="21569" name="Freeform 14"/>
            <p:cNvSpPr>
              <a:spLocks/>
            </p:cNvSpPr>
            <p:nvPr/>
          </p:nvSpPr>
          <p:spPr bwMode="auto">
            <a:xfrm>
              <a:off x="1659" y="1530"/>
              <a:ext cx="693" cy="27"/>
            </a:xfrm>
            <a:custGeom>
              <a:avLst/>
              <a:gdLst>
                <a:gd name="T0" fmla="*/ 693 w 693"/>
                <a:gd name="T1" fmla="*/ 6 h 27"/>
                <a:gd name="T2" fmla="*/ 300 w 693"/>
                <a:gd name="T3" fmla="*/ 3 h 27"/>
                <a:gd name="T4" fmla="*/ 0 w 693"/>
                <a:gd name="T5" fmla="*/ 27 h 27"/>
                <a:gd name="T6" fmla="*/ 0 60000 65536"/>
                <a:gd name="T7" fmla="*/ 0 60000 65536"/>
                <a:gd name="T8" fmla="*/ 0 60000 65536"/>
                <a:gd name="T9" fmla="*/ 0 w 693"/>
                <a:gd name="T10" fmla="*/ 0 h 27"/>
                <a:gd name="T11" fmla="*/ 693 w 693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7">
                  <a:moveTo>
                    <a:pt x="693" y="6"/>
                  </a:moveTo>
                  <a:cubicBezTo>
                    <a:pt x="628" y="6"/>
                    <a:pt x="415" y="0"/>
                    <a:pt x="300" y="3"/>
                  </a:cubicBezTo>
                  <a:cubicBezTo>
                    <a:pt x="185" y="6"/>
                    <a:pt x="62" y="22"/>
                    <a:pt x="0" y="27"/>
                  </a:cubicBezTo>
                </a:path>
              </a:pathLst>
            </a:cu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0" name="Freeform 15"/>
            <p:cNvSpPr>
              <a:spLocks/>
            </p:cNvSpPr>
            <p:nvPr/>
          </p:nvSpPr>
          <p:spPr bwMode="auto">
            <a:xfrm>
              <a:off x="1785" y="1431"/>
              <a:ext cx="567" cy="105"/>
            </a:xfrm>
            <a:custGeom>
              <a:avLst/>
              <a:gdLst>
                <a:gd name="T0" fmla="*/ 567 w 567"/>
                <a:gd name="T1" fmla="*/ 105 h 105"/>
                <a:gd name="T2" fmla="*/ 150 w 567"/>
                <a:gd name="T3" fmla="*/ 45 h 105"/>
                <a:gd name="T4" fmla="*/ 0 w 567"/>
                <a:gd name="T5" fmla="*/ 0 h 105"/>
                <a:gd name="T6" fmla="*/ 0 60000 65536"/>
                <a:gd name="T7" fmla="*/ 0 60000 65536"/>
                <a:gd name="T8" fmla="*/ 0 60000 65536"/>
                <a:gd name="T9" fmla="*/ 0 w 567"/>
                <a:gd name="T10" fmla="*/ 0 h 105"/>
                <a:gd name="T11" fmla="*/ 567 w 567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105">
                  <a:moveTo>
                    <a:pt x="567" y="105"/>
                  </a:moveTo>
                  <a:cubicBezTo>
                    <a:pt x="498" y="95"/>
                    <a:pt x="244" y="62"/>
                    <a:pt x="150" y="45"/>
                  </a:cubicBezTo>
                  <a:cubicBezTo>
                    <a:pt x="56" y="28"/>
                    <a:pt x="31" y="9"/>
                    <a:pt x="0" y="0"/>
                  </a:cubicBezTo>
                </a:path>
              </a:pathLst>
            </a:cu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Line 16"/>
            <p:cNvSpPr>
              <a:spLocks noChangeShapeType="1"/>
            </p:cNvSpPr>
            <p:nvPr/>
          </p:nvSpPr>
          <p:spPr bwMode="auto">
            <a:xfrm flipH="1" flipV="1">
              <a:off x="1728" y="1488"/>
              <a:ext cx="624" cy="48"/>
            </a:xfrm>
            <a:prstGeom prst="line">
              <a:avLst/>
            </a:pr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Oval 27"/>
          <p:cNvSpPr>
            <a:spLocks noChangeArrowheads="1"/>
          </p:cNvSpPr>
          <p:nvPr/>
        </p:nvSpPr>
        <p:spPr bwMode="auto">
          <a:xfrm>
            <a:off x="2400300" y="1657189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28"/>
          <p:cNvSpPr txBox="1">
            <a:spLocks noChangeArrowheads="1"/>
          </p:cNvSpPr>
          <p:nvPr/>
        </p:nvSpPr>
        <p:spPr bwMode="auto">
          <a:xfrm>
            <a:off x="800100" y="1476214"/>
            <a:ext cx="2062163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Narvik, Norway</a:t>
            </a:r>
          </a:p>
        </p:txBody>
      </p:sp>
      <p:sp>
        <p:nvSpPr>
          <p:cNvPr id="21512" name="Oval 29"/>
          <p:cNvSpPr>
            <a:spLocks noChangeArrowheads="1"/>
          </p:cNvSpPr>
          <p:nvPr/>
        </p:nvSpPr>
        <p:spPr bwMode="auto">
          <a:xfrm>
            <a:off x="5219700" y="23144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30"/>
          <p:cNvSpPr txBox="1">
            <a:spLocks noChangeArrowheads="1"/>
          </p:cNvSpPr>
          <p:nvPr/>
        </p:nvSpPr>
        <p:spPr bwMode="auto">
          <a:xfrm>
            <a:off x="4000500" y="2009614"/>
            <a:ext cx="2192338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Vostochny, Russia</a:t>
            </a:r>
          </a:p>
        </p:txBody>
      </p:sp>
      <p:sp>
        <p:nvSpPr>
          <p:cNvPr id="21514" name="Oval 31"/>
          <p:cNvSpPr>
            <a:spLocks noChangeArrowheads="1"/>
          </p:cNvSpPr>
          <p:nvPr/>
        </p:nvSpPr>
        <p:spPr bwMode="auto">
          <a:xfrm>
            <a:off x="4991100" y="29240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32"/>
          <p:cNvSpPr txBox="1">
            <a:spLocks noChangeArrowheads="1"/>
          </p:cNvSpPr>
          <p:nvPr/>
        </p:nvSpPr>
        <p:spPr bwMode="auto">
          <a:xfrm>
            <a:off x="3695700" y="2619214"/>
            <a:ext cx="2219325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Hong Kong, China</a:t>
            </a:r>
          </a:p>
        </p:txBody>
      </p:sp>
      <p:sp>
        <p:nvSpPr>
          <p:cNvPr id="21516" name="Oval 33"/>
          <p:cNvSpPr>
            <a:spLocks noChangeArrowheads="1"/>
          </p:cNvSpPr>
          <p:nvPr/>
        </p:nvSpPr>
        <p:spPr bwMode="auto">
          <a:xfrm>
            <a:off x="4762500" y="35336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Text Box 34"/>
          <p:cNvSpPr txBox="1">
            <a:spLocks noChangeArrowheads="1"/>
          </p:cNvSpPr>
          <p:nvPr/>
        </p:nvSpPr>
        <p:spPr bwMode="auto">
          <a:xfrm>
            <a:off x="3390900" y="3609814"/>
            <a:ext cx="1703388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Singapore</a:t>
            </a:r>
          </a:p>
        </p:txBody>
      </p:sp>
      <p:sp>
        <p:nvSpPr>
          <p:cNvPr id="21518" name="Oval 35"/>
          <p:cNvSpPr>
            <a:spLocks noChangeArrowheads="1"/>
          </p:cNvSpPr>
          <p:nvPr/>
        </p:nvSpPr>
        <p:spPr bwMode="auto">
          <a:xfrm>
            <a:off x="2247900" y="210486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36"/>
          <p:cNvSpPr txBox="1">
            <a:spLocks noChangeArrowheads="1"/>
          </p:cNvSpPr>
          <p:nvPr/>
        </p:nvSpPr>
        <p:spPr bwMode="auto">
          <a:xfrm>
            <a:off x="723900" y="2238214"/>
            <a:ext cx="23637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Rotterdam, Netherlands</a:t>
            </a:r>
          </a:p>
        </p:txBody>
      </p:sp>
      <p:sp>
        <p:nvSpPr>
          <p:cNvPr id="21520" name="Oval 39"/>
          <p:cNvSpPr>
            <a:spLocks noChangeArrowheads="1"/>
          </p:cNvSpPr>
          <p:nvPr/>
        </p:nvSpPr>
        <p:spPr bwMode="auto">
          <a:xfrm>
            <a:off x="158750" y="266366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Oval 40"/>
          <p:cNvSpPr>
            <a:spLocks noChangeArrowheads="1"/>
          </p:cNvSpPr>
          <p:nvPr/>
        </p:nvSpPr>
        <p:spPr bwMode="auto">
          <a:xfrm>
            <a:off x="266700" y="25430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Oval 41"/>
          <p:cNvSpPr>
            <a:spLocks noChangeArrowheads="1"/>
          </p:cNvSpPr>
          <p:nvPr/>
        </p:nvSpPr>
        <p:spPr bwMode="auto">
          <a:xfrm>
            <a:off x="419100" y="24668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Text Box 47"/>
          <p:cNvSpPr txBox="1">
            <a:spLocks noChangeArrowheads="1"/>
          </p:cNvSpPr>
          <p:nvPr/>
        </p:nvSpPr>
        <p:spPr bwMode="auto">
          <a:xfrm>
            <a:off x="-1333500" y="2555875"/>
            <a:ext cx="15049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Savannah</a:t>
            </a:r>
          </a:p>
        </p:txBody>
      </p:sp>
      <p:sp>
        <p:nvSpPr>
          <p:cNvPr id="21524" name="Text Box 48"/>
          <p:cNvSpPr txBox="1">
            <a:spLocks noChangeArrowheads="1"/>
          </p:cNvSpPr>
          <p:nvPr/>
        </p:nvSpPr>
        <p:spPr bwMode="auto">
          <a:xfrm>
            <a:off x="-1181100" y="2327275"/>
            <a:ext cx="137953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Norfolk</a:t>
            </a:r>
          </a:p>
        </p:txBody>
      </p:sp>
      <p:sp>
        <p:nvSpPr>
          <p:cNvPr id="21525" name="Text Box 49"/>
          <p:cNvSpPr txBox="1">
            <a:spLocks noChangeArrowheads="1"/>
          </p:cNvSpPr>
          <p:nvPr/>
        </p:nvSpPr>
        <p:spPr bwMode="auto">
          <a:xfrm>
            <a:off x="-1104900" y="2174875"/>
            <a:ext cx="15255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New York</a:t>
            </a:r>
          </a:p>
        </p:txBody>
      </p:sp>
      <p:pic>
        <p:nvPicPr>
          <p:cNvPr id="21526" name="Picture 4" descr="Robinson Europe 07"/>
          <p:cNvPicPr preferRelativeResize="0">
            <a:picLocks noChangeAspect="1" noChangeArrowheads="1"/>
          </p:cNvPicPr>
          <p:nvPr/>
        </p:nvPicPr>
        <p:blipFill>
          <a:blip r:embed="rId3" cstate="print"/>
          <a:srcRect r="67220"/>
          <a:stretch>
            <a:fillRect/>
          </a:stretch>
        </p:blipFill>
        <p:spPr bwMode="auto">
          <a:xfrm>
            <a:off x="6032500" y="1304764"/>
            <a:ext cx="3009900" cy="46672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32" name="Freeform 6"/>
          <p:cNvSpPr>
            <a:spLocks/>
          </p:cNvSpPr>
          <p:nvPr/>
        </p:nvSpPr>
        <p:spPr bwMode="auto">
          <a:xfrm>
            <a:off x="6156325" y="2652552"/>
            <a:ext cx="1609725" cy="190500"/>
          </a:xfrm>
          <a:custGeom>
            <a:avLst/>
            <a:gdLst>
              <a:gd name="T0" fmla="*/ 0 w 1014"/>
              <a:gd name="T1" fmla="*/ 2147483647 h 120"/>
              <a:gd name="T2" fmla="*/ 2147483647 w 1014"/>
              <a:gd name="T3" fmla="*/ 2147483647 h 120"/>
              <a:gd name="T4" fmla="*/ 2147483647 w 1014"/>
              <a:gd name="T5" fmla="*/ 2147483647 h 120"/>
              <a:gd name="T6" fmla="*/ 2147483647 w 1014"/>
              <a:gd name="T7" fmla="*/ 0 h 120"/>
              <a:gd name="T8" fmla="*/ 0 60000 65536"/>
              <a:gd name="T9" fmla="*/ 0 60000 65536"/>
              <a:gd name="T10" fmla="*/ 0 60000 65536"/>
              <a:gd name="T11" fmla="*/ 0 60000 65536"/>
              <a:gd name="T12" fmla="*/ 0 w 1014"/>
              <a:gd name="T13" fmla="*/ 0 h 120"/>
              <a:gd name="T14" fmla="*/ 1014 w 1014"/>
              <a:gd name="T15" fmla="*/ 120 h 1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14" h="120">
                <a:moveTo>
                  <a:pt x="0" y="120"/>
                </a:moveTo>
                <a:cubicBezTo>
                  <a:pt x="72" y="114"/>
                  <a:pt x="297" y="95"/>
                  <a:pt x="432" y="84"/>
                </a:cubicBezTo>
                <a:cubicBezTo>
                  <a:pt x="567" y="73"/>
                  <a:pt x="713" y="68"/>
                  <a:pt x="810" y="54"/>
                </a:cubicBezTo>
                <a:cubicBezTo>
                  <a:pt x="907" y="40"/>
                  <a:pt x="972" y="11"/>
                  <a:pt x="1014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6184900" y="2881152"/>
            <a:ext cx="2447925" cy="631825"/>
          </a:xfrm>
          <a:custGeom>
            <a:avLst/>
            <a:gdLst>
              <a:gd name="T0" fmla="*/ 0 w 1542"/>
              <a:gd name="T1" fmla="*/ 0 h 398"/>
              <a:gd name="T2" fmla="*/ 2147483647 w 1542"/>
              <a:gd name="T3" fmla="*/ 2147483647 h 398"/>
              <a:gd name="T4" fmla="*/ 2147483647 w 1542"/>
              <a:gd name="T5" fmla="*/ 2147483647 h 398"/>
              <a:gd name="T6" fmla="*/ 2147483647 w 1542"/>
              <a:gd name="T7" fmla="*/ 2147483647 h 398"/>
              <a:gd name="T8" fmla="*/ 2147483647 w 1542"/>
              <a:gd name="T9" fmla="*/ 2147483647 h 3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2"/>
              <a:gd name="T16" fmla="*/ 0 h 398"/>
              <a:gd name="T17" fmla="*/ 1542 w 1542"/>
              <a:gd name="T18" fmla="*/ 398 h 3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2" h="398">
                <a:moveTo>
                  <a:pt x="0" y="0"/>
                </a:moveTo>
                <a:cubicBezTo>
                  <a:pt x="87" y="49"/>
                  <a:pt x="360" y="233"/>
                  <a:pt x="525" y="297"/>
                </a:cubicBezTo>
                <a:cubicBezTo>
                  <a:pt x="690" y="361"/>
                  <a:pt x="836" y="370"/>
                  <a:pt x="990" y="384"/>
                </a:cubicBezTo>
                <a:cubicBezTo>
                  <a:pt x="1144" y="398"/>
                  <a:pt x="1362" y="391"/>
                  <a:pt x="1452" y="381"/>
                </a:cubicBezTo>
                <a:cubicBezTo>
                  <a:pt x="1542" y="371"/>
                  <a:pt x="1514" y="333"/>
                  <a:pt x="1530" y="321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8597900" y="2484277"/>
            <a:ext cx="306388" cy="914400"/>
            <a:chOff x="1616" y="1422"/>
            <a:chExt cx="193" cy="576"/>
          </a:xfrm>
        </p:grpSpPr>
        <p:sp>
          <p:nvSpPr>
            <p:cNvPr id="21566" name="Freeform 9"/>
            <p:cNvSpPr>
              <a:spLocks/>
            </p:cNvSpPr>
            <p:nvPr/>
          </p:nvSpPr>
          <p:spPr bwMode="auto">
            <a:xfrm>
              <a:off x="1616" y="1491"/>
              <a:ext cx="138" cy="507"/>
            </a:xfrm>
            <a:custGeom>
              <a:avLst/>
              <a:gdLst>
                <a:gd name="T0" fmla="*/ 0 w 138"/>
                <a:gd name="T1" fmla="*/ 507 h 507"/>
                <a:gd name="T2" fmla="*/ 91 w 138"/>
                <a:gd name="T3" fmla="*/ 312 h 507"/>
                <a:gd name="T4" fmla="*/ 132 w 138"/>
                <a:gd name="T5" fmla="*/ 62 h 507"/>
                <a:gd name="T6" fmla="*/ 127 w 138"/>
                <a:gd name="T7" fmla="*/ 0 h 5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507"/>
                <a:gd name="T14" fmla="*/ 138 w 138"/>
                <a:gd name="T15" fmla="*/ 507 h 5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507">
                  <a:moveTo>
                    <a:pt x="0" y="507"/>
                  </a:moveTo>
                  <a:cubicBezTo>
                    <a:pt x="15" y="475"/>
                    <a:pt x="69" y="386"/>
                    <a:pt x="91" y="312"/>
                  </a:cubicBezTo>
                  <a:cubicBezTo>
                    <a:pt x="113" y="238"/>
                    <a:pt x="126" y="114"/>
                    <a:pt x="132" y="62"/>
                  </a:cubicBezTo>
                  <a:cubicBezTo>
                    <a:pt x="138" y="10"/>
                    <a:pt x="128" y="10"/>
                    <a:pt x="127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7" name="Freeform 10"/>
            <p:cNvSpPr>
              <a:spLocks/>
            </p:cNvSpPr>
            <p:nvPr/>
          </p:nvSpPr>
          <p:spPr bwMode="auto">
            <a:xfrm>
              <a:off x="1667" y="1559"/>
              <a:ext cx="60" cy="159"/>
            </a:xfrm>
            <a:custGeom>
              <a:avLst/>
              <a:gdLst>
                <a:gd name="T0" fmla="*/ 60 w 60"/>
                <a:gd name="T1" fmla="*/ 159 h 159"/>
                <a:gd name="T2" fmla="*/ 48 w 60"/>
                <a:gd name="T3" fmla="*/ 79 h 159"/>
                <a:gd name="T4" fmla="*/ 0 w 60"/>
                <a:gd name="T5" fmla="*/ 0 h 159"/>
                <a:gd name="T6" fmla="*/ 0 60000 65536"/>
                <a:gd name="T7" fmla="*/ 0 60000 65536"/>
                <a:gd name="T8" fmla="*/ 0 60000 65536"/>
                <a:gd name="T9" fmla="*/ 0 w 60"/>
                <a:gd name="T10" fmla="*/ 0 h 159"/>
                <a:gd name="T11" fmla="*/ 60 w 60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159">
                  <a:moveTo>
                    <a:pt x="60" y="159"/>
                  </a:moveTo>
                  <a:cubicBezTo>
                    <a:pt x="58" y="146"/>
                    <a:pt x="58" y="105"/>
                    <a:pt x="48" y="79"/>
                  </a:cubicBezTo>
                  <a:cubicBezTo>
                    <a:pt x="38" y="53"/>
                    <a:pt x="10" y="16"/>
                    <a:pt x="0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8" name="Freeform 11"/>
            <p:cNvSpPr>
              <a:spLocks/>
            </p:cNvSpPr>
            <p:nvPr/>
          </p:nvSpPr>
          <p:spPr bwMode="auto">
            <a:xfrm>
              <a:off x="1719" y="1422"/>
              <a:ext cx="90" cy="326"/>
            </a:xfrm>
            <a:custGeom>
              <a:avLst/>
              <a:gdLst>
                <a:gd name="T0" fmla="*/ 0 w 90"/>
                <a:gd name="T1" fmla="*/ 326 h 326"/>
                <a:gd name="T2" fmla="*/ 77 w 90"/>
                <a:gd name="T3" fmla="*/ 176 h 326"/>
                <a:gd name="T4" fmla="*/ 80 w 90"/>
                <a:gd name="T5" fmla="*/ 56 h 326"/>
                <a:gd name="T6" fmla="*/ 75 w 90"/>
                <a:gd name="T7" fmla="*/ 0 h 3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326"/>
                <a:gd name="T14" fmla="*/ 90 w 90"/>
                <a:gd name="T15" fmla="*/ 326 h 3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326">
                  <a:moveTo>
                    <a:pt x="0" y="326"/>
                  </a:moveTo>
                  <a:cubicBezTo>
                    <a:pt x="12" y="301"/>
                    <a:pt x="64" y="221"/>
                    <a:pt x="77" y="176"/>
                  </a:cubicBezTo>
                  <a:cubicBezTo>
                    <a:pt x="90" y="131"/>
                    <a:pt x="80" y="85"/>
                    <a:pt x="80" y="56"/>
                  </a:cubicBezTo>
                  <a:cubicBezTo>
                    <a:pt x="80" y="27"/>
                    <a:pt x="76" y="12"/>
                    <a:pt x="75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0" name="Text Box 37"/>
          <p:cNvSpPr txBox="1">
            <a:spLocks noChangeArrowheads="1"/>
          </p:cNvSpPr>
          <p:nvPr/>
        </p:nvSpPr>
        <p:spPr bwMode="auto">
          <a:xfrm>
            <a:off x="6413500" y="1781014"/>
            <a:ext cx="23002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Prince Rupert, Canada</a:t>
            </a:r>
          </a:p>
        </p:txBody>
      </p:sp>
      <p:sp>
        <p:nvSpPr>
          <p:cNvPr id="21531" name="Oval 38"/>
          <p:cNvSpPr>
            <a:spLocks noChangeArrowheads="1"/>
          </p:cNvSpPr>
          <p:nvPr/>
        </p:nvSpPr>
        <p:spPr bwMode="auto">
          <a:xfrm>
            <a:off x="7708900" y="26192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Oval 39"/>
          <p:cNvSpPr>
            <a:spLocks noChangeArrowheads="1"/>
          </p:cNvSpPr>
          <p:nvPr/>
        </p:nvSpPr>
        <p:spPr bwMode="auto">
          <a:xfrm>
            <a:off x="8591550" y="266366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Oval 40"/>
          <p:cNvSpPr>
            <a:spLocks noChangeArrowheads="1"/>
          </p:cNvSpPr>
          <p:nvPr/>
        </p:nvSpPr>
        <p:spPr bwMode="auto">
          <a:xfrm>
            <a:off x="8699500" y="25430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Oval 41"/>
          <p:cNvSpPr>
            <a:spLocks noChangeArrowheads="1"/>
          </p:cNvSpPr>
          <p:nvPr/>
        </p:nvSpPr>
        <p:spPr bwMode="auto">
          <a:xfrm>
            <a:off x="8851900" y="24668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6156325" y="2015964"/>
            <a:ext cx="1966913" cy="1133475"/>
            <a:chOff x="78" y="1512"/>
            <a:chExt cx="1239" cy="714"/>
          </a:xfrm>
        </p:grpSpPr>
        <p:sp>
          <p:nvSpPr>
            <p:cNvPr id="21563" name="Freeform 43"/>
            <p:cNvSpPr>
              <a:spLocks/>
            </p:cNvSpPr>
            <p:nvPr/>
          </p:nvSpPr>
          <p:spPr bwMode="auto">
            <a:xfrm>
              <a:off x="83" y="1512"/>
              <a:ext cx="1045" cy="498"/>
            </a:xfrm>
            <a:custGeom>
              <a:avLst/>
              <a:gdLst>
                <a:gd name="T0" fmla="*/ 1045 w 1045"/>
                <a:gd name="T1" fmla="*/ 0 h 498"/>
                <a:gd name="T2" fmla="*/ 903 w 1045"/>
                <a:gd name="T3" fmla="*/ 135 h 498"/>
                <a:gd name="T4" fmla="*/ 441 w 1045"/>
                <a:gd name="T5" fmla="*/ 377 h 498"/>
                <a:gd name="T6" fmla="*/ 0 w 1045"/>
                <a:gd name="T7" fmla="*/ 498 h 4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45"/>
                <a:gd name="T13" fmla="*/ 0 h 498"/>
                <a:gd name="T14" fmla="*/ 1045 w 1045"/>
                <a:gd name="T15" fmla="*/ 498 h 4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45" h="498">
                  <a:moveTo>
                    <a:pt x="1045" y="0"/>
                  </a:moveTo>
                  <a:cubicBezTo>
                    <a:pt x="1022" y="22"/>
                    <a:pt x="1004" y="72"/>
                    <a:pt x="903" y="135"/>
                  </a:cubicBezTo>
                  <a:cubicBezTo>
                    <a:pt x="802" y="198"/>
                    <a:pt x="591" y="317"/>
                    <a:pt x="441" y="377"/>
                  </a:cubicBezTo>
                  <a:cubicBezTo>
                    <a:pt x="291" y="437"/>
                    <a:pt x="92" y="473"/>
                    <a:pt x="0" y="49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Freeform 44"/>
            <p:cNvSpPr>
              <a:spLocks/>
            </p:cNvSpPr>
            <p:nvPr/>
          </p:nvSpPr>
          <p:spPr bwMode="auto">
            <a:xfrm>
              <a:off x="78" y="1944"/>
              <a:ext cx="1029" cy="101"/>
            </a:xfrm>
            <a:custGeom>
              <a:avLst/>
              <a:gdLst>
                <a:gd name="T0" fmla="*/ 0 w 1029"/>
                <a:gd name="T1" fmla="*/ 68 h 101"/>
                <a:gd name="T2" fmla="*/ 326 w 1029"/>
                <a:gd name="T3" fmla="*/ 100 h 101"/>
                <a:gd name="T4" fmla="*/ 742 w 1029"/>
                <a:gd name="T5" fmla="*/ 72 h 101"/>
                <a:gd name="T6" fmla="*/ 1029 w 1029"/>
                <a:gd name="T7" fmla="*/ 0 h 1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9"/>
                <a:gd name="T13" fmla="*/ 0 h 101"/>
                <a:gd name="T14" fmla="*/ 1029 w 1029"/>
                <a:gd name="T15" fmla="*/ 101 h 1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9" h="101">
                  <a:moveTo>
                    <a:pt x="0" y="68"/>
                  </a:moveTo>
                  <a:cubicBezTo>
                    <a:pt x="54" y="73"/>
                    <a:pt x="202" y="99"/>
                    <a:pt x="326" y="100"/>
                  </a:cubicBezTo>
                  <a:cubicBezTo>
                    <a:pt x="450" y="101"/>
                    <a:pt x="625" y="89"/>
                    <a:pt x="742" y="72"/>
                  </a:cubicBezTo>
                  <a:cubicBezTo>
                    <a:pt x="859" y="55"/>
                    <a:pt x="969" y="15"/>
                    <a:pt x="1029" y="0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Freeform 45"/>
            <p:cNvSpPr>
              <a:spLocks/>
            </p:cNvSpPr>
            <p:nvPr/>
          </p:nvSpPr>
          <p:spPr bwMode="auto">
            <a:xfrm>
              <a:off x="96" y="2016"/>
              <a:ext cx="1221" cy="210"/>
            </a:xfrm>
            <a:custGeom>
              <a:avLst/>
              <a:gdLst>
                <a:gd name="T0" fmla="*/ 0 w 1221"/>
                <a:gd name="T1" fmla="*/ 0 h 210"/>
                <a:gd name="T2" fmla="*/ 462 w 1221"/>
                <a:gd name="T3" fmla="*/ 114 h 210"/>
                <a:gd name="T4" fmla="*/ 1068 w 1221"/>
                <a:gd name="T5" fmla="*/ 201 h 210"/>
                <a:gd name="T6" fmla="*/ 1221 w 1221"/>
                <a:gd name="T7" fmla="*/ 168 h 2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1"/>
                <a:gd name="T13" fmla="*/ 0 h 210"/>
                <a:gd name="T14" fmla="*/ 1221 w 1221"/>
                <a:gd name="T15" fmla="*/ 210 h 2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1" h="210">
                  <a:moveTo>
                    <a:pt x="0" y="0"/>
                  </a:moveTo>
                  <a:cubicBezTo>
                    <a:pt x="77" y="19"/>
                    <a:pt x="284" y="81"/>
                    <a:pt x="462" y="114"/>
                  </a:cubicBezTo>
                  <a:cubicBezTo>
                    <a:pt x="640" y="147"/>
                    <a:pt x="942" y="192"/>
                    <a:pt x="1068" y="201"/>
                  </a:cubicBezTo>
                  <a:cubicBezTo>
                    <a:pt x="1194" y="210"/>
                    <a:pt x="1189" y="175"/>
                    <a:pt x="1221" y="16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6" name="Oval 46"/>
          <p:cNvSpPr>
            <a:spLocks noChangeArrowheads="1"/>
          </p:cNvSpPr>
          <p:nvPr/>
        </p:nvSpPr>
        <p:spPr bwMode="auto">
          <a:xfrm>
            <a:off x="8089900" y="30764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Text Box 47"/>
          <p:cNvSpPr txBox="1">
            <a:spLocks noChangeArrowheads="1"/>
          </p:cNvSpPr>
          <p:nvPr/>
        </p:nvSpPr>
        <p:spPr bwMode="auto">
          <a:xfrm>
            <a:off x="7099300" y="2695414"/>
            <a:ext cx="15049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Savannah</a:t>
            </a:r>
          </a:p>
        </p:txBody>
      </p:sp>
      <p:sp>
        <p:nvSpPr>
          <p:cNvPr id="21538" name="Text Box 48"/>
          <p:cNvSpPr txBox="1">
            <a:spLocks noChangeArrowheads="1"/>
          </p:cNvSpPr>
          <p:nvPr/>
        </p:nvSpPr>
        <p:spPr bwMode="auto">
          <a:xfrm>
            <a:off x="7251700" y="2466814"/>
            <a:ext cx="137953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Norfolk</a:t>
            </a:r>
          </a:p>
        </p:txBody>
      </p:sp>
      <p:sp>
        <p:nvSpPr>
          <p:cNvPr id="21539" name="Text Box 49"/>
          <p:cNvSpPr txBox="1">
            <a:spLocks noChangeArrowheads="1"/>
          </p:cNvSpPr>
          <p:nvPr/>
        </p:nvSpPr>
        <p:spPr bwMode="auto">
          <a:xfrm>
            <a:off x="7327900" y="2314414"/>
            <a:ext cx="15255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New York</a:t>
            </a:r>
          </a:p>
        </p:txBody>
      </p:sp>
      <p:sp>
        <p:nvSpPr>
          <p:cNvPr id="21540" name="Oval 50"/>
          <p:cNvSpPr>
            <a:spLocks noChangeArrowheads="1"/>
          </p:cNvSpPr>
          <p:nvPr/>
        </p:nvSpPr>
        <p:spPr bwMode="auto">
          <a:xfrm>
            <a:off x="7785100" y="20096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Oval 51"/>
          <p:cNvSpPr>
            <a:spLocks noChangeArrowheads="1"/>
          </p:cNvSpPr>
          <p:nvPr/>
        </p:nvSpPr>
        <p:spPr bwMode="auto">
          <a:xfrm>
            <a:off x="7785100" y="26954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Text Box 52"/>
          <p:cNvSpPr txBox="1">
            <a:spLocks noChangeArrowheads="1"/>
          </p:cNvSpPr>
          <p:nvPr/>
        </p:nvSpPr>
        <p:spPr bwMode="auto">
          <a:xfrm>
            <a:off x="6184900" y="2466814"/>
            <a:ext cx="16319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Los Angeles</a:t>
            </a:r>
          </a:p>
        </p:txBody>
      </p:sp>
      <p:sp>
        <p:nvSpPr>
          <p:cNvPr id="21543" name="Text Box 53"/>
          <p:cNvSpPr txBox="1">
            <a:spLocks noChangeArrowheads="1"/>
          </p:cNvSpPr>
          <p:nvPr/>
        </p:nvSpPr>
        <p:spPr bwMode="auto">
          <a:xfrm>
            <a:off x="6811963" y="3152614"/>
            <a:ext cx="1851025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Colima, Mexico</a:t>
            </a:r>
          </a:p>
        </p:txBody>
      </p:sp>
      <p:sp>
        <p:nvSpPr>
          <p:cNvPr id="21544" name="Text Box 54"/>
          <p:cNvSpPr txBox="1">
            <a:spLocks noChangeArrowheads="1"/>
          </p:cNvSpPr>
          <p:nvPr/>
        </p:nvSpPr>
        <p:spPr bwMode="auto">
          <a:xfrm>
            <a:off x="6337300" y="2847814"/>
            <a:ext cx="20002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Ensenada, Mexico</a:t>
            </a: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038725" y="2838289"/>
            <a:ext cx="1139825" cy="111125"/>
          </a:xfrm>
          <a:custGeom>
            <a:avLst/>
            <a:gdLst>
              <a:gd name="T0" fmla="*/ 0 w 994"/>
              <a:gd name="T1" fmla="*/ 2147483647 h 93"/>
              <a:gd name="T2" fmla="*/ 2147483647 w 994"/>
              <a:gd name="T3" fmla="*/ 2147483647 h 93"/>
              <a:gd name="T4" fmla="*/ 2147483647 w 994"/>
              <a:gd name="T5" fmla="*/ 0 h 93"/>
              <a:gd name="T6" fmla="*/ 0 60000 65536"/>
              <a:gd name="T7" fmla="*/ 0 60000 65536"/>
              <a:gd name="T8" fmla="*/ 0 60000 65536"/>
              <a:gd name="T9" fmla="*/ 0 w 994"/>
              <a:gd name="T10" fmla="*/ 0 h 93"/>
              <a:gd name="T11" fmla="*/ 994 w 994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4" h="93">
                <a:moveTo>
                  <a:pt x="0" y="64"/>
                </a:moveTo>
                <a:cubicBezTo>
                  <a:pt x="53" y="67"/>
                  <a:pt x="155" y="93"/>
                  <a:pt x="321" y="82"/>
                </a:cubicBezTo>
                <a:cubicBezTo>
                  <a:pt x="513" y="67"/>
                  <a:pt x="854" y="17"/>
                  <a:pt x="994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25"/>
          <p:cNvSpPr>
            <a:spLocks/>
          </p:cNvSpPr>
          <p:nvPr/>
        </p:nvSpPr>
        <p:spPr bwMode="auto">
          <a:xfrm>
            <a:off x="5048250" y="2874802"/>
            <a:ext cx="1130300" cy="101600"/>
          </a:xfrm>
          <a:custGeom>
            <a:avLst/>
            <a:gdLst>
              <a:gd name="T0" fmla="*/ 0 w 1000"/>
              <a:gd name="T1" fmla="*/ 2147483647 h 87"/>
              <a:gd name="T2" fmla="*/ 2147483647 w 1000"/>
              <a:gd name="T3" fmla="*/ 2147483647 h 87"/>
              <a:gd name="T4" fmla="*/ 2147483647 w 1000"/>
              <a:gd name="T5" fmla="*/ 0 h 87"/>
              <a:gd name="T6" fmla="*/ 0 60000 65536"/>
              <a:gd name="T7" fmla="*/ 0 60000 65536"/>
              <a:gd name="T8" fmla="*/ 0 60000 65536"/>
              <a:gd name="T9" fmla="*/ 0 w 1000"/>
              <a:gd name="T10" fmla="*/ 0 h 87"/>
              <a:gd name="T11" fmla="*/ 1000 w 1000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87">
                <a:moveTo>
                  <a:pt x="0" y="67"/>
                </a:moveTo>
                <a:cubicBezTo>
                  <a:pt x="52" y="68"/>
                  <a:pt x="148" y="87"/>
                  <a:pt x="315" y="76"/>
                </a:cubicBezTo>
                <a:cubicBezTo>
                  <a:pt x="507" y="61"/>
                  <a:pt x="857" y="16"/>
                  <a:pt x="1000" y="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6"/>
          <p:cNvSpPr>
            <a:spLocks/>
          </p:cNvSpPr>
          <p:nvPr/>
        </p:nvSpPr>
        <p:spPr bwMode="auto">
          <a:xfrm>
            <a:off x="5033963" y="2801777"/>
            <a:ext cx="1144587" cy="101600"/>
          </a:xfrm>
          <a:custGeom>
            <a:avLst/>
            <a:gdLst>
              <a:gd name="T0" fmla="*/ 0 w 1013"/>
              <a:gd name="T1" fmla="*/ 2147483647 h 83"/>
              <a:gd name="T2" fmla="*/ 2147483647 w 1013"/>
              <a:gd name="T3" fmla="*/ 2147483647 h 83"/>
              <a:gd name="T4" fmla="*/ 2147483647 w 1013"/>
              <a:gd name="T5" fmla="*/ 0 h 83"/>
              <a:gd name="T6" fmla="*/ 0 60000 65536"/>
              <a:gd name="T7" fmla="*/ 0 60000 65536"/>
              <a:gd name="T8" fmla="*/ 0 60000 65536"/>
              <a:gd name="T9" fmla="*/ 0 w 1013"/>
              <a:gd name="T10" fmla="*/ 0 h 83"/>
              <a:gd name="T11" fmla="*/ 1013 w 1013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83">
                <a:moveTo>
                  <a:pt x="0" y="58"/>
                </a:moveTo>
                <a:cubicBezTo>
                  <a:pt x="62" y="60"/>
                  <a:pt x="206" y="83"/>
                  <a:pt x="375" y="73"/>
                </a:cubicBezTo>
                <a:cubicBezTo>
                  <a:pt x="567" y="58"/>
                  <a:pt x="880" y="15"/>
                  <a:pt x="1013" y="0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 animBg="1"/>
      <p:bldP spid="33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/>
              <a:t>Competing Edges of SPB Ports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215516" y="1340768"/>
            <a:ext cx="8748972" cy="52565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Deep-water facilities for 8,000+ container ships.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State-of-the-art on-dock facilities between ship and train.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Intermodal transfer – Ship-train-truck.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Consolidation and distribution facilities for trans-loading- from 20’ and 40’ to 56’.</a:t>
            </a:r>
          </a:p>
          <a:p>
            <a:pPr>
              <a:lnSpc>
                <a:spcPct val="100000"/>
              </a:lnSpc>
            </a:pPr>
            <a:r>
              <a:rPr lang="en-US" altLang="zh-CN" dirty="0" smtClean="0">
                <a:ea typeface="宋体" charset="-122"/>
              </a:rPr>
              <a:t>The last two Characteristics of all Forecasting Techniques</a:t>
            </a:r>
          </a:p>
          <a:p>
            <a:pPr>
              <a:lnSpc>
                <a:spcPct val="100000"/>
              </a:lnSpc>
            </a:pPr>
            <a:endParaRPr lang="en-US" altLang="zh-CN" dirty="0" smtClean="0">
              <a:ea typeface="宋体" charset="-122"/>
            </a:endParaRPr>
          </a:p>
          <a:p>
            <a:pPr lvl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17553</TotalTime>
  <Words>1255</Words>
  <Application>Microsoft Office PowerPoint</Application>
  <PresentationFormat>On-screen Show (4:3)</PresentationFormat>
  <Paragraphs>237</Paragraphs>
  <Slides>35</Slides>
  <Notes>34</Notes>
  <HiddenSlides>0</HiddenSlides>
  <MMClips>1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Links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52" baseType="lpstr">
      <vt:lpstr>宋体</vt:lpstr>
      <vt:lpstr>Arial</vt:lpstr>
      <vt:lpstr>Impact</vt:lpstr>
      <vt:lpstr>Microsoft Sans Serif</vt:lpstr>
      <vt:lpstr>Monotype Sorts</vt:lpstr>
      <vt:lpstr>MS Reference Sans Serif</vt:lpstr>
      <vt:lpstr>Tahoma</vt:lpstr>
      <vt:lpstr>Times New Roman</vt:lpstr>
      <vt:lpstr>Wingdings</vt:lpstr>
      <vt:lpstr>Sample presentation slides with animation [2]</vt:lpstr>
      <vt:lpstr>file:///\\Webdrive\aa2035\public_html\CourseBase\Forecasting\Slides\MAandES.xlsx!Ex2%20(2)!R1C1:R15C2</vt:lpstr>
      <vt:lpstr>file:///\\Webdrive\aa2035\public_html\CourseBase\Forecasting\Slides\MAandES.xlsx!Ex2%20(1)!R1C1:R15C10</vt:lpstr>
      <vt:lpstr>file:///\\Webdrive\aa2035\public_html\CourseBase\Forecasting\Slides\MAandES.xlsx!Ex2%20(2)!R1C1:R15C10</vt:lpstr>
      <vt:lpstr>file:///\\Webdrive\aa2035\public_html\CourseBase\Forecasting\Slides\MAandES.xlsx!MAD&amp;TS!R1C1:R10C9</vt:lpstr>
      <vt:lpstr>Worksheet</vt:lpstr>
      <vt:lpstr>Clip</vt:lpstr>
      <vt:lpstr>Equation</vt:lpstr>
      <vt:lpstr>Chapter 7 Demand Forecasting in a Supply Chain</vt:lpstr>
      <vt:lpstr>PowerPoint Presentation</vt:lpstr>
      <vt:lpstr>PowerPoint Presentation</vt:lpstr>
      <vt:lpstr>Types of Forecasting</vt:lpstr>
      <vt:lpstr>Four  Characteristics of Forecasts</vt:lpstr>
      <vt:lpstr>Container Handling 2007: World Total  450  MTEUs</vt:lpstr>
      <vt:lpstr>San Pedro Bay (SPB) Ports- Portsts of LA/LB</vt:lpstr>
      <vt:lpstr>US-China Alternative Routes</vt:lpstr>
      <vt:lpstr>Competing Edges of SPB Ports</vt:lpstr>
      <vt:lpstr>Strategic Positioning and Smooth Flow</vt:lpstr>
      <vt:lpstr>Strategic Positioning and Smooth Flow</vt:lpstr>
      <vt:lpstr>Qualitative Methods  - Delphi</vt:lpstr>
      <vt:lpstr>PowerPoint Presentation</vt:lpstr>
      <vt:lpstr>Components of an Observation</vt:lpstr>
      <vt:lpstr>PowerPoint Presentation</vt:lpstr>
      <vt:lpstr>PowerPoint Presentation</vt:lpstr>
      <vt:lpstr>Moving Average</vt:lpstr>
      <vt:lpstr>Forecast Using Moving  Average</vt:lpstr>
      <vt:lpstr>An example for comparison of two  Moving Averages</vt:lpstr>
      <vt:lpstr>3-Period  and 6-Period Moving Average</vt:lpstr>
      <vt:lpstr>MAD to Compare Two or More Methods</vt:lpstr>
      <vt:lpstr>How do we measure errors? </vt:lpstr>
      <vt:lpstr>MAD for One Method</vt:lpstr>
      <vt:lpstr>Compare Two Methods</vt:lpstr>
      <vt:lpstr>Moving Average Comparison</vt:lpstr>
      <vt:lpstr>Check a Second Example</vt:lpstr>
      <vt:lpstr>MA comparison</vt:lpstr>
      <vt:lpstr>Moving Average: Observations</vt:lpstr>
      <vt:lpstr>Moving Average: Microsoft</vt:lpstr>
      <vt:lpstr>Tracking Signal</vt:lpstr>
      <vt:lpstr>Tracking Signal</vt:lpstr>
      <vt:lpstr>Tracking Signal</vt:lpstr>
      <vt:lpstr>Tracking Signal</vt:lpstr>
      <vt:lpstr>Basic Applications of MAD and TS</vt:lpstr>
      <vt:lpstr>Chapter 7 Demand Forecasting in a Supply Chain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400</cp:revision>
  <dcterms:created xsi:type="dcterms:W3CDTF">2005-11-30T06:54:40Z</dcterms:created>
  <dcterms:modified xsi:type="dcterms:W3CDTF">2019-05-28T06:53:34Z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