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8"/>
  </p:notesMasterIdLst>
  <p:handoutMasterIdLst>
    <p:handoutMasterId r:id="rId19"/>
  </p:handoutMasterIdLst>
  <p:sldIdLst>
    <p:sldId id="625" r:id="rId7"/>
    <p:sldId id="727" r:id="rId8"/>
    <p:sldId id="692" r:id="rId9"/>
    <p:sldId id="694" r:id="rId10"/>
    <p:sldId id="695" r:id="rId11"/>
    <p:sldId id="664" r:id="rId12"/>
    <p:sldId id="666" r:id="rId13"/>
    <p:sldId id="667" r:id="rId14"/>
    <p:sldId id="668" r:id="rId15"/>
    <p:sldId id="726" r:id="rId16"/>
    <p:sldId id="697" r:id="rId17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007D"/>
    <a:srgbClr val="A50023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95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118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2/26/2022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17C5D0-8B53-4D8D-9F20-0A6E21F7E77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B7F7F-D92A-430B-B52B-8F5EC8500159}" type="slidenum">
              <a:rPr lang="en-US" smtClean="0">
                <a:cs typeface="Arial" charset="0"/>
              </a:rPr>
              <a:pPr/>
              <a:t>7</a:t>
            </a:fld>
            <a:endParaRPr lang="en-US" dirty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97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B7F7F-D92A-430B-B52B-8F5EC8500159}" type="slidenum">
              <a:rPr lang="en-US" smtClean="0">
                <a:cs typeface="Arial" charset="0"/>
              </a:rPr>
              <a:pPr/>
              <a:t>8</a:t>
            </a:fld>
            <a:endParaRPr lang="en-US" dirty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85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20581" y="8950595"/>
            <a:ext cx="2999317" cy="4711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37AE542-BD33-486A-9948-94EE7F044CB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1788" y="712788"/>
            <a:ext cx="6257925" cy="3521075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8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475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Moving Average,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4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1AT5BrEIsc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1158" y="6088559"/>
            <a:ext cx="929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2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Those who do not remember the past are condemned to repeat it  </a:t>
            </a:r>
          </a:p>
          <a:p>
            <a:pPr algn="r"/>
            <a:r>
              <a:rPr lang="en-US" sz="22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George Santayana Spanish philosopher, poet and novelist(1863-1952)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6700D-B646-4E22-AE0A-018A251C54D5}"/>
              </a:ext>
            </a:extLst>
          </p:cNvPr>
          <p:cNvSpPr/>
          <p:nvPr/>
        </p:nvSpPr>
        <p:spPr>
          <a:xfrm>
            <a:off x="-304800" y="1509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 Predictive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Basics of Time Series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Introduction to Forecasting &amp; Time Series</a:t>
            </a: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Quantitative Techniques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Time Series Analysis - Analyzing the data on a variable of interest (such as sales, demand, etc.) measured at successive time periods.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Moving Average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Weighted Moving Average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Exponential Smoothing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Regression Analysis - Relating a dependent variable (demand) to other independent variables (time, price, income, etc.) 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Linear – Single-Variable or Multi-Variables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Nonlinear - Single-Variable or Multi-Variables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Time Series or Causal</a:t>
            </a:r>
          </a:p>
          <a:p>
            <a:pPr>
              <a:lnSpc>
                <a:spcPct val="90000"/>
              </a:lnSpc>
            </a:pPr>
            <a:r>
              <a:rPr lang="en-US" dirty="0"/>
              <a:t>Measures of Accuracy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Mean Absolute Deviation (MAD)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Mean Squared Error (MSE)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Mean Absolute Relative Deviation (MARD) [Mean Absolute Percentage Error (MAPE)]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Tracking Signal (TS)</a:t>
            </a:r>
          </a:p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Forecasting- Time Series</a:t>
            </a:r>
          </a:p>
        </p:txBody>
      </p:sp>
    </p:spTree>
    <p:extLst>
      <p:ext uri="{BB962C8B-B14F-4D97-AF65-F5344CB8AC3E}">
        <p14:creationId xmlns:p14="http://schemas.microsoft.com/office/powerpoint/2010/main" val="41991125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&amp; Random Variations - LA/LB Ports 23 Years TEUs</a:t>
            </a:r>
          </a:p>
        </p:txBody>
      </p:sp>
      <p:grpSp>
        <p:nvGrpSpPr>
          <p:cNvPr id="1629" name="Group 1628"/>
          <p:cNvGrpSpPr/>
          <p:nvPr/>
        </p:nvGrpSpPr>
        <p:grpSpPr>
          <a:xfrm>
            <a:off x="3083876" y="1926342"/>
            <a:ext cx="9058275" cy="5041899"/>
            <a:chOff x="2816225" y="950913"/>
            <a:chExt cx="9058275" cy="5041899"/>
          </a:xfrm>
        </p:grpSpPr>
        <p:sp>
          <p:nvSpPr>
            <p:cNvPr id="163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19400" y="954088"/>
              <a:ext cx="9051925" cy="481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31" name="Group 205"/>
            <p:cNvGrpSpPr>
              <a:grpSpLocks/>
            </p:cNvGrpSpPr>
            <p:nvPr/>
          </p:nvGrpSpPr>
          <p:grpSpPr bwMode="auto">
            <a:xfrm>
              <a:off x="2816225" y="950913"/>
              <a:ext cx="9058275" cy="4500563"/>
              <a:chOff x="1774" y="599"/>
              <a:chExt cx="5706" cy="2835"/>
            </a:xfrm>
          </p:grpSpPr>
          <p:sp>
            <p:nvSpPr>
              <p:cNvPr id="2000" name="Rectangle 5"/>
              <p:cNvSpPr>
                <a:spLocks noChangeArrowheads="1"/>
              </p:cNvSpPr>
              <p:nvPr/>
            </p:nvSpPr>
            <p:spPr bwMode="auto">
              <a:xfrm>
                <a:off x="1774" y="599"/>
                <a:ext cx="5706" cy="283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1" name="Freeform 8"/>
              <p:cNvSpPr>
                <a:spLocks/>
              </p:cNvSpPr>
              <p:nvPr/>
            </p:nvSpPr>
            <p:spPr bwMode="auto">
              <a:xfrm>
                <a:off x="2007" y="942"/>
                <a:ext cx="5396" cy="2302"/>
              </a:xfrm>
              <a:custGeom>
                <a:avLst/>
                <a:gdLst>
                  <a:gd name="T0" fmla="*/ 5315 w 5396"/>
                  <a:gd name="T1" fmla="*/ 322 h 2302"/>
                  <a:gd name="T2" fmla="*/ 5216 w 5396"/>
                  <a:gd name="T3" fmla="*/ 1018 h 2302"/>
                  <a:gd name="T4" fmla="*/ 5122 w 5396"/>
                  <a:gd name="T5" fmla="*/ 0 h 2302"/>
                  <a:gd name="T6" fmla="*/ 5023 w 5396"/>
                  <a:gd name="T7" fmla="*/ 388 h 2302"/>
                  <a:gd name="T8" fmla="*/ 4924 w 5396"/>
                  <a:gd name="T9" fmla="*/ 351 h 2302"/>
                  <a:gd name="T10" fmla="*/ 4824 w 5396"/>
                  <a:gd name="T11" fmla="*/ 275 h 2302"/>
                  <a:gd name="T12" fmla="*/ 4725 w 5396"/>
                  <a:gd name="T13" fmla="*/ 1033 h 2302"/>
                  <a:gd name="T14" fmla="*/ 4631 w 5396"/>
                  <a:gd name="T15" fmla="*/ 701 h 2302"/>
                  <a:gd name="T16" fmla="*/ 4532 w 5396"/>
                  <a:gd name="T17" fmla="*/ 1009 h 2302"/>
                  <a:gd name="T18" fmla="*/ 4433 w 5396"/>
                  <a:gd name="T19" fmla="*/ 635 h 2302"/>
                  <a:gd name="T20" fmla="*/ 4334 w 5396"/>
                  <a:gd name="T21" fmla="*/ 682 h 2302"/>
                  <a:gd name="T22" fmla="*/ 4234 w 5396"/>
                  <a:gd name="T23" fmla="*/ 1350 h 2302"/>
                  <a:gd name="T24" fmla="*/ 4140 w 5396"/>
                  <a:gd name="T25" fmla="*/ 630 h 2302"/>
                  <a:gd name="T26" fmla="*/ 4041 w 5396"/>
                  <a:gd name="T27" fmla="*/ 976 h 2302"/>
                  <a:gd name="T28" fmla="*/ 3942 w 5396"/>
                  <a:gd name="T29" fmla="*/ 767 h 2302"/>
                  <a:gd name="T30" fmla="*/ 3843 w 5396"/>
                  <a:gd name="T31" fmla="*/ 848 h 2302"/>
                  <a:gd name="T32" fmla="*/ 3748 w 5396"/>
                  <a:gd name="T33" fmla="*/ 985 h 2302"/>
                  <a:gd name="T34" fmla="*/ 3649 w 5396"/>
                  <a:gd name="T35" fmla="*/ 791 h 2302"/>
                  <a:gd name="T36" fmla="*/ 3550 w 5396"/>
                  <a:gd name="T37" fmla="*/ 1435 h 2302"/>
                  <a:gd name="T38" fmla="*/ 3451 w 5396"/>
                  <a:gd name="T39" fmla="*/ 819 h 2302"/>
                  <a:gd name="T40" fmla="*/ 3352 w 5396"/>
                  <a:gd name="T41" fmla="*/ 985 h 2302"/>
                  <a:gd name="T42" fmla="*/ 3257 w 5396"/>
                  <a:gd name="T43" fmla="*/ 838 h 2302"/>
                  <a:gd name="T44" fmla="*/ 3158 w 5396"/>
                  <a:gd name="T45" fmla="*/ 786 h 2302"/>
                  <a:gd name="T46" fmla="*/ 3059 w 5396"/>
                  <a:gd name="T47" fmla="*/ 1269 h 2302"/>
                  <a:gd name="T48" fmla="*/ 2960 w 5396"/>
                  <a:gd name="T49" fmla="*/ 1066 h 2302"/>
                  <a:gd name="T50" fmla="*/ 2861 w 5396"/>
                  <a:gd name="T51" fmla="*/ 1464 h 2302"/>
                  <a:gd name="T52" fmla="*/ 2766 w 5396"/>
                  <a:gd name="T53" fmla="*/ 687 h 2302"/>
                  <a:gd name="T54" fmla="*/ 2667 w 5396"/>
                  <a:gd name="T55" fmla="*/ 853 h 2302"/>
                  <a:gd name="T56" fmla="*/ 2568 w 5396"/>
                  <a:gd name="T57" fmla="*/ 815 h 2302"/>
                  <a:gd name="T58" fmla="*/ 2469 w 5396"/>
                  <a:gd name="T59" fmla="*/ 568 h 2302"/>
                  <a:gd name="T60" fmla="*/ 2375 w 5396"/>
                  <a:gd name="T61" fmla="*/ 905 h 2302"/>
                  <a:gd name="T62" fmla="*/ 2275 w 5396"/>
                  <a:gd name="T63" fmla="*/ 488 h 2302"/>
                  <a:gd name="T64" fmla="*/ 2176 w 5396"/>
                  <a:gd name="T65" fmla="*/ 706 h 2302"/>
                  <a:gd name="T66" fmla="*/ 2077 w 5396"/>
                  <a:gd name="T67" fmla="*/ 786 h 2302"/>
                  <a:gd name="T68" fmla="*/ 1978 w 5396"/>
                  <a:gd name="T69" fmla="*/ 862 h 2302"/>
                  <a:gd name="T70" fmla="*/ 1884 w 5396"/>
                  <a:gd name="T71" fmla="*/ 1080 h 2302"/>
                  <a:gd name="T72" fmla="*/ 1785 w 5396"/>
                  <a:gd name="T73" fmla="*/ 985 h 2302"/>
                  <a:gd name="T74" fmla="*/ 1685 w 5396"/>
                  <a:gd name="T75" fmla="*/ 1156 h 2302"/>
                  <a:gd name="T76" fmla="*/ 1586 w 5396"/>
                  <a:gd name="T77" fmla="*/ 1061 h 2302"/>
                  <a:gd name="T78" fmla="*/ 1487 w 5396"/>
                  <a:gd name="T79" fmla="*/ 1194 h 2302"/>
                  <a:gd name="T80" fmla="*/ 1393 w 5396"/>
                  <a:gd name="T81" fmla="*/ 1501 h 2302"/>
                  <a:gd name="T82" fmla="*/ 1294 w 5396"/>
                  <a:gd name="T83" fmla="*/ 1241 h 2302"/>
                  <a:gd name="T84" fmla="*/ 1195 w 5396"/>
                  <a:gd name="T85" fmla="*/ 1288 h 2302"/>
                  <a:gd name="T86" fmla="*/ 1095 w 5396"/>
                  <a:gd name="T87" fmla="*/ 1250 h 2302"/>
                  <a:gd name="T88" fmla="*/ 1001 w 5396"/>
                  <a:gd name="T89" fmla="*/ 1359 h 2302"/>
                  <a:gd name="T90" fmla="*/ 902 w 5396"/>
                  <a:gd name="T91" fmla="*/ 1610 h 2302"/>
                  <a:gd name="T92" fmla="*/ 803 w 5396"/>
                  <a:gd name="T93" fmla="*/ 1700 h 2302"/>
                  <a:gd name="T94" fmla="*/ 704 w 5396"/>
                  <a:gd name="T95" fmla="*/ 1857 h 2302"/>
                  <a:gd name="T96" fmla="*/ 604 w 5396"/>
                  <a:gd name="T97" fmla="*/ 1757 h 2302"/>
                  <a:gd name="T98" fmla="*/ 510 w 5396"/>
                  <a:gd name="T99" fmla="*/ 1999 h 2302"/>
                  <a:gd name="T100" fmla="*/ 411 w 5396"/>
                  <a:gd name="T101" fmla="*/ 1932 h 2302"/>
                  <a:gd name="T102" fmla="*/ 312 w 5396"/>
                  <a:gd name="T103" fmla="*/ 1980 h 2302"/>
                  <a:gd name="T104" fmla="*/ 213 w 5396"/>
                  <a:gd name="T105" fmla="*/ 2131 h 2302"/>
                  <a:gd name="T106" fmla="*/ 114 w 5396"/>
                  <a:gd name="T107" fmla="*/ 2108 h 2302"/>
                  <a:gd name="T108" fmla="*/ 19 w 5396"/>
                  <a:gd name="T109" fmla="*/ 2302 h 2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396" h="2302">
                    <a:moveTo>
                      <a:pt x="5396" y="175"/>
                    </a:moveTo>
                    <a:lnTo>
                      <a:pt x="5377" y="436"/>
                    </a:lnTo>
                    <a:lnTo>
                      <a:pt x="5353" y="33"/>
                    </a:lnTo>
                    <a:lnTo>
                      <a:pt x="5334" y="289"/>
                    </a:lnTo>
                    <a:lnTo>
                      <a:pt x="5315" y="322"/>
                    </a:lnTo>
                    <a:lnTo>
                      <a:pt x="5296" y="393"/>
                    </a:lnTo>
                    <a:lnTo>
                      <a:pt x="5278" y="497"/>
                    </a:lnTo>
                    <a:lnTo>
                      <a:pt x="5259" y="611"/>
                    </a:lnTo>
                    <a:lnTo>
                      <a:pt x="5235" y="625"/>
                    </a:lnTo>
                    <a:lnTo>
                      <a:pt x="5216" y="1018"/>
                    </a:lnTo>
                    <a:lnTo>
                      <a:pt x="5197" y="649"/>
                    </a:lnTo>
                    <a:lnTo>
                      <a:pt x="5178" y="369"/>
                    </a:lnTo>
                    <a:lnTo>
                      <a:pt x="5160" y="24"/>
                    </a:lnTo>
                    <a:lnTo>
                      <a:pt x="5141" y="393"/>
                    </a:lnTo>
                    <a:lnTo>
                      <a:pt x="5122" y="0"/>
                    </a:lnTo>
                    <a:lnTo>
                      <a:pt x="5098" y="303"/>
                    </a:lnTo>
                    <a:lnTo>
                      <a:pt x="5079" y="294"/>
                    </a:lnTo>
                    <a:lnTo>
                      <a:pt x="5060" y="265"/>
                    </a:lnTo>
                    <a:lnTo>
                      <a:pt x="5042" y="355"/>
                    </a:lnTo>
                    <a:lnTo>
                      <a:pt x="5023" y="388"/>
                    </a:lnTo>
                    <a:lnTo>
                      <a:pt x="5004" y="644"/>
                    </a:lnTo>
                    <a:lnTo>
                      <a:pt x="4980" y="976"/>
                    </a:lnTo>
                    <a:lnTo>
                      <a:pt x="4961" y="526"/>
                    </a:lnTo>
                    <a:lnTo>
                      <a:pt x="4942" y="369"/>
                    </a:lnTo>
                    <a:lnTo>
                      <a:pt x="4924" y="351"/>
                    </a:lnTo>
                    <a:lnTo>
                      <a:pt x="4905" y="232"/>
                    </a:lnTo>
                    <a:lnTo>
                      <a:pt x="4886" y="464"/>
                    </a:lnTo>
                    <a:lnTo>
                      <a:pt x="4867" y="374"/>
                    </a:lnTo>
                    <a:lnTo>
                      <a:pt x="4843" y="227"/>
                    </a:lnTo>
                    <a:lnTo>
                      <a:pt x="4824" y="275"/>
                    </a:lnTo>
                    <a:lnTo>
                      <a:pt x="4806" y="521"/>
                    </a:lnTo>
                    <a:lnTo>
                      <a:pt x="4787" y="412"/>
                    </a:lnTo>
                    <a:lnTo>
                      <a:pt x="4768" y="744"/>
                    </a:lnTo>
                    <a:lnTo>
                      <a:pt x="4749" y="706"/>
                    </a:lnTo>
                    <a:lnTo>
                      <a:pt x="4725" y="1033"/>
                    </a:lnTo>
                    <a:lnTo>
                      <a:pt x="4706" y="483"/>
                    </a:lnTo>
                    <a:lnTo>
                      <a:pt x="4688" y="606"/>
                    </a:lnTo>
                    <a:lnTo>
                      <a:pt x="4669" y="474"/>
                    </a:lnTo>
                    <a:lnTo>
                      <a:pt x="4650" y="507"/>
                    </a:lnTo>
                    <a:lnTo>
                      <a:pt x="4631" y="701"/>
                    </a:lnTo>
                    <a:lnTo>
                      <a:pt x="4607" y="422"/>
                    </a:lnTo>
                    <a:lnTo>
                      <a:pt x="4588" y="644"/>
                    </a:lnTo>
                    <a:lnTo>
                      <a:pt x="4570" y="729"/>
                    </a:lnTo>
                    <a:lnTo>
                      <a:pt x="4551" y="478"/>
                    </a:lnTo>
                    <a:lnTo>
                      <a:pt x="4532" y="1009"/>
                    </a:lnTo>
                    <a:lnTo>
                      <a:pt x="4513" y="1123"/>
                    </a:lnTo>
                    <a:lnTo>
                      <a:pt x="4494" y="739"/>
                    </a:lnTo>
                    <a:lnTo>
                      <a:pt x="4470" y="805"/>
                    </a:lnTo>
                    <a:lnTo>
                      <a:pt x="4452" y="843"/>
                    </a:lnTo>
                    <a:lnTo>
                      <a:pt x="4433" y="635"/>
                    </a:lnTo>
                    <a:lnTo>
                      <a:pt x="4414" y="644"/>
                    </a:lnTo>
                    <a:lnTo>
                      <a:pt x="4395" y="526"/>
                    </a:lnTo>
                    <a:lnTo>
                      <a:pt x="4376" y="322"/>
                    </a:lnTo>
                    <a:lnTo>
                      <a:pt x="4352" y="521"/>
                    </a:lnTo>
                    <a:lnTo>
                      <a:pt x="4334" y="682"/>
                    </a:lnTo>
                    <a:lnTo>
                      <a:pt x="4315" y="635"/>
                    </a:lnTo>
                    <a:lnTo>
                      <a:pt x="4296" y="734"/>
                    </a:lnTo>
                    <a:lnTo>
                      <a:pt x="4277" y="455"/>
                    </a:lnTo>
                    <a:lnTo>
                      <a:pt x="4258" y="1435"/>
                    </a:lnTo>
                    <a:lnTo>
                      <a:pt x="4234" y="1350"/>
                    </a:lnTo>
                    <a:lnTo>
                      <a:pt x="4215" y="834"/>
                    </a:lnTo>
                    <a:lnTo>
                      <a:pt x="4197" y="800"/>
                    </a:lnTo>
                    <a:lnTo>
                      <a:pt x="4178" y="696"/>
                    </a:lnTo>
                    <a:lnTo>
                      <a:pt x="4159" y="488"/>
                    </a:lnTo>
                    <a:lnTo>
                      <a:pt x="4140" y="630"/>
                    </a:lnTo>
                    <a:lnTo>
                      <a:pt x="4121" y="692"/>
                    </a:lnTo>
                    <a:lnTo>
                      <a:pt x="4097" y="602"/>
                    </a:lnTo>
                    <a:lnTo>
                      <a:pt x="4079" y="715"/>
                    </a:lnTo>
                    <a:lnTo>
                      <a:pt x="4060" y="739"/>
                    </a:lnTo>
                    <a:lnTo>
                      <a:pt x="4041" y="976"/>
                    </a:lnTo>
                    <a:lnTo>
                      <a:pt x="4022" y="1123"/>
                    </a:lnTo>
                    <a:lnTo>
                      <a:pt x="4003" y="857"/>
                    </a:lnTo>
                    <a:lnTo>
                      <a:pt x="3979" y="815"/>
                    </a:lnTo>
                    <a:lnTo>
                      <a:pt x="3961" y="782"/>
                    </a:lnTo>
                    <a:lnTo>
                      <a:pt x="3942" y="767"/>
                    </a:lnTo>
                    <a:lnTo>
                      <a:pt x="3923" y="696"/>
                    </a:lnTo>
                    <a:lnTo>
                      <a:pt x="3904" y="616"/>
                    </a:lnTo>
                    <a:lnTo>
                      <a:pt x="3885" y="734"/>
                    </a:lnTo>
                    <a:lnTo>
                      <a:pt x="3861" y="862"/>
                    </a:lnTo>
                    <a:lnTo>
                      <a:pt x="3843" y="848"/>
                    </a:lnTo>
                    <a:lnTo>
                      <a:pt x="3824" y="962"/>
                    </a:lnTo>
                    <a:lnTo>
                      <a:pt x="3805" y="1293"/>
                    </a:lnTo>
                    <a:lnTo>
                      <a:pt x="3786" y="990"/>
                    </a:lnTo>
                    <a:lnTo>
                      <a:pt x="3767" y="876"/>
                    </a:lnTo>
                    <a:lnTo>
                      <a:pt x="3748" y="985"/>
                    </a:lnTo>
                    <a:lnTo>
                      <a:pt x="3725" y="1004"/>
                    </a:lnTo>
                    <a:lnTo>
                      <a:pt x="3706" y="791"/>
                    </a:lnTo>
                    <a:lnTo>
                      <a:pt x="3687" y="777"/>
                    </a:lnTo>
                    <a:lnTo>
                      <a:pt x="3668" y="786"/>
                    </a:lnTo>
                    <a:lnTo>
                      <a:pt x="3649" y="791"/>
                    </a:lnTo>
                    <a:lnTo>
                      <a:pt x="3630" y="786"/>
                    </a:lnTo>
                    <a:lnTo>
                      <a:pt x="3607" y="829"/>
                    </a:lnTo>
                    <a:lnTo>
                      <a:pt x="3588" y="943"/>
                    </a:lnTo>
                    <a:lnTo>
                      <a:pt x="3569" y="1056"/>
                    </a:lnTo>
                    <a:lnTo>
                      <a:pt x="3550" y="1435"/>
                    </a:lnTo>
                    <a:lnTo>
                      <a:pt x="3531" y="971"/>
                    </a:lnTo>
                    <a:lnTo>
                      <a:pt x="3512" y="962"/>
                    </a:lnTo>
                    <a:lnTo>
                      <a:pt x="3493" y="976"/>
                    </a:lnTo>
                    <a:lnTo>
                      <a:pt x="3470" y="886"/>
                    </a:lnTo>
                    <a:lnTo>
                      <a:pt x="3451" y="819"/>
                    </a:lnTo>
                    <a:lnTo>
                      <a:pt x="3432" y="772"/>
                    </a:lnTo>
                    <a:lnTo>
                      <a:pt x="3413" y="767"/>
                    </a:lnTo>
                    <a:lnTo>
                      <a:pt x="3394" y="895"/>
                    </a:lnTo>
                    <a:lnTo>
                      <a:pt x="3375" y="829"/>
                    </a:lnTo>
                    <a:lnTo>
                      <a:pt x="3352" y="985"/>
                    </a:lnTo>
                    <a:lnTo>
                      <a:pt x="3333" y="1246"/>
                    </a:lnTo>
                    <a:lnTo>
                      <a:pt x="3314" y="1246"/>
                    </a:lnTo>
                    <a:lnTo>
                      <a:pt x="3295" y="1009"/>
                    </a:lnTo>
                    <a:lnTo>
                      <a:pt x="3276" y="1009"/>
                    </a:lnTo>
                    <a:lnTo>
                      <a:pt x="3257" y="838"/>
                    </a:lnTo>
                    <a:lnTo>
                      <a:pt x="3234" y="701"/>
                    </a:lnTo>
                    <a:lnTo>
                      <a:pt x="3215" y="720"/>
                    </a:lnTo>
                    <a:lnTo>
                      <a:pt x="3196" y="549"/>
                    </a:lnTo>
                    <a:lnTo>
                      <a:pt x="3177" y="654"/>
                    </a:lnTo>
                    <a:lnTo>
                      <a:pt x="3158" y="786"/>
                    </a:lnTo>
                    <a:lnTo>
                      <a:pt x="3139" y="857"/>
                    </a:lnTo>
                    <a:lnTo>
                      <a:pt x="3120" y="1118"/>
                    </a:lnTo>
                    <a:lnTo>
                      <a:pt x="3097" y="1321"/>
                    </a:lnTo>
                    <a:lnTo>
                      <a:pt x="3078" y="1388"/>
                    </a:lnTo>
                    <a:lnTo>
                      <a:pt x="3059" y="1269"/>
                    </a:lnTo>
                    <a:lnTo>
                      <a:pt x="3040" y="1213"/>
                    </a:lnTo>
                    <a:lnTo>
                      <a:pt x="3021" y="1217"/>
                    </a:lnTo>
                    <a:lnTo>
                      <a:pt x="3002" y="1080"/>
                    </a:lnTo>
                    <a:lnTo>
                      <a:pt x="2979" y="1227"/>
                    </a:lnTo>
                    <a:lnTo>
                      <a:pt x="2960" y="1066"/>
                    </a:lnTo>
                    <a:lnTo>
                      <a:pt x="2941" y="1255"/>
                    </a:lnTo>
                    <a:lnTo>
                      <a:pt x="2922" y="1340"/>
                    </a:lnTo>
                    <a:lnTo>
                      <a:pt x="2903" y="1284"/>
                    </a:lnTo>
                    <a:lnTo>
                      <a:pt x="2884" y="1388"/>
                    </a:lnTo>
                    <a:lnTo>
                      <a:pt x="2861" y="1464"/>
                    </a:lnTo>
                    <a:lnTo>
                      <a:pt x="2842" y="1790"/>
                    </a:lnTo>
                    <a:lnTo>
                      <a:pt x="2823" y="1298"/>
                    </a:lnTo>
                    <a:lnTo>
                      <a:pt x="2804" y="1288"/>
                    </a:lnTo>
                    <a:lnTo>
                      <a:pt x="2785" y="853"/>
                    </a:lnTo>
                    <a:lnTo>
                      <a:pt x="2766" y="687"/>
                    </a:lnTo>
                    <a:lnTo>
                      <a:pt x="2747" y="791"/>
                    </a:lnTo>
                    <a:lnTo>
                      <a:pt x="2724" y="635"/>
                    </a:lnTo>
                    <a:lnTo>
                      <a:pt x="2705" y="767"/>
                    </a:lnTo>
                    <a:lnTo>
                      <a:pt x="2686" y="862"/>
                    </a:lnTo>
                    <a:lnTo>
                      <a:pt x="2667" y="853"/>
                    </a:lnTo>
                    <a:lnTo>
                      <a:pt x="2648" y="957"/>
                    </a:lnTo>
                    <a:lnTo>
                      <a:pt x="2629" y="1113"/>
                    </a:lnTo>
                    <a:lnTo>
                      <a:pt x="2606" y="995"/>
                    </a:lnTo>
                    <a:lnTo>
                      <a:pt x="2587" y="938"/>
                    </a:lnTo>
                    <a:lnTo>
                      <a:pt x="2568" y="815"/>
                    </a:lnTo>
                    <a:lnTo>
                      <a:pt x="2549" y="602"/>
                    </a:lnTo>
                    <a:lnTo>
                      <a:pt x="2530" y="535"/>
                    </a:lnTo>
                    <a:lnTo>
                      <a:pt x="2511" y="507"/>
                    </a:lnTo>
                    <a:lnTo>
                      <a:pt x="2488" y="554"/>
                    </a:lnTo>
                    <a:lnTo>
                      <a:pt x="2469" y="568"/>
                    </a:lnTo>
                    <a:lnTo>
                      <a:pt x="2450" y="540"/>
                    </a:lnTo>
                    <a:lnTo>
                      <a:pt x="2431" y="715"/>
                    </a:lnTo>
                    <a:lnTo>
                      <a:pt x="2412" y="772"/>
                    </a:lnTo>
                    <a:lnTo>
                      <a:pt x="2393" y="943"/>
                    </a:lnTo>
                    <a:lnTo>
                      <a:pt x="2375" y="905"/>
                    </a:lnTo>
                    <a:lnTo>
                      <a:pt x="2351" y="725"/>
                    </a:lnTo>
                    <a:lnTo>
                      <a:pt x="2332" y="715"/>
                    </a:lnTo>
                    <a:lnTo>
                      <a:pt x="2313" y="497"/>
                    </a:lnTo>
                    <a:lnTo>
                      <a:pt x="2294" y="403"/>
                    </a:lnTo>
                    <a:lnTo>
                      <a:pt x="2275" y="488"/>
                    </a:lnTo>
                    <a:lnTo>
                      <a:pt x="2257" y="369"/>
                    </a:lnTo>
                    <a:lnTo>
                      <a:pt x="2233" y="606"/>
                    </a:lnTo>
                    <a:lnTo>
                      <a:pt x="2214" y="606"/>
                    </a:lnTo>
                    <a:lnTo>
                      <a:pt x="2195" y="616"/>
                    </a:lnTo>
                    <a:lnTo>
                      <a:pt x="2176" y="706"/>
                    </a:lnTo>
                    <a:lnTo>
                      <a:pt x="2157" y="824"/>
                    </a:lnTo>
                    <a:lnTo>
                      <a:pt x="2139" y="1279"/>
                    </a:lnTo>
                    <a:lnTo>
                      <a:pt x="2120" y="886"/>
                    </a:lnTo>
                    <a:lnTo>
                      <a:pt x="2096" y="947"/>
                    </a:lnTo>
                    <a:lnTo>
                      <a:pt x="2077" y="786"/>
                    </a:lnTo>
                    <a:lnTo>
                      <a:pt x="2058" y="677"/>
                    </a:lnTo>
                    <a:lnTo>
                      <a:pt x="2039" y="744"/>
                    </a:lnTo>
                    <a:lnTo>
                      <a:pt x="2021" y="758"/>
                    </a:lnTo>
                    <a:lnTo>
                      <a:pt x="2002" y="843"/>
                    </a:lnTo>
                    <a:lnTo>
                      <a:pt x="1978" y="862"/>
                    </a:lnTo>
                    <a:lnTo>
                      <a:pt x="1959" y="933"/>
                    </a:lnTo>
                    <a:lnTo>
                      <a:pt x="1940" y="933"/>
                    </a:lnTo>
                    <a:lnTo>
                      <a:pt x="1921" y="1288"/>
                    </a:lnTo>
                    <a:lnTo>
                      <a:pt x="1903" y="1170"/>
                    </a:lnTo>
                    <a:lnTo>
                      <a:pt x="1884" y="1080"/>
                    </a:lnTo>
                    <a:lnTo>
                      <a:pt x="1860" y="1070"/>
                    </a:lnTo>
                    <a:lnTo>
                      <a:pt x="1841" y="862"/>
                    </a:lnTo>
                    <a:lnTo>
                      <a:pt x="1822" y="886"/>
                    </a:lnTo>
                    <a:lnTo>
                      <a:pt x="1803" y="1104"/>
                    </a:lnTo>
                    <a:lnTo>
                      <a:pt x="1785" y="985"/>
                    </a:lnTo>
                    <a:lnTo>
                      <a:pt x="1766" y="872"/>
                    </a:lnTo>
                    <a:lnTo>
                      <a:pt x="1747" y="1066"/>
                    </a:lnTo>
                    <a:lnTo>
                      <a:pt x="1723" y="1023"/>
                    </a:lnTo>
                    <a:lnTo>
                      <a:pt x="1704" y="1160"/>
                    </a:lnTo>
                    <a:lnTo>
                      <a:pt x="1685" y="1156"/>
                    </a:lnTo>
                    <a:lnTo>
                      <a:pt x="1667" y="1663"/>
                    </a:lnTo>
                    <a:lnTo>
                      <a:pt x="1648" y="1284"/>
                    </a:lnTo>
                    <a:lnTo>
                      <a:pt x="1629" y="1331"/>
                    </a:lnTo>
                    <a:lnTo>
                      <a:pt x="1605" y="1170"/>
                    </a:lnTo>
                    <a:lnTo>
                      <a:pt x="1586" y="1061"/>
                    </a:lnTo>
                    <a:lnTo>
                      <a:pt x="1567" y="1265"/>
                    </a:lnTo>
                    <a:lnTo>
                      <a:pt x="1549" y="1189"/>
                    </a:lnTo>
                    <a:lnTo>
                      <a:pt x="1530" y="1179"/>
                    </a:lnTo>
                    <a:lnTo>
                      <a:pt x="1511" y="1369"/>
                    </a:lnTo>
                    <a:lnTo>
                      <a:pt x="1487" y="1194"/>
                    </a:lnTo>
                    <a:lnTo>
                      <a:pt x="1468" y="1293"/>
                    </a:lnTo>
                    <a:lnTo>
                      <a:pt x="1449" y="1426"/>
                    </a:lnTo>
                    <a:lnTo>
                      <a:pt x="1431" y="1535"/>
                    </a:lnTo>
                    <a:lnTo>
                      <a:pt x="1412" y="1554"/>
                    </a:lnTo>
                    <a:lnTo>
                      <a:pt x="1393" y="1501"/>
                    </a:lnTo>
                    <a:lnTo>
                      <a:pt x="1374" y="1511"/>
                    </a:lnTo>
                    <a:lnTo>
                      <a:pt x="1350" y="1535"/>
                    </a:lnTo>
                    <a:lnTo>
                      <a:pt x="1331" y="1407"/>
                    </a:lnTo>
                    <a:lnTo>
                      <a:pt x="1313" y="1118"/>
                    </a:lnTo>
                    <a:lnTo>
                      <a:pt x="1294" y="1241"/>
                    </a:lnTo>
                    <a:lnTo>
                      <a:pt x="1275" y="1203"/>
                    </a:lnTo>
                    <a:lnTo>
                      <a:pt x="1256" y="1118"/>
                    </a:lnTo>
                    <a:lnTo>
                      <a:pt x="1232" y="1208"/>
                    </a:lnTo>
                    <a:lnTo>
                      <a:pt x="1213" y="1241"/>
                    </a:lnTo>
                    <a:lnTo>
                      <a:pt x="1195" y="1288"/>
                    </a:lnTo>
                    <a:lnTo>
                      <a:pt x="1176" y="1449"/>
                    </a:lnTo>
                    <a:lnTo>
                      <a:pt x="1157" y="1421"/>
                    </a:lnTo>
                    <a:lnTo>
                      <a:pt x="1138" y="1269"/>
                    </a:lnTo>
                    <a:lnTo>
                      <a:pt x="1119" y="1066"/>
                    </a:lnTo>
                    <a:lnTo>
                      <a:pt x="1095" y="1250"/>
                    </a:lnTo>
                    <a:lnTo>
                      <a:pt x="1077" y="1160"/>
                    </a:lnTo>
                    <a:lnTo>
                      <a:pt x="1058" y="1284"/>
                    </a:lnTo>
                    <a:lnTo>
                      <a:pt x="1039" y="1411"/>
                    </a:lnTo>
                    <a:lnTo>
                      <a:pt x="1020" y="1232"/>
                    </a:lnTo>
                    <a:lnTo>
                      <a:pt x="1001" y="1359"/>
                    </a:lnTo>
                    <a:lnTo>
                      <a:pt x="977" y="1421"/>
                    </a:lnTo>
                    <a:lnTo>
                      <a:pt x="959" y="1558"/>
                    </a:lnTo>
                    <a:lnTo>
                      <a:pt x="940" y="1516"/>
                    </a:lnTo>
                    <a:lnTo>
                      <a:pt x="921" y="1776"/>
                    </a:lnTo>
                    <a:lnTo>
                      <a:pt x="902" y="1610"/>
                    </a:lnTo>
                    <a:lnTo>
                      <a:pt x="883" y="1435"/>
                    </a:lnTo>
                    <a:lnTo>
                      <a:pt x="859" y="1639"/>
                    </a:lnTo>
                    <a:lnTo>
                      <a:pt x="841" y="1468"/>
                    </a:lnTo>
                    <a:lnTo>
                      <a:pt x="822" y="1558"/>
                    </a:lnTo>
                    <a:lnTo>
                      <a:pt x="803" y="1700"/>
                    </a:lnTo>
                    <a:lnTo>
                      <a:pt x="784" y="1629"/>
                    </a:lnTo>
                    <a:lnTo>
                      <a:pt x="765" y="1710"/>
                    </a:lnTo>
                    <a:lnTo>
                      <a:pt x="746" y="1833"/>
                    </a:lnTo>
                    <a:lnTo>
                      <a:pt x="722" y="1904"/>
                    </a:lnTo>
                    <a:lnTo>
                      <a:pt x="704" y="1857"/>
                    </a:lnTo>
                    <a:lnTo>
                      <a:pt x="685" y="1852"/>
                    </a:lnTo>
                    <a:lnTo>
                      <a:pt x="666" y="1762"/>
                    </a:lnTo>
                    <a:lnTo>
                      <a:pt x="647" y="1691"/>
                    </a:lnTo>
                    <a:lnTo>
                      <a:pt x="628" y="1776"/>
                    </a:lnTo>
                    <a:lnTo>
                      <a:pt x="604" y="1757"/>
                    </a:lnTo>
                    <a:lnTo>
                      <a:pt x="586" y="1895"/>
                    </a:lnTo>
                    <a:lnTo>
                      <a:pt x="567" y="1866"/>
                    </a:lnTo>
                    <a:lnTo>
                      <a:pt x="548" y="1790"/>
                    </a:lnTo>
                    <a:lnTo>
                      <a:pt x="529" y="1999"/>
                    </a:lnTo>
                    <a:lnTo>
                      <a:pt x="510" y="1999"/>
                    </a:lnTo>
                    <a:lnTo>
                      <a:pt x="486" y="2070"/>
                    </a:lnTo>
                    <a:lnTo>
                      <a:pt x="468" y="2065"/>
                    </a:lnTo>
                    <a:lnTo>
                      <a:pt x="449" y="2018"/>
                    </a:lnTo>
                    <a:lnTo>
                      <a:pt x="430" y="1914"/>
                    </a:lnTo>
                    <a:lnTo>
                      <a:pt x="411" y="1932"/>
                    </a:lnTo>
                    <a:lnTo>
                      <a:pt x="392" y="1923"/>
                    </a:lnTo>
                    <a:lnTo>
                      <a:pt x="373" y="1880"/>
                    </a:lnTo>
                    <a:lnTo>
                      <a:pt x="350" y="1932"/>
                    </a:lnTo>
                    <a:lnTo>
                      <a:pt x="331" y="1966"/>
                    </a:lnTo>
                    <a:lnTo>
                      <a:pt x="312" y="1980"/>
                    </a:lnTo>
                    <a:lnTo>
                      <a:pt x="293" y="2022"/>
                    </a:lnTo>
                    <a:lnTo>
                      <a:pt x="274" y="2027"/>
                    </a:lnTo>
                    <a:lnTo>
                      <a:pt x="255" y="2217"/>
                    </a:lnTo>
                    <a:lnTo>
                      <a:pt x="232" y="2184"/>
                    </a:lnTo>
                    <a:lnTo>
                      <a:pt x="213" y="2131"/>
                    </a:lnTo>
                    <a:lnTo>
                      <a:pt x="194" y="2127"/>
                    </a:lnTo>
                    <a:lnTo>
                      <a:pt x="175" y="2075"/>
                    </a:lnTo>
                    <a:lnTo>
                      <a:pt x="156" y="2065"/>
                    </a:lnTo>
                    <a:lnTo>
                      <a:pt x="137" y="2127"/>
                    </a:lnTo>
                    <a:lnTo>
                      <a:pt x="114" y="2108"/>
                    </a:lnTo>
                    <a:lnTo>
                      <a:pt x="95" y="2131"/>
                    </a:lnTo>
                    <a:lnTo>
                      <a:pt x="76" y="2179"/>
                    </a:lnTo>
                    <a:lnTo>
                      <a:pt x="57" y="2202"/>
                    </a:lnTo>
                    <a:lnTo>
                      <a:pt x="38" y="2231"/>
                    </a:lnTo>
                    <a:lnTo>
                      <a:pt x="19" y="2302"/>
                    </a:lnTo>
                    <a:lnTo>
                      <a:pt x="0" y="2278"/>
                    </a:lnTo>
                  </a:path>
                </a:pathLst>
              </a:custGeom>
              <a:noFill/>
              <a:ln w="222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2" name="Oval 9"/>
              <p:cNvSpPr>
                <a:spLocks noChangeArrowheads="1"/>
              </p:cNvSpPr>
              <p:nvPr/>
            </p:nvSpPr>
            <p:spPr bwMode="auto">
              <a:xfrm>
                <a:off x="7388" y="1103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3" name="Oval 10"/>
              <p:cNvSpPr>
                <a:spLocks noChangeArrowheads="1"/>
              </p:cNvSpPr>
              <p:nvPr/>
            </p:nvSpPr>
            <p:spPr bwMode="auto">
              <a:xfrm>
                <a:off x="7388" y="110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4" name="Oval 11"/>
              <p:cNvSpPr>
                <a:spLocks noChangeArrowheads="1"/>
              </p:cNvSpPr>
              <p:nvPr/>
            </p:nvSpPr>
            <p:spPr bwMode="auto">
              <a:xfrm>
                <a:off x="7370" y="136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5" name="Oval 12"/>
              <p:cNvSpPr>
                <a:spLocks noChangeArrowheads="1"/>
              </p:cNvSpPr>
              <p:nvPr/>
            </p:nvSpPr>
            <p:spPr bwMode="auto">
              <a:xfrm>
                <a:off x="7370" y="136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6" name="Oval 13"/>
              <p:cNvSpPr>
                <a:spLocks noChangeArrowheads="1"/>
              </p:cNvSpPr>
              <p:nvPr/>
            </p:nvSpPr>
            <p:spPr bwMode="auto">
              <a:xfrm>
                <a:off x="7346" y="961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7" name="Oval 14"/>
              <p:cNvSpPr>
                <a:spLocks noChangeArrowheads="1"/>
              </p:cNvSpPr>
              <p:nvPr/>
            </p:nvSpPr>
            <p:spPr bwMode="auto">
              <a:xfrm>
                <a:off x="7346" y="961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8" name="Oval 15"/>
              <p:cNvSpPr>
                <a:spLocks noChangeArrowheads="1"/>
              </p:cNvSpPr>
              <p:nvPr/>
            </p:nvSpPr>
            <p:spPr bwMode="auto">
              <a:xfrm>
                <a:off x="7327" y="1217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9" name="Oval 16"/>
              <p:cNvSpPr>
                <a:spLocks noChangeArrowheads="1"/>
              </p:cNvSpPr>
              <p:nvPr/>
            </p:nvSpPr>
            <p:spPr bwMode="auto">
              <a:xfrm>
                <a:off x="7327" y="1217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0" name="Oval 17"/>
              <p:cNvSpPr>
                <a:spLocks noChangeArrowheads="1"/>
              </p:cNvSpPr>
              <p:nvPr/>
            </p:nvSpPr>
            <p:spPr bwMode="auto">
              <a:xfrm>
                <a:off x="7308" y="1250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1" name="Oval 18"/>
              <p:cNvSpPr>
                <a:spLocks noChangeArrowheads="1"/>
              </p:cNvSpPr>
              <p:nvPr/>
            </p:nvSpPr>
            <p:spPr bwMode="auto">
              <a:xfrm>
                <a:off x="7308" y="1250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2" name="Oval 19"/>
              <p:cNvSpPr>
                <a:spLocks noChangeArrowheads="1"/>
              </p:cNvSpPr>
              <p:nvPr/>
            </p:nvSpPr>
            <p:spPr bwMode="auto">
              <a:xfrm>
                <a:off x="7289" y="1321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3" name="Oval 20"/>
              <p:cNvSpPr>
                <a:spLocks noChangeArrowheads="1"/>
              </p:cNvSpPr>
              <p:nvPr/>
            </p:nvSpPr>
            <p:spPr bwMode="auto">
              <a:xfrm>
                <a:off x="7289" y="1321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4" name="Oval 21"/>
              <p:cNvSpPr>
                <a:spLocks noChangeArrowheads="1"/>
              </p:cNvSpPr>
              <p:nvPr/>
            </p:nvSpPr>
            <p:spPr bwMode="auto">
              <a:xfrm>
                <a:off x="7270" y="1425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5" name="Oval 22"/>
              <p:cNvSpPr>
                <a:spLocks noChangeArrowheads="1"/>
              </p:cNvSpPr>
              <p:nvPr/>
            </p:nvSpPr>
            <p:spPr bwMode="auto">
              <a:xfrm>
                <a:off x="7270" y="1425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6" name="Oval 23"/>
              <p:cNvSpPr>
                <a:spLocks noChangeArrowheads="1"/>
              </p:cNvSpPr>
              <p:nvPr/>
            </p:nvSpPr>
            <p:spPr bwMode="auto">
              <a:xfrm>
                <a:off x="7252" y="1539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7" name="Oval 24"/>
              <p:cNvSpPr>
                <a:spLocks noChangeArrowheads="1"/>
              </p:cNvSpPr>
              <p:nvPr/>
            </p:nvSpPr>
            <p:spPr bwMode="auto">
              <a:xfrm>
                <a:off x="7252" y="1539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8" name="Oval 25"/>
              <p:cNvSpPr>
                <a:spLocks noChangeArrowheads="1"/>
              </p:cNvSpPr>
              <p:nvPr/>
            </p:nvSpPr>
            <p:spPr bwMode="auto">
              <a:xfrm>
                <a:off x="7228" y="1553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9" name="Oval 26"/>
              <p:cNvSpPr>
                <a:spLocks noChangeArrowheads="1"/>
              </p:cNvSpPr>
              <p:nvPr/>
            </p:nvSpPr>
            <p:spPr bwMode="auto">
              <a:xfrm>
                <a:off x="7228" y="1553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0" name="Oval 27"/>
              <p:cNvSpPr>
                <a:spLocks noChangeArrowheads="1"/>
              </p:cNvSpPr>
              <p:nvPr/>
            </p:nvSpPr>
            <p:spPr bwMode="auto">
              <a:xfrm>
                <a:off x="7209" y="1946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1" name="Oval 28"/>
              <p:cNvSpPr>
                <a:spLocks noChangeArrowheads="1"/>
              </p:cNvSpPr>
              <p:nvPr/>
            </p:nvSpPr>
            <p:spPr bwMode="auto">
              <a:xfrm>
                <a:off x="7209" y="1946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2" name="Oval 29"/>
              <p:cNvSpPr>
                <a:spLocks noChangeArrowheads="1"/>
              </p:cNvSpPr>
              <p:nvPr/>
            </p:nvSpPr>
            <p:spPr bwMode="auto">
              <a:xfrm>
                <a:off x="7190" y="1577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3" name="Oval 30"/>
              <p:cNvSpPr>
                <a:spLocks noChangeArrowheads="1"/>
              </p:cNvSpPr>
              <p:nvPr/>
            </p:nvSpPr>
            <p:spPr bwMode="auto">
              <a:xfrm>
                <a:off x="7190" y="1577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4" name="Oval 31"/>
              <p:cNvSpPr>
                <a:spLocks noChangeArrowheads="1"/>
              </p:cNvSpPr>
              <p:nvPr/>
            </p:nvSpPr>
            <p:spPr bwMode="auto">
              <a:xfrm>
                <a:off x="7171" y="1297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5" name="Oval 32"/>
              <p:cNvSpPr>
                <a:spLocks noChangeArrowheads="1"/>
              </p:cNvSpPr>
              <p:nvPr/>
            </p:nvSpPr>
            <p:spPr bwMode="auto">
              <a:xfrm>
                <a:off x="7171" y="1297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6" name="Oval 33"/>
              <p:cNvSpPr>
                <a:spLocks noChangeArrowheads="1"/>
              </p:cNvSpPr>
              <p:nvPr/>
            </p:nvSpPr>
            <p:spPr bwMode="auto">
              <a:xfrm>
                <a:off x="7152" y="952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7" name="Oval 34"/>
              <p:cNvSpPr>
                <a:spLocks noChangeArrowheads="1"/>
              </p:cNvSpPr>
              <p:nvPr/>
            </p:nvSpPr>
            <p:spPr bwMode="auto">
              <a:xfrm>
                <a:off x="7152" y="951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8" name="Oval 35"/>
              <p:cNvSpPr>
                <a:spLocks noChangeArrowheads="1"/>
              </p:cNvSpPr>
              <p:nvPr/>
            </p:nvSpPr>
            <p:spPr bwMode="auto">
              <a:xfrm>
                <a:off x="7134" y="1321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9" name="Oval 36"/>
              <p:cNvSpPr>
                <a:spLocks noChangeArrowheads="1"/>
              </p:cNvSpPr>
              <p:nvPr/>
            </p:nvSpPr>
            <p:spPr bwMode="auto">
              <a:xfrm>
                <a:off x="7134" y="1321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0" name="Oval 37"/>
              <p:cNvSpPr>
                <a:spLocks noChangeArrowheads="1"/>
              </p:cNvSpPr>
              <p:nvPr/>
            </p:nvSpPr>
            <p:spPr bwMode="auto">
              <a:xfrm>
                <a:off x="7115" y="928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1" name="Oval 38"/>
              <p:cNvSpPr>
                <a:spLocks noChangeArrowheads="1"/>
              </p:cNvSpPr>
              <p:nvPr/>
            </p:nvSpPr>
            <p:spPr bwMode="auto">
              <a:xfrm>
                <a:off x="7115" y="928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2" name="Oval 39"/>
              <p:cNvSpPr>
                <a:spLocks noChangeArrowheads="1"/>
              </p:cNvSpPr>
              <p:nvPr/>
            </p:nvSpPr>
            <p:spPr bwMode="auto">
              <a:xfrm>
                <a:off x="7091" y="1231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3" name="Oval 40"/>
              <p:cNvSpPr>
                <a:spLocks noChangeArrowheads="1"/>
              </p:cNvSpPr>
              <p:nvPr/>
            </p:nvSpPr>
            <p:spPr bwMode="auto">
              <a:xfrm>
                <a:off x="7091" y="1231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4" name="Oval 41"/>
              <p:cNvSpPr>
                <a:spLocks noChangeArrowheads="1"/>
              </p:cNvSpPr>
              <p:nvPr/>
            </p:nvSpPr>
            <p:spPr bwMode="auto">
              <a:xfrm>
                <a:off x="7072" y="1222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5" name="Oval 42"/>
              <p:cNvSpPr>
                <a:spLocks noChangeArrowheads="1"/>
              </p:cNvSpPr>
              <p:nvPr/>
            </p:nvSpPr>
            <p:spPr bwMode="auto">
              <a:xfrm>
                <a:off x="7072" y="1221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6" name="Oval 43"/>
              <p:cNvSpPr>
                <a:spLocks noChangeArrowheads="1"/>
              </p:cNvSpPr>
              <p:nvPr/>
            </p:nvSpPr>
            <p:spPr bwMode="auto">
              <a:xfrm>
                <a:off x="7053" y="1193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7" name="Oval 44"/>
              <p:cNvSpPr>
                <a:spLocks noChangeArrowheads="1"/>
              </p:cNvSpPr>
              <p:nvPr/>
            </p:nvSpPr>
            <p:spPr bwMode="auto">
              <a:xfrm>
                <a:off x="7053" y="119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8" name="Oval 45"/>
              <p:cNvSpPr>
                <a:spLocks noChangeArrowheads="1"/>
              </p:cNvSpPr>
              <p:nvPr/>
            </p:nvSpPr>
            <p:spPr bwMode="auto">
              <a:xfrm>
                <a:off x="7034" y="1283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9" name="Oval 46"/>
              <p:cNvSpPr>
                <a:spLocks noChangeArrowheads="1"/>
              </p:cNvSpPr>
              <p:nvPr/>
            </p:nvSpPr>
            <p:spPr bwMode="auto">
              <a:xfrm>
                <a:off x="7034" y="128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0" name="Oval 47"/>
              <p:cNvSpPr>
                <a:spLocks noChangeArrowheads="1"/>
              </p:cNvSpPr>
              <p:nvPr/>
            </p:nvSpPr>
            <p:spPr bwMode="auto">
              <a:xfrm>
                <a:off x="7016" y="1316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1" name="Oval 48"/>
              <p:cNvSpPr>
                <a:spLocks noChangeArrowheads="1"/>
              </p:cNvSpPr>
              <p:nvPr/>
            </p:nvSpPr>
            <p:spPr bwMode="auto">
              <a:xfrm>
                <a:off x="7016" y="1316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2" name="Oval 49"/>
              <p:cNvSpPr>
                <a:spLocks noChangeArrowheads="1"/>
              </p:cNvSpPr>
              <p:nvPr/>
            </p:nvSpPr>
            <p:spPr bwMode="auto">
              <a:xfrm>
                <a:off x="6997" y="1572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3" name="Oval 50"/>
              <p:cNvSpPr>
                <a:spLocks noChangeArrowheads="1"/>
              </p:cNvSpPr>
              <p:nvPr/>
            </p:nvSpPr>
            <p:spPr bwMode="auto">
              <a:xfrm>
                <a:off x="6997" y="1572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4" name="Oval 51"/>
              <p:cNvSpPr>
                <a:spLocks noChangeArrowheads="1"/>
              </p:cNvSpPr>
              <p:nvPr/>
            </p:nvSpPr>
            <p:spPr bwMode="auto">
              <a:xfrm>
                <a:off x="6973" y="190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5" name="Oval 52"/>
              <p:cNvSpPr>
                <a:spLocks noChangeArrowheads="1"/>
              </p:cNvSpPr>
              <p:nvPr/>
            </p:nvSpPr>
            <p:spPr bwMode="auto">
              <a:xfrm>
                <a:off x="6973" y="190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6" name="Oval 53"/>
              <p:cNvSpPr>
                <a:spLocks noChangeArrowheads="1"/>
              </p:cNvSpPr>
              <p:nvPr/>
            </p:nvSpPr>
            <p:spPr bwMode="auto">
              <a:xfrm>
                <a:off x="6954" y="145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7" name="Oval 54"/>
              <p:cNvSpPr>
                <a:spLocks noChangeArrowheads="1"/>
              </p:cNvSpPr>
              <p:nvPr/>
            </p:nvSpPr>
            <p:spPr bwMode="auto">
              <a:xfrm>
                <a:off x="6954" y="145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" name="Oval 55"/>
              <p:cNvSpPr>
                <a:spLocks noChangeArrowheads="1"/>
              </p:cNvSpPr>
              <p:nvPr/>
            </p:nvSpPr>
            <p:spPr bwMode="auto">
              <a:xfrm>
                <a:off x="6935" y="1297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9" name="Oval 56"/>
              <p:cNvSpPr>
                <a:spLocks noChangeArrowheads="1"/>
              </p:cNvSpPr>
              <p:nvPr/>
            </p:nvSpPr>
            <p:spPr bwMode="auto">
              <a:xfrm>
                <a:off x="6935" y="1297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0" name="Oval 57"/>
              <p:cNvSpPr>
                <a:spLocks noChangeArrowheads="1"/>
              </p:cNvSpPr>
              <p:nvPr/>
            </p:nvSpPr>
            <p:spPr bwMode="auto">
              <a:xfrm>
                <a:off x="6916" y="1278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1" name="Oval 58"/>
              <p:cNvSpPr>
                <a:spLocks noChangeArrowheads="1"/>
              </p:cNvSpPr>
              <p:nvPr/>
            </p:nvSpPr>
            <p:spPr bwMode="auto">
              <a:xfrm>
                <a:off x="6916" y="1278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" name="Oval 59"/>
              <p:cNvSpPr>
                <a:spLocks noChangeArrowheads="1"/>
              </p:cNvSpPr>
              <p:nvPr/>
            </p:nvSpPr>
            <p:spPr bwMode="auto">
              <a:xfrm>
                <a:off x="6898" y="1160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" name="Oval 60"/>
              <p:cNvSpPr>
                <a:spLocks noChangeArrowheads="1"/>
              </p:cNvSpPr>
              <p:nvPr/>
            </p:nvSpPr>
            <p:spPr bwMode="auto">
              <a:xfrm>
                <a:off x="6897" y="1160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Oval 61"/>
              <p:cNvSpPr>
                <a:spLocks noChangeArrowheads="1"/>
              </p:cNvSpPr>
              <p:nvPr/>
            </p:nvSpPr>
            <p:spPr bwMode="auto">
              <a:xfrm>
                <a:off x="6879" y="1392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" name="Oval 62"/>
              <p:cNvSpPr>
                <a:spLocks noChangeArrowheads="1"/>
              </p:cNvSpPr>
              <p:nvPr/>
            </p:nvSpPr>
            <p:spPr bwMode="auto">
              <a:xfrm>
                <a:off x="6879" y="1392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6" name="Oval 63"/>
              <p:cNvSpPr>
                <a:spLocks noChangeArrowheads="1"/>
              </p:cNvSpPr>
              <p:nvPr/>
            </p:nvSpPr>
            <p:spPr bwMode="auto">
              <a:xfrm>
                <a:off x="6860" y="1302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" name="Oval 64"/>
              <p:cNvSpPr>
                <a:spLocks noChangeArrowheads="1"/>
              </p:cNvSpPr>
              <p:nvPr/>
            </p:nvSpPr>
            <p:spPr bwMode="auto">
              <a:xfrm>
                <a:off x="6860" y="1302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Oval 65"/>
              <p:cNvSpPr>
                <a:spLocks noChangeArrowheads="1"/>
              </p:cNvSpPr>
              <p:nvPr/>
            </p:nvSpPr>
            <p:spPr bwMode="auto">
              <a:xfrm>
                <a:off x="6836" y="1155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" name="Oval 66"/>
              <p:cNvSpPr>
                <a:spLocks noChangeArrowheads="1"/>
              </p:cNvSpPr>
              <p:nvPr/>
            </p:nvSpPr>
            <p:spPr bwMode="auto">
              <a:xfrm>
                <a:off x="6836" y="1155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0" name="Oval 67"/>
              <p:cNvSpPr>
                <a:spLocks noChangeArrowheads="1"/>
              </p:cNvSpPr>
              <p:nvPr/>
            </p:nvSpPr>
            <p:spPr bwMode="auto">
              <a:xfrm>
                <a:off x="6817" y="1203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1" name="Oval 68"/>
              <p:cNvSpPr>
                <a:spLocks noChangeArrowheads="1"/>
              </p:cNvSpPr>
              <p:nvPr/>
            </p:nvSpPr>
            <p:spPr bwMode="auto">
              <a:xfrm>
                <a:off x="6817" y="120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2" name="Oval 69"/>
              <p:cNvSpPr>
                <a:spLocks noChangeArrowheads="1"/>
              </p:cNvSpPr>
              <p:nvPr/>
            </p:nvSpPr>
            <p:spPr bwMode="auto">
              <a:xfrm>
                <a:off x="6798" y="1449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" name="Oval 70"/>
              <p:cNvSpPr>
                <a:spLocks noChangeArrowheads="1"/>
              </p:cNvSpPr>
              <p:nvPr/>
            </p:nvSpPr>
            <p:spPr bwMode="auto">
              <a:xfrm>
                <a:off x="6798" y="1449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" name="Oval 71"/>
              <p:cNvSpPr>
                <a:spLocks noChangeArrowheads="1"/>
              </p:cNvSpPr>
              <p:nvPr/>
            </p:nvSpPr>
            <p:spPr bwMode="auto">
              <a:xfrm>
                <a:off x="6780" y="1340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" name="Oval 72"/>
              <p:cNvSpPr>
                <a:spLocks noChangeArrowheads="1"/>
              </p:cNvSpPr>
              <p:nvPr/>
            </p:nvSpPr>
            <p:spPr bwMode="auto">
              <a:xfrm>
                <a:off x="6779" y="1340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" name="Oval 73"/>
              <p:cNvSpPr>
                <a:spLocks noChangeArrowheads="1"/>
              </p:cNvSpPr>
              <p:nvPr/>
            </p:nvSpPr>
            <p:spPr bwMode="auto">
              <a:xfrm>
                <a:off x="6761" y="1671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" name="Oval 74"/>
              <p:cNvSpPr>
                <a:spLocks noChangeArrowheads="1"/>
              </p:cNvSpPr>
              <p:nvPr/>
            </p:nvSpPr>
            <p:spPr bwMode="auto">
              <a:xfrm>
                <a:off x="6761" y="1671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" name="Oval 75"/>
              <p:cNvSpPr>
                <a:spLocks noChangeArrowheads="1"/>
              </p:cNvSpPr>
              <p:nvPr/>
            </p:nvSpPr>
            <p:spPr bwMode="auto">
              <a:xfrm>
                <a:off x="6742" y="163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" name="Oval 76"/>
              <p:cNvSpPr>
                <a:spLocks noChangeArrowheads="1"/>
              </p:cNvSpPr>
              <p:nvPr/>
            </p:nvSpPr>
            <p:spPr bwMode="auto">
              <a:xfrm>
                <a:off x="6742" y="163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" name="Oval 77"/>
              <p:cNvSpPr>
                <a:spLocks noChangeArrowheads="1"/>
              </p:cNvSpPr>
              <p:nvPr/>
            </p:nvSpPr>
            <p:spPr bwMode="auto">
              <a:xfrm>
                <a:off x="6718" y="1960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1" name="Oval 78"/>
              <p:cNvSpPr>
                <a:spLocks noChangeArrowheads="1"/>
              </p:cNvSpPr>
              <p:nvPr/>
            </p:nvSpPr>
            <p:spPr bwMode="auto">
              <a:xfrm>
                <a:off x="6718" y="1960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2" name="Oval 79"/>
              <p:cNvSpPr>
                <a:spLocks noChangeArrowheads="1"/>
              </p:cNvSpPr>
              <p:nvPr/>
            </p:nvSpPr>
            <p:spPr bwMode="auto">
              <a:xfrm>
                <a:off x="6699" y="1411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3" name="Oval 80"/>
              <p:cNvSpPr>
                <a:spLocks noChangeArrowheads="1"/>
              </p:cNvSpPr>
              <p:nvPr/>
            </p:nvSpPr>
            <p:spPr bwMode="auto">
              <a:xfrm>
                <a:off x="6699" y="1411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4" name="Oval 81"/>
              <p:cNvSpPr>
                <a:spLocks noChangeArrowheads="1"/>
              </p:cNvSpPr>
              <p:nvPr/>
            </p:nvSpPr>
            <p:spPr bwMode="auto">
              <a:xfrm>
                <a:off x="6680" y="1534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5" name="Oval 82"/>
              <p:cNvSpPr>
                <a:spLocks noChangeArrowheads="1"/>
              </p:cNvSpPr>
              <p:nvPr/>
            </p:nvSpPr>
            <p:spPr bwMode="auto">
              <a:xfrm>
                <a:off x="6680" y="1534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6" name="Oval 83"/>
              <p:cNvSpPr>
                <a:spLocks noChangeArrowheads="1"/>
              </p:cNvSpPr>
              <p:nvPr/>
            </p:nvSpPr>
            <p:spPr bwMode="auto">
              <a:xfrm>
                <a:off x="6662" y="1401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7" name="Oval 84"/>
              <p:cNvSpPr>
                <a:spLocks noChangeArrowheads="1"/>
              </p:cNvSpPr>
              <p:nvPr/>
            </p:nvSpPr>
            <p:spPr bwMode="auto">
              <a:xfrm>
                <a:off x="6661" y="1401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8" name="Oval 85"/>
              <p:cNvSpPr>
                <a:spLocks noChangeArrowheads="1"/>
              </p:cNvSpPr>
              <p:nvPr/>
            </p:nvSpPr>
            <p:spPr bwMode="auto">
              <a:xfrm>
                <a:off x="6643" y="1435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9" name="Oval 86"/>
              <p:cNvSpPr>
                <a:spLocks noChangeArrowheads="1"/>
              </p:cNvSpPr>
              <p:nvPr/>
            </p:nvSpPr>
            <p:spPr bwMode="auto">
              <a:xfrm>
                <a:off x="6643" y="1435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0" name="Oval 87"/>
              <p:cNvSpPr>
                <a:spLocks noChangeArrowheads="1"/>
              </p:cNvSpPr>
              <p:nvPr/>
            </p:nvSpPr>
            <p:spPr bwMode="auto">
              <a:xfrm>
                <a:off x="6624" y="1629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1" name="Oval 88"/>
              <p:cNvSpPr>
                <a:spLocks noChangeArrowheads="1"/>
              </p:cNvSpPr>
              <p:nvPr/>
            </p:nvSpPr>
            <p:spPr bwMode="auto">
              <a:xfrm>
                <a:off x="6624" y="1629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2" name="Oval 89"/>
              <p:cNvSpPr>
                <a:spLocks noChangeArrowheads="1"/>
              </p:cNvSpPr>
              <p:nvPr/>
            </p:nvSpPr>
            <p:spPr bwMode="auto">
              <a:xfrm>
                <a:off x="6600" y="1349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3" name="Oval 90"/>
              <p:cNvSpPr>
                <a:spLocks noChangeArrowheads="1"/>
              </p:cNvSpPr>
              <p:nvPr/>
            </p:nvSpPr>
            <p:spPr bwMode="auto">
              <a:xfrm>
                <a:off x="6600" y="1349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4" name="Oval 91"/>
              <p:cNvSpPr>
                <a:spLocks noChangeArrowheads="1"/>
              </p:cNvSpPr>
              <p:nvPr/>
            </p:nvSpPr>
            <p:spPr bwMode="auto">
              <a:xfrm>
                <a:off x="6581" y="1572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5" name="Oval 92"/>
              <p:cNvSpPr>
                <a:spLocks noChangeArrowheads="1"/>
              </p:cNvSpPr>
              <p:nvPr/>
            </p:nvSpPr>
            <p:spPr bwMode="auto">
              <a:xfrm>
                <a:off x="6581" y="1572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6" name="Oval 93"/>
              <p:cNvSpPr>
                <a:spLocks noChangeArrowheads="1"/>
              </p:cNvSpPr>
              <p:nvPr/>
            </p:nvSpPr>
            <p:spPr bwMode="auto">
              <a:xfrm>
                <a:off x="6562" y="1657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7" name="Oval 94"/>
              <p:cNvSpPr>
                <a:spLocks noChangeArrowheads="1"/>
              </p:cNvSpPr>
              <p:nvPr/>
            </p:nvSpPr>
            <p:spPr bwMode="auto">
              <a:xfrm>
                <a:off x="6562" y="1657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8" name="Oval 95"/>
              <p:cNvSpPr>
                <a:spLocks noChangeArrowheads="1"/>
              </p:cNvSpPr>
              <p:nvPr/>
            </p:nvSpPr>
            <p:spPr bwMode="auto">
              <a:xfrm>
                <a:off x="6544" y="1406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9" name="Oval 96"/>
              <p:cNvSpPr>
                <a:spLocks noChangeArrowheads="1"/>
              </p:cNvSpPr>
              <p:nvPr/>
            </p:nvSpPr>
            <p:spPr bwMode="auto">
              <a:xfrm>
                <a:off x="6543" y="1406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0" name="Oval 97"/>
              <p:cNvSpPr>
                <a:spLocks noChangeArrowheads="1"/>
              </p:cNvSpPr>
              <p:nvPr/>
            </p:nvSpPr>
            <p:spPr bwMode="auto">
              <a:xfrm>
                <a:off x="6525" y="1937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1" name="Oval 98"/>
              <p:cNvSpPr>
                <a:spLocks noChangeArrowheads="1"/>
              </p:cNvSpPr>
              <p:nvPr/>
            </p:nvSpPr>
            <p:spPr bwMode="auto">
              <a:xfrm>
                <a:off x="6525" y="1937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2" name="Oval 99"/>
              <p:cNvSpPr>
                <a:spLocks noChangeArrowheads="1"/>
              </p:cNvSpPr>
              <p:nvPr/>
            </p:nvSpPr>
            <p:spPr bwMode="auto">
              <a:xfrm>
                <a:off x="6506" y="2050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3" name="Oval 100"/>
              <p:cNvSpPr>
                <a:spLocks noChangeArrowheads="1"/>
              </p:cNvSpPr>
              <p:nvPr/>
            </p:nvSpPr>
            <p:spPr bwMode="auto">
              <a:xfrm>
                <a:off x="6506" y="2050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4" name="Oval 101"/>
              <p:cNvSpPr>
                <a:spLocks noChangeArrowheads="1"/>
              </p:cNvSpPr>
              <p:nvPr/>
            </p:nvSpPr>
            <p:spPr bwMode="auto">
              <a:xfrm>
                <a:off x="6487" y="1667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5" name="Oval 102"/>
              <p:cNvSpPr>
                <a:spLocks noChangeArrowheads="1"/>
              </p:cNvSpPr>
              <p:nvPr/>
            </p:nvSpPr>
            <p:spPr bwMode="auto">
              <a:xfrm>
                <a:off x="6487" y="1667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6" name="Oval 103"/>
              <p:cNvSpPr>
                <a:spLocks noChangeArrowheads="1"/>
              </p:cNvSpPr>
              <p:nvPr/>
            </p:nvSpPr>
            <p:spPr bwMode="auto">
              <a:xfrm>
                <a:off x="6463" y="1733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7" name="Oval 104"/>
              <p:cNvSpPr>
                <a:spLocks noChangeArrowheads="1"/>
              </p:cNvSpPr>
              <p:nvPr/>
            </p:nvSpPr>
            <p:spPr bwMode="auto">
              <a:xfrm>
                <a:off x="6463" y="173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8" name="Oval 105"/>
              <p:cNvSpPr>
                <a:spLocks noChangeArrowheads="1"/>
              </p:cNvSpPr>
              <p:nvPr/>
            </p:nvSpPr>
            <p:spPr bwMode="auto">
              <a:xfrm>
                <a:off x="6444" y="1771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9" name="Oval 106"/>
              <p:cNvSpPr>
                <a:spLocks noChangeArrowheads="1"/>
              </p:cNvSpPr>
              <p:nvPr/>
            </p:nvSpPr>
            <p:spPr bwMode="auto">
              <a:xfrm>
                <a:off x="6444" y="1771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0" name="Oval 107"/>
              <p:cNvSpPr>
                <a:spLocks noChangeArrowheads="1"/>
              </p:cNvSpPr>
              <p:nvPr/>
            </p:nvSpPr>
            <p:spPr bwMode="auto">
              <a:xfrm>
                <a:off x="6425" y="1563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1" name="Oval 108"/>
              <p:cNvSpPr>
                <a:spLocks noChangeArrowheads="1"/>
              </p:cNvSpPr>
              <p:nvPr/>
            </p:nvSpPr>
            <p:spPr bwMode="auto">
              <a:xfrm>
                <a:off x="6425" y="156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2" name="Oval 109"/>
              <p:cNvSpPr>
                <a:spLocks noChangeArrowheads="1"/>
              </p:cNvSpPr>
              <p:nvPr/>
            </p:nvSpPr>
            <p:spPr bwMode="auto">
              <a:xfrm>
                <a:off x="6407" y="1572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3" name="Oval 110"/>
              <p:cNvSpPr>
                <a:spLocks noChangeArrowheads="1"/>
              </p:cNvSpPr>
              <p:nvPr/>
            </p:nvSpPr>
            <p:spPr bwMode="auto">
              <a:xfrm>
                <a:off x="6407" y="1572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4" name="Oval 111"/>
              <p:cNvSpPr>
                <a:spLocks noChangeArrowheads="1"/>
              </p:cNvSpPr>
              <p:nvPr/>
            </p:nvSpPr>
            <p:spPr bwMode="auto">
              <a:xfrm>
                <a:off x="6388" y="145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5" name="Oval 112"/>
              <p:cNvSpPr>
                <a:spLocks noChangeArrowheads="1"/>
              </p:cNvSpPr>
              <p:nvPr/>
            </p:nvSpPr>
            <p:spPr bwMode="auto">
              <a:xfrm>
                <a:off x="6388" y="145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6" name="Oval 113"/>
              <p:cNvSpPr>
                <a:spLocks noChangeArrowheads="1"/>
              </p:cNvSpPr>
              <p:nvPr/>
            </p:nvSpPr>
            <p:spPr bwMode="auto">
              <a:xfrm>
                <a:off x="6369" y="1250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7" name="Oval 114"/>
              <p:cNvSpPr>
                <a:spLocks noChangeArrowheads="1"/>
              </p:cNvSpPr>
              <p:nvPr/>
            </p:nvSpPr>
            <p:spPr bwMode="auto">
              <a:xfrm>
                <a:off x="6369" y="1250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8" name="Oval 115"/>
              <p:cNvSpPr>
                <a:spLocks noChangeArrowheads="1"/>
              </p:cNvSpPr>
              <p:nvPr/>
            </p:nvSpPr>
            <p:spPr bwMode="auto">
              <a:xfrm>
                <a:off x="6345" y="1449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9" name="Oval 116"/>
              <p:cNvSpPr>
                <a:spLocks noChangeArrowheads="1"/>
              </p:cNvSpPr>
              <p:nvPr/>
            </p:nvSpPr>
            <p:spPr bwMode="auto">
              <a:xfrm>
                <a:off x="6345" y="1449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0" name="Oval 117"/>
              <p:cNvSpPr>
                <a:spLocks noChangeArrowheads="1"/>
              </p:cNvSpPr>
              <p:nvPr/>
            </p:nvSpPr>
            <p:spPr bwMode="auto">
              <a:xfrm>
                <a:off x="6326" y="1610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1" name="Oval 118"/>
              <p:cNvSpPr>
                <a:spLocks noChangeArrowheads="1"/>
              </p:cNvSpPr>
              <p:nvPr/>
            </p:nvSpPr>
            <p:spPr bwMode="auto">
              <a:xfrm>
                <a:off x="6326" y="1610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2" name="Oval 119"/>
              <p:cNvSpPr>
                <a:spLocks noChangeArrowheads="1"/>
              </p:cNvSpPr>
              <p:nvPr/>
            </p:nvSpPr>
            <p:spPr bwMode="auto">
              <a:xfrm>
                <a:off x="6307" y="1563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3" name="Oval 120"/>
              <p:cNvSpPr>
                <a:spLocks noChangeArrowheads="1"/>
              </p:cNvSpPr>
              <p:nvPr/>
            </p:nvSpPr>
            <p:spPr bwMode="auto">
              <a:xfrm>
                <a:off x="6307" y="156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4" name="Oval 121"/>
              <p:cNvSpPr>
                <a:spLocks noChangeArrowheads="1"/>
              </p:cNvSpPr>
              <p:nvPr/>
            </p:nvSpPr>
            <p:spPr bwMode="auto">
              <a:xfrm>
                <a:off x="6289" y="1662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5" name="Oval 122"/>
              <p:cNvSpPr>
                <a:spLocks noChangeArrowheads="1"/>
              </p:cNvSpPr>
              <p:nvPr/>
            </p:nvSpPr>
            <p:spPr bwMode="auto">
              <a:xfrm>
                <a:off x="6289" y="1662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6" name="Oval 123"/>
              <p:cNvSpPr>
                <a:spLocks noChangeArrowheads="1"/>
              </p:cNvSpPr>
              <p:nvPr/>
            </p:nvSpPr>
            <p:spPr bwMode="auto">
              <a:xfrm>
                <a:off x="6270" y="1383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7" name="Oval 124"/>
              <p:cNvSpPr>
                <a:spLocks noChangeArrowheads="1"/>
              </p:cNvSpPr>
              <p:nvPr/>
            </p:nvSpPr>
            <p:spPr bwMode="auto">
              <a:xfrm>
                <a:off x="6270" y="1383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8" name="Oval 125"/>
              <p:cNvSpPr>
                <a:spLocks noChangeArrowheads="1"/>
              </p:cNvSpPr>
              <p:nvPr/>
            </p:nvSpPr>
            <p:spPr bwMode="auto">
              <a:xfrm>
                <a:off x="6251" y="2363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9" name="Oval 126"/>
              <p:cNvSpPr>
                <a:spLocks noChangeArrowheads="1"/>
              </p:cNvSpPr>
              <p:nvPr/>
            </p:nvSpPr>
            <p:spPr bwMode="auto">
              <a:xfrm>
                <a:off x="6251" y="2363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0" name="Oval 127"/>
              <p:cNvSpPr>
                <a:spLocks noChangeArrowheads="1"/>
              </p:cNvSpPr>
              <p:nvPr/>
            </p:nvSpPr>
            <p:spPr bwMode="auto">
              <a:xfrm>
                <a:off x="6227" y="2278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1" name="Oval 128"/>
              <p:cNvSpPr>
                <a:spLocks noChangeArrowheads="1"/>
              </p:cNvSpPr>
              <p:nvPr/>
            </p:nvSpPr>
            <p:spPr bwMode="auto">
              <a:xfrm>
                <a:off x="6227" y="2278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2" name="Oval 129"/>
              <p:cNvSpPr>
                <a:spLocks noChangeArrowheads="1"/>
              </p:cNvSpPr>
              <p:nvPr/>
            </p:nvSpPr>
            <p:spPr bwMode="auto">
              <a:xfrm>
                <a:off x="6208" y="1761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3" name="Oval 130"/>
              <p:cNvSpPr>
                <a:spLocks noChangeArrowheads="1"/>
              </p:cNvSpPr>
              <p:nvPr/>
            </p:nvSpPr>
            <p:spPr bwMode="auto">
              <a:xfrm>
                <a:off x="6208" y="1761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4" name="Oval 131"/>
              <p:cNvSpPr>
                <a:spLocks noChangeArrowheads="1"/>
              </p:cNvSpPr>
              <p:nvPr/>
            </p:nvSpPr>
            <p:spPr bwMode="auto">
              <a:xfrm>
                <a:off x="6189" y="1728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5" name="Oval 132"/>
              <p:cNvSpPr>
                <a:spLocks noChangeArrowheads="1"/>
              </p:cNvSpPr>
              <p:nvPr/>
            </p:nvSpPr>
            <p:spPr bwMode="auto">
              <a:xfrm>
                <a:off x="6189" y="1728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6" name="Oval 133"/>
              <p:cNvSpPr>
                <a:spLocks noChangeArrowheads="1"/>
              </p:cNvSpPr>
              <p:nvPr/>
            </p:nvSpPr>
            <p:spPr bwMode="auto">
              <a:xfrm>
                <a:off x="6171" y="1624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7" name="Oval 134"/>
              <p:cNvSpPr>
                <a:spLocks noChangeArrowheads="1"/>
              </p:cNvSpPr>
              <p:nvPr/>
            </p:nvSpPr>
            <p:spPr bwMode="auto">
              <a:xfrm>
                <a:off x="6171" y="162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8" name="Oval 135"/>
              <p:cNvSpPr>
                <a:spLocks noChangeArrowheads="1"/>
              </p:cNvSpPr>
              <p:nvPr/>
            </p:nvSpPr>
            <p:spPr bwMode="auto">
              <a:xfrm>
                <a:off x="6152" y="1416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9" name="Oval 136"/>
              <p:cNvSpPr>
                <a:spLocks noChangeArrowheads="1"/>
              </p:cNvSpPr>
              <p:nvPr/>
            </p:nvSpPr>
            <p:spPr bwMode="auto">
              <a:xfrm>
                <a:off x="6152" y="1416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0" name="Oval 137"/>
              <p:cNvSpPr>
                <a:spLocks noChangeArrowheads="1"/>
              </p:cNvSpPr>
              <p:nvPr/>
            </p:nvSpPr>
            <p:spPr bwMode="auto">
              <a:xfrm>
                <a:off x="6133" y="1558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1" name="Oval 138"/>
              <p:cNvSpPr>
                <a:spLocks noChangeArrowheads="1"/>
              </p:cNvSpPr>
              <p:nvPr/>
            </p:nvSpPr>
            <p:spPr bwMode="auto">
              <a:xfrm>
                <a:off x="6133" y="1558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2" name="Oval 139"/>
              <p:cNvSpPr>
                <a:spLocks noChangeArrowheads="1"/>
              </p:cNvSpPr>
              <p:nvPr/>
            </p:nvSpPr>
            <p:spPr bwMode="auto">
              <a:xfrm>
                <a:off x="6114" y="1619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3" name="Oval 140"/>
              <p:cNvSpPr>
                <a:spLocks noChangeArrowheads="1"/>
              </p:cNvSpPr>
              <p:nvPr/>
            </p:nvSpPr>
            <p:spPr bwMode="auto">
              <a:xfrm>
                <a:off x="6114" y="1619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4" name="Oval 141"/>
              <p:cNvSpPr>
                <a:spLocks noChangeArrowheads="1"/>
              </p:cNvSpPr>
              <p:nvPr/>
            </p:nvSpPr>
            <p:spPr bwMode="auto">
              <a:xfrm>
                <a:off x="6090" y="1529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5" name="Oval 142"/>
              <p:cNvSpPr>
                <a:spLocks noChangeArrowheads="1"/>
              </p:cNvSpPr>
              <p:nvPr/>
            </p:nvSpPr>
            <p:spPr bwMode="auto">
              <a:xfrm>
                <a:off x="6090" y="1529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6" name="Oval 143"/>
              <p:cNvSpPr>
                <a:spLocks noChangeArrowheads="1"/>
              </p:cNvSpPr>
              <p:nvPr/>
            </p:nvSpPr>
            <p:spPr bwMode="auto">
              <a:xfrm>
                <a:off x="6071" y="1643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7" name="Oval 144"/>
              <p:cNvSpPr>
                <a:spLocks noChangeArrowheads="1"/>
              </p:cNvSpPr>
              <p:nvPr/>
            </p:nvSpPr>
            <p:spPr bwMode="auto">
              <a:xfrm>
                <a:off x="6071" y="1643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8" name="Oval 145"/>
              <p:cNvSpPr>
                <a:spLocks noChangeArrowheads="1"/>
              </p:cNvSpPr>
              <p:nvPr/>
            </p:nvSpPr>
            <p:spPr bwMode="auto">
              <a:xfrm>
                <a:off x="6053" y="1667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9" name="Oval 146"/>
              <p:cNvSpPr>
                <a:spLocks noChangeArrowheads="1"/>
              </p:cNvSpPr>
              <p:nvPr/>
            </p:nvSpPr>
            <p:spPr bwMode="auto">
              <a:xfrm>
                <a:off x="6053" y="1667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0" name="Oval 147"/>
              <p:cNvSpPr>
                <a:spLocks noChangeArrowheads="1"/>
              </p:cNvSpPr>
              <p:nvPr/>
            </p:nvSpPr>
            <p:spPr bwMode="auto">
              <a:xfrm>
                <a:off x="6034" y="190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1" name="Oval 148"/>
              <p:cNvSpPr>
                <a:spLocks noChangeArrowheads="1"/>
              </p:cNvSpPr>
              <p:nvPr/>
            </p:nvSpPr>
            <p:spPr bwMode="auto">
              <a:xfrm>
                <a:off x="6034" y="190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" name="Oval 149"/>
              <p:cNvSpPr>
                <a:spLocks noChangeArrowheads="1"/>
              </p:cNvSpPr>
              <p:nvPr/>
            </p:nvSpPr>
            <p:spPr bwMode="auto">
              <a:xfrm>
                <a:off x="6015" y="2050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3" name="Oval 150"/>
              <p:cNvSpPr>
                <a:spLocks noChangeArrowheads="1"/>
              </p:cNvSpPr>
              <p:nvPr/>
            </p:nvSpPr>
            <p:spPr bwMode="auto">
              <a:xfrm>
                <a:off x="6015" y="2050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4" name="Oval 151"/>
              <p:cNvSpPr>
                <a:spLocks noChangeArrowheads="1"/>
              </p:cNvSpPr>
              <p:nvPr/>
            </p:nvSpPr>
            <p:spPr bwMode="auto">
              <a:xfrm>
                <a:off x="5996" y="1785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5" name="Oval 152"/>
              <p:cNvSpPr>
                <a:spLocks noChangeArrowheads="1"/>
              </p:cNvSpPr>
              <p:nvPr/>
            </p:nvSpPr>
            <p:spPr bwMode="auto">
              <a:xfrm>
                <a:off x="5996" y="1785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6" name="Oval 153"/>
              <p:cNvSpPr>
                <a:spLocks noChangeArrowheads="1"/>
              </p:cNvSpPr>
              <p:nvPr/>
            </p:nvSpPr>
            <p:spPr bwMode="auto">
              <a:xfrm>
                <a:off x="5972" y="1743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7" name="Oval 154"/>
              <p:cNvSpPr>
                <a:spLocks noChangeArrowheads="1"/>
              </p:cNvSpPr>
              <p:nvPr/>
            </p:nvSpPr>
            <p:spPr bwMode="auto">
              <a:xfrm>
                <a:off x="5972" y="1742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8" name="Oval 155"/>
              <p:cNvSpPr>
                <a:spLocks noChangeArrowheads="1"/>
              </p:cNvSpPr>
              <p:nvPr/>
            </p:nvSpPr>
            <p:spPr bwMode="auto">
              <a:xfrm>
                <a:off x="5953" y="1709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9" name="Oval 156"/>
              <p:cNvSpPr>
                <a:spLocks noChangeArrowheads="1"/>
              </p:cNvSpPr>
              <p:nvPr/>
            </p:nvSpPr>
            <p:spPr bwMode="auto">
              <a:xfrm>
                <a:off x="5953" y="1709"/>
                <a:ext cx="29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0" name="Oval 157"/>
              <p:cNvSpPr>
                <a:spLocks noChangeArrowheads="1"/>
              </p:cNvSpPr>
              <p:nvPr/>
            </p:nvSpPr>
            <p:spPr bwMode="auto">
              <a:xfrm>
                <a:off x="5935" y="1695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1" name="Oval 158"/>
              <p:cNvSpPr>
                <a:spLocks noChangeArrowheads="1"/>
              </p:cNvSpPr>
              <p:nvPr/>
            </p:nvSpPr>
            <p:spPr bwMode="auto">
              <a:xfrm>
                <a:off x="5935" y="1695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2" name="Oval 159"/>
              <p:cNvSpPr>
                <a:spLocks noChangeArrowheads="1"/>
              </p:cNvSpPr>
              <p:nvPr/>
            </p:nvSpPr>
            <p:spPr bwMode="auto">
              <a:xfrm>
                <a:off x="5916" y="1624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" name="Oval 160"/>
              <p:cNvSpPr>
                <a:spLocks noChangeArrowheads="1"/>
              </p:cNvSpPr>
              <p:nvPr/>
            </p:nvSpPr>
            <p:spPr bwMode="auto">
              <a:xfrm>
                <a:off x="5916" y="162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" name="Oval 161"/>
              <p:cNvSpPr>
                <a:spLocks noChangeArrowheads="1"/>
              </p:cNvSpPr>
              <p:nvPr/>
            </p:nvSpPr>
            <p:spPr bwMode="auto">
              <a:xfrm>
                <a:off x="5897" y="154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5" name="Oval 162"/>
              <p:cNvSpPr>
                <a:spLocks noChangeArrowheads="1"/>
              </p:cNvSpPr>
              <p:nvPr/>
            </p:nvSpPr>
            <p:spPr bwMode="auto">
              <a:xfrm>
                <a:off x="5897" y="154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6" name="Oval 163"/>
              <p:cNvSpPr>
                <a:spLocks noChangeArrowheads="1"/>
              </p:cNvSpPr>
              <p:nvPr/>
            </p:nvSpPr>
            <p:spPr bwMode="auto">
              <a:xfrm>
                <a:off x="5878" y="1662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7" name="Oval 164"/>
              <p:cNvSpPr>
                <a:spLocks noChangeArrowheads="1"/>
              </p:cNvSpPr>
              <p:nvPr/>
            </p:nvSpPr>
            <p:spPr bwMode="auto">
              <a:xfrm>
                <a:off x="5878" y="1662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8" name="Oval 165"/>
              <p:cNvSpPr>
                <a:spLocks noChangeArrowheads="1"/>
              </p:cNvSpPr>
              <p:nvPr/>
            </p:nvSpPr>
            <p:spPr bwMode="auto">
              <a:xfrm>
                <a:off x="5854" y="1790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9" name="Oval 166"/>
              <p:cNvSpPr>
                <a:spLocks noChangeArrowheads="1"/>
              </p:cNvSpPr>
              <p:nvPr/>
            </p:nvSpPr>
            <p:spPr bwMode="auto">
              <a:xfrm>
                <a:off x="5854" y="1790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0" name="Oval 167"/>
              <p:cNvSpPr>
                <a:spLocks noChangeArrowheads="1"/>
              </p:cNvSpPr>
              <p:nvPr/>
            </p:nvSpPr>
            <p:spPr bwMode="auto">
              <a:xfrm>
                <a:off x="5835" y="1776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1" name="Oval 168"/>
              <p:cNvSpPr>
                <a:spLocks noChangeArrowheads="1"/>
              </p:cNvSpPr>
              <p:nvPr/>
            </p:nvSpPr>
            <p:spPr bwMode="auto">
              <a:xfrm>
                <a:off x="5835" y="1776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2" name="Oval 169"/>
              <p:cNvSpPr>
                <a:spLocks noChangeArrowheads="1"/>
              </p:cNvSpPr>
              <p:nvPr/>
            </p:nvSpPr>
            <p:spPr bwMode="auto">
              <a:xfrm>
                <a:off x="5817" y="1889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3" name="Oval 170"/>
              <p:cNvSpPr>
                <a:spLocks noChangeArrowheads="1"/>
              </p:cNvSpPr>
              <p:nvPr/>
            </p:nvSpPr>
            <p:spPr bwMode="auto">
              <a:xfrm>
                <a:off x="5817" y="1889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4" name="Oval 171"/>
              <p:cNvSpPr>
                <a:spLocks noChangeArrowheads="1"/>
              </p:cNvSpPr>
              <p:nvPr/>
            </p:nvSpPr>
            <p:spPr bwMode="auto">
              <a:xfrm>
                <a:off x="5798" y="2221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5" name="Oval 172"/>
              <p:cNvSpPr>
                <a:spLocks noChangeArrowheads="1"/>
              </p:cNvSpPr>
              <p:nvPr/>
            </p:nvSpPr>
            <p:spPr bwMode="auto">
              <a:xfrm>
                <a:off x="5798" y="2221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6" name="Oval 173"/>
              <p:cNvSpPr>
                <a:spLocks noChangeArrowheads="1"/>
              </p:cNvSpPr>
              <p:nvPr/>
            </p:nvSpPr>
            <p:spPr bwMode="auto">
              <a:xfrm>
                <a:off x="5779" y="1918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7" name="Oval 174"/>
              <p:cNvSpPr>
                <a:spLocks noChangeArrowheads="1"/>
              </p:cNvSpPr>
              <p:nvPr/>
            </p:nvSpPr>
            <p:spPr bwMode="auto">
              <a:xfrm>
                <a:off x="5779" y="1918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8" name="Oval 175"/>
              <p:cNvSpPr>
                <a:spLocks noChangeArrowheads="1"/>
              </p:cNvSpPr>
              <p:nvPr/>
            </p:nvSpPr>
            <p:spPr bwMode="auto">
              <a:xfrm>
                <a:off x="5760" y="1804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9" name="Oval 176"/>
              <p:cNvSpPr>
                <a:spLocks noChangeArrowheads="1"/>
              </p:cNvSpPr>
              <p:nvPr/>
            </p:nvSpPr>
            <p:spPr bwMode="auto">
              <a:xfrm>
                <a:off x="5760" y="180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0" name="Oval 177"/>
              <p:cNvSpPr>
                <a:spLocks noChangeArrowheads="1"/>
              </p:cNvSpPr>
              <p:nvPr/>
            </p:nvSpPr>
            <p:spPr bwMode="auto">
              <a:xfrm>
                <a:off x="5741" y="1913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1" name="Oval 178"/>
              <p:cNvSpPr>
                <a:spLocks noChangeArrowheads="1"/>
              </p:cNvSpPr>
              <p:nvPr/>
            </p:nvSpPr>
            <p:spPr bwMode="auto">
              <a:xfrm>
                <a:off x="5741" y="1913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2" name="Oval 179"/>
              <p:cNvSpPr>
                <a:spLocks noChangeArrowheads="1"/>
              </p:cNvSpPr>
              <p:nvPr/>
            </p:nvSpPr>
            <p:spPr bwMode="auto">
              <a:xfrm>
                <a:off x="5717" y="1932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3" name="Oval 180"/>
              <p:cNvSpPr>
                <a:spLocks noChangeArrowheads="1"/>
              </p:cNvSpPr>
              <p:nvPr/>
            </p:nvSpPr>
            <p:spPr bwMode="auto">
              <a:xfrm>
                <a:off x="5717" y="1932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4" name="Oval 181"/>
              <p:cNvSpPr>
                <a:spLocks noChangeArrowheads="1"/>
              </p:cNvSpPr>
              <p:nvPr/>
            </p:nvSpPr>
            <p:spPr bwMode="auto">
              <a:xfrm>
                <a:off x="5699" y="1719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5" name="Oval 182"/>
              <p:cNvSpPr>
                <a:spLocks noChangeArrowheads="1"/>
              </p:cNvSpPr>
              <p:nvPr/>
            </p:nvSpPr>
            <p:spPr bwMode="auto">
              <a:xfrm>
                <a:off x="5699" y="1719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6" name="Oval 183"/>
              <p:cNvSpPr>
                <a:spLocks noChangeArrowheads="1"/>
              </p:cNvSpPr>
              <p:nvPr/>
            </p:nvSpPr>
            <p:spPr bwMode="auto">
              <a:xfrm>
                <a:off x="5680" y="1705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7" name="Oval 184"/>
              <p:cNvSpPr>
                <a:spLocks noChangeArrowheads="1"/>
              </p:cNvSpPr>
              <p:nvPr/>
            </p:nvSpPr>
            <p:spPr bwMode="auto">
              <a:xfrm>
                <a:off x="5680" y="1705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8" name="Oval 185"/>
              <p:cNvSpPr>
                <a:spLocks noChangeArrowheads="1"/>
              </p:cNvSpPr>
              <p:nvPr/>
            </p:nvSpPr>
            <p:spPr bwMode="auto">
              <a:xfrm>
                <a:off x="5661" y="1714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9" name="Oval 186"/>
              <p:cNvSpPr>
                <a:spLocks noChangeArrowheads="1"/>
              </p:cNvSpPr>
              <p:nvPr/>
            </p:nvSpPr>
            <p:spPr bwMode="auto">
              <a:xfrm>
                <a:off x="5661" y="171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0" name="Oval 187"/>
              <p:cNvSpPr>
                <a:spLocks noChangeArrowheads="1"/>
              </p:cNvSpPr>
              <p:nvPr/>
            </p:nvSpPr>
            <p:spPr bwMode="auto">
              <a:xfrm>
                <a:off x="5642" y="1719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1" name="Oval 188"/>
              <p:cNvSpPr>
                <a:spLocks noChangeArrowheads="1"/>
              </p:cNvSpPr>
              <p:nvPr/>
            </p:nvSpPr>
            <p:spPr bwMode="auto">
              <a:xfrm>
                <a:off x="5642" y="1719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2" name="Oval 189"/>
              <p:cNvSpPr>
                <a:spLocks noChangeArrowheads="1"/>
              </p:cNvSpPr>
              <p:nvPr/>
            </p:nvSpPr>
            <p:spPr bwMode="auto">
              <a:xfrm>
                <a:off x="5623" y="1714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3" name="Oval 190"/>
              <p:cNvSpPr>
                <a:spLocks noChangeArrowheads="1"/>
              </p:cNvSpPr>
              <p:nvPr/>
            </p:nvSpPr>
            <p:spPr bwMode="auto">
              <a:xfrm>
                <a:off x="5623" y="171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4" name="Oval 191"/>
              <p:cNvSpPr>
                <a:spLocks noChangeArrowheads="1"/>
              </p:cNvSpPr>
              <p:nvPr/>
            </p:nvSpPr>
            <p:spPr bwMode="auto">
              <a:xfrm>
                <a:off x="5599" y="1757"/>
                <a:ext cx="29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5" name="Oval 192"/>
              <p:cNvSpPr>
                <a:spLocks noChangeArrowheads="1"/>
              </p:cNvSpPr>
              <p:nvPr/>
            </p:nvSpPr>
            <p:spPr bwMode="auto">
              <a:xfrm>
                <a:off x="5599" y="1757"/>
                <a:ext cx="29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6" name="Oval 193"/>
              <p:cNvSpPr>
                <a:spLocks noChangeArrowheads="1"/>
              </p:cNvSpPr>
              <p:nvPr/>
            </p:nvSpPr>
            <p:spPr bwMode="auto">
              <a:xfrm>
                <a:off x="5581" y="1870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7" name="Oval 194"/>
              <p:cNvSpPr>
                <a:spLocks noChangeArrowheads="1"/>
              </p:cNvSpPr>
              <p:nvPr/>
            </p:nvSpPr>
            <p:spPr bwMode="auto">
              <a:xfrm>
                <a:off x="5581" y="1870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8" name="Oval 195"/>
              <p:cNvSpPr>
                <a:spLocks noChangeArrowheads="1"/>
              </p:cNvSpPr>
              <p:nvPr/>
            </p:nvSpPr>
            <p:spPr bwMode="auto">
              <a:xfrm>
                <a:off x="5562" y="198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9" name="Oval 196"/>
              <p:cNvSpPr>
                <a:spLocks noChangeArrowheads="1"/>
              </p:cNvSpPr>
              <p:nvPr/>
            </p:nvSpPr>
            <p:spPr bwMode="auto">
              <a:xfrm>
                <a:off x="5562" y="198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0" name="Oval 197"/>
              <p:cNvSpPr>
                <a:spLocks noChangeArrowheads="1"/>
              </p:cNvSpPr>
              <p:nvPr/>
            </p:nvSpPr>
            <p:spPr bwMode="auto">
              <a:xfrm>
                <a:off x="5543" y="2363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1" name="Oval 198"/>
              <p:cNvSpPr>
                <a:spLocks noChangeArrowheads="1"/>
              </p:cNvSpPr>
              <p:nvPr/>
            </p:nvSpPr>
            <p:spPr bwMode="auto">
              <a:xfrm>
                <a:off x="5543" y="2363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2" name="Oval 199"/>
              <p:cNvSpPr>
                <a:spLocks noChangeArrowheads="1"/>
              </p:cNvSpPr>
              <p:nvPr/>
            </p:nvSpPr>
            <p:spPr bwMode="auto">
              <a:xfrm>
                <a:off x="5524" y="1899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3" name="Oval 200"/>
              <p:cNvSpPr>
                <a:spLocks noChangeArrowheads="1"/>
              </p:cNvSpPr>
              <p:nvPr/>
            </p:nvSpPr>
            <p:spPr bwMode="auto">
              <a:xfrm>
                <a:off x="5524" y="1899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4" name="Oval 201"/>
              <p:cNvSpPr>
                <a:spLocks noChangeArrowheads="1"/>
              </p:cNvSpPr>
              <p:nvPr/>
            </p:nvSpPr>
            <p:spPr bwMode="auto">
              <a:xfrm>
                <a:off x="5505" y="1889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5" name="Oval 202"/>
              <p:cNvSpPr>
                <a:spLocks noChangeArrowheads="1"/>
              </p:cNvSpPr>
              <p:nvPr/>
            </p:nvSpPr>
            <p:spPr bwMode="auto">
              <a:xfrm>
                <a:off x="5505" y="1889"/>
                <a:ext cx="28" cy="29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6" name="Oval 203"/>
              <p:cNvSpPr>
                <a:spLocks noChangeArrowheads="1"/>
              </p:cNvSpPr>
              <p:nvPr/>
            </p:nvSpPr>
            <p:spPr bwMode="auto">
              <a:xfrm>
                <a:off x="5486" y="1904"/>
                <a:ext cx="28" cy="28"/>
              </a:xfrm>
              <a:prstGeom prst="ellipse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7" name="Oval 204"/>
              <p:cNvSpPr>
                <a:spLocks noChangeArrowheads="1"/>
              </p:cNvSpPr>
              <p:nvPr/>
            </p:nvSpPr>
            <p:spPr bwMode="auto">
              <a:xfrm>
                <a:off x="5486" y="1904"/>
                <a:ext cx="28" cy="28"/>
              </a:xfrm>
              <a:prstGeom prst="ellipse">
                <a:avLst/>
              </a:prstGeom>
              <a:noFill/>
              <a:ln w="79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32" name="Group 1631"/>
            <p:cNvGrpSpPr/>
            <p:nvPr/>
          </p:nvGrpSpPr>
          <p:grpSpPr>
            <a:xfrm>
              <a:off x="2884488" y="1985962"/>
              <a:ext cx="8888413" cy="4006850"/>
              <a:chOff x="2884488" y="1985962"/>
              <a:chExt cx="8888413" cy="4006850"/>
            </a:xfrm>
          </p:grpSpPr>
          <p:grpSp>
            <p:nvGrpSpPr>
              <p:cNvPr id="1633" name="Group 406"/>
              <p:cNvGrpSpPr>
                <a:grpSpLocks/>
              </p:cNvGrpSpPr>
              <p:nvPr/>
            </p:nvGrpSpPr>
            <p:grpSpPr bwMode="auto">
              <a:xfrm>
                <a:off x="5592763" y="2058988"/>
                <a:ext cx="3124200" cy="2301875"/>
                <a:chOff x="3523" y="1297"/>
                <a:chExt cx="1968" cy="1450"/>
              </a:xfrm>
            </p:grpSpPr>
            <p:sp>
              <p:nvSpPr>
                <p:cNvPr id="1800" name="Oval 206"/>
                <p:cNvSpPr>
                  <a:spLocks noChangeArrowheads="1"/>
                </p:cNvSpPr>
                <p:nvPr/>
              </p:nvSpPr>
              <p:spPr bwMode="auto">
                <a:xfrm>
                  <a:off x="5463" y="181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1" name="Oval 207"/>
                <p:cNvSpPr>
                  <a:spLocks noChangeArrowheads="1"/>
                </p:cNvSpPr>
                <p:nvPr/>
              </p:nvSpPr>
              <p:spPr bwMode="auto">
                <a:xfrm>
                  <a:off x="5463" y="181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2" name="Oval 208"/>
                <p:cNvSpPr>
                  <a:spLocks noChangeArrowheads="1"/>
                </p:cNvSpPr>
                <p:nvPr/>
              </p:nvSpPr>
              <p:spPr bwMode="auto">
                <a:xfrm>
                  <a:off x="5444" y="174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3" name="Oval 209"/>
                <p:cNvSpPr>
                  <a:spLocks noChangeArrowheads="1"/>
                </p:cNvSpPr>
                <p:nvPr/>
              </p:nvSpPr>
              <p:spPr bwMode="auto">
                <a:xfrm>
                  <a:off x="5444" y="1747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4" name="Oval 210"/>
                <p:cNvSpPr>
                  <a:spLocks noChangeArrowheads="1"/>
                </p:cNvSpPr>
                <p:nvPr/>
              </p:nvSpPr>
              <p:spPr bwMode="auto">
                <a:xfrm>
                  <a:off x="5425" y="1700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5" name="Oval 211"/>
                <p:cNvSpPr>
                  <a:spLocks noChangeArrowheads="1"/>
                </p:cNvSpPr>
                <p:nvPr/>
              </p:nvSpPr>
              <p:spPr bwMode="auto">
                <a:xfrm>
                  <a:off x="5425" y="1700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6" name="Oval 212"/>
                <p:cNvSpPr>
                  <a:spLocks noChangeArrowheads="1"/>
                </p:cNvSpPr>
                <p:nvPr/>
              </p:nvSpPr>
              <p:spPr bwMode="auto">
                <a:xfrm>
                  <a:off x="5406" y="1695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7" name="Oval 213"/>
                <p:cNvSpPr>
                  <a:spLocks noChangeArrowheads="1"/>
                </p:cNvSpPr>
                <p:nvPr/>
              </p:nvSpPr>
              <p:spPr bwMode="auto">
                <a:xfrm>
                  <a:off x="5406" y="1695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8" name="Oval 214"/>
                <p:cNvSpPr>
                  <a:spLocks noChangeArrowheads="1"/>
                </p:cNvSpPr>
                <p:nvPr/>
              </p:nvSpPr>
              <p:spPr bwMode="auto">
                <a:xfrm>
                  <a:off x="5387" y="182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9" name="Oval 215"/>
                <p:cNvSpPr>
                  <a:spLocks noChangeArrowheads="1"/>
                </p:cNvSpPr>
                <p:nvPr/>
              </p:nvSpPr>
              <p:spPr bwMode="auto">
                <a:xfrm>
                  <a:off x="5387" y="182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0" name="Oval 216"/>
                <p:cNvSpPr>
                  <a:spLocks noChangeArrowheads="1"/>
                </p:cNvSpPr>
                <p:nvPr/>
              </p:nvSpPr>
              <p:spPr bwMode="auto">
                <a:xfrm>
                  <a:off x="5368" y="1757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1" name="Oval 217"/>
                <p:cNvSpPr>
                  <a:spLocks noChangeArrowheads="1"/>
                </p:cNvSpPr>
                <p:nvPr/>
              </p:nvSpPr>
              <p:spPr bwMode="auto">
                <a:xfrm>
                  <a:off x="5368" y="1757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2" name="Oval 218"/>
                <p:cNvSpPr>
                  <a:spLocks noChangeArrowheads="1"/>
                </p:cNvSpPr>
                <p:nvPr/>
              </p:nvSpPr>
              <p:spPr bwMode="auto">
                <a:xfrm>
                  <a:off x="5345" y="191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3" name="Oval 219"/>
                <p:cNvSpPr>
                  <a:spLocks noChangeArrowheads="1"/>
                </p:cNvSpPr>
                <p:nvPr/>
              </p:nvSpPr>
              <p:spPr bwMode="auto">
                <a:xfrm>
                  <a:off x="5345" y="191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4" name="Oval 220"/>
                <p:cNvSpPr>
                  <a:spLocks noChangeArrowheads="1"/>
                </p:cNvSpPr>
                <p:nvPr/>
              </p:nvSpPr>
              <p:spPr bwMode="auto">
                <a:xfrm>
                  <a:off x="5326" y="217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5" name="Oval 221"/>
                <p:cNvSpPr>
                  <a:spLocks noChangeArrowheads="1"/>
                </p:cNvSpPr>
                <p:nvPr/>
              </p:nvSpPr>
              <p:spPr bwMode="auto">
                <a:xfrm>
                  <a:off x="5326" y="217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6" name="Oval 222"/>
                <p:cNvSpPr>
                  <a:spLocks noChangeArrowheads="1"/>
                </p:cNvSpPr>
                <p:nvPr/>
              </p:nvSpPr>
              <p:spPr bwMode="auto">
                <a:xfrm>
                  <a:off x="5307" y="217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7" name="Oval 223"/>
                <p:cNvSpPr>
                  <a:spLocks noChangeArrowheads="1"/>
                </p:cNvSpPr>
                <p:nvPr/>
              </p:nvSpPr>
              <p:spPr bwMode="auto">
                <a:xfrm>
                  <a:off x="5307" y="217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8" name="Oval 224"/>
                <p:cNvSpPr>
                  <a:spLocks noChangeArrowheads="1"/>
                </p:cNvSpPr>
                <p:nvPr/>
              </p:nvSpPr>
              <p:spPr bwMode="auto">
                <a:xfrm>
                  <a:off x="5288" y="1937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9" name="Oval 225"/>
                <p:cNvSpPr>
                  <a:spLocks noChangeArrowheads="1"/>
                </p:cNvSpPr>
                <p:nvPr/>
              </p:nvSpPr>
              <p:spPr bwMode="auto">
                <a:xfrm>
                  <a:off x="5288" y="1937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0" name="Oval 226"/>
                <p:cNvSpPr>
                  <a:spLocks noChangeArrowheads="1"/>
                </p:cNvSpPr>
                <p:nvPr/>
              </p:nvSpPr>
              <p:spPr bwMode="auto">
                <a:xfrm>
                  <a:off x="5269" y="1937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1" name="Oval 227"/>
                <p:cNvSpPr>
                  <a:spLocks noChangeArrowheads="1"/>
                </p:cNvSpPr>
                <p:nvPr/>
              </p:nvSpPr>
              <p:spPr bwMode="auto">
                <a:xfrm>
                  <a:off x="5269" y="1937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2" name="Oval 228"/>
                <p:cNvSpPr>
                  <a:spLocks noChangeArrowheads="1"/>
                </p:cNvSpPr>
                <p:nvPr/>
              </p:nvSpPr>
              <p:spPr bwMode="auto">
                <a:xfrm>
                  <a:off x="5250" y="1766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3" name="Oval 229"/>
                <p:cNvSpPr>
                  <a:spLocks noChangeArrowheads="1"/>
                </p:cNvSpPr>
                <p:nvPr/>
              </p:nvSpPr>
              <p:spPr bwMode="auto">
                <a:xfrm>
                  <a:off x="5250" y="1766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4" name="Oval 230"/>
                <p:cNvSpPr>
                  <a:spLocks noChangeArrowheads="1"/>
                </p:cNvSpPr>
                <p:nvPr/>
              </p:nvSpPr>
              <p:spPr bwMode="auto">
                <a:xfrm>
                  <a:off x="5227" y="162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5" name="Oval 231"/>
                <p:cNvSpPr>
                  <a:spLocks noChangeArrowheads="1"/>
                </p:cNvSpPr>
                <p:nvPr/>
              </p:nvSpPr>
              <p:spPr bwMode="auto">
                <a:xfrm>
                  <a:off x="5227" y="1629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6" name="Oval 232"/>
                <p:cNvSpPr>
                  <a:spLocks noChangeArrowheads="1"/>
                </p:cNvSpPr>
                <p:nvPr/>
              </p:nvSpPr>
              <p:spPr bwMode="auto">
                <a:xfrm>
                  <a:off x="5208" y="1648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7" name="Oval 233"/>
                <p:cNvSpPr>
                  <a:spLocks noChangeArrowheads="1"/>
                </p:cNvSpPr>
                <p:nvPr/>
              </p:nvSpPr>
              <p:spPr bwMode="auto">
                <a:xfrm>
                  <a:off x="5208" y="1648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8" name="Oval 234"/>
                <p:cNvSpPr>
                  <a:spLocks noChangeArrowheads="1"/>
                </p:cNvSpPr>
                <p:nvPr/>
              </p:nvSpPr>
              <p:spPr bwMode="auto">
                <a:xfrm>
                  <a:off x="5189" y="147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9" name="Oval 235"/>
                <p:cNvSpPr>
                  <a:spLocks noChangeArrowheads="1"/>
                </p:cNvSpPr>
                <p:nvPr/>
              </p:nvSpPr>
              <p:spPr bwMode="auto">
                <a:xfrm>
                  <a:off x="5189" y="1477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0" name="Oval 236"/>
                <p:cNvSpPr>
                  <a:spLocks noChangeArrowheads="1"/>
                </p:cNvSpPr>
                <p:nvPr/>
              </p:nvSpPr>
              <p:spPr bwMode="auto">
                <a:xfrm>
                  <a:off x="5170" y="158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1" name="Oval 237"/>
                <p:cNvSpPr>
                  <a:spLocks noChangeArrowheads="1"/>
                </p:cNvSpPr>
                <p:nvPr/>
              </p:nvSpPr>
              <p:spPr bwMode="auto">
                <a:xfrm>
                  <a:off x="5170" y="1581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2" name="Oval 238"/>
                <p:cNvSpPr>
                  <a:spLocks noChangeArrowheads="1"/>
                </p:cNvSpPr>
                <p:nvPr/>
              </p:nvSpPr>
              <p:spPr bwMode="auto">
                <a:xfrm>
                  <a:off x="5151" y="1714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3" name="Oval 239"/>
                <p:cNvSpPr>
                  <a:spLocks noChangeArrowheads="1"/>
                </p:cNvSpPr>
                <p:nvPr/>
              </p:nvSpPr>
              <p:spPr bwMode="auto">
                <a:xfrm>
                  <a:off x="5151" y="171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4" name="Oval 240"/>
                <p:cNvSpPr>
                  <a:spLocks noChangeArrowheads="1"/>
                </p:cNvSpPr>
                <p:nvPr/>
              </p:nvSpPr>
              <p:spPr bwMode="auto">
                <a:xfrm>
                  <a:off x="5132" y="1785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5" name="Oval 241"/>
                <p:cNvSpPr>
                  <a:spLocks noChangeArrowheads="1"/>
                </p:cNvSpPr>
                <p:nvPr/>
              </p:nvSpPr>
              <p:spPr bwMode="auto">
                <a:xfrm>
                  <a:off x="5132" y="1785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6" name="Oval 242"/>
                <p:cNvSpPr>
                  <a:spLocks noChangeArrowheads="1"/>
                </p:cNvSpPr>
                <p:nvPr/>
              </p:nvSpPr>
              <p:spPr bwMode="auto">
                <a:xfrm>
                  <a:off x="5113" y="2046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7" name="Oval 243"/>
                <p:cNvSpPr>
                  <a:spLocks noChangeArrowheads="1"/>
                </p:cNvSpPr>
                <p:nvPr/>
              </p:nvSpPr>
              <p:spPr bwMode="auto">
                <a:xfrm>
                  <a:off x="5113" y="2046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8" name="Oval 244"/>
                <p:cNvSpPr>
                  <a:spLocks noChangeArrowheads="1"/>
                </p:cNvSpPr>
                <p:nvPr/>
              </p:nvSpPr>
              <p:spPr bwMode="auto">
                <a:xfrm>
                  <a:off x="5090" y="224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9" name="Oval 245"/>
                <p:cNvSpPr>
                  <a:spLocks noChangeArrowheads="1"/>
                </p:cNvSpPr>
                <p:nvPr/>
              </p:nvSpPr>
              <p:spPr bwMode="auto">
                <a:xfrm>
                  <a:off x="5090" y="224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0" name="Oval 246"/>
                <p:cNvSpPr>
                  <a:spLocks noChangeArrowheads="1"/>
                </p:cNvSpPr>
                <p:nvPr/>
              </p:nvSpPr>
              <p:spPr bwMode="auto">
                <a:xfrm>
                  <a:off x="5071" y="2316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1" name="Oval 247"/>
                <p:cNvSpPr>
                  <a:spLocks noChangeArrowheads="1"/>
                </p:cNvSpPr>
                <p:nvPr/>
              </p:nvSpPr>
              <p:spPr bwMode="auto">
                <a:xfrm>
                  <a:off x="5071" y="2316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2" name="Oval 248"/>
                <p:cNvSpPr>
                  <a:spLocks noChangeArrowheads="1"/>
                </p:cNvSpPr>
                <p:nvPr/>
              </p:nvSpPr>
              <p:spPr bwMode="auto">
                <a:xfrm>
                  <a:off x="5052" y="219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3" name="Oval 249"/>
                <p:cNvSpPr>
                  <a:spLocks noChangeArrowheads="1"/>
                </p:cNvSpPr>
                <p:nvPr/>
              </p:nvSpPr>
              <p:spPr bwMode="auto">
                <a:xfrm>
                  <a:off x="5052" y="2197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4" name="Oval 250"/>
                <p:cNvSpPr>
                  <a:spLocks noChangeArrowheads="1"/>
                </p:cNvSpPr>
                <p:nvPr/>
              </p:nvSpPr>
              <p:spPr bwMode="auto">
                <a:xfrm>
                  <a:off x="5033" y="2140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5" name="Oval 251"/>
                <p:cNvSpPr>
                  <a:spLocks noChangeArrowheads="1"/>
                </p:cNvSpPr>
                <p:nvPr/>
              </p:nvSpPr>
              <p:spPr bwMode="auto">
                <a:xfrm>
                  <a:off x="5033" y="2140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6" name="Oval 252"/>
                <p:cNvSpPr>
                  <a:spLocks noChangeArrowheads="1"/>
                </p:cNvSpPr>
                <p:nvPr/>
              </p:nvSpPr>
              <p:spPr bwMode="auto">
                <a:xfrm>
                  <a:off x="5014" y="2145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7" name="Oval 253"/>
                <p:cNvSpPr>
                  <a:spLocks noChangeArrowheads="1"/>
                </p:cNvSpPr>
                <p:nvPr/>
              </p:nvSpPr>
              <p:spPr bwMode="auto">
                <a:xfrm>
                  <a:off x="5014" y="2145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8" name="Oval 254"/>
                <p:cNvSpPr>
                  <a:spLocks noChangeArrowheads="1"/>
                </p:cNvSpPr>
                <p:nvPr/>
              </p:nvSpPr>
              <p:spPr bwMode="auto">
                <a:xfrm>
                  <a:off x="4995" y="2008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9" name="Oval 255"/>
                <p:cNvSpPr>
                  <a:spLocks noChangeArrowheads="1"/>
                </p:cNvSpPr>
                <p:nvPr/>
              </p:nvSpPr>
              <p:spPr bwMode="auto">
                <a:xfrm>
                  <a:off x="4995" y="2008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0" name="Oval 256"/>
                <p:cNvSpPr>
                  <a:spLocks noChangeArrowheads="1"/>
                </p:cNvSpPr>
                <p:nvPr/>
              </p:nvSpPr>
              <p:spPr bwMode="auto">
                <a:xfrm>
                  <a:off x="4972" y="2155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1" name="Oval 257"/>
                <p:cNvSpPr>
                  <a:spLocks noChangeArrowheads="1"/>
                </p:cNvSpPr>
                <p:nvPr/>
              </p:nvSpPr>
              <p:spPr bwMode="auto">
                <a:xfrm>
                  <a:off x="4972" y="2155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2" name="Oval 258"/>
                <p:cNvSpPr>
                  <a:spLocks noChangeArrowheads="1"/>
                </p:cNvSpPr>
                <p:nvPr/>
              </p:nvSpPr>
              <p:spPr bwMode="auto">
                <a:xfrm>
                  <a:off x="4953" y="199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3" name="Oval 259"/>
                <p:cNvSpPr>
                  <a:spLocks noChangeArrowheads="1"/>
                </p:cNvSpPr>
                <p:nvPr/>
              </p:nvSpPr>
              <p:spPr bwMode="auto">
                <a:xfrm>
                  <a:off x="4953" y="199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4" name="Oval 260"/>
                <p:cNvSpPr>
                  <a:spLocks noChangeArrowheads="1"/>
                </p:cNvSpPr>
                <p:nvPr/>
              </p:nvSpPr>
              <p:spPr bwMode="auto">
                <a:xfrm>
                  <a:off x="4934" y="218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5" name="Oval 261"/>
                <p:cNvSpPr>
                  <a:spLocks noChangeArrowheads="1"/>
                </p:cNvSpPr>
                <p:nvPr/>
              </p:nvSpPr>
              <p:spPr bwMode="auto">
                <a:xfrm>
                  <a:off x="4934" y="218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6" name="Oval 262"/>
                <p:cNvSpPr>
                  <a:spLocks noChangeArrowheads="1"/>
                </p:cNvSpPr>
                <p:nvPr/>
              </p:nvSpPr>
              <p:spPr bwMode="auto">
                <a:xfrm>
                  <a:off x="4915" y="2268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7" name="Oval 263"/>
                <p:cNvSpPr>
                  <a:spLocks noChangeArrowheads="1"/>
                </p:cNvSpPr>
                <p:nvPr/>
              </p:nvSpPr>
              <p:spPr bwMode="auto">
                <a:xfrm>
                  <a:off x="4915" y="226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8" name="Oval 264"/>
                <p:cNvSpPr>
                  <a:spLocks noChangeArrowheads="1"/>
                </p:cNvSpPr>
                <p:nvPr/>
              </p:nvSpPr>
              <p:spPr bwMode="auto">
                <a:xfrm>
                  <a:off x="4896" y="221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9" name="Oval 265"/>
                <p:cNvSpPr>
                  <a:spLocks noChangeArrowheads="1"/>
                </p:cNvSpPr>
                <p:nvPr/>
              </p:nvSpPr>
              <p:spPr bwMode="auto">
                <a:xfrm>
                  <a:off x="4896" y="2211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0" name="Oval 266"/>
                <p:cNvSpPr>
                  <a:spLocks noChangeArrowheads="1"/>
                </p:cNvSpPr>
                <p:nvPr/>
              </p:nvSpPr>
              <p:spPr bwMode="auto">
                <a:xfrm>
                  <a:off x="4877" y="2316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1" name="Oval 267"/>
                <p:cNvSpPr>
                  <a:spLocks noChangeArrowheads="1"/>
                </p:cNvSpPr>
                <p:nvPr/>
              </p:nvSpPr>
              <p:spPr bwMode="auto">
                <a:xfrm>
                  <a:off x="4877" y="2316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2" name="Oval 268"/>
                <p:cNvSpPr>
                  <a:spLocks noChangeArrowheads="1"/>
                </p:cNvSpPr>
                <p:nvPr/>
              </p:nvSpPr>
              <p:spPr bwMode="auto">
                <a:xfrm>
                  <a:off x="4854" y="239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3" name="Oval 269"/>
                <p:cNvSpPr>
                  <a:spLocks noChangeArrowheads="1"/>
                </p:cNvSpPr>
                <p:nvPr/>
              </p:nvSpPr>
              <p:spPr bwMode="auto">
                <a:xfrm>
                  <a:off x="4854" y="2391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4" name="Oval 270"/>
                <p:cNvSpPr>
                  <a:spLocks noChangeArrowheads="1"/>
                </p:cNvSpPr>
                <p:nvPr/>
              </p:nvSpPr>
              <p:spPr bwMode="auto">
                <a:xfrm>
                  <a:off x="4835" y="2718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5" name="Oval 271"/>
                <p:cNvSpPr>
                  <a:spLocks noChangeArrowheads="1"/>
                </p:cNvSpPr>
                <p:nvPr/>
              </p:nvSpPr>
              <p:spPr bwMode="auto">
                <a:xfrm>
                  <a:off x="4835" y="271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6" name="Oval 272"/>
                <p:cNvSpPr>
                  <a:spLocks noChangeArrowheads="1"/>
                </p:cNvSpPr>
                <p:nvPr/>
              </p:nvSpPr>
              <p:spPr bwMode="auto">
                <a:xfrm>
                  <a:off x="4816" y="2226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7" name="Oval 273"/>
                <p:cNvSpPr>
                  <a:spLocks noChangeArrowheads="1"/>
                </p:cNvSpPr>
                <p:nvPr/>
              </p:nvSpPr>
              <p:spPr bwMode="auto">
                <a:xfrm>
                  <a:off x="4816" y="2226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8" name="Oval 274"/>
                <p:cNvSpPr>
                  <a:spLocks noChangeArrowheads="1"/>
                </p:cNvSpPr>
                <p:nvPr/>
              </p:nvSpPr>
              <p:spPr bwMode="auto">
                <a:xfrm>
                  <a:off x="4797" y="2216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9" name="Oval 275"/>
                <p:cNvSpPr>
                  <a:spLocks noChangeArrowheads="1"/>
                </p:cNvSpPr>
                <p:nvPr/>
              </p:nvSpPr>
              <p:spPr bwMode="auto">
                <a:xfrm>
                  <a:off x="4797" y="2216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0" name="Oval 276"/>
                <p:cNvSpPr>
                  <a:spLocks noChangeArrowheads="1"/>
                </p:cNvSpPr>
                <p:nvPr/>
              </p:nvSpPr>
              <p:spPr bwMode="auto">
                <a:xfrm>
                  <a:off x="4778" y="1780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1" name="Oval 277"/>
                <p:cNvSpPr>
                  <a:spLocks noChangeArrowheads="1"/>
                </p:cNvSpPr>
                <p:nvPr/>
              </p:nvSpPr>
              <p:spPr bwMode="auto">
                <a:xfrm>
                  <a:off x="4778" y="1780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2" name="Oval 278"/>
                <p:cNvSpPr>
                  <a:spLocks noChangeArrowheads="1"/>
                </p:cNvSpPr>
                <p:nvPr/>
              </p:nvSpPr>
              <p:spPr bwMode="auto">
                <a:xfrm>
                  <a:off x="4759" y="1615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3" name="Oval 279"/>
                <p:cNvSpPr>
                  <a:spLocks noChangeArrowheads="1"/>
                </p:cNvSpPr>
                <p:nvPr/>
              </p:nvSpPr>
              <p:spPr bwMode="auto">
                <a:xfrm>
                  <a:off x="4759" y="1615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4" name="Oval 280"/>
                <p:cNvSpPr>
                  <a:spLocks noChangeArrowheads="1"/>
                </p:cNvSpPr>
                <p:nvPr/>
              </p:nvSpPr>
              <p:spPr bwMode="auto">
                <a:xfrm>
                  <a:off x="4740" y="1719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5" name="Oval 281"/>
                <p:cNvSpPr>
                  <a:spLocks noChangeArrowheads="1"/>
                </p:cNvSpPr>
                <p:nvPr/>
              </p:nvSpPr>
              <p:spPr bwMode="auto">
                <a:xfrm>
                  <a:off x="4740" y="1719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6" name="Oval 282"/>
                <p:cNvSpPr>
                  <a:spLocks noChangeArrowheads="1"/>
                </p:cNvSpPr>
                <p:nvPr/>
              </p:nvSpPr>
              <p:spPr bwMode="auto">
                <a:xfrm>
                  <a:off x="4717" y="156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7" name="Oval 283"/>
                <p:cNvSpPr>
                  <a:spLocks noChangeArrowheads="1"/>
                </p:cNvSpPr>
                <p:nvPr/>
              </p:nvSpPr>
              <p:spPr bwMode="auto">
                <a:xfrm>
                  <a:off x="4717" y="156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8" name="Oval 284"/>
                <p:cNvSpPr>
                  <a:spLocks noChangeArrowheads="1"/>
                </p:cNvSpPr>
                <p:nvPr/>
              </p:nvSpPr>
              <p:spPr bwMode="auto">
                <a:xfrm>
                  <a:off x="4698" y="1695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9" name="Oval 285"/>
                <p:cNvSpPr>
                  <a:spLocks noChangeArrowheads="1"/>
                </p:cNvSpPr>
                <p:nvPr/>
              </p:nvSpPr>
              <p:spPr bwMode="auto">
                <a:xfrm>
                  <a:off x="4698" y="1695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0" name="Oval 286"/>
                <p:cNvSpPr>
                  <a:spLocks noChangeArrowheads="1"/>
                </p:cNvSpPr>
                <p:nvPr/>
              </p:nvSpPr>
              <p:spPr bwMode="auto">
                <a:xfrm>
                  <a:off x="4679" y="1790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1" name="Oval 287"/>
                <p:cNvSpPr>
                  <a:spLocks noChangeArrowheads="1"/>
                </p:cNvSpPr>
                <p:nvPr/>
              </p:nvSpPr>
              <p:spPr bwMode="auto">
                <a:xfrm>
                  <a:off x="4679" y="1790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2" name="Oval 288"/>
                <p:cNvSpPr>
                  <a:spLocks noChangeArrowheads="1"/>
                </p:cNvSpPr>
                <p:nvPr/>
              </p:nvSpPr>
              <p:spPr bwMode="auto">
                <a:xfrm>
                  <a:off x="4660" y="1780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3" name="Oval 289"/>
                <p:cNvSpPr>
                  <a:spLocks noChangeArrowheads="1"/>
                </p:cNvSpPr>
                <p:nvPr/>
              </p:nvSpPr>
              <p:spPr bwMode="auto">
                <a:xfrm>
                  <a:off x="4660" y="1780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4" name="Oval 290"/>
                <p:cNvSpPr>
                  <a:spLocks noChangeArrowheads="1"/>
                </p:cNvSpPr>
                <p:nvPr/>
              </p:nvSpPr>
              <p:spPr bwMode="auto">
                <a:xfrm>
                  <a:off x="4641" y="1885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5" name="Oval 291"/>
                <p:cNvSpPr>
                  <a:spLocks noChangeArrowheads="1"/>
                </p:cNvSpPr>
                <p:nvPr/>
              </p:nvSpPr>
              <p:spPr bwMode="auto">
                <a:xfrm>
                  <a:off x="4641" y="1885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6" name="Oval 292"/>
                <p:cNvSpPr>
                  <a:spLocks noChangeArrowheads="1"/>
                </p:cNvSpPr>
                <p:nvPr/>
              </p:nvSpPr>
              <p:spPr bwMode="auto">
                <a:xfrm>
                  <a:off x="4622" y="2041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7" name="Oval 293"/>
                <p:cNvSpPr>
                  <a:spLocks noChangeArrowheads="1"/>
                </p:cNvSpPr>
                <p:nvPr/>
              </p:nvSpPr>
              <p:spPr bwMode="auto">
                <a:xfrm>
                  <a:off x="4622" y="2041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8" name="Oval 294"/>
                <p:cNvSpPr>
                  <a:spLocks noChangeArrowheads="1"/>
                </p:cNvSpPr>
                <p:nvPr/>
              </p:nvSpPr>
              <p:spPr bwMode="auto">
                <a:xfrm>
                  <a:off x="4599" y="192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9" name="Oval 295"/>
                <p:cNvSpPr>
                  <a:spLocks noChangeArrowheads="1"/>
                </p:cNvSpPr>
                <p:nvPr/>
              </p:nvSpPr>
              <p:spPr bwMode="auto">
                <a:xfrm>
                  <a:off x="4599" y="1922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0" name="Oval 296"/>
                <p:cNvSpPr>
                  <a:spLocks noChangeArrowheads="1"/>
                </p:cNvSpPr>
                <p:nvPr/>
              </p:nvSpPr>
              <p:spPr bwMode="auto">
                <a:xfrm>
                  <a:off x="4580" y="1866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1" name="Oval 297"/>
                <p:cNvSpPr>
                  <a:spLocks noChangeArrowheads="1"/>
                </p:cNvSpPr>
                <p:nvPr/>
              </p:nvSpPr>
              <p:spPr bwMode="auto">
                <a:xfrm>
                  <a:off x="4580" y="1866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2" name="Oval 298"/>
                <p:cNvSpPr>
                  <a:spLocks noChangeArrowheads="1"/>
                </p:cNvSpPr>
                <p:nvPr/>
              </p:nvSpPr>
              <p:spPr bwMode="auto">
                <a:xfrm>
                  <a:off x="4561" y="174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3" name="Oval 299"/>
                <p:cNvSpPr>
                  <a:spLocks noChangeArrowheads="1"/>
                </p:cNvSpPr>
                <p:nvPr/>
              </p:nvSpPr>
              <p:spPr bwMode="auto">
                <a:xfrm>
                  <a:off x="4561" y="1742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4" name="Oval 300"/>
                <p:cNvSpPr>
                  <a:spLocks noChangeArrowheads="1"/>
                </p:cNvSpPr>
                <p:nvPr/>
              </p:nvSpPr>
              <p:spPr bwMode="auto">
                <a:xfrm>
                  <a:off x="4542" y="152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5" name="Oval 301"/>
                <p:cNvSpPr>
                  <a:spLocks noChangeArrowheads="1"/>
                </p:cNvSpPr>
                <p:nvPr/>
              </p:nvSpPr>
              <p:spPr bwMode="auto">
                <a:xfrm>
                  <a:off x="4542" y="152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6" name="Oval 302"/>
                <p:cNvSpPr>
                  <a:spLocks noChangeArrowheads="1"/>
                </p:cNvSpPr>
                <p:nvPr/>
              </p:nvSpPr>
              <p:spPr bwMode="auto">
                <a:xfrm>
                  <a:off x="4523" y="1463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7" name="Oval 303"/>
                <p:cNvSpPr>
                  <a:spLocks noChangeArrowheads="1"/>
                </p:cNvSpPr>
                <p:nvPr/>
              </p:nvSpPr>
              <p:spPr bwMode="auto">
                <a:xfrm>
                  <a:off x="4523" y="1463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8" name="Oval 304"/>
                <p:cNvSpPr>
                  <a:spLocks noChangeArrowheads="1"/>
                </p:cNvSpPr>
                <p:nvPr/>
              </p:nvSpPr>
              <p:spPr bwMode="auto">
                <a:xfrm>
                  <a:off x="4504" y="1435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9" name="Oval 305"/>
                <p:cNvSpPr>
                  <a:spLocks noChangeArrowheads="1"/>
                </p:cNvSpPr>
                <p:nvPr/>
              </p:nvSpPr>
              <p:spPr bwMode="auto">
                <a:xfrm>
                  <a:off x="4504" y="1435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0" name="Oval 306"/>
                <p:cNvSpPr>
                  <a:spLocks noChangeArrowheads="1"/>
                </p:cNvSpPr>
                <p:nvPr/>
              </p:nvSpPr>
              <p:spPr bwMode="auto">
                <a:xfrm>
                  <a:off x="4481" y="1482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1" name="Oval 307"/>
                <p:cNvSpPr>
                  <a:spLocks noChangeArrowheads="1"/>
                </p:cNvSpPr>
                <p:nvPr/>
              </p:nvSpPr>
              <p:spPr bwMode="auto">
                <a:xfrm>
                  <a:off x="4481" y="1482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2" name="Oval 308"/>
                <p:cNvSpPr>
                  <a:spLocks noChangeArrowheads="1"/>
                </p:cNvSpPr>
                <p:nvPr/>
              </p:nvSpPr>
              <p:spPr bwMode="auto">
                <a:xfrm>
                  <a:off x="4462" y="1496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3" name="Oval 309"/>
                <p:cNvSpPr>
                  <a:spLocks noChangeArrowheads="1"/>
                </p:cNvSpPr>
                <p:nvPr/>
              </p:nvSpPr>
              <p:spPr bwMode="auto">
                <a:xfrm>
                  <a:off x="4462" y="1496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4" name="Oval 310"/>
                <p:cNvSpPr>
                  <a:spLocks noChangeArrowheads="1"/>
                </p:cNvSpPr>
                <p:nvPr/>
              </p:nvSpPr>
              <p:spPr bwMode="auto">
                <a:xfrm>
                  <a:off x="4443" y="1468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5" name="Oval 311"/>
                <p:cNvSpPr>
                  <a:spLocks noChangeArrowheads="1"/>
                </p:cNvSpPr>
                <p:nvPr/>
              </p:nvSpPr>
              <p:spPr bwMode="auto">
                <a:xfrm>
                  <a:off x="4443" y="1468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6" name="Oval 312"/>
                <p:cNvSpPr>
                  <a:spLocks noChangeArrowheads="1"/>
                </p:cNvSpPr>
                <p:nvPr/>
              </p:nvSpPr>
              <p:spPr bwMode="auto">
                <a:xfrm>
                  <a:off x="4424" y="164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7" name="Oval 313"/>
                <p:cNvSpPr>
                  <a:spLocks noChangeArrowheads="1"/>
                </p:cNvSpPr>
                <p:nvPr/>
              </p:nvSpPr>
              <p:spPr bwMode="auto">
                <a:xfrm>
                  <a:off x="4424" y="164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8" name="Oval 314"/>
                <p:cNvSpPr>
                  <a:spLocks noChangeArrowheads="1"/>
                </p:cNvSpPr>
                <p:nvPr/>
              </p:nvSpPr>
              <p:spPr bwMode="auto">
                <a:xfrm>
                  <a:off x="4405" y="1700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9" name="Oval 315"/>
                <p:cNvSpPr>
                  <a:spLocks noChangeArrowheads="1"/>
                </p:cNvSpPr>
                <p:nvPr/>
              </p:nvSpPr>
              <p:spPr bwMode="auto">
                <a:xfrm>
                  <a:off x="4405" y="1700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0" name="Oval 316"/>
                <p:cNvSpPr>
                  <a:spLocks noChangeArrowheads="1"/>
                </p:cNvSpPr>
                <p:nvPr/>
              </p:nvSpPr>
              <p:spPr bwMode="auto">
                <a:xfrm>
                  <a:off x="4386" y="1870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1" name="Oval 317"/>
                <p:cNvSpPr>
                  <a:spLocks noChangeArrowheads="1"/>
                </p:cNvSpPr>
                <p:nvPr/>
              </p:nvSpPr>
              <p:spPr bwMode="auto">
                <a:xfrm>
                  <a:off x="4386" y="1870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2" name="Oval 318"/>
                <p:cNvSpPr>
                  <a:spLocks noChangeArrowheads="1"/>
                </p:cNvSpPr>
                <p:nvPr/>
              </p:nvSpPr>
              <p:spPr bwMode="auto">
                <a:xfrm>
                  <a:off x="4367" y="1833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3" name="Oval 319"/>
                <p:cNvSpPr>
                  <a:spLocks noChangeArrowheads="1"/>
                </p:cNvSpPr>
                <p:nvPr/>
              </p:nvSpPr>
              <p:spPr bwMode="auto">
                <a:xfrm>
                  <a:off x="4367" y="1832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4" name="Oval 320"/>
                <p:cNvSpPr>
                  <a:spLocks noChangeArrowheads="1"/>
                </p:cNvSpPr>
                <p:nvPr/>
              </p:nvSpPr>
              <p:spPr bwMode="auto">
                <a:xfrm>
                  <a:off x="4344" y="165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5" name="Oval 321"/>
                <p:cNvSpPr>
                  <a:spLocks noChangeArrowheads="1"/>
                </p:cNvSpPr>
                <p:nvPr/>
              </p:nvSpPr>
              <p:spPr bwMode="auto">
                <a:xfrm>
                  <a:off x="4344" y="1652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6" name="Oval 322"/>
                <p:cNvSpPr>
                  <a:spLocks noChangeArrowheads="1"/>
                </p:cNvSpPr>
                <p:nvPr/>
              </p:nvSpPr>
              <p:spPr bwMode="auto">
                <a:xfrm>
                  <a:off x="4325" y="164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7" name="Oval 323"/>
                <p:cNvSpPr>
                  <a:spLocks noChangeArrowheads="1"/>
                </p:cNvSpPr>
                <p:nvPr/>
              </p:nvSpPr>
              <p:spPr bwMode="auto">
                <a:xfrm>
                  <a:off x="4325" y="164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8" name="Oval 324"/>
                <p:cNvSpPr>
                  <a:spLocks noChangeArrowheads="1"/>
                </p:cNvSpPr>
                <p:nvPr/>
              </p:nvSpPr>
              <p:spPr bwMode="auto">
                <a:xfrm>
                  <a:off x="4306" y="1425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9" name="Oval 325"/>
                <p:cNvSpPr>
                  <a:spLocks noChangeArrowheads="1"/>
                </p:cNvSpPr>
                <p:nvPr/>
              </p:nvSpPr>
              <p:spPr bwMode="auto">
                <a:xfrm>
                  <a:off x="4306" y="1425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0" name="Oval 326"/>
                <p:cNvSpPr>
                  <a:spLocks noChangeArrowheads="1"/>
                </p:cNvSpPr>
                <p:nvPr/>
              </p:nvSpPr>
              <p:spPr bwMode="auto">
                <a:xfrm>
                  <a:off x="4287" y="1330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1" name="Oval 327"/>
                <p:cNvSpPr>
                  <a:spLocks noChangeArrowheads="1"/>
                </p:cNvSpPr>
                <p:nvPr/>
              </p:nvSpPr>
              <p:spPr bwMode="auto">
                <a:xfrm>
                  <a:off x="4287" y="1330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2" name="Oval 328"/>
                <p:cNvSpPr>
                  <a:spLocks noChangeArrowheads="1"/>
                </p:cNvSpPr>
                <p:nvPr/>
              </p:nvSpPr>
              <p:spPr bwMode="auto">
                <a:xfrm>
                  <a:off x="4268" y="1416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3" name="Oval 329"/>
                <p:cNvSpPr>
                  <a:spLocks noChangeArrowheads="1"/>
                </p:cNvSpPr>
                <p:nvPr/>
              </p:nvSpPr>
              <p:spPr bwMode="auto">
                <a:xfrm>
                  <a:off x="4268" y="1416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4" name="Oval 330"/>
                <p:cNvSpPr>
                  <a:spLocks noChangeArrowheads="1"/>
                </p:cNvSpPr>
                <p:nvPr/>
              </p:nvSpPr>
              <p:spPr bwMode="auto">
                <a:xfrm>
                  <a:off x="4249" y="1297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5" name="Oval 331"/>
                <p:cNvSpPr>
                  <a:spLocks noChangeArrowheads="1"/>
                </p:cNvSpPr>
                <p:nvPr/>
              </p:nvSpPr>
              <p:spPr bwMode="auto">
                <a:xfrm>
                  <a:off x="4249" y="1297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6" name="Oval 332"/>
                <p:cNvSpPr>
                  <a:spLocks noChangeArrowheads="1"/>
                </p:cNvSpPr>
                <p:nvPr/>
              </p:nvSpPr>
              <p:spPr bwMode="auto">
                <a:xfrm>
                  <a:off x="4226" y="1534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7" name="Oval 333"/>
                <p:cNvSpPr>
                  <a:spLocks noChangeArrowheads="1"/>
                </p:cNvSpPr>
                <p:nvPr/>
              </p:nvSpPr>
              <p:spPr bwMode="auto">
                <a:xfrm>
                  <a:off x="4226" y="1534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8" name="Oval 334"/>
                <p:cNvSpPr>
                  <a:spLocks noChangeArrowheads="1"/>
                </p:cNvSpPr>
                <p:nvPr/>
              </p:nvSpPr>
              <p:spPr bwMode="auto">
                <a:xfrm>
                  <a:off x="4207" y="1534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9" name="Oval 335"/>
                <p:cNvSpPr>
                  <a:spLocks noChangeArrowheads="1"/>
                </p:cNvSpPr>
                <p:nvPr/>
              </p:nvSpPr>
              <p:spPr bwMode="auto">
                <a:xfrm>
                  <a:off x="4207" y="1534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0" name="Oval 336"/>
                <p:cNvSpPr>
                  <a:spLocks noChangeArrowheads="1"/>
                </p:cNvSpPr>
                <p:nvPr/>
              </p:nvSpPr>
              <p:spPr bwMode="auto">
                <a:xfrm>
                  <a:off x="4188" y="154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1" name="Oval 337"/>
                <p:cNvSpPr>
                  <a:spLocks noChangeArrowheads="1"/>
                </p:cNvSpPr>
                <p:nvPr/>
              </p:nvSpPr>
              <p:spPr bwMode="auto">
                <a:xfrm>
                  <a:off x="4188" y="154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2" name="Oval 338"/>
                <p:cNvSpPr>
                  <a:spLocks noChangeArrowheads="1"/>
                </p:cNvSpPr>
                <p:nvPr/>
              </p:nvSpPr>
              <p:spPr bwMode="auto">
                <a:xfrm>
                  <a:off x="4169" y="1634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3" name="Oval 339"/>
                <p:cNvSpPr>
                  <a:spLocks noChangeArrowheads="1"/>
                </p:cNvSpPr>
                <p:nvPr/>
              </p:nvSpPr>
              <p:spPr bwMode="auto">
                <a:xfrm>
                  <a:off x="4169" y="163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4" name="Oval 340"/>
                <p:cNvSpPr>
                  <a:spLocks noChangeArrowheads="1"/>
                </p:cNvSpPr>
                <p:nvPr/>
              </p:nvSpPr>
              <p:spPr bwMode="auto">
                <a:xfrm>
                  <a:off x="4150" y="1752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5" name="Oval 341"/>
                <p:cNvSpPr>
                  <a:spLocks noChangeArrowheads="1"/>
                </p:cNvSpPr>
                <p:nvPr/>
              </p:nvSpPr>
              <p:spPr bwMode="auto">
                <a:xfrm>
                  <a:off x="4150" y="1752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6" name="Oval 342"/>
                <p:cNvSpPr>
                  <a:spLocks noChangeArrowheads="1"/>
                </p:cNvSpPr>
                <p:nvPr/>
              </p:nvSpPr>
              <p:spPr bwMode="auto">
                <a:xfrm>
                  <a:off x="4131" y="2207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7" name="Oval 343"/>
                <p:cNvSpPr>
                  <a:spLocks noChangeArrowheads="1"/>
                </p:cNvSpPr>
                <p:nvPr/>
              </p:nvSpPr>
              <p:spPr bwMode="auto">
                <a:xfrm>
                  <a:off x="4131" y="2207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8" name="Oval 344"/>
                <p:cNvSpPr>
                  <a:spLocks noChangeArrowheads="1"/>
                </p:cNvSpPr>
                <p:nvPr/>
              </p:nvSpPr>
              <p:spPr bwMode="auto">
                <a:xfrm>
                  <a:off x="4113" y="181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9" name="Oval 345"/>
                <p:cNvSpPr>
                  <a:spLocks noChangeArrowheads="1"/>
                </p:cNvSpPr>
                <p:nvPr/>
              </p:nvSpPr>
              <p:spPr bwMode="auto">
                <a:xfrm>
                  <a:off x="4113" y="181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0" name="Oval 346"/>
                <p:cNvSpPr>
                  <a:spLocks noChangeArrowheads="1"/>
                </p:cNvSpPr>
                <p:nvPr/>
              </p:nvSpPr>
              <p:spPr bwMode="auto">
                <a:xfrm>
                  <a:off x="4089" y="1875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1" name="Oval 347"/>
                <p:cNvSpPr>
                  <a:spLocks noChangeArrowheads="1"/>
                </p:cNvSpPr>
                <p:nvPr/>
              </p:nvSpPr>
              <p:spPr bwMode="auto">
                <a:xfrm>
                  <a:off x="4089" y="1875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2" name="Oval 348"/>
                <p:cNvSpPr>
                  <a:spLocks noChangeArrowheads="1"/>
                </p:cNvSpPr>
                <p:nvPr/>
              </p:nvSpPr>
              <p:spPr bwMode="auto">
                <a:xfrm>
                  <a:off x="4070" y="1714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3" name="Oval 349"/>
                <p:cNvSpPr>
                  <a:spLocks noChangeArrowheads="1"/>
                </p:cNvSpPr>
                <p:nvPr/>
              </p:nvSpPr>
              <p:spPr bwMode="auto">
                <a:xfrm>
                  <a:off x="4070" y="171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4" name="Oval 350"/>
                <p:cNvSpPr>
                  <a:spLocks noChangeArrowheads="1"/>
                </p:cNvSpPr>
                <p:nvPr/>
              </p:nvSpPr>
              <p:spPr bwMode="auto">
                <a:xfrm>
                  <a:off x="4051" y="1605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5" name="Oval 351"/>
                <p:cNvSpPr>
                  <a:spLocks noChangeArrowheads="1"/>
                </p:cNvSpPr>
                <p:nvPr/>
              </p:nvSpPr>
              <p:spPr bwMode="auto">
                <a:xfrm>
                  <a:off x="4051" y="1605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6" name="Oval 352"/>
                <p:cNvSpPr>
                  <a:spLocks noChangeArrowheads="1"/>
                </p:cNvSpPr>
                <p:nvPr/>
              </p:nvSpPr>
              <p:spPr bwMode="auto">
                <a:xfrm>
                  <a:off x="4032" y="1671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7" name="Oval 353"/>
                <p:cNvSpPr>
                  <a:spLocks noChangeArrowheads="1"/>
                </p:cNvSpPr>
                <p:nvPr/>
              </p:nvSpPr>
              <p:spPr bwMode="auto">
                <a:xfrm>
                  <a:off x="4032" y="1671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8" name="Oval 354"/>
                <p:cNvSpPr>
                  <a:spLocks noChangeArrowheads="1"/>
                </p:cNvSpPr>
                <p:nvPr/>
              </p:nvSpPr>
              <p:spPr bwMode="auto">
                <a:xfrm>
                  <a:off x="4013" y="1686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9" name="Oval 355"/>
                <p:cNvSpPr>
                  <a:spLocks noChangeArrowheads="1"/>
                </p:cNvSpPr>
                <p:nvPr/>
              </p:nvSpPr>
              <p:spPr bwMode="auto">
                <a:xfrm>
                  <a:off x="4013" y="1686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0" name="Oval 356"/>
                <p:cNvSpPr>
                  <a:spLocks noChangeArrowheads="1"/>
                </p:cNvSpPr>
                <p:nvPr/>
              </p:nvSpPr>
              <p:spPr bwMode="auto">
                <a:xfrm>
                  <a:off x="3995" y="1771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1" name="Oval 357"/>
                <p:cNvSpPr>
                  <a:spLocks noChangeArrowheads="1"/>
                </p:cNvSpPr>
                <p:nvPr/>
              </p:nvSpPr>
              <p:spPr bwMode="auto">
                <a:xfrm>
                  <a:off x="3995" y="177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2" name="Oval 358"/>
                <p:cNvSpPr>
                  <a:spLocks noChangeArrowheads="1"/>
                </p:cNvSpPr>
                <p:nvPr/>
              </p:nvSpPr>
              <p:spPr bwMode="auto">
                <a:xfrm>
                  <a:off x="3971" y="1790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3" name="Oval 359"/>
                <p:cNvSpPr>
                  <a:spLocks noChangeArrowheads="1"/>
                </p:cNvSpPr>
                <p:nvPr/>
              </p:nvSpPr>
              <p:spPr bwMode="auto">
                <a:xfrm>
                  <a:off x="3971" y="1790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4" name="Oval 360"/>
                <p:cNvSpPr>
                  <a:spLocks noChangeArrowheads="1"/>
                </p:cNvSpPr>
                <p:nvPr/>
              </p:nvSpPr>
              <p:spPr bwMode="auto">
                <a:xfrm>
                  <a:off x="3952" y="1861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5" name="Oval 361"/>
                <p:cNvSpPr>
                  <a:spLocks noChangeArrowheads="1"/>
                </p:cNvSpPr>
                <p:nvPr/>
              </p:nvSpPr>
              <p:spPr bwMode="auto">
                <a:xfrm>
                  <a:off x="3952" y="186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6" name="Oval 362"/>
                <p:cNvSpPr>
                  <a:spLocks noChangeArrowheads="1"/>
                </p:cNvSpPr>
                <p:nvPr/>
              </p:nvSpPr>
              <p:spPr bwMode="auto">
                <a:xfrm>
                  <a:off x="3933" y="1861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7" name="Oval 363"/>
                <p:cNvSpPr>
                  <a:spLocks noChangeArrowheads="1"/>
                </p:cNvSpPr>
                <p:nvPr/>
              </p:nvSpPr>
              <p:spPr bwMode="auto">
                <a:xfrm>
                  <a:off x="3933" y="186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8" name="Oval 364"/>
                <p:cNvSpPr>
                  <a:spLocks noChangeArrowheads="1"/>
                </p:cNvSpPr>
                <p:nvPr/>
              </p:nvSpPr>
              <p:spPr bwMode="auto">
                <a:xfrm>
                  <a:off x="3914" y="2216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9" name="Oval 365"/>
                <p:cNvSpPr>
                  <a:spLocks noChangeArrowheads="1"/>
                </p:cNvSpPr>
                <p:nvPr/>
              </p:nvSpPr>
              <p:spPr bwMode="auto">
                <a:xfrm>
                  <a:off x="3914" y="2216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0" name="Oval 366"/>
                <p:cNvSpPr>
                  <a:spLocks noChangeArrowheads="1"/>
                </p:cNvSpPr>
                <p:nvPr/>
              </p:nvSpPr>
              <p:spPr bwMode="auto">
                <a:xfrm>
                  <a:off x="3895" y="2098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1" name="Oval 367"/>
                <p:cNvSpPr>
                  <a:spLocks noChangeArrowheads="1"/>
                </p:cNvSpPr>
                <p:nvPr/>
              </p:nvSpPr>
              <p:spPr bwMode="auto">
                <a:xfrm>
                  <a:off x="3895" y="2098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2" name="Oval 368"/>
                <p:cNvSpPr>
                  <a:spLocks noChangeArrowheads="1"/>
                </p:cNvSpPr>
                <p:nvPr/>
              </p:nvSpPr>
              <p:spPr bwMode="auto">
                <a:xfrm>
                  <a:off x="3877" y="2008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3" name="Oval 369"/>
                <p:cNvSpPr>
                  <a:spLocks noChangeArrowheads="1"/>
                </p:cNvSpPr>
                <p:nvPr/>
              </p:nvSpPr>
              <p:spPr bwMode="auto">
                <a:xfrm>
                  <a:off x="3877" y="2008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4" name="Oval 370"/>
                <p:cNvSpPr>
                  <a:spLocks noChangeArrowheads="1"/>
                </p:cNvSpPr>
                <p:nvPr/>
              </p:nvSpPr>
              <p:spPr bwMode="auto">
                <a:xfrm>
                  <a:off x="3853" y="1998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5" name="Oval 371"/>
                <p:cNvSpPr>
                  <a:spLocks noChangeArrowheads="1"/>
                </p:cNvSpPr>
                <p:nvPr/>
              </p:nvSpPr>
              <p:spPr bwMode="auto">
                <a:xfrm>
                  <a:off x="3853" y="199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6" name="Oval 372"/>
                <p:cNvSpPr>
                  <a:spLocks noChangeArrowheads="1"/>
                </p:cNvSpPr>
                <p:nvPr/>
              </p:nvSpPr>
              <p:spPr bwMode="auto">
                <a:xfrm>
                  <a:off x="3834" y="1790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7" name="Oval 373"/>
                <p:cNvSpPr>
                  <a:spLocks noChangeArrowheads="1"/>
                </p:cNvSpPr>
                <p:nvPr/>
              </p:nvSpPr>
              <p:spPr bwMode="auto">
                <a:xfrm>
                  <a:off x="3834" y="1790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8" name="Oval 374"/>
                <p:cNvSpPr>
                  <a:spLocks noChangeArrowheads="1"/>
                </p:cNvSpPr>
                <p:nvPr/>
              </p:nvSpPr>
              <p:spPr bwMode="auto">
                <a:xfrm>
                  <a:off x="3815" y="1814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9" name="Oval 375"/>
                <p:cNvSpPr>
                  <a:spLocks noChangeArrowheads="1"/>
                </p:cNvSpPr>
                <p:nvPr/>
              </p:nvSpPr>
              <p:spPr bwMode="auto">
                <a:xfrm>
                  <a:off x="3815" y="181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0" name="Oval 376"/>
                <p:cNvSpPr>
                  <a:spLocks noChangeArrowheads="1"/>
                </p:cNvSpPr>
                <p:nvPr/>
              </p:nvSpPr>
              <p:spPr bwMode="auto">
                <a:xfrm>
                  <a:off x="3796" y="2031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1" name="Oval 377"/>
                <p:cNvSpPr>
                  <a:spLocks noChangeArrowheads="1"/>
                </p:cNvSpPr>
                <p:nvPr/>
              </p:nvSpPr>
              <p:spPr bwMode="auto">
                <a:xfrm>
                  <a:off x="3796" y="2031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2" name="Oval 378"/>
                <p:cNvSpPr>
                  <a:spLocks noChangeArrowheads="1"/>
                </p:cNvSpPr>
                <p:nvPr/>
              </p:nvSpPr>
              <p:spPr bwMode="auto">
                <a:xfrm>
                  <a:off x="3777" y="1913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3" name="Oval 379"/>
                <p:cNvSpPr>
                  <a:spLocks noChangeArrowheads="1"/>
                </p:cNvSpPr>
                <p:nvPr/>
              </p:nvSpPr>
              <p:spPr bwMode="auto">
                <a:xfrm>
                  <a:off x="3777" y="1913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4" name="Oval 380"/>
                <p:cNvSpPr>
                  <a:spLocks noChangeArrowheads="1"/>
                </p:cNvSpPr>
                <p:nvPr/>
              </p:nvSpPr>
              <p:spPr bwMode="auto">
                <a:xfrm>
                  <a:off x="3759" y="179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5" name="Oval 381"/>
                <p:cNvSpPr>
                  <a:spLocks noChangeArrowheads="1"/>
                </p:cNvSpPr>
                <p:nvPr/>
              </p:nvSpPr>
              <p:spPr bwMode="auto">
                <a:xfrm>
                  <a:off x="3759" y="179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6" name="Oval 382"/>
                <p:cNvSpPr>
                  <a:spLocks noChangeArrowheads="1"/>
                </p:cNvSpPr>
                <p:nvPr/>
              </p:nvSpPr>
              <p:spPr bwMode="auto">
                <a:xfrm>
                  <a:off x="3740" y="199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7" name="Oval 383"/>
                <p:cNvSpPr>
                  <a:spLocks noChangeArrowheads="1"/>
                </p:cNvSpPr>
                <p:nvPr/>
              </p:nvSpPr>
              <p:spPr bwMode="auto">
                <a:xfrm>
                  <a:off x="3740" y="199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8" name="Oval 384"/>
                <p:cNvSpPr>
                  <a:spLocks noChangeArrowheads="1"/>
                </p:cNvSpPr>
                <p:nvPr/>
              </p:nvSpPr>
              <p:spPr bwMode="auto">
                <a:xfrm>
                  <a:off x="3716" y="1951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9" name="Oval 385"/>
                <p:cNvSpPr>
                  <a:spLocks noChangeArrowheads="1"/>
                </p:cNvSpPr>
                <p:nvPr/>
              </p:nvSpPr>
              <p:spPr bwMode="auto">
                <a:xfrm>
                  <a:off x="3716" y="195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0" name="Oval 386"/>
                <p:cNvSpPr>
                  <a:spLocks noChangeArrowheads="1"/>
                </p:cNvSpPr>
                <p:nvPr/>
              </p:nvSpPr>
              <p:spPr bwMode="auto">
                <a:xfrm>
                  <a:off x="3697" y="2088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1" name="Oval 387"/>
                <p:cNvSpPr>
                  <a:spLocks noChangeArrowheads="1"/>
                </p:cNvSpPr>
                <p:nvPr/>
              </p:nvSpPr>
              <p:spPr bwMode="auto">
                <a:xfrm>
                  <a:off x="3697" y="208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2" name="Oval 388"/>
                <p:cNvSpPr>
                  <a:spLocks noChangeArrowheads="1"/>
                </p:cNvSpPr>
                <p:nvPr/>
              </p:nvSpPr>
              <p:spPr bwMode="auto">
                <a:xfrm>
                  <a:off x="3678" y="2084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3" name="Oval 389"/>
                <p:cNvSpPr>
                  <a:spLocks noChangeArrowheads="1"/>
                </p:cNvSpPr>
                <p:nvPr/>
              </p:nvSpPr>
              <p:spPr bwMode="auto">
                <a:xfrm>
                  <a:off x="3678" y="2084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4" name="Oval 390"/>
                <p:cNvSpPr>
                  <a:spLocks noChangeArrowheads="1"/>
                </p:cNvSpPr>
                <p:nvPr/>
              </p:nvSpPr>
              <p:spPr bwMode="auto">
                <a:xfrm>
                  <a:off x="3659" y="2590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5" name="Oval 391"/>
                <p:cNvSpPr>
                  <a:spLocks noChangeArrowheads="1"/>
                </p:cNvSpPr>
                <p:nvPr/>
              </p:nvSpPr>
              <p:spPr bwMode="auto">
                <a:xfrm>
                  <a:off x="3659" y="2590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6" name="Oval 392"/>
                <p:cNvSpPr>
                  <a:spLocks noChangeArrowheads="1"/>
                </p:cNvSpPr>
                <p:nvPr/>
              </p:nvSpPr>
              <p:spPr bwMode="auto">
                <a:xfrm>
                  <a:off x="3641" y="221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7" name="Oval 393"/>
                <p:cNvSpPr>
                  <a:spLocks noChangeArrowheads="1"/>
                </p:cNvSpPr>
                <p:nvPr/>
              </p:nvSpPr>
              <p:spPr bwMode="auto">
                <a:xfrm>
                  <a:off x="3641" y="2211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8" name="Oval 394"/>
                <p:cNvSpPr>
                  <a:spLocks noChangeArrowheads="1"/>
                </p:cNvSpPr>
                <p:nvPr/>
              </p:nvSpPr>
              <p:spPr bwMode="auto">
                <a:xfrm>
                  <a:off x="3622" y="225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9" name="Oval 395"/>
                <p:cNvSpPr>
                  <a:spLocks noChangeArrowheads="1"/>
                </p:cNvSpPr>
                <p:nvPr/>
              </p:nvSpPr>
              <p:spPr bwMode="auto">
                <a:xfrm>
                  <a:off x="3622" y="2259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0" name="Oval 396"/>
                <p:cNvSpPr>
                  <a:spLocks noChangeArrowheads="1"/>
                </p:cNvSpPr>
                <p:nvPr/>
              </p:nvSpPr>
              <p:spPr bwMode="auto">
                <a:xfrm>
                  <a:off x="3598" y="2098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1" name="Oval 397"/>
                <p:cNvSpPr>
                  <a:spLocks noChangeArrowheads="1"/>
                </p:cNvSpPr>
                <p:nvPr/>
              </p:nvSpPr>
              <p:spPr bwMode="auto">
                <a:xfrm>
                  <a:off x="3598" y="2098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2" name="Oval 398"/>
                <p:cNvSpPr>
                  <a:spLocks noChangeArrowheads="1"/>
                </p:cNvSpPr>
                <p:nvPr/>
              </p:nvSpPr>
              <p:spPr bwMode="auto">
                <a:xfrm>
                  <a:off x="3579" y="198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3" name="Oval 399"/>
                <p:cNvSpPr>
                  <a:spLocks noChangeArrowheads="1"/>
                </p:cNvSpPr>
                <p:nvPr/>
              </p:nvSpPr>
              <p:spPr bwMode="auto">
                <a:xfrm>
                  <a:off x="3579" y="1989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4" name="Oval 400"/>
                <p:cNvSpPr>
                  <a:spLocks noChangeArrowheads="1"/>
                </p:cNvSpPr>
                <p:nvPr/>
              </p:nvSpPr>
              <p:spPr bwMode="auto">
                <a:xfrm>
                  <a:off x="3560" y="2192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5" name="Oval 401"/>
                <p:cNvSpPr>
                  <a:spLocks noChangeArrowheads="1"/>
                </p:cNvSpPr>
                <p:nvPr/>
              </p:nvSpPr>
              <p:spPr bwMode="auto">
                <a:xfrm>
                  <a:off x="3560" y="2192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6" name="Oval 402"/>
                <p:cNvSpPr>
                  <a:spLocks noChangeArrowheads="1"/>
                </p:cNvSpPr>
                <p:nvPr/>
              </p:nvSpPr>
              <p:spPr bwMode="auto">
                <a:xfrm>
                  <a:off x="3541" y="2117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7" name="Oval 403"/>
                <p:cNvSpPr>
                  <a:spLocks noChangeArrowheads="1"/>
                </p:cNvSpPr>
                <p:nvPr/>
              </p:nvSpPr>
              <p:spPr bwMode="auto">
                <a:xfrm>
                  <a:off x="3541" y="2117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8" name="Oval 404"/>
                <p:cNvSpPr>
                  <a:spLocks noChangeArrowheads="1"/>
                </p:cNvSpPr>
                <p:nvPr/>
              </p:nvSpPr>
              <p:spPr bwMode="auto">
                <a:xfrm>
                  <a:off x="3523" y="210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9" name="Oval 405"/>
                <p:cNvSpPr>
                  <a:spLocks noChangeArrowheads="1"/>
                </p:cNvSpPr>
                <p:nvPr/>
              </p:nvSpPr>
              <p:spPr bwMode="auto">
                <a:xfrm>
                  <a:off x="3523" y="2107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34" name="Group 607"/>
              <p:cNvGrpSpPr>
                <a:grpSpLocks/>
              </p:cNvGrpSpPr>
              <p:nvPr/>
            </p:nvGrpSpPr>
            <p:grpSpPr bwMode="auto">
              <a:xfrm>
                <a:off x="2884488" y="1985962"/>
                <a:ext cx="8888413" cy="4006850"/>
                <a:chOff x="1817" y="1251"/>
                <a:chExt cx="5599" cy="2524"/>
              </a:xfrm>
            </p:grpSpPr>
            <p:sp>
              <p:nvSpPr>
                <p:cNvPr id="1635" name="Oval 407"/>
                <p:cNvSpPr>
                  <a:spLocks noChangeArrowheads="1"/>
                </p:cNvSpPr>
                <p:nvPr/>
              </p:nvSpPr>
              <p:spPr bwMode="auto">
                <a:xfrm>
                  <a:off x="3504" y="2297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6" name="Oval 408"/>
                <p:cNvSpPr>
                  <a:spLocks noChangeArrowheads="1"/>
                </p:cNvSpPr>
                <p:nvPr/>
              </p:nvSpPr>
              <p:spPr bwMode="auto">
                <a:xfrm>
                  <a:off x="3504" y="2297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7" name="Oval 409"/>
                <p:cNvSpPr>
                  <a:spLocks noChangeArrowheads="1"/>
                </p:cNvSpPr>
                <p:nvPr/>
              </p:nvSpPr>
              <p:spPr bwMode="auto">
                <a:xfrm>
                  <a:off x="3480" y="212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8" name="Oval 410"/>
                <p:cNvSpPr>
                  <a:spLocks noChangeArrowheads="1"/>
                </p:cNvSpPr>
                <p:nvPr/>
              </p:nvSpPr>
              <p:spPr bwMode="auto">
                <a:xfrm>
                  <a:off x="3480" y="2121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9" name="Oval 411"/>
                <p:cNvSpPr>
                  <a:spLocks noChangeArrowheads="1"/>
                </p:cNvSpPr>
                <p:nvPr/>
              </p:nvSpPr>
              <p:spPr bwMode="auto">
                <a:xfrm>
                  <a:off x="3461" y="2221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0" name="Oval 412"/>
                <p:cNvSpPr>
                  <a:spLocks noChangeArrowheads="1"/>
                </p:cNvSpPr>
                <p:nvPr/>
              </p:nvSpPr>
              <p:spPr bwMode="auto">
                <a:xfrm>
                  <a:off x="3461" y="222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1" name="Oval 413"/>
                <p:cNvSpPr>
                  <a:spLocks noChangeArrowheads="1"/>
                </p:cNvSpPr>
                <p:nvPr/>
              </p:nvSpPr>
              <p:spPr bwMode="auto">
                <a:xfrm>
                  <a:off x="3442" y="2354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2" name="Oval 414"/>
                <p:cNvSpPr>
                  <a:spLocks noChangeArrowheads="1"/>
                </p:cNvSpPr>
                <p:nvPr/>
              </p:nvSpPr>
              <p:spPr bwMode="auto">
                <a:xfrm>
                  <a:off x="3442" y="2353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3" name="Oval 415"/>
                <p:cNvSpPr>
                  <a:spLocks noChangeArrowheads="1"/>
                </p:cNvSpPr>
                <p:nvPr/>
              </p:nvSpPr>
              <p:spPr bwMode="auto">
                <a:xfrm>
                  <a:off x="3423" y="2462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4" name="Oval 416"/>
                <p:cNvSpPr>
                  <a:spLocks noChangeArrowheads="1"/>
                </p:cNvSpPr>
                <p:nvPr/>
              </p:nvSpPr>
              <p:spPr bwMode="auto">
                <a:xfrm>
                  <a:off x="3423" y="2462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5" name="Oval 417"/>
                <p:cNvSpPr>
                  <a:spLocks noChangeArrowheads="1"/>
                </p:cNvSpPr>
                <p:nvPr/>
              </p:nvSpPr>
              <p:spPr bwMode="auto">
                <a:xfrm>
                  <a:off x="3405" y="248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6" name="Oval 418"/>
                <p:cNvSpPr>
                  <a:spLocks noChangeArrowheads="1"/>
                </p:cNvSpPr>
                <p:nvPr/>
              </p:nvSpPr>
              <p:spPr bwMode="auto">
                <a:xfrm>
                  <a:off x="3404" y="2481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7" name="Oval 419"/>
                <p:cNvSpPr>
                  <a:spLocks noChangeArrowheads="1"/>
                </p:cNvSpPr>
                <p:nvPr/>
              </p:nvSpPr>
              <p:spPr bwMode="auto">
                <a:xfrm>
                  <a:off x="3386" y="242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" name="Oval 420"/>
                <p:cNvSpPr>
                  <a:spLocks noChangeArrowheads="1"/>
                </p:cNvSpPr>
                <p:nvPr/>
              </p:nvSpPr>
              <p:spPr bwMode="auto">
                <a:xfrm>
                  <a:off x="3386" y="242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9" name="Oval 421"/>
                <p:cNvSpPr>
                  <a:spLocks noChangeArrowheads="1"/>
                </p:cNvSpPr>
                <p:nvPr/>
              </p:nvSpPr>
              <p:spPr bwMode="auto">
                <a:xfrm>
                  <a:off x="3367" y="243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0" name="Oval 422"/>
                <p:cNvSpPr>
                  <a:spLocks noChangeArrowheads="1"/>
                </p:cNvSpPr>
                <p:nvPr/>
              </p:nvSpPr>
              <p:spPr bwMode="auto">
                <a:xfrm>
                  <a:off x="3367" y="2439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1" name="Oval 423"/>
                <p:cNvSpPr>
                  <a:spLocks noChangeArrowheads="1"/>
                </p:cNvSpPr>
                <p:nvPr/>
              </p:nvSpPr>
              <p:spPr bwMode="auto">
                <a:xfrm>
                  <a:off x="3343" y="2462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2" name="Oval 424"/>
                <p:cNvSpPr>
                  <a:spLocks noChangeArrowheads="1"/>
                </p:cNvSpPr>
                <p:nvPr/>
              </p:nvSpPr>
              <p:spPr bwMode="auto">
                <a:xfrm>
                  <a:off x="3343" y="2462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3" name="Oval 425"/>
                <p:cNvSpPr>
                  <a:spLocks noChangeArrowheads="1"/>
                </p:cNvSpPr>
                <p:nvPr/>
              </p:nvSpPr>
              <p:spPr bwMode="auto">
                <a:xfrm>
                  <a:off x="3324" y="2335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4" name="Oval 426"/>
                <p:cNvSpPr>
                  <a:spLocks noChangeArrowheads="1"/>
                </p:cNvSpPr>
                <p:nvPr/>
              </p:nvSpPr>
              <p:spPr bwMode="auto">
                <a:xfrm>
                  <a:off x="3324" y="2335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5" name="Oval 427"/>
                <p:cNvSpPr>
                  <a:spLocks noChangeArrowheads="1"/>
                </p:cNvSpPr>
                <p:nvPr/>
              </p:nvSpPr>
              <p:spPr bwMode="auto">
                <a:xfrm>
                  <a:off x="3305" y="2046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6" name="Oval 428"/>
                <p:cNvSpPr>
                  <a:spLocks noChangeArrowheads="1"/>
                </p:cNvSpPr>
                <p:nvPr/>
              </p:nvSpPr>
              <p:spPr bwMode="auto">
                <a:xfrm>
                  <a:off x="3305" y="2046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7" name="Oval 429"/>
                <p:cNvSpPr>
                  <a:spLocks noChangeArrowheads="1"/>
                </p:cNvSpPr>
                <p:nvPr/>
              </p:nvSpPr>
              <p:spPr bwMode="auto">
                <a:xfrm>
                  <a:off x="3287" y="216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8" name="Oval 430"/>
                <p:cNvSpPr>
                  <a:spLocks noChangeArrowheads="1"/>
                </p:cNvSpPr>
                <p:nvPr/>
              </p:nvSpPr>
              <p:spPr bwMode="auto">
                <a:xfrm>
                  <a:off x="3286" y="2169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9" name="Oval 431"/>
                <p:cNvSpPr>
                  <a:spLocks noChangeArrowheads="1"/>
                </p:cNvSpPr>
                <p:nvPr/>
              </p:nvSpPr>
              <p:spPr bwMode="auto">
                <a:xfrm>
                  <a:off x="3268" y="2131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0" name="Oval 432"/>
                <p:cNvSpPr>
                  <a:spLocks noChangeArrowheads="1"/>
                </p:cNvSpPr>
                <p:nvPr/>
              </p:nvSpPr>
              <p:spPr bwMode="auto">
                <a:xfrm>
                  <a:off x="3268" y="213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1" name="Oval 433"/>
                <p:cNvSpPr>
                  <a:spLocks noChangeArrowheads="1"/>
                </p:cNvSpPr>
                <p:nvPr/>
              </p:nvSpPr>
              <p:spPr bwMode="auto">
                <a:xfrm>
                  <a:off x="3249" y="2046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2" name="Oval 434"/>
                <p:cNvSpPr>
                  <a:spLocks noChangeArrowheads="1"/>
                </p:cNvSpPr>
                <p:nvPr/>
              </p:nvSpPr>
              <p:spPr bwMode="auto">
                <a:xfrm>
                  <a:off x="3249" y="2046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3" name="Oval 435"/>
                <p:cNvSpPr>
                  <a:spLocks noChangeArrowheads="1"/>
                </p:cNvSpPr>
                <p:nvPr/>
              </p:nvSpPr>
              <p:spPr bwMode="auto">
                <a:xfrm>
                  <a:off x="3225" y="2136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4" name="Oval 436"/>
                <p:cNvSpPr>
                  <a:spLocks noChangeArrowheads="1"/>
                </p:cNvSpPr>
                <p:nvPr/>
              </p:nvSpPr>
              <p:spPr bwMode="auto">
                <a:xfrm>
                  <a:off x="3225" y="2136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5" name="Oval 437"/>
                <p:cNvSpPr>
                  <a:spLocks noChangeArrowheads="1"/>
                </p:cNvSpPr>
                <p:nvPr/>
              </p:nvSpPr>
              <p:spPr bwMode="auto">
                <a:xfrm>
                  <a:off x="3206" y="2169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6" name="Oval 438"/>
                <p:cNvSpPr>
                  <a:spLocks noChangeArrowheads="1"/>
                </p:cNvSpPr>
                <p:nvPr/>
              </p:nvSpPr>
              <p:spPr bwMode="auto">
                <a:xfrm>
                  <a:off x="3206" y="2169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7" name="Oval 439"/>
                <p:cNvSpPr>
                  <a:spLocks noChangeArrowheads="1"/>
                </p:cNvSpPr>
                <p:nvPr/>
              </p:nvSpPr>
              <p:spPr bwMode="auto">
                <a:xfrm>
                  <a:off x="3187" y="2216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8" name="Oval 440"/>
                <p:cNvSpPr>
                  <a:spLocks noChangeArrowheads="1"/>
                </p:cNvSpPr>
                <p:nvPr/>
              </p:nvSpPr>
              <p:spPr bwMode="auto">
                <a:xfrm>
                  <a:off x="3187" y="2216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" name="Oval 441"/>
                <p:cNvSpPr>
                  <a:spLocks noChangeArrowheads="1"/>
                </p:cNvSpPr>
                <p:nvPr/>
              </p:nvSpPr>
              <p:spPr bwMode="auto">
                <a:xfrm>
                  <a:off x="3169" y="237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0" name="Oval 442"/>
                <p:cNvSpPr>
                  <a:spLocks noChangeArrowheads="1"/>
                </p:cNvSpPr>
                <p:nvPr/>
              </p:nvSpPr>
              <p:spPr bwMode="auto">
                <a:xfrm>
                  <a:off x="3168" y="2377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1" name="Oval 443"/>
                <p:cNvSpPr>
                  <a:spLocks noChangeArrowheads="1"/>
                </p:cNvSpPr>
                <p:nvPr/>
              </p:nvSpPr>
              <p:spPr bwMode="auto">
                <a:xfrm>
                  <a:off x="3150" y="234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2" name="Oval 444"/>
                <p:cNvSpPr>
                  <a:spLocks noChangeArrowheads="1"/>
                </p:cNvSpPr>
                <p:nvPr/>
              </p:nvSpPr>
              <p:spPr bwMode="auto">
                <a:xfrm>
                  <a:off x="3150" y="2349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3" name="Oval 445"/>
                <p:cNvSpPr>
                  <a:spLocks noChangeArrowheads="1"/>
                </p:cNvSpPr>
                <p:nvPr/>
              </p:nvSpPr>
              <p:spPr bwMode="auto">
                <a:xfrm>
                  <a:off x="3131" y="219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4" name="Oval 446"/>
                <p:cNvSpPr>
                  <a:spLocks noChangeArrowheads="1"/>
                </p:cNvSpPr>
                <p:nvPr/>
              </p:nvSpPr>
              <p:spPr bwMode="auto">
                <a:xfrm>
                  <a:off x="3131" y="2197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5" name="Oval 447"/>
                <p:cNvSpPr>
                  <a:spLocks noChangeArrowheads="1"/>
                </p:cNvSpPr>
                <p:nvPr/>
              </p:nvSpPr>
              <p:spPr bwMode="auto">
                <a:xfrm>
                  <a:off x="3112" y="199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6" name="Oval 448"/>
                <p:cNvSpPr>
                  <a:spLocks noChangeArrowheads="1"/>
                </p:cNvSpPr>
                <p:nvPr/>
              </p:nvSpPr>
              <p:spPr bwMode="auto">
                <a:xfrm>
                  <a:off x="3112" y="199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7" name="Oval 449"/>
                <p:cNvSpPr>
                  <a:spLocks noChangeArrowheads="1"/>
                </p:cNvSpPr>
                <p:nvPr/>
              </p:nvSpPr>
              <p:spPr bwMode="auto">
                <a:xfrm>
                  <a:off x="3088" y="2178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8" name="Oval 450"/>
                <p:cNvSpPr>
                  <a:spLocks noChangeArrowheads="1"/>
                </p:cNvSpPr>
                <p:nvPr/>
              </p:nvSpPr>
              <p:spPr bwMode="auto">
                <a:xfrm>
                  <a:off x="3088" y="2178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9" name="Oval 451"/>
                <p:cNvSpPr>
                  <a:spLocks noChangeArrowheads="1"/>
                </p:cNvSpPr>
                <p:nvPr/>
              </p:nvSpPr>
              <p:spPr bwMode="auto">
                <a:xfrm>
                  <a:off x="3069" y="2088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0" name="Oval 452"/>
                <p:cNvSpPr>
                  <a:spLocks noChangeArrowheads="1"/>
                </p:cNvSpPr>
                <p:nvPr/>
              </p:nvSpPr>
              <p:spPr bwMode="auto">
                <a:xfrm>
                  <a:off x="3069" y="2088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1" name="Oval 453"/>
                <p:cNvSpPr>
                  <a:spLocks noChangeArrowheads="1"/>
                </p:cNvSpPr>
                <p:nvPr/>
              </p:nvSpPr>
              <p:spPr bwMode="auto">
                <a:xfrm>
                  <a:off x="3051" y="221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2" name="Oval 454"/>
                <p:cNvSpPr>
                  <a:spLocks noChangeArrowheads="1"/>
                </p:cNvSpPr>
                <p:nvPr/>
              </p:nvSpPr>
              <p:spPr bwMode="auto">
                <a:xfrm>
                  <a:off x="3050" y="2211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3" name="Oval 455"/>
                <p:cNvSpPr>
                  <a:spLocks noChangeArrowheads="1"/>
                </p:cNvSpPr>
                <p:nvPr/>
              </p:nvSpPr>
              <p:spPr bwMode="auto">
                <a:xfrm>
                  <a:off x="3032" y="233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4" name="Oval 456"/>
                <p:cNvSpPr>
                  <a:spLocks noChangeArrowheads="1"/>
                </p:cNvSpPr>
                <p:nvPr/>
              </p:nvSpPr>
              <p:spPr bwMode="auto">
                <a:xfrm>
                  <a:off x="3032" y="233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5" name="Oval 457"/>
                <p:cNvSpPr>
                  <a:spLocks noChangeArrowheads="1"/>
                </p:cNvSpPr>
                <p:nvPr/>
              </p:nvSpPr>
              <p:spPr bwMode="auto">
                <a:xfrm>
                  <a:off x="3013" y="215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6" name="Oval 458"/>
                <p:cNvSpPr>
                  <a:spLocks noChangeArrowheads="1"/>
                </p:cNvSpPr>
                <p:nvPr/>
              </p:nvSpPr>
              <p:spPr bwMode="auto">
                <a:xfrm>
                  <a:off x="3013" y="215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7" name="Oval 459"/>
                <p:cNvSpPr>
                  <a:spLocks noChangeArrowheads="1"/>
                </p:cNvSpPr>
                <p:nvPr/>
              </p:nvSpPr>
              <p:spPr bwMode="auto">
                <a:xfrm>
                  <a:off x="2994" y="228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8" name="Oval 460"/>
                <p:cNvSpPr>
                  <a:spLocks noChangeArrowheads="1"/>
                </p:cNvSpPr>
                <p:nvPr/>
              </p:nvSpPr>
              <p:spPr bwMode="auto">
                <a:xfrm>
                  <a:off x="2994" y="2287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9" name="Oval 461"/>
                <p:cNvSpPr>
                  <a:spLocks noChangeArrowheads="1"/>
                </p:cNvSpPr>
                <p:nvPr/>
              </p:nvSpPr>
              <p:spPr bwMode="auto">
                <a:xfrm>
                  <a:off x="2970" y="2349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0" name="Oval 462"/>
                <p:cNvSpPr>
                  <a:spLocks noChangeArrowheads="1"/>
                </p:cNvSpPr>
                <p:nvPr/>
              </p:nvSpPr>
              <p:spPr bwMode="auto">
                <a:xfrm>
                  <a:off x="2970" y="2349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1" name="Oval 463"/>
                <p:cNvSpPr>
                  <a:spLocks noChangeArrowheads="1"/>
                </p:cNvSpPr>
                <p:nvPr/>
              </p:nvSpPr>
              <p:spPr bwMode="auto">
                <a:xfrm>
                  <a:off x="2951" y="2486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2" name="Oval 464"/>
                <p:cNvSpPr>
                  <a:spLocks noChangeArrowheads="1"/>
                </p:cNvSpPr>
                <p:nvPr/>
              </p:nvSpPr>
              <p:spPr bwMode="auto">
                <a:xfrm>
                  <a:off x="2951" y="2486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3" name="Oval 465"/>
                <p:cNvSpPr>
                  <a:spLocks noChangeArrowheads="1"/>
                </p:cNvSpPr>
                <p:nvPr/>
              </p:nvSpPr>
              <p:spPr bwMode="auto">
                <a:xfrm>
                  <a:off x="2932" y="2444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4" name="Oval 466"/>
                <p:cNvSpPr>
                  <a:spLocks noChangeArrowheads="1"/>
                </p:cNvSpPr>
                <p:nvPr/>
              </p:nvSpPr>
              <p:spPr bwMode="auto">
                <a:xfrm>
                  <a:off x="2932" y="2443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5" name="Oval 467"/>
                <p:cNvSpPr>
                  <a:spLocks noChangeArrowheads="1"/>
                </p:cNvSpPr>
                <p:nvPr/>
              </p:nvSpPr>
              <p:spPr bwMode="auto">
                <a:xfrm>
                  <a:off x="2914" y="270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6" name="Oval 468"/>
                <p:cNvSpPr>
                  <a:spLocks noChangeArrowheads="1"/>
                </p:cNvSpPr>
                <p:nvPr/>
              </p:nvSpPr>
              <p:spPr bwMode="auto">
                <a:xfrm>
                  <a:off x="2914" y="270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7" name="Oval 469"/>
                <p:cNvSpPr>
                  <a:spLocks noChangeArrowheads="1"/>
                </p:cNvSpPr>
                <p:nvPr/>
              </p:nvSpPr>
              <p:spPr bwMode="auto">
                <a:xfrm>
                  <a:off x="2895" y="2538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8" name="Oval 470"/>
                <p:cNvSpPr>
                  <a:spLocks noChangeArrowheads="1"/>
                </p:cNvSpPr>
                <p:nvPr/>
              </p:nvSpPr>
              <p:spPr bwMode="auto">
                <a:xfrm>
                  <a:off x="2895" y="253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9" name="Oval 471"/>
                <p:cNvSpPr>
                  <a:spLocks noChangeArrowheads="1"/>
                </p:cNvSpPr>
                <p:nvPr/>
              </p:nvSpPr>
              <p:spPr bwMode="auto">
                <a:xfrm>
                  <a:off x="2876" y="236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0" name="Oval 472"/>
                <p:cNvSpPr>
                  <a:spLocks noChangeArrowheads="1"/>
                </p:cNvSpPr>
                <p:nvPr/>
              </p:nvSpPr>
              <p:spPr bwMode="auto">
                <a:xfrm>
                  <a:off x="2876" y="236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1" name="Oval 473"/>
                <p:cNvSpPr>
                  <a:spLocks noChangeArrowheads="1"/>
                </p:cNvSpPr>
                <p:nvPr/>
              </p:nvSpPr>
              <p:spPr bwMode="auto">
                <a:xfrm>
                  <a:off x="2852" y="2567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2" name="Oval 474"/>
                <p:cNvSpPr>
                  <a:spLocks noChangeArrowheads="1"/>
                </p:cNvSpPr>
                <p:nvPr/>
              </p:nvSpPr>
              <p:spPr bwMode="auto">
                <a:xfrm>
                  <a:off x="2852" y="2567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3" name="Oval 475"/>
                <p:cNvSpPr>
                  <a:spLocks noChangeArrowheads="1"/>
                </p:cNvSpPr>
                <p:nvPr/>
              </p:nvSpPr>
              <p:spPr bwMode="auto">
                <a:xfrm>
                  <a:off x="2833" y="2396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4" name="Oval 476"/>
                <p:cNvSpPr>
                  <a:spLocks noChangeArrowheads="1"/>
                </p:cNvSpPr>
                <p:nvPr/>
              </p:nvSpPr>
              <p:spPr bwMode="auto">
                <a:xfrm>
                  <a:off x="2833" y="2396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5" name="Oval 477"/>
                <p:cNvSpPr>
                  <a:spLocks noChangeArrowheads="1"/>
                </p:cNvSpPr>
                <p:nvPr/>
              </p:nvSpPr>
              <p:spPr bwMode="auto">
                <a:xfrm>
                  <a:off x="2814" y="2486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6" name="Oval 478"/>
                <p:cNvSpPr>
                  <a:spLocks noChangeArrowheads="1"/>
                </p:cNvSpPr>
                <p:nvPr/>
              </p:nvSpPr>
              <p:spPr bwMode="auto">
                <a:xfrm>
                  <a:off x="2814" y="2486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7" name="Oval 479"/>
                <p:cNvSpPr>
                  <a:spLocks noChangeArrowheads="1"/>
                </p:cNvSpPr>
                <p:nvPr/>
              </p:nvSpPr>
              <p:spPr bwMode="auto">
                <a:xfrm>
                  <a:off x="2796" y="2628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8" name="Oval 480"/>
                <p:cNvSpPr>
                  <a:spLocks noChangeArrowheads="1"/>
                </p:cNvSpPr>
                <p:nvPr/>
              </p:nvSpPr>
              <p:spPr bwMode="auto">
                <a:xfrm>
                  <a:off x="2796" y="262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9" name="Oval 481"/>
                <p:cNvSpPr>
                  <a:spLocks noChangeArrowheads="1"/>
                </p:cNvSpPr>
                <p:nvPr/>
              </p:nvSpPr>
              <p:spPr bwMode="auto">
                <a:xfrm>
                  <a:off x="2777" y="2557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0" name="Oval 482"/>
                <p:cNvSpPr>
                  <a:spLocks noChangeArrowheads="1"/>
                </p:cNvSpPr>
                <p:nvPr/>
              </p:nvSpPr>
              <p:spPr bwMode="auto">
                <a:xfrm>
                  <a:off x="2777" y="2557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1" name="Oval 483"/>
                <p:cNvSpPr>
                  <a:spLocks noChangeArrowheads="1"/>
                </p:cNvSpPr>
                <p:nvPr/>
              </p:nvSpPr>
              <p:spPr bwMode="auto">
                <a:xfrm>
                  <a:off x="2758" y="2638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2" name="Oval 484"/>
                <p:cNvSpPr>
                  <a:spLocks noChangeArrowheads="1"/>
                </p:cNvSpPr>
                <p:nvPr/>
              </p:nvSpPr>
              <p:spPr bwMode="auto">
                <a:xfrm>
                  <a:off x="2758" y="2638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3" name="Oval 485"/>
                <p:cNvSpPr>
                  <a:spLocks noChangeArrowheads="1"/>
                </p:cNvSpPr>
                <p:nvPr/>
              </p:nvSpPr>
              <p:spPr bwMode="auto">
                <a:xfrm>
                  <a:off x="2739" y="2761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4" name="Oval 486"/>
                <p:cNvSpPr>
                  <a:spLocks noChangeArrowheads="1"/>
                </p:cNvSpPr>
                <p:nvPr/>
              </p:nvSpPr>
              <p:spPr bwMode="auto">
                <a:xfrm>
                  <a:off x="2739" y="276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5" name="Oval 487"/>
                <p:cNvSpPr>
                  <a:spLocks noChangeArrowheads="1"/>
                </p:cNvSpPr>
                <p:nvPr/>
              </p:nvSpPr>
              <p:spPr bwMode="auto">
                <a:xfrm>
                  <a:off x="2715" y="2832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6" name="Oval 488"/>
                <p:cNvSpPr>
                  <a:spLocks noChangeArrowheads="1"/>
                </p:cNvSpPr>
                <p:nvPr/>
              </p:nvSpPr>
              <p:spPr bwMode="auto">
                <a:xfrm>
                  <a:off x="2715" y="2832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7" name="Oval 489"/>
                <p:cNvSpPr>
                  <a:spLocks noChangeArrowheads="1"/>
                </p:cNvSpPr>
                <p:nvPr/>
              </p:nvSpPr>
              <p:spPr bwMode="auto">
                <a:xfrm>
                  <a:off x="2696" y="2785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8" name="Oval 490"/>
                <p:cNvSpPr>
                  <a:spLocks noChangeArrowheads="1"/>
                </p:cNvSpPr>
                <p:nvPr/>
              </p:nvSpPr>
              <p:spPr bwMode="auto">
                <a:xfrm>
                  <a:off x="2696" y="2785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9" name="Oval 491"/>
                <p:cNvSpPr>
                  <a:spLocks noChangeArrowheads="1"/>
                </p:cNvSpPr>
                <p:nvPr/>
              </p:nvSpPr>
              <p:spPr bwMode="auto">
                <a:xfrm>
                  <a:off x="2678" y="2780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0" name="Oval 492"/>
                <p:cNvSpPr>
                  <a:spLocks noChangeArrowheads="1"/>
                </p:cNvSpPr>
                <p:nvPr/>
              </p:nvSpPr>
              <p:spPr bwMode="auto">
                <a:xfrm>
                  <a:off x="2678" y="2780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1" name="Oval 493"/>
                <p:cNvSpPr>
                  <a:spLocks noChangeArrowheads="1"/>
                </p:cNvSpPr>
                <p:nvPr/>
              </p:nvSpPr>
              <p:spPr bwMode="auto">
                <a:xfrm>
                  <a:off x="2659" y="2690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2" name="Oval 494"/>
                <p:cNvSpPr>
                  <a:spLocks noChangeArrowheads="1"/>
                </p:cNvSpPr>
                <p:nvPr/>
              </p:nvSpPr>
              <p:spPr bwMode="auto">
                <a:xfrm>
                  <a:off x="2659" y="2690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3" name="Oval 495"/>
                <p:cNvSpPr>
                  <a:spLocks noChangeArrowheads="1"/>
                </p:cNvSpPr>
                <p:nvPr/>
              </p:nvSpPr>
              <p:spPr bwMode="auto">
                <a:xfrm>
                  <a:off x="2640" y="261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4" name="Oval 496"/>
                <p:cNvSpPr>
                  <a:spLocks noChangeArrowheads="1"/>
                </p:cNvSpPr>
                <p:nvPr/>
              </p:nvSpPr>
              <p:spPr bwMode="auto">
                <a:xfrm>
                  <a:off x="2640" y="2619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5" name="Oval 497"/>
                <p:cNvSpPr>
                  <a:spLocks noChangeArrowheads="1"/>
                </p:cNvSpPr>
                <p:nvPr/>
              </p:nvSpPr>
              <p:spPr bwMode="auto">
                <a:xfrm>
                  <a:off x="2621" y="270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6" name="Oval 498"/>
                <p:cNvSpPr>
                  <a:spLocks noChangeArrowheads="1"/>
                </p:cNvSpPr>
                <p:nvPr/>
              </p:nvSpPr>
              <p:spPr bwMode="auto">
                <a:xfrm>
                  <a:off x="2621" y="270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7" name="Oval 499"/>
                <p:cNvSpPr>
                  <a:spLocks noChangeArrowheads="1"/>
                </p:cNvSpPr>
                <p:nvPr/>
              </p:nvSpPr>
              <p:spPr bwMode="auto">
                <a:xfrm>
                  <a:off x="2597" y="2685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8" name="Oval 500"/>
                <p:cNvSpPr>
                  <a:spLocks noChangeArrowheads="1"/>
                </p:cNvSpPr>
                <p:nvPr/>
              </p:nvSpPr>
              <p:spPr bwMode="auto">
                <a:xfrm>
                  <a:off x="2597" y="2685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9" name="Oval 501"/>
                <p:cNvSpPr>
                  <a:spLocks noChangeArrowheads="1"/>
                </p:cNvSpPr>
                <p:nvPr/>
              </p:nvSpPr>
              <p:spPr bwMode="auto">
                <a:xfrm>
                  <a:off x="2578" y="2822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0" name="Oval 502"/>
                <p:cNvSpPr>
                  <a:spLocks noChangeArrowheads="1"/>
                </p:cNvSpPr>
                <p:nvPr/>
              </p:nvSpPr>
              <p:spPr bwMode="auto">
                <a:xfrm>
                  <a:off x="2578" y="2822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1" name="Oval 503"/>
                <p:cNvSpPr>
                  <a:spLocks noChangeArrowheads="1"/>
                </p:cNvSpPr>
                <p:nvPr/>
              </p:nvSpPr>
              <p:spPr bwMode="auto">
                <a:xfrm>
                  <a:off x="2560" y="2794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2" name="Oval 504"/>
                <p:cNvSpPr>
                  <a:spLocks noChangeArrowheads="1"/>
                </p:cNvSpPr>
                <p:nvPr/>
              </p:nvSpPr>
              <p:spPr bwMode="auto">
                <a:xfrm>
                  <a:off x="2560" y="2794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3" name="Oval 505"/>
                <p:cNvSpPr>
                  <a:spLocks noChangeArrowheads="1"/>
                </p:cNvSpPr>
                <p:nvPr/>
              </p:nvSpPr>
              <p:spPr bwMode="auto">
                <a:xfrm>
                  <a:off x="2541" y="2718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4" name="Oval 506"/>
                <p:cNvSpPr>
                  <a:spLocks noChangeArrowheads="1"/>
                </p:cNvSpPr>
                <p:nvPr/>
              </p:nvSpPr>
              <p:spPr bwMode="auto">
                <a:xfrm>
                  <a:off x="2541" y="271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5" name="Oval 507"/>
                <p:cNvSpPr>
                  <a:spLocks noChangeArrowheads="1"/>
                </p:cNvSpPr>
                <p:nvPr/>
              </p:nvSpPr>
              <p:spPr bwMode="auto">
                <a:xfrm>
                  <a:off x="2522" y="2927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6" name="Oval 508"/>
                <p:cNvSpPr>
                  <a:spLocks noChangeArrowheads="1"/>
                </p:cNvSpPr>
                <p:nvPr/>
              </p:nvSpPr>
              <p:spPr bwMode="auto">
                <a:xfrm>
                  <a:off x="2522" y="2927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7" name="Oval 509"/>
                <p:cNvSpPr>
                  <a:spLocks noChangeArrowheads="1"/>
                </p:cNvSpPr>
                <p:nvPr/>
              </p:nvSpPr>
              <p:spPr bwMode="auto">
                <a:xfrm>
                  <a:off x="2503" y="2927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8" name="Oval 510"/>
                <p:cNvSpPr>
                  <a:spLocks noChangeArrowheads="1"/>
                </p:cNvSpPr>
                <p:nvPr/>
              </p:nvSpPr>
              <p:spPr bwMode="auto">
                <a:xfrm>
                  <a:off x="2503" y="2927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9" name="Oval 511"/>
                <p:cNvSpPr>
                  <a:spLocks noChangeArrowheads="1"/>
                </p:cNvSpPr>
                <p:nvPr/>
              </p:nvSpPr>
              <p:spPr bwMode="auto">
                <a:xfrm>
                  <a:off x="2479" y="2998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0" name="Oval 512"/>
                <p:cNvSpPr>
                  <a:spLocks noChangeArrowheads="1"/>
                </p:cNvSpPr>
                <p:nvPr/>
              </p:nvSpPr>
              <p:spPr bwMode="auto">
                <a:xfrm>
                  <a:off x="2479" y="2998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1" name="Oval 513"/>
                <p:cNvSpPr>
                  <a:spLocks noChangeArrowheads="1"/>
                </p:cNvSpPr>
                <p:nvPr/>
              </p:nvSpPr>
              <p:spPr bwMode="auto">
                <a:xfrm>
                  <a:off x="2460" y="2993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2" name="Oval 514"/>
                <p:cNvSpPr>
                  <a:spLocks noChangeArrowheads="1"/>
                </p:cNvSpPr>
                <p:nvPr/>
              </p:nvSpPr>
              <p:spPr bwMode="auto">
                <a:xfrm>
                  <a:off x="2460" y="2993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3" name="Oval 515"/>
                <p:cNvSpPr>
                  <a:spLocks noChangeArrowheads="1"/>
                </p:cNvSpPr>
                <p:nvPr/>
              </p:nvSpPr>
              <p:spPr bwMode="auto">
                <a:xfrm>
                  <a:off x="2442" y="2946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4" name="Oval 516"/>
                <p:cNvSpPr>
                  <a:spLocks noChangeArrowheads="1"/>
                </p:cNvSpPr>
                <p:nvPr/>
              </p:nvSpPr>
              <p:spPr bwMode="auto">
                <a:xfrm>
                  <a:off x="2442" y="2946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5" name="Oval 517"/>
                <p:cNvSpPr>
                  <a:spLocks noChangeArrowheads="1"/>
                </p:cNvSpPr>
                <p:nvPr/>
              </p:nvSpPr>
              <p:spPr bwMode="auto">
                <a:xfrm>
                  <a:off x="2423" y="2841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6" name="Oval 518"/>
                <p:cNvSpPr>
                  <a:spLocks noChangeArrowheads="1"/>
                </p:cNvSpPr>
                <p:nvPr/>
              </p:nvSpPr>
              <p:spPr bwMode="auto">
                <a:xfrm>
                  <a:off x="2423" y="2841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7" name="Oval 519"/>
                <p:cNvSpPr>
                  <a:spLocks noChangeArrowheads="1"/>
                </p:cNvSpPr>
                <p:nvPr/>
              </p:nvSpPr>
              <p:spPr bwMode="auto">
                <a:xfrm>
                  <a:off x="2404" y="2860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8" name="Oval 520"/>
                <p:cNvSpPr>
                  <a:spLocks noChangeArrowheads="1"/>
                </p:cNvSpPr>
                <p:nvPr/>
              </p:nvSpPr>
              <p:spPr bwMode="auto">
                <a:xfrm>
                  <a:off x="2404" y="2860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9" name="Oval 521"/>
                <p:cNvSpPr>
                  <a:spLocks noChangeArrowheads="1"/>
                </p:cNvSpPr>
                <p:nvPr/>
              </p:nvSpPr>
              <p:spPr bwMode="auto">
                <a:xfrm>
                  <a:off x="2385" y="2851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0" name="Oval 522"/>
                <p:cNvSpPr>
                  <a:spLocks noChangeArrowheads="1"/>
                </p:cNvSpPr>
                <p:nvPr/>
              </p:nvSpPr>
              <p:spPr bwMode="auto">
                <a:xfrm>
                  <a:off x="2385" y="2851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1" name="Oval 523"/>
                <p:cNvSpPr>
                  <a:spLocks noChangeArrowheads="1"/>
                </p:cNvSpPr>
                <p:nvPr/>
              </p:nvSpPr>
              <p:spPr bwMode="auto">
                <a:xfrm>
                  <a:off x="2366" y="2808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2" name="Oval 524"/>
                <p:cNvSpPr>
                  <a:spLocks noChangeArrowheads="1"/>
                </p:cNvSpPr>
                <p:nvPr/>
              </p:nvSpPr>
              <p:spPr bwMode="auto">
                <a:xfrm>
                  <a:off x="2366" y="2808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3" name="Oval 525"/>
                <p:cNvSpPr>
                  <a:spLocks noChangeArrowheads="1"/>
                </p:cNvSpPr>
                <p:nvPr/>
              </p:nvSpPr>
              <p:spPr bwMode="auto">
                <a:xfrm>
                  <a:off x="2342" y="2860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4" name="Oval 526"/>
                <p:cNvSpPr>
                  <a:spLocks noChangeArrowheads="1"/>
                </p:cNvSpPr>
                <p:nvPr/>
              </p:nvSpPr>
              <p:spPr bwMode="auto">
                <a:xfrm>
                  <a:off x="2342" y="2860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5" name="Oval 527"/>
                <p:cNvSpPr>
                  <a:spLocks noChangeArrowheads="1"/>
                </p:cNvSpPr>
                <p:nvPr/>
              </p:nvSpPr>
              <p:spPr bwMode="auto">
                <a:xfrm>
                  <a:off x="2324" y="2893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6" name="Oval 528"/>
                <p:cNvSpPr>
                  <a:spLocks noChangeArrowheads="1"/>
                </p:cNvSpPr>
                <p:nvPr/>
              </p:nvSpPr>
              <p:spPr bwMode="auto">
                <a:xfrm>
                  <a:off x="2324" y="2893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7" name="Oval 529"/>
                <p:cNvSpPr>
                  <a:spLocks noChangeArrowheads="1"/>
                </p:cNvSpPr>
                <p:nvPr/>
              </p:nvSpPr>
              <p:spPr bwMode="auto">
                <a:xfrm>
                  <a:off x="2305" y="2908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8" name="Oval 530"/>
                <p:cNvSpPr>
                  <a:spLocks noChangeArrowheads="1"/>
                </p:cNvSpPr>
                <p:nvPr/>
              </p:nvSpPr>
              <p:spPr bwMode="auto">
                <a:xfrm>
                  <a:off x="2305" y="2908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9" name="Oval 531"/>
                <p:cNvSpPr>
                  <a:spLocks noChangeArrowheads="1"/>
                </p:cNvSpPr>
                <p:nvPr/>
              </p:nvSpPr>
              <p:spPr bwMode="auto">
                <a:xfrm>
                  <a:off x="2286" y="2950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0" name="Oval 532"/>
                <p:cNvSpPr>
                  <a:spLocks noChangeArrowheads="1"/>
                </p:cNvSpPr>
                <p:nvPr/>
              </p:nvSpPr>
              <p:spPr bwMode="auto">
                <a:xfrm>
                  <a:off x="2286" y="2950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1" name="Oval 533"/>
                <p:cNvSpPr>
                  <a:spLocks noChangeArrowheads="1"/>
                </p:cNvSpPr>
                <p:nvPr/>
              </p:nvSpPr>
              <p:spPr bwMode="auto">
                <a:xfrm>
                  <a:off x="2267" y="2955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2" name="Oval 534"/>
                <p:cNvSpPr>
                  <a:spLocks noChangeArrowheads="1"/>
                </p:cNvSpPr>
                <p:nvPr/>
              </p:nvSpPr>
              <p:spPr bwMode="auto">
                <a:xfrm>
                  <a:off x="2267" y="2955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3" name="Oval 535"/>
                <p:cNvSpPr>
                  <a:spLocks noChangeArrowheads="1"/>
                </p:cNvSpPr>
                <p:nvPr/>
              </p:nvSpPr>
              <p:spPr bwMode="auto">
                <a:xfrm>
                  <a:off x="2248" y="3145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4" name="Oval 536"/>
                <p:cNvSpPr>
                  <a:spLocks noChangeArrowheads="1"/>
                </p:cNvSpPr>
                <p:nvPr/>
              </p:nvSpPr>
              <p:spPr bwMode="auto">
                <a:xfrm>
                  <a:off x="2248" y="3144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5" name="Oval 537"/>
                <p:cNvSpPr>
                  <a:spLocks noChangeArrowheads="1"/>
                </p:cNvSpPr>
                <p:nvPr/>
              </p:nvSpPr>
              <p:spPr bwMode="auto">
                <a:xfrm>
                  <a:off x="2224" y="3111"/>
                  <a:ext cx="29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6" name="Oval 538"/>
                <p:cNvSpPr>
                  <a:spLocks noChangeArrowheads="1"/>
                </p:cNvSpPr>
                <p:nvPr/>
              </p:nvSpPr>
              <p:spPr bwMode="auto">
                <a:xfrm>
                  <a:off x="2224" y="3111"/>
                  <a:ext cx="29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7" name="Oval 539"/>
                <p:cNvSpPr>
                  <a:spLocks noChangeArrowheads="1"/>
                </p:cNvSpPr>
                <p:nvPr/>
              </p:nvSpPr>
              <p:spPr bwMode="auto">
                <a:xfrm>
                  <a:off x="2206" y="305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8" name="Oval 540"/>
                <p:cNvSpPr>
                  <a:spLocks noChangeArrowheads="1"/>
                </p:cNvSpPr>
                <p:nvPr/>
              </p:nvSpPr>
              <p:spPr bwMode="auto">
                <a:xfrm>
                  <a:off x="2206" y="305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9" name="Oval 541"/>
                <p:cNvSpPr>
                  <a:spLocks noChangeArrowheads="1"/>
                </p:cNvSpPr>
                <p:nvPr/>
              </p:nvSpPr>
              <p:spPr bwMode="auto">
                <a:xfrm>
                  <a:off x="2187" y="3055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0" name="Oval 542"/>
                <p:cNvSpPr>
                  <a:spLocks noChangeArrowheads="1"/>
                </p:cNvSpPr>
                <p:nvPr/>
              </p:nvSpPr>
              <p:spPr bwMode="auto">
                <a:xfrm>
                  <a:off x="2187" y="3054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1" name="Oval 543"/>
                <p:cNvSpPr>
                  <a:spLocks noChangeArrowheads="1"/>
                </p:cNvSpPr>
                <p:nvPr/>
              </p:nvSpPr>
              <p:spPr bwMode="auto">
                <a:xfrm>
                  <a:off x="2168" y="3002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2" name="Oval 544"/>
                <p:cNvSpPr>
                  <a:spLocks noChangeArrowheads="1"/>
                </p:cNvSpPr>
                <p:nvPr/>
              </p:nvSpPr>
              <p:spPr bwMode="auto">
                <a:xfrm>
                  <a:off x="2168" y="3002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3" name="Oval 545"/>
                <p:cNvSpPr>
                  <a:spLocks noChangeArrowheads="1"/>
                </p:cNvSpPr>
                <p:nvPr/>
              </p:nvSpPr>
              <p:spPr bwMode="auto">
                <a:xfrm>
                  <a:off x="2149" y="2993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4" name="Oval 546"/>
                <p:cNvSpPr>
                  <a:spLocks noChangeArrowheads="1"/>
                </p:cNvSpPr>
                <p:nvPr/>
              </p:nvSpPr>
              <p:spPr bwMode="auto">
                <a:xfrm>
                  <a:off x="2149" y="2993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5" name="Oval 547"/>
                <p:cNvSpPr>
                  <a:spLocks noChangeArrowheads="1"/>
                </p:cNvSpPr>
                <p:nvPr/>
              </p:nvSpPr>
              <p:spPr bwMode="auto">
                <a:xfrm>
                  <a:off x="2130" y="3055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6" name="Oval 548"/>
                <p:cNvSpPr>
                  <a:spLocks noChangeArrowheads="1"/>
                </p:cNvSpPr>
                <p:nvPr/>
              </p:nvSpPr>
              <p:spPr bwMode="auto">
                <a:xfrm>
                  <a:off x="2130" y="3054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7" name="Oval 549"/>
                <p:cNvSpPr>
                  <a:spLocks noChangeArrowheads="1"/>
                </p:cNvSpPr>
                <p:nvPr/>
              </p:nvSpPr>
              <p:spPr bwMode="auto">
                <a:xfrm>
                  <a:off x="2106" y="3036"/>
                  <a:ext cx="29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8" name="Oval 550"/>
                <p:cNvSpPr>
                  <a:spLocks noChangeArrowheads="1"/>
                </p:cNvSpPr>
                <p:nvPr/>
              </p:nvSpPr>
              <p:spPr bwMode="auto">
                <a:xfrm>
                  <a:off x="2106" y="3036"/>
                  <a:ext cx="29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9" name="Oval 551"/>
                <p:cNvSpPr>
                  <a:spLocks noChangeArrowheads="1"/>
                </p:cNvSpPr>
                <p:nvPr/>
              </p:nvSpPr>
              <p:spPr bwMode="auto">
                <a:xfrm>
                  <a:off x="2088" y="3059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0" name="Oval 552"/>
                <p:cNvSpPr>
                  <a:spLocks noChangeArrowheads="1"/>
                </p:cNvSpPr>
                <p:nvPr/>
              </p:nvSpPr>
              <p:spPr bwMode="auto">
                <a:xfrm>
                  <a:off x="2088" y="3059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1" name="Oval 553"/>
                <p:cNvSpPr>
                  <a:spLocks noChangeArrowheads="1"/>
                </p:cNvSpPr>
                <p:nvPr/>
              </p:nvSpPr>
              <p:spPr bwMode="auto">
                <a:xfrm>
                  <a:off x="2069" y="3107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2" name="Oval 554"/>
                <p:cNvSpPr>
                  <a:spLocks noChangeArrowheads="1"/>
                </p:cNvSpPr>
                <p:nvPr/>
              </p:nvSpPr>
              <p:spPr bwMode="auto">
                <a:xfrm>
                  <a:off x="2069" y="3107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3" name="Oval 555"/>
                <p:cNvSpPr>
                  <a:spLocks noChangeArrowheads="1"/>
                </p:cNvSpPr>
                <p:nvPr/>
              </p:nvSpPr>
              <p:spPr bwMode="auto">
                <a:xfrm>
                  <a:off x="2050" y="3130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4" name="Oval 556"/>
                <p:cNvSpPr>
                  <a:spLocks noChangeArrowheads="1"/>
                </p:cNvSpPr>
                <p:nvPr/>
              </p:nvSpPr>
              <p:spPr bwMode="auto">
                <a:xfrm>
                  <a:off x="2050" y="3130"/>
                  <a:ext cx="28" cy="29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5" name="Oval 557"/>
                <p:cNvSpPr>
                  <a:spLocks noChangeArrowheads="1"/>
                </p:cNvSpPr>
                <p:nvPr/>
              </p:nvSpPr>
              <p:spPr bwMode="auto">
                <a:xfrm>
                  <a:off x="2031" y="3159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6" name="Oval 558"/>
                <p:cNvSpPr>
                  <a:spLocks noChangeArrowheads="1"/>
                </p:cNvSpPr>
                <p:nvPr/>
              </p:nvSpPr>
              <p:spPr bwMode="auto">
                <a:xfrm>
                  <a:off x="2031" y="3159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7" name="Oval 559"/>
                <p:cNvSpPr>
                  <a:spLocks noChangeArrowheads="1"/>
                </p:cNvSpPr>
                <p:nvPr/>
              </p:nvSpPr>
              <p:spPr bwMode="auto">
                <a:xfrm>
                  <a:off x="2012" y="3230"/>
                  <a:ext cx="28" cy="28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8" name="Oval 560"/>
                <p:cNvSpPr>
                  <a:spLocks noChangeArrowheads="1"/>
                </p:cNvSpPr>
                <p:nvPr/>
              </p:nvSpPr>
              <p:spPr bwMode="auto">
                <a:xfrm>
                  <a:off x="2012" y="3230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9" name="Oval 561"/>
                <p:cNvSpPr>
                  <a:spLocks noChangeArrowheads="1"/>
                </p:cNvSpPr>
                <p:nvPr/>
              </p:nvSpPr>
              <p:spPr bwMode="auto">
                <a:xfrm>
                  <a:off x="1993" y="3206"/>
                  <a:ext cx="28" cy="29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90" name="Oval 562"/>
                <p:cNvSpPr>
                  <a:spLocks noChangeArrowheads="1"/>
                </p:cNvSpPr>
                <p:nvPr/>
              </p:nvSpPr>
              <p:spPr bwMode="auto">
                <a:xfrm>
                  <a:off x="1993" y="3206"/>
                  <a:ext cx="28" cy="28"/>
                </a:xfrm>
                <a:prstGeom prst="ellipse">
                  <a:avLst/>
                </a:prstGeom>
                <a:noFill/>
                <a:ln w="79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91" name="Freeform 563"/>
                <p:cNvSpPr>
                  <a:spLocks noEditPoints="1"/>
                </p:cNvSpPr>
                <p:nvPr/>
              </p:nvSpPr>
              <p:spPr bwMode="auto">
                <a:xfrm>
                  <a:off x="2013" y="1251"/>
                  <a:ext cx="5403" cy="1499"/>
                </a:xfrm>
                <a:custGeom>
                  <a:avLst/>
                  <a:gdLst>
                    <a:gd name="T0" fmla="*/ 18123 w 18312"/>
                    <a:gd name="T1" fmla="*/ 125 h 5063"/>
                    <a:gd name="T2" fmla="*/ 17766 w 18312"/>
                    <a:gd name="T3" fmla="*/ 181 h 5063"/>
                    <a:gd name="T4" fmla="*/ 17485 w 18312"/>
                    <a:gd name="T5" fmla="*/ 217 h 5063"/>
                    <a:gd name="T6" fmla="*/ 17330 w 18312"/>
                    <a:gd name="T7" fmla="*/ 259 h 5063"/>
                    <a:gd name="T8" fmla="*/ 17043 w 18312"/>
                    <a:gd name="T9" fmla="*/ 420 h 5063"/>
                    <a:gd name="T10" fmla="*/ 16734 w 18312"/>
                    <a:gd name="T11" fmla="*/ 505 h 5063"/>
                    <a:gd name="T12" fmla="*/ 16425 w 18312"/>
                    <a:gd name="T13" fmla="*/ 589 h 5063"/>
                    <a:gd name="T14" fmla="*/ 16116 w 18312"/>
                    <a:gd name="T15" fmla="*/ 673 h 5063"/>
                    <a:gd name="T16" fmla="*/ 15807 w 18312"/>
                    <a:gd name="T17" fmla="*/ 758 h 5063"/>
                    <a:gd name="T18" fmla="*/ 15498 w 18312"/>
                    <a:gd name="T19" fmla="*/ 842 h 5063"/>
                    <a:gd name="T20" fmla="*/ 15189 w 18312"/>
                    <a:gd name="T21" fmla="*/ 926 h 5063"/>
                    <a:gd name="T22" fmla="*/ 14880 w 18312"/>
                    <a:gd name="T23" fmla="*/ 1010 h 5063"/>
                    <a:gd name="T24" fmla="*/ 14572 w 18312"/>
                    <a:gd name="T25" fmla="*/ 1095 h 5063"/>
                    <a:gd name="T26" fmla="*/ 14263 w 18312"/>
                    <a:gd name="T27" fmla="*/ 1179 h 5063"/>
                    <a:gd name="T28" fmla="*/ 13954 w 18312"/>
                    <a:gd name="T29" fmla="*/ 1263 h 5063"/>
                    <a:gd name="T30" fmla="*/ 13645 w 18312"/>
                    <a:gd name="T31" fmla="*/ 1348 h 5063"/>
                    <a:gd name="T32" fmla="*/ 13336 w 18312"/>
                    <a:gd name="T33" fmla="*/ 1432 h 5063"/>
                    <a:gd name="T34" fmla="*/ 13027 w 18312"/>
                    <a:gd name="T35" fmla="*/ 1516 h 5063"/>
                    <a:gd name="T36" fmla="*/ 12718 w 18312"/>
                    <a:gd name="T37" fmla="*/ 1601 h 5063"/>
                    <a:gd name="T38" fmla="*/ 12410 w 18312"/>
                    <a:gd name="T39" fmla="*/ 1685 h 5063"/>
                    <a:gd name="T40" fmla="*/ 12101 w 18312"/>
                    <a:gd name="T41" fmla="*/ 1769 h 5063"/>
                    <a:gd name="T42" fmla="*/ 11792 w 18312"/>
                    <a:gd name="T43" fmla="*/ 1854 h 5063"/>
                    <a:gd name="T44" fmla="*/ 11483 w 18312"/>
                    <a:gd name="T45" fmla="*/ 1938 h 5063"/>
                    <a:gd name="T46" fmla="*/ 11174 w 18312"/>
                    <a:gd name="T47" fmla="*/ 2022 h 5063"/>
                    <a:gd name="T48" fmla="*/ 10865 w 18312"/>
                    <a:gd name="T49" fmla="*/ 2106 h 5063"/>
                    <a:gd name="T50" fmla="*/ 10556 w 18312"/>
                    <a:gd name="T51" fmla="*/ 2191 h 5063"/>
                    <a:gd name="T52" fmla="*/ 10248 w 18312"/>
                    <a:gd name="T53" fmla="*/ 2275 h 5063"/>
                    <a:gd name="T54" fmla="*/ 9939 w 18312"/>
                    <a:gd name="T55" fmla="*/ 2359 h 5063"/>
                    <a:gd name="T56" fmla="*/ 9630 w 18312"/>
                    <a:gd name="T57" fmla="*/ 2444 h 5063"/>
                    <a:gd name="T58" fmla="*/ 9321 w 18312"/>
                    <a:gd name="T59" fmla="*/ 2528 h 5063"/>
                    <a:gd name="T60" fmla="*/ 9012 w 18312"/>
                    <a:gd name="T61" fmla="*/ 2612 h 5063"/>
                    <a:gd name="T62" fmla="*/ 8703 w 18312"/>
                    <a:gd name="T63" fmla="*/ 2697 h 5063"/>
                    <a:gd name="T64" fmla="*/ 8394 w 18312"/>
                    <a:gd name="T65" fmla="*/ 2781 h 5063"/>
                    <a:gd name="T66" fmla="*/ 8086 w 18312"/>
                    <a:gd name="T67" fmla="*/ 2865 h 5063"/>
                    <a:gd name="T68" fmla="*/ 7777 w 18312"/>
                    <a:gd name="T69" fmla="*/ 2950 h 5063"/>
                    <a:gd name="T70" fmla="*/ 7468 w 18312"/>
                    <a:gd name="T71" fmla="*/ 3034 h 5063"/>
                    <a:gd name="T72" fmla="*/ 7159 w 18312"/>
                    <a:gd name="T73" fmla="*/ 3118 h 5063"/>
                    <a:gd name="T74" fmla="*/ 6850 w 18312"/>
                    <a:gd name="T75" fmla="*/ 3202 h 5063"/>
                    <a:gd name="T76" fmla="*/ 6541 w 18312"/>
                    <a:gd name="T77" fmla="*/ 3287 h 5063"/>
                    <a:gd name="T78" fmla="*/ 6232 w 18312"/>
                    <a:gd name="T79" fmla="*/ 3371 h 5063"/>
                    <a:gd name="T80" fmla="*/ 5924 w 18312"/>
                    <a:gd name="T81" fmla="*/ 3455 h 5063"/>
                    <a:gd name="T82" fmla="*/ 5615 w 18312"/>
                    <a:gd name="T83" fmla="*/ 3540 h 5063"/>
                    <a:gd name="T84" fmla="*/ 5306 w 18312"/>
                    <a:gd name="T85" fmla="*/ 3624 h 5063"/>
                    <a:gd name="T86" fmla="*/ 4997 w 18312"/>
                    <a:gd name="T87" fmla="*/ 3708 h 5063"/>
                    <a:gd name="T88" fmla="*/ 4688 w 18312"/>
                    <a:gd name="T89" fmla="*/ 3793 h 5063"/>
                    <a:gd name="T90" fmla="*/ 4379 w 18312"/>
                    <a:gd name="T91" fmla="*/ 3877 h 5063"/>
                    <a:gd name="T92" fmla="*/ 4071 w 18312"/>
                    <a:gd name="T93" fmla="*/ 3961 h 5063"/>
                    <a:gd name="T94" fmla="*/ 3762 w 18312"/>
                    <a:gd name="T95" fmla="*/ 4046 h 5063"/>
                    <a:gd name="T96" fmla="*/ 3453 w 18312"/>
                    <a:gd name="T97" fmla="*/ 4130 h 5063"/>
                    <a:gd name="T98" fmla="*/ 3144 w 18312"/>
                    <a:gd name="T99" fmla="*/ 4214 h 5063"/>
                    <a:gd name="T100" fmla="*/ 2835 w 18312"/>
                    <a:gd name="T101" fmla="*/ 4298 h 5063"/>
                    <a:gd name="T102" fmla="*/ 2526 w 18312"/>
                    <a:gd name="T103" fmla="*/ 4383 h 5063"/>
                    <a:gd name="T104" fmla="*/ 2217 w 18312"/>
                    <a:gd name="T105" fmla="*/ 4467 h 5063"/>
                    <a:gd name="T106" fmla="*/ 1909 w 18312"/>
                    <a:gd name="T107" fmla="*/ 4551 h 5063"/>
                    <a:gd name="T108" fmla="*/ 1600 w 18312"/>
                    <a:gd name="T109" fmla="*/ 4636 h 5063"/>
                    <a:gd name="T110" fmla="*/ 1291 w 18312"/>
                    <a:gd name="T111" fmla="*/ 4720 h 5063"/>
                    <a:gd name="T112" fmla="*/ 982 w 18312"/>
                    <a:gd name="T113" fmla="*/ 4804 h 5063"/>
                    <a:gd name="T114" fmla="*/ 673 w 18312"/>
                    <a:gd name="T115" fmla="*/ 4889 h 5063"/>
                    <a:gd name="T116" fmla="*/ 364 w 18312"/>
                    <a:gd name="T117" fmla="*/ 4973 h 5063"/>
                    <a:gd name="T118" fmla="*/ 55 w 18312"/>
                    <a:gd name="T119" fmla="*/ 5057 h 50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8312" h="5063">
                      <a:moveTo>
                        <a:pt x="18257" y="6"/>
                      </a:moveTo>
                      <a:lnTo>
                        <a:pt x="18257" y="6"/>
                      </a:lnTo>
                      <a:lnTo>
                        <a:pt x="18257" y="6"/>
                      </a:lnTo>
                      <a:cubicBezTo>
                        <a:pt x="18236" y="12"/>
                        <a:pt x="18223" y="34"/>
                        <a:pt x="18229" y="55"/>
                      </a:cubicBezTo>
                      <a:cubicBezTo>
                        <a:pt x="18235" y="76"/>
                        <a:pt x="18257" y="89"/>
                        <a:pt x="18278" y="83"/>
                      </a:cubicBezTo>
                      <a:lnTo>
                        <a:pt x="18278" y="83"/>
                      </a:lnTo>
                      <a:lnTo>
                        <a:pt x="18278" y="83"/>
                      </a:lnTo>
                      <a:cubicBezTo>
                        <a:pt x="18299" y="77"/>
                        <a:pt x="18312" y="55"/>
                        <a:pt x="18306" y="34"/>
                      </a:cubicBezTo>
                      <a:cubicBezTo>
                        <a:pt x="18300" y="13"/>
                        <a:pt x="18278" y="0"/>
                        <a:pt x="18257" y="6"/>
                      </a:cubicBezTo>
                      <a:close/>
                      <a:moveTo>
                        <a:pt x="18103" y="48"/>
                      </a:moveTo>
                      <a:lnTo>
                        <a:pt x="18102" y="48"/>
                      </a:lnTo>
                      <a:lnTo>
                        <a:pt x="18102" y="48"/>
                      </a:lnTo>
                      <a:cubicBezTo>
                        <a:pt x="18081" y="54"/>
                        <a:pt x="18069" y="76"/>
                        <a:pt x="18074" y="97"/>
                      </a:cubicBezTo>
                      <a:cubicBezTo>
                        <a:pt x="18080" y="118"/>
                        <a:pt x="18102" y="131"/>
                        <a:pt x="18123" y="125"/>
                      </a:cubicBezTo>
                      <a:lnTo>
                        <a:pt x="18123" y="125"/>
                      </a:lnTo>
                      <a:lnTo>
                        <a:pt x="18124" y="125"/>
                      </a:lnTo>
                      <a:cubicBezTo>
                        <a:pt x="18145" y="119"/>
                        <a:pt x="18157" y="97"/>
                        <a:pt x="18152" y="76"/>
                      </a:cubicBezTo>
                      <a:cubicBezTo>
                        <a:pt x="18146" y="55"/>
                        <a:pt x="18124" y="42"/>
                        <a:pt x="18103" y="48"/>
                      </a:cubicBezTo>
                      <a:close/>
                      <a:moveTo>
                        <a:pt x="17948" y="90"/>
                      </a:moveTo>
                      <a:lnTo>
                        <a:pt x="17948" y="90"/>
                      </a:lnTo>
                      <a:cubicBezTo>
                        <a:pt x="17927" y="96"/>
                        <a:pt x="17914" y="118"/>
                        <a:pt x="17920" y="139"/>
                      </a:cubicBezTo>
                      <a:cubicBezTo>
                        <a:pt x="17926" y="161"/>
                        <a:pt x="17948" y="173"/>
                        <a:pt x="17969" y="167"/>
                      </a:cubicBezTo>
                      <a:lnTo>
                        <a:pt x="17969" y="167"/>
                      </a:lnTo>
                      <a:cubicBezTo>
                        <a:pt x="17990" y="162"/>
                        <a:pt x="18003" y="140"/>
                        <a:pt x="17997" y="118"/>
                      </a:cubicBezTo>
                      <a:cubicBezTo>
                        <a:pt x="17991" y="97"/>
                        <a:pt x="17969" y="84"/>
                        <a:pt x="17948" y="90"/>
                      </a:cubicBezTo>
                      <a:close/>
                      <a:moveTo>
                        <a:pt x="17794" y="132"/>
                      </a:moveTo>
                      <a:lnTo>
                        <a:pt x="17794" y="132"/>
                      </a:lnTo>
                      <a:cubicBezTo>
                        <a:pt x="17772" y="138"/>
                        <a:pt x="17760" y="160"/>
                        <a:pt x="17766" y="181"/>
                      </a:cubicBezTo>
                      <a:cubicBezTo>
                        <a:pt x="17771" y="203"/>
                        <a:pt x="17793" y="215"/>
                        <a:pt x="17815" y="210"/>
                      </a:cubicBezTo>
                      <a:lnTo>
                        <a:pt x="17815" y="210"/>
                      </a:lnTo>
                      <a:lnTo>
                        <a:pt x="17815" y="210"/>
                      </a:lnTo>
                      <a:cubicBezTo>
                        <a:pt x="17836" y="204"/>
                        <a:pt x="17849" y="182"/>
                        <a:pt x="17843" y="160"/>
                      </a:cubicBezTo>
                      <a:cubicBezTo>
                        <a:pt x="17837" y="139"/>
                        <a:pt x="17815" y="127"/>
                        <a:pt x="17794" y="132"/>
                      </a:cubicBezTo>
                      <a:close/>
                      <a:moveTo>
                        <a:pt x="17639" y="174"/>
                      </a:moveTo>
                      <a:lnTo>
                        <a:pt x="17639" y="175"/>
                      </a:lnTo>
                      <a:cubicBezTo>
                        <a:pt x="17618" y="180"/>
                        <a:pt x="17605" y="202"/>
                        <a:pt x="17611" y="224"/>
                      </a:cubicBezTo>
                      <a:cubicBezTo>
                        <a:pt x="17617" y="245"/>
                        <a:pt x="17639" y="258"/>
                        <a:pt x="17660" y="252"/>
                      </a:cubicBezTo>
                      <a:lnTo>
                        <a:pt x="17660" y="252"/>
                      </a:lnTo>
                      <a:lnTo>
                        <a:pt x="17660" y="252"/>
                      </a:lnTo>
                      <a:cubicBezTo>
                        <a:pt x="17682" y="246"/>
                        <a:pt x="17694" y="224"/>
                        <a:pt x="17688" y="203"/>
                      </a:cubicBezTo>
                      <a:cubicBezTo>
                        <a:pt x="17683" y="181"/>
                        <a:pt x="17661" y="169"/>
                        <a:pt x="17639" y="174"/>
                      </a:cubicBezTo>
                      <a:close/>
                      <a:moveTo>
                        <a:pt x="17485" y="217"/>
                      </a:moveTo>
                      <a:lnTo>
                        <a:pt x="17485" y="217"/>
                      </a:lnTo>
                      <a:cubicBezTo>
                        <a:pt x="17463" y="222"/>
                        <a:pt x="17451" y="244"/>
                        <a:pt x="17457" y="266"/>
                      </a:cubicBezTo>
                      <a:cubicBezTo>
                        <a:pt x="17462" y="287"/>
                        <a:pt x="17484" y="300"/>
                        <a:pt x="17506" y="294"/>
                      </a:cubicBezTo>
                      <a:lnTo>
                        <a:pt x="17506" y="294"/>
                      </a:lnTo>
                      <a:cubicBezTo>
                        <a:pt x="17527" y="288"/>
                        <a:pt x="17540" y="266"/>
                        <a:pt x="17534" y="245"/>
                      </a:cubicBezTo>
                      <a:cubicBezTo>
                        <a:pt x="17528" y="223"/>
                        <a:pt x="17506" y="211"/>
                        <a:pt x="17485" y="217"/>
                      </a:cubicBezTo>
                      <a:close/>
                      <a:moveTo>
                        <a:pt x="17330" y="259"/>
                      </a:moveTo>
                      <a:lnTo>
                        <a:pt x="17330" y="259"/>
                      </a:lnTo>
                      <a:cubicBezTo>
                        <a:pt x="17309" y="265"/>
                        <a:pt x="17296" y="287"/>
                        <a:pt x="17302" y="308"/>
                      </a:cubicBezTo>
                      <a:cubicBezTo>
                        <a:pt x="17308" y="329"/>
                        <a:pt x="17330" y="342"/>
                        <a:pt x="17351" y="336"/>
                      </a:cubicBezTo>
                      <a:lnTo>
                        <a:pt x="17351" y="336"/>
                      </a:lnTo>
                      <a:lnTo>
                        <a:pt x="17351" y="336"/>
                      </a:lnTo>
                      <a:cubicBezTo>
                        <a:pt x="17373" y="330"/>
                        <a:pt x="17385" y="308"/>
                        <a:pt x="17379" y="287"/>
                      </a:cubicBezTo>
                      <a:cubicBezTo>
                        <a:pt x="17374" y="266"/>
                        <a:pt x="17352" y="253"/>
                        <a:pt x="17330" y="259"/>
                      </a:cubicBezTo>
                      <a:close/>
                      <a:moveTo>
                        <a:pt x="17176" y="301"/>
                      </a:moveTo>
                      <a:lnTo>
                        <a:pt x="17176" y="301"/>
                      </a:lnTo>
                      <a:cubicBezTo>
                        <a:pt x="17155" y="307"/>
                        <a:pt x="17142" y="329"/>
                        <a:pt x="17148" y="350"/>
                      </a:cubicBezTo>
                      <a:cubicBezTo>
                        <a:pt x="17154" y="371"/>
                        <a:pt x="17176" y="384"/>
                        <a:pt x="17197" y="378"/>
                      </a:cubicBezTo>
                      <a:lnTo>
                        <a:pt x="17197" y="378"/>
                      </a:lnTo>
                      <a:lnTo>
                        <a:pt x="17197" y="378"/>
                      </a:lnTo>
                      <a:cubicBezTo>
                        <a:pt x="17218" y="372"/>
                        <a:pt x="17231" y="350"/>
                        <a:pt x="17225" y="329"/>
                      </a:cubicBezTo>
                      <a:cubicBezTo>
                        <a:pt x="17219" y="308"/>
                        <a:pt x="17197" y="295"/>
                        <a:pt x="17176" y="301"/>
                      </a:cubicBezTo>
                      <a:close/>
                      <a:moveTo>
                        <a:pt x="17022" y="343"/>
                      </a:moveTo>
                      <a:lnTo>
                        <a:pt x="17021" y="343"/>
                      </a:lnTo>
                      <a:cubicBezTo>
                        <a:pt x="17000" y="349"/>
                        <a:pt x="16988" y="371"/>
                        <a:pt x="16993" y="392"/>
                      </a:cubicBezTo>
                      <a:cubicBezTo>
                        <a:pt x="16999" y="414"/>
                        <a:pt x="17021" y="426"/>
                        <a:pt x="17042" y="420"/>
                      </a:cubicBezTo>
                      <a:lnTo>
                        <a:pt x="17042" y="420"/>
                      </a:lnTo>
                      <a:lnTo>
                        <a:pt x="17043" y="420"/>
                      </a:lnTo>
                      <a:cubicBezTo>
                        <a:pt x="17064" y="414"/>
                        <a:pt x="17076" y="392"/>
                        <a:pt x="17071" y="371"/>
                      </a:cubicBezTo>
                      <a:cubicBezTo>
                        <a:pt x="17065" y="350"/>
                        <a:pt x="17043" y="337"/>
                        <a:pt x="17022" y="343"/>
                      </a:cubicBezTo>
                      <a:close/>
                      <a:moveTo>
                        <a:pt x="16867" y="385"/>
                      </a:moveTo>
                      <a:lnTo>
                        <a:pt x="16867" y="385"/>
                      </a:lnTo>
                      <a:cubicBezTo>
                        <a:pt x="16846" y="391"/>
                        <a:pt x="16833" y="413"/>
                        <a:pt x="16839" y="434"/>
                      </a:cubicBezTo>
                      <a:cubicBezTo>
                        <a:pt x="16845" y="456"/>
                        <a:pt x="16867" y="468"/>
                        <a:pt x="16888" y="462"/>
                      </a:cubicBezTo>
                      <a:lnTo>
                        <a:pt x="16888" y="462"/>
                      </a:lnTo>
                      <a:lnTo>
                        <a:pt x="16888" y="462"/>
                      </a:lnTo>
                      <a:cubicBezTo>
                        <a:pt x="16909" y="457"/>
                        <a:pt x="16922" y="435"/>
                        <a:pt x="16916" y="413"/>
                      </a:cubicBezTo>
                      <a:cubicBezTo>
                        <a:pt x="16910" y="392"/>
                        <a:pt x="16888" y="379"/>
                        <a:pt x="16867" y="385"/>
                      </a:cubicBezTo>
                      <a:close/>
                      <a:moveTo>
                        <a:pt x="16713" y="427"/>
                      </a:moveTo>
                      <a:lnTo>
                        <a:pt x="16713" y="427"/>
                      </a:lnTo>
                      <a:cubicBezTo>
                        <a:pt x="16691" y="433"/>
                        <a:pt x="16679" y="455"/>
                        <a:pt x="16685" y="477"/>
                      </a:cubicBezTo>
                      <a:cubicBezTo>
                        <a:pt x="16690" y="498"/>
                        <a:pt x="16712" y="510"/>
                        <a:pt x="16734" y="505"/>
                      </a:cubicBezTo>
                      <a:lnTo>
                        <a:pt x="16734" y="505"/>
                      </a:lnTo>
                      <a:cubicBezTo>
                        <a:pt x="16755" y="499"/>
                        <a:pt x="16768" y="477"/>
                        <a:pt x="16762" y="455"/>
                      </a:cubicBezTo>
                      <a:cubicBezTo>
                        <a:pt x="16756" y="434"/>
                        <a:pt x="16734" y="422"/>
                        <a:pt x="16713" y="427"/>
                      </a:cubicBezTo>
                      <a:close/>
                      <a:moveTo>
                        <a:pt x="16558" y="470"/>
                      </a:moveTo>
                      <a:lnTo>
                        <a:pt x="16558" y="470"/>
                      </a:lnTo>
                      <a:cubicBezTo>
                        <a:pt x="16537" y="475"/>
                        <a:pt x="16524" y="497"/>
                        <a:pt x="16530" y="519"/>
                      </a:cubicBezTo>
                      <a:cubicBezTo>
                        <a:pt x="16536" y="540"/>
                        <a:pt x="16558" y="553"/>
                        <a:pt x="16579" y="547"/>
                      </a:cubicBezTo>
                      <a:lnTo>
                        <a:pt x="16579" y="547"/>
                      </a:lnTo>
                      <a:cubicBezTo>
                        <a:pt x="16601" y="541"/>
                        <a:pt x="16613" y="519"/>
                        <a:pt x="16607" y="498"/>
                      </a:cubicBezTo>
                      <a:cubicBezTo>
                        <a:pt x="16602" y="476"/>
                        <a:pt x="16580" y="464"/>
                        <a:pt x="16558" y="470"/>
                      </a:cubicBezTo>
                      <a:close/>
                      <a:moveTo>
                        <a:pt x="16404" y="512"/>
                      </a:moveTo>
                      <a:lnTo>
                        <a:pt x="16404" y="512"/>
                      </a:lnTo>
                      <a:cubicBezTo>
                        <a:pt x="16382" y="518"/>
                        <a:pt x="16370" y="540"/>
                        <a:pt x="16376" y="561"/>
                      </a:cubicBezTo>
                      <a:cubicBezTo>
                        <a:pt x="16381" y="582"/>
                        <a:pt x="16403" y="595"/>
                        <a:pt x="16425" y="589"/>
                      </a:cubicBezTo>
                      <a:lnTo>
                        <a:pt x="16425" y="589"/>
                      </a:lnTo>
                      <a:cubicBezTo>
                        <a:pt x="16446" y="583"/>
                        <a:pt x="16459" y="561"/>
                        <a:pt x="16453" y="540"/>
                      </a:cubicBezTo>
                      <a:cubicBezTo>
                        <a:pt x="16447" y="518"/>
                        <a:pt x="16425" y="506"/>
                        <a:pt x="16404" y="512"/>
                      </a:cubicBezTo>
                      <a:close/>
                      <a:moveTo>
                        <a:pt x="16249" y="554"/>
                      </a:moveTo>
                      <a:lnTo>
                        <a:pt x="16249" y="554"/>
                      </a:lnTo>
                      <a:cubicBezTo>
                        <a:pt x="16228" y="560"/>
                        <a:pt x="16215" y="582"/>
                        <a:pt x="16221" y="603"/>
                      </a:cubicBezTo>
                      <a:cubicBezTo>
                        <a:pt x="16227" y="624"/>
                        <a:pt x="16249" y="637"/>
                        <a:pt x="16270" y="631"/>
                      </a:cubicBezTo>
                      <a:lnTo>
                        <a:pt x="16270" y="631"/>
                      </a:lnTo>
                      <a:cubicBezTo>
                        <a:pt x="16292" y="625"/>
                        <a:pt x="16304" y="603"/>
                        <a:pt x="16298" y="582"/>
                      </a:cubicBezTo>
                      <a:cubicBezTo>
                        <a:pt x="16293" y="561"/>
                        <a:pt x="16271" y="548"/>
                        <a:pt x="16249" y="554"/>
                      </a:cubicBezTo>
                      <a:close/>
                      <a:moveTo>
                        <a:pt x="16095" y="596"/>
                      </a:moveTo>
                      <a:lnTo>
                        <a:pt x="16095" y="596"/>
                      </a:lnTo>
                      <a:cubicBezTo>
                        <a:pt x="16074" y="602"/>
                        <a:pt x="16061" y="624"/>
                        <a:pt x="16067" y="645"/>
                      </a:cubicBezTo>
                      <a:cubicBezTo>
                        <a:pt x="16073" y="666"/>
                        <a:pt x="16095" y="679"/>
                        <a:pt x="16116" y="673"/>
                      </a:cubicBezTo>
                      <a:lnTo>
                        <a:pt x="16116" y="673"/>
                      </a:lnTo>
                      <a:cubicBezTo>
                        <a:pt x="16137" y="667"/>
                        <a:pt x="16150" y="645"/>
                        <a:pt x="16144" y="624"/>
                      </a:cubicBezTo>
                      <a:cubicBezTo>
                        <a:pt x="16138" y="603"/>
                        <a:pt x="16116" y="590"/>
                        <a:pt x="16095" y="596"/>
                      </a:cubicBezTo>
                      <a:close/>
                      <a:moveTo>
                        <a:pt x="15940" y="638"/>
                      </a:moveTo>
                      <a:lnTo>
                        <a:pt x="15940" y="638"/>
                      </a:lnTo>
                      <a:cubicBezTo>
                        <a:pt x="15919" y="644"/>
                        <a:pt x="15907" y="666"/>
                        <a:pt x="15912" y="687"/>
                      </a:cubicBezTo>
                      <a:cubicBezTo>
                        <a:pt x="15918" y="709"/>
                        <a:pt x="15940" y="721"/>
                        <a:pt x="15961" y="715"/>
                      </a:cubicBezTo>
                      <a:lnTo>
                        <a:pt x="15962" y="715"/>
                      </a:lnTo>
                      <a:cubicBezTo>
                        <a:pt x="15983" y="710"/>
                        <a:pt x="15995" y="688"/>
                        <a:pt x="15990" y="666"/>
                      </a:cubicBezTo>
                      <a:cubicBezTo>
                        <a:pt x="15984" y="645"/>
                        <a:pt x="15962" y="632"/>
                        <a:pt x="15940" y="638"/>
                      </a:cubicBezTo>
                      <a:close/>
                      <a:moveTo>
                        <a:pt x="15786" y="680"/>
                      </a:moveTo>
                      <a:lnTo>
                        <a:pt x="15786" y="680"/>
                      </a:lnTo>
                      <a:cubicBezTo>
                        <a:pt x="15765" y="686"/>
                        <a:pt x="15752" y="708"/>
                        <a:pt x="15758" y="729"/>
                      </a:cubicBezTo>
                      <a:cubicBezTo>
                        <a:pt x="15764" y="751"/>
                        <a:pt x="15786" y="763"/>
                        <a:pt x="15807" y="758"/>
                      </a:cubicBezTo>
                      <a:lnTo>
                        <a:pt x="15807" y="758"/>
                      </a:lnTo>
                      <a:cubicBezTo>
                        <a:pt x="15828" y="752"/>
                        <a:pt x="15841" y="730"/>
                        <a:pt x="15835" y="708"/>
                      </a:cubicBezTo>
                      <a:cubicBezTo>
                        <a:pt x="15829" y="687"/>
                        <a:pt x="15807" y="675"/>
                        <a:pt x="15786" y="680"/>
                      </a:cubicBezTo>
                      <a:close/>
                      <a:moveTo>
                        <a:pt x="15632" y="723"/>
                      </a:moveTo>
                      <a:lnTo>
                        <a:pt x="15632" y="723"/>
                      </a:lnTo>
                      <a:cubicBezTo>
                        <a:pt x="15610" y="728"/>
                        <a:pt x="15598" y="750"/>
                        <a:pt x="15603" y="772"/>
                      </a:cubicBezTo>
                      <a:cubicBezTo>
                        <a:pt x="15609" y="793"/>
                        <a:pt x="15631" y="806"/>
                        <a:pt x="15653" y="800"/>
                      </a:cubicBezTo>
                      <a:lnTo>
                        <a:pt x="15653" y="800"/>
                      </a:lnTo>
                      <a:cubicBezTo>
                        <a:pt x="15674" y="794"/>
                        <a:pt x="15687" y="772"/>
                        <a:pt x="15681" y="751"/>
                      </a:cubicBezTo>
                      <a:cubicBezTo>
                        <a:pt x="15675" y="729"/>
                        <a:pt x="15653" y="717"/>
                        <a:pt x="15632" y="723"/>
                      </a:cubicBezTo>
                      <a:close/>
                      <a:moveTo>
                        <a:pt x="15477" y="765"/>
                      </a:moveTo>
                      <a:lnTo>
                        <a:pt x="15477" y="765"/>
                      </a:lnTo>
                      <a:cubicBezTo>
                        <a:pt x="15456" y="770"/>
                        <a:pt x="15443" y="792"/>
                        <a:pt x="15449" y="814"/>
                      </a:cubicBezTo>
                      <a:cubicBezTo>
                        <a:pt x="15455" y="835"/>
                        <a:pt x="15477" y="848"/>
                        <a:pt x="15498" y="842"/>
                      </a:cubicBezTo>
                      <a:lnTo>
                        <a:pt x="15498" y="842"/>
                      </a:lnTo>
                      <a:cubicBezTo>
                        <a:pt x="15520" y="836"/>
                        <a:pt x="15532" y="814"/>
                        <a:pt x="15526" y="793"/>
                      </a:cubicBezTo>
                      <a:cubicBezTo>
                        <a:pt x="15520" y="771"/>
                        <a:pt x="15499" y="759"/>
                        <a:pt x="15477" y="765"/>
                      </a:cubicBezTo>
                      <a:close/>
                      <a:moveTo>
                        <a:pt x="15323" y="807"/>
                      </a:moveTo>
                      <a:lnTo>
                        <a:pt x="15323" y="807"/>
                      </a:lnTo>
                      <a:cubicBezTo>
                        <a:pt x="15301" y="813"/>
                        <a:pt x="15289" y="835"/>
                        <a:pt x="15295" y="856"/>
                      </a:cubicBezTo>
                      <a:cubicBezTo>
                        <a:pt x="15300" y="877"/>
                        <a:pt x="15322" y="890"/>
                        <a:pt x="15344" y="884"/>
                      </a:cubicBezTo>
                      <a:lnTo>
                        <a:pt x="15344" y="884"/>
                      </a:lnTo>
                      <a:cubicBezTo>
                        <a:pt x="15365" y="878"/>
                        <a:pt x="15378" y="856"/>
                        <a:pt x="15372" y="835"/>
                      </a:cubicBezTo>
                      <a:cubicBezTo>
                        <a:pt x="15366" y="814"/>
                        <a:pt x="15344" y="801"/>
                        <a:pt x="15323" y="807"/>
                      </a:cubicBezTo>
                      <a:close/>
                      <a:moveTo>
                        <a:pt x="15168" y="849"/>
                      </a:moveTo>
                      <a:lnTo>
                        <a:pt x="15168" y="849"/>
                      </a:lnTo>
                      <a:cubicBezTo>
                        <a:pt x="15147" y="855"/>
                        <a:pt x="15134" y="877"/>
                        <a:pt x="15140" y="898"/>
                      </a:cubicBezTo>
                      <a:cubicBezTo>
                        <a:pt x="15146" y="919"/>
                        <a:pt x="15168" y="932"/>
                        <a:pt x="15189" y="926"/>
                      </a:cubicBezTo>
                      <a:lnTo>
                        <a:pt x="15189" y="926"/>
                      </a:lnTo>
                      <a:cubicBezTo>
                        <a:pt x="15211" y="920"/>
                        <a:pt x="15223" y="898"/>
                        <a:pt x="15217" y="877"/>
                      </a:cubicBezTo>
                      <a:cubicBezTo>
                        <a:pt x="15212" y="856"/>
                        <a:pt x="15190" y="843"/>
                        <a:pt x="15168" y="849"/>
                      </a:cubicBezTo>
                      <a:close/>
                      <a:moveTo>
                        <a:pt x="15014" y="891"/>
                      </a:moveTo>
                      <a:lnTo>
                        <a:pt x="15014" y="891"/>
                      </a:lnTo>
                      <a:cubicBezTo>
                        <a:pt x="14993" y="897"/>
                        <a:pt x="14980" y="919"/>
                        <a:pt x="14986" y="940"/>
                      </a:cubicBezTo>
                      <a:cubicBezTo>
                        <a:pt x="14992" y="962"/>
                        <a:pt x="15014" y="974"/>
                        <a:pt x="15035" y="968"/>
                      </a:cubicBezTo>
                      <a:lnTo>
                        <a:pt x="15035" y="968"/>
                      </a:lnTo>
                      <a:cubicBezTo>
                        <a:pt x="15056" y="962"/>
                        <a:pt x="15069" y="941"/>
                        <a:pt x="15063" y="919"/>
                      </a:cubicBezTo>
                      <a:cubicBezTo>
                        <a:pt x="15057" y="898"/>
                        <a:pt x="15035" y="885"/>
                        <a:pt x="15014" y="891"/>
                      </a:cubicBezTo>
                      <a:close/>
                      <a:moveTo>
                        <a:pt x="14859" y="933"/>
                      </a:moveTo>
                      <a:lnTo>
                        <a:pt x="14859" y="933"/>
                      </a:lnTo>
                      <a:cubicBezTo>
                        <a:pt x="14838" y="939"/>
                        <a:pt x="14826" y="961"/>
                        <a:pt x="14831" y="982"/>
                      </a:cubicBezTo>
                      <a:cubicBezTo>
                        <a:pt x="14837" y="1004"/>
                        <a:pt x="14859" y="1016"/>
                        <a:pt x="14880" y="1010"/>
                      </a:cubicBezTo>
                      <a:lnTo>
                        <a:pt x="14881" y="1010"/>
                      </a:lnTo>
                      <a:cubicBezTo>
                        <a:pt x="14902" y="1005"/>
                        <a:pt x="14914" y="983"/>
                        <a:pt x="14909" y="961"/>
                      </a:cubicBezTo>
                      <a:cubicBezTo>
                        <a:pt x="14903" y="940"/>
                        <a:pt x="14881" y="927"/>
                        <a:pt x="14859" y="933"/>
                      </a:cubicBezTo>
                      <a:close/>
                      <a:moveTo>
                        <a:pt x="14705" y="975"/>
                      </a:moveTo>
                      <a:lnTo>
                        <a:pt x="14705" y="975"/>
                      </a:lnTo>
                      <a:cubicBezTo>
                        <a:pt x="14684" y="981"/>
                        <a:pt x="14671" y="1003"/>
                        <a:pt x="14677" y="1025"/>
                      </a:cubicBezTo>
                      <a:cubicBezTo>
                        <a:pt x="14683" y="1046"/>
                        <a:pt x="14705" y="1058"/>
                        <a:pt x="14726" y="1053"/>
                      </a:cubicBezTo>
                      <a:lnTo>
                        <a:pt x="14726" y="1053"/>
                      </a:lnTo>
                      <a:cubicBezTo>
                        <a:pt x="14747" y="1047"/>
                        <a:pt x="14760" y="1025"/>
                        <a:pt x="14754" y="1003"/>
                      </a:cubicBezTo>
                      <a:cubicBezTo>
                        <a:pt x="14748" y="982"/>
                        <a:pt x="14726" y="970"/>
                        <a:pt x="14705" y="975"/>
                      </a:cubicBezTo>
                      <a:close/>
                      <a:moveTo>
                        <a:pt x="14551" y="1018"/>
                      </a:moveTo>
                      <a:lnTo>
                        <a:pt x="14551" y="1018"/>
                      </a:lnTo>
                      <a:cubicBezTo>
                        <a:pt x="14529" y="1023"/>
                        <a:pt x="14517" y="1045"/>
                        <a:pt x="14522" y="1067"/>
                      </a:cubicBezTo>
                      <a:cubicBezTo>
                        <a:pt x="14528" y="1088"/>
                        <a:pt x="14550" y="1101"/>
                        <a:pt x="14572" y="1095"/>
                      </a:cubicBezTo>
                      <a:lnTo>
                        <a:pt x="14572" y="1095"/>
                      </a:lnTo>
                      <a:cubicBezTo>
                        <a:pt x="14593" y="1089"/>
                        <a:pt x="14606" y="1067"/>
                        <a:pt x="14600" y="1046"/>
                      </a:cubicBezTo>
                      <a:cubicBezTo>
                        <a:pt x="14594" y="1024"/>
                        <a:pt x="14572" y="1012"/>
                        <a:pt x="14551" y="1018"/>
                      </a:cubicBezTo>
                      <a:close/>
                      <a:moveTo>
                        <a:pt x="14396" y="1060"/>
                      </a:moveTo>
                      <a:lnTo>
                        <a:pt x="14396" y="1060"/>
                      </a:lnTo>
                      <a:cubicBezTo>
                        <a:pt x="14375" y="1066"/>
                        <a:pt x="14362" y="1088"/>
                        <a:pt x="14368" y="1109"/>
                      </a:cubicBezTo>
                      <a:cubicBezTo>
                        <a:pt x="14374" y="1130"/>
                        <a:pt x="14396" y="1143"/>
                        <a:pt x="14417" y="1137"/>
                      </a:cubicBezTo>
                      <a:lnTo>
                        <a:pt x="14417" y="1137"/>
                      </a:lnTo>
                      <a:cubicBezTo>
                        <a:pt x="14439" y="1131"/>
                        <a:pt x="14451" y="1109"/>
                        <a:pt x="14445" y="1088"/>
                      </a:cubicBezTo>
                      <a:cubicBezTo>
                        <a:pt x="14439" y="1066"/>
                        <a:pt x="14417" y="1054"/>
                        <a:pt x="14396" y="1060"/>
                      </a:cubicBezTo>
                      <a:close/>
                      <a:moveTo>
                        <a:pt x="14242" y="1102"/>
                      </a:moveTo>
                      <a:lnTo>
                        <a:pt x="14242" y="1102"/>
                      </a:lnTo>
                      <a:cubicBezTo>
                        <a:pt x="14220" y="1108"/>
                        <a:pt x="14208" y="1130"/>
                        <a:pt x="14214" y="1151"/>
                      </a:cubicBezTo>
                      <a:cubicBezTo>
                        <a:pt x="14219" y="1172"/>
                        <a:pt x="14241" y="1185"/>
                        <a:pt x="14263" y="1179"/>
                      </a:cubicBezTo>
                      <a:lnTo>
                        <a:pt x="14263" y="1179"/>
                      </a:lnTo>
                      <a:cubicBezTo>
                        <a:pt x="14284" y="1173"/>
                        <a:pt x="14297" y="1151"/>
                        <a:pt x="14291" y="1130"/>
                      </a:cubicBezTo>
                      <a:cubicBezTo>
                        <a:pt x="14285" y="1109"/>
                        <a:pt x="14263" y="1096"/>
                        <a:pt x="14242" y="1102"/>
                      </a:cubicBezTo>
                      <a:close/>
                      <a:moveTo>
                        <a:pt x="14087" y="1144"/>
                      </a:moveTo>
                      <a:lnTo>
                        <a:pt x="14087" y="1144"/>
                      </a:lnTo>
                      <a:cubicBezTo>
                        <a:pt x="14066" y="1150"/>
                        <a:pt x="14053" y="1172"/>
                        <a:pt x="14059" y="1193"/>
                      </a:cubicBezTo>
                      <a:cubicBezTo>
                        <a:pt x="14065" y="1215"/>
                        <a:pt x="14087" y="1227"/>
                        <a:pt x="14108" y="1221"/>
                      </a:cubicBezTo>
                      <a:lnTo>
                        <a:pt x="14108" y="1221"/>
                      </a:lnTo>
                      <a:cubicBezTo>
                        <a:pt x="14130" y="1215"/>
                        <a:pt x="14142" y="1193"/>
                        <a:pt x="14136" y="1172"/>
                      </a:cubicBezTo>
                      <a:cubicBezTo>
                        <a:pt x="14131" y="1151"/>
                        <a:pt x="14109" y="1138"/>
                        <a:pt x="14087" y="1144"/>
                      </a:cubicBezTo>
                      <a:close/>
                      <a:moveTo>
                        <a:pt x="13933" y="1186"/>
                      </a:moveTo>
                      <a:lnTo>
                        <a:pt x="13933" y="1186"/>
                      </a:lnTo>
                      <a:cubicBezTo>
                        <a:pt x="13912" y="1192"/>
                        <a:pt x="13899" y="1214"/>
                        <a:pt x="13905" y="1235"/>
                      </a:cubicBezTo>
                      <a:cubicBezTo>
                        <a:pt x="13911" y="1257"/>
                        <a:pt x="13933" y="1269"/>
                        <a:pt x="13954" y="1263"/>
                      </a:cubicBezTo>
                      <a:lnTo>
                        <a:pt x="13954" y="1263"/>
                      </a:lnTo>
                      <a:cubicBezTo>
                        <a:pt x="13975" y="1258"/>
                        <a:pt x="13988" y="1236"/>
                        <a:pt x="13982" y="1214"/>
                      </a:cubicBezTo>
                      <a:cubicBezTo>
                        <a:pt x="13976" y="1193"/>
                        <a:pt x="13954" y="1180"/>
                        <a:pt x="13933" y="1186"/>
                      </a:cubicBezTo>
                      <a:close/>
                      <a:moveTo>
                        <a:pt x="13778" y="1228"/>
                      </a:moveTo>
                      <a:lnTo>
                        <a:pt x="13778" y="1228"/>
                      </a:lnTo>
                      <a:cubicBezTo>
                        <a:pt x="13757" y="1234"/>
                        <a:pt x="13745" y="1256"/>
                        <a:pt x="13750" y="1277"/>
                      </a:cubicBezTo>
                      <a:cubicBezTo>
                        <a:pt x="13756" y="1299"/>
                        <a:pt x="13778" y="1311"/>
                        <a:pt x="13799" y="1306"/>
                      </a:cubicBezTo>
                      <a:lnTo>
                        <a:pt x="13800" y="1306"/>
                      </a:lnTo>
                      <a:cubicBezTo>
                        <a:pt x="13821" y="1300"/>
                        <a:pt x="13833" y="1278"/>
                        <a:pt x="13828" y="1256"/>
                      </a:cubicBezTo>
                      <a:cubicBezTo>
                        <a:pt x="13822" y="1235"/>
                        <a:pt x="13800" y="1223"/>
                        <a:pt x="13778" y="1228"/>
                      </a:cubicBezTo>
                      <a:close/>
                      <a:moveTo>
                        <a:pt x="13624" y="1271"/>
                      </a:moveTo>
                      <a:lnTo>
                        <a:pt x="13624" y="1271"/>
                      </a:lnTo>
                      <a:cubicBezTo>
                        <a:pt x="13603" y="1276"/>
                        <a:pt x="13590" y="1298"/>
                        <a:pt x="13596" y="1320"/>
                      </a:cubicBezTo>
                      <a:cubicBezTo>
                        <a:pt x="13602" y="1341"/>
                        <a:pt x="13624" y="1354"/>
                        <a:pt x="13645" y="1348"/>
                      </a:cubicBezTo>
                      <a:lnTo>
                        <a:pt x="13645" y="1348"/>
                      </a:lnTo>
                      <a:cubicBezTo>
                        <a:pt x="13666" y="1342"/>
                        <a:pt x="13679" y="1320"/>
                        <a:pt x="13673" y="1299"/>
                      </a:cubicBezTo>
                      <a:cubicBezTo>
                        <a:pt x="13667" y="1277"/>
                        <a:pt x="13645" y="1265"/>
                        <a:pt x="13624" y="1271"/>
                      </a:cubicBezTo>
                      <a:close/>
                      <a:moveTo>
                        <a:pt x="13470" y="1313"/>
                      </a:moveTo>
                      <a:lnTo>
                        <a:pt x="13470" y="1313"/>
                      </a:lnTo>
                      <a:cubicBezTo>
                        <a:pt x="13448" y="1319"/>
                        <a:pt x="13436" y="1340"/>
                        <a:pt x="13441" y="1362"/>
                      </a:cubicBezTo>
                      <a:cubicBezTo>
                        <a:pt x="13447" y="1383"/>
                        <a:pt x="13469" y="1396"/>
                        <a:pt x="13491" y="1390"/>
                      </a:cubicBezTo>
                      <a:lnTo>
                        <a:pt x="13491" y="1390"/>
                      </a:lnTo>
                      <a:cubicBezTo>
                        <a:pt x="13512" y="1384"/>
                        <a:pt x="13525" y="1362"/>
                        <a:pt x="13519" y="1341"/>
                      </a:cubicBezTo>
                      <a:cubicBezTo>
                        <a:pt x="13513" y="1319"/>
                        <a:pt x="13491" y="1307"/>
                        <a:pt x="13470" y="1313"/>
                      </a:cubicBezTo>
                      <a:close/>
                      <a:moveTo>
                        <a:pt x="13315" y="1355"/>
                      </a:moveTo>
                      <a:lnTo>
                        <a:pt x="13315" y="1355"/>
                      </a:lnTo>
                      <a:cubicBezTo>
                        <a:pt x="13294" y="1361"/>
                        <a:pt x="13281" y="1383"/>
                        <a:pt x="13287" y="1404"/>
                      </a:cubicBezTo>
                      <a:cubicBezTo>
                        <a:pt x="13293" y="1425"/>
                        <a:pt x="13315" y="1438"/>
                        <a:pt x="13336" y="1432"/>
                      </a:cubicBezTo>
                      <a:lnTo>
                        <a:pt x="13336" y="1432"/>
                      </a:lnTo>
                      <a:cubicBezTo>
                        <a:pt x="13358" y="1426"/>
                        <a:pt x="13370" y="1404"/>
                        <a:pt x="13364" y="1383"/>
                      </a:cubicBezTo>
                      <a:cubicBezTo>
                        <a:pt x="13358" y="1362"/>
                        <a:pt x="13336" y="1349"/>
                        <a:pt x="13315" y="1355"/>
                      </a:cubicBezTo>
                      <a:close/>
                      <a:moveTo>
                        <a:pt x="13161" y="1397"/>
                      </a:moveTo>
                      <a:lnTo>
                        <a:pt x="13161" y="1397"/>
                      </a:lnTo>
                      <a:cubicBezTo>
                        <a:pt x="13139" y="1403"/>
                        <a:pt x="13127" y="1425"/>
                        <a:pt x="13133" y="1446"/>
                      </a:cubicBezTo>
                      <a:cubicBezTo>
                        <a:pt x="13138" y="1467"/>
                        <a:pt x="13160" y="1480"/>
                        <a:pt x="13182" y="1474"/>
                      </a:cubicBezTo>
                      <a:lnTo>
                        <a:pt x="13182" y="1474"/>
                      </a:lnTo>
                      <a:cubicBezTo>
                        <a:pt x="13203" y="1468"/>
                        <a:pt x="13216" y="1446"/>
                        <a:pt x="13210" y="1425"/>
                      </a:cubicBezTo>
                      <a:cubicBezTo>
                        <a:pt x="13204" y="1404"/>
                        <a:pt x="13182" y="1391"/>
                        <a:pt x="13161" y="1397"/>
                      </a:cubicBezTo>
                      <a:close/>
                      <a:moveTo>
                        <a:pt x="13006" y="1439"/>
                      </a:moveTo>
                      <a:lnTo>
                        <a:pt x="13006" y="1439"/>
                      </a:lnTo>
                      <a:cubicBezTo>
                        <a:pt x="12985" y="1445"/>
                        <a:pt x="12972" y="1467"/>
                        <a:pt x="12978" y="1488"/>
                      </a:cubicBezTo>
                      <a:cubicBezTo>
                        <a:pt x="12984" y="1510"/>
                        <a:pt x="13006" y="1522"/>
                        <a:pt x="13027" y="1516"/>
                      </a:cubicBezTo>
                      <a:lnTo>
                        <a:pt x="13027" y="1516"/>
                      </a:lnTo>
                      <a:cubicBezTo>
                        <a:pt x="13049" y="1510"/>
                        <a:pt x="13061" y="1488"/>
                        <a:pt x="13055" y="1467"/>
                      </a:cubicBezTo>
                      <a:cubicBezTo>
                        <a:pt x="13050" y="1446"/>
                        <a:pt x="13028" y="1433"/>
                        <a:pt x="13006" y="1439"/>
                      </a:cubicBezTo>
                      <a:close/>
                      <a:moveTo>
                        <a:pt x="12852" y="1481"/>
                      </a:moveTo>
                      <a:lnTo>
                        <a:pt x="12852" y="1481"/>
                      </a:lnTo>
                      <a:cubicBezTo>
                        <a:pt x="12830" y="1487"/>
                        <a:pt x="12818" y="1509"/>
                        <a:pt x="12824" y="1530"/>
                      </a:cubicBezTo>
                      <a:cubicBezTo>
                        <a:pt x="12830" y="1552"/>
                        <a:pt x="12852" y="1564"/>
                        <a:pt x="12873" y="1558"/>
                      </a:cubicBezTo>
                      <a:lnTo>
                        <a:pt x="12873" y="1558"/>
                      </a:lnTo>
                      <a:cubicBezTo>
                        <a:pt x="12894" y="1553"/>
                        <a:pt x="12907" y="1531"/>
                        <a:pt x="12901" y="1509"/>
                      </a:cubicBezTo>
                      <a:cubicBezTo>
                        <a:pt x="12895" y="1488"/>
                        <a:pt x="12873" y="1475"/>
                        <a:pt x="12852" y="1481"/>
                      </a:cubicBezTo>
                      <a:close/>
                      <a:moveTo>
                        <a:pt x="12697" y="1523"/>
                      </a:moveTo>
                      <a:lnTo>
                        <a:pt x="12697" y="1523"/>
                      </a:lnTo>
                      <a:cubicBezTo>
                        <a:pt x="12676" y="1529"/>
                        <a:pt x="12664" y="1551"/>
                        <a:pt x="12669" y="1573"/>
                      </a:cubicBezTo>
                      <a:cubicBezTo>
                        <a:pt x="12675" y="1594"/>
                        <a:pt x="12697" y="1606"/>
                        <a:pt x="12718" y="1601"/>
                      </a:cubicBezTo>
                      <a:lnTo>
                        <a:pt x="12719" y="1601"/>
                      </a:lnTo>
                      <a:cubicBezTo>
                        <a:pt x="12740" y="1595"/>
                        <a:pt x="12752" y="1573"/>
                        <a:pt x="12747" y="1551"/>
                      </a:cubicBezTo>
                      <a:cubicBezTo>
                        <a:pt x="12741" y="1530"/>
                        <a:pt x="12719" y="1518"/>
                        <a:pt x="12697" y="1523"/>
                      </a:cubicBezTo>
                      <a:close/>
                      <a:moveTo>
                        <a:pt x="12543" y="1566"/>
                      </a:moveTo>
                      <a:lnTo>
                        <a:pt x="12543" y="1566"/>
                      </a:lnTo>
                      <a:cubicBezTo>
                        <a:pt x="12522" y="1571"/>
                        <a:pt x="12509" y="1593"/>
                        <a:pt x="12515" y="1615"/>
                      </a:cubicBezTo>
                      <a:cubicBezTo>
                        <a:pt x="12521" y="1636"/>
                        <a:pt x="12543" y="1649"/>
                        <a:pt x="12564" y="1643"/>
                      </a:cubicBezTo>
                      <a:lnTo>
                        <a:pt x="12564" y="1643"/>
                      </a:lnTo>
                      <a:cubicBezTo>
                        <a:pt x="12585" y="1637"/>
                        <a:pt x="12598" y="1615"/>
                        <a:pt x="12592" y="1594"/>
                      </a:cubicBezTo>
                      <a:cubicBezTo>
                        <a:pt x="12586" y="1572"/>
                        <a:pt x="12564" y="1560"/>
                        <a:pt x="12543" y="1566"/>
                      </a:cubicBezTo>
                      <a:close/>
                      <a:moveTo>
                        <a:pt x="12389" y="1608"/>
                      </a:moveTo>
                      <a:lnTo>
                        <a:pt x="12389" y="1608"/>
                      </a:lnTo>
                      <a:cubicBezTo>
                        <a:pt x="12367" y="1614"/>
                        <a:pt x="12355" y="1636"/>
                        <a:pt x="12360" y="1657"/>
                      </a:cubicBezTo>
                      <a:cubicBezTo>
                        <a:pt x="12366" y="1678"/>
                        <a:pt x="12388" y="1691"/>
                        <a:pt x="12410" y="1685"/>
                      </a:cubicBezTo>
                      <a:lnTo>
                        <a:pt x="12410" y="1685"/>
                      </a:lnTo>
                      <a:cubicBezTo>
                        <a:pt x="12431" y="1679"/>
                        <a:pt x="12444" y="1657"/>
                        <a:pt x="12438" y="1636"/>
                      </a:cubicBezTo>
                      <a:cubicBezTo>
                        <a:pt x="12432" y="1614"/>
                        <a:pt x="12410" y="1602"/>
                        <a:pt x="12389" y="1608"/>
                      </a:cubicBezTo>
                      <a:close/>
                      <a:moveTo>
                        <a:pt x="12234" y="1650"/>
                      </a:moveTo>
                      <a:lnTo>
                        <a:pt x="12234" y="1650"/>
                      </a:lnTo>
                      <a:cubicBezTo>
                        <a:pt x="12213" y="1656"/>
                        <a:pt x="12200" y="1678"/>
                        <a:pt x="12206" y="1699"/>
                      </a:cubicBezTo>
                      <a:cubicBezTo>
                        <a:pt x="12212" y="1720"/>
                        <a:pt x="12234" y="1733"/>
                        <a:pt x="12255" y="1727"/>
                      </a:cubicBezTo>
                      <a:lnTo>
                        <a:pt x="12255" y="1727"/>
                      </a:lnTo>
                      <a:cubicBezTo>
                        <a:pt x="12277" y="1721"/>
                        <a:pt x="12289" y="1699"/>
                        <a:pt x="12283" y="1678"/>
                      </a:cubicBezTo>
                      <a:cubicBezTo>
                        <a:pt x="12277" y="1657"/>
                        <a:pt x="12255" y="1644"/>
                        <a:pt x="12234" y="1650"/>
                      </a:cubicBezTo>
                      <a:close/>
                      <a:moveTo>
                        <a:pt x="12080" y="1692"/>
                      </a:moveTo>
                      <a:lnTo>
                        <a:pt x="12080" y="1692"/>
                      </a:lnTo>
                      <a:cubicBezTo>
                        <a:pt x="12058" y="1698"/>
                        <a:pt x="12046" y="1720"/>
                        <a:pt x="12052" y="1741"/>
                      </a:cubicBezTo>
                      <a:cubicBezTo>
                        <a:pt x="12057" y="1763"/>
                        <a:pt x="12079" y="1775"/>
                        <a:pt x="12101" y="1769"/>
                      </a:cubicBezTo>
                      <a:lnTo>
                        <a:pt x="12101" y="1769"/>
                      </a:lnTo>
                      <a:cubicBezTo>
                        <a:pt x="12122" y="1763"/>
                        <a:pt x="12135" y="1741"/>
                        <a:pt x="12129" y="1720"/>
                      </a:cubicBezTo>
                      <a:cubicBezTo>
                        <a:pt x="12123" y="1699"/>
                        <a:pt x="12101" y="1686"/>
                        <a:pt x="12080" y="1692"/>
                      </a:cubicBezTo>
                      <a:close/>
                      <a:moveTo>
                        <a:pt x="11925" y="1734"/>
                      </a:moveTo>
                      <a:lnTo>
                        <a:pt x="11925" y="1734"/>
                      </a:lnTo>
                      <a:cubicBezTo>
                        <a:pt x="11904" y="1740"/>
                        <a:pt x="11891" y="1762"/>
                        <a:pt x="11897" y="1783"/>
                      </a:cubicBezTo>
                      <a:cubicBezTo>
                        <a:pt x="11903" y="1805"/>
                        <a:pt x="11925" y="1817"/>
                        <a:pt x="11946" y="1811"/>
                      </a:cubicBezTo>
                      <a:lnTo>
                        <a:pt x="11946" y="1811"/>
                      </a:lnTo>
                      <a:cubicBezTo>
                        <a:pt x="11968" y="1806"/>
                        <a:pt x="11980" y="1784"/>
                        <a:pt x="11974" y="1762"/>
                      </a:cubicBezTo>
                      <a:cubicBezTo>
                        <a:pt x="11969" y="1741"/>
                        <a:pt x="11947" y="1728"/>
                        <a:pt x="11925" y="1734"/>
                      </a:cubicBezTo>
                      <a:close/>
                      <a:moveTo>
                        <a:pt x="11771" y="1776"/>
                      </a:moveTo>
                      <a:lnTo>
                        <a:pt x="11771" y="1776"/>
                      </a:lnTo>
                      <a:cubicBezTo>
                        <a:pt x="11749" y="1782"/>
                        <a:pt x="11737" y="1804"/>
                        <a:pt x="11743" y="1826"/>
                      </a:cubicBezTo>
                      <a:cubicBezTo>
                        <a:pt x="11749" y="1847"/>
                        <a:pt x="11771" y="1859"/>
                        <a:pt x="11792" y="1854"/>
                      </a:cubicBezTo>
                      <a:lnTo>
                        <a:pt x="11792" y="1854"/>
                      </a:lnTo>
                      <a:cubicBezTo>
                        <a:pt x="11813" y="1848"/>
                        <a:pt x="11826" y="1826"/>
                        <a:pt x="11820" y="1804"/>
                      </a:cubicBezTo>
                      <a:cubicBezTo>
                        <a:pt x="11814" y="1783"/>
                        <a:pt x="11792" y="1771"/>
                        <a:pt x="11771" y="1776"/>
                      </a:cubicBezTo>
                      <a:close/>
                      <a:moveTo>
                        <a:pt x="11616" y="1819"/>
                      </a:moveTo>
                      <a:lnTo>
                        <a:pt x="11616" y="1819"/>
                      </a:lnTo>
                      <a:cubicBezTo>
                        <a:pt x="11595" y="1824"/>
                        <a:pt x="11583" y="1846"/>
                        <a:pt x="11588" y="1868"/>
                      </a:cubicBezTo>
                      <a:cubicBezTo>
                        <a:pt x="11594" y="1889"/>
                        <a:pt x="11616" y="1902"/>
                        <a:pt x="11637" y="1896"/>
                      </a:cubicBezTo>
                      <a:lnTo>
                        <a:pt x="11638" y="1896"/>
                      </a:lnTo>
                      <a:cubicBezTo>
                        <a:pt x="11659" y="1890"/>
                        <a:pt x="11671" y="1868"/>
                        <a:pt x="11666" y="1847"/>
                      </a:cubicBezTo>
                      <a:cubicBezTo>
                        <a:pt x="11660" y="1825"/>
                        <a:pt x="11638" y="1813"/>
                        <a:pt x="11616" y="1819"/>
                      </a:cubicBezTo>
                      <a:close/>
                      <a:moveTo>
                        <a:pt x="11462" y="1861"/>
                      </a:moveTo>
                      <a:lnTo>
                        <a:pt x="11462" y="1861"/>
                      </a:lnTo>
                      <a:cubicBezTo>
                        <a:pt x="11441" y="1867"/>
                        <a:pt x="11428" y="1889"/>
                        <a:pt x="11434" y="1910"/>
                      </a:cubicBezTo>
                      <a:cubicBezTo>
                        <a:pt x="11440" y="1931"/>
                        <a:pt x="11462" y="1944"/>
                        <a:pt x="11483" y="1938"/>
                      </a:cubicBezTo>
                      <a:lnTo>
                        <a:pt x="11483" y="1938"/>
                      </a:lnTo>
                      <a:cubicBezTo>
                        <a:pt x="11504" y="1932"/>
                        <a:pt x="11517" y="1910"/>
                        <a:pt x="11511" y="1889"/>
                      </a:cubicBezTo>
                      <a:cubicBezTo>
                        <a:pt x="11505" y="1867"/>
                        <a:pt x="11483" y="1855"/>
                        <a:pt x="11462" y="1861"/>
                      </a:cubicBezTo>
                      <a:close/>
                      <a:moveTo>
                        <a:pt x="11308" y="1903"/>
                      </a:moveTo>
                      <a:lnTo>
                        <a:pt x="11308" y="1903"/>
                      </a:lnTo>
                      <a:cubicBezTo>
                        <a:pt x="11286" y="1909"/>
                        <a:pt x="11274" y="1931"/>
                        <a:pt x="11279" y="1952"/>
                      </a:cubicBezTo>
                      <a:cubicBezTo>
                        <a:pt x="11285" y="1973"/>
                        <a:pt x="11307" y="1986"/>
                        <a:pt x="11329" y="1980"/>
                      </a:cubicBezTo>
                      <a:lnTo>
                        <a:pt x="11329" y="1980"/>
                      </a:lnTo>
                      <a:cubicBezTo>
                        <a:pt x="11350" y="1974"/>
                        <a:pt x="11363" y="1952"/>
                        <a:pt x="11357" y="1931"/>
                      </a:cubicBezTo>
                      <a:cubicBezTo>
                        <a:pt x="11351" y="1910"/>
                        <a:pt x="11329" y="1897"/>
                        <a:pt x="11308" y="1903"/>
                      </a:cubicBezTo>
                      <a:close/>
                      <a:moveTo>
                        <a:pt x="11153" y="1945"/>
                      </a:moveTo>
                      <a:lnTo>
                        <a:pt x="11153" y="1945"/>
                      </a:lnTo>
                      <a:cubicBezTo>
                        <a:pt x="11132" y="1951"/>
                        <a:pt x="11119" y="1973"/>
                        <a:pt x="11125" y="1994"/>
                      </a:cubicBezTo>
                      <a:cubicBezTo>
                        <a:pt x="11131" y="2015"/>
                        <a:pt x="11153" y="2028"/>
                        <a:pt x="11174" y="2022"/>
                      </a:cubicBezTo>
                      <a:lnTo>
                        <a:pt x="11174" y="2022"/>
                      </a:lnTo>
                      <a:cubicBezTo>
                        <a:pt x="11196" y="2016"/>
                        <a:pt x="11208" y="1994"/>
                        <a:pt x="11202" y="1973"/>
                      </a:cubicBezTo>
                      <a:cubicBezTo>
                        <a:pt x="11196" y="1952"/>
                        <a:pt x="11174" y="1939"/>
                        <a:pt x="11153" y="1945"/>
                      </a:cubicBezTo>
                      <a:close/>
                      <a:moveTo>
                        <a:pt x="10999" y="1987"/>
                      </a:moveTo>
                      <a:lnTo>
                        <a:pt x="10999" y="1987"/>
                      </a:lnTo>
                      <a:cubicBezTo>
                        <a:pt x="10977" y="1993"/>
                        <a:pt x="10965" y="2015"/>
                        <a:pt x="10971" y="2036"/>
                      </a:cubicBezTo>
                      <a:cubicBezTo>
                        <a:pt x="10976" y="2058"/>
                        <a:pt x="10998" y="2070"/>
                        <a:pt x="11020" y="2064"/>
                      </a:cubicBezTo>
                      <a:lnTo>
                        <a:pt x="11020" y="2064"/>
                      </a:lnTo>
                      <a:cubicBezTo>
                        <a:pt x="11041" y="2058"/>
                        <a:pt x="11054" y="2036"/>
                        <a:pt x="11048" y="2015"/>
                      </a:cubicBezTo>
                      <a:cubicBezTo>
                        <a:pt x="11042" y="1994"/>
                        <a:pt x="11020" y="1981"/>
                        <a:pt x="10999" y="1987"/>
                      </a:cubicBezTo>
                      <a:close/>
                      <a:moveTo>
                        <a:pt x="10844" y="2029"/>
                      </a:moveTo>
                      <a:lnTo>
                        <a:pt x="10844" y="2029"/>
                      </a:lnTo>
                      <a:cubicBezTo>
                        <a:pt x="10823" y="2035"/>
                        <a:pt x="10810" y="2057"/>
                        <a:pt x="10816" y="2078"/>
                      </a:cubicBezTo>
                      <a:cubicBezTo>
                        <a:pt x="10822" y="2100"/>
                        <a:pt x="10844" y="2112"/>
                        <a:pt x="10865" y="2106"/>
                      </a:cubicBezTo>
                      <a:lnTo>
                        <a:pt x="10865" y="2106"/>
                      </a:lnTo>
                      <a:cubicBezTo>
                        <a:pt x="10887" y="2101"/>
                        <a:pt x="10899" y="2079"/>
                        <a:pt x="10893" y="2057"/>
                      </a:cubicBezTo>
                      <a:cubicBezTo>
                        <a:pt x="10888" y="2036"/>
                        <a:pt x="10866" y="2023"/>
                        <a:pt x="10844" y="2029"/>
                      </a:cubicBezTo>
                      <a:close/>
                      <a:moveTo>
                        <a:pt x="10690" y="2071"/>
                      </a:moveTo>
                      <a:lnTo>
                        <a:pt x="10690" y="2071"/>
                      </a:lnTo>
                      <a:cubicBezTo>
                        <a:pt x="10668" y="2077"/>
                        <a:pt x="10656" y="2099"/>
                        <a:pt x="10662" y="2121"/>
                      </a:cubicBezTo>
                      <a:cubicBezTo>
                        <a:pt x="10668" y="2142"/>
                        <a:pt x="10690" y="2154"/>
                        <a:pt x="10711" y="2149"/>
                      </a:cubicBezTo>
                      <a:lnTo>
                        <a:pt x="10711" y="2149"/>
                      </a:lnTo>
                      <a:cubicBezTo>
                        <a:pt x="10732" y="2143"/>
                        <a:pt x="10745" y="2121"/>
                        <a:pt x="10739" y="2099"/>
                      </a:cubicBezTo>
                      <a:cubicBezTo>
                        <a:pt x="10733" y="2078"/>
                        <a:pt x="10711" y="2066"/>
                        <a:pt x="10690" y="2071"/>
                      </a:cubicBezTo>
                      <a:close/>
                      <a:moveTo>
                        <a:pt x="10535" y="2114"/>
                      </a:moveTo>
                      <a:lnTo>
                        <a:pt x="10535" y="2114"/>
                      </a:lnTo>
                      <a:cubicBezTo>
                        <a:pt x="10514" y="2119"/>
                        <a:pt x="10501" y="2141"/>
                        <a:pt x="10507" y="2163"/>
                      </a:cubicBezTo>
                      <a:cubicBezTo>
                        <a:pt x="10513" y="2184"/>
                        <a:pt x="10535" y="2197"/>
                        <a:pt x="10556" y="2191"/>
                      </a:cubicBezTo>
                      <a:lnTo>
                        <a:pt x="10557" y="2191"/>
                      </a:lnTo>
                      <a:cubicBezTo>
                        <a:pt x="10578" y="2185"/>
                        <a:pt x="10590" y="2163"/>
                        <a:pt x="10585" y="2142"/>
                      </a:cubicBezTo>
                      <a:cubicBezTo>
                        <a:pt x="10579" y="2120"/>
                        <a:pt x="10557" y="2108"/>
                        <a:pt x="10535" y="2114"/>
                      </a:cubicBezTo>
                      <a:close/>
                      <a:moveTo>
                        <a:pt x="10381" y="2156"/>
                      </a:moveTo>
                      <a:lnTo>
                        <a:pt x="10381" y="2156"/>
                      </a:lnTo>
                      <a:cubicBezTo>
                        <a:pt x="10360" y="2162"/>
                        <a:pt x="10347" y="2184"/>
                        <a:pt x="10353" y="2205"/>
                      </a:cubicBezTo>
                      <a:cubicBezTo>
                        <a:pt x="10359" y="2226"/>
                        <a:pt x="10381" y="2239"/>
                        <a:pt x="10402" y="2233"/>
                      </a:cubicBezTo>
                      <a:lnTo>
                        <a:pt x="10402" y="2233"/>
                      </a:lnTo>
                      <a:cubicBezTo>
                        <a:pt x="10423" y="2227"/>
                        <a:pt x="10436" y="2205"/>
                        <a:pt x="10430" y="2184"/>
                      </a:cubicBezTo>
                      <a:cubicBezTo>
                        <a:pt x="10424" y="2162"/>
                        <a:pt x="10402" y="2150"/>
                        <a:pt x="10381" y="2156"/>
                      </a:cubicBezTo>
                      <a:close/>
                      <a:moveTo>
                        <a:pt x="10227" y="2198"/>
                      </a:moveTo>
                      <a:lnTo>
                        <a:pt x="10226" y="2198"/>
                      </a:lnTo>
                      <a:cubicBezTo>
                        <a:pt x="10205" y="2204"/>
                        <a:pt x="10193" y="2226"/>
                        <a:pt x="10198" y="2247"/>
                      </a:cubicBezTo>
                      <a:cubicBezTo>
                        <a:pt x="10204" y="2268"/>
                        <a:pt x="10226" y="2281"/>
                        <a:pt x="10248" y="2275"/>
                      </a:cubicBezTo>
                      <a:lnTo>
                        <a:pt x="10248" y="2275"/>
                      </a:lnTo>
                      <a:cubicBezTo>
                        <a:pt x="10269" y="2269"/>
                        <a:pt x="10282" y="2247"/>
                        <a:pt x="10276" y="2226"/>
                      </a:cubicBezTo>
                      <a:cubicBezTo>
                        <a:pt x="10270" y="2205"/>
                        <a:pt x="10248" y="2192"/>
                        <a:pt x="10227" y="2198"/>
                      </a:cubicBezTo>
                      <a:close/>
                      <a:moveTo>
                        <a:pt x="10072" y="2240"/>
                      </a:moveTo>
                      <a:lnTo>
                        <a:pt x="10072" y="2240"/>
                      </a:lnTo>
                      <a:cubicBezTo>
                        <a:pt x="10051" y="2246"/>
                        <a:pt x="10038" y="2268"/>
                        <a:pt x="10044" y="2289"/>
                      </a:cubicBezTo>
                      <a:cubicBezTo>
                        <a:pt x="10050" y="2311"/>
                        <a:pt x="10072" y="2323"/>
                        <a:pt x="10093" y="2317"/>
                      </a:cubicBezTo>
                      <a:lnTo>
                        <a:pt x="10093" y="2317"/>
                      </a:lnTo>
                      <a:cubicBezTo>
                        <a:pt x="10115" y="2311"/>
                        <a:pt x="10127" y="2289"/>
                        <a:pt x="10121" y="2268"/>
                      </a:cubicBezTo>
                      <a:cubicBezTo>
                        <a:pt x="10115" y="2247"/>
                        <a:pt x="10093" y="2234"/>
                        <a:pt x="10072" y="2240"/>
                      </a:cubicBezTo>
                      <a:close/>
                      <a:moveTo>
                        <a:pt x="9918" y="2282"/>
                      </a:moveTo>
                      <a:lnTo>
                        <a:pt x="9918" y="2282"/>
                      </a:lnTo>
                      <a:cubicBezTo>
                        <a:pt x="9896" y="2288"/>
                        <a:pt x="9884" y="2310"/>
                        <a:pt x="9890" y="2331"/>
                      </a:cubicBezTo>
                      <a:cubicBezTo>
                        <a:pt x="9895" y="2353"/>
                        <a:pt x="9917" y="2365"/>
                        <a:pt x="9939" y="2359"/>
                      </a:cubicBezTo>
                      <a:lnTo>
                        <a:pt x="9939" y="2359"/>
                      </a:lnTo>
                      <a:cubicBezTo>
                        <a:pt x="9960" y="2354"/>
                        <a:pt x="9973" y="2331"/>
                        <a:pt x="9967" y="2310"/>
                      </a:cubicBezTo>
                      <a:cubicBezTo>
                        <a:pt x="9961" y="2289"/>
                        <a:pt x="9939" y="2276"/>
                        <a:pt x="9918" y="2282"/>
                      </a:cubicBezTo>
                      <a:close/>
                      <a:moveTo>
                        <a:pt x="9763" y="2324"/>
                      </a:moveTo>
                      <a:lnTo>
                        <a:pt x="9763" y="2324"/>
                      </a:lnTo>
                      <a:cubicBezTo>
                        <a:pt x="9742" y="2330"/>
                        <a:pt x="9729" y="2352"/>
                        <a:pt x="9735" y="2374"/>
                      </a:cubicBezTo>
                      <a:cubicBezTo>
                        <a:pt x="9741" y="2395"/>
                        <a:pt x="9763" y="2407"/>
                        <a:pt x="9784" y="2402"/>
                      </a:cubicBezTo>
                      <a:lnTo>
                        <a:pt x="9784" y="2402"/>
                      </a:lnTo>
                      <a:cubicBezTo>
                        <a:pt x="9806" y="2396"/>
                        <a:pt x="9818" y="2374"/>
                        <a:pt x="9812" y="2352"/>
                      </a:cubicBezTo>
                      <a:cubicBezTo>
                        <a:pt x="9807" y="2331"/>
                        <a:pt x="9785" y="2319"/>
                        <a:pt x="9763" y="2324"/>
                      </a:cubicBezTo>
                      <a:close/>
                      <a:moveTo>
                        <a:pt x="9609" y="2367"/>
                      </a:moveTo>
                      <a:lnTo>
                        <a:pt x="9609" y="2367"/>
                      </a:lnTo>
                      <a:cubicBezTo>
                        <a:pt x="9587" y="2372"/>
                        <a:pt x="9575" y="2394"/>
                        <a:pt x="9581" y="2416"/>
                      </a:cubicBezTo>
                      <a:cubicBezTo>
                        <a:pt x="9587" y="2437"/>
                        <a:pt x="9609" y="2450"/>
                        <a:pt x="9630" y="2444"/>
                      </a:cubicBezTo>
                      <a:lnTo>
                        <a:pt x="9630" y="2444"/>
                      </a:lnTo>
                      <a:cubicBezTo>
                        <a:pt x="9651" y="2438"/>
                        <a:pt x="9664" y="2416"/>
                        <a:pt x="9658" y="2395"/>
                      </a:cubicBezTo>
                      <a:cubicBezTo>
                        <a:pt x="9652" y="2373"/>
                        <a:pt x="9630" y="2361"/>
                        <a:pt x="9609" y="2367"/>
                      </a:cubicBezTo>
                      <a:close/>
                      <a:moveTo>
                        <a:pt x="9454" y="2409"/>
                      </a:moveTo>
                      <a:lnTo>
                        <a:pt x="9454" y="2409"/>
                      </a:lnTo>
                      <a:cubicBezTo>
                        <a:pt x="9433" y="2415"/>
                        <a:pt x="9420" y="2437"/>
                        <a:pt x="9426" y="2458"/>
                      </a:cubicBezTo>
                      <a:cubicBezTo>
                        <a:pt x="9432" y="2479"/>
                        <a:pt x="9454" y="2492"/>
                        <a:pt x="9475" y="2486"/>
                      </a:cubicBezTo>
                      <a:lnTo>
                        <a:pt x="9476" y="2486"/>
                      </a:lnTo>
                      <a:cubicBezTo>
                        <a:pt x="9497" y="2480"/>
                        <a:pt x="9509" y="2458"/>
                        <a:pt x="9504" y="2437"/>
                      </a:cubicBezTo>
                      <a:cubicBezTo>
                        <a:pt x="9498" y="2415"/>
                        <a:pt x="9476" y="2403"/>
                        <a:pt x="9454" y="2409"/>
                      </a:cubicBezTo>
                      <a:close/>
                      <a:moveTo>
                        <a:pt x="9300" y="2451"/>
                      </a:moveTo>
                      <a:lnTo>
                        <a:pt x="9300" y="2451"/>
                      </a:lnTo>
                      <a:cubicBezTo>
                        <a:pt x="9279" y="2457"/>
                        <a:pt x="9266" y="2479"/>
                        <a:pt x="9272" y="2500"/>
                      </a:cubicBezTo>
                      <a:cubicBezTo>
                        <a:pt x="9278" y="2521"/>
                        <a:pt x="9300" y="2534"/>
                        <a:pt x="9321" y="2528"/>
                      </a:cubicBezTo>
                      <a:lnTo>
                        <a:pt x="9321" y="2528"/>
                      </a:lnTo>
                      <a:cubicBezTo>
                        <a:pt x="9342" y="2522"/>
                        <a:pt x="9355" y="2500"/>
                        <a:pt x="9349" y="2479"/>
                      </a:cubicBezTo>
                      <a:cubicBezTo>
                        <a:pt x="9343" y="2458"/>
                        <a:pt x="9321" y="2445"/>
                        <a:pt x="9300" y="2451"/>
                      </a:cubicBezTo>
                      <a:close/>
                      <a:moveTo>
                        <a:pt x="9146" y="2493"/>
                      </a:moveTo>
                      <a:lnTo>
                        <a:pt x="9145" y="2493"/>
                      </a:lnTo>
                      <a:cubicBezTo>
                        <a:pt x="9124" y="2499"/>
                        <a:pt x="9112" y="2521"/>
                        <a:pt x="9117" y="2542"/>
                      </a:cubicBezTo>
                      <a:cubicBezTo>
                        <a:pt x="9123" y="2563"/>
                        <a:pt x="9145" y="2576"/>
                        <a:pt x="9167" y="2570"/>
                      </a:cubicBezTo>
                      <a:lnTo>
                        <a:pt x="9167" y="2570"/>
                      </a:lnTo>
                      <a:cubicBezTo>
                        <a:pt x="9188" y="2564"/>
                        <a:pt x="9201" y="2542"/>
                        <a:pt x="9195" y="2521"/>
                      </a:cubicBezTo>
                      <a:cubicBezTo>
                        <a:pt x="9189" y="2500"/>
                        <a:pt x="9167" y="2487"/>
                        <a:pt x="9146" y="2493"/>
                      </a:cubicBezTo>
                      <a:close/>
                      <a:moveTo>
                        <a:pt x="8991" y="2535"/>
                      </a:moveTo>
                      <a:lnTo>
                        <a:pt x="8991" y="2535"/>
                      </a:lnTo>
                      <a:cubicBezTo>
                        <a:pt x="8970" y="2541"/>
                        <a:pt x="8957" y="2563"/>
                        <a:pt x="8963" y="2584"/>
                      </a:cubicBezTo>
                      <a:cubicBezTo>
                        <a:pt x="8969" y="2606"/>
                        <a:pt x="8991" y="2618"/>
                        <a:pt x="9012" y="2612"/>
                      </a:cubicBezTo>
                      <a:lnTo>
                        <a:pt x="9012" y="2612"/>
                      </a:lnTo>
                      <a:cubicBezTo>
                        <a:pt x="9034" y="2606"/>
                        <a:pt x="9046" y="2584"/>
                        <a:pt x="9040" y="2563"/>
                      </a:cubicBezTo>
                      <a:cubicBezTo>
                        <a:pt x="9034" y="2542"/>
                        <a:pt x="9012" y="2529"/>
                        <a:pt x="8991" y="2535"/>
                      </a:cubicBezTo>
                      <a:close/>
                      <a:moveTo>
                        <a:pt x="8837" y="2577"/>
                      </a:moveTo>
                      <a:lnTo>
                        <a:pt x="8837" y="2577"/>
                      </a:lnTo>
                      <a:cubicBezTo>
                        <a:pt x="8815" y="2583"/>
                        <a:pt x="8803" y="2605"/>
                        <a:pt x="8809" y="2626"/>
                      </a:cubicBezTo>
                      <a:cubicBezTo>
                        <a:pt x="8814" y="2648"/>
                        <a:pt x="8836" y="2660"/>
                        <a:pt x="8858" y="2654"/>
                      </a:cubicBezTo>
                      <a:lnTo>
                        <a:pt x="8858" y="2654"/>
                      </a:lnTo>
                      <a:cubicBezTo>
                        <a:pt x="8879" y="2649"/>
                        <a:pt x="8892" y="2627"/>
                        <a:pt x="8886" y="2605"/>
                      </a:cubicBezTo>
                      <a:cubicBezTo>
                        <a:pt x="8880" y="2584"/>
                        <a:pt x="8858" y="2571"/>
                        <a:pt x="8837" y="2577"/>
                      </a:cubicBezTo>
                      <a:close/>
                      <a:moveTo>
                        <a:pt x="8682" y="2619"/>
                      </a:moveTo>
                      <a:lnTo>
                        <a:pt x="8682" y="2619"/>
                      </a:lnTo>
                      <a:cubicBezTo>
                        <a:pt x="8661" y="2625"/>
                        <a:pt x="8648" y="2647"/>
                        <a:pt x="8654" y="2669"/>
                      </a:cubicBezTo>
                      <a:cubicBezTo>
                        <a:pt x="8660" y="2690"/>
                        <a:pt x="8682" y="2702"/>
                        <a:pt x="8703" y="2697"/>
                      </a:cubicBezTo>
                      <a:lnTo>
                        <a:pt x="8703" y="2697"/>
                      </a:lnTo>
                      <a:cubicBezTo>
                        <a:pt x="8725" y="2691"/>
                        <a:pt x="8737" y="2669"/>
                        <a:pt x="8731" y="2647"/>
                      </a:cubicBezTo>
                      <a:cubicBezTo>
                        <a:pt x="8726" y="2626"/>
                        <a:pt x="8704" y="2614"/>
                        <a:pt x="8682" y="2619"/>
                      </a:cubicBezTo>
                      <a:close/>
                      <a:moveTo>
                        <a:pt x="8528" y="2662"/>
                      </a:moveTo>
                      <a:lnTo>
                        <a:pt x="8528" y="2662"/>
                      </a:lnTo>
                      <a:cubicBezTo>
                        <a:pt x="8506" y="2667"/>
                        <a:pt x="8494" y="2689"/>
                        <a:pt x="8500" y="2711"/>
                      </a:cubicBezTo>
                      <a:cubicBezTo>
                        <a:pt x="8506" y="2732"/>
                        <a:pt x="8528" y="2745"/>
                        <a:pt x="8549" y="2739"/>
                      </a:cubicBezTo>
                      <a:lnTo>
                        <a:pt x="8549" y="2739"/>
                      </a:lnTo>
                      <a:cubicBezTo>
                        <a:pt x="8570" y="2733"/>
                        <a:pt x="8583" y="2711"/>
                        <a:pt x="8577" y="2690"/>
                      </a:cubicBezTo>
                      <a:cubicBezTo>
                        <a:pt x="8571" y="2668"/>
                        <a:pt x="8549" y="2656"/>
                        <a:pt x="8528" y="2662"/>
                      </a:cubicBezTo>
                      <a:close/>
                      <a:moveTo>
                        <a:pt x="8373" y="2704"/>
                      </a:moveTo>
                      <a:lnTo>
                        <a:pt x="8373" y="2704"/>
                      </a:lnTo>
                      <a:cubicBezTo>
                        <a:pt x="8352" y="2710"/>
                        <a:pt x="8339" y="2732"/>
                        <a:pt x="8345" y="2753"/>
                      </a:cubicBezTo>
                      <a:cubicBezTo>
                        <a:pt x="8351" y="2774"/>
                        <a:pt x="8373" y="2787"/>
                        <a:pt x="8394" y="2781"/>
                      </a:cubicBezTo>
                      <a:lnTo>
                        <a:pt x="8395" y="2781"/>
                      </a:lnTo>
                      <a:cubicBezTo>
                        <a:pt x="8416" y="2775"/>
                        <a:pt x="8428" y="2753"/>
                        <a:pt x="8423" y="2732"/>
                      </a:cubicBezTo>
                      <a:cubicBezTo>
                        <a:pt x="8417" y="2710"/>
                        <a:pt x="8395" y="2698"/>
                        <a:pt x="8373" y="2704"/>
                      </a:cubicBezTo>
                      <a:close/>
                      <a:moveTo>
                        <a:pt x="8219" y="2746"/>
                      </a:moveTo>
                      <a:lnTo>
                        <a:pt x="8219" y="2746"/>
                      </a:lnTo>
                      <a:cubicBezTo>
                        <a:pt x="8198" y="2752"/>
                        <a:pt x="8185" y="2774"/>
                        <a:pt x="8191" y="2795"/>
                      </a:cubicBezTo>
                      <a:cubicBezTo>
                        <a:pt x="8197" y="2816"/>
                        <a:pt x="8219" y="2829"/>
                        <a:pt x="8240" y="2823"/>
                      </a:cubicBezTo>
                      <a:lnTo>
                        <a:pt x="8240" y="2823"/>
                      </a:lnTo>
                      <a:cubicBezTo>
                        <a:pt x="8261" y="2817"/>
                        <a:pt x="8274" y="2795"/>
                        <a:pt x="8268" y="2774"/>
                      </a:cubicBezTo>
                      <a:cubicBezTo>
                        <a:pt x="8262" y="2753"/>
                        <a:pt x="8240" y="2740"/>
                        <a:pt x="8219" y="2746"/>
                      </a:cubicBezTo>
                      <a:close/>
                      <a:moveTo>
                        <a:pt x="8065" y="2788"/>
                      </a:moveTo>
                      <a:lnTo>
                        <a:pt x="8064" y="2788"/>
                      </a:lnTo>
                      <a:cubicBezTo>
                        <a:pt x="8043" y="2794"/>
                        <a:pt x="8031" y="2816"/>
                        <a:pt x="8036" y="2837"/>
                      </a:cubicBezTo>
                      <a:cubicBezTo>
                        <a:pt x="8042" y="2859"/>
                        <a:pt x="8064" y="2871"/>
                        <a:pt x="8086" y="2865"/>
                      </a:cubicBezTo>
                      <a:lnTo>
                        <a:pt x="8086" y="2865"/>
                      </a:lnTo>
                      <a:cubicBezTo>
                        <a:pt x="8107" y="2859"/>
                        <a:pt x="8120" y="2837"/>
                        <a:pt x="8114" y="2816"/>
                      </a:cubicBezTo>
                      <a:cubicBezTo>
                        <a:pt x="8108" y="2795"/>
                        <a:pt x="8086" y="2782"/>
                        <a:pt x="8065" y="2788"/>
                      </a:cubicBezTo>
                      <a:close/>
                      <a:moveTo>
                        <a:pt x="7910" y="2830"/>
                      </a:moveTo>
                      <a:lnTo>
                        <a:pt x="7910" y="2830"/>
                      </a:lnTo>
                      <a:cubicBezTo>
                        <a:pt x="7889" y="2836"/>
                        <a:pt x="7876" y="2858"/>
                        <a:pt x="7882" y="2879"/>
                      </a:cubicBezTo>
                      <a:cubicBezTo>
                        <a:pt x="7888" y="2901"/>
                        <a:pt x="7910" y="2913"/>
                        <a:pt x="7931" y="2907"/>
                      </a:cubicBezTo>
                      <a:lnTo>
                        <a:pt x="7931" y="2907"/>
                      </a:lnTo>
                      <a:cubicBezTo>
                        <a:pt x="7953" y="2902"/>
                        <a:pt x="7965" y="2879"/>
                        <a:pt x="7959" y="2858"/>
                      </a:cubicBezTo>
                      <a:cubicBezTo>
                        <a:pt x="7953" y="2837"/>
                        <a:pt x="7931" y="2824"/>
                        <a:pt x="7910" y="2830"/>
                      </a:cubicBezTo>
                      <a:close/>
                      <a:moveTo>
                        <a:pt x="7756" y="2872"/>
                      </a:moveTo>
                      <a:lnTo>
                        <a:pt x="7756" y="2872"/>
                      </a:lnTo>
                      <a:cubicBezTo>
                        <a:pt x="7734" y="2878"/>
                        <a:pt x="7722" y="2900"/>
                        <a:pt x="7728" y="2922"/>
                      </a:cubicBezTo>
                      <a:cubicBezTo>
                        <a:pt x="7733" y="2943"/>
                        <a:pt x="7755" y="2955"/>
                        <a:pt x="7777" y="2950"/>
                      </a:cubicBezTo>
                      <a:lnTo>
                        <a:pt x="7777" y="2950"/>
                      </a:lnTo>
                      <a:cubicBezTo>
                        <a:pt x="7798" y="2944"/>
                        <a:pt x="7811" y="2922"/>
                        <a:pt x="7805" y="2900"/>
                      </a:cubicBezTo>
                      <a:cubicBezTo>
                        <a:pt x="7799" y="2879"/>
                        <a:pt x="7777" y="2867"/>
                        <a:pt x="7756" y="2872"/>
                      </a:cubicBezTo>
                      <a:close/>
                      <a:moveTo>
                        <a:pt x="7601" y="2915"/>
                      </a:moveTo>
                      <a:lnTo>
                        <a:pt x="7601" y="2915"/>
                      </a:lnTo>
                      <a:cubicBezTo>
                        <a:pt x="7580" y="2920"/>
                        <a:pt x="7567" y="2942"/>
                        <a:pt x="7573" y="2964"/>
                      </a:cubicBezTo>
                      <a:cubicBezTo>
                        <a:pt x="7579" y="2985"/>
                        <a:pt x="7601" y="2998"/>
                        <a:pt x="7622" y="2992"/>
                      </a:cubicBezTo>
                      <a:lnTo>
                        <a:pt x="7622" y="2992"/>
                      </a:lnTo>
                      <a:cubicBezTo>
                        <a:pt x="7644" y="2986"/>
                        <a:pt x="7656" y="2964"/>
                        <a:pt x="7650" y="2943"/>
                      </a:cubicBezTo>
                      <a:cubicBezTo>
                        <a:pt x="7645" y="2921"/>
                        <a:pt x="7623" y="2909"/>
                        <a:pt x="7601" y="2915"/>
                      </a:cubicBezTo>
                      <a:close/>
                      <a:moveTo>
                        <a:pt x="7447" y="2957"/>
                      </a:moveTo>
                      <a:lnTo>
                        <a:pt x="7447" y="2957"/>
                      </a:lnTo>
                      <a:cubicBezTo>
                        <a:pt x="7425" y="2963"/>
                        <a:pt x="7413" y="2985"/>
                        <a:pt x="7419" y="3006"/>
                      </a:cubicBezTo>
                      <a:cubicBezTo>
                        <a:pt x="7425" y="3027"/>
                        <a:pt x="7447" y="3040"/>
                        <a:pt x="7468" y="3034"/>
                      </a:cubicBezTo>
                      <a:lnTo>
                        <a:pt x="7468" y="3034"/>
                      </a:lnTo>
                      <a:cubicBezTo>
                        <a:pt x="7489" y="3028"/>
                        <a:pt x="7502" y="3006"/>
                        <a:pt x="7496" y="2985"/>
                      </a:cubicBezTo>
                      <a:cubicBezTo>
                        <a:pt x="7490" y="2963"/>
                        <a:pt x="7468" y="2951"/>
                        <a:pt x="7447" y="2957"/>
                      </a:cubicBezTo>
                      <a:close/>
                      <a:moveTo>
                        <a:pt x="7292" y="2999"/>
                      </a:moveTo>
                      <a:lnTo>
                        <a:pt x="7292" y="2999"/>
                      </a:lnTo>
                      <a:cubicBezTo>
                        <a:pt x="7271" y="3005"/>
                        <a:pt x="7258" y="3027"/>
                        <a:pt x="7264" y="3048"/>
                      </a:cubicBezTo>
                      <a:cubicBezTo>
                        <a:pt x="7270" y="3069"/>
                        <a:pt x="7292" y="3082"/>
                        <a:pt x="7313" y="3076"/>
                      </a:cubicBezTo>
                      <a:lnTo>
                        <a:pt x="7314" y="3076"/>
                      </a:lnTo>
                      <a:cubicBezTo>
                        <a:pt x="7335" y="3070"/>
                        <a:pt x="7347" y="3048"/>
                        <a:pt x="7342" y="3027"/>
                      </a:cubicBezTo>
                      <a:cubicBezTo>
                        <a:pt x="7336" y="3006"/>
                        <a:pt x="7314" y="2993"/>
                        <a:pt x="7292" y="2999"/>
                      </a:cubicBezTo>
                      <a:close/>
                      <a:moveTo>
                        <a:pt x="7138" y="3041"/>
                      </a:moveTo>
                      <a:lnTo>
                        <a:pt x="7138" y="3041"/>
                      </a:lnTo>
                      <a:cubicBezTo>
                        <a:pt x="7117" y="3047"/>
                        <a:pt x="7104" y="3069"/>
                        <a:pt x="7110" y="3090"/>
                      </a:cubicBezTo>
                      <a:cubicBezTo>
                        <a:pt x="7116" y="3111"/>
                        <a:pt x="7138" y="3124"/>
                        <a:pt x="7159" y="3118"/>
                      </a:cubicBezTo>
                      <a:lnTo>
                        <a:pt x="7159" y="3118"/>
                      </a:lnTo>
                      <a:cubicBezTo>
                        <a:pt x="7180" y="3112"/>
                        <a:pt x="7193" y="3090"/>
                        <a:pt x="7187" y="3069"/>
                      </a:cubicBezTo>
                      <a:cubicBezTo>
                        <a:pt x="7181" y="3048"/>
                        <a:pt x="7159" y="3035"/>
                        <a:pt x="7138" y="3041"/>
                      </a:cubicBezTo>
                      <a:close/>
                      <a:moveTo>
                        <a:pt x="6983" y="3083"/>
                      </a:moveTo>
                      <a:lnTo>
                        <a:pt x="6983" y="3083"/>
                      </a:lnTo>
                      <a:cubicBezTo>
                        <a:pt x="6962" y="3089"/>
                        <a:pt x="6950" y="3111"/>
                        <a:pt x="6955" y="3132"/>
                      </a:cubicBezTo>
                      <a:cubicBezTo>
                        <a:pt x="6961" y="3154"/>
                        <a:pt x="6983" y="3166"/>
                        <a:pt x="7005" y="3160"/>
                      </a:cubicBezTo>
                      <a:lnTo>
                        <a:pt x="7005" y="3160"/>
                      </a:lnTo>
                      <a:cubicBezTo>
                        <a:pt x="7026" y="3154"/>
                        <a:pt x="7039" y="3132"/>
                        <a:pt x="7033" y="3111"/>
                      </a:cubicBezTo>
                      <a:cubicBezTo>
                        <a:pt x="7027" y="3090"/>
                        <a:pt x="7005" y="3077"/>
                        <a:pt x="6983" y="3083"/>
                      </a:cubicBezTo>
                      <a:close/>
                      <a:moveTo>
                        <a:pt x="6829" y="3125"/>
                      </a:moveTo>
                      <a:lnTo>
                        <a:pt x="6829" y="3125"/>
                      </a:lnTo>
                      <a:cubicBezTo>
                        <a:pt x="6808" y="3131"/>
                        <a:pt x="6795" y="3153"/>
                        <a:pt x="6801" y="3174"/>
                      </a:cubicBezTo>
                      <a:cubicBezTo>
                        <a:pt x="6807" y="3196"/>
                        <a:pt x="6829" y="3208"/>
                        <a:pt x="6850" y="3202"/>
                      </a:cubicBezTo>
                      <a:lnTo>
                        <a:pt x="6850" y="3202"/>
                      </a:lnTo>
                      <a:cubicBezTo>
                        <a:pt x="6872" y="3197"/>
                        <a:pt x="6884" y="3175"/>
                        <a:pt x="6878" y="3153"/>
                      </a:cubicBezTo>
                      <a:cubicBezTo>
                        <a:pt x="6872" y="3132"/>
                        <a:pt x="6850" y="3119"/>
                        <a:pt x="6829" y="3125"/>
                      </a:cubicBezTo>
                      <a:close/>
                      <a:moveTo>
                        <a:pt x="6675" y="3167"/>
                      </a:moveTo>
                      <a:lnTo>
                        <a:pt x="6675" y="3167"/>
                      </a:lnTo>
                      <a:cubicBezTo>
                        <a:pt x="6653" y="3173"/>
                        <a:pt x="6641" y="3195"/>
                        <a:pt x="6647" y="3217"/>
                      </a:cubicBezTo>
                      <a:cubicBezTo>
                        <a:pt x="6652" y="3238"/>
                        <a:pt x="6674" y="3250"/>
                        <a:pt x="6696" y="3245"/>
                      </a:cubicBezTo>
                      <a:lnTo>
                        <a:pt x="6696" y="3245"/>
                      </a:lnTo>
                      <a:cubicBezTo>
                        <a:pt x="6717" y="3239"/>
                        <a:pt x="6730" y="3217"/>
                        <a:pt x="6724" y="3195"/>
                      </a:cubicBezTo>
                      <a:cubicBezTo>
                        <a:pt x="6718" y="3174"/>
                        <a:pt x="6696" y="3162"/>
                        <a:pt x="6675" y="3167"/>
                      </a:cubicBezTo>
                      <a:close/>
                      <a:moveTo>
                        <a:pt x="6520" y="3210"/>
                      </a:moveTo>
                      <a:lnTo>
                        <a:pt x="6520" y="3210"/>
                      </a:lnTo>
                      <a:cubicBezTo>
                        <a:pt x="6499" y="3215"/>
                        <a:pt x="6486" y="3237"/>
                        <a:pt x="6492" y="3259"/>
                      </a:cubicBezTo>
                      <a:cubicBezTo>
                        <a:pt x="6498" y="3280"/>
                        <a:pt x="6520" y="3293"/>
                        <a:pt x="6541" y="3287"/>
                      </a:cubicBezTo>
                      <a:lnTo>
                        <a:pt x="6541" y="3287"/>
                      </a:lnTo>
                      <a:cubicBezTo>
                        <a:pt x="6563" y="3281"/>
                        <a:pt x="6575" y="3259"/>
                        <a:pt x="6569" y="3238"/>
                      </a:cubicBezTo>
                      <a:cubicBezTo>
                        <a:pt x="6564" y="3216"/>
                        <a:pt x="6542" y="3204"/>
                        <a:pt x="6520" y="3210"/>
                      </a:cubicBezTo>
                      <a:close/>
                      <a:moveTo>
                        <a:pt x="6366" y="3252"/>
                      </a:moveTo>
                      <a:lnTo>
                        <a:pt x="6366" y="3252"/>
                      </a:lnTo>
                      <a:cubicBezTo>
                        <a:pt x="6344" y="3258"/>
                        <a:pt x="6332" y="3280"/>
                        <a:pt x="6338" y="3301"/>
                      </a:cubicBezTo>
                      <a:cubicBezTo>
                        <a:pt x="6344" y="3322"/>
                        <a:pt x="6366" y="3335"/>
                        <a:pt x="6387" y="3329"/>
                      </a:cubicBezTo>
                      <a:lnTo>
                        <a:pt x="6387" y="3329"/>
                      </a:lnTo>
                      <a:cubicBezTo>
                        <a:pt x="6408" y="3323"/>
                        <a:pt x="6421" y="3301"/>
                        <a:pt x="6415" y="3280"/>
                      </a:cubicBezTo>
                      <a:cubicBezTo>
                        <a:pt x="6409" y="3258"/>
                        <a:pt x="6387" y="3246"/>
                        <a:pt x="6366" y="3252"/>
                      </a:cubicBezTo>
                      <a:close/>
                      <a:moveTo>
                        <a:pt x="6211" y="3294"/>
                      </a:moveTo>
                      <a:lnTo>
                        <a:pt x="6211" y="3294"/>
                      </a:lnTo>
                      <a:cubicBezTo>
                        <a:pt x="6190" y="3300"/>
                        <a:pt x="6177" y="3322"/>
                        <a:pt x="6183" y="3343"/>
                      </a:cubicBezTo>
                      <a:cubicBezTo>
                        <a:pt x="6189" y="3364"/>
                        <a:pt x="6211" y="3377"/>
                        <a:pt x="6232" y="3371"/>
                      </a:cubicBezTo>
                      <a:lnTo>
                        <a:pt x="6233" y="3371"/>
                      </a:lnTo>
                      <a:cubicBezTo>
                        <a:pt x="6254" y="3365"/>
                        <a:pt x="6266" y="3343"/>
                        <a:pt x="6261" y="3322"/>
                      </a:cubicBezTo>
                      <a:cubicBezTo>
                        <a:pt x="6255" y="3301"/>
                        <a:pt x="6233" y="3288"/>
                        <a:pt x="6211" y="3294"/>
                      </a:cubicBezTo>
                      <a:close/>
                      <a:moveTo>
                        <a:pt x="6057" y="3336"/>
                      </a:moveTo>
                      <a:lnTo>
                        <a:pt x="6057" y="3336"/>
                      </a:lnTo>
                      <a:cubicBezTo>
                        <a:pt x="6036" y="3342"/>
                        <a:pt x="6023" y="3364"/>
                        <a:pt x="6029" y="3385"/>
                      </a:cubicBezTo>
                      <a:cubicBezTo>
                        <a:pt x="6035" y="3407"/>
                        <a:pt x="6057" y="3419"/>
                        <a:pt x="6078" y="3413"/>
                      </a:cubicBezTo>
                      <a:lnTo>
                        <a:pt x="6078" y="3413"/>
                      </a:lnTo>
                      <a:cubicBezTo>
                        <a:pt x="6099" y="3407"/>
                        <a:pt x="6112" y="3385"/>
                        <a:pt x="6106" y="3364"/>
                      </a:cubicBezTo>
                      <a:cubicBezTo>
                        <a:pt x="6100" y="3343"/>
                        <a:pt x="6078" y="3330"/>
                        <a:pt x="6057" y="3336"/>
                      </a:cubicBezTo>
                      <a:close/>
                      <a:moveTo>
                        <a:pt x="5902" y="3378"/>
                      </a:moveTo>
                      <a:lnTo>
                        <a:pt x="5902" y="3378"/>
                      </a:lnTo>
                      <a:cubicBezTo>
                        <a:pt x="5881" y="3384"/>
                        <a:pt x="5869" y="3406"/>
                        <a:pt x="5874" y="3427"/>
                      </a:cubicBezTo>
                      <a:cubicBezTo>
                        <a:pt x="5880" y="3449"/>
                        <a:pt x="5902" y="3461"/>
                        <a:pt x="5924" y="3455"/>
                      </a:cubicBezTo>
                      <a:lnTo>
                        <a:pt x="5924" y="3455"/>
                      </a:lnTo>
                      <a:cubicBezTo>
                        <a:pt x="5945" y="3450"/>
                        <a:pt x="5958" y="3428"/>
                        <a:pt x="5952" y="3406"/>
                      </a:cubicBezTo>
                      <a:cubicBezTo>
                        <a:pt x="5946" y="3385"/>
                        <a:pt x="5924" y="3372"/>
                        <a:pt x="5902" y="3378"/>
                      </a:cubicBezTo>
                      <a:close/>
                      <a:moveTo>
                        <a:pt x="5748" y="3420"/>
                      </a:moveTo>
                      <a:lnTo>
                        <a:pt x="5748" y="3420"/>
                      </a:lnTo>
                      <a:cubicBezTo>
                        <a:pt x="5727" y="3426"/>
                        <a:pt x="5714" y="3448"/>
                        <a:pt x="5720" y="3470"/>
                      </a:cubicBezTo>
                      <a:cubicBezTo>
                        <a:pt x="5726" y="3491"/>
                        <a:pt x="5748" y="3503"/>
                        <a:pt x="5769" y="3498"/>
                      </a:cubicBezTo>
                      <a:lnTo>
                        <a:pt x="5769" y="3498"/>
                      </a:lnTo>
                      <a:cubicBezTo>
                        <a:pt x="5791" y="3492"/>
                        <a:pt x="5803" y="3470"/>
                        <a:pt x="5797" y="3448"/>
                      </a:cubicBezTo>
                      <a:cubicBezTo>
                        <a:pt x="5791" y="3427"/>
                        <a:pt x="5769" y="3415"/>
                        <a:pt x="5748" y="3420"/>
                      </a:cubicBezTo>
                      <a:close/>
                      <a:moveTo>
                        <a:pt x="5594" y="3463"/>
                      </a:moveTo>
                      <a:lnTo>
                        <a:pt x="5594" y="3463"/>
                      </a:lnTo>
                      <a:cubicBezTo>
                        <a:pt x="5572" y="3468"/>
                        <a:pt x="5560" y="3490"/>
                        <a:pt x="5566" y="3512"/>
                      </a:cubicBezTo>
                      <a:cubicBezTo>
                        <a:pt x="5571" y="3533"/>
                        <a:pt x="5593" y="3546"/>
                        <a:pt x="5615" y="3540"/>
                      </a:cubicBezTo>
                      <a:lnTo>
                        <a:pt x="5615" y="3540"/>
                      </a:lnTo>
                      <a:cubicBezTo>
                        <a:pt x="5636" y="3534"/>
                        <a:pt x="5649" y="3512"/>
                        <a:pt x="5643" y="3491"/>
                      </a:cubicBezTo>
                      <a:cubicBezTo>
                        <a:pt x="5637" y="3469"/>
                        <a:pt x="5615" y="3457"/>
                        <a:pt x="5594" y="3463"/>
                      </a:cubicBezTo>
                      <a:close/>
                      <a:moveTo>
                        <a:pt x="5439" y="3505"/>
                      </a:moveTo>
                      <a:lnTo>
                        <a:pt x="5439" y="3505"/>
                      </a:lnTo>
                      <a:cubicBezTo>
                        <a:pt x="5418" y="3511"/>
                        <a:pt x="5405" y="3533"/>
                        <a:pt x="5411" y="3554"/>
                      </a:cubicBezTo>
                      <a:cubicBezTo>
                        <a:pt x="5417" y="3575"/>
                        <a:pt x="5439" y="3588"/>
                        <a:pt x="5460" y="3582"/>
                      </a:cubicBezTo>
                      <a:lnTo>
                        <a:pt x="5460" y="3582"/>
                      </a:lnTo>
                      <a:cubicBezTo>
                        <a:pt x="5482" y="3576"/>
                        <a:pt x="5494" y="3554"/>
                        <a:pt x="5488" y="3533"/>
                      </a:cubicBezTo>
                      <a:cubicBezTo>
                        <a:pt x="5483" y="3511"/>
                        <a:pt x="5460" y="3499"/>
                        <a:pt x="5439" y="3505"/>
                      </a:cubicBezTo>
                      <a:close/>
                      <a:moveTo>
                        <a:pt x="5285" y="3547"/>
                      </a:moveTo>
                      <a:lnTo>
                        <a:pt x="5285" y="3547"/>
                      </a:lnTo>
                      <a:cubicBezTo>
                        <a:pt x="5263" y="3553"/>
                        <a:pt x="5251" y="3575"/>
                        <a:pt x="5257" y="3596"/>
                      </a:cubicBezTo>
                      <a:cubicBezTo>
                        <a:pt x="5263" y="3617"/>
                        <a:pt x="5285" y="3630"/>
                        <a:pt x="5306" y="3624"/>
                      </a:cubicBezTo>
                      <a:lnTo>
                        <a:pt x="5306" y="3624"/>
                      </a:lnTo>
                      <a:cubicBezTo>
                        <a:pt x="5327" y="3618"/>
                        <a:pt x="5340" y="3596"/>
                        <a:pt x="5334" y="3575"/>
                      </a:cubicBezTo>
                      <a:cubicBezTo>
                        <a:pt x="5328" y="3554"/>
                        <a:pt x="5306" y="3541"/>
                        <a:pt x="5285" y="3547"/>
                      </a:cubicBezTo>
                      <a:close/>
                      <a:moveTo>
                        <a:pt x="5130" y="3589"/>
                      </a:moveTo>
                      <a:lnTo>
                        <a:pt x="5130" y="3589"/>
                      </a:lnTo>
                      <a:cubicBezTo>
                        <a:pt x="5109" y="3595"/>
                        <a:pt x="5096" y="3617"/>
                        <a:pt x="5102" y="3638"/>
                      </a:cubicBezTo>
                      <a:cubicBezTo>
                        <a:pt x="5108" y="3659"/>
                        <a:pt x="5130" y="3672"/>
                        <a:pt x="5151" y="3666"/>
                      </a:cubicBezTo>
                      <a:lnTo>
                        <a:pt x="5152" y="3666"/>
                      </a:lnTo>
                      <a:cubicBezTo>
                        <a:pt x="5173" y="3660"/>
                        <a:pt x="5185" y="3638"/>
                        <a:pt x="5179" y="3617"/>
                      </a:cubicBezTo>
                      <a:cubicBezTo>
                        <a:pt x="5174" y="3596"/>
                        <a:pt x="5152" y="3583"/>
                        <a:pt x="5130" y="3589"/>
                      </a:cubicBezTo>
                      <a:close/>
                      <a:moveTo>
                        <a:pt x="4976" y="3631"/>
                      </a:moveTo>
                      <a:lnTo>
                        <a:pt x="4976" y="3631"/>
                      </a:lnTo>
                      <a:cubicBezTo>
                        <a:pt x="4955" y="3637"/>
                        <a:pt x="4942" y="3659"/>
                        <a:pt x="4948" y="3680"/>
                      </a:cubicBezTo>
                      <a:cubicBezTo>
                        <a:pt x="4954" y="3702"/>
                        <a:pt x="4976" y="3714"/>
                        <a:pt x="4997" y="3708"/>
                      </a:cubicBezTo>
                      <a:lnTo>
                        <a:pt x="4997" y="3708"/>
                      </a:lnTo>
                      <a:cubicBezTo>
                        <a:pt x="5018" y="3702"/>
                        <a:pt x="5031" y="3680"/>
                        <a:pt x="5025" y="3659"/>
                      </a:cubicBezTo>
                      <a:cubicBezTo>
                        <a:pt x="5019" y="3638"/>
                        <a:pt x="4997" y="3625"/>
                        <a:pt x="4976" y="3631"/>
                      </a:cubicBezTo>
                      <a:close/>
                      <a:moveTo>
                        <a:pt x="4821" y="3673"/>
                      </a:moveTo>
                      <a:lnTo>
                        <a:pt x="4821" y="3673"/>
                      </a:lnTo>
                      <a:cubicBezTo>
                        <a:pt x="4800" y="3679"/>
                        <a:pt x="4788" y="3701"/>
                        <a:pt x="4793" y="3722"/>
                      </a:cubicBezTo>
                      <a:cubicBezTo>
                        <a:pt x="4799" y="3744"/>
                        <a:pt x="4821" y="3756"/>
                        <a:pt x="4843" y="3750"/>
                      </a:cubicBezTo>
                      <a:lnTo>
                        <a:pt x="4843" y="3750"/>
                      </a:lnTo>
                      <a:cubicBezTo>
                        <a:pt x="4864" y="3745"/>
                        <a:pt x="4876" y="3723"/>
                        <a:pt x="4871" y="3701"/>
                      </a:cubicBezTo>
                      <a:cubicBezTo>
                        <a:pt x="4865" y="3680"/>
                        <a:pt x="4843" y="3667"/>
                        <a:pt x="4821" y="3673"/>
                      </a:cubicBezTo>
                      <a:close/>
                      <a:moveTo>
                        <a:pt x="4667" y="3715"/>
                      </a:moveTo>
                      <a:lnTo>
                        <a:pt x="4667" y="3715"/>
                      </a:lnTo>
                      <a:cubicBezTo>
                        <a:pt x="4646" y="3721"/>
                        <a:pt x="4633" y="3743"/>
                        <a:pt x="4639" y="3765"/>
                      </a:cubicBezTo>
                      <a:cubicBezTo>
                        <a:pt x="4645" y="3786"/>
                        <a:pt x="4667" y="3798"/>
                        <a:pt x="4688" y="3793"/>
                      </a:cubicBezTo>
                      <a:lnTo>
                        <a:pt x="4688" y="3793"/>
                      </a:lnTo>
                      <a:cubicBezTo>
                        <a:pt x="4710" y="3787"/>
                        <a:pt x="4722" y="3765"/>
                        <a:pt x="4716" y="3743"/>
                      </a:cubicBezTo>
                      <a:cubicBezTo>
                        <a:pt x="4710" y="3722"/>
                        <a:pt x="4688" y="3710"/>
                        <a:pt x="4667" y="3715"/>
                      </a:cubicBezTo>
                      <a:close/>
                      <a:moveTo>
                        <a:pt x="4513" y="3758"/>
                      </a:moveTo>
                      <a:lnTo>
                        <a:pt x="4513" y="3758"/>
                      </a:lnTo>
                      <a:cubicBezTo>
                        <a:pt x="4491" y="3763"/>
                        <a:pt x="4479" y="3786"/>
                        <a:pt x="4485" y="3807"/>
                      </a:cubicBezTo>
                      <a:cubicBezTo>
                        <a:pt x="4490" y="3828"/>
                        <a:pt x="4512" y="3841"/>
                        <a:pt x="4534" y="3835"/>
                      </a:cubicBezTo>
                      <a:lnTo>
                        <a:pt x="4534" y="3835"/>
                      </a:lnTo>
                      <a:cubicBezTo>
                        <a:pt x="4555" y="3829"/>
                        <a:pt x="4568" y="3807"/>
                        <a:pt x="4562" y="3786"/>
                      </a:cubicBezTo>
                      <a:cubicBezTo>
                        <a:pt x="4556" y="3764"/>
                        <a:pt x="4534" y="3752"/>
                        <a:pt x="4513" y="3758"/>
                      </a:cubicBezTo>
                      <a:close/>
                      <a:moveTo>
                        <a:pt x="4358" y="3800"/>
                      </a:moveTo>
                      <a:lnTo>
                        <a:pt x="4358" y="3800"/>
                      </a:lnTo>
                      <a:cubicBezTo>
                        <a:pt x="4337" y="3806"/>
                        <a:pt x="4324" y="3828"/>
                        <a:pt x="4330" y="3849"/>
                      </a:cubicBezTo>
                      <a:cubicBezTo>
                        <a:pt x="4336" y="3870"/>
                        <a:pt x="4358" y="3883"/>
                        <a:pt x="4379" y="3877"/>
                      </a:cubicBezTo>
                      <a:lnTo>
                        <a:pt x="4379" y="3877"/>
                      </a:lnTo>
                      <a:cubicBezTo>
                        <a:pt x="4401" y="3871"/>
                        <a:pt x="4413" y="3849"/>
                        <a:pt x="4407" y="3828"/>
                      </a:cubicBezTo>
                      <a:cubicBezTo>
                        <a:pt x="4401" y="3806"/>
                        <a:pt x="4379" y="3794"/>
                        <a:pt x="4358" y="3800"/>
                      </a:cubicBezTo>
                      <a:close/>
                      <a:moveTo>
                        <a:pt x="4204" y="3842"/>
                      </a:moveTo>
                      <a:lnTo>
                        <a:pt x="4204" y="3842"/>
                      </a:lnTo>
                      <a:cubicBezTo>
                        <a:pt x="4182" y="3848"/>
                        <a:pt x="4170" y="3870"/>
                        <a:pt x="4176" y="3891"/>
                      </a:cubicBezTo>
                      <a:cubicBezTo>
                        <a:pt x="4182" y="3912"/>
                        <a:pt x="4204" y="3925"/>
                        <a:pt x="4225" y="3919"/>
                      </a:cubicBezTo>
                      <a:lnTo>
                        <a:pt x="4225" y="3919"/>
                      </a:lnTo>
                      <a:cubicBezTo>
                        <a:pt x="4246" y="3913"/>
                        <a:pt x="4259" y="3891"/>
                        <a:pt x="4253" y="3870"/>
                      </a:cubicBezTo>
                      <a:cubicBezTo>
                        <a:pt x="4247" y="3849"/>
                        <a:pt x="4225" y="3836"/>
                        <a:pt x="4204" y="3842"/>
                      </a:cubicBezTo>
                      <a:close/>
                      <a:moveTo>
                        <a:pt x="4049" y="3884"/>
                      </a:moveTo>
                      <a:lnTo>
                        <a:pt x="4049" y="3884"/>
                      </a:lnTo>
                      <a:cubicBezTo>
                        <a:pt x="4028" y="3890"/>
                        <a:pt x="4015" y="3912"/>
                        <a:pt x="4021" y="3933"/>
                      </a:cubicBezTo>
                      <a:cubicBezTo>
                        <a:pt x="4027" y="3955"/>
                        <a:pt x="4049" y="3967"/>
                        <a:pt x="4071" y="3961"/>
                      </a:cubicBezTo>
                      <a:lnTo>
                        <a:pt x="4071" y="3961"/>
                      </a:lnTo>
                      <a:cubicBezTo>
                        <a:pt x="4092" y="3955"/>
                        <a:pt x="4104" y="3933"/>
                        <a:pt x="4098" y="3912"/>
                      </a:cubicBezTo>
                      <a:cubicBezTo>
                        <a:pt x="4093" y="3891"/>
                        <a:pt x="4070" y="3878"/>
                        <a:pt x="4049" y="3884"/>
                      </a:cubicBezTo>
                      <a:close/>
                      <a:moveTo>
                        <a:pt x="3895" y="3926"/>
                      </a:moveTo>
                      <a:lnTo>
                        <a:pt x="3895" y="3926"/>
                      </a:lnTo>
                      <a:cubicBezTo>
                        <a:pt x="3873" y="3932"/>
                        <a:pt x="3861" y="3954"/>
                        <a:pt x="3867" y="3976"/>
                      </a:cubicBezTo>
                      <a:cubicBezTo>
                        <a:pt x="3873" y="3997"/>
                        <a:pt x="3895" y="4009"/>
                        <a:pt x="3916" y="4003"/>
                      </a:cubicBezTo>
                      <a:lnTo>
                        <a:pt x="3916" y="4003"/>
                      </a:lnTo>
                      <a:cubicBezTo>
                        <a:pt x="3937" y="3997"/>
                        <a:pt x="3950" y="3975"/>
                        <a:pt x="3944" y="3954"/>
                      </a:cubicBezTo>
                      <a:cubicBezTo>
                        <a:pt x="3938" y="3933"/>
                        <a:pt x="3916" y="3920"/>
                        <a:pt x="3895" y="3926"/>
                      </a:cubicBezTo>
                      <a:close/>
                      <a:moveTo>
                        <a:pt x="3740" y="3968"/>
                      </a:moveTo>
                      <a:lnTo>
                        <a:pt x="3740" y="3968"/>
                      </a:lnTo>
                      <a:cubicBezTo>
                        <a:pt x="3719" y="3974"/>
                        <a:pt x="3707" y="3996"/>
                        <a:pt x="3712" y="4018"/>
                      </a:cubicBezTo>
                      <a:cubicBezTo>
                        <a:pt x="3718" y="4039"/>
                        <a:pt x="3740" y="4051"/>
                        <a:pt x="3762" y="4046"/>
                      </a:cubicBezTo>
                      <a:lnTo>
                        <a:pt x="3762" y="4045"/>
                      </a:lnTo>
                      <a:cubicBezTo>
                        <a:pt x="3783" y="4040"/>
                        <a:pt x="3796" y="4018"/>
                        <a:pt x="3790" y="3996"/>
                      </a:cubicBezTo>
                      <a:cubicBezTo>
                        <a:pt x="3784" y="3975"/>
                        <a:pt x="3762" y="3963"/>
                        <a:pt x="3740" y="3968"/>
                      </a:cubicBezTo>
                      <a:close/>
                      <a:moveTo>
                        <a:pt x="3586" y="4011"/>
                      </a:moveTo>
                      <a:lnTo>
                        <a:pt x="3586" y="4011"/>
                      </a:lnTo>
                      <a:cubicBezTo>
                        <a:pt x="3565" y="4017"/>
                        <a:pt x="3552" y="4039"/>
                        <a:pt x="3558" y="4060"/>
                      </a:cubicBezTo>
                      <a:cubicBezTo>
                        <a:pt x="3564" y="4081"/>
                        <a:pt x="3586" y="4094"/>
                        <a:pt x="3607" y="4088"/>
                      </a:cubicBezTo>
                      <a:lnTo>
                        <a:pt x="3607" y="4088"/>
                      </a:lnTo>
                      <a:cubicBezTo>
                        <a:pt x="3629" y="4082"/>
                        <a:pt x="3641" y="4060"/>
                        <a:pt x="3635" y="4038"/>
                      </a:cubicBezTo>
                      <a:cubicBezTo>
                        <a:pt x="3629" y="4017"/>
                        <a:pt x="3607" y="4005"/>
                        <a:pt x="3586" y="4011"/>
                      </a:cubicBezTo>
                      <a:close/>
                      <a:moveTo>
                        <a:pt x="3431" y="4053"/>
                      </a:moveTo>
                      <a:lnTo>
                        <a:pt x="3431" y="4053"/>
                      </a:lnTo>
                      <a:cubicBezTo>
                        <a:pt x="3410" y="4059"/>
                        <a:pt x="3398" y="4081"/>
                        <a:pt x="3404" y="4102"/>
                      </a:cubicBezTo>
                      <a:cubicBezTo>
                        <a:pt x="3409" y="4123"/>
                        <a:pt x="3432" y="4136"/>
                        <a:pt x="3453" y="4130"/>
                      </a:cubicBezTo>
                      <a:lnTo>
                        <a:pt x="3453" y="4130"/>
                      </a:lnTo>
                      <a:cubicBezTo>
                        <a:pt x="3474" y="4124"/>
                        <a:pt x="3487" y="4102"/>
                        <a:pt x="3481" y="4081"/>
                      </a:cubicBezTo>
                      <a:cubicBezTo>
                        <a:pt x="3475" y="4059"/>
                        <a:pt x="3453" y="4047"/>
                        <a:pt x="3431" y="4053"/>
                      </a:cubicBezTo>
                      <a:close/>
                      <a:moveTo>
                        <a:pt x="3277" y="4095"/>
                      </a:moveTo>
                      <a:lnTo>
                        <a:pt x="3277" y="4095"/>
                      </a:lnTo>
                      <a:cubicBezTo>
                        <a:pt x="3256" y="4101"/>
                        <a:pt x="3243" y="4123"/>
                        <a:pt x="3249" y="4144"/>
                      </a:cubicBezTo>
                      <a:cubicBezTo>
                        <a:pt x="3255" y="4165"/>
                        <a:pt x="3277" y="4178"/>
                        <a:pt x="3298" y="4172"/>
                      </a:cubicBezTo>
                      <a:lnTo>
                        <a:pt x="3298" y="4172"/>
                      </a:lnTo>
                      <a:cubicBezTo>
                        <a:pt x="3320" y="4166"/>
                        <a:pt x="3332" y="4144"/>
                        <a:pt x="3326" y="4123"/>
                      </a:cubicBezTo>
                      <a:cubicBezTo>
                        <a:pt x="3320" y="4101"/>
                        <a:pt x="3298" y="4089"/>
                        <a:pt x="3277" y="4095"/>
                      </a:cubicBezTo>
                      <a:close/>
                      <a:moveTo>
                        <a:pt x="3123" y="4137"/>
                      </a:moveTo>
                      <a:lnTo>
                        <a:pt x="3123" y="4137"/>
                      </a:lnTo>
                      <a:cubicBezTo>
                        <a:pt x="3101" y="4143"/>
                        <a:pt x="3089" y="4165"/>
                        <a:pt x="3095" y="4186"/>
                      </a:cubicBezTo>
                      <a:cubicBezTo>
                        <a:pt x="3101" y="4208"/>
                        <a:pt x="3123" y="4220"/>
                        <a:pt x="3144" y="4214"/>
                      </a:cubicBezTo>
                      <a:lnTo>
                        <a:pt x="3144" y="4214"/>
                      </a:lnTo>
                      <a:cubicBezTo>
                        <a:pt x="3165" y="4208"/>
                        <a:pt x="3178" y="4186"/>
                        <a:pt x="3172" y="4165"/>
                      </a:cubicBezTo>
                      <a:cubicBezTo>
                        <a:pt x="3166" y="4144"/>
                        <a:pt x="3144" y="4131"/>
                        <a:pt x="3123" y="4137"/>
                      </a:cubicBezTo>
                      <a:close/>
                      <a:moveTo>
                        <a:pt x="2968" y="4179"/>
                      </a:moveTo>
                      <a:lnTo>
                        <a:pt x="2968" y="4179"/>
                      </a:lnTo>
                      <a:cubicBezTo>
                        <a:pt x="2947" y="4185"/>
                        <a:pt x="2934" y="4207"/>
                        <a:pt x="2940" y="4228"/>
                      </a:cubicBezTo>
                      <a:cubicBezTo>
                        <a:pt x="2946" y="4250"/>
                        <a:pt x="2968" y="4262"/>
                        <a:pt x="2990" y="4256"/>
                      </a:cubicBezTo>
                      <a:lnTo>
                        <a:pt x="2990" y="4256"/>
                      </a:lnTo>
                      <a:cubicBezTo>
                        <a:pt x="3011" y="4250"/>
                        <a:pt x="3023" y="4228"/>
                        <a:pt x="3017" y="4207"/>
                      </a:cubicBezTo>
                      <a:cubicBezTo>
                        <a:pt x="3012" y="4186"/>
                        <a:pt x="2989" y="4173"/>
                        <a:pt x="2968" y="4179"/>
                      </a:cubicBezTo>
                      <a:close/>
                      <a:moveTo>
                        <a:pt x="2814" y="4221"/>
                      </a:moveTo>
                      <a:lnTo>
                        <a:pt x="2814" y="4221"/>
                      </a:lnTo>
                      <a:cubicBezTo>
                        <a:pt x="2792" y="4227"/>
                        <a:pt x="2780" y="4249"/>
                        <a:pt x="2786" y="4271"/>
                      </a:cubicBezTo>
                      <a:cubicBezTo>
                        <a:pt x="2792" y="4292"/>
                        <a:pt x="2814" y="4304"/>
                        <a:pt x="2835" y="4298"/>
                      </a:cubicBezTo>
                      <a:lnTo>
                        <a:pt x="2835" y="4298"/>
                      </a:lnTo>
                      <a:cubicBezTo>
                        <a:pt x="2856" y="4293"/>
                        <a:pt x="2869" y="4270"/>
                        <a:pt x="2863" y="4249"/>
                      </a:cubicBezTo>
                      <a:cubicBezTo>
                        <a:pt x="2857" y="4228"/>
                        <a:pt x="2835" y="4215"/>
                        <a:pt x="2814" y="4221"/>
                      </a:cubicBezTo>
                      <a:close/>
                      <a:moveTo>
                        <a:pt x="2659" y="4263"/>
                      </a:moveTo>
                      <a:lnTo>
                        <a:pt x="2659" y="4264"/>
                      </a:lnTo>
                      <a:cubicBezTo>
                        <a:pt x="2638" y="4269"/>
                        <a:pt x="2626" y="4291"/>
                        <a:pt x="2631" y="4313"/>
                      </a:cubicBezTo>
                      <a:cubicBezTo>
                        <a:pt x="2637" y="4334"/>
                        <a:pt x="2659" y="4347"/>
                        <a:pt x="2681" y="4341"/>
                      </a:cubicBezTo>
                      <a:lnTo>
                        <a:pt x="2681" y="4341"/>
                      </a:lnTo>
                      <a:cubicBezTo>
                        <a:pt x="2702" y="4335"/>
                        <a:pt x="2714" y="4313"/>
                        <a:pt x="2709" y="4291"/>
                      </a:cubicBezTo>
                      <a:cubicBezTo>
                        <a:pt x="2703" y="4270"/>
                        <a:pt x="2681" y="4258"/>
                        <a:pt x="2659" y="4263"/>
                      </a:cubicBezTo>
                      <a:close/>
                      <a:moveTo>
                        <a:pt x="2505" y="4306"/>
                      </a:moveTo>
                      <a:lnTo>
                        <a:pt x="2505" y="4306"/>
                      </a:lnTo>
                      <a:cubicBezTo>
                        <a:pt x="2484" y="4312"/>
                        <a:pt x="2471" y="4334"/>
                        <a:pt x="2477" y="4355"/>
                      </a:cubicBezTo>
                      <a:cubicBezTo>
                        <a:pt x="2483" y="4376"/>
                        <a:pt x="2505" y="4389"/>
                        <a:pt x="2526" y="4383"/>
                      </a:cubicBezTo>
                      <a:lnTo>
                        <a:pt x="2526" y="4383"/>
                      </a:lnTo>
                      <a:cubicBezTo>
                        <a:pt x="2548" y="4377"/>
                        <a:pt x="2560" y="4355"/>
                        <a:pt x="2554" y="4333"/>
                      </a:cubicBezTo>
                      <a:cubicBezTo>
                        <a:pt x="2548" y="4312"/>
                        <a:pt x="2526" y="4300"/>
                        <a:pt x="2505" y="4306"/>
                      </a:cubicBezTo>
                      <a:close/>
                      <a:moveTo>
                        <a:pt x="2350" y="4348"/>
                      </a:moveTo>
                      <a:lnTo>
                        <a:pt x="2350" y="4348"/>
                      </a:lnTo>
                      <a:cubicBezTo>
                        <a:pt x="2329" y="4354"/>
                        <a:pt x="2317" y="4376"/>
                        <a:pt x="2323" y="4397"/>
                      </a:cubicBezTo>
                      <a:cubicBezTo>
                        <a:pt x="2328" y="4418"/>
                        <a:pt x="2351" y="4431"/>
                        <a:pt x="2372" y="4425"/>
                      </a:cubicBezTo>
                      <a:lnTo>
                        <a:pt x="2372" y="4425"/>
                      </a:lnTo>
                      <a:cubicBezTo>
                        <a:pt x="2393" y="4419"/>
                        <a:pt x="2406" y="4397"/>
                        <a:pt x="2400" y="4376"/>
                      </a:cubicBezTo>
                      <a:cubicBezTo>
                        <a:pt x="2394" y="4354"/>
                        <a:pt x="2372" y="4342"/>
                        <a:pt x="2350" y="4348"/>
                      </a:cubicBezTo>
                      <a:close/>
                      <a:moveTo>
                        <a:pt x="2196" y="4390"/>
                      </a:moveTo>
                      <a:lnTo>
                        <a:pt x="2196" y="4390"/>
                      </a:lnTo>
                      <a:cubicBezTo>
                        <a:pt x="2175" y="4396"/>
                        <a:pt x="2162" y="4418"/>
                        <a:pt x="2168" y="4439"/>
                      </a:cubicBezTo>
                      <a:cubicBezTo>
                        <a:pt x="2174" y="4461"/>
                        <a:pt x="2196" y="4473"/>
                        <a:pt x="2217" y="4467"/>
                      </a:cubicBezTo>
                      <a:lnTo>
                        <a:pt x="2217" y="4467"/>
                      </a:lnTo>
                      <a:cubicBezTo>
                        <a:pt x="2239" y="4461"/>
                        <a:pt x="2251" y="4439"/>
                        <a:pt x="2245" y="4418"/>
                      </a:cubicBezTo>
                      <a:cubicBezTo>
                        <a:pt x="2239" y="4397"/>
                        <a:pt x="2217" y="4384"/>
                        <a:pt x="2196" y="4390"/>
                      </a:cubicBezTo>
                      <a:close/>
                      <a:moveTo>
                        <a:pt x="2042" y="4432"/>
                      </a:moveTo>
                      <a:lnTo>
                        <a:pt x="2042" y="4432"/>
                      </a:lnTo>
                      <a:cubicBezTo>
                        <a:pt x="2020" y="4438"/>
                        <a:pt x="2008" y="4460"/>
                        <a:pt x="2014" y="4481"/>
                      </a:cubicBezTo>
                      <a:cubicBezTo>
                        <a:pt x="2020" y="4503"/>
                        <a:pt x="2042" y="4515"/>
                        <a:pt x="2063" y="4509"/>
                      </a:cubicBezTo>
                      <a:lnTo>
                        <a:pt x="2063" y="4509"/>
                      </a:lnTo>
                      <a:cubicBezTo>
                        <a:pt x="2084" y="4503"/>
                        <a:pt x="2097" y="4481"/>
                        <a:pt x="2091" y="4460"/>
                      </a:cubicBezTo>
                      <a:cubicBezTo>
                        <a:pt x="2085" y="4439"/>
                        <a:pt x="2063" y="4426"/>
                        <a:pt x="2042" y="4432"/>
                      </a:cubicBezTo>
                      <a:close/>
                      <a:moveTo>
                        <a:pt x="1887" y="4474"/>
                      </a:moveTo>
                      <a:lnTo>
                        <a:pt x="1887" y="4474"/>
                      </a:lnTo>
                      <a:cubicBezTo>
                        <a:pt x="1866" y="4480"/>
                        <a:pt x="1853" y="4502"/>
                        <a:pt x="1859" y="4524"/>
                      </a:cubicBezTo>
                      <a:cubicBezTo>
                        <a:pt x="1865" y="4545"/>
                        <a:pt x="1887" y="4557"/>
                        <a:pt x="1909" y="4551"/>
                      </a:cubicBezTo>
                      <a:lnTo>
                        <a:pt x="1909" y="4551"/>
                      </a:lnTo>
                      <a:cubicBezTo>
                        <a:pt x="1930" y="4545"/>
                        <a:pt x="1942" y="4523"/>
                        <a:pt x="1936" y="4502"/>
                      </a:cubicBezTo>
                      <a:cubicBezTo>
                        <a:pt x="1931" y="4481"/>
                        <a:pt x="1908" y="4468"/>
                        <a:pt x="1887" y="4474"/>
                      </a:cubicBezTo>
                      <a:close/>
                      <a:moveTo>
                        <a:pt x="1733" y="4516"/>
                      </a:moveTo>
                      <a:lnTo>
                        <a:pt x="1733" y="4516"/>
                      </a:lnTo>
                      <a:cubicBezTo>
                        <a:pt x="1711" y="4522"/>
                        <a:pt x="1699" y="4544"/>
                        <a:pt x="1705" y="4566"/>
                      </a:cubicBezTo>
                      <a:cubicBezTo>
                        <a:pt x="1711" y="4587"/>
                        <a:pt x="1733" y="4599"/>
                        <a:pt x="1754" y="4594"/>
                      </a:cubicBezTo>
                      <a:lnTo>
                        <a:pt x="1754" y="4594"/>
                      </a:lnTo>
                      <a:cubicBezTo>
                        <a:pt x="1775" y="4588"/>
                        <a:pt x="1788" y="4566"/>
                        <a:pt x="1782" y="4544"/>
                      </a:cubicBezTo>
                      <a:cubicBezTo>
                        <a:pt x="1776" y="4523"/>
                        <a:pt x="1754" y="4511"/>
                        <a:pt x="1733" y="4516"/>
                      </a:cubicBezTo>
                      <a:close/>
                      <a:moveTo>
                        <a:pt x="1578" y="4559"/>
                      </a:moveTo>
                      <a:lnTo>
                        <a:pt x="1578" y="4559"/>
                      </a:lnTo>
                      <a:cubicBezTo>
                        <a:pt x="1557" y="4565"/>
                        <a:pt x="1544" y="4587"/>
                        <a:pt x="1550" y="4608"/>
                      </a:cubicBezTo>
                      <a:cubicBezTo>
                        <a:pt x="1556" y="4629"/>
                        <a:pt x="1578" y="4642"/>
                        <a:pt x="1600" y="4636"/>
                      </a:cubicBezTo>
                      <a:lnTo>
                        <a:pt x="1600" y="4636"/>
                      </a:lnTo>
                      <a:cubicBezTo>
                        <a:pt x="1621" y="4630"/>
                        <a:pt x="1633" y="4608"/>
                        <a:pt x="1628" y="4586"/>
                      </a:cubicBezTo>
                      <a:cubicBezTo>
                        <a:pt x="1622" y="4565"/>
                        <a:pt x="1600" y="4553"/>
                        <a:pt x="1578" y="4559"/>
                      </a:cubicBezTo>
                      <a:close/>
                      <a:moveTo>
                        <a:pt x="1424" y="4601"/>
                      </a:moveTo>
                      <a:lnTo>
                        <a:pt x="1424" y="4601"/>
                      </a:lnTo>
                      <a:cubicBezTo>
                        <a:pt x="1403" y="4607"/>
                        <a:pt x="1390" y="4629"/>
                        <a:pt x="1396" y="4650"/>
                      </a:cubicBezTo>
                      <a:cubicBezTo>
                        <a:pt x="1402" y="4671"/>
                        <a:pt x="1424" y="4684"/>
                        <a:pt x="1445" y="4678"/>
                      </a:cubicBezTo>
                      <a:lnTo>
                        <a:pt x="1445" y="4678"/>
                      </a:lnTo>
                      <a:cubicBezTo>
                        <a:pt x="1467" y="4672"/>
                        <a:pt x="1479" y="4650"/>
                        <a:pt x="1473" y="4629"/>
                      </a:cubicBezTo>
                      <a:cubicBezTo>
                        <a:pt x="1467" y="4607"/>
                        <a:pt x="1445" y="4595"/>
                        <a:pt x="1424" y="4601"/>
                      </a:cubicBezTo>
                      <a:close/>
                      <a:moveTo>
                        <a:pt x="1269" y="4643"/>
                      </a:moveTo>
                      <a:lnTo>
                        <a:pt x="1269" y="4643"/>
                      </a:lnTo>
                      <a:cubicBezTo>
                        <a:pt x="1248" y="4649"/>
                        <a:pt x="1236" y="4671"/>
                        <a:pt x="1242" y="4692"/>
                      </a:cubicBezTo>
                      <a:cubicBezTo>
                        <a:pt x="1247" y="4713"/>
                        <a:pt x="1270" y="4726"/>
                        <a:pt x="1291" y="4720"/>
                      </a:cubicBezTo>
                      <a:lnTo>
                        <a:pt x="1291" y="4720"/>
                      </a:lnTo>
                      <a:cubicBezTo>
                        <a:pt x="1312" y="4714"/>
                        <a:pt x="1325" y="4692"/>
                        <a:pt x="1319" y="4671"/>
                      </a:cubicBezTo>
                      <a:cubicBezTo>
                        <a:pt x="1313" y="4649"/>
                        <a:pt x="1291" y="4637"/>
                        <a:pt x="1269" y="4643"/>
                      </a:cubicBezTo>
                      <a:close/>
                      <a:moveTo>
                        <a:pt x="1115" y="4685"/>
                      </a:moveTo>
                      <a:lnTo>
                        <a:pt x="1115" y="4685"/>
                      </a:lnTo>
                      <a:cubicBezTo>
                        <a:pt x="1094" y="4691"/>
                        <a:pt x="1081" y="4713"/>
                        <a:pt x="1087" y="4734"/>
                      </a:cubicBezTo>
                      <a:cubicBezTo>
                        <a:pt x="1093" y="4756"/>
                        <a:pt x="1115" y="4768"/>
                        <a:pt x="1136" y="4762"/>
                      </a:cubicBezTo>
                      <a:lnTo>
                        <a:pt x="1136" y="4762"/>
                      </a:lnTo>
                      <a:cubicBezTo>
                        <a:pt x="1158" y="4756"/>
                        <a:pt x="1170" y="4734"/>
                        <a:pt x="1164" y="4713"/>
                      </a:cubicBezTo>
                      <a:cubicBezTo>
                        <a:pt x="1158" y="4692"/>
                        <a:pt x="1136" y="4679"/>
                        <a:pt x="1115" y="4685"/>
                      </a:cubicBezTo>
                      <a:close/>
                      <a:moveTo>
                        <a:pt x="961" y="4727"/>
                      </a:moveTo>
                      <a:lnTo>
                        <a:pt x="961" y="4727"/>
                      </a:lnTo>
                      <a:cubicBezTo>
                        <a:pt x="939" y="4733"/>
                        <a:pt x="927" y="4755"/>
                        <a:pt x="933" y="4776"/>
                      </a:cubicBezTo>
                      <a:cubicBezTo>
                        <a:pt x="939" y="4798"/>
                        <a:pt x="961" y="4810"/>
                        <a:pt x="982" y="4804"/>
                      </a:cubicBezTo>
                      <a:lnTo>
                        <a:pt x="982" y="4804"/>
                      </a:lnTo>
                      <a:cubicBezTo>
                        <a:pt x="1003" y="4798"/>
                        <a:pt x="1016" y="4776"/>
                        <a:pt x="1010" y="4755"/>
                      </a:cubicBezTo>
                      <a:cubicBezTo>
                        <a:pt x="1004" y="4734"/>
                        <a:pt x="982" y="4721"/>
                        <a:pt x="961" y="4727"/>
                      </a:cubicBezTo>
                      <a:close/>
                      <a:moveTo>
                        <a:pt x="806" y="4769"/>
                      </a:moveTo>
                      <a:lnTo>
                        <a:pt x="806" y="4769"/>
                      </a:lnTo>
                      <a:cubicBezTo>
                        <a:pt x="785" y="4775"/>
                        <a:pt x="772" y="4797"/>
                        <a:pt x="778" y="4819"/>
                      </a:cubicBezTo>
                      <a:cubicBezTo>
                        <a:pt x="784" y="4840"/>
                        <a:pt x="806" y="4852"/>
                        <a:pt x="827" y="4846"/>
                      </a:cubicBezTo>
                      <a:lnTo>
                        <a:pt x="828" y="4846"/>
                      </a:lnTo>
                      <a:cubicBezTo>
                        <a:pt x="849" y="4841"/>
                        <a:pt x="861" y="4818"/>
                        <a:pt x="855" y="4797"/>
                      </a:cubicBezTo>
                      <a:cubicBezTo>
                        <a:pt x="849" y="4776"/>
                        <a:pt x="827" y="4763"/>
                        <a:pt x="806" y="4769"/>
                      </a:cubicBezTo>
                      <a:close/>
                      <a:moveTo>
                        <a:pt x="652" y="4812"/>
                      </a:moveTo>
                      <a:lnTo>
                        <a:pt x="652" y="4812"/>
                      </a:lnTo>
                      <a:cubicBezTo>
                        <a:pt x="630" y="4817"/>
                        <a:pt x="618" y="4839"/>
                        <a:pt x="624" y="4861"/>
                      </a:cubicBezTo>
                      <a:cubicBezTo>
                        <a:pt x="630" y="4882"/>
                        <a:pt x="652" y="4895"/>
                        <a:pt x="673" y="4889"/>
                      </a:cubicBezTo>
                      <a:lnTo>
                        <a:pt x="673" y="4889"/>
                      </a:lnTo>
                      <a:cubicBezTo>
                        <a:pt x="694" y="4883"/>
                        <a:pt x="707" y="4861"/>
                        <a:pt x="701" y="4839"/>
                      </a:cubicBezTo>
                      <a:cubicBezTo>
                        <a:pt x="695" y="4818"/>
                        <a:pt x="673" y="4806"/>
                        <a:pt x="652" y="4812"/>
                      </a:cubicBezTo>
                      <a:close/>
                      <a:moveTo>
                        <a:pt x="497" y="4854"/>
                      </a:moveTo>
                      <a:lnTo>
                        <a:pt x="497" y="4854"/>
                      </a:lnTo>
                      <a:cubicBezTo>
                        <a:pt x="476" y="4860"/>
                        <a:pt x="463" y="4882"/>
                        <a:pt x="469" y="4903"/>
                      </a:cubicBezTo>
                      <a:cubicBezTo>
                        <a:pt x="475" y="4924"/>
                        <a:pt x="497" y="4937"/>
                        <a:pt x="519" y="4931"/>
                      </a:cubicBezTo>
                      <a:lnTo>
                        <a:pt x="519" y="4931"/>
                      </a:lnTo>
                      <a:cubicBezTo>
                        <a:pt x="540" y="4925"/>
                        <a:pt x="552" y="4903"/>
                        <a:pt x="547" y="4881"/>
                      </a:cubicBezTo>
                      <a:cubicBezTo>
                        <a:pt x="541" y="4860"/>
                        <a:pt x="519" y="4848"/>
                        <a:pt x="497" y="4854"/>
                      </a:cubicBezTo>
                      <a:close/>
                      <a:moveTo>
                        <a:pt x="343" y="4896"/>
                      </a:moveTo>
                      <a:lnTo>
                        <a:pt x="343" y="4896"/>
                      </a:lnTo>
                      <a:cubicBezTo>
                        <a:pt x="321" y="4902"/>
                        <a:pt x="309" y="4924"/>
                        <a:pt x="315" y="4945"/>
                      </a:cubicBezTo>
                      <a:cubicBezTo>
                        <a:pt x="321" y="4966"/>
                        <a:pt x="343" y="4979"/>
                        <a:pt x="364" y="4973"/>
                      </a:cubicBezTo>
                      <a:lnTo>
                        <a:pt x="364" y="4973"/>
                      </a:lnTo>
                      <a:cubicBezTo>
                        <a:pt x="386" y="4967"/>
                        <a:pt x="398" y="4945"/>
                        <a:pt x="392" y="4924"/>
                      </a:cubicBezTo>
                      <a:cubicBezTo>
                        <a:pt x="386" y="4902"/>
                        <a:pt x="364" y="4890"/>
                        <a:pt x="343" y="4896"/>
                      </a:cubicBezTo>
                      <a:close/>
                      <a:moveTo>
                        <a:pt x="188" y="4938"/>
                      </a:moveTo>
                      <a:lnTo>
                        <a:pt x="188" y="4938"/>
                      </a:lnTo>
                      <a:cubicBezTo>
                        <a:pt x="167" y="4944"/>
                        <a:pt x="155" y="4966"/>
                        <a:pt x="161" y="4987"/>
                      </a:cubicBezTo>
                      <a:cubicBezTo>
                        <a:pt x="166" y="5009"/>
                        <a:pt x="188" y="5021"/>
                        <a:pt x="210" y="5015"/>
                      </a:cubicBezTo>
                      <a:lnTo>
                        <a:pt x="210" y="5015"/>
                      </a:lnTo>
                      <a:cubicBezTo>
                        <a:pt x="231" y="5009"/>
                        <a:pt x="244" y="4987"/>
                        <a:pt x="238" y="4966"/>
                      </a:cubicBezTo>
                      <a:cubicBezTo>
                        <a:pt x="232" y="4945"/>
                        <a:pt x="210" y="4932"/>
                        <a:pt x="188" y="4938"/>
                      </a:cubicBezTo>
                      <a:close/>
                      <a:moveTo>
                        <a:pt x="34" y="4980"/>
                      </a:moveTo>
                      <a:lnTo>
                        <a:pt x="34" y="4980"/>
                      </a:lnTo>
                      <a:cubicBezTo>
                        <a:pt x="13" y="4986"/>
                        <a:pt x="0" y="5008"/>
                        <a:pt x="6" y="5029"/>
                      </a:cubicBezTo>
                      <a:cubicBezTo>
                        <a:pt x="12" y="5051"/>
                        <a:pt x="34" y="5063"/>
                        <a:pt x="55" y="5057"/>
                      </a:cubicBezTo>
                      <a:lnTo>
                        <a:pt x="55" y="5057"/>
                      </a:lnTo>
                      <a:cubicBezTo>
                        <a:pt x="77" y="5051"/>
                        <a:pt x="89" y="5029"/>
                        <a:pt x="83" y="5008"/>
                      </a:cubicBezTo>
                      <a:cubicBezTo>
                        <a:pt x="77" y="4987"/>
                        <a:pt x="55" y="4974"/>
                        <a:pt x="34" y="4980"/>
                      </a:cubicBezTo>
                      <a:close/>
                    </a:path>
                  </a:pathLst>
                </a:custGeom>
                <a:solidFill>
                  <a:srgbClr val="C00000"/>
                </a:solidFill>
                <a:ln w="0" cap="flat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9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859" y="3336"/>
                  <a:ext cx="127" cy="1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5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Book Antiqua" panose="02040602050305030304" pitchFamily="18" charset="0"/>
                    </a:rPr>
                    <a:t>400</a:t>
                  </a:r>
                  <a:endParaRPr kumimoji="0" lang="en-US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179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59" y="2951"/>
                  <a:ext cx="127" cy="1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5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Book Antiqua" panose="02040602050305030304" pitchFamily="18" charset="0"/>
                    </a:rPr>
                    <a:t>600</a:t>
                  </a:r>
                  <a:endParaRPr kumimoji="0" lang="en-US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1794" name="Rectangle 566"/>
                <p:cNvSpPr>
                  <a:spLocks noChangeArrowheads="1"/>
                </p:cNvSpPr>
                <p:nvPr/>
              </p:nvSpPr>
              <p:spPr bwMode="auto">
                <a:xfrm>
                  <a:off x="1859" y="2563"/>
                  <a:ext cx="127" cy="1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5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Book Antiqua" panose="02040602050305030304" pitchFamily="18" charset="0"/>
                    </a:rPr>
                    <a:t>800</a:t>
                  </a:r>
                  <a:endParaRPr kumimoji="0" lang="en-US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1795" name="Rectangle 567"/>
                <p:cNvSpPr>
                  <a:spLocks noChangeArrowheads="1"/>
                </p:cNvSpPr>
                <p:nvPr/>
              </p:nvSpPr>
              <p:spPr bwMode="auto">
                <a:xfrm>
                  <a:off x="1817" y="2177"/>
                  <a:ext cx="191" cy="1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5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Book Antiqua" panose="02040602050305030304" pitchFamily="18" charset="0"/>
                    </a:rPr>
                    <a:t>1,000</a:t>
                  </a:r>
                  <a:endParaRPr kumimoji="0" lang="en-US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179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817" y="1792"/>
                  <a:ext cx="191" cy="1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05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Book Antiqua" panose="02040602050305030304" pitchFamily="18" charset="0"/>
                    </a:rPr>
                    <a:t>1,200</a:t>
                  </a:r>
                  <a:endParaRPr kumimoji="0" lang="en-US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1797" name="Rectangle 576"/>
                <p:cNvSpPr>
                  <a:spLocks noChangeArrowheads="1"/>
                </p:cNvSpPr>
                <p:nvPr/>
              </p:nvSpPr>
              <p:spPr bwMode="auto">
                <a:xfrm>
                  <a:off x="7111" y="3572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98" name="Rectangle 584"/>
                <p:cNvSpPr>
                  <a:spLocks noChangeArrowheads="1"/>
                </p:cNvSpPr>
                <p:nvPr/>
              </p:nvSpPr>
              <p:spPr bwMode="auto">
                <a:xfrm>
                  <a:off x="6483" y="3601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99" name="Rectangle 591"/>
                <p:cNvSpPr>
                  <a:spLocks noChangeArrowheads="1"/>
                </p:cNvSpPr>
                <p:nvPr/>
              </p:nvSpPr>
              <p:spPr bwMode="auto">
                <a:xfrm>
                  <a:off x="5934" y="3572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1258" name="Rectangle 3"/>
          <p:cNvSpPr txBox="1">
            <a:spLocks noChangeArrowheads="1"/>
          </p:cNvSpPr>
          <p:nvPr/>
        </p:nvSpPr>
        <p:spPr>
          <a:xfrm>
            <a:off x="-5751" y="838200"/>
            <a:ext cx="12182789" cy="360909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2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b="1" kern="0" dirty="0"/>
              <a:t>Time Series. </a:t>
            </a:r>
            <a:r>
              <a:rPr lang="en-US" kern="0" dirty="0"/>
              <a:t>A relationship between the variable of interest – demand - and time.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Systematic Components (</a:t>
            </a:r>
            <a:r>
              <a:rPr lang="en-US" dirty="0">
                <a:solidFill>
                  <a:srgbClr val="000000"/>
                </a:solidFill>
              </a:rPr>
              <a:t>Expected)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000000"/>
                </a:solidFill>
              </a:rPr>
              <a:t>Level</a:t>
            </a:r>
            <a:r>
              <a:rPr lang="en-US" dirty="0">
                <a:solidFill>
                  <a:srgbClr val="000000"/>
                </a:solidFill>
              </a:rPr>
              <a:t> (current deseasonalized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000000"/>
                </a:solidFill>
              </a:rPr>
              <a:t>Trend</a:t>
            </a:r>
            <a:r>
              <a:rPr lang="en-US" dirty="0">
                <a:solidFill>
                  <a:srgbClr val="000000"/>
                </a:solidFill>
              </a:rPr>
              <a:t> (growth or decline)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000000"/>
                </a:solidFill>
              </a:rPr>
              <a:t>Seasonality</a:t>
            </a:r>
            <a:r>
              <a:rPr lang="en-US" dirty="0">
                <a:solidFill>
                  <a:srgbClr val="000000"/>
                </a:solidFill>
              </a:rPr>
              <a:t> (less than one year)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000000"/>
                </a:solidFill>
              </a:rPr>
              <a:t>Cycles</a:t>
            </a:r>
            <a:r>
              <a:rPr lang="en-US" dirty="0">
                <a:solidFill>
                  <a:srgbClr val="000000"/>
                </a:solidFill>
              </a:rPr>
              <a:t> (every several years)</a:t>
            </a:r>
            <a:endParaRPr lang="en-US" b="1" i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kern="0" dirty="0"/>
              <a:t>Random Components (Not Predictable)</a:t>
            </a:r>
          </a:p>
        </p:txBody>
      </p:sp>
      <p:sp>
        <p:nvSpPr>
          <p:cNvPr id="2198" name="Text Box 6"/>
          <p:cNvSpPr txBox="1">
            <a:spLocks noChangeArrowheads="1"/>
          </p:cNvSpPr>
          <p:nvPr/>
        </p:nvSpPr>
        <p:spPr bwMode="auto">
          <a:xfrm>
            <a:off x="2688800" y="5169366"/>
            <a:ext cx="79380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 b="1" i="1">
                <a:solidFill>
                  <a:srgbClr val="C00000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Level </a:t>
            </a:r>
          </a:p>
        </p:txBody>
      </p:sp>
      <p:sp>
        <p:nvSpPr>
          <p:cNvPr id="2202" name="Text Box 6"/>
          <p:cNvSpPr txBox="1">
            <a:spLocks noChangeArrowheads="1"/>
          </p:cNvSpPr>
          <p:nvPr/>
        </p:nvSpPr>
        <p:spPr bwMode="auto">
          <a:xfrm>
            <a:off x="3776971" y="4604733"/>
            <a:ext cx="83227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 b="1" i="1">
                <a:solidFill>
                  <a:srgbClr val="C00000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Trend </a:t>
            </a:r>
          </a:p>
        </p:txBody>
      </p:sp>
      <p:sp>
        <p:nvSpPr>
          <p:cNvPr id="2203" name="Text Box 6"/>
          <p:cNvSpPr txBox="1">
            <a:spLocks noChangeArrowheads="1"/>
          </p:cNvSpPr>
          <p:nvPr/>
        </p:nvSpPr>
        <p:spPr bwMode="auto">
          <a:xfrm>
            <a:off x="5066607" y="5091301"/>
            <a:ext cx="146065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 b="1" i="1">
                <a:solidFill>
                  <a:srgbClr val="C00000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Seasonality </a:t>
            </a:r>
          </a:p>
        </p:txBody>
      </p:sp>
      <p:sp>
        <p:nvSpPr>
          <p:cNvPr id="2204" name="Text Box 6"/>
          <p:cNvSpPr txBox="1">
            <a:spLocks noChangeArrowheads="1"/>
          </p:cNvSpPr>
          <p:nvPr/>
        </p:nvSpPr>
        <p:spPr bwMode="auto">
          <a:xfrm>
            <a:off x="7579921" y="2809543"/>
            <a:ext cx="9140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 b="1" i="1">
                <a:solidFill>
                  <a:srgbClr val="C00000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Cycles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FB0E1E0-21C3-456E-A22D-4C581378089D}"/>
              </a:ext>
            </a:extLst>
          </p:cNvPr>
          <p:cNvCxnSpPr>
            <a:cxnSpLocks/>
          </p:cNvCxnSpPr>
          <p:nvPr/>
        </p:nvCxnSpPr>
        <p:spPr bwMode="auto">
          <a:xfrm flipV="1">
            <a:off x="3444875" y="3674180"/>
            <a:ext cx="39052" cy="28028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80" name="Straight Arrow Connector 579">
            <a:extLst>
              <a:ext uri="{FF2B5EF4-FFF2-40B4-BE49-F238E27FC236}">
                <a16:creationId xmlns:a16="http://schemas.microsoft.com/office/drawing/2014/main" id="{3599ECF4-B7B4-41E1-9BCF-4099DA8299A9}"/>
              </a:ext>
            </a:extLst>
          </p:cNvPr>
          <p:cNvCxnSpPr>
            <a:cxnSpLocks/>
          </p:cNvCxnSpPr>
          <p:nvPr/>
        </p:nvCxnSpPr>
        <p:spPr bwMode="auto">
          <a:xfrm flipV="1">
            <a:off x="3451382" y="6297433"/>
            <a:ext cx="8609013" cy="532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659753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8" grpId="0"/>
      <p:bldP spid="2202" grpId="0"/>
      <p:bldP spid="2203" grpId="0"/>
      <p:bldP spid="22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Forecasting and Time Series</a:t>
            </a:r>
          </a:p>
        </p:txBody>
      </p:sp>
      <p:pic>
        <p:nvPicPr>
          <p:cNvPr id="7" name="V1AT5BrEIs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5006" y="-12467"/>
            <a:ext cx="12214163" cy="68704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771C120-1FD1-48DA-8B9C-ACE2E1F75E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0"/>
            <a:ext cx="829491" cy="829491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99268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Forecast: a prediction of the future value of a variable of interest, such as demand.</a:t>
            </a:r>
          </a:p>
          <a:p>
            <a:r>
              <a:rPr lang="en-US" dirty="0"/>
              <a:t>Marketing, finance, and operations are the three key building blocks of manufacturing and service organizations. </a:t>
            </a:r>
          </a:p>
          <a:p>
            <a:r>
              <a:rPr lang="en-US" dirty="0"/>
              <a:t>They all need forecasting for planning, organizing, and budgeting.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dirty="0">
              <a:latin typeface="Book Antiqua" panose="020406020503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All Business Processes &amp; Functions Need Forecasting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877371"/>
              </p:ext>
            </p:extLst>
          </p:nvPr>
        </p:nvGraphicFramePr>
        <p:xfrm>
          <a:off x="2209800" y="3352800"/>
          <a:ext cx="748665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Worksheet" r:id="rId3" imgW="7486916" imgH="2819380" progId="Excel.Sheet.12">
                  <p:embed/>
                </p:oleObj>
              </mc:Choice>
              <mc:Fallback>
                <p:oleObj name="Worksheet" r:id="rId3" imgW="7486916" imgH="28193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3352800"/>
                        <a:ext cx="7486650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7469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dirty="0">
                <a:solidFill>
                  <a:srgbClr val="CC0000"/>
                </a:solidFill>
              </a:rPr>
              <a:t>Forecasts are almost always inaccurate- Differ from actual. 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dirty="0">
                <a:solidFill>
                  <a:srgbClr val="CC0000"/>
                </a:solidFill>
              </a:rPr>
              <a:t>Forecasts should be accompanied by a measure of forecast error- such as standard deviation or coefficient of variation.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dirty="0">
                <a:solidFill>
                  <a:srgbClr val="CC0000"/>
                </a:solidFill>
              </a:rPr>
              <a:t>Forecasts for aggregate items are more accurate than individual forecasts. </a:t>
            </a:r>
            <a:r>
              <a:rPr lang="en-US" dirty="0">
                <a:cs typeface="Times New Roman" pitchFamily="18" charset="0"/>
              </a:rPr>
              <a:t>Aggregate forecasts reduce the amount of variability </a:t>
            </a:r>
            <a:r>
              <a:rPr lang="en-US" dirty="0">
                <a:latin typeface="Arial" pitchFamily="34" charset="0"/>
                <a:cs typeface="Times New Roman" pitchFamily="18" charset="0"/>
              </a:rPr>
              <a:t>–</a:t>
            </a:r>
            <a:r>
              <a:rPr lang="en-US" dirty="0">
                <a:cs typeface="Times New Roman" pitchFamily="18" charset="0"/>
              </a:rPr>
              <a:t> relative to the aggregate mean demand. Standard deviation of sum of two variables is less than sum of the standard deviation of the two variables.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dirty="0">
                <a:solidFill>
                  <a:srgbClr val="CC0000"/>
                </a:solidFill>
              </a:rPr>
              <a:t>Long-range forecasts are less accurate than short-range forecasts.</a:t>
            </a:r>
            <a:r>
              <a:rPr lang="en-US" dirty="0"/>
              <a:t> Forecasts further into the future tends to be less accurate than those of more imminent events. As time passes, we get better information, and make better prediction.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Four Characteristics of All Forecasting Techniques</a:t>
            </a:r>
          </a:p>
        </p:txBody>
      </p:sp>
    </p:spTree>
    <p:extLst>
      <p:ext uri="{BB962C8B-B14F-4D97-AF65-F5344CB8AC3E}">
        <p14:creationId xmlns:p14="http://schemas.microsoft.com/office/powerpoint/2010/main" val="1660869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 Containerized Cargo-2016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335854"/>
              </p:ext>
            </p:extLst>
          </p:nvPr>
        </p:nvGraphicFramePr>
        <p:xfrm>
          <a:off x="169132" y="990601"/>
          <a:ext cx="11720143" cy="4724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" name="Worksheet" r:id="rId3" imgW="7324641" imgH="3276720" progId="Excel.Sheet.12">
                  <p:embed/>
                </p:oleObj>
              </mc:Choice>
              <mc:Fallback>
                <p:oleObj name="Worksheet" r:id="rId3" imgW="7324641" imgH="327672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32" y="990601"/>
                        <a:ext cx="11720143" cy="47243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01446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US-China Alternative Routes</a:t>
            </a:r>
            <a:endParaRPr lang="en-US" dirty="0"/>
          </a:p>
        </p:txBody>
      </p:sp>
      <p:pic>
        <p:nvPicPr>
          <p:cNvPr id="103" name="Picture 4" descr="Robinson Europe 07"/>
          <p:cNvPicPr preferRelativeResize="0">
            <a:picLocks noChangeAspect="1" noChangeArrowheads="1"/>
          </p:cNvPicPr>
          <p:nvPr/>
        </p:nvPicPr>
        <p:blipFill>
          <a:blip r:embed="rId3" cstate="print"/>
          <a:srcRect l="26141"/>
          <a:stretch>
            <a:fillRect/>
          </a:stretch>
        </p:blipFill>
        <p:spPr bwMode="auto">
          <a:xfrm>
            <a:off x="790000" y="772993"/>
            <a:ext cx="8293638" cy="57077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104" name="Freeform 12"/>
          <p:cNvSpPr>
            <a:spLocks/>
          </p:cNvSpPr>
          <p:nvPr/>
        </p:nvSpPr>
        <p:spPr bwMode="auto">
          <a:xfrm>
            <a:off x="2435208" y="2334343"/>
            <a:ext cx="4500574" cy="1243616"/>
          </a:xfrm>
          <a:custGeom>
            <a:avLst/>
            <a:gdLst>
              <a:gd name="T0" fmla="*/ 2147483647 w 2345"/>
              <a:gd name="T1" fmla="*/ 2147483647 h 679"/>
              <a:gd name="T2" fmla="*/ 2147483647 w 2345"/>
              <a:gd name="T3" fmla="*/ 2147483647 h 679"/>
              <a:gd name="T4" fmla="*/ 2147483647 w 2345"/>
              <a:gd name="T5" fmla="*/ 2147483647 h 679"/>
              <a:gd name="T6" fmla="*/ 2147483647 w 2345"/>
              <a:gd name="T7" fmla="*/ 2147483647 h 679"/>
              <a:gd name="T8" fmla="*/ 2147483647 w 2345"/>
              <a:gd name="T9" fmla="*/ 2147483647 h 679"/>
              <a:gd name="T10" fmla="*/ 2147483647 w 2345"/>
              <a:gd name="T11" fmla="*/ 2147483647 h 679"/>
              <a:gd name="T12" fmla="*/ 2147483647 w 2345"/>
              <a:gd name="T13" fmla="*/ 2147483647 h 679"/>
              <a:gd name="T14" fmla="*/ 2147483647 w 2345"/>
              <a:gd name="T15" fmla="*/ 2147483647 h 679"/>
              <a:gd name="T16" fmla="*/ 2147483647 w 2345"/>
              <a:gd name="T17" fmla="*/ 2147483647 h 679"/>
              <a:gd name="T18" fmla="*/ 2147483647 w 2345"/>
              <a:gd name="T19" fmla="*/ 2147483647 h 679"/>
              <a:gd name="T20" fmla="*/ 2147483647 w 2345"/>
              <a:gd name="T21" fmla="*/ 2147483647 h 679"/>
              <a:gd name="T22" fmla="*/ 2147483647 w 2345"/>
              <a:gd name="T23" fmla="*/ 2147483647 h 679"/>
              <a:gd name="T24" fmla="*/ 2147483647 w 2345"/>
              <a:gd name="T25" fmla="*/ 2147483647 h 679"/>
              <a:gd name="T26" fmla="*/ 0 w 2345"/>
              <a:gd name="T27" fmla="*/ 2147483647 h 67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45"/>
              <a:gd name="T43" fmla="*/ 0 h 679"/>
              <a:gd name="T44" fmla="*/ 2345 w 2345"/>
              <a:gd name="T45" fmla="*/ 679 h 67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45" h="679">
                <a:moveTo>
                  <a:pt x="2343" y="306"/>
                </a:moveTo>
                <a:cubicBezTo>
                  <a:pt x="2342" y="306"/>
                  <a:pt x="2345" y="263"/>
                  <a:pt x="2334" y="306"/>
                </a:cubicBezTo>
                <a:cubicBezTo>
                  <a:pt x="2323" y="349"/>
                  <a:pt x="2300" y="506"/>
                  <a:pt x="2274" y="567"/>
                </a:cubicBezTo>
                <a:cubicBezTo>
                  <a:pt x="2247" y="612"/>
                  <a:pt x="2247" y="665"/>
                  <a:pt x="2178" y="672"/>
                </a:cubicBezTo>
                <a:cubicBezTo>
                  <a:pt x="2109" y="679"/>
                  <a:pt x="1985" y="637"/>
                  <a:pt x="1860" y="606"/>
                </a:cubicBezTo>
                <a:cubicBezTo>
                  <a:pt x="1735" y="575"/>
                  <a:pt x="1534" y="516"/>
                  <a:pt x="1431" y="489"/>
                </a:cubicBezTo>
                <a:cubicBezTo>
                  <a:pt x="1328" y="462"/>
                  <a:pt x="1309" y="506"/>
                  <a:pt x="1242" y="441"/>
                </a:cubicBezTo>
                <a:cubicBezTo>
                  <a:pt x="1175" y="376"/>
                  <a:pt x="1104" y="160"/>
                  <a:pt x="1032" y="102"/>
                </a:cubicBezTo>
                <a:cubicBezTo>
                  <a:pt x="960" y="44"/>
                  <a:pt x="856" y="105"/>
                  <a:pt x="807" y="90"/>
                </a:cubicBezTo>
                <a:cubicBezTo>
                  <a:pt x="758" y="75"/>
                  <a:pt x="770" y="24"/>
                  <a:pt x="738" y="12"/>
                </a:cubicBezTo>
                <a:cubicBezTo>
                  <a:pt x="706" y="0"/>
                  <a:pt x="655" y="11"/>
                  <a:pt x="615" y="15"/>
                </a:cubicBezTo>
                <a:cubicBezTo>
                  <a:pt x="575" y="19"/>
                  <a:pt x="534" y="29"/>
                  <a:pt x="495" y="36"/>
                </a:cubicBezTo>
                <a:cubicBezTo>
                  <a:pt x="456" y="43"/>
                  <a:pt x="466" y="50"/>
                  <a:pt x="384" y="57"/>
                </a:cubicBezTo>
                <a:cubicBezTo>
                  <a:pt x="302" y="64"/>
                  <a:pt x="80" y="74"/>
                  <a:pt x="0" y="78"/>
                </a:cubicBezTo>
              </a:path>
            </a:pathLst>
          </a:custGeom>
          <a:noFill/>
          <a:ln w="3175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05" name="Group 13"/>
          <p:cNvGrpSpPr>
            <a:grpSpLocks/>
          </p:cNvGrpSpPr>
          <p:nvPr/>
        </p:nvGrpSpPr>
        <p:grpSpPr bwMode="auto">
          <a:xfrm>
            <a:off x="1151447" y="2283298"/>
            <a:ext cx="1330019" cy="230774"/>
            <a:chOff x="1659" y="1431"/>
            <a:chExt cx="693" cy="126"/>
          </a:xfrm>
        </p:grpSpPr>
        <p:sp>
          <p:nvSpPr>
            <p:cNvPr id="106" name="Freeform 14"/>
            <p:cNvSpPr>
              <a:spLocks/>
            </p:cNvSpPr>
            <p:nvPr/>
          </p:nvSpPr>
          <p:spPr bwMode="auto">
            <a:xfrm>
              <a:off x="1659" y="1530"/>
              <a:ext cx="693" cy="27"/>
            </a:xfrm>
            <a:custGeom>
              <a:avLst/>
              <a:gdLst>
                <a:gd name="T0" fmla="*/ 693 w 693"/>
                <a:gd name="T1" fmla="*/ 6 h 27"/>
                <a:gd name="T2" fmla="*/ 300 w 693"/>
                <a:gd name="T3" fmla="*/ 3 h 27"/>
                <a:gd name="T4" fmla="*/ 0 w 693"/>
                <a:gd name="T5" fmla="*/ 27 h 27"/>
                <a:gd name="T6" fmla="*/ 0 60000 65536"/>
                <a:gd name="T7" fmla="*/ 0 60000 65536"/>
                <a:gd name="T8" fmla="*/ 0 60000 65536"/>
                <a:gd name="T9" fmla="*/ 0 w 693"/>
                <a:gd name="T10" fmla="*/ 0 h 27"/>
                <a:gd name="T11" fmla="*/ 693 w 693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7">
                  <a:moveTo>
                    <a:pt x="693" y="6"/>
                  </a:moveTo>
                  <a:cubicBezTo>
                    <a:pt x="628" y="6"/>
                    <a:pt x="415" y="0"/>
                    <a:pt x="300" y="3"/>
                  </a:cubicBezTo>
                  <a:cubicBezTo>
                    <a:pt x="185" y="6"/>
                    <a:pt x="62" y="22"/>
                    <a:pt x="0" y="27"/>
                  </a:cubicBezTo>
                </a:path>
              </a:pathLst>
            </a:cu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Freeform 15"/>
            <p:cNvSpPr>
              <a:spLocks/>
            </p:cNvSpPr>
            <p:nvPr/>
          </p:nvSpPr>
          <p:spPr bwMode="auto">
            <a:xfrm>
              <a:off x="1785" y="1431"/>
              <a:ext cx="567" cy="105"/>
            </a:xfrm>
            <a:custGeom>
              <a:avLst/>
              <a:gdLst>
                <a:gd name="T0" fmla="*/ 567 w 567"/>
                <a:gd name="T1" fmla="*/ 105 h 105"/>
                <a:gd name="T2" fmla="*/ 150 w 567"/>
                <a:gd name="T3" fmla="*/ 45 h 105"/>
                <a:gd name="T4" fmla="*/ 0 w 567"/>
                <a:gd name="T5" fmla="*/ 0 h 105"/>
                <a:gd name="T6" fmla="*/ 0 60000 65536"/>
                <a:gd name="T7" fmla="*/ 0 60000 65536"/>
                <a:gd name="T8" fmla="*/ 0 60000 65536"/>
                <a:gd name="T9" fmla="*/ 0 w 567"/>
                <a:gd name="T10" fmla="*/ 0 h 105"/>
                <a:gd name="T11" fmla="*/ 567 w 567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105">
                  <a:moveTo>
                    <a:pt x="567" y="105"/>
                  </a:moveTo>
                  <a:cubicBezTo>
                    <a:pt x="498" y="95"/>
                    <a:pt x="244" y="62"/>
                    <a:pt x="150" y="45"/>
                  </a:cubicBezTo>
                  <a:cubicBezTo>
                    <a:pt x="56" y="28"/>
                    <a:pt x="31" y="9"/>
                    <a:pt x="0" y="0"/>
                  </a:cubicBezTo>
                </a:path>
              </a:pathLst>
            </a:cu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Line 16"/>
            <p:cNvSpPr>
              <a:spLocks noChangeShapeType="1"/>
            </p:cNvSpPr>
            <p:nvPr/>
          </p:nvSpPr>
          <p:spPr bwMode="auto">
            <a:xfrm flipH="1" flipV="1">
              <a:off x="1728" y="1488"/>
              <a:ext cx="624" cy="48"/>
            </a:xfrm>
            <a:prstGeom prst="line">
              <a:avLst/>
            </a:pr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9" name="Oval 27"/>
          <p:cNvSpPr>
            <a:spLocks noChangeArrowheads="1"/>
          </p:cNvSpPr>
          <p:nvPr/>
        </p:nvSpPr>
        <p:spPr bwMode="auto">
          <a:xfrm>
            <a:off x="3995034" y="1653348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0" name="Text Box 28"/>
          <p:cNvSpPr txBox="1">
            <a:spLocks noChangeArrowheads="1"/>
          </p:cNvSpPr>
          <p:nvPr/>
        </p:nvSpPr>
        <p:spPr bwMode="auto">
          <a:xfrm>
            <a:off x="2182397" y="1463027"/>
            <a:ext cx="2661212" cy="2616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Narvik, Norway</a:t>
            </a:r>
          </a:p>
        </p:txBody>
      </p:sp>
      <p:sp>
        <p:nvSpPr>
          <p:cNvPr id="111" name="Oval 29"/>
          <p:cNvSpPr>
            <a:spLocks noChangeArrowheads="1"/>
          </p:cNvSpPr>
          <p:nvPr/>
        </p:nvSpPr>
        <p:spPr bwMode="auto">
          <a:xfrm>
            <a:off x="6814434" y="2310573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" name="Text Box 30"/>
          <p:cNvSpPr txBox="1">
            <a:spLocks noChangeArrowheads="1"/>
          </p:cNvSpPr>
          <p:nvPr/>
        </p:nvSpPr>
        <p:spPr bwMode="auto">
          <a:xfrm>
            <a:off x="5362926" y="1996427"/>
            <a:ext cx="2901519" cy="2616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Vostochny, Russia</a:t>
            </a:r>
          </a:p>
        </p:txBody>
      </p:sp>
      <p:sp>
        <p:nvSpPr>
          <p:cNvPr id="113" name="Oval 31"/>
          <p:cNvSpPr>
            <a:spLocks noChangeArrowheads="1"/>
          </p:cNvSpPr>
          <p:nvPr/>
        </p:nvSpPr>
        <p:spPr bwMode="auto">
          <a:xfrm>
            <a:off x="6585834" y="2920173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5059249" y="2606027"/>
            <a:ext cx="2887953" cy="2616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Hong Kong, China</a:t>
            </a:r>
          </a:p>
        </p:txBody>
      </p:sp>
      <p:sp>
        <p:nvSpPr>
          <p:cNvPr id="115" name="Oval 33"/>
          <p:cNvSpPr>
            <a:spLocks noChangeArrowheads="1"/>
          </p:cNvSpPr>
          <p:nvPr/>
        </p:nvSpPr>
        <p:spPr bwMode="auto">
          <a:xfrm>
            <a:off x="6357234" y="3529773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6" name="Text Box 34"/>
          <p:cNvSpPr txBox="1">
            <a:spLocks noChangeArrowheads="1"/>
          </p:cNvSpPr>
          <p:nvPr/>
        </p:nvSpPr>
        <p:spPr bwMode="auto">
          <a:xfrm>
            <a:off x="4811017" y="3596627"/>
            <a:ext cx="2203853" cy="2616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Singapore</a:t>
            </a:r>
          </a:p>
        </p:txBody>
      </p:sp>
      <p:sp>
        <p:nvSpPr>
          <p:cNvPr id="117" name="Oval 35"/>
          <p:cNvSpPr>
            <a:spLocks noChangeArrowheads="1"/>
          </p:cNvSpPr>
          <p:nvPr/>
        </p:nvSpPr>
        <p:spPr bwMode="auto">
          <a:xfrm>
            <a:off x="3842634" y="2101023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8" name="Text Box 36"/>
          <p:cNvSpPr txBox="1">
            <a:spLocks noChangeArrowheads="1"/>
          </p:cNvSpPr>
          <p:nvPr/>
        </p:nvSpPr>
        <p:spPr bwMode="auto">
          <a:xfrm>
            <a:off x="2063444" y="2241773"/>
            <a:ext cx="3178260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Rotterdam, Netherlands</a:t>
            </a:r>
          </a:p>
        </p:txBody>
      </p:sp>
      <p:sp>
        <p:nvSpPr>
          <p:cNvPr id="119" name="Oval 39"/>
          <p:cNvSpPr>
            <a:spLocks noChangeArrowheads="1"/>
          </p:cNvSpPr>
          <p:nvPr/>
        </p:nvSpPr>
        <p:spPr bwMode="auto">
          <a:xfrm>
            <a:off x="1179193" y="2454638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0" name="Oval 40"/>
          <p:cNvSpPr>
            <a:spLocks noChangeArrowheads="1"/>
          </p:cNvSpPr>
          <p:nvPr/>
        </p:nvSpPr>
        <p:spPr bwMode="auto">
          <a:xfrm>
            <a:off x="1287143" y="2333988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1" name="Oval 41"/>
          <p:cNvSpPr>
            <a:spLocks noChangeArrowheads="1"/>
          </p:cNvSpPr>
          <p:nvPr/>
        </p:nvSpPr>
        <p:spPr bwMode="auto">
          <a:xfrm>
            <a:off x="1439543" y="2257788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" name="Text Box 47"/>
          <p:cNvSpPr txBox="1">
            <a:spLocks noChangeArrowheads="1"/>
          </p:cNvSpPr>
          <p:nvPr/>
        </p:nvSpPr>
        <p:spPr bwMode="auto">
          <a:xfrm>
            <a:off x="-110112" y="2533476"/>
            <a:ext cx="1967033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Savannah</a:t>
            </a:r>
          </a:p>
        </p:txBody>
      </p:sp>
      <p:sp>
        <p:nvSpPr>
          <p:cNvPr id="123" name="Text Box 48"/>
          <p:cNvSpPr txBox="1">
            <a:spLocks noChangeArrowheads="1"/>
          </p:cNvSpPr>
          <p:nvPr/>
        </p:nvSpPr>
        <p:spPr bwMode="auto">
          <a:xfrm>
            <a:off x="-77065" y="2312624"/>
            <a:ext cx="1730601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Norfolk</a:t>
            </a:r>
          </a:p>
        </p:txBody>
      </p:sp>
      <p:sp>
        <p:nvSpPr>
          <p:cNvPr id="124" name="Text Box 49"/>
          <p:cNvSpPr txBox="1">
            <a:spLocks noChangeArrowheads="1"/>
          </p:cNvSpPr>
          <p:nvPr/>
        </p:nvSpPr>
        <p:spPr bwMode="auto">
          <a:xfrm>
            <a:off x="-123978" y="2080957"/>
            <a:ext cx="1926336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New York</a:t>
            </a:r>
          </a:p>
        </p:txBody>
      </p:sp>
      <p:pic>
        <p:nvPicPr>
          <p:cNvPr id="125" name="Picture 4" descr="Robinson Europe 07"/>
          <p:cNvPicPr preferRelativeResize="0">
            <a:picLocks noChangeAspect="1" noChangeArrowheads="1"/>
          </p:cNvPicPr>
          <p:nvPr/>
        </p:nvPicPr>
        <p:blipFill>
          <a:blip r:embed="rId3" cstate="print"/>
          <a:srcRect r="67220"/>
          <a:stretch>
            <a:fillRect/>
          </a:stretch>
        </p:blipFill>
        <p:spPr bwMode="auto">
          <a:xfrm>
            <a:off x="7344308" y="775372"/>
            <a:ext cx="3638843" cy="5642509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126" name="Freeform 6"/>
          <p:cNvSpPr>
            <a:spLocks/>
          </p:cNvSpPr>
          <p:nvPr/>
        </p:nvSpPr>
        <p:spPr bwMode="auto">
          <a:xfrm>
            <a:off x="7597757" y="2642949"/>
            <a:ext cx="1946090" cy="219785"/>
          </a:xfrm>
          <a:custGeom>
            <a:avLst/>
            <a:gdLst>
              <a:gd name="T0" fmla="*/ 0 w 1014"/>
              <a:gd name="T1" fmla="*/ 2147483647 h 120"/>
              <a:gd name="T2" fmla="*/ 2147483647 w 1014"/>
              <a:gd name="T3" fmla="*/ 2147483647 h 120"/>
              <a:gd name="T4" fmla="*/ 2147483647 w 1014"/>
              <a:gd name="T5" fmla="*/ 2147483647 h 120"/>
              <a:gd name="T6" fmla="*/ 2147483647 w 1014"/>
              <a:gd name="T7" fmla="*/ 0 h 120"/>
              <a:gd name="T8" fmla="*/ 0 60000 65536"/>
              <a:gd name="T9" fmla="*/ 0 60000 65536"/>
              <a:gd name="T10" fmla="*/ 0 60000 65536"/>
              <a:gd name="T11" fmla="*/ 0 60000 65536"/>
              <a:gd name="T12" fmla="*/ 0 w 1014"/>
              <a:gd name="T13" fmla="*/ 0 h 120"/>
              <a:gd name="T14" fmla="*/ 1014 w 1014"/>
              <a:gd name="T15" fmla="*/ 120 h 1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14" h="120">
                <a:moveTo>
                  <a:pt x="0" y="120"/>
                </a:moveTo>
                <a:cubicBezTo>
                  <a:pt x="72" y="114"/>
                  <a:pt x="297" y="95"/>
                  <a:pt x="432" y="84"/>
                </a:cubicBezTo>
                <a:cubicBezTo>
                  <a:pt x="567" y="73"/>
                  <a:pt x="713" y="68"/>
                  <a:pt x="810" y="54"/>
                </a:cubicBezTo>
                <a:cubicBezTo>
                  <a:pt x="907" y="40"/>
                  <a:pt x="972" y="11"/>
                  <a:pt x="1014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" name="Freeform 7"/>
          <p:cNvSpPr>
            <a:spLocks/>
          </p:cNvSpPr>
          <p:nvPr/>
        </p:nvSpPr>
        <p:spPr bwMode="auto">
          <a:xfrm>
            <a:off x="7542538" y="2849307"/>
            <a:ext cx="2959439" cy="728953"/>
          </a:xfrm>
          <a:custGeom>
            <a:avLst/>
            <a:gdLst>
              <a:gd name="T0" fmla="*/ 0 w 1542"/>
              <a:gd name="T1" fmla="*/ 0 h 398"/>
              <a:gd name="T2" fmla="*/ 2147483647 w 1542"/>
              <a:gd name="T3" fmla="*/ 2147483647 h 398"/>
              <a:gd name="T4" fmla="*/ 2147483647 w 1542"/>
              <a:gd name="T5" fmla="*/ 2147483647 h 398"/>
              <a:gd name="T6" fmla="*/ 2147483647 w 1542"/>
              <a:gd name="T7" fmla="*/ 2147483647 h 398"/>
              <a:gd name="T8" fmla="*/ 2147483647 w 1542"/>
              <a:gd name="T9" fmla="*/ 2147483647 h 3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2"/>
              <a:gd name="T16" fmla="*/ 0 h 398"/>
              <a:gd name="T17" fmla="*/ 1542 w 1542"/>
              <a:gd name="T18" fmla="*/ 398 h 3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2" h="398">
                <a:moveTo>
                  <a:pt x="0" y="0"/>
                </a:moveTo>
                <a:cubicBezTo>
                  <a:pt x="87" y="49"/>
                  <a:pt x="360" y="233"/>
                  <a:pt x="525" y="297"/>
                </a:cubicBezTo>
                <a:cubicBezTo>
                  <a:pt x="690" y="361"/>
                  <a:pt x="836" y="370"/>
                  <a:pt x="990" y="384"/>
                </a:cubicBezTo>
                <a:cubicBezTo>
                  <a:pt x="1144" y="398"/>
                  <a:pt x="1362" y="391"/>
                  <a:pt x="1452" y="381"/>
                </a:cubicBezTo>
                <a:cubicBezTo>
                  <a:pt x="1542" y="371"/>
                  <a:pt x="1514" y="333"/>
                  <a:pt x="1530" y="321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28" name="Group 8"/>
          <p:cNvGrpSpPr>
            <a:grpSpLocks/>
          </p:cNvGrpSpPr>
          <p:nvPr/>
        </p:nvGrpSpPr>
        <p:grpSpPr bwMode="auto">
          <a:xfrm>
            <a:off x="10463334" y="2409141"/>
            <a:ext cx="370410" cy="1054967"/>
            <a:chOff x="1616" y="1422"/>
            <a:chExt cx="193" cy="576"/>
          </a:xfrm>
        </p:grpSpPr>
        <p:sp>
          <p:nvSpPr>
            <p:cNvPr id="129" name="Freeform 9"/>
            <p:cNvSpPr>
              <a:spLocks/>
            </p:cNvSpPr>
            <p:nvPr/>
          </p:nvSpPr>
          <p:spPr bwMode="auto">
            <a:xfrm>
              <a:off x="1616" y="1491"/>
              <a:ext cx="138" cy="507"/>
            </a:xfrm>
            <a:custGeom>
              <a:avLst/>
              <a:gdLst>
                <a:gd name="T0" fmla="*/ 0 w 138"/>
                <a:gd name="T1" fmla="*/ 507 h 507"/>
                <a:gd name="T2" fmla="*/ 91 w 138"/>
                <a:gd name="T3" fmla="*/ 312 h 507"/>
                <a:gd name="T4" fmla="*/ 132 w 138"/>
                <a:gd name="T5" fmla="*/ 62 h 507"/>
                <a:gd name="T6" fmla="*/ 127 w 138"/>
                <a:gd name="T7" fmla="*/ 0 h 5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507"/>
                <a:gd name="T14" fmla="*/ 138 w 138"/>
                <a:gd name="T15" fmla="*/ 507 h 5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507">
                  <a:moveTo>
                    <a:pt x="0" y="507"/>
                  </a:moveTo>
                  <a:cubicBezTo>
                    <a:pt x="15" y="475"/>
                    <a:pt x="69" y="386"/>
                    <a:pt x="91" y="312"/>
                  </a:cubicBezTo>
                  <a:cubicBezTo>
                    <a:pt x="113" y="238"/>
                    <a:pt x="126" y="114"/>
                    <a:pt x="132" y="62"/>
                  </a:cubicBezTo>
                  <a:cubicBezTo>
                    <a:pt x="138" y="10"/>
                    <a:pt x="128" y="10"/>
                    <a:pt x="127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" name="Freeform 10"/>
            <p:cNvSpPr>
              <a:spLocks/>
            </p:cNvSpPr>
            <p:nvPr/>
          </p:nvSpPr>
          <p:spPr bwMode="auto">
            <a:xfrm>
              <a:off x="1667" y="1559"/>
              <a:ext cx="60" cy="159"/>
            </a:xfrm>
            <a:custGeom>
              <a:avLst/>
              <a:gdLst>
                <a:gd name="T0" fmla="*/ 60 w 60"/>
                <a:gd name="T1" fmla="*/ 159 h 159"/>
                <a:gd name="T2" fmla="*/ 48 w 60"/>
                <a:gd name="T3" fmla="*/ 79 h 159"/>
                <a:gd name="T4" fmla="*/ 0 w 60"/>
                <a:gd name="T5" fmla="*/ 0 h 159"/>
                <a:gd name="T6" fmla="*/ 0 60000 65536"/>
                <a:gd name="T7" fmla="*/ 0 60000 65536"/>
                <a:gd name="T8" fmla="*/ 0 60000 65536"/>
                <a:gd name="T9" fmla="*/ 0 w 60"/>
                <a:gd name="T10" fmla="*/ 0 h 159"/>
                <a:gd name="T11" fmla="*/ 60 w 60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159">
                  <a:moveTo>
                    <a:pt x="60" y="159"/>
                  </a:moveTo>
                  <a:cubicBezTo>
                    <a:pt x="58" y="146"/>
                    <a:pt x="58" y="105"/>
                    <a:pt x="48" y="79"/>
                  </a:cubicBezTo>
                  <a:cubicBezTo>
                    <a:pt x="38" y="53"/>
                    <a:pt x="10" y="16"/>
                    <a:pt x="0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" name="Freeform 11"/>
            <p:cNvSpPr>
              <a:spLocks/>
            </p:cNvSpPr>
            <p:nvPr/>
          </p:nvSpPr>
          <p:spPr bwMode="auto">
            <a:xfrm>
              <a:off x="1719" y="1422"/>
              <a:ext cx="90" cy="326"/>
            </a:xfrm>
            <a:custGeom>
              <a:avLst/>
              <a:gdLst>
                <a:gd name="T0" fmla="*/ 0 w 90"/>
                <a:gd name="T1" fmla="*/ 326 h 326"/>
                <a:gd name="T2" fmla="*/ 77 w 90"/>
                <a:gd name="T3" fmla="*/ 176 h 326"/>
                <a:gd name="T4" fmla="*/ 80 w 90"/>
                <a:gd name="T5" fmla="*/ 56 h 326"/>
                <a:gd name="T6" fmla="*/ 75 w 90"/>
                <a:gd name="T7" fmla="*/ 0 h 3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326"/>
                <a:gd name="T14" fmla="*/ 90 w 90"/>
                <a:gd name="T15" fmla="*/ 326 h 3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326">
                  <a:moveTo>
                    <a:pt x="0" y="326"/>
                  </a:moveTo>
                  <a:cubicBezTo>
                    <a:pt x="12" y="301"/>
                    <a:pt x="64" y="221"/>
                    <a:pt x="77" y="176"/>
                  </a:cubicBezTo>
                  <a:cubicBezTo>
                    <a:pt x="90" y="131"/>
                    <a:pt x="80" y="85"/>
                    <a:pt x="80" y="56"/>
                  </a:cubicBezTo>
                  <a:cubicBezTo>
                    <a:pt x="80" y="27"/>
                    <a:pt x="76" y="12"/>
                    <a:pt x="75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32" name="Text Box 37"/>
          <p:cNvSpPr txBox="1">
            <a:spLocks noChangeArrowheads="1"/>
          </p:cNvSpPr>
          <p:nvPr/>
        </p:nvSpPr>
        <p:spPr bwMode="auto">
          <a:xfrm>
            <a:off x="7764740" y="1784573"/>
            <a:ext cx="3036789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Prince Rupert, Canada</a:t>
            </a:r>
          </a:p>
        </p:txBody>
      </p:sp>
      <p:sp>
        <p:nvSpPr>
          <p:cNvPr id="133" name="Oval 38"/>
          <p:cNvSpPr>
            <a:spLocks noChangeArrowheads="1"/>
          </p:cNvSpPr>
          <p:nvPr/>
        </p:nvSpPr>
        <p:spPr bwMode="auto">
          <a:xfrm>
            <a:off x="9463777" y="2485341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4" name="Oval 39"/>
          <p:cNvSpPr>
            <a:spLocks noChangeArrowheads="1"/>
          </p:cNvSpPr>
          <p:nvPr/>
        </p:nvSpPr>
        <p:spPr bwMode="auto">
          <a:xfrm>
            <a:off x="10346427" y="2529791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5" name="Oval 40"/>
          <p:cNvSpPr>
            <a:spLocks noChangeArrowheads="1"/>
          </p:cNvSpPr>
          <p:nvPr/>
        </p:nvSpPr>
        <p:spPr bwMode="auto">
          <a:xfrm>
            <a:off x="10454377" y="2409141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" name="Oval 41"/>
          <p:cNvSpPr>
            <a:spLocks noChangeArrowheads="1"/>
          </p:cNvSpPr>
          <p:nvPr/>
        </p:nvSpPr>
        <p:spPr bwMode="auto">
          <a:xfrm>
            <a:off x="10606777" y="2332941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37" name="Group 42"/>
          <p:cNvGrpSpPr>
            <a:grpSpLocks/>
          </p:cNvGrpSpPr>
          <p:nvPr/>
        </p:nvGrpSpPr>
        <p:grpSpPr bwMode="auto">
          <a:xfrm>
            <a:off x="7562049" y="1958834"/>
            <a:ext cx="2377916" cy="1307719"/>
            <a:chOff x="78" y="1512"/>
            <a:chExt cx="1239" cy="714"/>
          </a:xfrm>
        </p:grpSpPr>
        <p:sp>
          <p:nvSpPr>
            <p:cNvPr id="138" name="Freeform 43"/>
            <p:cNvSpPr>
              <a:spLocks/>
            </p:cNvSpPr>
            <p:nvPr/>
          </p:nvSpPr>
          <p:spPr bwMode="auto">
            <a:xfrm>
              <a:off x="83" y="1512"/>
              <a:ext cx="1045" cy="498"/>
            </a:xfrm>
            <a:custGeom>
              <a:avLst/>
              <a:gdLst>
                <a:gd name="T0" fmla="*/ 1045 w 1045"/>
                <a:gd name="T1" fmla="*/ 0 h 498"/>
                <a:gd name="T2" fmla="*/ 903 w 1045"/>
                <a:gd name="T3" fmla="*/ 135 h 498"/>
                <a:gd name="T4" fmla="*/ 441 w 1045"/>
                <a:gd name="T5" fmla="*/ 377 h 498"/>
                <a:gd name="T6" fmla="*/ 0 w 1045"/>
                <a:gd name="T7" fmla="*/ 498 h 4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45"/>
                <a:gd name="T13" fmla="*/ 0 h 498"/>
                <a:gd name="T14" fmla="*/ 1045 w 1045"/>
                <a:gd name="T15" fmla="*/ 498 h 4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45" h="498">
                  <a:moveTo>
                    <a:pt x="1045" y="0"/>
                  </a:moveTo>
                  <a:cubicBezTo>
                    <a:pt x="1022" y="22"/>
                    <a:pt x="1004" y="72"/>
                    <a:pt x="903" y="135"/>
                  </a:cubicBezTo>
                  <a:cubicBezTo>
                    <a:pt x="802" y="198"/>
                    <a:pt x="591" y="317"/>
                    <a:pt x="441" y="377"/>
                  </a:cubicBezTo>
                  <a:cubicBezTo>
                    <a:pt x="291" y="437"/>
                    <a:pt x="92" y="473"/>
                    <a:pt x="0" y="49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9" name="Freeform 44"/>
            <p:cNvSpPr>
              <a:spLocks/>
            </p:cNvSpPr>
            <p:nvPr/>
          </p:nvSpPr>
          <p:spPr bwMode="auto">
            <a:xfrm>
              <a:off x="78" y="1944"/>
              <a:ext cx="1029" cy="101"/>
            </a:xfrm>
            <a:custGeom>
              <a:avLst/>
              <a:gdLst>
                <a:gd name="T0" fmla="*/ 0 w 1029"/>
                <a:gd name="T1" fmla="*/ 68 h 101"/>
                <a:gd name="T2" fmla="*/ 326 w 1029"/>
                <a:gd name="T3" fmla="*/ 100 h 101"/>
                <a:gd name="T4" fmla="*/ 742 w 1029"/>
                <a:gd name="T5" fmla="*/ 72 h 101"/>
                <a:gd name="T6" fmla="*/ 1029 w 1029"/>
                <a:gd name="T7" fmla="*/ 0 h 1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29"/>
                <a:gd name="T13" fmla="*/ 0 h 101"/>
                <a:gd name="T14" fmla="*/ 1029 w 1029"/>
                <a:gd name="T15" fmla="*/ 101 h 1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29" h="101">
                  <a:moveTo>
                    <a:pt x="0" y="68"/>
                  </a:moveTo>
                  <a:cubicBezTo>
                    <a:pt x="54" y="73"/>
                    <a:pt x="202" y="99"/>
                    <a:pt x="326" y="100"/>
                  </a:cubicBezTo>
                  <a:cubicBezTo>
                    <a:pt x="450" y="101"/>
                    <a:pt x="625" y="89"/>
                    <a:pt x="742" y="72"/>
                  </a:cubicBezTo>
                  <a:cubicBezTo>
                    <a:pt x="859" y="55"/>
                    <a:pt x="969" y="15"/>
                    <a:pt x="1029" y="0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0" name="Freeform 45"/>
            <p:cNvSpPr>
              <a:spLocks/>
            </p:cNvSpPr>
            <p:nvPr/>
          </p:nvSpPr>
          <p:spPr bwMode="auto">
            <a:xfrm>
              <a:off x="96" y="2016"/>
              <a:ext cx="1221" cy="210"/>
            </a:xfrm>
            <a:custGeom>
              <a:avLst/>
              <a:gdLst>
                <a:gd name="T0" fmla="*/ 0 w 1221"/>
                <a:gd name="T1" fmla="*/ 0 h 210"/>
                <a:gd name="T2" fmla="*/ 462 w 1221"/>
                <a:gd name="T3" fmla="*/ 114 h 210"/>
                <a:gd name="T4" fmla="*/ 1068 w 1221"/>
                <a:gd name="T5" fmla="*/ 201 h 210"/>
                <a:gd name="T6" fmla="*/ 1221 w 1221"/>
                <a:gd name="T7" fmla="*/ 168 h 2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1"/>
                <a:gd name="T13" fmla="*/ 0 h 210"/>
                <a:gd name="T14" fmla="*/ 1221 w 1221"/>
                <a:gd name="T15" fmla="*/ 210 h 2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1" h="210">
                  <a:moveTo>
                    <a:pt x="0" y="0"/>
                  </a:moveTo>
                  <a:cubicBezTo>
                    <a:pt x="77" y="19"/>
                    <a:pt x="284" y="81"/>
                    <a:pt x="462" y="114"/>
                  </a:cubicBezTo>
                  <a:cubicBezTo>
                    <a:pt x="640" y="147"/>
                    <a:pt x="942" y="192"/>
                    <a:pt x="1068" y="201"/>
                  </a:cubicBezTo>
                  <a:cubicBezTo>
                    <a:pt x="1194" y="210"/>
                    <a:pt x="1189" y="175"/>
                    <a:pt x="1221" y="16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41" name="Oval 46"/>
          <p:cNvSpPr>
            <a:spLocks noChangeArrowheads="1"/>
          </p:cNvSpPr>
          <p:nvPr/>
        </p:nvSpPr>
        <p:spPr bwMode="auto">
          <a:xfrm>
            <a:off x="9844777" y="2942541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2" name="Text Box 47"/>
          <p:cNvSpPr txBox="1">
            <a:spLocks noChangeArrowheads="1"/>
          </p:cNvSpPr>
          <p:nvPr/>
        </p:nvSpPr>
        <p:spPr bwMode="auto">
          <a:xfrm>
            <a:off x="8699141" y="2568941"/>
            <a:ext cx="1967033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Savannah</a:t>
            </a:r>
          </a:p>
        </p:txBody>
      </p:sp>
      <p:sp>
        <p:nvSpPr>
          <p:cNvPr id="143" name="Text Box 48"/>
          <p:cNvSpPr txBox="1">
            <a:spLocks noChangeArrowheads="1"/>
          </p:cNvSpPr>
          <p:nvPr/>
        </p:nvSpPr>
        <p:spPr bwMode="auto">
          <a:xfrm>
            <a:off x="8871093" y="2340341"/>
            <a:ext cx="1730601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Norfolk</a:t>
            </a:r>
          </a:p>
        </p:txBody>
      </p:sp>
      <p:sp>
        <p:nvSpPr>
          <p:cNvPr id="144" name="Text Box 49"/>
          <p:cNvSpPr txBox="1">
            <a:spLocks noChangeArrowheads="1"/>
          </p:cNvSpPr>
          <p:nvPr/>
        </p:nvSpPr>
        <p:spPr bwMode="auto">
          <a:xfrm>
            <a:off x="8931109" y="2187941"/>
            <a:ext cx="1926336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New York</a:t>
            </a:r>
          </a:p>
        </p:txBody>
      </p:sp>
      <p:sp>
        <p:nvSpPr>
          <p:cNvPr id="145" name="Oval 50"/>
          <p:cNvSpPr>
            <a:spLocks noChangeArrowheads="1"/>
          </p:cNvSpPr>
          <p:nvPr/>
        </p:nvSpPr>
        <p:spPr bwMode="auto">
          <a:xfrm>
            <a:off x="9539977" y="1875741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6" name="Oval 51"/>
          <p:cNvSpPr>
            <a:spLocks noChangeArrowheads="1"/>
          </p:cNvSpPr>
          <p:nvPr/>
        </p:nvSpPr>
        <p:spPr bwMode="auto">
          <a:xfrm>
            <a:off x="9539977" y="2561541"/>
            <a:ext cx="92123" cy="87914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7" name="Text Box 52"/>
          <p:cNvSpPr txBox="1">
            <a:spLocks noChangeArrowheads="1"/>
          </p:cNvSpPr>
          <p:nvPr/>
        </p:nvSpPr>
        <p:spPr bwMode="auto">
          <a:xfrm>
            <a:off x="7610979" y="2470373"/>
            <a:ext cx="2131759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Los Angeles</a:t>
            </a:r>
          </a:p>
        </p:txBody>
      </p:sp>
      <p:sp>
        <p:nvSpPr>
          <p:cNvPr id="148" name="Text Box 53"/>
          <p:cNvSpPr txBox="1">
            <a:spLocks noChangeArrowheads="1"/>
          </p:cNvSpPr>
          <p:nvPr/>
        </p:nvSpPr>
        <p:spPr bwMode="auto">
          <a:xfrm>
            <a:off x="8375589" y="3026141"/>
            <a:ext cx="2405013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Colima, Mexico</a:t>
            </a:r>
          </a:p>
        </p:txBody>
      </p:sp>
      <p:sp>
        <p:nvSpPr>
          <p:cNvPr id="149" name="Text Box 54"/>
          <p:cNvSpPr txBox="1">
            <a:spLocks noChangeArrowheads="1"/>
          </p:cNvSpPr>
          <p:nvPr/>
        </p:nvSpPr>
        <p:spPr bwMode="auto">
          <a:xfrm>
            <a:off x="7720590" y="2851373"/>
            <a:ext cx="2649197" cy="169277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Ensenada, Mexico</a:t>
            </a:r>
          </a:p>
        </p:txBody>
      </p:sp>
      <p:sp>
        <p:nvSpPr>
          <p:cNvPr id="150" name="Freeform 149"/>
          <p:cNvSpPr>
            <a:spLocks/>
          </p:cNvSpPr>
          <p:nvPr/>
        </p:nvSpPr>
        <p:spPr bwMode="auto">
          <a:xfrm>
            <a:off x="6527132" y="2832690"/>
            <a:ext cx="1378001" cy="128208"/>
          </a:xfrm>
          <a:custGeom>
            <a:avLst/>
            <a:gdLst>
              <a:gd name="T0" fmla="*/ 0 w 994"/>
              <a:gd name="T1" fmla="*/ 2147483647 h 93"/>
              <a:gd name="T2" fmla="*/ 2147483647 w 994"/>
              <a:gd name="T3" fmla="*/ 2147483647 h 93"/>
              <a:gd name="T4" fmla="*/ 2147483647 w 994"/>
              <a:gd name="T5" fmla="*/ 0 h 93"/>
              <a:gd name="T6" fmla="*/ 0 60000 65536"/>
              <a:gd name="T7" fmla="*/ 0 60000 65536"/>
              <a:gd name="T8" fmla="*/ 0 60000 65536"/>
              <a:gd name="T9" fmla="*/ 0 w 994"/>
              <a:gd name="T10" fmla="*/ 0 h 93"/>
              <a:gd name="T11" fmla="*/ 994 w 994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4" h="93">
                <a:moveTo>
                  <a:pt x="0" y="64"/>
                </a:moveTo>
                <a:cubicBezTo>
                  <a:pt x="53" y="67"/>
                  <a:pt x="155" y="93"/>
                  <a:pt x="321" y="82"/>
                </a:cubicBezTo>
                <a:cubicBezTo>
                  <a:pt x="513" y="67"/>
                  <a:pt x="854" y="17"/>
                  <a:pt x="994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" name="Freeform 25"/>
          <p:cNvSpPr>
            <a:spLocks/>
          </p:cNvSpPr>
          <p:nvPr/>
        </p:nvSpPr>
        <p:spPr bwMode="auto">
          <a:xfrm>
            <a:off x="6537608" y="2869681"/>
            <a:ext cx="1366486" cy="117219"/>
          </a:xfrm>
          <a:custGeom>
            <a:avLst/>
            <a:gdLst>
              <a:gd name="T0" fmla="*/ 0 w 1000"/>
              <a:gd name="T1" fmla="*/ 2147483647 h 87"/>
              <a:gd name="T2" fmla="*/ 2147483647 w 1000"/>
              <a:gd name="T3" fmla="*/ 2147483647 h 87"/>
              <a:gd name="T4" fmla="*/ 2147483647 w 1000"/>
              <a:gd name="T5" fmla="*/ 0 h 87"/>
              <a:gd name="T6" fmla="*/ 0 60000 65536"/>
              <a:gd name="T7" fmla="*/ 0 60000 65536"/>
              <a:gd name="T8" fmla="*/ 0 60000 65536"/>
              <a:gd name="T9" fmla="*/ 0 w 1000"/>
              <a:gd name="T10" fmla="*/ 0 h 87"/>
              <a:gd name="T11" fmla="*/ 1000 w 1000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87">
                <a:moveTo>
                  <a:pt x="0" y="67"/>
                </a:moveTo>
                <a:cubicBezTo>
                  <a:pt x="52" y="68"/>
                  <a:pt x="148" y="87"/>
                  <a:pt x="315" y="76"/>
                </a:cubicBezTo>
                <a:cubicBezTo>
                  <a:pt x="507" y="61"/>
                  <a:pt x="857" y="16"/>
                  <a:pt x="1000" y="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" name="Freeform 26"/>
          <p:cNvSpPr>
            <a:spLocks/>
          </p:cNvSpPr>
          <p:nvPr/>
        </p:nvSpPr>
        <p:spPr bwMode="auto">
          <a:xfrm>
            <a:off x="6521895" y="2796656"/>
            <a:ext cx="1383758" cy="117219"/>
          </a:xfrm>
          <a:custGeom>
            <a:avLst/>
            <a:gdLst>
              <a:gd name="T0" fmla="*/ 0 w 1013"/>
              <a:gd name="T1" fmla="*/ 2147483647 h 83"/>
              <a:gd name="T2" fmla="*/ 2147483647 w 1013"/>
              <a:gd name="T3" fmla="*/ 2147483647 h 83"/>
              <a:gd name="T4" fmla="*/ 2147483647 w 1013"/>
              <a:gd name="T5" fmla="*/ 0 h 83"/>
              <a:gd name="T6" fmla="*/ 0 60000 65536"/>
              <a:gd name="T7" fmla="*/ 0 60000 65536"/>
              <a:gd name="T8" fmla="*/ 0 60000 65536"/>
              <a:gd name="T9" fmla="*/ 0 w 1013"/>
              <a:gd name="T10" fmla="*/ 0 h 83"/>
              <a:gd name="T11" fmla="*/ 1013 w 1013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83">
                <a:moveTo>
                  <a:pt x="0" y="58"/>
                </a:moveTo>
                <a:cubicBezTo>
                  <a:pt x="62" y="60"/>
                  <a:pt x="206" y="83"/>
                  <a:pt x="375" y="73"/>
                </a:cubicBezTo>
                <a:cubicBezTo>
                  <a:pt x="567" y="58"/>
                  <a:pt x="880" y="15"/>
                  <a:pt x="1013" y="0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93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26" grpId="0" animBg="1"/>
      <p:bldP spid="127" grpId="0" animBg="1"/>
      <p:bldP spid="151" grpId="0" animBg="1"/>
      <p:bldP spid="1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 cstate="print"/>
          <a:srcRect l="6885" r="7820"/>
          <a:stretch>
            <a:fillRect/>
          </a:stretch>
        </p:blipFill>
        <p:spPr bwMode="auto">
          <a:xfrm>
            <a:off x="1239235" y="802262"/>
            <a:ext cx="9809765" cy="5718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Forecasts Are More Accurate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817212" y="1531437"/>
            <a:ext cx="2062386" cy="3456258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4533300" y="1564167"/>
            <a:ext cx="2215155" cy="3533064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5847750" y="1891589"/>
            <a:ext cx="2979002" cy="207375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" name="Group 20"/>
          <p:cNvGrpSpPr/>
          <p:nvPr/>
        </p:nvGrpSpPr>
        <p:grpSpPr>
          <a:xfrm>
            <a:off x="1239236" y="4534392"/>
            <a:ext cx="1781180" cy="1049546"/>
            <a:chOff x="0" y="4268788"/>
            <a:chExt cx="1702838" cy="997882"/>
          </a:xfrm>
        </p:grpSpPr>
        <p:cxnSp>
          <p:nvCxnSpPr>
            <p:cNvPr id="22535" name="Straight Arrow Connector 8"/>
            <p:cNvCxnSpPr>
              <a:cxnSpLocks noChangeShapeType="1"/>
            </p:cNvCxnSpPr>
            <p:nvPr/>
          </p:nvCxnSpPr>
          <p:spPr bwMode="auto">
            <a:xfrm flipV="1">
              <a:off x="0" y="4268788"/>
              <a:ext cx="1577975" cy="584200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563" name="TextBox 25"/>
            <p:cNvSpPr txBox="1">
              <a:spLocks noChangeArrowheads="1"/>
            </p:cNvSpPr>
            <p:nvPr/>
          </p:nvSpPr>
          <p:spPr bwMode="auto">
            <a:xfrm>
              <a:off x="0" y="4743450"/>
              <a:ext cx="170283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2 Weeks</a:t>
              </a:r>
            </a:p>
          </p:txBody>
        </p:sp>
      </p:grpSp>
      <p:grpSp>
        <p:nvGrpSpPr>
          <p:cNvPr id="3" name="Group 18"/>
          <p:cNvGrpSpPr/>
          <p:nvPr/>
        </p:nvGrpSpPr>
        <p:grpSpPr>
          <a:xfrm>
            <a:off x="3362965" y="5065068"/>
            <a:ext cx="2293564" cy="1395172"/>
            <a:chOff x="2123728" y="4816475"/>
            <a:chExt cx="2192685" cy="1326495"/>
          </a:xfrm>
        </p:grpSpPr>
        <p:cxnSp>
          <p:nvCxnSpPr>
            <p:cNvPr id="22543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3330575" y="5108575"/>
              <a:ext cx="1277938" cy="693738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2" name="TextBox 25"/>
            <p:cNvSpPr txBox="1">
              <a:spLocks noChangeArrowheads="1"/>
            </p:cNvSpPr>
            <p:nvPr/>
          </p:nvSpPr>
          <p:spPr bwMode="auto">
            <a:xfrm>
              <a:off x="2123728" y="5619750"/>
              <a:ext cx="170283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3 Weeks</a:t>
              </a: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8695724" y="3350870"/>
            <a:ext cx="1972142" cy="1356768"/>
            <a:chOff x="7456488" y="3100388"/>
            <a:chExt cx="1885400" cy="1289982"/>
          </a:xfrm>
        </p:grpSpPr>
        <p:cxnSp>
          <p:nvCxnSpPr>
            <p:cNvPr id="22544" name="Straight Arrow Connector 8"/>
            <p:cNvCxnSpPr>
              <a:cxnSpLocks noChangeShapeType="1"/>
            </p:cNvCxnSpPr>
            <p:nvPr/>
          </p:nvCxnSpPr>
          <p:spPr bwMode="auto">
            <a:xfrm rot="10800000">
              <a:off x="7456488" y="3100388"/>
              <a:ext cx="1460500" cy="693737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" name="TextBox 25"/>
            <p:cNvSpPr txBox="1">
              <a:spLocks noChangeArrowheads="1"/>
            </p:cNvSpPr>
            <p:nvPr/>
          </p:nvSpPr>
          <p:spPr bwMode="auto">
            <a:xfrm>
              <a:off x="7639050" y="3867150"/>
              <a:ext cx="170283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4 Weeks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3667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 cstate="print"/>
          <a:srcRect l="6885" r="7820"/>
          <a:stretch>
            <a:fillRect/>
          </a:stretch>
        </p:blipFill>
        <p:spPr bwMode="auto">
          <a:xfrm>
            <a:off x="1206312" y="805130"/>
            <a:ext cx="9842688" cy="573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r>
              <a:rPr lang="en-US" dirty="0"/>
              <a:t>Forecasts More into Future Are Less Accurate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908695" y="1569252"/>
            <a:ext cx="2032484" cy="3419518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4627398" y="1603487"/>
            <a:ext cx="2183038" cy="3495506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5954929" y="1902329"/>
            <a:ext cx="2935812" cy="2051710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" name="Group 20"/>
          <p:cNvGrpSpPr/>
          <p:nvPr/>
        </p:nvGrpSpPr>
        <p:grpSpPr>
          <a:xfrm>
            <a:off x="1324157" y="4525071"/>
            <a:ext cx="1654820" cy="1038390"/>
            <a:chOff x="0" y="4268788"/>
            <a:chExt cx="1605311" cy="997882"/>
          </a:xfrm>
        </p:grpSpPr>
        <p:cxnSp>
          <p:nvCxnSpPr>
            <p:cNvPr id="22535" name="Straight Arrow Connector 8"/>
            <p:cNvCxnSpPr>
              <a:cxnSpLocks noChangeShapeType="1"/>
            </p:cNvCxnSpPr>
            <p:nvPr/>
          </p:nvCxnSpPr>
          <p:spPr bwMode="auto">
            <a:xfrm flipV="1">
              <a:off x="0" y="4268788"/>
              <a:ext cx="1577975" cy="584200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563" name="TextBox 25"/>
            <p:cNvSpPr txBox="1">
              <a:spLocks noChangeArrowheads="1"/>
            </p:cNvSpPr>
            <p:nvPr/>
          </p:nvSpPr>
          <p:spPr bwMode="auto">
            <a:xfrm>
              <a:off x="0" y="4743450"/>
              <a:ext cx="16053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14 days</a:t>
              </a:r>
            </a:p>
          </p:txBody>
        </p:sp>
      </p:grpSp>
      <p:grpSp>
        <p:nvGrpSpPr>
          <p:cNvPr id="3" name="Group 23"/>
          <p:cNvGrpSpPr/>
          <p:nvPr/>
        </p:nvGrpSpPr>
        <p:grpSpPr>
          <a:xfrm>
            <a:off x="2447339" y="1062719"/>
            <a:ext cx="7000780" cy="4483368"/>
            <a:chOff x="1030288" y="909638"/>
            <a:chExt cx="6791325" cy="4308475"/>
          </a:xfrm>
        </p:grpSpPr>
        <p:cxnSp>
          <p:nvCxnSpPr>
            <p:cNvPr id="22536" name="Straight Arrow Connector 9"/>
            <p:cNvCxnSpPr>
              <a:cxnSpLocks noChangeShapeType="1"/>
            </p:cNvCxnSpPr>
            <p:nvPr/>
          </p:nvCxnSpPr>
          <p:spPr bwMode="auto">
            <a:xfrm flipV="1">
              <a:off x="2235200" y="2552700"/>
              <a:ext cx="1898650" cy="1789113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  <p:cxnSp>
          <p:nvCxnSpPr>
            <p:cNvPr id="22537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2381250" y="2479675"/>
              <a:ext cx="3651250" cy="1971675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  <p:sp>
          <p:nvSpPr>
            <p:cNvPr id="22541" name="Oval 5"/>
            <p:cNvSpPr>
              <a:spLocks noChangeArrowheads="1"/>
            </p:cNvSpPr>
            <p:nvPr/>
          </p:nvSpPr>
          <p:spPr bwMode="auto">
            <a:xfrm>
              <a:off x="1030288" y="909638"/>
              <a:ext cx="6791325" cy="4308475"/>
            </a:xfrm>
            <a:prstGeom prst="ellipse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3524733" y="2346546"/>
            <a:ext cx="5600500" cy="2273070"/>
            <a:chOff x="2132013" y="2127250"/>
            <a:chExt cx="5432941" cy="2184400"/>
          </a:xfrm>
        </p:grpSpPr>
        <p:sp>
          <p:nvSpPr>
            <p:cNvPr id="23562" name="TextBox 23"/>
            <p:cNvSpPr txBox="1">
              <a:spLocks noChangeArrowheads="1"/>
            </p:cNvSpPr>
            <p:nvPr/>
          </p:nvSpPr>
          <p:spPr bwMode="auto">
            <a:xfrm>
              <a:off x="5796136" y="2492896"/>
              <a:ext cx="1768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3-4 days</a:t>
              </a:r>
            </a:p>
          </p:txBody>
        </p:sp>
        <p:sp>
          <p:nvSpPr>
            <p:cNvPr id="23564" name="TextBox 18"/>
            <p:cNvSpPr txBox="1">
              <a:spLocks noChangeArrowheads="1"/>
            </p:cNvSpPr>
            <p:nvPr/>
          </p:nvSpPr>
          <p:spPr bwMode="auto">
            <a:xfrm>
              <a:off x="3549650" y="2127250"/>
              <a:ext cx="17688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2-3 days</a:t>
              </a:r>
            </a:p>
          </p:txBody>
        </p:sp>
        <p:cxnSp>
          <p:nvCxnSpPr>
            <p:cNvPr id="22542" name="Straight Arrow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1651001" y="3581400"/>
              <a:ext cx="1211262" cy="249237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04239797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Delphi:  A Qualitative Forecasting Method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Non-quantitative forecasting techniques based on expert opinions and intuition. Typically used when there are no data available.</a:t>
            </a:r>
          </a:p>
          <a:p>
            <a:pPr>
              <a:lnSpc>
                <a:spcPct val="90000"/>
              </a:lnSpc>
            </a:pPr>
            <a:r>
              <a:rPr lang="en-US" dirty="0"/>
              <a:t>Delphi Method</a:t>
            </a:r>
          </a:p>
          <a:p>
            <a:pPr>
              <a:lnSpc>
                <a:spcPct val="90000"/>
              </a:lnSpc>
            </a:pPr>
            <a:r>
              <a:rPr lang="en-US" dirty="0"/>
              <a:t>Subjective, judgmental</a:t>
            </a:r>
          </a:p>
          <a:p>
            <a:pPr>
              <a:lnSpc>
                <a:spcPct val="90000"/>
              </a:lnSpc>
            </a:pPr>
            <a:r>
              <a:rPr lang="en-US" dirty="0"/>
              <a:t>Based on intuition, estimates, and opinions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Expert Opinions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Market Research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Historical Analogies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3276601"/>
            <a:ext cx="5285105" cy="30359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1837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50706</TotalTime>
  <Words>514</Words>
  <Application>Microsoft Office PowerPoint</Application>
  <PresentationFormat>Widescreen</PresentationFormat>
  <Paragraphs>84</Paragraphs>
  <Slides>11</Slides>
  <Notes>4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Introduction to Forecasting and Time Series</vt:lpstr>
      <vt:lpstr>All Business Processes &amp; Functions Need Forecasting</vt:lpstr>
      <vt:lpstr>Four Characteristics of All Forecasting Techniques</vt:lpstr>
      <vt:lpstr>World Containerized Cargo-2016</vt:lpstr>
      <vt:lpstr>US-China Alternative Routes</vt:lpstr>
      <vt:lpstr>Aggregate Forecasts Are More Accurate</vt:lpstr>
      <vt:lpstr>Forecasts More into Future Are Less Accurate</vt:lpstr>
      <vt:lpstr>Delphi:  A Qualitative Forecasting Method</vt:lpstr>
      <vt:lpstr>Types of Forecasting- Time Series</vt:lpstr>
      <vt:lpstr>Systematic &amp; Random Variations - LA/LB Ports 23 Years TEUs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762</cp:revision>
  <cp:lastPrinted>2019-05-09T17:43:43Z</cp:lastPrinted>
  <dcterms:created xsi:type="dcterms:W3CDTF">2008-11-22T01:06:20Z</dcterms:created>
  <dcterms:modified xsi:type="dcterms:W3CDTF">2022-02-26T17:08:40Z</dcterms:modified>
</cp:coreProperties>
</file>