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4"/>
  </p:notesMasterIdLst>
  <p:handoutMasterIdLst>
    <p:handoutMasterId r:id="rId15"/>
  </p:handoutMasterIdLst>
  <p:sldIdLst>
    <p:sldId id="625" r:id="rId7"/>
    <p:sldId id="759" r:id="rId8"/>
    <p:sldId id="771" r:id="rId9"/>
    <p:sldId id="770" r:id="rId10"/>
    <p:sldId id="761" r:id="rId11"/>
    <p:sldId id="772" r:id="rId12"/>
    <p:sldId id="767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1618" autoAdjust="0"/>
  </p:normalViewPr>
  <p:slideViewPr>
    <p:cSldViewPr>
      <p:cViewPr varScale="1">
        <p:scale>
          <a:sx n="102" d="100"/>
          <a:sy n="102" d="100"/>
        </p:scale>
        <p:origin x="36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6/28/2020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6/28/2020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520" y="6546862"/>
            <a:ext cx="480008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Descriptive Statistics. </a:t>
            </a:r>
            <a:r>
              <a:rPr lang="en-US" sz="1400" b="1" i="1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 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6/28/2020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en-US" sz="4800" dirty="0" smtClean="0">
                <a:solidFill>
                  <a:schemeClr val="bg1"/>
                </a:solidFill>
                <a:latin typeface="Impact" panose="020B0806030902050204" pitchFamily="34" charset="0"/>
              </a:rPr>
              <a:t>Descriptive Statistics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1" y="6324600"/>
            <a:ext cx="914399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</a:pPr>
            <a:r>
              <a:rPr lang="en-US" sz="3200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  <a:endParaRPr lang="en-US" sz="3200" dirty="0">
              <a:solidFill>
                <a:schemeClr val="bg1"/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562600"/>
          </a:xfrm>
        </p:spPr>
        <p:txBody>
          <a:bodyPr/>
          <a:lstStyle/>
          <a:p>
            <a:pPr>
              <a:tabLst>
                <a:tab pos="1317625" algn="l"/>
              </a:tabLst>
            </a:pPr>
            <a:r>
              <a:rPr lang="en-US" sz="2200" dirty="0"/>
              <a:t>A</a:t>
            </a:r>
            <a:r>
              <a:rPr lang="en-US" sz="2200" dirty="0" smtClean="0"/>
              <a:t> </a:t>
            </a:r>
            <a:r>
              <a:rPr lang="en-US" sz="2200" dirty="0"/>
              <a:t>random </a:t>
            </a:r>
            <a:r>
              <a:rPr lang="en-US" sz="2200" dirty="0" smtClean="0"/>
              <a:t>Variable is an </a:t>
            </a:r>
            <a:r>
              <a:rPr lang="en-US" sz="2200" dirty="0"/>
              <a:t>outcome of an </a:t>
            </a:r>
            <a:r>
              <a:rPr lang="en-US" sz="2200" dirty="0" smtClean="0"/>
              <a:t>experience!</a:t>
            </a:r>
          </a:p>
          <a:p>
            <a:pPr lvl="1">
              <a:tabLst>
                <a:tab pos="1317625" algn="l"/>
              </a:tabLst>
            </a:pPr>
            <a:r>
              <a:rPr lang="en-US" sz="2200" dirty="0"/>
              <a:t>The number of students entering a  campus coffee shop in a two minutes time </a:t>
            </a:r>
            <a:r>
              <a:rPr lang="en-US" sz="2200" dirty="0" smtClean="0"/>
              <a:t>interval.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The grade </a:t>
            </a:r>
            <a:r>
              <a:rPr lang="en-US" sz="2200" dirty="0"/>
              <a:t>of a student in a </a:t>
            </a:r>
            <a:r>
              <a:rPr lang="en-US" sz="2200" dirty="0" smtClean="0"/>
              <a:t>course. </a:t>
            </a:r>
            <a:endParaRPr lang="en-US" sz="2200" dirty="0"/>
          </a:p>
          <a:p>
            <a:pPr>
              <a:tabLst>
                <a:tab pos="1317625" algn="l"/>
              </a:tabLst>
            </a:pPr>
            <a:r>
              <a:rPr lang="en-US" sz="2200" dirty="0" smtClean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Numerical 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Categorical</a:t>
            </a:r>
            <a:endParaRPr lang="en-US" sz="2200" dirty="0"/>
          </a:p>
          <a:p>
            <a:pPr>
              <a:tabLst>
                <a:tab pos="1317625" algn="l"/>
              </a:tabLst>
            </a:pPr>
            <a:r>
              <a:rPr lang="en-US" sz="2200" b="1" dirty="0" smtClean="0"/>
              <a:t>Numerical </a:t>
            </a:r>
            <a:r>
              <a:rPr lang="en-US" sz="2200" b="1" dirty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The </a:t>
            </a:r>
            <a:r>
              <a:rPr lang="en-US" sz="2200" dirty="0"/>
              <a:t>number of students attending a </a:t>
            </a:r>
            <a:r>
              <a:rPr lang="en-US" sz="2200" dirty="0" smtClean="0"/>
              <a:t>specific class </a:t>
            </a:r>
            <a:r>
              <a:rPr lang="en-US" sz="2200" dirty="0"/>
              <a:t>in a specific </a:t>
            </a:r>
            <a:r>
              <a:rPr lang="en-US" sz="2200" dirty="0" smtClean="0"/>
              <a:t>day.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Number of Roast-Beef sandwiches sold in an Arby’s on Reseda. </a:t>
            </a:r>
          </a:p>
          <a:p>
            <a:pPr>
              <a:tabLst>
                <a:tab pos="1317625" algn="l"/>
              </a:tabLst>
            </a:pPr>
            <a:r>
              <a:rPr lang="en-US" sz="2200" b="1" dirty="0" smtClean="0"/>
              <a:t>Categorical </a:t>
            </a:r>
            <a:r>
              <a:rPr lang="en-US" sz="2200" b="1" dirty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Major </a:t>
            </a:r>
            <a:r>
              <a:rPr lang="en-US" sz="2200" dirty="0"/>
              <a:t>of a student- FIN, MKT, MGT, ACCT, SOM, etc</a:t>
            </a:r>
            <a:r>
              <a:rPr lang="en-US" sz="2200" dirty="0" smtClean="0"/>
              <a:t>.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Type of a residence- APT., CONDO, TH-A, TH-D, SF, MH, etc.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dirty="0" smtClean="0"/>
              <a:t>Random Variables- Numerical, Categorical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324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562600"/>
          </a:xfrm>
        </p:spPr>
        <p:txBody>
          <a:bodyPr/>
          <a:lstStyle/>
          <a:p>
            <a:pPr>
              <a:tabLst>
                <a:tab pos="1317625" algn="l"/>
              </a:tabLst>
            </a:pPr>
            <a:r>
              <a:rPr lang="en-US" sz="2200" dirty="0"/>
              <a:t>A</a:t>
            </a:r>
            <a:r>
              <a:rPr lang="en-US" sz="2200" dirty="0" smtClean="0"/>
              <a:t> </a:t>
            </a:r>
            <a:r>
              <a:rPr lang="en-US" sz="2200" dirty="0"/>
              <a:t>random </a:t>
            </a:r>
            <a:r>
              <a:rPr lang="en-US" sz="2200" dirty="0" smtClean="0"/>
              <a:t>Variable is an </a:t>
            </a:r>
            <a:r>
              <a:rPr lang="en-US" sz="2200" dirty="0"/>
              <a:t>outcome of an </a:t>
            </a:r>
            <a:r>
              <a:rPr lang="en-US" sz="2200" dirty="0" smtClean="0"/>
              <a:t>experience!</a:t>
            </a:r>
          </a:p>
          <a:p>
            <a:pPr lvl="1">
              <a:tabLst>
                <a:tab pos="1317625" algn="l"/>
              </a:tabLst>
            </a:pPr>
            <a:r>
              <a:rPr lang="en-US" sz="2200" dirty="0"/>
              <a:t>The number of students entering a  campus coffee shop in a two minutes time </a:t>
            </a:r>
            <a:r>
              <a:rPr lang="en-US" sz="2200" dirty="0" smtClean="0"/>
              <a:t>interval.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The grade </a:t>
            </a:r>
            <a:r>
              <a:rPr lang="en-US" sz="2200" dirty="0"/>
              <a:t>of a student in a </a:t>
            </a:r>
            <a:r>
              <a:rPr lang="en-US" sz="2200" dirty="0" smtClean="0"/>
              <a:t>course. </a:t>
            </a:r>
            <a:endParaRPr lang="en-US" sz="2200" dirty="0"/>
          </a:p>
          <a:p>
            <a:pPr>
              <a:tabLst>
                <a:tab pos="1317625" algn="l"/>
              </a:tabLst>
            </a:pPr>
            <a:r>
              <a:rPr lang="en-US" sz="2200" dirty="0" smtClean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Numerical 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Categorical</a:t>
            </a:r>
            <a:endParaRPr lang="en-US" sz="2200" dirty="0"/>
          </a:p>
          <a:p>
            <a:pPr>
              <a:tabLst>
                <a:tab pos="1317625" algn="l"/>
              </a:tabLst>
            </a:pPr>
            <a:r>
              <a:rPr lang="en-US" sz="2200" dirty="0" smtClean="0"/>
              <a:t>Numerical </a:t>
            </a:r>
            <a:r>
              <a:rPr lang="en-US" sz="2200" dirty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The </a:t>
            </a:r>
            <a:r>
              <a:rPr lang="en-US" sz="2200" dirty="0"/>
              <a:t>number of students attending a </a:t>
            </a:r>
            <a:r>
              <a:rPr lang="en-US" sz="2200" dirty="0" smtClean="0"/>
              <a:t>specific class </a:t>
            </a:r>
            <a:r>
              <a:rPr lang="en-US" sz="2200" dirty="0"/>
              <a:t>in a specific </a:t>
            </a:r>
            <a:r>
              <a:rPr lang="en-US" sz="2200" dirty="0" smtClean="0"/>
              <a:t>day.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Number of Roast-Beef sandwiches sold in an Arby’s on Reseda. </a:t>
            </a:r>
          </a:p>
          <a:p>
            <a:pPr>
              <a:tabLst>
                <a:tab pos="1317625" algn="l"/>
              </a:tabLst>
            </a:pPr>
            <a:r>
              <a:rPr lang="en-US" sz="2200" dirty="0" smtClean="0"/>
              <a:t>Categorical </a:t>
            </a:r>
            <a:r>
              <a:rPr lang="en-US" sz="2200" dirty="0"/>
              <a:t>Random Variables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Major </a:t>
            </a:r>
            <a:r>
              <a:rPr lang="en-US" sz="2200" dirty="0"/>
              <a:t>of a student- FIN, MKT, MGT, ACCT, SOM, etc</a:t>
            </a:r>
            <a:r>
              <a:rPr lang="en-US" sz="2200" dirty="0" smtClean="0"/>
              <a:t>.</a:t>
            </a:r>
          </a:p>
          <a:p>
            <a:pPr lvl="1">
              <a:tabLst>
                <a:tab pos="1317625" algn="l"/>
              </a:tabLst>
            </a:pPr>
            <a:r>
              <a:rPr lang="en-US" sz="2200" dirty="0" smtClean="0"/>
              <a:t>Type of a residence- APT., CONDO, TH-A, TH-D, SF, MH, etc.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dirty="0" smtClean="0"/>
              <a:t>Random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8349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762000"/>
                <a:ext cx="9144000" cy="5562600"/>
              </a:xfrm>
            </p:spPr>
            <p:txBody>
              <a:bodyPr/>
              <a:lstStyle/>
              <a:p>
                <a:pPr>
                  <a:tabLst>
                    <a:tab pos="1317625" algn="l"/>
                  </a:tabLst>
                </a:pPr>
                <a:r>
                  <a:rPr lang="en-US" sz="2200" dirty="0" smtClean="0"/>
                  <a:t>Mean (µ for sample,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200" dirty="0" smtClean="0"/>
                  <a:t> or sample). Average of all Values</a:t>
                </a:r>
              </a:p>
              <a:p>
                <a:r>
                  <a:rPr lang="en-US" sz="2200" dirty="0"/>
                  <a:t>Median. At least 50% of observations are </a:t>
                </a:r>
                <a:r>
                  <a:rPr lang="en-US" sz="2200" dirty="0" smtClean="0"/>
                  <a:t>less </a:t>
                </a:r>
                <a:r>
                  <a:rPr lang="en-US" sz="2200" dirty="0"/>
                  <a:t>than median, and at least 50% of observations </a:t>
                </a:r>
                <a:r>
                  <a:rPr lang="en-US" sz="2200" dirty="0" smtClean="0"/>
                  <a:t>are greater than </a:t>
                </a:r>
                <a:r>
                  <a:rPr lang="en-US" sz="2200" dirty="0"/>
                  <a:t>median</a:t>
                </a:r>
                <a:r>
                  <a:rPr lang="en-US" sz="2200" dirty="0" smtClean="0"/>
                  <a:t>.</a:t>
                </a:r>
              </a:p>
              <a:p>
                <a:r>
                  <a:rPr lang="en-US" sz="2200" dirty="0" smtClean="0"/>
                  <a:t>Percentiles</a:t>
                </a:r>
                <a:r>
                  <a:rPr lang="en-US" sz="2200" dirty="0"/>
                  <a:t>. At least X</a:t>
                </a:r>
                <a:r>
                  <a:rPr lang="en-US" sz="2200" dirty="0" smtClean="0"/>
                  <a:t>% </a:t>
                </a:r>
                <a:r>
                  <a:rPr lang="en-US" sz="2200" dirty="0"/>
                  <a:t>of observations are </a:t>
                </a:r>
                <a:r>
                  <a:rPr lang="en-US" sz="2200" dirty="0" smtClean="0"/>
                  <a:t>less </a:t>
                </a:r>
                <a:r>
                  <a:rPr lang="en-US" sz="2200" dirty="0"/>
                  <a:t>than median, and at least X</a:t>
                </a:r>
                <a:r>
                  <a:rPr lang="en-US" sz="2200" dirty="0" smtClean="0"/>
                  <a:t>% </a:t>
                </a:r>
                <a:r>
                  <a:rPr lang="en-US" sz="2200" dirty="0"/>
                  <a:t>of observations are </a:t>
                </a:r>
                <a:r>
                  <a:rPr lang="en-US" sz="2200" dirty="0" smtClean="0"/>
                  <a:t>greater </a:t>
                </a:r>
                <a:r>
                  <a:rPr lang="en-US" sz="2200" dirty="0"/>
                  <a:t>than median.</a:t>
                </a:r>
              </a:p>
              <a:p>
                <a:r>
                  <a:rPr lang="en-US" sz="2200" dirty="0" smtClean="0"/>
                  <a:t>Quartiles. At least (4-k)/4 where k=1,2,3,4, of </a:t>
                </a:r>
                <a:r>
                  <a:rPr lang="en-US" sz="2200" dirty="0"/>
                  <a:t>observations are larger than median, and at least </a:t>
                </a:r>
                <a:r>
                  <a:rPr lang="en-US" sz="2200" dirty="0" smtClean="0"/>
                  <a:t>k/4 of </a:t>
                </a:r>
                <a:r>
                  <a:rPr lang="en-US" sz="2200" dirty="0"/>
                  <a:t>observations are smaller than median.</a:t>
                </a:r>
                <a:endParaRPr lang="en-US" sz="2200" dirty="0" smtClean="0"/>
              </a:p>
              <a:p>
                <a:r>
                  <a:rPr lang="en-US" sz="2200" dirty="0"/>
                  <a:t>Mode. Is repeated more than other numbers. </a:t>
                </a:r>
                <a:endParaRPr lang="en-US" sz="2200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2000"/>
                <a:ext cx="9144000" cy="5562600"/>
              </a:xfrm>
              <a:blipFill>
                <a:blip r:embed="rId2"/>
                <a:stretch>
                  <a:fillRect l="-467" t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dirty="0" smtClean="0"/>
              <a:t>Measures of Centralization-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9291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762000"/>
                <a:ext cx="9144000" cy="5562600"/>
              </a:xfrm>
            </p:spPr>
            <p:txBody>
              <a:bodyPr/>
              <a:lstStyle/>
              <a:p>
                <a:r>
                  <a:rPr lang="en-US" sz="2000" dirty="0" smtClean="0"/>
                  <a:t>Variance. The gap between each variable and the average of all variables. In order not to allow the positive and negative gaps to cross each others, the differences are squared. Variance (</a:t>
                </a:r>
                <a:r>
                  <a:rPr 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sz="2000" baseline="30000" dirty="0"/>
                  <a:t>2</a:t>
                </a:r>
                <a:r>
                  <a:rPr lang="en-US" sz="2000" dirty="0" smtClean="0"/>
                  <a:t> for  population and s</a:t>
                </a:r>
                <a:r>
                  <a:rPr lang="en-US" sz="2000" baseline="30000" dirty="0" smtClean="0"/>
                  <a:t>2 </a:t>
                </a:r>
                <a:r>
                  <a:rPr lang="en-US" sz="2000" dirty="0" smtClean="0"/>
                  <a:t>for  sample) is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sz="2000" dirty="0"/>
                          <m:t>)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2000" dirty="0"/>
                      <m:t>/(</m:t>
                    </m:r>
                    <m:r>
                      <m:rPr>
                        <m:nor/>
                      </m:rPr>
                      <a:rPr lang="en-US" sz="2000" dirty="0"/>
                      <m:t>n</m:t>
                    </m:r>
                    <m:r>
                      <m:rPr>
                        <m:nor/>
                      </m:rPr>
                      <a:rPr lang="en-US" sz="2000" dirty="0"/>
                      <m:t>−1)</m:t>
                    </m:r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m:rPr>
                            <m:nor/>
                          </m:rPr>
                          <a:rPr lang="en-US" sz="2000" dirty="0"/>
                          <m:t>)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 sz="2000" dirty="0"/>
                      <m:t>/</m:t>
                    </m:r>
                    <m:r>
                      <m:rPr>
                        <m:nor/>
                      </m:rPr>
                      <a:rPr lang="en-US" sz="2000" b="0" i="0" dirty="0" smtClean="0"/>
                      <m:t>N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where n and N are the number of the observations in the sample and the population, </a:t>
                </a:r>
                <a:r>
                  <a:rPr lang="en-US" sz="2000" dirty="0" err="1" smtClean="0"/>
                  <a:t>repectively</a:t>
                </a:r>
                <a:r>
                  <a:rPr lang="en-US" sz="2000" dirty="0" smtClean="0"/>
                  <a:t>.</a:t>
                </a:r>
              </a:p>
              <a:p>
                <a:pPr marL="342900" lvl="1" indent="-342900">
                  <a:buSzPct val="88000"/>
                  <a:buFont typeface="Wingdings" pitchFamily="2" charset="2"/>
                  <a:buChar char="p"/>
                </a:pPr>
                <a:r>
                  <a:rPr lang="en-US" sz="2000" dirty="0">
                    <a:ea typeface="ＭＳ Ｐゴシック" pitchFamily="-65" charset="-128"/>
                    <a:cs typeface="MS Reference Sans Serif" pitchFamily="34" charset="0"/>
                  </a:rPr>
                  <a:t>Standard Deviation. T</a:t>
                </a:r>
                <a:r>
                  <a:rPr lang="en-US" sz="2000" dirty="0" smtClean="0">
                    <a:ea typeface="ＭＳ Ｐゴシック" pitchFamily="-65" charset="-128"/>
                    <a:cs typeface="MS Reference Sans Serif" pitchFamily="34" charset="0"/>
                  </a:rPr>
                  <a:t>he </a:t>
                </a:r>
                <a:r>
                  <a:rPr lang="en-US" sz="2000" dirty="0">
                    <a:ea typeface="ＭＳ Ｐゴシック" pitchFamily="-65" charset="-128"/>
                    <a:cs typeface="MS Reference Sans Serif" pitchFamily="34" charset="0"/>
                  </a:rPr>
                  <a:t>defined as square root of the variance in order to return back to the original dimension. </a:t>
                </a:r>
              </a:p>
              <a:p>
                <a:pPr marL="342900" lvl="1" indent="-342900">
                  <a:buSzPct val="88000"/>
                  <a:buFont typeface="Wingdings" pitchFamily="2" charset="2"/>
                  <a:buChar char="p"/>
                </a:pPr>
                <a:r>
                  <a:rPr lang="en-US" sz="2000" dirty="0">
                    <a:ea typeface="ＭＳ Ｐゴシック" pitchFamily="-65" charset="-128"/>
                    <a:cs typeface="MS Reference Sans Serif" pitchFamily="34" charset="0"/>
                  </a:rPr>
                  <a:t>Coefficient of Variations. Which one of these variables show more variability? A variable with standard deviation of 10, or variable with standard deviation of 100, or variable with standard deviation of 1000? </a:t>
                </a:r>
                <a:endParaRPr lang="en-US" sz="2000" dirty="0" smtClean="0">
                  <a:ea typeface="ＭＳ Ｐゴシック" pitchFamily="-65" charset="-128"/>
                  <a:cs typeface="MS Reference Sans Serif" pitchFamily="34" charset="0"/>
                </a:endParaRPr>
              </a:p>
              <a:p>
                <a:r>
                  <a:rPr lang="en-US" sz="2000" dirty="0" smtClean="0">
                    <a:ea typeface="ＭＳ Ｐゴシック" pitchFamily="-65" charset="-128"/>
                    <a:cs typeface="MS Reference Sans Serif" pitchFamily="34" charset="0"/>
                  </a:rPr>
                  <a:t>We do not know. </a:t>
                </a:r>
                <a:r>
                  <a:rPr lang="en-US" sz="2000" dirty="0"/>
                  <a:t>A Standard Deviation of 10 related to an average of 10 shows more variability compared to an standard deviation of 1000 in relation to an average of 100000.</a:t>
                </a:r>
              </a:p>
              <a:p>
                <a:r>
                  <a:rPr lang="en-US" sz="2000" dirty="0"/>
                  <a:t>Coefficient of  Variations is standard deviation divided by average. CV= s/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sz="2000" dirty="0"/>
                  <a:t> or CV=</a:t>
                </a:r>
                <a:r>
                  <a:rPr lang="el-GR" sz="2000" dirty="0"/>
                  <a:t>σ</a:t>
                </a:r>
                <a:r>
                  <a:rPr lang="en-US" sz="2000" dirty="0" smtClean="0"/>
                  <a:t>/µ</a:t>
                </a:r>
              </a:p>
              <a:p>
                <a:r>
                  <a:rPr lang="en-US" sz="2000" dirty="0" smtClean="0"/>
                  <a:t>Range to Median</a:t>
                </a:r>
                <a:endParaRPr lang="en-US" sz="2000" dirty="0"/>
              </a:p>
              <a:p>
                <a:pPr marL="342900" lvl="1" indent="-342900">
                  <a:buSzPct val="88000"/>
                  <a:buFont typeface="Wingdings" pitchFamily="2" charset="2"/>
                  <a:buChar char="p"/>
                </a:pPr>
                <a:endParaRPr lang="en-US" sz="2000" dirty="0">
                  <a:ea typeface="ＭＳ Ｐゴシック" pitchFamily="-65" charset="-128"/>
                  <a:cs typeface="MS Reference Sans Serif" pitchFamily="34" charset="0"/>
                </a:endParaRPr>
              </a:p>
              <a:p>
                <a:endParaRPr lang="en-US" sz="2000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2000"/>
                <a:ext cx="9144000" cy="5562600"/>
              </a:xfrm>
              <a:blipFill>
                <a:blip r:embed="rId2"/>
                <a:stretch>
                  <a:fillRect l="-400" t="-438" r="-2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09600"/>
          </a:xfrm>
        </p:spPr>
        <p:txBody>
          <a:bodyPr/>
          <a:lstStyle/>
          <a:p>
            <a:r>
              <a:rPr lang="en-US" dirty="0" smtClean="0"/>
              <a:t>Measures of Dispersion- Variability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163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and Variance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7" y="838200"/>
            <a:ext cx="9044553" cy="4495800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883752"/>
              </p:ext>
            </p:extLst>
          </p:nvPr>
        </p:nvGraphicFramePr>
        <p:xfrm>
          <a:off x="304519" y="1092577"/>
          <a:ext cx="8822895" cy="4241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Worksheet" r:id="rId4" imgW="9667653" imgH="4648239" progId="Excel.Sheet.12">
                  <p:embed/>
                </p:oleObj>
              </mc:Choice>
              <mc:Fallback>
                <p:oleObj name="Worksheet" r:id="rId4" imgW="9667653" imgH="46482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519" y="1092577"/>
                        <a:ext cx="8822895" cy="42414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65308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Descriptive Statistics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08" y="1143000"/>
            <a:ext cx="9067800" cy="4257225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9775"/>
              </p:ext>
            </p:extLst>
          </p:nvPr>
        </p:nvGraphicFramePr>
        <p:xfrm>
          <a:off x="323654" y="1447800"/>
          <a:ext cx="8800708" cy="39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Worksheet" r:id="rId4" imgW="7934547" imgH="4000264" progId="Excel.Sheet.12">
                  <p:embed/>
                </p:oleObj>
              </mc:Choice>
              <mc:Fallback>
                <p:oleObj name="Worksheet" r:id="rId4" imgW="7934547" imgH="400026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654" y="1447800"/>
                        <a:ext cx="8800708" cy="39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7133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51628</TotalTime>
  <Words>556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7" baseType="lpstr">
      <vt:lpstr>ＭＳ Ｐゴシック</vt:lpstr>
      <vt:lpstr>Arial</vt:lpstr>
      <vt:lpstr>Book Antiqua</vt:lpstr>
      <vt:lpstr>Brush Script MT</vt:lpstr>
      <vt:lpstr>Calibri</vt:lpstr>
      <vt:lpstr>Calibri Light</vt:lpstr>
      <vt:lpstr>Cambria Math</vt:lpstr>
      <vt:lpstr>Garamond</vt:lpstr>
      <vt:lpstr>Impact</vt:lpstr>
      <vt:lpstr>MS Reference Sans Serif</vt:lpstr>
      <vt:lpstr>Symbol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Microsoft Excel Worksheet</vt:lpstr>
      <vt:lpstr>PowerPoint Presentation</vt:lpstr>
      <vt:lpstr>Random Variables- Numerical, Categorical</vt:lpstr>
      <vt:lpstr>Random Variables</vt:lpstr>
      <vt:lpstr>Measures of Centralization- Location</vt:lpstr>
      <vt:lpstr>Measures of Dispersion- Variability</vt:lpstr>
      <vt:lpstr>Mean and Variance</vt:lpstr>
      <vt:lpstr>Descriptive Statistics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756</cp:revision>
  <cp:lastPrinted>2019-05-09T17:43:43Z</cp:lastPrinted>
  <dcterms:created xsi:type="dcterms:W3CDTF">2008-11-22T01:06:20Z</dcterms:created>
  <dcterms:modified xsi:type="dcterms:W3CDTF">2020-06-29T03:34:51Z</dcterms:modified>
</cp:coreProperties>
</file>