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3"/>
  </p:notesMasterIdLst>
  <p:handoutMasterIdLst>
    <p:handoutMasterId r:id="rId14"/>
  </p:handoutMasterIdLst>
  <p:sldIdLst>
    <p:sldId id="677" r:id="rId7"/>
    <p:sldId id="669" r:id="rId8"/>
    <p:sldId id="670" r:id="rId9"/>
    <p:sldId id="671" r:id="rId10"/>
    <p:sldId id="672" r:id="rId11"/>
    <p:sldId id="673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00007D"/>
    <a:srgbClr val="A80000"/>
    <a:srgbClr val="000000"/>
    <a:srgbClr val="AA0000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88" autoAdjust="0"/>
    <p:restoredTop sz="91618" autoAdjust="0"/>
  </p:normalViewPr>
  <p:slideViewPr>
    <p:cSldViewPr>
      <p:cViewPr varScale="1">
        <p:scale>
          <a:sx n="105" d="100"/>
          <a:sy n="105" d="100"/>
        </p:scale>
        <p:origin x="22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6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1929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4616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9202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279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8362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0686547-6A27-4E97-8A0C-5559D4182A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8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517170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16572" y="6550223"/>
            <a:ext cx="7067140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Moving Average Problems.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3" r:id="rId6"/>
    <p:sldLayoutId id="2147483815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tepsoftware.com/papers/madrsquare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Moving Average, MAD, Tracking </a:t>
            </a:r>
            <a:r>
              <a:rPr lang="en-US"/>
              <a:t>Signal Problems-Advanced</a:t>
            </a:r>
            <a:endParaRPr lang="en-US" dirty="0">
              <a:ea typeface="ＭＳ Ｐゴシック" charset="-128"/>
            </a:endParaRPr>
          </a:p>
        </p:txBody>
      </p:sp>
      <p:pic>
        <p:nvPicPr>
          <p:cNvPr id="5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4313" y="2438400"/>
            <a:ext cx="3233487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77427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6"/>
          <p:cNvSpPr txBox="1">
            <a:spLocks noChangeArrowheads="1"/>
          </p:cNvSpPr>
          <p:nvPr/>
        </p:nvSpPr>
        <p:spPr bwMode="auto">
          <a:xfrm>
            <a:off x="0" y="793750"/>
            <a:ext cx="9144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Actual and forecast data are available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from period 1 to period 10</a:t>
            </a:r>
            <a:r>
              <a:rPr lang="en-US" dirty="0">
                <a:latin typeface="Book Antiqua" pitchFamily="16" charset="0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In period 10:  MAD = 110 and TS = 2.2</a:t>
            </a:r>
            <a:r>
              <a:rPr lang="en-US" dirty="0">
                <a:latin typeface="Book Antiqua" pitchFamily="16" charset="0"/>
              </a:rPr>
              <a:t>, Forecast for period 11 is 1210 (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F11=1210</a:t>
            </a:r>
            <a:r>
              <a:rPr lang="en-US" dirty="0">
                <a:latin typeface="Book Antiqua" pitchFamily="16" charset="0"/>
              </a:rPr>
              <a:t>) , Actual demand  in Period 11 is 1100 (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A11=1100</a:t>
            </a:r>
            <a:r>
              <a:rPr lang="en-US" dirty="0">
                <a:latin typeface="Book Antiqua" pitchFamily="16" charset="0"/>
              </a:rPr>
              <a:t>). 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2222500"/>
            <a:ext cx="91440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Compute MAD in period 11.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First Lets look at MAD in Period 10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MAD = Sum |A-F| /n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110 = Sum |A-F| /10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Sum |A-F| = 1100 </a:t>
            </a:r>
            <a:r>
              <a:rPr lang="en-US" dirty="0">
                <a:latin typeface="Book Antiqua" pitchFamily="16" charset="0"/>
                <a:sym typeface="Wingdings" pitchFamily="16" charset="2"/>
              </a:rPr>
              <a:t> </a:t>
            </a:r>
            <a:r>
              <a:rPr lang="en-US" dirty="0">
                <a:latin typeface="Book Antiqua" pitchFamily="16" charset="0"/>
              </a:rPr>
              <a:t>Sum |A-F| from period 1 to 10 = 1100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In period 11, A-F = 1100 -1210 = -110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Sum |A-F| from period 1 to 11 = 1100 + 110 = 1210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MAD in period 11 = Sum |A-F| /11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MAD in period 11 = 1210/11 = 110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24825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 dirty="0">
                <a:solidFill>
                  <a:srgbClr val="A50023"/>
                </a:solidFill>
                <a:latin typeface="Impact" pitchFamily="16" charset="0"/>
              </a:rPr>
              <a:t>MAD  from t to t+1 </a:t>
            </a:r>
          </a:p>
        </p:txBody>
      </p:sp>
    </p:spTree>
    <p:extLst>
      <p:ext uri="{BB962C8B-B14F-4D97-AF65-F5344CB8AC3E}">
        <p14:creationId xmlns:p14="http://schemas.microsoft.com/office/powerpoint/2010/main" val="16260564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3855" y="2438400"/>
            <a:ext cx="91440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First Lets look at TS in Period 10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TS = Sum(A-F)/MAD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2.2 = Sum(A-F)/110  </a:t>
            </a:r>
            <a:r>
              <a:rPr lang="en-US" dirty="0">
                <a:latin typeface="Book Antiqua" pitchFamily="16" charset="0"/>
                <a:sym typeface="Wingdings" pitchFamily="16" charset="2"/>
              </a:rPr>
              <a:t> </a:t>
            </a:r>
            <a:r>
              <a:rPr lang="en-US" dirty="0">
                <a:latin typeface="Book Antiqua" pitchFamily="16" charset="0"/>
              </a:rPr>
              <a:t>Sum (A-F) from period 1 to 10 = 242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(A-F) in period 11 = 1100-1210 = -110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Sum (A-F) from period 1 to 11 = 242 -110 = 132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TS = Sum(A-F)/MAD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Sum(A-F) in Period 11 = 132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Book Antiqua" pitchFamily="16" charset="0"/>
              </a:rPr>
              <a:t>MAD in Period 11 = 110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TS in Period 11 = 132/110 = 1.2</a:t>
            </a:r>
            <a:endParaRPr lang="en-US" dirty="0">
              <a:latin typeface="Book Antiqua" pitchFamily="16" charset="0"/>
            </a:endParaRPr>
          </a:p>
        </p:txBody>
      </p:sp>
      <p:sp>
        <p:nvSpPr>
          <p:cNvPr id="80900" name="Text Box 6"/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dirty="0">
                <a:latin typeface="Book Antiqua" pitchFamily="16" charset="0"/>
              </a:rPr>
              <a:t>Actual and forecast data are available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from period 1 to period 10</a:t>
            </a:r>
            <a:r>
              <a:rPr lang="en-US" dirty="0">
                <a:latin typeface="Book Antiqua" pitchFamily="16" charset="0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In period 10:  MAD = 110 and TS = 2.2</a:t>
            </a:r>
            <a:r>
              <a:rPr lang="en-US" dirty="0">
                <a:latin typeface="Book Antiqua" pitchFamily="16" charset="0"/>
              </a:rPr>
              <a:t>, Forecast for period 11 is 1210 (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F11=1210</a:t>
            </a:r>
            <a:r>
              <a:rPr lang="en-US" dirty="0">
                <a:latin typeface="Book Antiqua" pitchFamily="16" charset="0"/>
              </a:rPr>
              <a:t>) , Actual demand  in Period 11 is 1100 (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A11=1100</a:t>
            </a:r>
            <a:r>
              <a:rPr lang="en-US" dirty="0">
                <a:latin typeface="Book Antiqua" pitchFamily="16" charset="0"/>
              </a:rPr>
              <a:t>).  MAD in Period 11 = 110. Compute TS in period 11.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24825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 dirty="0">
                <a:solidFill>
                  <a:srgbClr val="A50023"/>
                </a:solidFill>
                <a:latin typeface="Impact" pitchFamily="16" charset="0"/>
              </a:rPr>
              <a:t>TS from t to t+1 </a:t>
            </a:r>
          </a:p>
        </p:txBody>
      </p:sp>
    </p:spTree>
    <p:extLst>
      <p:ext uri="{BB962C8B-B14F-4D97-AF65-F5344CB8AC3E}">
        <p14:creationId xmlns:p14="http://schemas.microsoft.com/office/powerpoint/2010/main" val="7578110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312125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705208"/>
            <a:ext cx="9144000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1200"/>
              </a:spcAft>
            </a:pPr>
            <a:r>
              <a:rPr lang="en-US" dirty="0">
                <a:latin typeface="Book Antiqua" pitchFamily="16" charset="0"/>
              </a:rPr>
              <a:t>What are the reasonable values for UCL and LCL in Tracking Signal?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B050"/>
                </a:solidFill>
                <a:latin typeface="Book Antiqua" pitchFamily="16" charset="0"/>
              </a:rPr>
              <a:t>At</a:t>
            </a:r>
            <a:r>
              <a:rPr lang="en-US" dirty="0">
                <a:latin typeface="Book Antiqua" pitchFamily="16" charset="0"/>
              </a:rPr>
              <a:t> is Actual and </a:t>
            </a:r>
            <a:r>
              <a:rPr lang="en-US" dirty="0">
                <a:solidFill>
                  <a:srgbClr val="C00000"/>
                </a:solidFill>
                <a:latin typeface="Book Antiqua" pitchFamily="16" charset="0"/>
              </a:rPr>
              <a:t>Ft</a:t>
            </a:r>
            <a:r>
              <a:rPr lang="en-US" dirty="0">
                <a:latin typeface="Book Antiqua" pitchFamily="16" charset="0"/>
              </a:rPr>
              <a:t> is forecast of a random variable such as demand. 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Book Antiqua" pitchFamily="16" charset="0"/>
              </a:rPr>
              <a:t>Forecast error (A random Variable) </a:t>
            </a:r>
            <a:r>
              <a:rPr lang="en-US" b="1" dirty="0">
                <a:latin typeface="Book Antiqua" pitchFamily="16" charset="0"/>
              </a:rPr>
              <a:t>Et =At-Ft </a:t>
            </a:r>
            <a:r>
              <a:rPr lang="en-US" dirty="0">
                <a:latin typeface="Book Antiqua" pitchFamily="16" charset="0"/>
              </a:rPr>
              <a:t>has </a:t>
            </a:r>
            <a:r>
              <a:rPr lang="en-US" b="1" dirty="0">
                <a:latin typeface="Book Antiqua" pitchFamily="16" charset="0"/>
              </a:rPr>
              <a:t>mean</a:t>
            </a:r>
            <a:r>
              <a:rPr lang="en-US" dirty="0">
                <a:latin typeface="Book Antiqua" pitchFamily="16" charset="0"/>
              </a:rPr>
              <a:t> of </a:t>
            </a:r>
            <a:r>
              <a:rPr lang="en-US" b="1" dirty="0">
                <a:latin typeface="Book Antiqua" pitchFamily="16" charset="0"/>
              </a:rPr>
              <a:t>0</a:t>
            </a:r>
            <a:r>
              <a:rPr lang="en-US" dirty="0">
                <a:latin typeface="Book Antiqua" pitchFamily="16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b="1" dirty="0">
                <a:latin typeface="Book Antiqua" pitchFamily="16" charset="0"/>
              </a:rPr>
              <a:t>MAD</a:t>
            </a:r>
            <a:r>
              <a:rPr lang="en-US" dirty="0">
                <a:latin typeface="Book Antiqua" pitchFamily="16" charset="0"/>
              </a:rPr>
              <a:t> provides an  estimate for  the </a:t>
            </a:r>
            <a:r>
              <a:rPr lang="en-US" b="1" dirty="0">
                <a:latin typeface="Book Antiqua" pitchFamily="16" charset="0"/>
              </a:rPr>
              <a:t>standard deviation of Et</a:t>
            </a:r>
            <a:r>
              <a:rPr lang="en-US" dirty="0">
                <a:latin typeface="Book Antiqua" pitchFamily="16" charset="0"/>
              </a:rPr>
              <a:t>. </a:t>
            </a:r>
            <a:r>
              <a:rPr lang="en-US" b="1" dirty="0" err="1">
                <a:solidFill>
                  <a:srgbClr val="FF0000"/>
                </a:solidFill>
                <a:latin typeface="Book Antiqua" pitchFamily="16" charset="0"/>
              </a:rPr>
              <a:t>StdDev</a:t>
            </a:r>
            <a:r>
              <a:rPr lang="en-US" b="1" dirty="0">
                <a:solidFill>
                  <a:srgbClr val="FF0000"/>
                </a:solidFill>
                <a:latin typeface="Book Antiqua" pitchFamily="16" charset="0"/>
              </a:rPr>
              <a:t> (Et)  = 1.25 MAD</a:t>
            </a:r>
            <a:r>
              <a:rPr lang="en-US" dirty="0">
                <a:latin typeface="Book Antiqua" pitchFamily="16" charset="0"/>
              </a:rPr>
              <a:t>. See for example </a:t>
            </a:r>
          </a:p>
          <a:p>
            <a:pPr>
              <a:spcAft>
                <a:spcPts val="1200"/>
              </a:spcAft>
            </a:pPr>
            <a:r>
              <a:rPr lang="en-US" dirty="0">
                <a:solidFill>
                  <a:srgbClr val="000078"/>
                </a:solidFill>
                <a:latin typeface="Book Antiqua" pitchFamily="16" charset="0"/>
                <a:hlinkClick r:id="rId3"/>
              </a:rPr>
              <a:t>http://www.estepsoftware.com/papers/madrsquare.pdf</a:t>
            </a:r>
            <a:endParaRPr lang="en-US" dirty="0">
              <a:solidFill>
                <a:srgbClr val="000078"/>
              </a:solidFill>
              <a:latin typeface="Book Antiqua" pitchFamily="16" charset="0"/>
            </a:endParaRPr>
          </a:p>
          <a:p>
            <a:pPr>
              <a:spcAft>
                <a:spcPts val="1200"/>
              </a:spcAft>
            </a:pPr>
            <a:r>
              <a:rPr lang="en-US" b="1" dirty="0">
                <a:solidFill>
                  <a:srgbClr val="FF0000"/>
                </a:solidFill>
                <a:latin typeface="Book Antiqua" pitchFamily="16" charset="0"/>
              </a:rPr>
              <a:t>Et </a:t>
            </a:r>
            <a:r>
              <a:rPr lang="en-US" b="1" dirty="0">
                <a:solidFill>
                  <a:srgbClr val="FF0000"/>
                </a:solidFill>
                <a:latin typeface="Symbol" pitchFamily="18" charset="2"/>
              </a:rPr>
              <a:t>=</a:t>
            </a:r>
            <a:r>
              <a:rPr lang="en-US" b="1" dirty="0">
                <a:solidFill>
                  <a:srgbClr val="FF0000"/>
                </a:solidFill>
                <a:latin typeface="Book Antiqua" pitchFamily="16" charset="0"/>
              </a:rPr>
              <a:t> Normal (0,1.25MAD)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Book Antiqua" pitchFamily="16" charset="0"/>
              </a:rPr>
              <a:t>If x = Normal(µ,</a:t>
            </a:r>
            <a:r>
              <a:rPr lang="el-GR" dirty="0">
                <a:latin typeface="Book Antiqua" pitchFamily="16" charset="0"/>
              </a:rPr>
              <a:t>σ</a:t>
            </a:r>
            <a:r>
              <a:rPr lang="en-US" dirty="0">
                <a:latin typeface="Book Antiqua" pitchFamily="16" charset="0"/>
              </a:rPr>
              <a:t>) </a:t>
            </a:r>
            <a:r>
              <a:rPr lang="en-US" dirty="0">
                <a:latin typeface="Book Antiqua" pitchFamily="16" charset="0"/>
                <a:sym typeface="Wingdings" pitchFamily="2" charset="2"/>
              </a:rPr>
              <a:t> </a:t>
            </a:r>
            <a:r>
              <a:rPr lang="en-US" dirty="0">
                <a:latin typeface="Book Antiqua" pitchFamily="16" charset="0"/>
              </a:rPr>
              <a:t>Sum (x) = Normal(µ, √N </a:t>
            </a:r>
            <a:r>
              <a:rPr lang="el-GR" dirty="0">
                <a:latin typeface="Book Antiqua" pitchFamily="16" charset="0"/>
              </a:rPr>
              <a:t>σ) </a:t>
            </a:r>
            <a:endParaRPr lang="en-US" dirty="0">
              <a:latin typeface="Book Antiqua" pitchFamily="16" charset="0"/>
            </a:endParaRPr>
          </a:p>
          <a:p>
            <a:pPr>
              <a:spcAft>
                <a:spcPts val="1200"/>
              </a:spcAft>
            </a:pPr>
            <a:r>
              <a:rPr lang="en-US" b="1" dirty="0" err="1">
                <a:solidFill>
                  <a:srgbClr val="FF0000"/>
                </a:solidFill>
                <a:latin typeface="Book Antiqua" pitchFamily="16" charset="0"/>
              </a:rPr>
              <a:t>StdDev</a:t>
            </a:r>
            <a:r>
              <a:rPr lang="en-US" b="1" dirty="0">
                <a:solidFill>
                  <a:srgbClr val="FF0000"/>
                </a:solidFill>
                <a:latin typeface="Book Antiqua" pitchFamily="16" charset="0"/>
              </a:rPr>
              <a:t> [Sum(Et)] =  </a:t>
            </a:r>
            <a:r>
              <a:rPr lang="en-US" dirty="0">
                <a:solidFill>
                  <a:srgbClr val="FF0000"/>
                </a:solidFill>
                <a:latin typeface="Book Antiqua" pitchFamily="16" charset="0"/>
              </a:rPr>
              <a:t>√</a:t>
            </a:r>
            <a:r>
              <a:rPr lang="en-US" b="1" dirty="0">
                <a:solidFill>
                  <a:srgbClr val="FF0000"/>
                </a:solidFill>
                <a:latin typeface="Book Antiqua" pitchFamily="16" charset="0"/>
              </a:rPr>
              <a:t>N </a:t>
            </a:r>
            <a:r>
              <a:rPr lang="en-US" b="1" dirty="0" err="1">
                <a:solidFill>
                  <a:srgbClr val="FF0000"/>
                </a:solidFill>
                <a:latin typeface="Book Antiqua" pitchFamily="16" charset="0"/>
              </a:rPr>
              <a:t>StdDev</a:t>
            </a:r>
            <a:r>
              <a:rPr lang="en-US" b="1" dirty="0">
                <a:solidFill>
                  <a:srgbClr val="FF0000"/>
                </a:solidFill>
                <a:latin typeface="Book Antiqua" pitchFamily="16" charset="0"/>
              </a:rPr>
              <a:t> (Et)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24825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 dirty="0">
                <a:solidFill>
                  <a:srgbClr val="A50023"/>
                </a:solidFill>
                <a:latin typeface="Impact" pitchFamily="16" charset="0"/>
              </a:rPr>
              <a:t>LCL &amp; UCL For TS are Not -4 &amp; 4</a:t>
            </a:r>
          </a:p>
        </p:txBody>
      </p:sp>
    </p:spTree>
    <p:extLst>
      <p:ext uri="{BB962C8B-B14F-4D97-AF65-F5344CB8AC3E}">
        <p14:creationId xmlns:p14="http://schemas.microsoft.com/office/powerpoint/2010/main" val="31532885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30135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809685"/>
            <a:ext cx="9144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1800"/>
              </a:spcAft>
            </a:pPr>
            <a:r>
              <a:rPr lang="da-DK" dirty="0">
                <a:latin typeface="Book Antiqua" pitchFamily="16" charset="0"/>
              </a:rPr>
              <a:t>Et = Normal (0,1.25MAD)</a:t>
            </a:r>
          </a:p>
          <a:p>
            <a:pPr>
              <a:spcAft>
                <a:spcPts val="1800"/>
              </a:spcAft>
            </a:pPr>
            <a:r>
              <a:rPr lang="da-DK" b="1" dirty="0">
                <a:solidFill>
                  <a:srgbClr val="FF0000"/>
                </a:solidFill>
                <a:latin typeface="Book Antiqua" pitchFamily="16" charset="0"/>
              </a:rPr>
              <a:t>Sum (Et) = Normal (0, √N 1.25MAD)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3 ≥ (</a:t>
            </a:r>
            <a:r>
              <a:rPr lang="en-US" dirty="0">
                <a:latin typeface="Book Antiqua" pitchFamily="16" charset="0"/>
                <a:sym typeface="Symbol"/>
              </a:rPr>
              <a:t></a:t>
            </a:r>
            <a:r>
              <a:rPr lang="en-US" dirty="0">
                <a:latin typeface="Book Antiqua" pitchFamily="16" charset="0"/>
              </a:rPr>
              <a:t>Et -0)/(</a:t>
            </a:r>
            <a:r>
              <a:rPr lang="en-US" dirty="0">
                <a:latin typeface="Book Antiqua" pitchFamily="16" charset="0"/>
                <a:sym typeface="Symbol"/>
              </a:rPr>
              <a:t></a:t>
            </a:r>
            <a:r>
              <a:rPr lang="en-US" dirty="0">
                <a:latin typeface="Book Antiqua" pitchFamily="16" charset="0"/>
              </a:rPr>
              <a:t>N 1.25 MAD) ≥ -3.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+ 3</a:t>
            </a:r>
            <a:r>
              <a:rPr lang="en-US" dirty="0">
                <a:latin typeface="Book Antiqua" pitchFamily="16" charset="0"/>
                <a:sym typeface="Symbol"/>
              </a:rPr>
              <a:t>n</a:t>
            </a:r>
            <a:r>
              <a:rPr lang="en-US" dirty="0">
                <a:latin typeface="Book Antiqua" pitchFamily="16" charset="0"/>
              </a:rPr>
              <a:t> 1.25  ≥ (</a:t>
            </a:r>
            <a:r>
              <a:rPr lang="en-US" dirty="0">
                <a:latin typeface="Book Antiqua" pitchFamily="16" charset="0"/>
                <a:sym typeface="Symbol"/>
              </a:rPr>
              <a:t></a:t>
            </a:r>
            <a:r>
              <a:rPr lang="en-US" dirty="0">
                <a:latin typeface="Book Antiqua" pitchFamily="16" charset="0"/>
              </a:rPr>
              <a:t>Et -0)/MAD ≥ - 3</a:t>
            </a:r>
            <a:r>
              <a:rPr lang="en-US" dirty="0">
                <a:latin typeface="Book Antiqua" pitchFamily="16" charset="0"/>
                <a:sym typeface="Symbol"/>
              </a:rPr>
              <a:t>N</a:t>
            </a:r>
            <a:r>
              <a:rPr lang="en-US" dirty="0">
                <a:latin typeface="Book Antiqua" pitchFamily="16" charset="0"/>
              </a:rPr>
              <a:t> 1.25.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+ 3.75</a:t>
            </a:r>
            <a:r>
              <a:rPr lang="en-US" dirty="0">
                <a:latin typeface="Book Antiqua" pitchFamily="16" charset="0"/>
                <a:sym typeface="Symbol"/>
              </a:rPr>
              <a:t>N</a:t>
            </a:r>
            <a:r>
              <a:rPr lang="en-US" dirty="0">
                <a:latin typeface="Book Antiqua" pitchFamily="16" charset="0"/>
              </a:rPr>
              <a:t>  ≥ (</a:t>
            </a:r>
            <a:r>
              <a:rPr lang="en-US" dirty="0">
                <a:latin typeface="Book Antiqua" pitchFamily="16" charset="0"/>
                <a:sym typeface="Symbol"/>
              </a:rPr>
              <a:t></a:t>
            </a:r>
            <a:r>
              <a:rPr lang="en-US" dirty="0">
                <a:latin typeface="Book Antiqua" pitchFamily="16" charset="0"/>
              </a:rPr>
              <a:t>Et -0)/MAD ≥ - 3.75</a:t>
            </a:r>
            <a:r>
              <a:rPr lang="en-US" dirty="0">
                <a:latin typeface="Book Antiqua" pitchFamily="16" charset="0"/>
                <a:sym typeface="Symbol"/>
              </a:rPr>
              <a:t>N</a:t>
            </a:r>
            <a:r>
              <a:rPr lang="en-US" dirty="0">
                <a:latin typeface="Book Antiqua" pitchFamily="16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Tracking Signal TS= </a:t>
            </a:r>
            <a:r>
              <a:rPr lang="en-US" dirty="0">
                <a:latin typeface="Book Antiqua" pitchFamily="16" charset="0"/>
                <a:sym typeface="Symbol"/>
              </a:rPr>
              <a:t></a:t>
            </a:r>
            <a:r>
              <a:rPr lang="en-US" dirty="0">
                <a:latin typeface="Book Antiqua" pitchFamily="16" charset="0"/>
              </a:rPr>
              <a:t>Et/MAD with samples of size N is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distributed normally around 0  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with UCL = 3.75</a:t>
            </a:r>
            <a:r>
              <a:rPr lang="en-US" dirty="0">
                <a:latin typeface="Book Antiqua" pitchFamily="16" charset="0"/>
                <a:sym typeface="Symbol"/>
              </a:rPr>
              <a:t></a:t>
            </a:r>
            <a:r>
              <a:rPr lang="en-US" dirty="0">
                <a:latin typeface="Book Antiqua" pitchFamily="16" charset="0"/>
              </a:rPr>
              <a:t>N 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and LCL =-3.75</a:t>
            </a:r>
            <a:r>
              <a:rPr lang="en-US" dirty="0">
                <a:latin typeface="Book Antiqua" pitchFamily="16" charset="0"/>
                <a:sym typeface="Symbol"/>
              </a:rPr>
              <a:t>N</a:t>
            </a:r>
            <a:r>
              <a:rPr lang="en-US" dirty="0">
                <a:latin typeface="Book Antiqua" pitchFamily="16" charset="0"/>
              </a:rPr>
              <a:t> 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24825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 dirty="0">
                <a:solidFill>
                  <a:srgbClr val="A50023"/>
                </a:solidFill>
                <a:latin typeface="Impact" pitchFamily="16" charset="0"/>
              </a:rPr>
              <a:t>LCL &amp; UCL For TS are Not -4 &amp; 4</a:t>
            </a:r>
          </a:p>
        </p:txBody>
      </p:sp>
    </p:spTree>
    <p:extLst>
      <p:ext uri="{BB962C8B-B14F-4D97-AF65-F5344CB8AC3E}">
        <p14:creationId xmlns:p14="http://schemas.microsoft.com/office/powerpoint/2010/main" val="316476381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30135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809685"/>
            <a:ext cx="9144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pPr>
              <a:spcAft>
                <a:spcPts val="1800"/>
              </a:spcAft>
            </a:pPr>
            <a:r>
              <a:rPr lang="da-DK" dirty="0">
                <a:latin typeface="Book Antiqua" pitchFamily="16" charset="0"/>
              </a:rPr>
              <a:t>Et = Normal (0,1.25MAD)</a:t>
            </a:r>
          </a:p>
          <a:p>
            <a:pPr>
              <a:spcAft>
                <a:spcPts val="1800"/>
              </a:spcAft>
            </a:pPr>
            <a:r>
              <a:rPr lang="da-DK" b="1" dirty="0">
                <a:solidFill>
                  <a:srgbClr val="FF0000"/>
                </a:solidFill>
                <a:latin typeface="Book Antiqua" pitchFamily="16" charset="0"/>
              </a:rPr>
              <a:t>Sum (Et) = Normal (0, √N 1.25MAD)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3 ≥ (</a:t>
            </a:r>
            <a:r>
              <a:rPr lang="en-US" dirty="0">
                <a:latin typeface="Book Antiqua" pitchFamily="16" charset="0"/>
                <a:sym typeface="Symbol"/>
              </a:rPr>
              <a:t></a:t>
            </a:r>
            <a:r>
              <a:rPr lang="en-US" dirty="0">
                <a:latin typeface="Book Antiqua" pitchFamily="16" charset="0"/>
              </a:rPr>
              <a:t>Et -0)/</a:t>
            </a:r>
            <a:r>
              <a:rPr lang="en-US" dirty="0">
                <a:latin typeface="Book Antiqua" pitchFamily="16" charset="0"/>
                <a:sym typeface="Symbol"/>
              </a:rPr>
              <a:t></a:t>
            </a:r>
            <a:r>
              <a:rPr lang="en-US" dirty="0">
                <a:latin typeface="Book Antiqua" pitchFamily="16" charset="0"/>
              </a:rPr>
              <a:t>N 1.25 MAD ≥ -3.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+ 3</a:t>
            </a:r>
            <a:r>
              <a:rPr lang="en-US" dirty="0">
                <a:latin typeface="Book Antiqua" pitchFamily="16" charset="0"/>
                <a:sym typeface="Symbol"/>
              </a:rPr>
              <a:t>n</a:t>
            </a:r>
            <a:r>
              <a:rPr lang="en-US" dirty="0">
                <a:latin typeface="Book Antiqua" pitchFamily="16" charset="0"/>
              </a:rPr>
              <a:t> 1.25  ≥ (</a:t>
            </a:r>
            <a:r>
              <a:rPr lang="en-US" dirty="0">
                <a:latin typeface="Book Antiqua" pitchFamily="16" charset="0"/>
                <a:sym typeface="Symbol"/>
              </a:rPr>
              <a:t></a:t>
            </a:r>
            <a:r>
              <a:rPr lang="en-US" dirty="0">
                <a:latin typeface="Book Antiqua" pitchFamily="16" charset="0"/>
              </a:rPr>
              <a:t>Et -0)/MAD ≥ - 3</a:t>
            </a:r>
            <a:r>
              <a:rPr lang="en-US" dirty="0">
                <a:latin typeface="Book Antiqua" pitchFamily="16" charset="0"/>
                <a:sym typeface="Symbol"/>
              </a:rPr>
              <a:t>N</a:t>
            </a:r>
            <a:r>
              <a:rPr lang="en-US" dirty="0">
                <a:latin typeface="Book Antiqua" pitchFamily="16" charset="0"/>
              </a:rPr>
              <a:t> 1.25.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+ 3.75</a:t>
            </a:r>
            <a:r>
              <a:rPr lang="en-US" dirty="0">
                <a:latin typeface="Book Antiqua" pitchFamily="16" charset="0"/>
                <a:sym typeface="Symbol"/>
              </a:rPr>
              <a:t>N</a:t>
            </a:r>
            <a:r>
              <a:rPr lang="en-US" dirty="0">
                <a:latin typeface="Book Antiqua" pitchFamily="16" charset="0"/>
              </a:rPr>
              <a:t>  ≥ (</a:t>
            </a:r>
            <a:r>
              <a:rPr lang="en-US" dirty="0">
                <a:latin typeface="Book Antiqua" pitchFamily="16" charset="0"/>
                <a:sym typeface="Symbol"/>
              </a:rPr>
              <a:t></a:t>
            </a:r>
            <a:r>
              <a:rPr lang="en-US" dirty="0">
                <a:latin typeface="Book Antiqua" pitchFamily="16" charset="0"/>
              </a:rPr>
              <a:t>Et -0)/MAD ≥ - 3.75</a:t>
            </a:r>
            <a:r>
              <a:rPr lang="en-US" dirty="0">
                <a:latin typeface="Book Antiqua" pitchFamily="16" charset="0"/>
                <a:sym typeface="Symbol"/>
              </a:rPr>
              <a:t>N</a:t>
            </a:r>
            <a:r>
              <a:rPr lang="en-US" dirty="0">
                <a:latin typeface="Book Antiqua" pitchFamily="16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Tracking Signal TS= </a:t>
            </a:r>
            <a:r>
              <a:rPr lang="en-US" dirty="0">
                <a:latin typeface="Book Antiqua" pitchFamily="16" charset="0"/>
                <a:sym typeface="Symbol"/>
              </a:rPr>
              <a:t></a:t>
            </a:r>
            <a:r>
              <a:rPr lang="en-US" dirty="0">
                <a:latin typeface="Book Antiqua" pitchFamily="16" charset="0"/>
              </a:rPr>
              <a:t>Et/MAD with samples of size N is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distributed normally around 0  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with UCL = 3.75</a:t>
            </a:r>
            <a:r>
              <a:rPr lang="en-US" dirty="0">
                <a:latin typeface="Book Antiqua" pitchFamily="16" charset="0"/>
                <a:sym typeface="Symbol"/>
              </a:rPr>
              <a:t></a:t>
            </a:r>
            <a:r>
              <a:rPr lang="en-US" dirty="0">
                <a:latin typeface="Book Antiqua" pitchFamily="16" charset="0"/>
              </a:rPr>
              <a:t>N </a:t>
            </a:r>
          </a:p>
          <a:p>
            <a:pPr>
              <a:spcAft>
                <a:spcPts val="1800"/>
              </a:spcAft>
            </a:pPr>
            <a:r>
              <a:rPr lang="en-US" dirty="0">
                <a:latin typeface="Book Antiqua" pitchFamily="16" charset="0"/>
              </a:rPr>
              <a:t>and LCL =-3.75</a:t>
            </a:r>
            <a:r>
              <a:rPr lang="en-US" dirty="0">
                <a:latin typeface="Book Antiqua" pitchFamily="16" charset="0"/>
                <a:sym typeface="Symbol"/>
              </a:rPr>
              <a:t>N</a:t>
            </a:r>
            <a:r>
              <a:rPr lang="en-US" dirty="0">
                <a:latin typeface="Book Antiqua" pitchFamily="16" charset="0"/>
              </a:rPr>
              <a:t> 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24825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sz="3200">
                <a:solidFill>
                  <a:srgbClr val="A50023"/>
                </a:solidFill>
                <a:latin typeface="Impact" pitchFamily="16" charset="0"/>
              </a:rPr>
              <a:t>LCL &amp; UCL For TS are Not -4 &amp; 4</a:t>
            </a:r>
            <a:endParaRPr lang="en-US" sz="3200" dirty="0">
              <a:solidFill>
                <a:srgbClr val="A50023"/>
              </a:solidFill>
              <a:latin typeface="Impact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44110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50236</TotalTime>
  <Words>670</Words>
  <Application>Microsoft Office PowerPoint</Application>
  <PresentationFormat>On-screen Show (4:3)</PresentationFormat>
  <Paragraphs>55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Garamond</vt:lpstr>
      <vt:lpstr>Impact</vt:lpstr>
      <vt:lpstr>Lucida Calligraphy</vt:lpstr>
      <vt:lpstr>MS Reference Sans Serif</vt:lpstr>
      <vt:lpstr>Symbol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Moving Average, MAD, Tracking Signal Problems-Advanced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707</cp:revision>
  <cp:lastPrinted>2019-05-09T17:43:43Z</cp:lastPrinted>
  <dcterms:created xsi:type="dcterms:W3CDTF">2008-11-22T01:06:20Z</dcterms:created>
  <dcterms:modified xsi:type="dcterms:W3CDTF">2022-01-23T22:04:52Z</dcterms:modified>
</cp:coreProperties>
</file>