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0"/>
  </p:notesMasterIdLst>
  <p:handoutMasterIdLst>
    <p:handoutMasterId r:id="rId21"/>
  </p:handoutMasterIdLst>
  <p:sldIdLst>
    <p:sldId id="730" r:id="rId7"/>
    <p:sldId id="729" r:id="rId8"/>
    <p:sldId id="698" r:id="rId9"/>
    <p:sldId id="701" r:id="rId10"/>
    <p:sldId id="710" r:id="rId11"/>
    <p:sldId id="699" r:id="rId12"/>
    <p:sldId id="702" r:id="rId13"/>
    <p:sldId id="703" r:id="rId14"/>
    <p:sldId id="704" r:id="rId15"/>
    <p:sldId id="705" r:id="rId16"/>
    <p:sldId id="706" r:id="rId17"/>
    <p:sldId id="707" r:id="rId18"/>
    <p:sldId id="708" r:id="rId1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A50023"/>
    <a:srgbClr val="00007D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1618" autoAdjust="0"/>
  </p:normalViewPr>
  <p:slideViewPr>
    <p:cSldViewPr>
      <p:cViewPr varScale="1">
        <p:scale>
          <a:sx n="104" d="100"/>
          <a:sy n="104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361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6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012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6739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64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54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2947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13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3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9609A36-D408-4318-8094-6163796D503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Average, Problems,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6" r:id="rId6"/>
    <p:sldLayoutId id="2147483817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_lg0F_7Hm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_lg0F_7Hmc?feature=oembed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14.png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 Predictive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Basics of Time Series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Moving Average Problems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2871158" y="6088559"/>
            <a:ext cx="929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2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Those who do not remember the past are condemned to repeat it  </a:t>
            </a:r>
          </a:p>
          <a:p>
            <a:pPr algn="r"/>
            <a:r>
              <a:rPr lang="en-US" sz="22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George Santayana Spanish philosopher, poet and novelist (1863-1952)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B4517B-8706-43F1-A358-34CB1D3F6878}"/>
              </a:ext>
            </a:extLst>
          </p:cNvPr>
          <p:cNvSpPr txBox="1"/>
          <p:nvPr/>
        </p:nvSpPr>
        <p:spPr>
          <a:xfrm>
            <a:off x="2681412" y="2362200"/>
            <a:ext cx="6909955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The first 11:40 mins – the first 6 slides- is on Moving Average basics. </a:t>
            </a:r>
          </a:p>
          <a:p>
            <a:r>
              <a:rPr lang="en-US" sz="2400" dirty="0"/>
              <a:t>If you have already learned the basics of Moving Average from my previous lectures, then ignore them and ONLY watch Slides 7-13 starting from minute 11:40 </a:t>
            </a:r>
            <a:r>
              <a:rPr lang="en-US" sz="2400"/>
              <a:t>to the END. </a:t>
            </a:r>
            <a:endParaRPr lang="en-US" sz="2400" dirty="0"/>
          </a:p>
          <a:p>
            <a:r>
              <a:rPr lang="en-US" sz="2400" dirty="0"/>
              <a:t>That  is a total of about 20 minutes</a:t>
            </a:r>
            <a:r>
              <a:rPr lang="en-US" dirty="0"/>
              <a:t>. </a:t>
            </a:r>
          </a:p>
          <a:p>
            <a:r>
              <a:rPr lang="en-US" sz="2400" dirty="0"/>
              <a:t>If you need practice on basics, then you may watch from the beginning. </a:t>
            </a:r>
          </a:p>
        </p:txBody>
      </p:sp>
      <p:pic>
        <p:nvPicPr>
          <p:cNvPr id="7" name="Graphic 6" descr="Brain in head with solid fill">
            <a:extLst>
              <a:ext uri="{FF2B5EF4-FFF2-40B4-BE49-F238E27FC236}">
                <a16:creationId xmlns:a16="http://schemas.microsoft.com/office/drawing/2014/main" id="{3A4A9F3C-2499-4DF7-A876-D0C3D928C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273688"/>
            <a:ext cx="2971800" cy="2971800"/>
          </a:xfrm>
          <a:prstGeom prst="rect">
            <a:avLst/>
          </a:prstGeom>
        </p:spPr>
      </p:pic>
      <p:pic>
        <p:nvPicPr>
          <p:cNvPr id="9" name="Graphic 8" descr="Bullseye with solid fill">
            <a:extLst>
              <a:ext uri="{FF2B5EF4-FFF2-40B4-BE49-F238E27FC236}">
                <a16:creationId xmlns:a16="http://schemas.microsoft.com/office/drawing/2014/main" id="{8F9A26EC-EFDB-4ED6-BB89-80CBE37CD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1367" y="2590800"/>
            <a:ext cx="2488525" cy="248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415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2"/>
          <p:cNvSpPr txBox="1">
            <a:spLocks noChangeArrowheads="1"/>
          </p:cNvSpPr>
          <p:nvPr/>
        </p:nvSpPr>
        <p:spPr bwMode="auto">
          <a:xfrm>
            <a:off x="31214" y="738080"/>
            <a:ext cx="121607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/>
            <a:r>
              <a:rPr lang="en-US" dirty="0">
                <a:latin typeface="Book Antiqua" pitchFamily="16" charset="0"/>
              </a:rPr>
              <a:t>The 5-period moving average in month 6 was 150 units. Actual demand in month 7 is 180 units. What is 6 period moving average in month 7?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54" y="91749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Alternative Solution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1676400"/>
            <a:ext cx="9296400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We may assume that 5-period moving average was 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6</a:t>
            </a:r>
            <a:r>
              <a:rPr lang="en-US" dirty="0">
                <a:latin typeface="Book Antiqua" pitchFamily="16" charset="0"/>
              </a:rPr>
              <a:t>=(150+150+150+150+150)/5 = 150.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Now we have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=(180+150+150+150+150+150)/6 = 155.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We could have also said suppose A7= 150+30. 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If A7 was 150, then 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 = 150, since all the actual values are 150. 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But the reality is the most current value is 30 units more than 150.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In 6 period moving average there are 6 numbers: 30/6=5.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 = 150+5 =155</a:t>
            </a:r>
          </a:p>
        </p:txBody>
      </p:sp>
    </p:spTree>
    <p:extLst>
      <p:ext uri="{BB962C8B-B14F-4D97-AF65-F5344CB8AC3E}">
        <p14:creationId xmlns:p14="http://schemas.microsoft.com/office/powerpoint/2010/main" val="128230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830960"/>
            <a:ext cx="12192000" cy="2677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Actual demand in month 8 is 160 units. The 4-period moving average in month 7 was 110 units. What is 5-period moving average in month 8?</a:t>
            </a:r>
          </a:p>
          <a:p>
            <a:pPr lvl="1"/>
            <a:r>
              <a:rPr lang="en-US" dirty="0">
                <a:latin typeface="Book Antiqua" pitchFamily="16" charset="0"/>
              </a:rPr>
              <a:t>A) 100</a:t>
            </a:r>
          </a:p>
          <a:p>
            <a:pPr lvl="1"/>
            <a:r>
              <a:rPr lang="en-US" dirty="0">
                <a:latin typeface="Book Antiqua" pitchFamily="16" charset="0"/>
              </a:rPr>
              <a:t>B) 110</a:t>
            </a:r>
          </a:p>
          <a:p>
            <a:pPr lvl="1"/>
            <a:r>
              <a:rPr lang="en-US" dirty="0">
                <a:latin typeface="Book Antiqua" pitchFamily="16" charset="0"/>
              </a:rPr>
              <a:t>C) 120</a:t>
            </a:r>
          </a:p>
          <a:p>
            <a:pPr lvl="1"/>
            <a:r>
              <a:rPr lang="en-US" dirty="0">
                <a:latin typeface="Book Antiqua" pitchFamily="16" charset="0"/>
              </a:rPr>
              <a:t>D) 140</a:t>
            </a:r>
          </a:p>
          <a:p>
            <a:pPr lvl="1"/>
            <a:r>
              <a:rPr lang="en-US" dirty="0">
                <a:latin typeface="Book Antiqua" pitchFamily="16" charset="0"/>
              </a:rPr>
              <a:t>E) 150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52600" y="1676400"/>
            <a:ext cx="5943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 =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(A7+A6+A5+A4)/4 = 110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A7+A6+A5+A4 = 440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A8 = 160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</a:t>
            </a:r>
            <a:r>
              <a:rPr lang="en-US" dirty="0">
                <a:latin typeface="Book Antiqua" pitchFamily="16" charset="0"/>
              </a:rPr>
              <a:t> 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A8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 A7+A6+A5+A4</a:t>
            </a:r>
            <a:r>
              <a:rPr lang="en-US" dirty="0">
                <a:latin typeface="Book Antiqua" pitchFamily="16" charset="0"/>
              </a:rPr>
              <a:t>)/5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160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440</a:t>
            </a:r>
            <a:r>
              <a:rPr lang="en-US" dirty="0">
                <a:latin typeface="Book Antiqua" pitchFamily="16" charset="0"/>
              </a:rPr>
              <a:t>)/5 = 120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7838" y="118292"/>
            <a:ext cx="12134161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Another Example- n-period MA to (n+1)-period MA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4724400"/>
            <a:ext cx="8458200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Alternatively, if A7 was 110, then 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</a:t>
            </a:r>
            <a:r>
              <a:rPr lang="en-US" dirty="0">
                <a:latin typeface="Book Antiqua" pitchFamily="16" charset="0"/>
              </a:rPr>
              <a:t> = 110.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But A7=110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+50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We need divide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50 </a:t>
            </a:r>
            <a:r>
              <a:rPr lang="en-US" dirty="0">
                <a:latin typeface="Book Antiqua" pitchFamily="16" charset="0"/>
              </a:rPr>
              <a:t>by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 5, that is 10. </a:t>
            </a: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8 </a:t>
            </a:r>
            <a:r>
              <a:rPr lang="en-US" dirty="0">
                <a:latin typeface="Book Antiqua" pitchFamily="16" charset="0"/>
              </a:rPr>
              <a:t>=110+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10</a:t>
            </a:r>
            <a:r>
              <a:rPr lang="en-US" dirty="0">
                <a:latin typeface="Book Antiqua" pitchFamily="16" charset="0"/>
              </a:rPr>
              <a:t> = 120</a:t>
            </a:r>
          </a:p>
          <a:p>
            <a:pPr>
              <a:spcAft>
                <a:spcPts val="1800"/>
              </a:spcAft>
            </a:pPr>
            <a:endParaRPr lang="en-US" dirty="0">
              <a:solidFill>
                <a:srgbClr val="00863D"/>
              </a:solidFill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19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ChangeArrowheads="1"/>
          </p:cNvSpPr>
          <p:nvPr/>
        </p:nvSpPr>
        <p:spPr bwMode="auto">
          <a:xfrm>
            <a:off x="841376" y="2528957"/>
            <a:ext cx="360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78851" name="Text Box 6"/>
          <p:cNvSpPr txBox="1">
            <a:spLocks noChangeArrowheads="1"/>
          </p:cNvSpPr>
          <p:nvPr/>
        </p:nvSpPr>
        <p:spPr bwMode="auto">
          <a:xfrm>
            <a:off x="82426" y="770731"/>
            <a:ext cx="121095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Suppose the 5-period  moving average in period 20 is equal to 800. Suppose period 16 demand  is 850. Also suppose the demand for period 21 is 900.  Compute 5-period moving average for period 21.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81000" y="2362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(A20+A19+A18+A17+A16)/5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81000" y="3962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(A21+A20+A19+A18+A17)/5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81000" y="2364892"/>
            <a:ext cx="662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>
                <a:solidFill>
                  <a:srgbClr val="00B0F0"/>
                </a:solidFill>
                <a:latin typeface="Book Antiqua" pitchFamily="16" charset="0"/>
              </a:rPr>
              <a:t>A20+A19+A18+A17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>
                <a:latin typeface="Book Antiqua" pitchFamily="16" charset="0"/>
              </a:rPr>
              <a:t>)/5 =800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81843" y="3962400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>
                <a:solidFill>
                  <a:srgbClr val="00B0F0"/>
                </a:solidFill>
                <a:latin typeface="Book Antiqua" pitchFamily="16" charset="0"/>
              </a:rPr>
              <a:t>+A20+A19+A18+A17</a:t>
            </a:r>
            <a:r>
              <a:rPr lang="en-US" sz="2400" dirty="0">
                <a:latin typeface="Book Antiqua" pitchFamily="16" charset="0"/>
              </a:rPr>
              <a:t>)/5 =???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400801" y="2348948"/>
            <a:ext cx="57395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= (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307249" y="2309853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>
                <a:latin typeface="Book Antiqua" pitchFamily="16" charset="0"/>
              </a:rPr>
              <a:t>)/5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6427304" y="396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>
                <a:latin typeface="Book Antiqua" pitchFamily="16" charset="0"/>
              </a:rPr>
              <a:t> </a:t>
            </a:r>
            <a:r>
              <a:rPr lang="en-US" sz="2400" dirty="0">
                <a:latin typeface="Book Antiqua" pitchFamily="16" charset="0"/>
              </a:rPr>
              <a:t>= (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391400" y="3962400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>
                <a:latin typeface="Book Antiqua" pitchFamily="16" charset="0"/>
              </a:rPr>
              <a:t>)/5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16643" y="3276600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= (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295400" y="32766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+850)/5 =800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460157" y="3276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+850 =4000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7550026" y="3276600"/>
            <a:ext cx="106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=3150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381000" y="4664144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>
                <a:latin typeface="Book Antiqua" pitchFamily="16" charset="0"/>
              </a:rPr>
              <a:t> </a:t>
            </a:r>
            <a:r>
              <a:rPr lang="en-US" sz="2400" dirty="0">
                <a:latin typeface="Book Antiqua" pitchFamily="16" charset="0"/>
              </a:rPr>
              <a:t>= (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345096" y="4664144"/>
            <a:ext cx="1447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+900)/5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590800" y="4648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aseline="-25000" dirty="0">
                <a:latin typeface="Book Antiqua" pitchFamily="16" charset="0"/>
              </a:rPr>
              <a:t> </a:t>
            </a:r>
            <a:r>
              <a:rPr lang="en-US" sz="2400" dirty="0">
                <a:latin typeface="Book Antiqua" pitchFamily="16" charset="0"/>
              </a:rPr>
              <a:t>= 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3048000" y="4648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(3150+900)/5 =810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3401" y="5410200"/>
            <a:ext cx="424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20</a:t>
            </a:r>
            <a:r>
              <a:rPr lang="en-US" dirty="0">
                <a:latin typeface="Book Antiqua" pitchFamily="16" charset="0"/>
              </a:rPr>
              <a:t>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A16</a:t>
            </a:r>
            <a:r>
              <a:rPr lang="en-US" dirty="0">
                <a:latin typeface="Book Antiqua" pitchFamily="16" charset="0"/>
              </a:rPr>
              <a:t>)/5</a:t>
            </a: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533401" y="6019801"/>
            <a:ext cx="4459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800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900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850</a:t>
            </a:r>
            <a:r>
              <a:rPr lang="en-US" dirty="0">
                <a:latin typeface="Book Antiqua" pitchFamily="16" charset="0"/>
              </a:rPr>
              <a:t>) /5=810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276600" y="3254477"/>
            <a:ext cx="53962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  <a:sym typeface="Wingdings" panose="05000000000000000000" pitchFamily="2" charset="2"/>
              </a:rPr>
              <a:t> 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324600" y="3276600"/>
            <a:ext cx="53962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  <a:sym typeface="Wingdings" panose="05000000000000000000" pitchFamily="2" charset="2"/>
              </a:rPr>
              <a:t> </a:t>
            </a:r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0" y="72053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n-period to n-period From Month t to t+1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931744" y="2286001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961640" y="3234600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136308" y="3269271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161489" y="3282688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036905" y="3975818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969413" y="4610452"/>
            <a:ext cx="383457" cy="5273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299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3" grpId="0"/>
      <p:bldP spid="14" grpId="0" build="allAtOnce"/>
      <p:bldP spid="15" grpId="0"/>
      <p:bldP spid="17" grpId="0" build="allAtOnce"/>
      <p:bldP spid="18" grpId="0" build="allAtOnce"/>
      <p:bldP spid="19" grpId="0"/>
      <p:bldP spid="21" grpId="0"/>
      <p:bldP spid="22" grpId="0" build="allAtOnce"/>
      <p:bldP spid="24" grpId="0" build="allAtOnce"/>
      <p:bldP spid="27" grpId="0"/>
      <p:bldP spid="29" grpId="0"/>
      <p:bldP spid="30" grpId="0"/>
      <p:bldP spid="32" grpId="0"/>
      <p:bldP spid="33" grpId="0"/>
      <p:bldP spid="35" grpId="0"/>
      <p:bldP spid="34" grpId="0"/>
      <p:bldP spid="36" grpId="0"/>
      <p:bldP spid="37" grpId="0"/>
      <p:bldP spid="38" grpId="0"/>
      <p:bldP spid="2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ChangeArrowheads="1"/>
          </p:cNvSpPr>
          <p:nvPr/>
        </p:nvSpPr>
        <p:spPr bwMode="auto">
          <a:xfrm>
            <a:off x="-530224" y="2583375"/>
            <a:ext cx="360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78851" name="Text Box 6"/>
          <p:cNvSpPr txBox="1">
            <a:spLocks noChangeArrowheads="1"/>
          </p:cNvSpPr>
          <p:nvPr/>
        </p:nvSpPr>
        <p:spPr bwMode="auto">
          <a:xfrm>
            <a:off x="0" y="742724"/>
            <a:ext cx="1219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Suppose the 5-period  moving average in period 20 is equal to 800. Suppose period 16 demand  is 850. Also suppose the demand for period 21 is 900.  Compute 5-period moving average for period 21.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6525" y="2832067"/>
            <a:ext cx="9150458" cy="186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We drop 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850/5</a:t>
            </a:r>
            <a:r>
              <a:rPr lang="en-US" sz="2400" dirty="0">
                <a:latin typeface="Book Antiqua" pitchFamily="16" charset="0"/>
              </a:rPr>
              <a:t> and we add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900/5</a:t>
            </a:r>
          </a:p>
          <a:p>
            <a:r>
              <a:rPr lang="en-US" sz="2400" dirty="0">
                <a:latin typeface="Book Antiqua" pitchFamily="16" charset="0"/>
              </a:rPr>
              <a:t>We drop 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-850/5</a:t>
            </a:r>
            <a:r>
              <a:rPr lang="en-US" sz="2400" dirty="0">
                <a:latin typeface="Book Antiqua" pitchFamily="16" charset="0"/>
              </a:rPr>
              <a:t> and we add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+900/5</a:t>
            </a:r>
          </a:p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800 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-850/5</a:t>
            </a:r>
            <a:r>
              <a:rPr lang="en-US" sz="2400" dirty="0">
                <a:latin typeface="Book Antiqua" pitchFamily="16" charset="0"/>
              </a:rPr>
              <a:t> 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+900/5</a:t>
            </a:r>
          </a:p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800   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+10 </a:t>
            </a:r>
            <a:r>
              <a:rPr lang="en-US" sz="2400" dirty="0">
                <a:latin typeface="Book Antiqua" pitchFamily="16" charset="0"/>
              </a:rPr>
              <a:t>=810</a:t>
            </a:r>
          </a:p>
          <a:p>
            <a:endParaRPr lang="en-US" sz="2400" dirty="0">
              <a:solidFill>
                <a:srgbClr val="00863D"/>
              </a:solidFill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  <a:p>
            <a:endParaRPr lang="en-US" sz="2400" dirty="0">
              <a:solidFill>
                <a:srgbClr val="00863D"/>
              </a:solidFill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6525" y="1938723"/>
            <a:ext cx="662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>
                <a:solidFill>
                  <a:srgbClr val="00B0F0"/>
                </a:solidFill>
                <a:latin typeface="Book Antiqua" pitchFamily="16" charset="0"/>
              </a:rPr>
              <a:t>A20+A19+A18+A17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FF0066"/>
                </a:solidFill>
                <a:latin typeface="Book Antiqua" pitchFamily="16" charset="0"/>
              </a:rPr>
              <a:t>A16</a:t>
            </a:r>
            <a:r>
              <a:rPr lang="en-US" sz="2400" dirty="0">
                <a:latin typeface="Book Antiqua" pitchFamily="16" charset="0"/>
              </a:rPr>
              <a:t>)/5 =800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234041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5</a:t>
            </a:r>
            <a:r>
              <a:rPr lang="en-US" sz="2400" baseline="-25000" dirty="0">
                <a:latin typeface="Book Antiqua" pitchFamily="16" charset="0"/>
              </a:rPr>
              <a:t>21 </a:t>
            </a:r>
            <a:r>
              <a:rPr lang="en-US" sz="2400" dirty="0">
                <a:latin typeface="Book Antiqua" pitchFamily="16" charset="0"/>
              </a:rPr>
              <a:t>= (</a:t>
            </a:r>
            <a:r>
              <a:rPr lang="en-US" sz="2400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sz="2400" dirty="0">
                <a:solidFill>
                  <a:srgbClr val="00B0F0"/>
                </a:solidFill>
                <a:latin typeface="Book Antiqua" pitchFamily="16" charset="0"/>
              </a:rPr>
              <a:t>+A20+A19+A18+A17</a:t>
            </a:r>
            <a:r>
              <a:rPr lang="en-US" sz="2400" dirty="0">
                <a:latin typeface="Book Antiqua" pitchFamily="16" charset="0"/>
              </a:rPr>
              <a:t>)/5 =???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22983" y="3999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Alternative Solution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591754" y="3591201"/>
            <a:ext cx="459175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Alternatively; Solver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CE26FA-B442-48A7-9873-9D657C4C2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439" y="4200802"/>
            <a:ext cx="8567859" cy="2286570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1D7F2AB-F39D-4001-90A8-6DE8FE1426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42443"/>
              </p:ext>
            </p:extLst>
          </p:nvPr>
        </p:nvGraphicFramePr>
        <p:xfrm>
          <a:off x="3763963" y="4421188"/>
          <a:ext cx="329406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Worksheet" r:id="rId5" imgW="3390875" imgH="1130388" progId="Excel.Sheet.12">
                  <p:embed/>
                </p:oleObj>
              </mc:Choice>
              <mc:Fallback>
                <p:oleObj name="Worksheet" r:id="rId5" imgW="3390875" imgH="11303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63963" y="4421188"/>
                        <a:ext cx="3294062" cy="107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141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  <p:bldP spid="4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Lecture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https://youtu.be/g_lg0F_7Hmc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C68C84-8A58-454E-A59A-D1DD5E7498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0"/>
            <a:ext cx="1143000" cy="71437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6C27425-8CAA-4055-90FC-634BE6C5C4D2}"/>
              </a:ext>
            </a:extLst>
          </p:cNvPr>
          <p:cNvGrpSpPr/>
          <p:nvPr/>
        </p:nvGrpSpPr>
        <p:grpSpPr>
          <a:xfrm>
            <a:off x="568236" y="815756"/>
            <a:ext cx="11090364" cy="5693898"/>
            <a:chOff x="568236" y="815756"/>
            <a:chExt cx="11090364" cy="569389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F9E6430-2F6D-4E35-BC0E-B6ABFA1900E5}"/>
                </a:ext>
              </a:extLst>
            </p:cNvPr>
            <p:cNvSpPr/>
            <p:nvPr/>
          </p:nvSpPr>
          <p:spPr bwMode="auto">
            <a:xfrm>
              <a:off x="914400" y="815756"/>
              <a:ext cx="10744200" cy="860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DC98D1-A722-41D3-995E-BC2DB4117803}"/>
                </a:ext>
              </a:extLst>
            </p:cNvPr>
            <p:cNvSpPr/>
            <p:nvPr/>
          </p:nvSpPr>
          <p:spPr bwMode="auto">
            <a:xfrm>
              <a:off x="838200" y="5791199"/>
              <a:ext cx="10744200" cy="71845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439EE-D975-46D6-918D-4112BC9EAF01}"/>
                </a:ext>
              </a:extLst>
            </p:cNvPr>
            <p:cNvSpPr/>
            <p:nvPr/>
          </p:nvSpPr>
          <p:spPr bwMode="auto">
            <a:xfrm>
              <a:off x="568236" y="1600200"/>
              <a:ext cx="619538" cy="444204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pic>
        <p:nvPicPr>
          <p:cNvPr id="12" name="Online Media 11" title="Moving Average Problems">
            <a:hlinkClick r:id="" action="ppaction://media"/>
            <a:extLst>
              <a:ext uri="{FF2B5EF4-FFF2-40B4-BE49-F238E27FC236}">
                <a16:creationId xmlns:a16="http://schemas.microsoft.com/office/drawing/2014/main" id="{BEC70395-21DA-443D-A23E-2383F9E1415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-32657"/>
            <a:ext cx="12250056" cy="6890657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2C794410-E264-425F-88EB-BDF88FD59BDD}"/>
              </a:ext>
            </a:extLst>
          </p:cNvPr>
          <p:cNvSpPr txBox="1">
            <a:spLocks/>
          </p:cNvSpPr>
          <p:nvPr/>
        </p:nvSpPr>
        <p:spPr bwMode="gray">
          <a:xfrm>
            <a:off x="304800" y="152400"/>
            <a:ext cx="12192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If You Know the Basics Start From Minute 11:40</a:t>
            </a:r>
          </a:p>
        </p:txBody>
      </p:sp>
    </p:spTree>
    <p:extLst>
      <p:ext uri="{BB962C8B-B14F-4D97-AF65-F5344CB8AC3E}">
        <p14:creationId xmlns:p14="http://schemas.microsoft.com/office/powerpoint/2010/main" val="1910231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Average: n-periods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088" y="830919"/>
            <a:ext cx="12185911" cy="145508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2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/>
              <a:t>The moving averages forecasting methods use the average of a set of most recent data as the forecast for the next period. </a:t>
            </a:r>
          </a:p>
          <a:p>
            <a:pPr>
              <a:lnSpc>
                <a:spcPct val="90000"/>
              </a:lnSpc>
            </a:pPr>
            <a:r>
              <a:rPr lang="en-US" dirty="0"/>
              <a:t>The moving averages forecasting methods are not usually used in the presence of considerable trend and seasonal patterns.</a:t>
            </a:r>
            <a:endParaRPr lang="en-US" altLang="en-US" dirty="0"/>
          </a:p>
          <a:p>
            <a:pPr marL="0" indent="0">
              <a:buNone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9939" y="2212523"/>
            <a:ext cx="12182059" cy="1955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2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kern="0" dirty="0"/>
              <a:t>We have data for 8 periods. What is your forecast for the next period (period 9).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We can compute (</a:t>
            </a:r>
            <a:r>
              <a:rPr lang="en-US" i="1" kern="0" dirty="0"/>
              <a:t>i</a:t>
            </a:r>
            <a:r>
              <a:rPr lang="en-US" kern="0" dirty="0"/>
              <a:t>) the average all data, (</a:t>
            </a:r>
            <a:r>
              <a:rPr lang="en-US" i="1" kern="0" dirty="0"/>
              <a:t>ii</a:t>
            </a:r>
            <a:r>
              <a:rPr lang="en-US" kern="0" dirty="0"/>
              <a:t>) last period demand, the average of the (</a:t>
            </a:r>
            <a:r>
              <a:rPr lang="en-US" i="1" kern="0" dirty="0"/>
              <a:t>iii</a:t>
            </a:r>
            <a:r>
              <a:rPr lang="en-US" kern="0" dirty="0"/>
              <a:t>) last 2-periods, (</a:t>
            </a:r>
            <a:r>
              <a:rPr lang="en-US" i="1" kern="0" dirty="0"/>
              <a:t>vi</a:t>
            </a:r>
            <a:r>
              <a:rPr lang="en-US" kern="0" dirty="0"/>
              <a:t>) last 3-periods, (</a:t>
            </a:r>
            <a:r>
              <a:rPr lang="en-US" i="1" kern="0" dirty="0"/>
              <a:t>v</a:t>
            </a:r>
            <a:r>
              <a:rPr lang="en-US" kern="0" dirty="0"/>
              <a:t>) last n-periods. </a:t>
            </a:r>
          </a:p>
          <a:p>
            <a:endParaRPr lang="en-US" kern="0" dirty="0"/>
          </a:p>
          <a:p>
            <a:endParaRPr lang="en-US" kern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3CFD4F-5E49-4474-A322-21C7E4E974FD}"/>
              </a:ext>
            </a:extLst>
          </p:cNvPr>
          <p:cNvGrpSpPr/>
          <p:nvPr/>
        </p:nvGrpSpPr>
        <p:grpSpPr>
          <a:xfrm>
            <a:off x="304799" y="3805437"/>
            <a:ext cx="9120051" cy="2352675"/>
            <a:chOff x="304799" y="3805437"/>
            <a:chExt cx="9120051" cy="235267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C4E2054-6CFA-4464-8896-8D653A1244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4799" y="3805437"/>
              <a:ext cx="9120051" cy="2352675"/>
            </a:xfrm>
            <a:prstGeom prst="rect">
              <a:avLst/>
            </a:prstGeom>
          </p:spPr>
        </p:pic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265107"/>
                </p:ext>
              </p:extLst>
            </p:nvPr>
          </p:nvGraphicFramePr>
          <p:xfrm>
            <a:off x="479287" y="3999112"/>
            <a:ext cx="8945563" cy="215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6" name="Worksheet" r:id="rId5" imgW="9620339" imgH="2314575" progId="Excel.Sheet.12">
                    <p:embed/>
                  </p:oleObj>
                </mc:Choice>
                <mc:Fallback>
                  <p:oleObj name="Worksheet" r:id="rId5" imgW="9620339" imgH="2314575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9287" y="3999112"/>
                          <a:ext cx="8945563" cy="2159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690312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62984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1" hangingPunct="1"/>
            <a:r>
              <a:rPr lang="en-US" sz="3600" dirty="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Moving Average vs. Moving Average Forecast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781049"/>
            <a:ext cx="891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Given the following data, </a:t>
            </a:r>
          </a:p>
          <a:p>
            <a:r>
              <a:rPr lang="en-US" dirty="0">
                <a:latin typeface="Book Antiqua" pitchFamily="16" charset="0"/>
              </a:rPr>
              <a:t>a) Compute 3-period moving average for period 5?</a:t>
            </a:r>
          </a:p>
          <a:p>
            <a:r>
              <a:rPr lang="en-US" dirty="0">
                <a:latin typeface="Book Antiqua" pitchFamily="16" charset="0"/>
              </a:rPr>
              <a:t>Period		1	2	3	4	5	</a:t>
            </a:r>
          </a:p>
          <a:p>
            <a:r>
              <a:rPr lang="en-US" dirty="0">
                <a:latin typeface="Book Antiqua" pitchFamily="16" charset="0"/>
              </a:rPr>
              <a:t>Demand	73	68	65	72	67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505200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en-US" sz="2400" dirty="0">
                <a:latin typeface="Book Antiqua" pitchFamily="16" charset="0"/>
              </a:rPr>
              <a:t>b) Compute 3-period moving average forecast for period 6?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375249"/>
            <a:ext cx="4267200" cy="9339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4038599"/>
            <a:ext cx="4903471" cy="99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379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744557"/>
            <a:ext cx="12115800" cy="5715000"/>
          </a:xfrm>
        </p:spPr>
        <p:txBody>
          <a:bodyPr/>
          <a:lstStyle/>
          <a:p>
            <a:r>
              <a:rPr lang="en-US" dirty="0"/>
              <a:t>3 period moving average in period 5: MA(5,3)</a:t>
            </a:r>
          </a:p>
          <a:p>
            <a:r>
              <a:rPr lang="en-US" dirty="0"/>
              <a:t>3 period moving average forecast in period 5: FMA(5,3)</a:t>
            </a:r>
          </a:p>
          <a:p>
            <a:r>
              <a:rPr lang="en-US" dirty="0"/>
              <a:t>n period moving average forecast in period t: FMA(t,n)</a:t>
            </a:r>
          </a:p>
          <a:p>
            <a:r>
              <a:rPr lang="en-US" dirty="0"/>
              <a:t>n period moving average : MA(t,n)</a:t>
            </a:r>
          </a:p>
          <a:p>
            <a:r>
              <a:rPr lang="en-US" dirty="0"/>
              <a:t>n period moving average forecast : Ft(np)</a:t>
            </a:r>
          </a:p>
          <a:p>
            <a:r>
              <a:rPr lang="en-US" dirty="0"/>
              <a:t>Naïve Forecast: Forecast for next period = Actual for this period. </a:t>
            </a:r>
            <a:r>
              <a:rPr lang="en-US" dirty="0">
                <a:sym typeface="Wingdings" panose="05000000000000000000" pitchFamily="2" charset="2"/>
              </a:rPr>
              <a:t> F(t+1) = At</a:t>
            </a:r>
          </a:p>
          <a:p>
            <a:r>
              <a:rPr lang="en-US" dirty="0">
                <a:sym typeface="Wingdings" panose="05000000000000000000" pitchFamily="2" charset="2"/>
              </a:rPr>
              <a:t>3-period moving average in month 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Ft(3p) = Average (At+A(t-1)+A(t-2))</a:t>
            </a:r>
          </a:p>
          <a:p>
            <a:r>
              <a:rPr lang="en-US" dirty="0">
                <a:sym typeface="Wingdings" panose="05000000000000000000" pitchFamily="2" charset="2"/>
              </a:rPr>
              <a:t>5-period moving average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Ft(5p) = Average (At+A(t-1)+A(t-2)+A(t-3)+A(t-4))</a:t>
            </a:r>
          </a:p>
          <a:p>
            <a:r>
              <a:rPr lang="en-US" dirty="0">
                <a:sym typeface="Wingdings" panose="05000000000000000000" pitchFamily="2" charset="2"/>
              </a:rPr>
              <a:t>8-period moving average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Ft(8p) = Average (At+A(t-1)+A(t-2)+A(t-3)+A(t-4)+A(t-5)+A(t-6)A(t-7))</a:t>
            </a:r>
          </a:p>
          <a:p>
            <a:r>
              <a:rPr lang="en-US" dirty="0">
                <a:sym typeface="Wingdings" panose="05000000000000000000" pitchFamily="2" charset="2"/>
              </a:rPr>
              <a:t>For Simplicity, in many cases, we simply use At and Ft for actual and forecast values.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Notations</a:t>
            </a:r>
          </a:p>
        </p:txBody>
      </p:sp>
    </p:spTree>
    <p:extLst>
      <p:ext uri="{BB962C8B-B14F-4D97-AF65-F5344CB8AC3E}">
        <p14:creationId xmlns:p14="http://schemas.microsoft.com/office/powerpoint/2010/main" val="150333415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Average- Excel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" y="3429000"/>
            <a:ext cx="9153144" cy="306838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035924"/>
              </p:ext>
            </p:extLst>
          </p:nvPr>
        </p:nvGraphicFramePr>
        <p:xfrm>
          <a:off x="304800" y="3719513"/>
          <a:ext cx="8677275" cy="267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4" name="Worksheet" r:id="rId4" imgW="9534747" imgH="2943461" progId="Excel.Sheet.12">
                  <p:embed/>
                </p:oleObj>
              </mc:Choice>
              <mc:Fallback>
                <p:oleObj name="Worksheet" r:id="rId4" imgW="9534747" imgH="2943461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3719513"/>
                        <a:ext cx="8677275" cy="267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483135" y="4004330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(a) </a:t>
            </a:r>
            <a:r>
              <a:rPr lang="en-US" dirty="0">
                <a:latin typeface="Book Antiqua" pitchFamily="16" charset="0"/>
              </a:rPr>
              <a:t>Compute 2-period moving average in period (month) 5 and 9-period moving average in month 10.</a:t>
            </a:r>
            <a:endParaRPr lang="en-US" dirty="0">
              <a:ln>
                <a:solidFill>
                  <a:schemeClr val="bg1"/>
                </a:solidFill>
              </a:ln>
              <a:latin typeface="Verdana" pitchFamily="-112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342466" y="4006235"/>
            <a:ext cx="182865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(b) </a:t>
            </a:r>
            <a:r>
              <a:rPr lang="en-US" dirty="0">
                <a:latin typeface="Book Antiqua" pitchFamily="16" charset="0"/>
              </a:rPr>
              <a:t>Compute 2-period moving average forecast in month 6 and 9-period moving average forecast in month 11.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Verdana" pitchFamily="-112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289996" y="4006235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(c) </a:t>
            </a:r>
            <a:r>
              <a:rPr lang="en-US" dirty="0">
                <a:latin typeface="Book Antiqua" pitchFamily="16" charset="0"/>
              </a:rPr>
              <a:t>Compute 4-period moving average for all months.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Verdana" pitchFamily="-112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76966" y="3995349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(d) </a:t>
            </a:r>
            <a:r>
              <a:rPr lang="en-US" dirty="0">
                <a:latin typeface="Book Antiqua" pitchFamily="16" charset="0"/>
              </a:rPr>
              <a:t>Compute 4-period moving average forecast for all months including the next month.  </a:t>
            </a:r>
          </a:p>
          <a:p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Verdana" pitchFamily="-11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7EB8BF-1E8B-4CD7-9C06-D3CE19EA4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76" y="854039"/>
            <a:ext cx="7315200" cy="2481577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349015"/>
              </p:ext>
            </p:extLst>
          </p:nvPr>
        </p:nvGraphicFramePr>
        <p:xfrm>
          <a:off x="304800" y="1104209"/>
          <a:ext cx="7077076" cy="2244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5" name="Worksheet" r:id="rId7" imgW="8010569" imgH="2543116" progId="Excel.Sheet.12">
                  <p:embed/>
                </p:oleObj>
              </mc:Choice>
              <mc:Fallback>
                <p:oleObj name="Worksheet" r:id="rId7" imgW="8010569" imgH="2543116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" y="1104209"/>
                        <a:ext cx="7077076" cy="22446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0078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8460" y="0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n-period - Large vs. Small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60" y="778117"/>
            <a:ext cx="1208734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In order to increase the responsiveness of a forecast (i.e., respond quickly to the data changes) made using the moving average technique, the number of periods in the average  should be: </a:t>
            </a:r>
          </a:p>
          <a:p>
            <a:pPr lvl="1"/>
            <a:r>
              <a:rPr lang="en-US" sz="2000" dirty="0">
                <a:latin typeface="Book Antiqua" pitchFamily="16" charset="0"/>
              </a:rPr>
              <a:t>A) decreased </a:t>
            </a:r>
          </a:p>
          <a:p>
            <a:pPr lvl="1"/>
            <a:r>
              <a:rPr lang="en-US" sz="2000" dirty="0">
                <a:latin typeface="Book Antiqua" pitchFamily="16" charset="0"/>
              </a:rPr>
              <a:t>B) increased </a:t>
            </a:r>
          </a:p>
          <a:p>
            <a:pPr lvl="1"/>
            <a:r>
              <a:rPr lang="en-US" sz="2000" dirty="0">
                <a:latin typeface="Book Antiqua" pitchFamily="16" charset="0"/>
              </a:rPr>
              <a:t>C) multiplied by a larger alpha </a:t>
            </a:r>
          </a:p>
          <a:p>
            <a:pPr lvl="1"/>
            <a:r>
              <a:rPr lang="en-US" sz="2000" dirty="0">
                <a:latin typeface="Book Antiqua" pitchFamily="16" charset="0"/>
              </a:rPr>
              <a:t>D) multiplied by a smaller alpha </a:t>
            </a:r>
          </a:p>
          <a:p>
            <a:pPr lvl="1">
              <a:buFontTx/>
              <a:buAutoNum type="alphaUcParenR" startAt="5"/>
            </a:pPr>
            <a:r>
              <a:rPr lang="en-US" sz="2000" dirty="0">
                <a:latin typeface="Book Antiqua" pitchFamily="16" charset="0"/>
              </a:rPr>
              <a:t> none of the above</a:t>
            </a:r>
          </a:p>
          <a:p>
            <a:endParaRPr lang="en-US" sz="1000" dirty="0">
              <a:latin typeface="Book Antiqua" pitchFamily="1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10467" y="3276601"/>
            <a:ext cx="8628285" cy="3134904"/>
            <a:chOff x="3510467" y="3276601"/>
            <a:chExt cx="8628285" cy="313490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10467" y="3276601"/>
              <a:ext cx="8628285" cy="3134904"/>
            </a:xfrm>
            <a:prstGeom prst="rect">
              <a:avLst/>
            </a:prstGeom>
          </p:spPr>
        </p:pic>
        <p:sp>
          <p:nvSpPr>
            <p:cNvPr id="11" name="Content Placeholder 1"/>
            <p:cNvSpPr txBox="1">
              <a:spLocks/>
            </p:cNvSpPr>
            <p:nvPr/>
          </p:nvSpPr>
          <p:spPr>
            <a:xfrm>
              <a:off x="6400800" y="3298480"/>
              <a:ext cx="3439713" cy="381000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itchFamily="-65" charset="-128"/>
                  <a:cs typeface="MS Reference Sans Serif" pitchFamily="34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1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 eaLnBrk="0" hangingPunct="0">
                <a:buClr>
                  <a:srgbClr val="000000"/>
                </a:buClr>
                <a:buSzTx/>
                <a:buNone/>
                <a:defRPr/>
              </a:pPr>
              <a:r>
                <a:rPr lang="en-US" kern="0" dirty="0">
                  <a:solidFill>
                    <a:srgbClr val="000000"/>
                  </a:solidFill>
                  <a:cs typeface="Tahoma" pitchFamily="34" charset="0"/>
                </a:rPr>
                <a:t>AAPL: 5, 10, 50, 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241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47078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Age of Data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5760" y="838199"/>
            <a:ext cx="12096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Compute the age of data in  3-period moving average forecasts.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641" y="4800600"/>
            <a:ext cx="121543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Compute the age of data in  7-period moving average forecasts. </a:t>
            </a:r>
          </a:p>
          <a:p>
            <a:r>
              <a:rPr lang="en-US" dirty="0">
                <a:latin typeface="Book Antiqua" pitchFamily="16" charset="0"/>
              </a:rPr>
              <a:t>Average Age of Data = (1+7)/2 = 4.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7640" y="2347486"/>
            <a:ext cx="1215435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Average Age of Data = (1+2+3)/3 = 2.</a:t>
            </a:r>
          </a:p>
          <a:p>
            <a:r>
              <a:rPr lang="en-US" dirty="0">
                <a:latin typeface="Book Antiqua" pitchFamily="16" charset="0"/>
              </a:rPr>
              <a:t>However, when we have a linear trend, we can average the first and the  last pieces of data    </a:t>
            </a:r>
          </a:p>
          <a:p>
            <a:r>
              <a:rPr lang="en-US" dirty="0">
                <a:latin typeface="Book Antiqua" pitchFamily="16" charset="0"/>
              </a:rPr>
              <a:t>Average Age of Data = (1+3)/2 = 2.</a:t>
            </a:r>
          </a:p>
          <a:p>
            <a:r>
              <a:rPr lang="en-US" dirty="0">
                <a:latin typeface="Book Antiqua" pitchFamily="16" charset="0"/>
              </a:rPr>
              <a:t>We can do the same even for non-linear patterns, but the answer will be an approximate (not exact).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5760" y="1177344"/>
            <a:ext cx="120962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In a 3-period moving average forecast, the most recent piece of data belongs to the previous period. It is 1 period old. The second piece is 2 periods, and the oldest piece is 3 periods old. </a:t>
            </a:r>
          </a:p>
        </p:txBody>
      </p:sp>
    </p:spTree>
    <p:extLst>
      <p:ext uri="{BB962C8B-B14F-4D97-AF65-F5344CB8AC3E}">
        <p14:creationId xmlns:p14="http://schemas.microsoft.com/office/powerpoint/2010/main" val="1524044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2"/>
          <p:cNvSpPr txBox="1">
            <a:spLocks noChangeArrowheads="1"/>
          </p:cNvSpPr>
          <p:nvPr/>
        </p:nvSpPr>
        <p:spPr bwMode="auto">
          <a:xfrm>
            <a:off x="918" y="838200"/>
            <a:ext cx="121910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0" hangingPunct="0"/>
            <a:r>
              <a:rPr lang="en-US" dirty="0">
                <a:latin typeface="Book Antiqua" pitchFamily="16" charset="0"/>
              </a:rPr>
              <a:t>The 5-period moving average in month 6 was 150 units. Actual demand in month 7 is 180 units. What is 6 period moving average in month 7?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89831" y="1971675"/>
            <a:ext cx="5448969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6 </a:t>
            </a:r>
            <a:r>
              <a:rPr lang="en-US" dirty="0">
                <a:latin typeface="Book Antiqua" pitchFamily="16" charset="0"/>
              </a:rPr>
              <a:t>= (A6+A5+A4+A3+A2)/5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 </a:t>
            </a:r>
            <a:r>
              <a:rPr lang="en-US" dirty="0">
                <a:latin typeface="Book Antiqua" pitchFamily="16" charset="0"/>
              </a:rPr>
              <a:t>= (A7+A6+A5+A4+A3+A2)/6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5</a:t>
            </a:r>
            <a:r>
              <a:rPr lang="en-US" baseline="-25000" dirty="0">
                <a:latin typeface="Book Antiqua" pitchFamily="16" charset="0"/>
              </a:rPr>
              <a:t>6</a:t>
            </a:r>
            <a:r>
              <a:rPr lang="en-US" dirty="0">
                <a:latin typeface="Book Antiqua" pitchFamily="16" charset="0"/>
              </a:rPr>
              <a:t> = 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(A6+A5+A4+A3+A2)/5 = 150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A6+A5+A4+A3+A2 = 750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A7 = 180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</a:t>
            </a:r>
            <a:r>
              <a:rPr lang="en-US" dirty="0">
                <a:latin typeface="Book Antiqua" pitchFamily="16" charset="0"/>
              </a:rPr>
              <a:t> 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A7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A6+A5+A4+A3+A2</a:t>
            </a:r>
            <a:r>
              <a:rPr lang="en-US" dirty="0">
                <a:latin typeface="Book Antiqua" pitchFamily="16" charset="0"/>
              </a:rPr>
              <a:t>)/6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6</a:t>
            </a:r>
            <a:r>
              <a:rPr lang="en-US" baseline="-25000" dirty="0">
                <a:latin typeface="Book Antiqua" pitchFamily="16" charset="0"/>
              </a:rPr>
              <a:t>7 </a:t>
            </a:r>
            <a:r>
              <a:rPr lang="en-US" dirty="0">
                <a:latin typeface="Book Antiqua" pitchFamily="16" charset="0"/>
              </a:rPr>
              <a:t>=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180</a:t>
            </a:r>
            <a:r>
              <a:rPr lang="en-US" dirty="0">
                <a:latin typeface="Book Antiqua" pitchFamily="16" charset="0"/>
              </a:rPr>
              <a:t>+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750</a:t>
            </a:r>
            <a:r>
              <a:rPr lang="en-US" dirty="0">
                <a:latin typeface="Book Antiqua" pitchFamily="16" charset="0"/>
              </a:rPr>
              <a:t>)/6 = 155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40630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/>
              <a:t>N-Period MA to (n+1)-Period MA</a:t>
            </a:r>
          </a:p>
        </p:txBody>
      </p:sp>
    </p:spTree>
    <p:extLst>
      <p:ext uri="{BB962C8B-B14F-4D97-AF65-F5344CB8AC3E}">
        <p14:creationId xmlns:p14="http://schemas.microsoft.com/office/powerpoint/2010/main" val="122152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9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53054</TotalTime>
  <Words>1423</Words>
  <Application>Microsoft Office PowerPoint</Application>
  <PresentationFormat>Widescreen</PresentationFormat>
  <Paragraphs>134</Paragraphs>
  <Slides>13</Slides>
  <Notes>8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The Lecture https://youtu.be/g_lg0F_7Hmc</vt:lpstr>
      <vt:lpstr>Moving Average: n-periods</vt:lpstr>
      <vt:lpstr>PowerPoint Presentation</vt:lpstr>
      <vt:lpstr>Notations</vt:lpstr>
      <vt:lpstr>Moving Average- Excel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776</cp:revision>
  <cp:lastPrinted>2019-05-09T17:43:43Z</cp:lastPrinted>
  <dcterms:created xsi:type="dcterms:W3CDTF">2008-11-22T01:06:20Z</dcterms:created>
  <dcterms:modified xsi:type="dcterms:W3CDTF">2024-12-23T22:03:47Z</dcterms:modified>
</cp:coreProperties>
</file>