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4"/>
  </p:notesMasterIdLst>
  <p:handoutMasterIdLst>
    <p:handoutMasterId r:id="rId15"/>
  </p:handoutMasterIdLst>
  <p:sldIdLst>
    <p:sldId id="477" r:id="rId7"/>
    <p:sldId id="487" r:id="rId8"/>
    <p:sldId id="482" r:id="rId9"/>
    <p:sldId id="483" r:id="rId10"/>
    <p:sldId id="484" r:id="rId11"/>
    <p:sldId id="485" r:id="rId12"/>
    <p:sldId id="486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000000"/>
    <a:srgbClr val="A80000"/>
    <a:srgbClr val="A50023"/>
    <a:srgbClr val="FF9900"/>
    <a:srgbClr val="000078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234" autoAdjust="0"/>
  </p:normalViewPr>
  <p:slideViewPr>
    <p:cSldViewPr>
      <p:cViewPr varScale="1">
        <p:scale>
          <a:sx n="104" d="100"/>
          <a:sy n="104" d="100"/>
        </p:scale>
        <p:origin x="184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9/1/2020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365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995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0595" y="6675227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6178" y="6678405"/>
            <a:ext cx="9170773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89189" y="6598093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060962" y="6502378"/>
            <a:ext cx="1905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310642" y="6538316"/>
            <a:ext cx="43375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DNCBE, CSUN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Fall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2019.</a:t>
            </a:r>
          </a:p>
        </p:txBody>
      </p: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-52179" y="6444396"/>
            <a:ext cx="2975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0" dirty="0">
                <a:ln>
                  <a:noFill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endParaRPr lang="en-US" sz="28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tS_QkhwXhs?feature=oembed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008" y="-228600"/>
            <a:ext cx="8450992" cy="6881378"/>
          </a:xfrm>
          <a:ln>
            <a:noFill/>
          </a:ln>
        </p:spPr>
        <p:txBody>
          <a:bodyPr anchor="t"/>
          <a:lstStyle/>
          <a:p>
            <a:br>
              <a:rPr lang="en-US" sz="4000" dirty="0"/>
            </a:br>
            <a:r>
              <a:rPr lang="en-US" sz="4000" dirty="0"/>
              <a:t>Waited Moving Average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2400" dirty="0">
                <a:ea typeface="ＭＳ Ｐゴシック" pitchFamily="-112" charset="-128"/>
              </a:rPr>
            </a:br>
            <a:br>
              <a:rPr lang="en-US" sz="2200" dirty="0"/>
            </a:br>
            <a:br>
              <a:rPr lang="en-US" sz="4400" dirty="0"/>
            </a:br>
            <a:endParaRPr lang="en-US" sz="2000" dirty="0"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0416" y="256032"/>
            <a:ext cx="8580120" cy="6373368"/>
          </a:xfrm>
          <a:prstGeom prst="rect">
            <a:avLst/>
          </a:prstGeom>
          <a:noFill/>
          <a:ln w="152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280416" y="180393"/>
            <a:ext cx="0" cy="6525207"/>
          </a:xfrm>
          <a:prstGeom prst="line">
            <a:avLst/>
          </a:prstGeom>
          <a:solidFill>
            <a:schemeClr val="accent1"/>
          </a:solidFill>
          <a:ln w="152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8876887" y="180393"/>
            <a:ext cx="0" cy="6525207"/>
          </a:xfrm>
          <a:prstGeom prst="line">
            <a:avLst/>
          </a:prstGeom>
          <a:solidFill>
            <a:schemeClr val="accent1"/>
          </a:solidFill>
          <a:ln w="152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735685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WMA- Weighted Moving Average">
            <a:hlinkClick r:id="" action="ppaction://media"/>
            <a:extLst>
              <a:ext uri="{FF2B5EF4-FFF2-40B4-BE49-F238E27FC236}">
                <a16:creationId xmlns:a16="http://schemas.microsoft.com/office/drawing/2014/main" id="{2B13E68C-FAC4-4403-8424-D4703C3D105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838200"/>
            <a:ext cx="9211733" cy="5181600"/>
          </a:xfrm>
          <a:prstGeom prst="rect">
            <a:avLst/>
          </a:prstGeom>
        </p:spPr>
      </p:pic>
      <p:sp>
        <p:nvSpPr>
          <p:cNvPr id="5" name="Title 2">
            <a:extLst>
              <a:ext uri="{FF2B5EF4-FFF2-40B4-BE49-F238E27FC236}">
                <a16:creationId xmlns:a16="http://schemas.microsoft.com/office/drawing/2014/main" id="{FB6FDBA1-5189-4773-8217-C9EABC021241}"/>
              </a:ext>
            </a:extLst>
          </p:cNvPr>
          <p:cNvSpPr txBox="1">
            <a:spLocks/>
          </p:cNvSpPr>
          <p:nvPr/>
        </p:nvSpPr>
        <p:spPr bwMode="gray">
          <a:xfrm>
            <a:off x="-18473" y="10564"/>
            <a:ext cx="121920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r>
              <a:rPr lang="en-US" kern="0" dirty="0"/>
              <a:t>Recorded Lecture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B41268-E29D-4D2D-81F7-4ACC47440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3291" y="10563"/>
            <a:ext cx="1143000" cy="71437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2657075-C108-4E36-BBFF-B6220BA482A8}"/>
              </a:ext>
            </a:extLst>
          </p:cNvPr>
          <p:cNvSpPr/>
          <p:nvPr/>
        </p:nvSpPr>
        <p:spPr>
          <a:xfrm>
            <a:off x="3590360" y="227571"/>
            <a:ext cx="4382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9E0000"/>
                </a:highlight>
              </a:rPr>
              <a:t>https://youtu.be/TtS_QkhwXhs</a:t>
            </a:r>
          </a:p>
        </p:txBody>
      </p:sp>
    </p:spTree>
    <p:extLst>
      <p:ext uri="{BB962C8B-B14F-4D97-AF65-F5344CB8AC3E}">
        <p14:creationId xmlns:p14="http://schemas.microsoft.com/office/powerpoint/2010/main" val="761744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WMA-1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797169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Given the following data and a 4-period weighted moving average.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	At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1	14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2	20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3	19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4	13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5	12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Supposed the weights of the four periods are 0.1, 0.15, 0.35, 0.4 for the OLDEST to NEWEST periods, respectively.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Compute the 4-period weighted moving average  in period 5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A. (15.8), B. (13.2), C. (14.2), D. (16.4), E. (16.2)</a:t>
            </a:r>
            <a:r>
              <a:rPr lang="en-US" dirty="0"/>
              <a:t>			</a:t>
            </a:r>
          </a:p>
        </p:txBody>
      </p:sp>
      <p:sp>
        <p:nvSpPr>
          <p:cNvPr id="4" name="Rectangle 3"/>
          <p:cNvSpPr/>
          <p:nvPr/>
        </p:nvSpPr>
        <p:spPr>
          <a:xfrm>
            <a:off x="5862" y="55626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0.4*12+0.35*13+0.15*19+0.1*20</a:t>
            </a: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25749114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WMA-2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797169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Given the following data and a 4-period weighted moving average.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	At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1	14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2	20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3	19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4	13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5	12					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dirty="0">
                <a:latin typeface="Book Antiqua" panose="02040602050305030304" pitchFamily="18" charset="0"/>
              </a:rPr>
              <a:t>Supposed the weights of the four periods are 0.1, 0.15, 0.35, 0.4 for the OLDEST to NEWEST periods, respectively.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Compute the 4-period weighted moving average forecast  in period 6.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A. (15.8), B. (13.2), C. (14.2), D. (16.4), E. (16.2)</a:t>
            </a:r>
            <a:r>
              <a:rPr lang="en-US" dirty="0"/>
              <a:t>			</a:t>
            </a:r>
          </a:p>
        </p:txBody>
      </p:sp>
      <p:sp>
        <p:nvSpPr>
          <p:cNvPr id="4" name="Rectangle 3"/>
          <p:cNvSpPr/>
          <p:nvPr/>
        </p:nvSpPr>
        <p:spPr>
          <a:xfrm>
            <a:off x="-29308" y="6060148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0.4*12+0.35*13+0.15*19+0.1*20</a:t>
            </a: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56724400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WMA-3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797169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Given the following data and a 4-period weighted moving average.							</a:t>
            </a:r>
          </a:p>
          <a:p>
            <a:r>
              <a:rPr lang="da-DK" sz="2400" dirty="0">
                <a:latin typeface="Book Antiqua" panose="02040602050305030304" pitchFamily="18" charset="0"/>
              </a:rPr>
              <a:t>t	At								</a:t>
            </a:r>
          </a:p>
          <a:p>
            <a:r>
              <a:rPr lang="da-DK" sz="2400" dirty="0">
                <a:latin typeface="Book Antiqua" panose="02040602050305030304" pitchFamily="18" charset="0"/>
              </a:rPr>
              <a:t>1	14</a:t>
            </a:r>
          </a:p>
          <a:p>
            <a:r>
              <a:rPr lang="da-DK" sz="2400" dirty="0">
                <a:latin typeface="Book Antiqua" panose="02040602050305030304" pitchFamily="18" charset="0"/>
              </a:rPr>
              <a:t>2	20	</a:t>
            </a:r>
          </a:p>
          <a:p>
            <a:pPr marL="457200" indent="-457200">
              <a:buAutoNum type="arabicPlain" startAt="3"/>
            </a:pPr>
            <a:r>
              <a:rPr lang="da-DK" sz="2400" dirty="0">
                <a:latin typeface="Book Antiqua" panose="02040602050305030304" pitchFamily="18" charset="0"/>
              </a:rPr>
              <a:t>      19</a:t>
            </a:r>
          </a:p>
          <a:p>
            <a:pPr marL="457200" indent="-457200">
              <a:buAutoNum type="arabicPlain" startAt="3"/>
            </a:pPr>
            <a:r>
              <a:rPr lang="da-DK" sz="2400" dirty="0">
                <a:latin typeface="Book Antiqua" panose="02040602050305030304" pitchFamily="18" charset="0"/>
              </a:rPr>
              <a:t>      13</a:t>
            </a:r>
          </a:p>
          <a:p>
            <a:pPr marL="457200" indent="-457200">
              <a:buAutoNum type="arabicPlain" startAt="3"/>
            </a:pPr>
            <a:r>
              <a:rPr lang="da-DK" sz="2400" dirty="0">
                <a:latin typeface="Book Antiqua" panose="02040602050305030304" pitchFamily="18" charset="0"/>
              </a:rPr>
              <a:t>      12					</a:t>
            </a:r>
            <a:r>
              <a:rPr lang="en-US" sz="2400" dirty="0">
                <a:latin typeface="Book Antiqua" panose="02040602050305030304" pitchFamily="18" charset="0"/>
              </a:rPr>
              <a:t>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Supposed the weights of the four periods are 2, 4, 6, 7 for the OLDEST to NEWEST periods, respectively.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Compute the 4-period weighted moving average  in period 5.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A. (16.47), B. 	(16.05), C. (14.63), D. (12.95), E. (14.39)				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				</a:t>
            </a:r>
            <a:r>
              <a:rPr lang="en-US" dirty="0"/>
              <a:t>		</a:t>
            </a:r>
          </a:p>
        </p:txBody>
      </p:sp>
      <p:sp>
        <p:nvSpPr>
          <p:cNvPr id="4" name="Rectangle 3"/>
          <p:cNvSpPr/>
          <p:nvPr/>
        </p:nvSpPr>
        <p:spPr>
          <a:xfrm>
            <a:off x="-29308" y="6060148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(7/19)*12+ (6/19)* 13+ (4/19)* 19+ (2/19)* 20</a:t>
            </a: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76970098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WMA-4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79716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Given the following data and a 4-period weighted moving average.								</a:t>
            </a:r>
          </a:p>
          <a:p>
            <a:r>
              <a:rPr lang="da-DK" sz="2400" dirty="0">
                <a:latin typeface="Book Antiqua" panose="02040602050305030304" pitchFamily="18" charset="0"/>
              </a:rPr>
              <a:t>t	At								</a:t>
            </a:r>
          </a:p>
          <a:p>
            <a:r>
              <a:rPr lang="da-DK" sz="2400" dirty="0">
                <a:latin typeface="Book Antiqua" panose="02040602050305030304" pitchFamily="18" charset="0"/>
              </a:rPr>
              <a:t>1	14</a:t>
            </a:r>
          </a:p>
          <a:p>
            <a:r>
              <a:rPr lang="da-DK" sz="2400" dirty="0">
                <a:latin typeface="Book Antiqua" panose="02040602050305030304" pitchFamily="18" charset="0"/>
              </a:rPr>
              <a:t>2	20	</a:t>
            </a:r>
          </a:p>
          <a:p>
            <a:pPr marL="457200" indent="-457200">
              <a:buAutoNum type="arabicPlain" startAt="3"/>
            </a:pPr>
            <a:r>
              <a:rPr lang="da-DK" sz="2400" dirty="0">
                <a:latin typeface="Book Antiqua" panose="02040602050305030304" pitchFamily="18" charset="0"/>
              </a:rPr>
              <a:t>      19</a:t>
            </a:r>
          </a:p>
          <a:p>
            <a:pPr marL="457200" indent="-457200">
              <a:buAutoNum type="arabicPlain" startAt="3"/>
            </a:pPr>
            <a:r>
              <a:rPr lang="da-DK" sz="2400" dirty="0">
                <a:latin typeface="Book Antiqua" panose="02040602050305030304" pitchFamily="18" charset="0"/>
              </a:rPr>
              <a:t>      13</a:t>
            </a:r>
          </a:p>
          <a:p>
            <a:pPr marL="457200" indent="-457200">
              <a:buAutoNum type="arabicPlain" startAt="3"/>
            </a:pPr>
            <a:r>
              <a:rPr lang="da-DK" sz="2400" dirty="0">
                <a:latin typeface="Book Antiqua" panose="02040602050305030304" pitchFamily="18" charset="0"/>
              </a:rPr>
              <a:t>      12 </a:t>
            </a:r>
            <a:r>
              <a:rPr lang="en-US" sz="2400" dirty="0">
                <a:latin typeface="Book Antiqua" panose="02040602050305030304" pitchFamily="18" charset="0"/>
              </a:rPr>
              <a:t>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Supposed the weights of the four periods are 0.1, 0.15, 0.35, 0.4 for the OLDEST to NEWEST periods, respectively.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Compute the average age of data in this  4-period weighted moving average.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A. (2.05), B. (2), C. (1.85), D. (1.75), E. (1.95)	 				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				</a:t>
            </a:r>
            <a:r>
              <a:rPr lang="en-US" dirty="0"/>
              <a:t>		</a:t>
            </a:r>
          </a:p>
        </p:txBody>
      </p:sp>
      <p:sp>
        <p:nvSpPr>
          <p:cNvPr id="4" name="Rectangle 3"/>
          <p:cNvSpPr/>
          <p:nvPr/>
        </p:nvSpPr>
        <p:spPr>
          <a:xfrm>
            <a:off x="-29308" y="6060148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0.4*1+0.35*2+0.15*3+0.1*4</a:t>
            </a: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65524912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WMA-5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797169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The age of data in which of the following techniques is younger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pPr marL="457200" indent="-457200">
              <a:buAutoNum type="alphaUcPeriod"/>
            </a:pPr>
            <a:r>
              <a:rPr lang="en-US" sz="2400" dirty="0">
                <a:latin typeface="Book Antiqua" panose="02040602050305030304" pitchFamily="18" charset="0"/>
              </a:rPr>
              <a:t>Four period moving average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Age of data = (1+4)/2 = 2.5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B. Exponential Smoothing with alpha = 0.25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Age of data = 1/alpha = 1/0.25 = 4 periods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D. Five period weighted moving average with weights of 0.1</a:t>
            </a:r>
            <a:r>
              <a:rPr lang="en-US" sz="2400">
                <a:latin typeface="Book Antiqua" panose="02040602050305030304" pitchFamily="18" charset="0"/>
              </a:rPr>
              <a:t>, 0.1, </a:t>
            </a:r>
            <a:r>
              <a:rPr lang="en-US" sz="2400" dirty="0">
                <a:latin typeface="Book Antiqua" panose="02040602050305030304" pitchFamily="18" charset="0"/>
              </a:rPr>
              <a:t>0.2</a:t>
            </a:r>
            <a:r>
              <a:rPr lang="en-US" sz="2400">
                <a:latin typeface="Book Antiqua" panose="02040602050305030304" pitchFamily="18" charset="0"/>
              </a:rPr>
              <a:t>, 0.2, and 0.40  </a:t>
            </a:r>
            <a:r>
              <a:rPr lang="en-US" sz="2400" dirty="0">
                <a:latin typeface="Book Antiqua" panose="02040602050305030304" pitchFamily="18" charset="0"/>
              </a:rPr>
              <a:t>for the OLDEST to NEWEST periods, respectively.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E. Five period weighted moving average with weights of 0.2, 0.2, 0.2, 0.2, and 0.2  for the OLDEST to NEWEST periods, respectively.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		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				</a:t>
            </a: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56083799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26971</TotalTime>
  <Words>701</Words>
  <Application>Microsoft Office PowerPoint</Application>
  <PresentationFormat>On-screen Show (4:3)</PresentationFormat>
  <Paragraphs>67</Paragraphs>
  <Slides>7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23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Times New Roman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 Waited Moving Average      </vt:lpstr>
      <vt:lpstr>PowerPoint Presentation</vt:lpstr>
      <vt:lpstr>WMA-1</vt:lpstr>
      <vt:lpstr>WMA-2</vt:lpstr>
      <vt:lpstr>WMA-3</vt:lpstr>
      <vt:lpstr>WMA-4</vt:lpstr>
      <vt:lpstr>WMA-5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429</cp:revision>
  <cp:lastPrinted>2019-05-09T17:43:43Z</cp:lastPrinted>
  <dcterms:created xsi:type="dcterms:W3CDTF">2008-11-22T01:06:20Z</dcterms:created>
  <dcterms:modified xsi:type="dcterms:W3CDTF">2020-09-01T08:26:03Z</dcterms:modified>
</cp:coreProperties>
</file>