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83" r:id="rId2"/>
    <p:sldId id="311" r:id="rId3"/>
    <p:sldId id="312" r:id="rId4"/>
    <p:sldId id="424" r:id="rId5"/>
    <p:sldId id="428" r:id="rId6"/>
    <p:sldId id="431" r:id="rId7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9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50021"/>
    <a:srgbClr val="800000"/>
    <a:srgbClr val="990000"/>
    <a:srgbClr val="CC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14" autoAdjust="0"/>
    <p:restoredTop sz="99242" autoAdjust="0"/>
  </p:normalViewPr>
  <p:slideViewPr>
    <p:cSldViewPr>
      <p:cViewPr varScale="1">
        <p:scale>
          <a:sx n="104" d="100"/>
          <a:sy n="104" d="100"/>
        </p:scale>
        <p:origin x="143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930" y="1404"/>
      </p:cViewPr>
      <p:guideLst>
        <p:guide orient="horz" pos="2169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t" anchorCtr="0" compatLnSpc="1">
            <a:prstTxWarp prst="textNoShape">
              <a:avLst/>
            </a:prstTxWarp>
          </a:bodyPr>
          <a:lstStyle>
            <a:lvl1pPr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1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t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8500"/>
            <a:ext cx="613410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7850"/>
            <a:ext cx="509587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b" anchorCtr="0" compatLnSpc="1">
            <a:prstTxWarp prst="textNoShape">
              <a:avLst/>
            </a:prstTxWarp>
          </a:bodyPr>
          <a:lstStyle>
            <a:lvl1pPr defTabSz="920750" eaLnBrk="0" hangingPunct="0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411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93" tIns="0" rIns="19193" bIns="0" numCol="1" anchor="b" anchorCtr="0" compatLnSpc="1">
            <a:prstTxWarp prst="textNoShape">
              <a:avLst/>
            </a:prstTxWarp>
          </a:bodyPr>
          <a:lstStyle>
            <a:lvl1pPr algn="r" defTabSz="920750" eaLnBrk="0" hangingPunct="0">
              <a:defRPr sz="1000" i="1"/>
            </a:lvl1pPr>
          </a:lstStyle>
          <a:p>
            <a:pPr>
              <a:defRPr/>
            </a:pPr>
            <a:fld id="{43760073-DBF3-49ED-9FDB-CBE403F18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0" y="3429000"/>
            <a:ext cx="10634133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914400" y="2209800"/>
            <a:ext cx="103632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Chapter 00</a:t>
            </a:r>
          </a:p>
        </p:txBody>
      </p:sp>
    </p:spTree>
  </p:cSld>
  <p:clrMapOvr>
    <a:masterClrMapping/>
  </p:clrMapOvr>
  <p:transition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8632423F-F283-42F2-868C-C31421E2FFA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0"/>
            <a:ext cx="28702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4074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A8976FE6-B4FC-49AF-8694-826238651C0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464800" cy="647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066800"/>
            <a:ext cx="5435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5200" y="1066800"/>
            <a:ext cx="5435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9A954316-3594-4392-B376-3AC7077A6B7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464800" cy="647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066800"/>
            <a:ext cx="54356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45200" y="1066800"/>
            <a:ext cx="5435600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45200" y="3505200"/>
            <a:ext cx="5435600" cy="228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A96FDC4-DBBF-44C0-910E-8FB38F8C23E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bg2">
                  <a:lumMod val="75000"/>
                </a:schemeClr>
              </a:buClr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1pPr>
            <a:lvl2pPr>
              <a:buClr>
                <a:schemeClr val="bg2">
                  <a:lumMod val="75000"/>
                </a:schemeClr>
              </a:buClr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2pPr>
            <a:lvl3pPr>
              <a:buClr>
                <a:schemeClr val="bg2">
                  <a:lumMod val="75000"/>
                </a:schemeClr>
              </a:buClr>
              <a:buFont typeface="Wingdings" pitchFamily="2" charset="2"/>
              <a:buChar char="w"/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3pPr>
            <a:lvl4pPr>
              <a:buClr>
                <a:schemeClr val="bg2">
                  <a:lumMod val="75000"/>
                </a:schemeClr>
              </a:buClr>
              <a:buSzPct val="110000"/>
              <a:buFont typeface="Symbol" pitchFamily="18" charset="2"/>
              <a:buChar char=""/>
              <a:defRPr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55EA59BA-2423-464D-97A4-50402C8A2F0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0C456967-94E0-4CDD-9982-4B274097739D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 userDrawn="1"/>
        </p:nvSpPr>
        <p:spPr bwMode="auto">
          <a:xfrm>
            <a:off x="8636000" y="6553200"/>
            <a:ext cx="355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dirty="0" smtClean="0"/>
            </a:lvl1pPr>
          </a:lstStyle>
          <a:p>
            <a:pPr algn="r" eaLnBrk="0" hangingPunct="0">
              <a:defRPr/>
            </a:pPr>
            <a:r>
              <a:rPr lang="en-US" sz="1200">
                <a:solidFill>
                  <a:srgbClr val="A50021"/>
                </a:solidFill>
                <a:latin typeface="+mj-lt"/>
              </a:rPr>
              <a:t>Trend and Seasonality: Adaptive -</a:t>
            </a:r>
            <a:fld id="{EF9D5C61-7C84-40CC-873E-A7F719A14078}" type="slidenum">
              <a:rPr lang="en-US" sz="1200">
                <a:solidFill>
                  <a:srgbClr val="A50021"/>
                </a:solidFill>
                <a:latin typeface="+mj-lt"/>
              </a:rPr>
              <a:pPr algn="r" eaLnBrk="0" hangingPunct="0">
                <a:defRPr/>
              </a:pPr>
              <a:t>‹#›</a:t>
            </a:fld>
            <a:endParaRPr lang="en-US" sz="1400">
              <a:solidFill>
                <a:srgbClr val="A5002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066800"/>
            <a:ext cx="5435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5200" y="1066800"/>
            <a:ext cx="5435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63180559-30D1-4627-9859-12A7D3891512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D774C6D1-3813-4E84-AF65-E82E476069A1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303F9C45-72B7-45FB-BEFD-331A35B5F97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FA661CE-6C8A-41B5-A6F1-16EA4497E5A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36000" y="6553200"/>
            <a:ext cx="3556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5DA9708B-BA54-4AAE-8FB4-04646B9EF95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" y="647700"/>
            <a:ext cx="10248900" cy="1588"/>
          </a:xfrm>
          <a:prstGeom prst="line">
            <a:avLst/>
          </a:prstGeom>
          <a:noFill/>
          <a:ln w="76200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/>
          </a:p>
        </p:txBody>
      </p:sp>
      <p:sp>
        <p:nvSpPr>
          <p:cNvPr id="1024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0464800" cy="647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066800"/>
            <a:ext cx="11074400" cy="472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5002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dirty="0"/>
              <a:t>Trend and Seasonality Adjusted (Adaptive) Exponential Smoothing -</a:t>
            </a:r>
            <a:fld id="{141369FA-3810-47BF-82AB-12D83851FC37}" type="slidenum">
              <a:rPr lang="en-US" smtClean="0"/>
              <a:pPr>
                <a:defRPr/>
              </a:pPr>
              <a:t>‹#›</a:t>
            </a:fld>
            <a:endParaRPr lang="en-US" sz="1400" dirty="0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1943101" y="6553200"/>
            <a:ext cx="10248900" cy="1588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2400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1930400" y="6553200"/>
            <a:ext cx="406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 eaLnBrk="0" hangingPunct="0">
              <a:defRPr sz="1200">
                <a:solidFill>
                  <a:srgbClr val="A50021"/>
                </a:solidFill>
                <a:latin typeface="+mj-lt"/>
              </a:defRPr>
            </a:lvl1pPr>
          </a:lstStyle>
          <a:p>
            <a:pPr algn="l">
              <a:defRPr/>
            </a:pPr>
            <a:r>
              <a:rPr lang="en-US" sz="1200" dirty="0" err="1"/>
              <a:t>Ardavan</a:t>
            </a:r>
            <a:r>
              <a:rPr lang="en-US" sz="1200" dirty="0"/>
              <a:t> </a:t>
            </a:r>
            <a:r>
              <a:rPr lang="en-US" sz="1200" dirty="0" err="1"/>
              <a:t>Asef-Vaziri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transition>
    <p:dissolv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A50021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75000"/>
        <a:buFont typeface="Wingdings" pitchFamily="2" charset="2"/>
        <a:buChar char="v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Symbol" pitchFamily="18" charset="2"/>
        <a:buChar char="-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 pitchFamily="2" charset="2"/>
        <a:buChar char="u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2209800" y="4419600"/>
            <a:ext cx="7772400" cy="1143000"/>
          </a:xfrm>
        </p:spPr>
        <p:txBody>
          <a:bodyPr/>
          <a:lstStyle/>
          <a:p>
            <a:r>
              <a:rPr lang="en-US" b="0"/>
              <a:t>Chapter 7</a:t>
            </a:r>
            <a:br>
              <a:rPr lang="en-US" b="0"/>
            </a:br>
            <a:r>
              <a:rPr lang="en-US" b="0"/>
              <a:t>Demand Forecasting</a:t>
            </a:r>
            <a:br>
              <a:rPr lang="en-US" b="0"/>
            </a:br>
            <a:r>
              <a:rPr lang="en-US" b="0"/>
              <a:t>in a Supply Chain</a:t>
            </a:r>
            <a:endParaRPr lang="en-US"/>
          </a:p>
        </p:txBody>
      </p:sp>
      <p:sp>
        <p:nvSpPr>
          <p:cNvPr id="25603" name="Rectangle 2053"/>
          <p:cNvSpPr>
            <a:spLocks noChangeArrowheads="1"/>
          </p:cNvSpPr>
          <p:nvPr/>
        </p:nvSpPr>
        <p:spPr bwMode="auto">
          <a:xfrm>
            <a:off x="0" y="-76200"/>
            <a:ext cx="12268200" cy="7010400"/>
          </a:xfrm>
          <a:prstGeom prst="rect">
            <a:avLst/>
          </a:prstGeom>
          <a:solidFill>
            <a:srgbClr val="8000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3800" dirty="0">
                <a:solidFill>
                  <a:schemeClr val="bg1"/>
                </a:solidFill>
                <a:latin typeface="Impact" pitchFamily="34" charset="0"/>
              </a:rPr>
              <a:t>Trend Adjusted Exponential Smoothing</a:t>
            </a:r>
          </a:p>
          <a:p>
            <a:pPr algn="ctr"/>
            <a:endParaRPr lang="en-US" sz="38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endParaRPr lang="en-US" sz="2000" dirty="0">
              <a:solidFill>
                <a:schemeClr val="bg1"/>
              </a:solidFill>
              <a:latin typeface="Impact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Pristina" panose="03060402040406080204" pitchFamily="66" charset="0"/>
              </a:rPr>
              <a:t>Ardavan Asef-Vaziri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AC90DD-C420-4BFF-BE3F-875B5296D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733800"/>
            <a:ext cx="2533650" cy="2952750"/>
          </a:xfrm>
          <a:prstGeom prst="rect">
            <a:avLst/>
          </a:prstGeom>
        </p:spPr>
      </p:pic>
    </p:spTree>
  </p:cSld>
  <p:clrMapOvr>
    <a:masterClrMapping/>
  </p:clrMapOvr>
  <p:transition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47700"/>
          </a:xfrm>
        </p:spPr>
        <p:txBody>
          <a:bodyPr/>
          <a:lstStyle/>
          <a:p>
            <a:r>
              <a:rPr lang="en-US" dirty="0"/>
              <a:t>Trend  Adjusted Exponential Smoothing: Holt’s Model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12192000" cy="1600200"/>
          </a:xfrm>
        </p:spPr>
        <p:txBody>
          <a:bodyPr/>
          <a:lstStyle/>
          <a:p>
            <a:pPr>
              <a:buNone/>
              <a:defRPr/>
            </a:pPr>
            <a:r>
              <a:rPr lang="en-US" dirty="0">
                <a:latin typeface="Book Antiqua" pitchFamily="18" charset="0"/>
                <a:cs typeface="Arial" pitchFamily="34" charset="0"/>
              </a:rPr>
              <a:t>Appropriate when there is a trend in the systematic component of demand.  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77EDA5F-CCA8-4CD3-8F4E-7C2A3DA320B4}" type="slidenum">
              <a:rPr lang="en-US"/>
              <a:pPr>
                <a:defRPr/>
              </a:pPr>
              <a:t>2</a:t>
            </a:fld>
            <a:endParaRPr lang="en-US" sz="14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676400"/>
            <a:ext cx="117348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t+1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= ( L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b="1" i="1" kern="0" dirty="0" err="1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 err="1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)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= forecast for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t+1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in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 err="1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b="1" i="1" kern="0" baseline="-25000" dirty="0" err="1">
                <a:solidFill>
                  <a:srgbClr val="A50021"/>
                </a:solidFill>
                <a:latin typeface="Book Antiqua" pitchFamily="18" charset="0"/>
              </a:rPr>
              <a:t>t+l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= ( L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b="1" i="1" kern="0" dirty="0" err="1">
                <a:solidFill>
                  <a:srgbClr val="A50021"/>
                </a:solidFill>
                <a:latin typeface="Book Antiqua" pitchFamily="18" charset="0"/>
              </a:rPr>
              <a:t>lT</a:t>
            </a:r>
            <a:r>
              <a:rPr lang="en-US" sz="2800" b="1" i="1" kern="0" baseline="-25000" dirty="0" err="1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)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= forecast for period </a:t>
            </a:r>
            <a:r>
              <a:rPr lang="en-US" sz="2800" i="1" kern="0" dirty="0" err="1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t+l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in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rgbClr val="800000"/>
                </a:solidFill>
                <a:latin typeface="Book Antiqua" pitchFamily="18" charset="0"/>
              </a:rPr>
              <a:t>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= Estimate of level at the end of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 err="1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 err="1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= Estimate of trend at the end of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  <a:p>
            <a:pPr marL="800100" indent="-800100" eaLnBrk="0" hangingPunct="0">
              <a:lnSpc>
                <a:spcPct val="9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tabLst>
                <a:tab pos="800100" algn="l"/>
              </a:tabLst>
              <a:defRPr/>
            </a:pP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= Forecast of demand for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A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= Actual demand observed in period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t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Steps in adaptive Forecasting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27232"/>
            <a:ext cx="11887200" cy="5486400"/>
          </a:xfrm>
        </p:spPr>
        <p:txBody>
          <a:bodyPr/>
          <a:lstStyle/>
          <a:p>
            <a:pPr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0- Initialize: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Compute initial estimates of level,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/>
              <a:t>, trend 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/>
              <a:t> using linear regression on the </a:t>
            </a:r>
            <a:r>
              <a:rPr lang="en-US" b="1" dirty="0"/>
              <a:t>original</a:t>
            </a:r>
            <a:r>
              <a:rPr lang="en-US" dirty="0"/>
              <a:t> set of data; 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 </a:t>
            </a:r>
            <a:r>
              <a:rPr lang="en-US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0</a:t>
            </a:r>
            <a:r>
              <a:rPr lang="en-US" dirty="0"/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=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dirty="0"/>
              <a:t>. No need to remove seasonality, because there is no seasonality. </a:t>
            </a: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1- Forecast: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Forecast demand for period </a:t>
            </a:r>
            <a:r>
              <a:rPr lang="en-US" i="1" dirty="0">
                <a:solidFill>
                  <a:srgbClr val="A50021"/>
                </a:solidFill>
              </a:rPr>
              <a:t>t+1</a:t>
            </a:r>
            <a:r>
              <a:rPr lang="en-US" dirty="0"/>
              <a:t> using the general equation,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= 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dirty="0" err="1">
                <a:solidFill>
                  <a:schemeClr val="accent1">
                    <a:lumMod val="50000"/>
                  </a:schemeClr>
                </a:solidFill>
              </a:rPr>
              <a:t>+T</a:t>
            </a:r>
            <a:r>
              <a:rPr lang="en-US" i="1" baseline="-25000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dirty="0">
                <a:solidFill>
                  <a:schemeClr val="bg2"/>
                </a:solidFill>
              </a:rPr>
              <a:t> .</a:t>
            </a:r>
            <a:endParaRPr lang="en-US" i="1" dirty="0">
              <a:solidFill>
                <a:schemeClr val="bg2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2- Modify estimates: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/>
              <a:t>Modify the estimates of level, </a:t>
            </a:r>
            <a:r>
              <a:rPr lang="en-US" i="1" dirty="0">
                <a:solidFill>
                  <a:srgbClr val="A50021"/>
                </a:solidFill>
              </a:rPr>
              <a:t>L</a:t>
            </a:r>
            <a:r>
              <a:rPr lang="en-US" i="1" baseline="-25000" dirty="0">
                <a:solidFill>
                  <a:srgbClr val="A50021"/>
                </a:solidFill>
              </a:rPr>
              <a:t>t+1</a:t>
            </a:r>
            <a:r>
              <a:rPr lang="en-US" dirty="0"/>
              <a:t> and trend,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i="1" baseline="-25000" dirty="0">
                <a:solidFill>
                  <a:schemeClr val="accent1">
                    <a:lumMod val="50000"/>
                  </a:schemeClr>
                </a:solidFill>
              </a:rPr>
              <a:t>t+1</a:t>
            </a:r>
            <a:r>
              <a:rPr lang="en-US" dirty="0"/>
              <a:t>.</a:t>
            </a:r>
          </a:p>
          <a:p>
            <a:pPr>
              <a:buNone/>
              <a:defRPr/>
            </a:pPr>
            <a:r>
              <a:rPr lang="en-US" dirty="0"/>
              <a:t>Repeat steps 1, 2, and 3 for each subsequent period.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ED19E0DF-3D18-4881-9B6B-70747DC82936}" type="slidenum">
              <a:rPr lang="en-US"/>
              <a:pPr>
                <a:defRPr/>
              </a:pPr>
              <a:t>3</a:t>
            </a:fld>
            <a:endParaRPr lang="en-US" sz="1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47700"/>
          </a:xfrm>
        </p:spPr>
        <p:txBody>
          <a:bodyPr/>
          <a:lstStyle/>
          <a:p>
            <a:r>
              <a:rPr lang="en-US" sz="3100"/>
              <a:t>Trend-Corrected Exponential Smoothing (Holt’s Model)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344" y="781050"/>
            <a:ext cx="12129655" cy="1219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dirty="0">
                <a:cs typeface="Arial" pitchFamily="34" charset="0"/>
              </a:rPr>
              <a:t>In period t, the forecast for future periods is expressed as follows</a:t>
            </a:r>
            <a:r>
              <a:rPr lang="en-US" dirty="0"/>
              <a:t>	</a:t>
            </a:r>
            <a:endParaRPr lang="en-US" b="1" i="1" dirty="0">
              <a:solidFill>
                <a:srgbClr val="990000"/>
              </a:solidFill>
            </a:endParaRPr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304800" y="1504950"/>
            <a:ext cx="28956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</a:pPr>
            <a:r>
              <a:rPr lang="en-US" sz="2800" dirty="0">
                <a:solidFill>
                  <a:srgbClr val="000000"/>
                </a:solidFill>
                <a:latin typeface="Book Antiqua" pitchFamily="18" charset="0"/>
              </a:rPr>
              <a:t>	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t+1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= L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+ </a:t>
            </a:r>
            <a:r>
              <a:rPr lang="en-US" sz="2800" b="1" i="1" dirty="0" err="1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baseline="-25000" dirty="0" err="1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</a:pP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	</a:t>
            </a:r>
            <a:r>
              <a:rPr lang="en-US" sz="2800" b="1" i="1" dirty="0" err="1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 err="1">
                <a:solidFill>
                  <a:srgbClr val="990000"/>
                </a:solidFill>
                <a:latin typeface="Book Antiqua" pitchFamily="18" charset="0"/>
              </a:rPr>
              <a:t>t+l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= L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+ </a:t>
            </a:r>
            <a:r>
              <a:rPr lang="en-US" sz="2800" b="1" i="1" dirty="0" err="1">
                <a:solidFill>
                  <a:srgbClr val="990000"/>
                </a:solidFill>
                <a:latin typeface="Book Antiqua" pitchFamily="18" charset="0"/>
              </a:rPr>
              <a:t>lT</a:t>
            </a:r>
            <a:r>
              <a:rPr lang="en-US" sz="2800" b="1" i="1" baseline="-25000" dirty="0" err="1">
                <a:solidFill>
                  <a:srgbClr val="990000"/>
                </a:solidFill>
                <a:latin typeface="Book Antiqua" pitchFamily="18" charset="0"/>
              </a:rPr>
              <a:t>t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3733800" y="1504950"/>
            <a:ext cx="36576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</a:pPr>
            <a:r>
              <a:rPr lang="en-US" sz="2800" dirty="0">
                <a:solidFill>
                  <a:srgbClr val="000000"/>
                </a:solidFill>
                <a:latin typeface="Book Antiqua" pitchFamily="18" charset="0"/>
              </a:rPr>
              <a:t>	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1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= L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0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+ T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0</a:t>
            </a:r>
            <a:endParaRPr lang="en-US" sz="2800" b="1" i="1" dirty="0">
              <a:solidFill>
                <a:srgbClr val="990000"/>
              </a:solidFill>
              <a:latin typeface="Book Antiqua" pitchFamily="18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75000"/>
            </a:pPr>
            <a:r>
              <a:rPr lang="en-US" sz="2800" b="1" dirty="0">
                <a:solidFill>
                  <a:srgbClr val="990000"/>
                </a:solidFill>
                <a:latin typeface="Book Antiqua" pitchFamily="18" charset="0"/>
              </a:rPr>
              <a:t>What about 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F</a:t>
            </a:r>
            <a:r>
              <a:rPr lang="en-US" sz="2800" b="1" i="1" baseline="-25000" dirty="0">
                <a:solidFill>
                  <a:srgbClr val="990000"/>
                </a:solidFill>
                <a:latin typeface="Book Antiqua" pitchFamily="18" charset="0"/>
              </a:rPr>
              <a:t>2</a:t>
            </a:r>
            <a:r>
              <a:rPr lang="en-US" sz="2800" b="1" i="1" dirty="0">
                <a:solidFill>
                  <a:srgbClr val="990000"/>
                </a:solidFill>
                <a:latin typeface="Book Antiqua" pitchFamily="18" charset="0"/>
              </a:rPr>
              <a:t> ? 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Trend and Seasonality: Adaptive -</a:t>
            </a:r>
            <a:fld id="{F653CEAB-22CE-4940-AB2C-D1B86802FC27}" type="slidenum">
              <a:rPr lang="en-US"/>
              <a:pPr>
                <a:defRPr/>
              </a:pPr>
              <a:t>4</a:t>
            </a:fld>
            <a:endParaRPr lang="en-US" sz="140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" y="2762250"/>
            <a:ext cx="67056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 </a:t>
            </a:r>
            <a:r>
              <a:rPr lang="en-US" sz="2800" b="1" i="1" kern="0" dirty="0">
                <a:solidFill>
                  <a:srgbClr val="000000"/>
                </a:solidFill>
                <a:latin typeface="Book Antiqua" pitchFamily="18" charset="0"/>
              </a:rPr>
              <a:t>+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b="1" i="1" kern="0" baseline="-25000" dirty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b="1" i="1" kern="0" baseline="-25000" dirty="0">
                <a:solidFill>
                  <a:srgbClr val="A50021"/>
                </a:solidFill>
                <a:latin typeface="Book Antiqua" pitchFamily="18" charset="0"/>
              </a:rPr>
              <a:t>t-1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000000"/>
                </a:solidFill>
                <a:latin typeface="Book Antiqua" pitchFamily="18" charset="0"/>
              </a:rPr>
              <a:t>+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b="1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b="1" i="1" kern="0" baseline="-25000" dirty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b="1" i="1" kern="0" baseline="-25000" dirty="0">
                <a:solidFill>
                  <a:srgbClr val="00B050"/>
                </a:solidFill>
                <a:latin typeface="Book Antiqua" pitchFamily="18" charset="0"/>
              </a:rPr>
              <a:t>t-1 </a:t>
            </a:r>
            <a:r>
              <a:rPr lang="en-US" sz="2800" b="1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endParaRPr lang="en-US" sz="2800" b="1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10050"/>
            <a:ext cx="6019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 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= smoothing constant for level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b="1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 </a:t>
            </a:r>
            <a:r>
              <a:rPr lang="en-US" sz="2800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= smoothing constant for trend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buFont typeface="Symbol" pitchFamily="18" charset="2"/>
              <a:buChar char="b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build="p"/>
      <p:bldP spid="110597" grpId="0" build="p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47700"/>
          </a:xfrm>
        </p:spPr>
        <p:txBody>
          <a:bodyPr/>
          <a:lstStyle/>
          <a:p>
            <a:r>
              <a:rPr lang="en-US" dirty="0"/>
              <a:t>Example : L0 = 100, T0 = 10,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b="1" dirty="0"/>
              <a:t> </a:t>
            </a:r>
            <a:r>
              <a:rPr lang="en-US" dirty="0"/>
              <a:t>= 0.2 and 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b</a:t>
            </a:r>
            <a:r>
              <a:rPr lang="en-US" i="1" dirty="0">
                <a:latin typeface="Symbol" pitchFamily="18" charset="2"/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= 0.3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Trend and Seasonality: Adaptive -</a:t>
            </a:r>
            <a:fld id="{78447F99-4614-45DE-8002-43EB4114F29E}" type="slidenum">
              <a:rPr lang="en-US" smtClean="0"/>
              <a:pPr>
                <a:defRPr/>
              </a:pPr>
              <a:t>5</a:t>
            </a:fld>
            <a:endParaRPr lang="en-US" sz="140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228600" y="659245"/>
            <a:ext cx="11734800" cy="571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kern="0" dirty="0">
                <a:solidFill>
                  <a:srgbClr val="00B050"/>
                </a:solidFill>
                <a:latin typeface="Book Antiqua" pitchFamily="18" charset="0"/>
              </a:rPr>
              <a:t>L0= INTERCEPT(), T0= SLOPE()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 100,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10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+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0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100 +10 =110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 =115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000" i="1" kern="0" dirty="0">
              <a:solidFill>
                <a:srgbClr val="00B050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 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1</a:t>
            </a:r>
            <a:endParaRPr lang="en-US" sz="2800" i="1" kern="0" baseline="-2500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(110)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(115)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111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0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t-1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t-1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0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0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(10) 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( 111-100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= 10.3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647700"/>
          </a:xfrm>
        </p:spPr>
        <p:txBody>
          <a:bodyPr/>
          <a:lstStyle/>
          <a:p>
            <a:r>
              <a:rPr lang="en-US" dirty="0"/>
              <a:t>Example : L0 = 100, T0 = 10, </a:t>
            </a:r>
            <a:r>
              <a:rPr lang="en-US" b="1" i="1" dirty="0">
                <a:latin typeface="Symbol" pitchFamily="18" charset="2"/>
              </a:rPr>
              <a:t>a</a:t>
            </a:r>
            <a:r>
              <a:rPr lang="en-US" b="1" dirty="0"/>
              <a:t> </a:t>
            </a:r>
            <a:r>
              <a:rPr lang="en-US" dirty="0"/>
              <a:t>= 0.2 and </a:t>
            </a:r>
            <a:r>
              <a:rPr lang="en-US" b="1" i="1" dirty="0">
                <a:latin typeface="Symbol" pitchFamily="18" charset="2"/>
                <a:sym typeface="Symbol" pitchFamily="18" charset="2"/>
              </a:rPr>
              <a:t>b</a:t>
            </a:r>
            <a:r>
              <a:rPr lang="en-US" i="1" dirty="0">
                <a:latin typeface="Symbol" pitchFamily="18" charset="2"/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= 0.3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Trend and Seasonality: Adaptive -</a:t>
            </a:r>
            <a:fld id="{78447F99-4614-45DE-8002-43EB4114F29E}" type="slidenum">
              <a:rPr lang="en-US" smtClean="0"/>
              <a:pPr>
                <a:defRPr/>
              </a:pPr>
              <a:t>6</a:t>
            </a:fld>
            <a:endParaRPr lang="en-US" sz="140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 bwMode="auto">
          <a:xfrm>
            <a:off x="304800" y="744105"/>
            <a:ext cx="11811000" cy="563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111,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 10.3 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  <a:sym typeface="Wingdings" pitchFamily="2" charset="2"/>
              </a:rPr>
              <a:t>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+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111 +10.3 =121.3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 =125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00B050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+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a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t</a:t>
            </a:r>
            <a:endParaRPr lang="en-US" sz="2800" i="1" kern="0" baseline="-2500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A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0.8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(121.3) 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0.2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(125)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122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(1-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)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t-1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Symbol" pitchFamily="18" charset="2"/>
              </a:rPr>
              <a:t>b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t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t-1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1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 – L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1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0.7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(10.3) + </a:t>
            </a:r>
            <a:r>
              <a:rPr lang="en-US" sz="2800" i="1" kern="0" dirty="0">
                <a:solidFill>
                  <a:schemeClr val="bg2">
                    <a:lumMod val="75000"/>
                  </a:schemeClr>
                </a:solidFill>
                <a:latin typeface="Book Antiqua" pitchFamily="18" charset="0"/>
              </a:rPr>
              <a:t>0.3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( 122-111</a:t>
            </a:r>
            <a:r>
              <a:rPr lang="en-US" sz="2800" i="1" kern="0" baseline="-25000" dirty="0">
                <a:solidFill>
                  <a:srgbClr val="00B050"/>
                </a:solidFill>
                <a:latin typeface="Book Antiqua" pitchFamily="18" charset="0"/>
              </a:rPr>
              <a:t> </a:t>
            </a:r>
            <a:r>
              <a:rPr lang="en-US" sz="2800" i="1" kern="0" dirty="0">
                <a:solidFill>
                  <a:srgbClr val="00B050"/>
                </a:solidFill>
                <a:latin typeface="Book Antiqua" pitchFamily="18" charset="0"/>
              </a:rPr>
              <a:t>) 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= 10.5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F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3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L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+ T</a:t>
            </a:r>
            <a:r>
              <a:rPr lang="en-US" sz="2800" i="1" kern="0" baseline="-25000" dirty="0">
                <a:solidFill>
                  <a:srgbClr val="A50021"/>
                </a:solidFill>
                <a:latin typeface="Book Antiqua" pitchFamily="18" charset="0"/>
              </a:rPr>
              <a:t>2</a:t>
            </a: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= 122 +10.5 =132.5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baseline="-2500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r>
              <a:rPr lang="en-US" sz="2800" i="1" kern="0" dirty="0">
                <a:solidFill>
                  <a:srgbClr val="A50021"/>
                </a:solidFill>
                <a:latin typeface="Book Antiqua" pitchFamily="18" charset="0"/>
                <a:sym typeface="Wingdings" pitchFamily="2" charset="2"/>
              </a:rPr>
              <a:t> </a:t>
            </a:r>
            <a:endParaRPr lang="en-US" sz="2800" i="1" kern="0" dirty="0">
              <a:solidFill>
                <a:srgbClr val="A50021"/>
              </a:solidFill>
              <a:latin typeface="Book Antiqua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chemeClr val="bg2">
                  <a:lumMod val="75000"/>
                </a:schemeClr>
              </a:buClr>
              <a:buSzPct val="75000"/>
              <a:defRPr/>
            </a:pPr>
            <a:endParaRPr lang="en-US" sz="2800" kern="0" dirty="0">
              <a:solidFill>
                <a:schemeClr val="bg2">
                  <a:lumMod val="75000"/>
                </a:schemeClr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</p:bldLst>
  </p:timing>
</p:sld>
</file>

<file path=ppt/theme/theme1.xml><?xml version="1.0" encoding="utf-8"?>
<a:theme xmlns:a="http://schemas.openxmlformats.org/drawingml/2006/main" name="Side Bar">
  <a:themeElements>
    <a:clrScheme name="">
      <a:dk1>
        <a:srgbClr val="0000CC"/>
      </a:dk1>
      <a:lt1>
        <a:srgbClr val="FFFFFF"/>
      </a:lt1>
      <a:dk2>
        <a:srgbClr val="0000CC"/>
      </a:dk2>
      <a:lt2>
        <a:srgbClr val="000099"/>
      </a:lt2>
      <a:accent1>
        <a:srgbClr val="FF6633"/>
      </a:accent1>
      <a:accent2>
        <a:srgbClr val="FF00FF"/>
      </a:accent2>
      <a:accent3>
        <a:srgbClr val="FFFFFF"/>
      </a:accent3>
      <a:accent4>
        <a:srgbClr val="0000AE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Side Bar.pot">
      <a:majorFont>
        <a:latin typeface="Impact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.po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.po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.po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C:\Apps\MSOffice\Templates\Presentation Designs\Side Bar.pot</Template>
  <TotalTime>25244</TotalTime>
  <Words>562</Words>
  <Application>Microsoft Office PowerPoint</Application>
  <PresentationFormat>Widescreen</PresentationFormat>
  <Paragraphs>84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Book Antiqua</vt:lpstr>
      <vt:lpstr>Impact</vt:lpstr>
      <vt:lpstr>Monotype Sorts</vt:lpstr>
      <vt:lpstr>Pristina</vt:lpstr>
      <vt:lpstr>Symbol</vt:lpstr>
      <vt:lpstr>Times New Roman</vt:lpstr>
      <vt:lpstr>Wingdings</vt:lpstr>
      <vt:lpstr>Side Bar</vt:lpstr>
      <vt:lpstr>Chapter 7 Demand Forecasting in a Supply Chain</vt:lpstr>
      <vt:lpstr>Trend  Adjusted Exponential Smoothing: Holt’s Model</vt:lpstr>
      <vt:lpstr>General Steps in adaptive Forecasting</vt:lpstr>
      <vt:lpstr>Trend-Corrected Exponential Smoothing (Holt’s Model)</vt:lpstr>
      <vt:lpstr>Example : L0 = 100, T0 = 10, a = 0.2 and b = 0.3</vt:lpstr>
      <vt:lpstr>Example : L0 = 100, T0 = 10, a = 0.2 and b = 0.3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Forecasting and Aggregate Planning</dc:title>
  <dc:creator>Sunil Chopra</dc:creator>
  <cp:lastModifiedBy>Asef-Vaziri , Ardavan</cp:lastModifiedBy>
  <cp:revision>2284</cp:revision>
  <cp:lastPrinted>2001-02-06T19:54:31Z</cp:lastPrinted>
  <dcterms:created xsi:type="dcterms:W3CDTF">1995-05-28T16:26:58Z</dcterms:created>
  <dcterms:modified xsi:type="dcterms:W3CDTF">2023-12-11T00:43:39Z</dcterms:modified>
</cp:coreProperties>
</file>