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83" r:id="rId2"/>
    <p:sldId id="390" r:id="rId3"/>
    <p:sldId id="311" r:id="rId4"/>
    <p:sldId id="312" r:id="rId5"/>
    <p:sldId id="424" r:id="rId6"/>
    <p:sldId id="428" r:id="rId7"/>
    <p:sldId id="431" r:id="rId8"/>
    <p:sldId id="379" r:id="rId9"/>
    <p:sldId id="335" r:id="rId10"/>
    <p:sldId id="380" r:id="rId11"/>
    <p:sldId id="397" r:id="rId12"/>
    <p:sldId id="398" r:id="rId13"/>
    <p:sldId id="427" r:id="rId14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0000"/>
    <a:srgbClr val="A50021"/>
    <a:srgbClr val="800000"/>
    <a:srgbClr val="990000"/>
    <a:srgbClr val="CC0066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835" autoAdjust="0"/>
    <p:restoredTop sz="99242" autoAdjust="0"/>
  </p:normalViewPr>
  <p:slideViewPr>
    <p:cSldViewPr>
      <p:cViewPr varScale="1">
        <p:scale>
          <a:sx n="64" d="100"/>
          <a:sy n="64" d="100"/>
        </p:scale>
        <p:origin x="-17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930" y="1404"/>
      </p:cViewPr>
      <p:guideLst>
        <p:guide orient="horz" pos="2169"/>
        <p:guide pos="290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w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3" tIns="0" rIns="19193" bIns="0" numCol="1" anchor="t" anchorCtr="0" compatLnSpc="1">
            <a:prstTxWarp prst="textNoShape">
              <a:avLst/>
            </a:prstTxWarp>
          </a:bodyPr>
          <a:lstStyle>
            <a:lvl1pPr defTabSz="920750" eaLnBrk="0" hangingPunct="0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588" y="0"/>
            <a:ext cx="30114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3" tIns="0" rIns="19193" bIns="0" numCol="1" anchor="t" anchorCtr="0" compatLnSpc="1">
            <a:prstTxWarp prst="textNoShape">
              <a:avLst/>
            </a:prstTxWarp>
          </a:bodyPr>
          <a:lstStyle>
            <a:lvl1pPr algn="r" defTabSz="920750" eaLnBrk="0" hangingPunct="0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3163" y="698500"/>
            <a:ext cx="4603750" cy="345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100" y="4387850"/>
            <a:ext cx="5095875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66" tIns="46383" rIns="92766" bIns="463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4113"/>
            <a:ext cx="3011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3" tIns="0" rIns="19193" bIns="0" numCol="1" anchor="b" anchorCtr="0" compatLnSpc="1">
            <a:prstTxWarp prst="textNoShape">
              <a:avLst/>
            </a:prstTxWarp>
          </a:bodyPr>
          <a:lstStyle>
            <a:lvl1pPr defTabSz="920750" eaLnBrk="0" hangingPunct="0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588" y="8774113"/>
            <a:ext cx="30114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3" tIns="0" rIns="19193" bIns="0" numCol="1" anchor="b" anchorCtr="0" compatLnSpc="1">
            <a:prstTxWarp prst="textNoShape">
              <a:avLst/>
            </a:prstTxWarp>
          </a:bodyPr>
          <a:lstStyle>
            <a:lvl1pPr algn="r" defTabSz="920750" eaLnBrk="0" hangingPunct="0">
              <a:defRPr sz="1000" i="1"/>
            </a:lvl1pPr>
          </a:lstStyle>
          <a:p>
            <a:pPr>
              <a:defRPr/>
            </a:pPr>
            <a:fld id="{43760073-DBF3-49ED-9FDB-CBE403F181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/>
        </p:nvSpPr>
        <p:spPr bwMode="auto">
          <a:xfrm>
            <a:off x="0" y="3429000"/>
            <a:ext cx="79756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Chapter 00</a:t>
            </a:r>
          </a:p>
        </p:txBody>
      </p:sp>
    </p:spTree>
  </p:cSld>
  <p:clrMapOvr>
    <a:masterClrMapping/>
  </p:clrMapOvr>
  <p:transition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477000" y="6553200"/>
            <a:ext cx="2667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8632423F-F283-42F2-868C-C31421E2FFA7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0"/>
            <a:ext cx="21526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3055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477000" y="6553200"/>
            <a:ext cx="2667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A8976FE6-B4FC-49AF-8694-826238651C0C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48600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066800"/>
            <a:ext cx="40767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3900" y="1066800"/>
            <a:ext cx="40767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477000" y="6553200"/>
            <a:ext cx="2667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9A954316-3594-4392-B376-3AC7077A6B75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48600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40767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33900" y="1066800"/>
            <a:ext cx="40767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33900" y="3505200"/>
            <a:ext cx="40767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477000" y="6553200"/>
            <a:ext cx="2667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0A96FDC4-DBBF-44C0-910E-8FB38F8C23E2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bg2">
                  <a:lumMod val="75000"/>
                </a:schemeClr>
              </a:buClr>
              <a:defRPr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defRPr>
            </a:lvl1pPr>
            <a:lvl2pPr>
              <a:buClr>
                <a:schemeClr val="bg2">
                  <a:lumMod val="75000"/>
                </a:schemeClr>
              </a:buClr>
              <a:defRPr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defRPr>
            </a:lvl2pPr>
            <a:lvl3pPr>
              <a:buClr>
                <a:schemeClr val="bg2">
                  <a:lumMod val="75000"/>
                </a:schemeClr>
              </a:buClr>
              <a:buFont typeface="Wingdings" pitchFamily="2" charset="2"/>
              <a:buChar char="w"/>
              <a:defRPr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defRPr>
            </a:lvl3pPr>
            <a:lvl4pPr>
              <a:buClr>
                <a:schemeClr val="bg2">
                  <a:lumMod val="75000"/>
                </a:schemeClr>
              </a:buClr>
              <a:buSzPct val="110000"/>
              <a:buFont typeface="Symbol" pitchFamily="18" charset="2"/>
              <a:buChar char=""/>
              <a:defRPr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defRPr>
            </a:lvl4pPr>
            <a:lvl5pPr>
              <a:defRPr>
                <a:solidFill>
                  <a:schemeClr val="bg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477000" y="6553200"/>
            <a:ext cx="2667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55EA59BA-2423-464D-97A4-50402C8A2F00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477000" y="6553200"/>
            <a:ext cx="2667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0C456967-94E0-4CDD-9982-4B274097739D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 txBox="1">
            <a:spLocks noChangeArrowheads="1"/>
          </p:cNvSpPr>
          <p:nvPr userDrawn="1"/>
        </p:nvSpPr>
        <p:spPr bwMode="auto">
          <a:xfrm>
            <a:off x="6477000" y="6553200"/>
            <a:ext cx="2667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defRPr dirty="0" smtClean="0"/>
            </a:lvl1pPr>
          </a:lstStyle>
          <a:p>
            <a:pPr algn="r" eaLnBrk="0" hangingPunct="0">
              <a:defRPr/>
            </a:pPr>
            <a:r>
              <a:rPr lang="en-US" sz="1200">
                <a:solidFill>
                  <a:srgbClr val="A50021"/>
                </a:solidFill>
                <a:latin typeface="+mj-lt"/>
              </a:rPr>
              <a:t>Trend and Seasonality: Adaptive -</a:t>
            </a:r>
            <a:fld id="{EF9D5C61-7C84-40CC-873E-A7F719A14078}" type="slidenum">
              <a:rPr lang="en-US" sz="1200">
                <a:solidFill>
                  <a:srgbClr val="A50021"/>
                </a:solidFill>
                <a:latin typeface="+mj-lt"/>
              </a:rPr>
              <a:pPr algn="r" eaLnBrk="0" hangingPunct="0">
                <a:defRPr/>
              </a:pPr>
              <a:t>‹#›</a:t>
            </a:fld>
            <a:endParaRPr lang="en-US" sz="1400">
              <a:solidFill>
                <a:srgbClr val="A50021"/>
              </a:solidFill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4076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3900" y="1066800"/>
            <a:ext cx="4076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477000" y="6553200"/>
            <a:ext cx="2667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63180559-30D1-4627-9859-12A7D3891512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477000" y="6553200"/>
            <a:ext cx="2667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D774C6D1-3813-4E84-AF65-E82E476069A1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477000" y="6553200"/>
            <a:ext cx="2667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303F9C45-72B7-45FB-BEFD-331A35B5F975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477000" y="6553200"/>
            <a:ext cx="2667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EFA661CE-6C8A-41B5-A6F1-16EA4497E5AC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477000" y="6553200"/>
            <a:ext cx="2667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5DA9708B-BA54-4AAE-8FB4-04646B9EF950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647700"/>
            <a:ext cx="7686675" cy="1588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24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848600" cy="647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066800"/>
            <a:ext cx="8305800" cy="472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96000" y="6553200"/>
            <a:ext cx="304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A5002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/>
              <a:t>Trend and Seasonality Adjusted: Adaptive -</a:t>
            </a:r>
            <a:fld id="{141369FA-3810-47BF-82AB-12D83851FC37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>
            <a:off x="1457325" y="6553200"/>
            <a:ext cx="7686675" cy="1588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7" name="Rectangle 12"/>
          <p:cNvSpPr txBox="1">
            <a:spLocks noChangeArrowheads="1"/>
          </p:cNvSpPr>
          <p:nvPr userDrawn="1"/>
        </p:nvSpPr>
        <p:spPr bwMode="auto">
          <a:xfrm>
            <a:off x="1447800" y="6553200"/>
            <a:ext cx="304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r" eaLnBrk="0" hangingPunct="0">
              <a:defRPr sz="1200">
                <a:solidFill>
                  <a:srgbClr val="A50021"/>
                </a:solidFill>
                <a:latin typeface="+mj-lt"/>
              </a:defRPr>
            </a:lvl1pPr>
          </a:lstStyle>
          <a:p>
            <a:pPr algn="l">
              <a:defRPr/>
            </a:pPr>
            <a:r>
              <a:rPr lang="en-US" dirty="0" err="1" smtClean="0"/>
              <a:t>Ardavan</a:t>
            </a:r>
            <a:r>
              <a:rPr lang="en-US" dirty="0" smtClean="0"/>
              <a:t> </a:t>
            </a:r>
            <a:r>
              <a:rPr lang="en-US" dirty="0" err="1" smtClean="0"/>
              <a:t>Asef-Vaziri</a:t>
            </a:r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</p:sldLayoutIdLst>
  <p:transition>
    <p:dissolv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latin typeface="Impact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latin typeface="Impact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latin typeface="Impact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latin typeface="Impact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75000"/>
        <a:buFont typeface="Wingdings" pitchFamily="2" charset="2"/>
        <a:buChar char="v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§"/>
        <a:defRPr sz="24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Symbol" pitchFamily="18" charset="2"/>
        <a:buChar char="-"/>
        <a:defRPr sz="20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65000"/>
        <a:buFont typeface="Monotype Sorts" pitchFamily="2" charset="2"/>
        <a:buChar char="u"/>
        <a:defRPr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3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Microsoft_Office_Excel_97-2003_Worksheet4.xls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2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4419600"/>
            <a:ext cx="7772400" cy="1143000"/>
          </a:xfrm>
        </p:spPr>
        <p:txBody>
          <a:bodyPr/>
          <a:lstStyle/>
          <a:p>
            <a:r>
              <a:rPr lang="en-US" b="0" smtClean="0"/>
              <a:t>Chapter 7</a:t>
            </a:r>
            <a:br>
              <a:rPr lang="en-US" b="0" smtClean="0"/>
            </a:br>
            <a:r>
              <a:rPr lang="en-US" b="0" smtClean="0"/>
              <a:t>Demand Forecasting</a:t>
            </a:r>
            <a:br>
              <a:rPr lang="en-US" b="0" smtClean="0"/>
            </a:br>
            <a:r>
              <a:rPr lang="en-US" b="0" smtClean="0"/>
              <a:t>in a Supply Chain</a:t>
            </a:r>
            <a:endParaRPr lang="en-US" smtClean="0"/>
          </a:p>
        </p:txBody>
      </p:sp>
      <p:sp>
        <p:nvSpPr>
          <p:cNvPr id="25603" name="Rectangle 2053"/>
          <p:cNvSpPr>
            <a:spLocks noChangeArrowheads="1"/>
          </p:cNvSpPr>
          <p:nvPr/>
        </p:nvSpPr>
        <p:spPr bwMode="auto">
          <a:xfrm>
            <a:off x="0" y="-76200"/>
            <a:ext cx="9245600" cy="7010400"/>
          </a:xfrm>
          <a:prstGeom prst="rect">
            <a:avLst/>
          </a:prstGeom>
          <a:solidFill>
            <a:srgbClr val="800000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en-US" sz="3800" dirty="0">
                <a:solidFill>
                  <a:schemeClr val="bg1"/>
                </a:solidFill>
                <a:latin typeface="Impact" pitchFamily="34" charset="0"/>
              </a:rPr>
              <a:t>Forecasting </a:t>
            </a:r>
            <a:r>
              <a:rPr lang="en-US" sz="3800" dirty="0" smtClean="0">
                <a:solidFill>
                  <a:schemeClr val="bg1"/>
                </a:solidFill>
                <a:latin typeface="Impact" pitchFamily="34" charset="0"/>
              </a:rPr>
              <a:t>- 4</a:t>
            </a:r>
            <a:endParaRPr lang="en-US" sz="38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3800" dirty="0" smtClean="0">
                <a:solidFill>
                  <a:schemeClr val="bg1"/>
                </a:solidFill>
                <a:latin typeface="Impact" pitchFamily="34" charset="0"/>
              </a:rPr>
              <a:t>Trend </a:t>
            </a:r>
            <a:r>
              <a:rPr lang="en-US" sz="3800" dirty="0" smtClean="0">
                <a:solidFill>
                  <a:schemeClr val="bg1"/>
                </a:solidFill>
                <a:latin typeface="Impact" pitchFamily="34" charset="0"/>
              </a:rPr>
              <a:t>Adjusted </a:t>
            </a:r>
            <a:r>
              <a:rPr lang="en-US" sz="3800" dirty="0">
                <a:solidFill>
                  <a:schemeClr val="bg1"/>
                </a:solidFill>
                <a:latin typeface="Impact" pitchFamily="34" charset="0"/>
              </a:rPr>
              <a:t>Exponential Smoothing</a:t>
            </a:r>
          </a:p>
          <a:p>
            <a:pPr algn="ctr"/>
            <a:endParaRPr lang="en-US" sz="38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2800" dirty="0" err="1">
                <a:solidFill>
                  <a:schemeClr val="bg1"/>
                </a:solidFill>
                <a:latin typeface="Impact" pitchFamily="34" charset="0"/>
              </a:rPr>
              <a:t>Ardavan</a:t>
            </a:r>
            <a:r>
              <a:rPr lang="en-US" sz="28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Impact" pitchFamily="34" charset="0"/>
              </a:rPr>
              <a:t>Asef-Vaziri</a:t>
            </a:r>
            <a:endParaRPr lang="en-US" sz="28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38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Impact" pitchFamily="34" charset="0"/>
              </a:rPr>
              <a:t>References: 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Impact" pitchFamily="34" charset="0"/>
              </a:rPr>
              <a:t>Supply Chain Management; Chopra and </a:t>
            </a:r>
            <a:r>
              <a:rPr lang="en-US" sz="2000" dirty="0" err="1" smtClean="0">
                <a:solidFill>
                  <a:schemeClr val="bg1"/>
                </a:solidFill>
                <a:latin typeface="Impact" pitchFamily="34" charset="0"/>
              </a:rPr>
              <a:t>Meindl</a:t>
            </a:r>
            <a:endParaRPr lang="en-US" sz="20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USC Marshall School of Business Lecture Notes</a:t>
            </a:r>
          </a:p>
          <a:p>
            <a:pPr algn="ctr"/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Holt’s Model Example (continued)</a:t>
            </a:r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>
            <p:ph sz="half" idx="1"/>
          </p:nvPr>
        </p:nvGraphicFramePr>
        <p:xfrm>
          <a:off x="228600" y="1066800"/>
          <a:ext cx="4876800" cy="4719638"/>
        </p:xfrm>
        <a:graphic>
          <a:graphicData uri="http://schemas.openxmlformats.org/presentationml/2006/ole">
            <p:oleObj spid="_x0000_s4098" name="Worksheet" r:id="rId3" imgW="2371846" imgH="2295538" progId="Excel.Sheet.8">
              <p:embed/>
            </p:oleObj>
          </a:graphicData>
        </a:graphic>
      </p:graphicFrame>
      <p:graphicFrame>
        <p:nvGraphicFramePr>
          <p:cNvPr id="4099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353050" y="1144588"/>
          <a:ext cx="3260725" cy="3427412"/>
        </p:xfrm>
        <a:graphic>
          <a:graphicData uri="http://schemas.openxmlformats.org/presentationml/2006/ole">
            <p:oleObj spid="_x0000_s4099" name="Equation" r:id="rId4" imgW="1739880" imgH="1828800" progId="Equation.3">
              <p:embed/>
            </p:oleObj>
          </a:graphicData>
        </a:graphic>
      </p:graphicFrame>
      <p:graphicFrame>
        <p:nvGraphicFramePr>
          <p:cNvPr id="4100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304800" y="754062"/>
          <a:ext cx="2667000" cy="236538"/>
        </p:xfrm>
        <a:graphic>
          <a:graphicData uri="http://schemas.openxmlformats.org/presentationml/2006/ole">
            <p:oleObj spid="_x0000_s4100" name="Worksheet" r:id="rId5" imgW="2005433" imgH="178156" progId="Excel.Sheet.8">
              <p:embed/>
            </p:oleObj>
          </a:graphicData>
        </a:graphic>
      </p:graphicFrame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8E5224E0-9B75-4333-B1CA-4E4BCC837545}" type="slidenum">
              <a:rPr lang="en-US"/>
              <a:pPr>
                <a:defRPr/>
              </a:pPr>
              <a:t>10</a:t>
            </a:fld>
            <a:endParaRPr lang="en-US" sz="140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33400" y="5791200"/>
            <a:ext cx="8610600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>
                  <a:lumMod val="75000"/>
                </a:schemeClr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Book Antiqua" pitchFamily="18" charset="0"/>
              </a:rPr>
              <a:t>F13 = L12 + T12 = 30445 + 1542 = 31987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>
                  <a:lumMod val="75000"/>
                </a:schemeClr>
              </a:buClr>
              <a:buSzPct val="75000"/>
              <a:buFont typeface="Wingdings" pitchFamily="2" charset="2"/>
              <a:buNone/>
              <a:tabLst/>
              <a:defRPr/>
            </a:pPr>
            <a:r>
              <a:rPr lang="en-US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F18 = L12 + </a:t>
            </a:r>
            <a:r>
              <a:rPr lang="en-US" kern="0" dirty="0" smtClean="0">
                <a:solidFill>
                  <a:srgbClr val="C00000"/>
                </a:solidFill>
                <a:latin typeface="Book Antiqua" pitchFamily="18" charset="0"/>
              </a:rPr>
              <a:t>5</a:t>
            </a:r>
            <a:r>
              <a:rPr lang="en-US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T12 = 30445 + 7710 = 38155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Book Antiqu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Varying Trend 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Trend and Seasonality: Adaptive -</a:t>
            </a:r>
            <a:fld id="{B325967E-FB67-4CC2-934C-469DFB20DB69}" type="slidenum">
              <a:rPr lang="en-US" smtClean="0"/>
              <a:pPr>
                <a:defRPr/>
              </a:pPr>
              <a:t>11</a:t>
            </a:fld>
            <a:endParaRPr lang="en-US" sz="1400"/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328738"/>
            <a:ext cx="7075488" cy="461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Varying Trend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Trend and Seasonality: Adaptive -</a:t>
            </a:r>
            <a:fld id="{86D24C41-31A2-44AE-96B6-97AAD7C7913D}" type="slidenum">
              <a:rPr lang="en-US" smtClean="0"/>
              <a:pPr>
                <a:defRPr/>
              </a:pPr>
              <a:t>12</a:t>
            </a:fld>
            <a:endParaRPr lang="en-US" sz="1400"/>
          </a:p>
        </p:txBody>
      </p:sp>
      <p:pic>
        <p:nvPicPr>
          <p:cNvPr id="3482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371600"/>
            <a:ext cx="7075487" cy="461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 l="61230" t="36327" r="26924" b="28999"/>
          <a:stretch>
            <a:fillRect/>
          </a:stretch>
        </p:blipFill>
        <p:spPr bwMode="auto">
          <a:xfrm>
            <a:off x="3352800" y="3048000"/>
            <a:ext cx="609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2667000" y="1600200"/>
            <a:ext cx="1524000" cy="1066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Double Exponential Smoothing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Trend and Seasonality: Adaptive -</a:t>
            </a:r>
            <a:fld id="{4F3B4942-24A9-4672-A098-D5C96C77EA1C}" type="slidenum">
              <a:rPr lang="en-US" smtClean="0"/>
              <a:pPr>
                <a:defRPr/>
              </a:pPr>
              <a:t>13</a:t>
            </a:fld>
            <a:endParaRPr lang="en-US" sz="140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52400" y="990600"/>
            <a:ext cx="845820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0" hangingPunct="0">
              <a:lnSpc>
                <a:spcPct val="110000"/>
              </a:lnSpc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buFont typeface="Wingdings" pitchFamily="2" charset="2"/>
              <a:buChar char="v"/>
              <a:defRPr/>
            </a:pPr>
            <a:r>
              <a:rPr lang="en-US" sz="2800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It is similar to single exponential smoothing.  </a:t>
            </a:r>
          </a:p>
          <a:p>
            <a:pPr marL="342900" indent="-342900" eaLnBrk="0" hangingPunct="0">
              <a:lnSpc>
                <a:spcPct val="110000"/>
              </a:lnSpc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buFont typeface="Wingdings" pitchFamily="2" charset="2"/>
              <a:buChar char="v"/>
              <a:defRPr/>
            </a:pPr>
            <a:r>
              <a:rPr lang="en-US" sz="2800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Basic </a:t>
            </a:r>
            <a:r>
              <a:rPr lang="en-US" sz="2800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idea - introduce a trend estimator that changes over </a:t>
            </a:r>
            <a:r>
              <a:rPr lang="en-US" sz="2800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time. </a:t>
            </a:r>
            <a:endParaRPr lang="en-US" sz="2800" kern="0" dirty="0">
              <a:solidFill>
                <a:schemeClr val="bg2">
                  <a:lumMod val="75000"/>
                </a:schemeClr>
              </a:solidFill>
              <a:latin typeface="Book Antiqua" pitchFamily="18" charset="0"/>
            </a:endParaRPr>
          </a:p>
          <a:p>
            <a:pPr marL="342900" indent="-342900" eaLnBrk="0" hangingPunct="0">
              <a:lnSpc>
                <a:spcPct val="110000"/>
              </a:lnSpc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buFont typeface="Wingdings" pitchFamily="2" charset="2"/>
              <a:buChar char="v"/>
              <a:defRPr/>
            </a:pPr>
            <a:r>
              <a:rPr lang="en-US" sz="2800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If </a:t>
            </a:r>
            <a:r>
              <a:rPr lang="en-US" sz="2800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the underlying trend changes, over-shoots may </a:t>
            </a:r>
            <a:r>
              <a:rPr lang="en-US" sz="2800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happen.</a:t>
            </a:r>
            <a:endParaRPr lang="en-US" sz="2800" kern="0" dirty="0">
              <a:solidFill>
                <a:schemeClr val="bg2">
                  <a:lumMod val="75000"/>
                </a:schemeClr>
              </a:solidFill>
              <a:latin typeface="Book Antiqua" pitchFamily="18" charset="0"/>
            </a:endParaRPr>
          </a:p>
          <a:p>
            <a:pPr marL="342900" indent="-342900" eaLnBrk="0" hangingPunct="0">
              <a:lnSpc>
                <a:spcPct val="110000"/>
              </a:lnSpc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buFont typeface="Wingdings" pitchFamily="2" charset="2"/>
              <a:buChar char="v"/>
              <a:defRPr/>
            </a:pPr>
            <a:r>
              <a:rPr lang="en-US" sz="2800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Issues to choose two smoothing rates, 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a</a:t>
            </a:r>
            <a:r>
              <a:rPr lang="en-US" sz="2800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 and 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  <a:sym typeface="Symbol"/>
              </a:rPr>
              <a:t></a:t>
            </a:r>
            <a:r>
              <a:rPr lang="en-US" sz="2800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. </a:t>
            </a:r>
          </a:p>
          <a:p>
            <a:pPr marL="742950" lvl="1" indent="-285750" eaLnBrk="0" hangingPunct="0">
              <a:lnSpc>
                <a:spcPct val="110000"/>
              </a:lnSpc>
              <a:spcBef>
                <a:spcPct val="20000"/>
              </a:spcBef>
              <a:buClr>
                <a:schemeClr val="bg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i="1" kern="0" dirty="0">
                <a:solidFill>
                  <a:schemeClr val="bg2">
                    <a:lumMod val="75000"/>
                  </a:schemeClr>
                </a:solidFill>
                <a:latin typeface="Symbol" pitchFamily="18" charset="2"/>
                <a:sym typeface="Symbol"/>
              </a:rPr>
              <a:t></a:t>
            </a:r>
            <a:r>
              <a:rPr lang="en-US" kern="0" dirty="0">
                <a:solidFill>
                  <a:schemeClr val="bg2">
                    <a:lumMod val="75000"/>
                  </a:schemeClr>
                </a:solidFill>
                <a:latin typeface="Symbol" pitchFamily="18" charset="2"/>
                <a:sym typeface="Mathematica1" pitchFamily="2" charset="2"/>
              </a:rPr>
              <a:t> </a:t>
            </a:r>
            <a:r>
              <a:rPr lang="en-US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  <a:sym typeface="Mathematica1" pitchFamily="2" charset="2"/>
              </a:rPr>
              <a:t>close to 1 means quicker responses to trend changes, but may over-respond to random </a:t>
            </a:r>
            <a:r>
              <a:rPr lang="en-US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  <a:sym typeface="Mathematica1" pitchFamily="2" charset="2"/>
              </a:rPr>
              <a:t>fluctuations.</a:t>
            </a:r>
            <a:endParaRPr lang="en-US" kern="0" dirty="0">
              <a:solidFill>
                <a:schemeClr val="bg2">
                  <a:lumMod val="75000"/>
                </a:schemeClr>
              </a:solidFill>
              <a:latin typeface="Book Antiqua" pitchFamily="18" charset="0"/>
              <a:sym typeface="Mathematica1" pitchFamily="2" charset="2"/>
            </a:endParaRPr>
          </a:p>
          <a:p>
            <a:pPr marL="742950" lvl="1" indent="-285750" eaLnBrk="0" hangingPunct="0">
              <a:lnSpc>
                <a:spcPct val="110000"/>
              </a:lnSpc>
              <a:spcBef>
                <a:spcPct val="20000"/>
              </a:spcBef>
              <a:buClr>
                <a:schemeClr val="bg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i="1" kern="0" dirty="0">
                <a:solidFill>
                  <a:schemeClr val="bg2">
                    <a:lumMod val="75000"/>
                  </a:schemeClr>
                </a:solidFill>
                <a:latin typeface="Symbol" pitchFamily="18" charset="2"/>
              </a:rPr>
              <a:t>a</a:t>
            </a:r>
            <a:r>
              <a:rPr lang="en-US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  <a:sym typeface="Mathematica1" pitchFamily="2" charset="2"/>
              </a:rPr>
              <a:t> close to 1 means quicker responses to level changes, but again may over-respond to random </a:t>
            </a:r>
            <a:r>
              <a:rPr lang="en-US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  <a:sym typeface="Mathematica1" pitchFamily="2" charset="2"/>
              </a:rPr>
              <a:t>fluctuations.</a:t>
            </a:r>
            <a:endParaRPr lang="en-US" kern="0" dirty="0">
              <a:solidFill>
                <a:schemeClr val="bg2">
                  <a:lumMod val="75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With Trend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Trend and Seasonality: Adaptive -</a:t>
            </a:r>
            <a:fld id="{053207E8-E74E-456C-9D73-F0120E11819D}" type="slidenum">
              <a:rPr lang="en-US" smtClean="0"/>
              <a:pPr>
                <a:defRPr/>
              </a:pPr>
              <a:t>2</a:t>
            </a:fld>
            <a:endParaRPr lang="en-US" sz="140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0" y="762000"/>
            <a:ext cx="9144000" cy="99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b="1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  <a:cs typeface="Arial" pitchFamily="34" charset="0"/>
              </a:rPr>
              <a:t>Problem: </a:t>
            </a:r>
            <a:r>
              <a:rPr lang="en-US" sz="2800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  <a:cs typeface="Arial" pitchFamily="34" charset="0"/>
              </a:rPr>
              <a:t>Exponential </a:t>
            </a:r>
            <a:r>
              <a:rPr lang="en-US" sz="2800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  <a:cs typeface="Arial" pitchFamily="34" charset="0"/>
              </a:rPr>
              <a:t>smoothing (and also moving average) lags the trend.  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0" y="4876800"/>
            <a:ext cx="9144000" cy="152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b="1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  <a:cs typeface="Arial" pitchFamily="34" charset="0"/>
              </a:rPr>
              <a:t>Solution: </a:t>
            </a:r>
            <a:r>
              <a:rPr lang="en-US" sz="2800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  <a:cs typeface="Arial" pitchFamily="34" charset="0"/>
              </a:rPr>
              <a:t>We need a trend included forecasting </a:t>
            </a:r>
            <a:r>
              <a:rPr lang="en-US" sz="2800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  <a:cs typeface="Arial" pitchFamily="34" charset="0"/>
              </a:rPr>
              <a:t>method.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  <a:cs typeface="Arial" pitchFamily="34" charset="0"/>
              </a:rPr>
              <a:t>Linear Regression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b="1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  <a:cs typeface="Arial" pitchFamily="34" charset="0"/>
              </a:rPr>
              <a:t>Trend Adjusted (Double) exponential </a:t>
            </a:r>
            <a:r>
              <a:rPr lang="en-US" b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  <a:cs typeface="Arial" pitchFamily="34" charset="0"/>
              </a:rPr>
              <a:t>smoothing</a:t>
            </a:r>
            <a:endParaRPr lang="el-GR" b="1" i="1" kern="0" dirty="0">
              <a:solidFill>
                <a:schemeClr val="bg2">
                  <a:lumMod val="75000"/>
                </a:schemeClr>
              </a:solidFill>
              <a:latin typeface="Book Antiqua" pitchFamily="18" charset="0"/>
              <a:cs typeface="Arial" pitchFamily="34" charset="0"/>
            </a:endParaRP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228600" y="2066925"/>
          <a:ext cx="3282950" cy="2724150"/>
        </p:xfrm>
        <a:graphic>
          <a:graphicData uri="http://schemas.openxmlformats.org/presentationml/2006/ole">
            <p:oleObj spid="_x0000_s2051" name="Worksheet" r:id="rId3" imgW="3282760" imgH="2724781" progId="Excel.Sheet.12">
              <p:embed/>
            </p:oleObj>
          </a:graphicData>
        </a:graphic>
      </p:graphicFrame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2057400"/>
            <a:ext cx="459740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47700"/>
          </a:xfrm>
        </p:spPr>
        <p:txBody>
          <a:bodyPr/>
          <a:lstStyle/>
          <a:p>
            <a:r>
              <a:rPr lang="en-US" dirty="0" smtClean="0"/>
              <a:t>Trend  Adjusted Exponential Smoothing: Holt’s Model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8991600" cy="1600200"/>
          </a:xfrm>
        </p:spPr>
        <p:txBody>
          <a:bodyPr/>
          <a:lstStyle/>
          <a:p>
            <a:pPr>
              <a:buNone/>
              <a:defRPr/>
            </a:pPr>
            <a:r>
              <a:rPr lang="en-US" dirty="0" smtClean="0">
                <a:latin typeface="Book Antiqua" pitchFamily="18" charset="0"/>
                <a:cs typeface="Arial" pitchFamily="34" charset="0"/>
              </a:rPr>
              <a:t>Appropriate when there is a trend in the systematic component of demand.  </a:t>
            </a:r>
            <a:endParaRPr lang="en-US" dirty="0"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E77EDA5F-CCA8-4CD3-8F4E-7C2A3DA320B4}" type="slidenum">
              <a:rPr lang="en-US"/>
              <a:pPr>
                <a:defRPr/>
              </a:pPr>
              <a:t>3</a:t>
            </a:fld>
            <a:endParaRPr lang="en-US" sz="140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2400" y="1981200"/>
            <a:ext cx="8763000" cy="3733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>
                  <a:lumMod val="75000"/>
                </a:schemeClr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Book Antiqua" pitchFamily="18" charset="0"/>
              </a:rPr>
              <a:t>F</a:t>
            </a:r>
            <a:r>
              <a:rPr kumimoji="0" lang="en-US" sz="28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Book Antiqua" pitchFamily="18" charset="0"/>
              </a:rPr>
              <a:t>t+1</a:t>
            </a: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Book Antiqua" pitchFamily="18" charset="0"/>
              </a:rPr>
              <a:t> = ( L</a:t>
            </a:r>
            <a:r>
              <a:rPr kumimoji="0" lang="en-US" sz="28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Book Antiqua" pitchFamily="18" charset="0"/>
              </a:rPr>
              <a:t>t</a:t>
            </a: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Book Antiqua" pitchFamily="18" charset="0"/>
              </a:rPr>
              <a:t> + </a:t>
            </a:r>
            <a:r>
              <a:rPr kumimoji="0" lang="en-US" sz="2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Book Antiqua" pitchFamily="18" charset="0"/>
              </a:rPr>
              <a:t>T</a:t>
            </a:r>
            <a:r>
              <a:rPr kumimoji="0" lang="en-US" sz="2800" b="1" i="1" u="none" strike="noStrike" kern="0" cap="none" spc="0" normalizeH="0" baseline="-25000" noProof="0" dirty="0" err="1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Book Antiqua" pitchFamily="18" charset="0"/>
              </a:rPr>
              <a:t>t</a:t>
            </a:r>
            <a:r>
              <a:rPr kumimoji="0" lang="en-US" sz="28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Book Antiqua" pitchFamily="18" charset="0"/>
              </a:rPr>
              <a:t> </a:t>
            </a: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Book Antiqua" pitchFamily="18" charset="0"/>
              </a:rPr>
              <a:t>)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Book Antiqua" pitchFamily="18" charset="0"/>
              </a:rPr>
              <a:t> = forecast for period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Book Antiqua" pitchFamily="18" charset="0"/>
              </a:rPr>
              <a:t>t+1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Book Antiqua" pitchFamily="18" charset="0"/>
              </a:rPr>
              <a:t> in period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Book Antiqua" pitchFamily="18" charset="0"/>
              </a:rPr>
              <a:t>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Book Antiqua" pitchFamily="18" charset="0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>
                  <a:lumMod val="75000"/>
                </a:schemeClr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Book Antiqua" pitchFamily="18" charset="0"/>
              </a:rPr>
              <a:t>F</a:t>
            </a:r>
            <a:r>
              <a:rPr kumimoji="0" lang="en-US" sz="2800" b="1" i="1" u="none" strike="noStrike" kern="0" cap="none" spc="0" normalizeH="0" baseline="-25000" noProof="0" dirty="0" err="1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Book Antiqua" pitchFamily="18" charset="0"/>
              </a:rPr>
              <a:t>t+l</a:t>
            </a: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Book Antiqua" pitchFamily="18" charset="0"/>
              </a:rPr>
              <a:t> = ( L</a:t>
            </a:r>
            <a:r>
              <a:rPr kumimoji="0" lang="en-US" sz="28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Book Antiqua" pitchFamily="18" charset="0"/>
              </a:rPr>
              <a:t>t</a:t>
            </a: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Book Antiqua" pitchFamily="18" charset="0"/>
              </a:rPr>
              <a:t> + </a:t>
            </a:r>
            <a:r>
              <a:rPr kumimoji="0" lang="en-US" sz="2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Book Antiqua" pitchFamily="18" charset="0"/>
              </a:rPr>
              <a:t>lT</a:t>
            </a:r>
            <a:r>
              <a:rPr kumimoji="0" lang="en-US" sz="2800" b="1" i="1" u="none" strike="noStrike" kern="0" cap="none" spc="0" normalizeH="0" baseline="-25000" noProof="0" dirty="0" err="1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Book Antiqua" pitchFamily="18" charset="0"/>
              </a:rPr>
              <a:t>t</a:t>
            </a:r>
            <a:r>
              <a:rPr kumimoji="0" lang="en-US" sz="28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Book Antiqua" pitchFamily="18" charset="0"/>
              </a:rPr>
              <a:t> </a:t>
            </a: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Book Antiqua" pitchFamily="18" charset="0"/>
              </a:rPr>
              <a:t>)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Book Antiqua" pitchFamily="18" charset="0"/>
              </a:rPr>
              <a:t> = forecast for period </a:t>
            </a:r>
            <a:r>
              <a:rPr kumimoji="0" lang="en-US" sz="2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Book Antiqua" pitchFamily="18" charset="0"/>
              </a:rPr>
              <a:t>t+l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Book Antiqua" pitchFamily="18" charset="0"/>
              </a:rPr>
              <a:t> in period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Book Antiqua" pitchFamily="18" charset="0"/>
              </a:rPr>
              <a:t>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Book Antiqua" pitchFamily="18" charset="0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>
                  <a:lumMod val="75000"/>
                </a:schemeClr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Book Antiqua" pitchFamily="18" charset="0"/>
              </a:rPr>
              <a:t>L</a:t>
            </a:r>
            <a:r>
              <a:rPr kumimoji="0" lang="en-US" sz="28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Book Antiqua" pitchFamily="18" charset="0"/>
              </a:rPr>
              <a:t>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Book Antiqua" pitchFamily="18" charset="0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Book Antiqua" pitchFamily="18" charset="0"/>
              </a:rPr>
              <a:t>= Estimate of level at the end of period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Book Antiqua" pitchFamily="18" charset="0"/>
              </a:rPr>
              <a:t>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Book Antiqua" pitchFamily="18" charset="0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>
                  <a:lumMod val="75000"/>
                </a:schemeClr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Book Antiqua" pitchFamily="18" charset="0"/>
              </a:rPr>
              <a:t>T</a:t>
            </a:r>
            <a:r>
              <a:rPr kumimoji="0" lang="en-US" sz="2800" b="1" i="1" u="none" strike="noStrike" kern="0" cap="none" spc="0" normalizeH="0" baseline="-25000" noProof="0" dirty="0" err="1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Book Antiqua" pitchFamily="18" charset="0"/>
              </a:rPr>
              <a:t>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Book Antiqua" pitchFamily="18" charset="0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Book Antiqua" pitchFamily="18" charset="0"/>
              </a:rPr>
              <a:t>= Estimate of trend at the end of period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Book Antiqua" pitchFamily="18" charset="0"/>
              </a:rPr>
              <a:t>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Book Antiqua" pitchFamily="18" charset="0"/>
              </a:rPr>
              <a:t> </a:t>
            </a:r>
          </a:p>
          <a:p>
            <a:pPr marL="800100" marR="0" lvl="0" indent="-8001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>
                  <a:lumMod val="75000"/>
                </a:schemeClr>
              </a:buClr>
              <a:buSzPct val="75000"/>
              <a:buFont typeface="Wingdings" pitchFamily="2" charset="2"/>
              <a:buNone/>
              <a:tabLst>
                <a:tab pos="800100" algn="l"/>
              </a:tabLst>
              <a:defRPr/>
            </a:pP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Book Antiqua" pitchFamily="18" charset="0"/>
              </a:rPr>
              <a:t>F</a:t>
            </a:r>
            <a:r>
              <a:rPr kumimoji="0" lang="en-US" sz="28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Book Antiqua" pitchFamily="18" charset="0"/>
              </a:rPr>
              <a:t>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Book Antiqua" pitchFamily="18" charset="0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Book Antiqua" pitchFamily="18" charset="0"/>
              </a:rPr>
              <a:t>= Forecast of demand for period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Book Antiqua" pitchFamily="18" charset="0"/>
              </a:rPr>
              <a:t>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Book Antiqua" pitchFamily="18" charset="0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>
                  <a:lumMod val="75000"/>
                </a:schemeClr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Book Antiqua" pitchFamily="18" charset="0"/>
              </a:rPr>
              <a:t>A</a:t>
            </a:r>
            <a:r>
              <a:rPr kumimoji="0" lang="en-US" sz="28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Book Antiqua" pitchFamily="18" charset="0"/>
              </a:rPr>
              <a:t>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Book Antiqua" pitchFamily="18" charset="0"/>
              </a:rPr>
              <a:t> = Actual demand observed in period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Book Antiqua" pitchFamily="18" charset="0"/>
              </a:rPr>
              <a:t>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Book Antiqua" pitchFamily="18" charset="0"/>
              </a:rPr>
              <a:t>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Book Antiqu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 Steps in adaptive Forecasting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486400"/>
          </a:xfrm>
        </p:spPr>
        <p:txBody>
          <a:bodyPr/>
          <a:lstStyle/>
          <a:p>
            <a:pPr>
              <a:buNone/>
              <a:defRPr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0- Initialize: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/>
              <a:t>Compute initial estimates of level,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en-US" i="1" baseline="-25000" dirty="0">
                <a:solidFill>
                  <a:schemeClr val="accent1">
                    <a:lumMod val="50000"/>
                  </a:schemeClr>
                </a:solidFill>
              </a:rPr>
              <a:t>0</a:t>
            </a:r>
            <a:r>
              <a:rPr lang="en-US" dirty="0"/>
              <a:t>, trend ,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-US" i="1" baseline="-25000" dirty="0" smtClean="0">
                <a:solidFill>
                  <a:schemeClr val="accent1">
                    <a:lumMod val="50000"/>
                  </a:schemeClr>
                </a:solidFill>
              </a:rPr>
              <a:t>0</a:t>
            </a:r>
            <a:r>
              <a:rPr lang="en-US" dirty="0" smtClean="0"/>
              <a:t> using linear regression on the </a:t>
            </a:r>
            <a:r>
              <a:rPr lang="en-US" b="1" dirty="0" smtClean="0"/>
              <a:t>original</a:t>
            </a:r>
            <a:r>
              <a:rPr lang="en-US" dirty="0" smtClean="0"/>
              <a:t> set of data;  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en-US" i="1" baseline="-25000" dirty="0" smtClean="0">
                <a:solidFill>
                  <a:schemeClr val="accent1">
                    <a:lumMod val="50000"/>
                  </a:schemeClr>
                </a:solidFill>
              </a:rPr>
              <a:t>0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=</a:t>
            </a:r>
            <a:r>
              <a:rPr lang="en-US" i="1" baseline="-25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b</a:t>
            </a:r>
            <a:r>
              <a:rPr lang="en-US" i="1" baseline="-25000" dirty="0" smtClean="0">
                <a:solidFill>
                  <a:schemeClr val="accent1">
                    <a:lumMod val="50000"/>
                  </a:schemeClr>
                </a:solidFill>
              </a:rPr>
              <a:t>0 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-US" i="1" baseline="-25000" dirty="0" smtClean="0">
                <a:solidFill>
                  <a:schemeClr val="accent1">
                    <a:lumMod val="50000"/>
                  </a:schemeClr>
                </a:solidFill>
              </a:rPr>
              <a:t>0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=</a:t>
            </a:r>
            <a:r>
              <a:rPr lang="en-US" i="1" baseline="-25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b</a:t>
            </a:r>
            <a:r>
              <a:rPr lang="en-US" i="1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en-US" dirty="0" smtClean="0"/>
              <a:t>. No need to remove seasonality, because there is no seasonality. </a:t>
            </a:r>
            <a:endParaRPr lang="en-US" dirty="0"/>
          </a:p>
          <a:p>
            <a:pPr>
              <a:buFont typeface="Wingdings" pitchFamily="2" charset="2"/>
              <a:buNone/>
              <a:defRPr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1- Forecast: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/>
              <a:t>Forecast demand for period </a:t>
            </a:r>
            <a:r>
              <a:rPr lang="en-US" i="1" dirty="0">
                <a:solidFill>
                  <a:srgbClr val="A50021"/>
                </a:solidFill>
              </a:rPr>
              <a:t>t+1</a:t>
            </a:r>
            <a:r>
              <a:rPr lang="en-US" dirty="0"/>
              <a:t> using the general equation,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en-US" i="1" baseline="-25000" dirty="0">
                <a:solidFill>
                  <a:schemeClr val="accent1">
                    <a:lumMod val="50000"/>
                  </a:schemeClr>
                </a:solidFill>
              </a:rPr>
              <a:t>t+1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 =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en-US" i="1" baseline="-25000" dirty="0" err="1" smtClean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+T</a:t>
            </a:r>
            <a:r>
              <a:rPr lang="en-US" i="1" baseline="-25000" dirty="0" err="1" smtClean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-US" i="1" dirty="0" smtClean="0">
                <a:solidFill>
                  <a:schemeClr val="bg2"/>
                </a:solidFill>
              </a:rPr>
              <a:t> </a:t>
            </a:r>
            <a:r>
              <a:rPr lang="en-US" i="1" dirty="0" smtClean="0">
                <a:solidFill>
                  <a:schemeClr val="bg2"/>
                </a:solidFill>
              </a:rPr>
              <a:t>.</a:t>
            </a:r>
            <a:endParaRPr lang="en-US" i="1" dirty="0">
              <a:solidFill>
                <a:schemeClr val="bg2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2-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Modify estimates: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/>
              <a:t>Modify the estimates of level, </a:t>
            </a:r>
            <a:r>
              <a:rPr lang="en-US" i="1" dirty="0" smtClean="0">
                <a:solidFill>
                  <a:srgbClr val="A50021"/>
                </a:solidFill>
              </a:rPr>
              <a:t>L</a:t>
            </a:r>
            <a:r>
              <a:rPr lang="en-US" i="1" baseline="-25000" dirty="0" smtClean="0">
                <a:solidFill>
                  <a:srgbClr val="A50021"/>
                </a:solidFill>
              </a:rPr>
              <a:t>t+1</a:t>
            </a:r>
            <a:r>
              <a:rPr lang="en-US" dirty="0" smtClean="0"/>
              <a:t> and </a:t>
            </a:r>
            <a:r>
              <a:rPr lang="en-US" dirty="0"/>
              <a:t>trend, 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-US" i="1" baseline="-25000" dirty="0" smtClean="0">
                <a:solidFill>
                  <a:schemeClr val="accent1">
                    <a:lumMod val="50000"/>
                  </a:schemeClr>
                </a:solidFill>
              </a:rPr>
              <a:t>t+1</a:t>
            </a:r>
            <a:r>
              <a:rPr lang="en-US" dirty="0" smtClean="0"/>
              <a:t>.</a:t>
            </a:r>
            <a:endParaRPr lang="en-US" dirty="0"/>
          </a:p>
          <a:p>
            <a:pPr>
              <a:buNone/>
              <a:defRPr/>
            </a:pPr>
            <a:r>
              <a:rPr lang="en-US" dirty="0"/>
              <a:t>Repeat steps 1, 2, and 3 for each subsequent </a:t>
            </a:r>
            <a:r>
              <a:rPr lang="en-US" dirty="0" smtClean="0"/>
              <a:t>period.</a:t>
            </a:r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ED19E0DF-3D18-4881-9B6B-70747DC82936}" type="slidenum">
              <a:rPr lang="en-US"/>
              <a:pPr>
                <a:defRPr/>
              </a:pPr>
              <a:t>4</a:t>
            </a:fld>
            <a:endParaRPr lang="en-US" sz="14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47700"/>
          </a:xfrm>
        </p:spPr>
        <p:txBody>
          <a:bodyPr/>
          <a:lstStyle/>
          <a:p>
            <a:r>
              <a:rPr lang="en-US" sz="3100" smtClean="0"/>
              <a:t>Trend-Corrected Exponential Smoothing (Holt’s Model)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839200" cy="1219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dirty="0" smtClean="0">
                <a:cs typeface="Arial" pitchFamily="34" charset="0"/>
              </a:rPr>
              <a:t>In </a:t>
            </a:r>
            <a:r>
              <a:rPr lang="en-US" dirty="0">
                <a:cs typeface="Arial" pitchFamily="34" charset="0"/>
              </a:rPr>
              <a:t>period t, the forecast for future periods is expressed as follows</a:t>
            </a:r>
            <a:r>
              <a:rPr lang="en-US" dirty="0"/>
              <a:t>	</a:t>
            </a:r>
            <a:endParaRPr lang="en-US" b="1" i="1" dirty="0">
              <a:solidFill>
                <a:srgbClr val="990000"/>
              </a:solidFill>
            </a:endParaRPr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685800" y="2133600"/>
            <a:ext cx="2895600" cy="99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75000"/>
              <a:buFont typeface="Wingdings" pitchFamily="2" charset="2"/>
              <a:buNone/>
            </a:pPr>
            <a:r>
              <a:rPr lang="en-US" sz="2800" dirty="0">
                <a:solidFill>
                  <a:srgbClr val="000000"/>
                </a:solidFill>
                <a:latin typeface="Book Antiqua" pitchFamily="18" charset="0"/>
              </a:rPr>
              <a:t>	</a:t>
            </a:r>
            <a:r>
              <a:rPr lang="en-US" sz="2800" b="1" i="1" dirty="0">
                <a:solidFill>
                  <a:srgbClr val="990000"/>
                </a:solidFill>
                <a:latin typeface="Book Antiqua" pitchFamily="18" charset="0"/>
              </a:rPr>
              <a:t>F</a:t>
            </a:r>
            <a:r>
              <a:rPr lang="en-US" sz="2800" b="1" i="1" baseline="-25000" dirty="0">
                <a:solidFill>
                  <a:srgbClr val="990000"/>
                </a:solidFill>
                <a:latin typeface="Book Antiqua" pitchFamily="18" charset="0"/>
              </a:rPr>
              <a:t>t+1</a:t>
            </a:r>
            <a:r>
              <a:rPr lang="en-US" sz="2800" b="1" i="1" dirty="0">
                <a:solidFill>
                  <a:srgbClr val="990000"/>
                </a:solidFill>
                <a:latin typeface="Book Antiqua" pitchFamily="18" charset="0"/>
              </a:rPr>
              <a:t> = L</a:t>
            </a:r>
            <a:r>
              <a:rPr lang="en-US" sz="2800" b="1" i="1" baseline="-25000" dirty="0">
                <a:solidFill>
                  <a:srgbClr val="990000"/>
                </a:solidFill>
                <a:latin typeface="Book Antiqua" pitchFamily="18" charset="0"/>
              </a:rPr>
              <a:t>t</a:t>
            </a:r>
            <a:r>
              <a:rPr lang="en-US" sz="2800" b="1" i="1" dirty="0">
                <a:solidFill>
                  <a:srgbClr val="990000"/>
                </a:solidFill>
                <a:latin typeface="Book Antiqua" pitchFamily="18" charset="0"/>
              </a:rPr>
              <a:t> + </a:t>
            </a:r>
            <a:r>
              <a:rPr lang="en-US" sz="2800" b="1" i="1" dirty="0" err="1">
                <a:solidFill>
                  <a:srgbClr val="990000"/>
                </a:solidFill>
                <a:latin typeface="Book Antiqua" pitchFamily="18" charset="0"/>
              </a:rPr>
              <a:t>T</a:t>
            </a:r>
            <a:r>
              <a:rPr lang="en-US" sz="2800" b="1" i="1" baseline="-25000" dirty="0" err="1">
                <a:solidFill>
                  <a:srgbClr val="990000"/>
                </a:solidFill>
                <a:latin typeface="Book Antiqua" pitchFamily="18" charset="0"/>
              </a:rPr>
              <a:t>t</a:t>
            </a:r>
            <a:r>
              <a:rPr lang="en-US" sz="2800" b="1" i="1" dirty="0">
                <a:solidFill>
                  <a:srgbClr val="990000"/>
                </a:solidFill>
                <a:latin typeface="Book Antiqua" pitchFamily="18" charset="0"/>
              </a:rPr>
              <a:t>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75000"/>
              <a:buFont typeface="Wingdings" pitchFamily="2" charset="2"/>
              <a:buNone/>
            </a:pPr>
            <a:r>
              <a:rPr lang="en-US" sz="2800" b="1" i="1" dirty="0">
                <a:solidFill>
                  <a:srgbClr val="990000"/>
                </a:solidFill>
                <a:latin typeface="Book Antiqua" pitchFamily="18" charset="0"/>
              </a:rPr>
              <a:t>	</a:t>
            </a:r>
            <a:r>
              <a:rPr lang="en-US" sz="2800" b="1" i="1" dirty="0" err="1">
                <a:solidFill>
                  <a:srgbClr val="990000"/>
                </a:solidFill>
                <a:latin typeface="Book Antiqua" pitchFamily="18" charset="0"/>
              </a:rPr>
              <a:t>F</a:t>
            </a:r>
            <a:r>
              <a:rPr lang="en-US" sz="2800" b="1" i="1" baseline="-25000" dirty="0" err="1">
                <a:solidFill>
                  <a:srgbClr val="990000"/>
                </a:solidFill>
                <a:latin typeface="Book Antiqua" pitchFamily="18" charset="0"/>
              </a:rPr>
              <a:t>t+l</a:t>
            </a:r>
            <a:r>
              <a:rPr lang="en-US" sz="2800" b="1" i="1" dirty="0">
                <a:solidFill>
                  <a:srgbClr val="990000"/>
                </a:solidFill>
                <a:latin typeface="Book Antiqua" pitchFamily="18" charset="0"/>
              </a:rPr>
              <a:t> = L</a:t>
            </a:r>
            <a:r>
              <a:rPr lang="en-US" sz="2800" b="1" i="1" baseline="-25000" dirty="0">
                <a:solidFill>
                  <a:srgbClr val="990000"/>
                </a:solidFill>
                <a:latin typeface="Book Antiqua" pitchFamily="18" charset="0"/>
              </a:rPr>
              <a:t>t</a:t>
            </a:r>
            <a:r>
              <a:rPr lang="en-US" sz="2800" b="1" i="1" dirty="0">
                <a:solidFill>
                  <a:srgbClr val="990000"/>
                </a:solidFill>
                <a:latin typeface="Book Antiqua" pitchFamily="18" charset="0"/>
              </a:rPr>
              <a:t> + </a:t>
            </a:r>
            <a:r>
              <a:rPr lang="en-US" sz="2800" b="1" i="1" dirty="0" err="1">
                <a:solidFill>
                  <a:srgbClr val="990000"/>
                </a:solidFill>
                <a:latin typeface="Book Antiqua" pitchFamily="18" charset="0"/>
              </a:rPr>
              <a:t>lT</a:t>
            </a:r>
            <a:r>
              <a:rPr lang="en-US" sz="2800" b="1" i="1" baseline="-25000" dirty="0" err="1">
                <a:solidFill>
                  <a:srgbClr val="990000"/>
                </a:solidFill>
                <a:latin typeface="Book Antiqua" pitchFamily="18" charset="0"/>
              </a:rPr>
              <a:t>t</a:t>
            </a:r>
            <a:r>
              <a:rPr lang="en-US" sz="2800" b="1" i="1" dirty="0">
                <a:solidFill>
                  <a:srgbClr val="990000"/>
                </a:solidFill>
                <a:latin typeface="Book Antiqua" pitchFamily="18" charset="0"/>
              </a:rPr>
              <a:t> </a:t>
            </a:r>
          </a:p>
        </p:txBody>
      </p:sp>
      <p:sp>
        <p:nvSpPr>
          <p:cNvPr id="110597" name="Rectangle 5"/>
          <p:cNvSpPr>
            <a:spLocks noChangeArrowheads="1"/>
          </p:cNvSpPr>
          <p:nvPr/>
        </p:nvSpPr>
        <p:spPr bwMode="auto">
          <a:xfrm>
            <a:off x="4114800" y="2133600"/>
            <a:ext cx="3657600" cy="99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75000"/>
              <a:buFont typeface="Wingdings" pitchFamily="2" charset="2"/>
              <a:buNone/>
            </a:pPr>
            <a:r>
              <a:rPr lang="en-US" sz="2800" dirty="0">
                <a:solidFill>
                  <a:srgbClr val="000000"/>
                </a:solidFill>
                <a:latin typeface="Book Antiqua" pitchFamily="18" charset="0"/>
              </a:rPr>
              <a:t>	</a:t>
            </a:r>
            <a:r>
              <a:rPr lang="en-US" sz="2800" b="1" i="1" dirty="0">
                <a:solidFill>
                  <a:srgbClr val="990000"/>
                </a:solidFill>
                <a:latin typeface="Book Antiqua" pitchFamily="18" charset="0"/>
              </a:rPr>
              <a:t>F</a:t>
            </a:r>
            <a:r>
              <a:rPr lang="en-US" sz="2800" b="1" i="1" baseline="-25000" dirty="0">
                <a:solidFill>
                  <a:srgbClr val="990000"/>
                </a:solidFill>
                <a:latin typeface="Book Antiqua" pitchFamily="18" charset="0"/>
              </a:rPr>
              <a:t>1</a:t>
            </a:r>
            <a:r>
              <a:rPr lang="en-US" sz="2800" b="1" i="1" dirty="0">
                <a:solidFill>
                  <a:srgbClr val="990000"/>
                </a:solidFill>
                <a:latin typeface="Book Antiqua" pitchFamily="18" charset="0"/>
              </a:rPr>
              <a:t> = L</a:t>
            </a:r>
            <a:r>
              <a:rPr lang="en-US" sz="2800" b="1" i="1" baseline="-25000" dirty="0">
                <a:solidFill>
                  <a:srgbClr val="990000"/>
                </a:solidFill>
                <a:latin typeface="Book Antiqua" pitchFamily="18" charset="0"/>
              </a:rPr>
              <a:t>0</a:t>
            </a:r>
            <a:r>
              <a:rPr lang="en-US" sz="2800" b="1" i="1" dirty="0">
                <a:solidFill>
                  <a:srgbClr val="990000"/>
                </a:solidFill>
                <a:latin typeface="Book Antiqua" pitchFamily="18" charset="0"/>
              </a:rPr>
              <a:t> + T</a:t>
            </a:r>
            <a:r>
              <a:rPr lang="en-US" sz="2800" b="1" i="1" baseline="-25000" dirty="0">
                <a:solidFill>
                  <a:srgbClr val="990000"/>
                </a:solidFill>
                <a:latin typeface="Book Antiqua" pitchFamily="18" charset="0"/>
              </a:rPr>
              <a:t>0</a:t>
            </a:r>
            <a:endParaRPr lang="en-US" sz="2800" b="1" i="1" dirty="0">
              <a:solidFill>
                <a:srgbClr val="990000"/>
              </a:solidFill>
              <a:latin typeface="Book Antiqua" pitchFamily="18" charset="0"/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75000"/>
              <a:buFont typeface="Wingdings" pitchFamily="2" charset="2"/>
              <a:buNone/>
            </a:pPr>
            <a:r>
              <a:rPr lang="en-US" sz="2800" b="1" dirty="0">
                <a:solidFill>
                  <a:srgbClr val="990000"/>
                </a:solidFill>
                <a:latin typeface="Book Antiqua" pitchFamily="18" charset="0"/>
              </a:rPr>
              <a:t>What about </a:t>
            </a:r>
            <a:r>
              <a:rPr lang="en-US" sz="2800" b="1" i="1" dirty="0">
                <a:solidFill>
                  <a:srgbClr val="990000"/>
                </a:solidFill>
                <a:latin typeface="Book Antiqua" pitchFamily="18" charset="0"/>
              </a:rPr>
              <a:t>F</a:t>
            </a:r>
            <a:r>
              <a:rPr lang="en-US" sz="2800" b="1" i="1" baseline="-25000" dirty="0">
                <a:solidFill>
                  <a:srgbClr val="990000"/>
                </a:solidFill>
                <a:latin typeface="Book Antiqua" pitchFamily="18" charset="0"/>
              </a:rPr>
              <a:t>2</a:t>
            </a:r>
            <a:r>
              <a:rPr lang="en-US" sz="2800" b="1" i="1" dirty="0">
                <a:solidFill>
                  <a:srgbClr val="990000"/>
                </a:solidFill>
                <a:latin typeface="Book Antiqua" pitchFamily="18" charset="0"/>
              </a:rPr>
              <a:t> ? 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F653CEAB-22CE-4940-AB2C-D1B86802FC27}" type="slidenum">
              <a:rPr lang="en-US"/>
              <a:pPr>
                <a:defRPr/>
              </a:pPr>
              <a:t>5</a:t>
            </a:fld>
            <a:endParaRPr lang="en-US" sz="140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09600" y="3429000"/>
            <a:ext cx="6705600" cy="1219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buFont typeface="Wingdings" pitchFamily="2" charset="2"/>
              <a:buNone/>
              <a:defRPr/>
            </a:pPr>
            <a:r>
              <a:rPr lang="en-US" sz="2800" b="1" i="1" kern="0" dirty="0" smtClean="0">
                <a:solidFill>
                  <a:srgbClr val="A50021"/>
                </a:solidFill>
                <a:latin typeface="Book Antiqua" pitchFamily="18" charset="0"/>
              </a:rPr>
              <a:t>L</a:t>
            </a:r>
            <a:r>
              <a:rPr lang="en-US" sz="2800" b="1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b="1" i="1" kern="0" dirty="0" smtClean="0">
                <a:solidFill>
                  <a:srgbClr val="A50021"/>
                </a:solidFill>
                <a:latin typeface="Book Antiqua" pitchFamily="18" charset="0"/>
              </a:rPr>
              <a:t> </a:t>
            </a:r>
            <a:r>
              <a:rPr lang="en-US" sz="2800" b="1" i="1" kern="0" dirty="0">
                <a:solidFill>
                  <a:srgbClr val="A50021"/>
                </a:solidFill>
                <a:latin typeface="Book Antiqua" pitchFamily="18" charset="0"/>
              </a:rPr>
              <a:t>= </a:t>
            </a:r>
            <a:r>
              <a:rPr lang="en-US" sz="2800" b="1" i="1" kern="0" dirty="0" smtClean="0">
                <a:solidFill>
                  <a:schemeClr val="bg2">
                    <a:lumMod val="75000"/>
                  </a:schemeClr>
                </a:solidFill>
                <a:latin typeface="Symbol" pitchFamily="18" charset="2"/>
              </a:rPr>
              <a:t>a</a:t>
            </a:r>
            <a:r>
              <a:rPr lang="en-US" sz="2800" b="1" i="1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en-US" sz="2800" b="1" i="1" kern="0" dirty="0" smtClean="0">
                <a:solidFill>
                  <a:srgbClr val="00B050"/>
                </a:solidFill>
                <a:latin typeface="Book Antiqua" pitchFamily="18" charset="0"/>
              </a:rPr>
              <a:t>A</a:t>
            </a:r>
            <a:r>
              <a:rPr lang="en-US" sz="2800" b="1" i="1" kern="0" baseline="-25000" dirty="0" smtClean="0">
                <a:solidFill>
                  <a:srgbClr val="00B050"/>
                </a:solidFill>
                <a:latin typeface="Book Antiqua" pitchFamily="18" charset="0"/>
              </a:rPr>
              <a:t>t</a:t>
            </a:r>
            <a:r>
              <a:rPr lang="en-US" sz="2800" b="1" i="1" kern="0" dirty="0" smtClean="0">
                <a:solidFill>
                  <a:srgbClr val="A50021"/>
                </a:solidFill>
                <a:latin typeface="Book Antiqua" pitchFamily="18" charset="0"/>
              </a:rPr>
              <a:t> </a:t>
            </a:r>
            <a:r>
              <a:rPr lang="en-US" sz="2800" b="1" i="1" kern="0" dirty="0">
                <a:solidFill>
                  <a:srgbClr val="A50021"/>
                </a:solidFill>
                <a:latin typeface="Book Antiqua" pitchFamily="18" charset="0"/>
              </a:rPr>
              <a:t>+ </a:t>
            </a:r>
            <a:r>
              <a:rPr lang="en-US" sz="2800" b="1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(1-</a:t>
            </a:r>
            <a:r>
              <a:rPr lang="en-US" sz="2800" b="1" i="1" kern="0" dirty="0">
                <a:solidFill>
                  <a:schemeClr val="bg2">
                    <a:lumMod val="75000"/>
                  </a:schemeClr>
                </a:solidFill>
                <a:latin typeface="Symbol" pitchFamily="18" charset="2"/>
              </a:rPr>
              <a:t>a</a:t>
            </a:r>
            <a:r>
              <a:rPr lang="en-US" sz="2800" b="1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)</a:t>
            </a:r>
            <a:r>
              <a:rPr lang="en-US" sz="2800" b="1" i="1" kern="0" dirty="0">
                <a:solidFill>
                  <a:srgbClr val="A50021"/>
                </a:solidFill>
                <a:latin typeface="Book Antiqua" pitchFamily="18" charset="0"/>
              </a:rPr>
              <a:t> </a:t>
            </a:r>
            <a:r>
              <a:rPr lang="en-US" sz="2800" b="1" i="1" kern="0" dirty="0" smtClean="0">
                <a:solidFill>
                  <a:srgbClr val="A50021"/>
                </a:solidFill>
                <a:latin typeface="Book Antiqua" pitchFamily="18" charset="0"/>
              </a:rPr>
              <a:t>F</a:t>
            </a:r>
            <a:r>
              <a:rPr lang="en-US" sz="2800" b="1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t</a:t>
            </a:r>
            <a:endParaRPr lang="en-US" sz="2800" b="1" i="1" kern="0" dirty="0">
              <a:solidFill>
                <a:srgbClr val="A50021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buFont typeface="Wingdings" pitchFamily="2" charset="2"/>
              <a:buNone/>
              <a:defRPr/>
            </a:pPr>
            <a:r>
              <a:rPr lang="en-US" sz="2800" b="1" i="1" kern="0" dirty="0" err="1" smtClean="0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b="1" i="1" kern="0" baseline="-25000" dirty="0" err="1" smtClean="0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b="1" i="1" kern="0" dirty="0" smtClean="0">
                <a:solidFill>
                  <a:srgbClr val="A50021"/>
                </a:solidFill>
                <a:latin typeface="Book Antiqua" pitchFamily="18" charset="0"/>
              </a:rPr>
              <a:t> </a:t>
            </a:r>
            <a:r>
              <a:rPr lang="en-US" sz="2800" b="1" i="1" kern="0" dirty="0">
                <a:solidFill>
                  <a:srgbClr val="A50021"/>
                </a:solidFill>
                <a:latin typeface="Book Antiqua" pitchFamily="18" charset="0"/>
              </a:rPr>
              <a:t>= </a:t>
            </a:r>
            <a:r>
              <a:rPr lang="en-US" sz="2800" b="1" i="1" kern="0" dirty="0">
                <a:solidFill>
                  <a:schemeClr val="bg2">
                    <a:lumMod val="75000"/>
                  </a:schemeClr>
                </a:solidFill>
                <a:latin typeface="Symbol" pitchFamily="18" charset="2"/>
              </a:rPr>
              <a:t>b</a:t>
            </a:r>
            <a:r>
              <a:rPr lang="en-US" sz="2800" b="1" i="1" kern="0" dirty="0">
                <a:solidFill>
                  <a:srgbClr val="A50021"/>
                </a:solidFill>
                <a:latin typeface="Book Antiqua" pitchFamily="18" charset="0"/>
              </a:rPr>
              <a:t> </a:t>
            </a:r>
            <a:r>
              <a:rPr lang="en-US" sz="2800" b="1" i="1" kern="0" dirty="0">
                <a:solidFill>
                  <a:srgbClr val="00B050"/>
                </a:solidFill>
                <a:latin typeface="Book Antiqua" pitchFamily="18" charset="0"/>
              </a:rPr>
              <a:t>( </a:t>
            </a:r>
            <a:r>
              <a:rPr lang="en-US" sz="2800" b="1" i="1" kern="0" dirty="0" smtClean="0">
                <a:solidFill>
                  <a:srgbClr val="00B050"/>
                </a:solidFill>
                <a:latin typeface="Book Antiqua" pitchFamily="18" charset="0"/>
              </a:rPr>
              <a:t>L</a:t>
            </a:r>
            <a:r>
              <a:rPr lang="en-US" sz="2800" b="1" i="1" kern="0" baseline="-25000" dirty="0" smtClean="0">
                <a:solidFill>
                  <a:srgbClr val="00B050"/>
                </a:solidFill>
                <a:latin typeface="Book Antiqua" pitchFamily="18" charset="0"/>
              </a:rPr>
              <a:t>t</a:t>
            </a:r>
            <a:r>
              <a:rPr lang="en-US" sz="2800" b="1" i="1" kern="0" dirty="0" smtClean="0">
                <a:solidFill>
                  <a:srgbClr val="00B050"/>
                </a:solidFill>
                <a:latin typeface="Book Antiqua" pitchFamily="18" charset="0"/>
              </a:rPr>
              <a:t> </a:t>
            </a:r>
            <a:r>
              <a:rPr lang="en-US" sz="2800" b="1" i="1" kern="0" dirty="0">
                <a:solidFill>
                  <a:srgbClr val="00B050"/>
                </a:solidFill>
                <a:latin typeface="Book Antiqua" pitchFamily="18" charset="0"/>
              </a:rPr>
              <a:t>– </a:t>
            </a:r>
            <a:r>
              <a:rPr lang="en-US" sz="2800" b="1" i="1" kern="0" dirty="0" smtClean="0">
                <a:solidFill>
                  <a:srgbClr val="00B050"/>
                </a:solidFill>
                <a:latin typeface="Book Antiqua" pitchFamily="18" charset="0"/>
              </a:rPr>
              <a:t>L</a:t>
            </a:r>
            <a:r>
              <a:rPr lang="en-US" sz="2800" b="1" i="1" kern="0" baseline="-25000" dirty="0" smtClean="0">
                <a:solidFill>
                  <a:srgbClr val="00B050"/>
                </a:solidFill>
                <a:latin typeface="Book Antiqua" pitchFamily="18" charset="0"/>
              </a:rPr>
              <a:t>t-1 </a:t>
            </a:r>
            <a:r>
              <a:rPr lang="en-US" sz="2800" b="1" i="1" kern="0" dirty="0">
                <a:solidFill>
                  <a:srgbClr val="00B050"/>
                </a:solidFill>
                <a:latin typeface="Book Antiqua" pitchFamily="18" charset="0"/>
              </a:rPr>
              <a:t>) </a:t>
            </a:r>
            <a:r>
              <a:rPr lang="en-US" sz="2800" b="1" i="1" kern="0" dirty="0">
                <a:solidFill>
                  <a:srgbClr val="A50021"/>
                </a:solidFill>
                <a:latin typeface="Book Antiqua" pitchFamily="18" charset="0"/>
              </a:rPr>
              <a:t>+ </a:t>
            </a:r>
            <a:r>
              <a:rPr lang="en-US" sz="2800" b="1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(1-</a:t>
            </a:r>
            <a:r>
              <a:rPr lang="en-US" sz="2800" b="1" i="1" kern="0" dirty="0">
                <a:solidFill>
                  <a:schemeClr val="bg2">
                    <a:lumMod val="75000"/>
                  </a:schemeClr>
                </a:solidFill>
                <a:latin typeface="Symbol" pitchFamily="18" charset="2"/>
              </a:rPr>
              <a:t>b</a:t>
            </a:r>
            <a:r>
              <a:rPr lang="en-US" sz="2800" b="1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)</a:t>
            </a:r>
            <a:r>
              <a:rPr lang="en-US" sz="2800" b="1" i="1" kern="0" dirty="0">
                <a:solidFill>
                  <a:srgbClr val="A50021"/>
                </a:solidFill>
                <a:latin typeface="Book Antiqua" pitchFamily="18" charset="0"/>
              </a:rPr>
              <a:t> </a:t>
            </a:r>
            <a:r>
              <a:rPr lang="en-US" sz="2800" b="1" i="1" kern="0" dirty="0" smtClean="0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b="1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t-1</a:t>
            </a:r>
            <a:r>
              <a:rPr lang="en-US" sz="2800" b="1" i="1" kern="0" dirty="0" smtClean="0">
                <a:solidFill>
                  <a:srgbClr val="A50021"/>
                </a:solidFill>
                <a:latin typeface="Book Antiqua" pitchFamily="18" charset="0"/>
              </a:rPr>
              <a:t> </a:t>
            </a:r>
            <a:endParaRPr lang="en-US" sz="2800" b="1" i="1" kern="0" dirty="0">
              <a:solidFill>
                <a:srgbClr val="A50021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endParaRPr lang="en-US" sz="2800" kern="0" dirty="0">
              <a:solidFill>
                <a:schemeClr val="bg2">
                  <a:lumMod val="7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09600" y="4876800"/>
            <a:ext cx="6019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b="1" i="1" kern="0" dirty="0" smtClean="0">
                <a:solidFill>
                  <a:schemeClr val="bg2">
                    <a:lumMod val="75000"/>
                  </a:schemeClr>
                </a:solidFill>
                <a:latin typeface="Symbol" pitchFamily="18" charset="2"/>
              </a:rPr>
              <a:t>a  </a:t>
            </a:r>
            <a:r>
              <a:rPr lang="en-US" sz="2800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= </a:t>
            </a:r>
            <a:r>
              <a:rPr lang="en-US" sz="2800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smoothing constant for level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b="1" i="1" kern="0" dirty="0" smtClean="0">
                <a:solidFill>
                  <a:schemeClr val="bg2">
                    <a:lumMod val="75000"/>
                  </a:schemeClr>
                </a:solidFill>
                <a:latin typeface="Symbol" pitchFamily="18" charset="2"/>
              </a:rPr>
              <a:t>b </a:t>
            </a:r>
            <a:r>
              <a:rPr lang="en-US" sz="2800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en-US" sz="2800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= smoothing constant for trend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buFont typeface="Symbol" pitchFamily="18" charset="2"/>
              <a:buChar char="b"/>
              <a:defRPr/>
            </a:pPr>
            <a:endParaRPr lang="en-US" sz="2800" kern="0" dirty="0">
              <a:solidFill>
                <a:schemeClr val="bg2">
                  <a:lumMod val="75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0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 build="p"/>
      <p:bldP spid="110597" grpId="0" build="p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7700"/>
          </a:xfrm>
        </p:spPr>
        <p:txBody>
          <a:bodyPr/>
          <a:lstStyle/>
          <a:p>
            <a:r>
              <a:rPr lang="en-US" dirty="0" smtClean="0"/>
              <a:t>Example : L0 = 100, T0 = 10, </a:t>
            </a:r>
            <a:r>
              <a:rPr lang="en-US" b="1" i="1" dirty="0" smtClean="0">
                <a:latin typeface="Symbol" pitchFamily="18" charset="2"/>
              </a:rPr>
              <a:t>a</a:t>
            </a:r>
            <a:r>
              <a:rPr lang="en-US" b="1" dirty="0" smtClean="0"/>
              <a:t> </a:t>
            </a:r>
            <a:r>
              <a:rPr lang="en-US" dirty="0" smtClean="0"/>
              <a:t>= 0.2 and </a:t>
            </a:r>
            <a:r>
              <a:rPr lang="en-US" b="1" i="1" dirty="0" smtClean="0">
                <a:latin typeface="Symbol" pitchFamily="18" charset="2"/>
                <a:sym typeface="Symbol" pitchFamily="18" charset="2"/>
              </a:rPr>
              <a:t>b</a:t>
            </a:r>
            <a:r>
              <a:rPr lang="en-US" i="1" dirty="0" smtClean="0">
                <a:latin typeface="Symbol" pitchFamily="18" charset="2"/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= 0.3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Trend and Seasonality: Adaptive -</a:t>
            </a:r>
            <a:fld id="{78447F99-4614-45DE-8002-43EB4114F29E}" type="slidenum">
              <a:rPr lang="en-US" smtClean="0"/>
              <a:pPr>
                <a:defRPr/>
              </a:pPr>
              <a:t>6</a:t>
            </a:fld>
            <a:endParaRPr lang="en-US" sz="1400"/>
          </a:p>
        </p:txBody>
      </p:sp>
      <p:sp>
        <p:nvSpPr>
          <p:cNvPr id="32" name="Rectangle 3"/>
          <p:cNvSpPr txBox="1">
            <a:spLocks noChangeArrowheads="1"/>
          </p:cNvSpPr>
          <p:nvPr/>
        </p:nvSpPr>
        <p:spPr bwMode="auto">
          <a:xfrm>
            <a:off x="0" y="685800"/>
            <a:ext cx="9144000" cy="571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buFont typeface="Wingdings" pitchFamily="2" charset="2"/>
              <a:buNone/>
              <a:defRPr/>
            </a:pP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L</a:t>
            </a:r>
            <a:r>
              <a:rPr lang="en-US" sz="2800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0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= 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100, T</a:t>
            </a:r>
            <a:r>
              <a:rPr lang="en-US" sz="2800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0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= 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10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buFont typeface="Wingdings" pitchFamily="2" charset="2"/>
              <a:buNone/>
              <a:defRPr/>
            </a:pP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F</a:t>
            </a:r>
            <a:r>
              <a:rPr lang="en-US" sz="2800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1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= L</a:t>
            </a:r>
            <a:r>
              <a:rPr lang="en-US" sz="2800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0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+ T</a:t>
            </a:r>
            <a:r>
              <a:rPr lang="en-US" sz="2800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0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= 100 +10 =110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 smtClean="0">
                <a:solidFill>
                  <a:srgbClr val="00B050"/>
                </a:solidFill>
                <a:latin typeface="Book Antiqua" pitchFamily="18" charset="0"/>
              </a:rPr>
              <a:t>A</a:t>
            </a:r>
            <a:r>
              <a:rPr lang="en-US" sz="2800" i="1" kern="0" baseline="-25000" dirty="0" smtClean="0">
                <a:solidFill>
                  <a:srgbClr val="00B050"/>
                </a:solidFill>
                <a:latin typeface="Book Antiqua" pitchFamily="18" charset="0"/>
              </a:rPr>
              <a:t>1</a:t>
            </a:r>
            <a:r>
              <a:rPr lang="en-US" sz="2800" i="1" kern="0" dirty="0" smtClean="0">
                <a:solidFill>
                  <a:srgbClr val="00B050"/>
                </a:solidFill>
                <a:latin typeface="Book Antiqua" pitchFamily="18" charset="0"/>
              </a:rPr>
              <a:t> =115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endParaRPr lang="en-US" sz="2800" i="1" kern="0" dirty="0" smtClean="0">
              <a:solidFill>
                <a:srgbClr val="00B050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L</a:t>
            </a:r>
            <a:r>
              <a:rPr lang="en-US" sz="2800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= 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Symbol" pitchFamily="18" charset="2"/>
              </a:rPr>
              <a:t>a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en-US" sz="2800" i="1" kern="0" dirty="0" smtClean="0">
                <a:solidFill>
                  <a:srgbClr val="00B050"/>
                </a:solidFill>
                <a:latin typeface="Book Antiqua" pitchFamily="18" charset="0"/>
              </a:rPr>
              <a:t>A</a:t>
            </a:r>
            <a:r>
              <a:rPr lang="en-US" sz="2800" i="1" kern="0" baseline="-25000" dirty="0" smtClean="0">
                <a:solidFill>
                  <a:srgbClr val="00B050"/>
                </a:solidFill>
                <a:latin typeface="Book Antiqua" pitchFamily="18" charset="0"/>
              </a:rPr>
              <a:t>t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+ 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(1-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Symbol" pitchFamily="18" charset="2"/>
              </a:rPr>
              <a:t>a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)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F</a:t>
            </a:r>
            <a:r>
              <a:rPr lang="en-US" sz="2800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t</a:t>
            </a:r>
            <a:endParaRPr lang="en-US" sz="2800" i="1" kern="0" dirty="0" smtClean="0">
              <a:solidFill>
                <a:srgbClr val="A50021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L</a:t>
            </a:r>
            <a:r>
              <a:rPr lang="en-US" sz="2800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1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= 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0.2 </a:t>
            </a:r>
            <a:r>
              <a:rPr lang="en-US" sz="2800" i="1" kern="0" dirty="0" smtClean="0">
                <a:solidFill>
                  <a:srgbClr val="00B050"/>
                </a:solidFill>
                <a:latin typeface="Book Antiqua" pitchFamily="18" charset="0"/>
              </a:rPr>
              <a:t>A</a:t>
            </a:r>
            <a:r>
              <a:rPr lang="en-US" sz="2800" i="1" kern="0" baseline="-25000" dirty="0" smtClean="0">
                <a:solidFill>
                  <a:srgbClr val="00B050"/>
                </a:solidFill>
                <a:latin typeface="Book Antiqua" pitchFamily="18" charset="0"/>
              </a:rPr>
              <a:t>1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+ 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0.8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F</a:t>
            </a:r>
            <a:r>
              <a:rPr lang="en-US" sz="2800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1 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L</a:t>
            </a:r>
            <a:r>
              <a:rPr lang="en-US" sz="2800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1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= 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0.2 </a:t>
            </a:r>
            <a:r>
              <a:rPr lang="en-US" sz="2800" i="1" kern="0" dirty="0" smtClean="0">
                <a:solidFill>
                  <a:srgbClr val="00B050"/>
                </a:solidFill>
                <a:latin typeface="Book Antiqua" pitchFamily="18" charset="0"/>
              </a:rPr>
              <a:t>(115)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+ 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0.8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(110) = 111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endParaRPr lang="en-US" sz="2800" i="1" kern="0" dirty="0" smtClean="0">
              <a:solidFill>
                <a:srgbClr val="A50021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 err="1" smtClean="0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i="1" kern="0" baseline="-25000" dirty="0" err="1" smtClean="0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= 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Symbol" pitchFamily="18" charset="2"/>
              </a:rPr>
              <a:t>b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</a:t>
            </a:r>
            <a:r>
              <a:rPr lang="en-US" sz="2800" i="1" kern="0" dirty="0" smtClean="0">
                <a:solidFill>
                  <a:srgbClr val="00B050"/>
                </a:solidFill>
                <a:latin typeface="Book Antiqua" pitchFamily="18" charset="0"/>
              </a:rPr>
              <a:t>( L</a:t>
            </a:r>
            <a:r>
              <a:rPr lang="en-US" sz="2800" i="1" kern="0" baseline="-25000" dirty="0" smtClean="0">
                <a:solidFill>
                  <a:srgbClr val="00B050"/>
                </a:solidFill>
                <a:latin typeface="Book Antiqua" pitchFamily="18" charset="0"/>
              </a:rPr>
              <a:t>t</a:t>
            </a:r>
            <a:r>
              <a:rPr lang="en-US" sz="2800" i="1" kern="0" dirty="0" smtClean="0">
                <a:solidFill>
                  <a:srgbClr val="00B050"/>
                </a:solidFill>
                <a:latin typeface="Book Antiqua" pitchFamily="18" charset="0"/>
              </a:rPr>
              <a:t> – L</a:t>
            </a:r>
            <a:r>
              <a:rPr lang="en-US" sz="2800" i="1" kern="0" baseline="-25000" dirty="0" smtClean="0">
                <a:solidFill>
                  <a:srgbClr val="00B050"/>
                </a:solidFill>
                <a:latin typeface="Book Antiqua" pitchFamily="18" charset="0"/>
              </a:rPr>
              <a:t>t-1 </a:t>
            </a:r>
            <a:r>
              <a:rPr lang="en-US" sz="2800" i="1" kern="0" dirty="0" smtClean="0">
                <a:solidFill>
                  <a:srgbClr val="00B050"/>
                </a:solidFill>
                <a:latin typeface="Book Antiqua" pitchFamily="18" charset="0"/>
              </a:rPr>
              <a:t>) 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+ 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(1-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Symbol" pitchFamily="18" charset="2"/>
              </a:rPr>
              <a:t>b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)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T</a:t>
            </a:r>
            <a:r>
              <a:rPr lang="en-US" sz="2800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t-1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1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= 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0.3</a:t>
            </a:r>
            <a:r>
              <a:rPr lang="en-US" sz="2800" i="1" kern="0" dirty="0" smtClean="0">
                <a:solidFill>
                  <a:srgbClr val="00B050"/>
                </a:solidFill>
                <a:latin typeface="Book Antiqua" pitchFamily="18" charset="0"/>
              </a:rPr>
              <a:t>( L</a:t>
            </a:r>
            <a:r>
              <a:rPr lang="en-US" sz="2800" i="1" kern="0" baseline="-25000" dirty="0" smtClean="0">
                <a:solidFill>
                  <a:srgbClr val="00B050"/>
                </a:solidFill>
                <a:latin typeface="Book Antiqua" pitchFamily="18" charset="0"/>
              </a:rPr>
              <a:t>1</a:t>
            </a:r>
            <a:r>
              <a:rPr lang="en-US" sz="2800" i="1" kern="0" dirty="0" smtClean="0">
                <a:solidFill>
                  <a:srgbClr val="00B050"/>
                </a:solidFill>
                <a:latin typeface="Book Antiqua" pitchFamily="18" charset="0"/>
              </a:rPr>
              <a:t> – L</a:t>
            </a:r>
            <a:r>
              <a:rPr lang="en-US" sz="2800" i="1" kern="0" baseline="-25000" dirty="0" smtClean="0">
                <a:solidFill>
                  <a:srgbClr val="00B050"/>
                </a:solidFill>
                <a:latin typeface="Book Antiqua" pitchFamily="18" charset="0"/>
              </a:rPr>
              <a:t>0 </a:t>
            </a:r>
            <a:r>
              <a:rPr lang="en-US" sz="2800" i="1" kern="0" dirty="0" smtClean="0">
                <a:solidFill>
                  <a:srgbClr val="00B050"/>
                </a:solidFill>
                <a:latin typeface="Book Antiqua" pitchFamily="18" charset="0"/>
              </a:rPr>
              <a:t>) 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+ 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0.7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T</a:t>
            </a:r>
            <a:r>
              <a:rPr lang="en-US" sz="2800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0 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1 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= 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0.3</a:t>
            </a:r>
            <a:r>
              <a:rPr lang="en-US" sz="2800" i="1" kern="0" dirty="0" smtClean="0">
                <a:solidFill>
                  <a:srgbClr val="00B050"/>
                </a:solidFill>
                <a:latin typeface="Book Antiqua" pitchFamily="18" charset="0"/>
              </a:rPr>
              <a:t>( 111-100</a:t>
            </a:r>
            <a:r>
              <a:rPr lang="en-US" sz="2800" i="1" kern="0" baseline="-25000" dirty="0" smtClean="0">
                <a:solidFill>
                  <a:srgbClr val="00B050"/>
                </a:solidFill>
                <a:latin typeface="Book Antiqua" pitchFamily="18" charset="0"/>
              </a:rPr>
              <a:t> </a:t>
            </a:r>
            <a:r>
              <a:rPr lang="en-US" sz="2800" i="1" kern="0" dirty="0" smtClean="0">
                <a:solidFill>
                  <a:srgbClr val="00B050"/>
                </a:solidFill>
                <a:latin typeface="Book Antiqua" pitchFamily="18" charset="0"/>
              </a:rPr>
              <a:t>) 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+ 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0.7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(10) = 10.3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buFont typeface="Wingdings" pitchFamily="2" charset="2"/>
              <a:buNone/>
              <a:defRPr/>
            </a:pPr>
            <a:endParaRPr lang="en-US" sz="2800" i="1" kern="0" dirty="0" smtClean="0">
              <a:solidFill>
                <a:srgbClr val="A50021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endParaRPr lang="en-US" sz="2800" kern="0" dirty="0">
              <a:solidFill>
                <a:schemeClr val="bg2">
                  <a:lumMod val="75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7700"/>
          </a:xfrm>
        </p:spPr>
        <p:txBody>
          <a:bodyPr/>
          <a:lstStyle/>
          <a:p>
            <a:r>
              <a:rPr lang="en-US" dirty="0" smtClean="0"/>
              <a:t>Example : L0 = 100, T0 = 10, </a:t>
            </a:r>
            <a:r>
              <a:rPr lang="en-US" b="1" i="1" dirty="0" smtClean="0">
                <a:latin typeface="Symbol" pitchFamily="18" charset="2"/>
              </a:rPr>
              <a:t>a</a:t>
            </a:r>
            <a:r>
              <a:rPr lang="en-US" b="1" dirty="0" smtClean="0"/>
              <a:t> </a:t>
            </a:r>
            <a:r>
              <a:rPr lang="en-US" dirty="0" smtClean="0"/>
              <a:t>= 0.2 and </a:t>
            </a:r>
            <a:r>
              <a:rPr lang="en-US" b="1" i="1" dirty="0" smtClean="0">
                <a:latin typeface="Symbol" pitchFamily="18" charset="2"/>
                <a:sym typeface="Symbol" pitchFamily="18" charset="2"/>
              </a:rPr>
              <a:t>b</a:t>
            </a:r>
            <a:r>
              <a:rPr lang="en-US" i="1" dirty="0" smtClean="0">
                <a:latin typeface="Symbol" pitchFamily="18" charset="2"/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= 0.3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Trend and Seasonality: Adaptive -</a:t>
            </a:r>
            <a:fld id="{78447F99-4614-45DE-8002-43EB4114F29E}" type="slidenum">
              <a:rPr lang="en-US" smtClean="0"/>
              <a:pPr>
                <a:defRPr/>
              </a:pPr>
              <a:t>7</a:t>
            </a:fld>
            <a:endParaRPr lang="en-US" sz="1400"/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1281" y="838200"/>
            <a:ext cx="9142719" cy="5638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L</a:t>
            </a:r>
            <a:r>
              <a:rPr lang="en-US" sz="2800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1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= 111, T</a:t>
            </a:r>
            <a:r>
              <a:rPr lang="en-US" sz="2800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1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=  10.3  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  <a:sym typeface="Wingdings" pitchFamily="2" charset="2"/>
              </a:rPr>
              <a:t> 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F</a:t>
            </a:r>
            <a:r>
              <a:rPr lang="en-US" sz="2800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2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= L</a:t>
            </a:r>
            <a:r>
              <a:rPr lang="en-US" sz="2800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1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+ T</a:t>
            </a:r>
            <a:r>
              <a:rPr lang="en-US" sz="2800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1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= 111 +10.3 =121.3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 smtClean="0">
                <a:solidFill>
                  <a:srgbClr val="00B050"/>
                </a:solidFill>
                <a:latin typeface="Book Antiqua" pitchFamily="18" charset="0"/>
              </a:rPr>
              <a:t>A</a:t>
            </a:r>
            <a:r>
              <a:rPr lang="en-US" sz="2800" i="1" kern="0" baseline="-25000" dirty="0" smtClean="0">
                <a:solidFill>
                  <a:srgbClr val="00B050"/>
                </a:solidFill>
                <a:latin typeface="Book Antiqua" pitchFamily="18" charset="0"/>
              </a:rPr>
              <a:t>2</a:t>
            </a:r>
            <a:r>
              <a:rPr lang="en-US" sz="2800" i="1" kern="0" dirty="0" smtClean="0">
                <a:solidFill>
                  <a:srgbClr val="00B050"/>
                </a:solidFill>
                <a:latin typeface="Book Antiqua" pitchFamily="18" charset="0"/>
              </a:rPr>
              <a:t> =125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endParaRPr lang="en-US" sz="2800" i="1" kern="0" dirty="0" smtClean="0">
              <a:solidFill>
                <a:srgbClr val="00B050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L</a:t>
            </a:r>
            <a:r>
              <a:rPr lang="en-US" sz="2800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= 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Symbol" pitchFamily="18" charset="2"/>
              </a:rPr>
              <a:t>a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en-US" sz="2800" i="1" kern="0" dirty="0" smtClean="0">
                <a:solidFill>
                  <a:srgbClr val="00B050"/>
                </a:solidFill>
                <a:latin typeface="Book Antiqua" pitchFamily="18" charset="0"/>
              </a:rPr>
              <a:t>A</a:t>
            </a:r>
            <a:r>
              <a:rPr lang="en-US" sz="2800" i="1" kern="0" baseline="-25000" dirty="0" smtClean="0">
                <a:solidFill>
                  <a:srgbClr val="00B050"/>
                </a:solidFill>
                <a:latin typeface="Book Antiqua" pitchFamily="18" charset="0"/>
              </a:rPr>
              <a:t>t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+ 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(1-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Symbol" pitchFamily="18" charset="2"/>
              </a:rPr>
              <a:t>a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)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F</a:t>
            </a:r>
            <a:r>
              <a:rPr lang="en-US" sz="2800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t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L</a:t>
            </a:r>
            <a:r>
              <a:rPr lang="en-US" sz="2800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2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= 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0.2 </a:t>
            </a:r>
            <a:r>
              <a:rPr lang="en-US" sz="2800" i="1" kern="0" dirty="0" smtClean="0">
                <a:solidFill>
                  <a:srgbClr val="00B050"/>
                </a:solidFill>
                <a:latin typeface="Book Antiqua" pitchFamily="18" charset="0"/>
              </a:rPr>
              <a:t>A</a:t>
            </a:r>
            <a:r>
              <a:rPr lang="en-US" sz="2800" i="1" kern="0" baseline="-25000" dirty="0" smtClean="0">
                <a:solidFill>
                  <a:srgbClr val="00B050"/>
                </a:solidFill>
                <a:latin typeface="Book Antiqua" pitchFamily="18" charset="0"/>
              </a:rPr>
              <a:t>2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+ 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0.8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F</a:t>
            </a:r>
            <a:r>
              <a:rPr lang="en-US" sz="2800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2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L</a:t>
            </a:r>
            <a:r>
              <a:rPr lang="en-US" sz="2800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2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= 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0.2 </a:t>
            </a:r>
            <a:r>
              <a:rPr lang="en-US" sz="2800" i="1" kern="0" dirty="0" smtClean="0">
                <a:solidFill>
                  <a:srgbClr val="00B050"/>
                </a:solidFill>
                <a:latin typeface="Book Antiqua" pitchFamily="18" charset="0"/>
              </a:rPr>
              <a:t>(125)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+ 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0.8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(121.3) = 122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endParaRPr lang="en-US" sz="2800" i="1" kern="0" dirty="0" smtClean="0">
              <a:solidFill>
                <a:srgbClr val="A50021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 err="1" smtClean="0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i="1" kern="0" baseline="-25000" dirty="0" err="1" smtClean="0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=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Symbol" pitchFamily="18" charset="2"/>
              </a:rPr>
              <a:t> b </a:t>
            </a:r>
            <a:r>
              <a:rPr lang="en-US" sz="2800" i="1" kern="0" dirty="0" smtClean="0">
                <a:solidFill>
                  <a:srgbClr val="00B050"/>
                </a:solidFill>
                <a:latin typeface="Book Antiqua" pitchFamily="18" charset="0"/>
              </a:rPr>
              <a:t>( L</a:t>
            </a:r>
            <a:r>
              <a:rPr lang="en-US" sz="2800" i="1" kern="0" baseline="-25000" dirty="0" smtClean="0">
                <a:solidFill>
                  <a:srgbClr val="00B050"/>
                </a:solidFill>
                <a:latin typeface="Book Antiqua" pitchFamily="18" charset="0"/>
              </a:rPr>
              <a:t>t</a:t>
            </a:r>
            <a:r>
              <a:rPr lang="en-US" sz="2800" i="1" kern="0" dirty="0" smtClean="0">
                <a:solidFill>
                  <a:srgbClr val="00B050"/>
                </a:solidFill>
                <a:latin typeface="Book Antiqua" pitchFamily="18" charset="0"/>
              </a:rPr>
              <a:t> – L</a:t>
            </a:r>
            <a:r>
              <a:rPr lang="en-US" sz="2800" i="1" kern="0" baseline="-25000" dirty="0" smtClean="0">
                <a:solidFill>
                  <a:srgbClr val="00B050"/>
                </a:solidFill>
                <a:latin typeface="Book Antiqua" pitchFamily="18" charset="0"/>
              </a:rPr>
              <a:t>t-1 </a:t>
            </a:r>
            <a:r>
              <a:rPr lang="en-US" sz="2800" i="1" kern="0" dirty="0" smtClean="0">
                <a:solidFill>
                  <a:srgbClr val="00B050"/>
                </a:solidFill>
                <a:latin typeface="Book Antiqua" pitchFamily="18" charset="0"/>
              </a:rPr>
              <a:t>) 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+ 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(1-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Symbol" pitchFamily="18" charset="2"/>
              </a:rPr>
              <a:t>b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)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T</a:t>
            </a:r>
            <a:r>
              <a:rPr lang="en-US" sz="2800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t-1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2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= 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0.3</a:t>
            </a:r>
            <a:r>
              <a:rPr lang="en-US" sz="2800" i="1" kern="0" dirty="0" smtClean="0">
                <a:solidFill>
                  <a:srgbClr val="00B050"/>
                </a:solidFill>
                <a:latin typeface="Book Antiqua" pitchFamily="18" charset="0"/>
              </a:rPr>
              <a:t>( L</a:t>
            </a:r>
            <a:r>
              <a:rPr lang="en-US" sz="2800" i="1" kern="0" baseline="-25000" dirty="0" smtClean="0">
                <a:solidFill>
                  <a:srgbClr val="00B050"/>
                </a:solidFill>
                <a:latin typeface="Book Antiqua" pitchFamily="18" charset="0"/>
              </a:rPr>
              <a:t>2</a:t>
            </a:r>
            <a:r>
              <a:rPr lang="en-US" sz="2800" i="1" kern="0" dirty="0" smtClean="0">
                <a:solidFill>
                  <a:srgbClr val="00B050"/>
                </a:solidFill>
                <a:latin typeface="Book Antiqua" pitchFamily="18" charset="0"/>
              </a:rPr>
              <a:t> – L</a:t>
            </a:r>
            <a:r>
              <a:rPr lang="en-US" sz="2800" i="1" kern="0" baseline="-25000" dirty="0" smtClean="0">
                <a:solidFill>
                  <a:srgbClr val="00B050"/>
                </a:solidFill>
                <a:latin typeface="Book Antiqua" pitchFamily="18" charset="0"/>
              </a:rPr>
              <a:t>1 </a:t>
            </a:r>
            <a:r>
              <a:rPr lang="en-US" sz="2800" i="1" kern="0" dirty="0" smtClean="0">
                <a:solidFill>
                  <a:srgbClr val="00B050"/>
                </a:solidFill>
                <a:latin typeface="Book Antiqua" pitchFamily="18" charset="0"/>
              </a:rPr>
              <a:t>) 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+ 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0.7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T</a:t>
            </a:r>
            <a:r>
              <a:rPr lang="en-US" sz="2800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1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2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= 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0.3</a:t>
            </a:r>
            <a:r>
              <a:rPr lang="en-US" sz="2800" i="1" kern="0" dirty="0" smtClean="0">
                <a:solidFill>
                  <a:srgbClr val="00B050"/>
                </a:solidFill>
                <a:latin typeface="Book Antiqua" pitchFamily="18" charset="0"/>
              </a:rPr>
              <a:t>( 122-111</a:t>
            </a:r>
            <a:r>
              <a:rPr lang="en-US" sz="2800" i="1" kern="0" baseline="-25000" dirty="0" smtClean="0">
                <a:solidFill>
                  <a:srgbClr val="00B050"/>
                </a:solidFill>
                <a:latin typeface="Book Antiqua" pitchFamily="18" charset="0"/>
              </a:rPr>
              <a:t> </a:t>
            </a:r>
            <a:r>
              <a:rPr lang="en-US" sz="2800" i="1" kern="0" dirty="0" smtClean="0">
                <a:solidFill>
                  <a:srgbClr val="00B050"/>
                </a:solidFill>
                <a:latin typeface="Book Antiqua" pitchFamily="18" charset="0"/>
              </a:rPr>
              <a:t>) 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+ </a:t>
            </a:r>
            <a:r>
              <a:rPr lang="en-US" sz="2800" i="1" kern="0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0.7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(10.3) = 10.5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F</a:t>
            </a:r>
            <a:r>
              <a:rPr lang="en-US" sz="2800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3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= L</a:t>
            </a:r>
            <a:r>
              <a:rPr lang="en-US" sz="2800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2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+ T</a:t>
            </a:r>
            <a:r>
              <a:rPr lang="en-US" sz="2800" i="1" kern="0" baseline="-25000" dirty="0" smtClean="0">
                <a:solidFill>
                  <a:srgbClr val="A50021"/>
                </a:solidFill>
                <a:latin typeface="Book Antiqua" pitchFamily="18" charset="0"/>
              </a:rPr>
              <a:t>2</a:t>
            </a: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= 122 +10.5 =132.5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endParaRPr lang="en-US" sz="2800" i="1" kern="0" dirty="0" smtClean="0">
              <a:solidFill>
                <a:srgbClr val="A50021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endParaRPr lang="en-US" sz="2800" i="1" kern="0" baseline="-25000" dirty="0" smtClean="0">
              <a:solidFill>
                <a:srgbClr val="A50021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endParaRPr lang="en-US" sz="2800" i="1" kern="0" dirty="0" smtClean="0">
              <a:solidFill>
                <a:srgbClr val="A50021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endParaRPr lang="en-US" sz="2800" i="1" kern="0" dirty="0" smtClean="0">
              <a:solidFill>
                <a:srgbClr val="A50021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endParaRPr lang="en-US" sz="2800" i="1" kern="0" dirty="0" smtClean="0">
              <a:solidFill>
                <a:srgbClr val="A50021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endParaRPr lang="en-US" sz="2800" i="1" kern="0" dirty="0" smtClean="0">
              <a:solidFill>
                <a:srgbClr val="A50021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endParaRPr lang="en-US" sz="2800" i="1" kern="0" dirty="0" smtClean="0">
              <a:solidFill>
                <a:srgbClr val="A50021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</a:rPr>
              <a:t>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buFont typeface="Wingdings" pitchFamily="2" charset="2"/>
              <a:buNone/>
              <a:defRPr/>
            </a:pPr>
            <a:r>
              <a:rPr lang="en-US" sz="2800" i="1" kern="0" dirty="0" smtClean="0">
                <a:solidFill>
                  <a:srgbClr val="A50021"/>
                </a:solidFill>
                <a:latin typeface="Book Antiqua" pitchFamily="18" charset="0"/>
                <a:sym typeface="Wingdings" pitchFamily="2" charset="2"/>
              </a:rPr>
              <a:t> </a:t>
            </a:r>
            <a:endParaRPr lang="en-US" sz="2800" i="1" kern="0" dirty="0" smtClean="0">
              <a:solidFill>
                <a:srgbClr val="A50021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endParaRPr lang="en-US" sz="2800" kern="0" dirty="0">
              <a:solidFill>
                <a:schemeClr val="bg2">
                  <a:lumMod val="75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Holt’s Model Example 2</a:t>
            </a:r>
          </a:p>
        </p:txBody>
      </p:sp>
      <p:graphicFrame>
        <p:nvGraphicFramePr>
          <p:cNvPr id="3074" name="Object 17"/>
          <p:cNvGraphicFramePr>
            <a:graphicFrameLocks noChangeAspect="1"/>
          </p:cNvGraphicFramePr>
          <p:nvPr>
            <p:ph sz="half" idx="1"/>
          </p:nvPr>
        </p:nvGraphicFramePr>
        <p:xfrm>
          <a:off x="0" y="1219200"/>
          <a:ext cx="2203450" cy="3810000"/>
        </p:xfrm>
        <a:graphic>
          <a:graphicData uri="http://schemas.openxmlformats.org/presentationml/2006/ole">
            <p:oleObj spid="_x0000_s3074" name="Worksheet" r:id="rId3" imgW="1333500" imgH="2305050" progId="Excel.Sheet.8">
              <p:embed/>
            </p:oleObj>
          </a:graphicData>
        </a:graphic>
      </p:graphicFrame>
      <p:graphicFrame>
        <p:nvGraphicFramePr>
          <p:cNvPr id="217107" name="Object 19"/>
          <p:cNvGraphicFramePr>
            <a:graphicFrameLocks noChangeAspect="1"/>
          </p:cNvGraphicFramePr>
          <p:nvPr>
            <p:ph sz="half" idx="2"/>
          </p:nvPr>
        </p:nvGraphicFramePr>
        <p:xfrm>
          <a:off x="2286000" y="2057400"/>
          <a:ext cx="6799263" cy="2890838"/>
        </p:xfrm>
        <a:graphic>
          <a:graphicData uri="http://schemas.openxmlformats.org/presentationml/2006/ole">
            <p:oleObj spid="_x0000_s3075" name="Worksheet" r:id="rId4" imgW="5934075" imgH="2486025" progId="Excel.Sheet.8">
              <p:embed/>
            </p:oleObj>
          </a:graphicData>
        </a:graphic>
      </p:graphicFrame>
      <p:sp>
        <p:nvSpPr>
          <p:cNvPr id="217109" name="Rectangle 21"/>
          <p:cNvSpPr>
            <a:spLocks noChangeArrowheads="1"/>
          </p:cNvSpPr>
          <p:nvPr/>
        </p:nvSpPr>
        <p:spPr bwMode="auto">
          <a:xfrm>
            <a:off x="457200" y="5029200"/>
            <a:ext cx="8534400" cy="1295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75000"/>
              <a:buFont typeface="Wingdings" pitchFamily="2" charset="2"/>
              <a:buNone/>
            </a:pPr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  <a:cs typeface="Arial" pitchFamily="34" charset="0"/>
              </a:rPr>
              <a:t>Using linear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  <a:cs typeface="Arial" pitchFamily="34" charset="0"/>
              </a:rPr>
              <a:t>regression on the </a:t>
            </a:r>
            <a:r>
              <a:rPr lang="en-US" b="1" dirty="0" smtClean="0">
                <a:solidFill>
                  <a:srgbClr val="A50021"/>
                </a:solidFill>
                <a:latin typeface="Book Antiqua" pitchFamily="18" charset="0"/>
              </a:rPr>
              <a:t>original set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  <a:cs typeface="Arial" pitchFamily="34" charset="0"/>
              </a:rPr>
              <a:t>of data,</a:t>
            </a:r>
            <a:endParaRPr lang="en-US" dirty="0">
              <a:solidFill>
                <a:schemeClr val="bg2">
                  <a:lumMod val="75000"/>
                </a:schemeClr>
              </a:solidFill>
              <a:latin typeface="Book Antiqua" pitchFamily="18" charset="0"/>
              <a:cs typeface="Arial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75000"/>
              <a:buFont typeface="Wingdings" pitchFamily="2" charset="2"/>
              <a:buNone/>
            </a:pPr>
            <a:r>
              <a:rPr lang="en-US" dirty="0">
                <a:solidFill>
                  <a:schemeClr val="bg2"/>
                </a:solidFill>
                <a:latin typeface="Book Antiqua" pitchFamily="18" charset="0"/>
              </a:rPr>
              <a:t>L</a:t>
            </a:r>
            <a:r>
              <a:rPr lang="en-US" baseline="-25000" dirty="0">
                <a:solidFill>
                  <a:schemeClr val="bg2"/>
                </a:solidFill>
                <a:latin typeface="Book Antiqua" pitchFamily="18" charset="0"/>
              </a:rPr>
              <a:t>0</a:t>
            </a:r>
            <a:r>
              <a:rPr lang="en-US" dirty="0">
                <a:solidFill>
                  <a:schemeClr val="bg2"/>
                </a:solidFill>
                <a:latin typeface="Book Antiqua" pitchFamily="18" charset="0"/>
              </a:rPr>
              <a:t> =</a:t>
            </a:r>
            <a:r>
              <a:rPr lang="en-US" dirty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  <a:cs typeface="Arial" pitchFamily="34" charset="0"/>
              </a:rPr>
              <a:t>12015 (linear intercept)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75000"/>
              <a:buFont typeface="Wingdings" pitchFamily="2" charset="2"/>
              <a:buNone/>
            </a:pPr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  <a:cs typeface="Arial" pitchFamily="34" charset="0"/>
              </a:rPr>
              <a:t>T</a:t>
            </a:r>
            <a:r>
              <a:rPr lang="en-US" baseline="-2500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  <a:cs typeface="Arial" pitchFamily="34" charset="0"/>
              </a:rPr>
              <a:t>0 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  <a:cs typeface="Arial" pitchFamily="34" charset="0"/>
              </a:rPr>
              <a:t>= 1549 (linear slope)</a:t>
            </a:r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2362200" y="685800"/>
            <a:ext cx="6781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  <a:cs typeface="Arial" pitchFamily="34" charset="0"/>
              </a:rPr>
              <a:t>Tahoe 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  <a:cs typeface="Arial" pitchFamily="34" charset="0"/>
              </a:rPr>
              <a:t>Salt demand data.  Forecast demand for period 1 using Holt’s model (trend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  <a:cs typeface="Arial" pitchFamily="34" charset="0"/>
              </a:rPr>
              <a:t>adjusted 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  <a:cs typeface="Arial" pitchFamily="34" charset="0"/>
              </a:rPr>
              <a:t>exponential smoothing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  <a:cs typeface="Arial" pitchFamily="34" charset="0"/>
              </a:rPr>
              <a:t>). Assume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Symbol" pitchFamily="18" charset="2"/>
                <a:cs typeface="Arial" pitchFamily="34" charset="0"/>
              </a:rPr>
              <a:t>a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  <a:cs typeface="Arial" pitchFamily="34" charset="0"/>
              </a:rPr>
              <a:t> = 0.1,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Symbol" pitchFamily="18" charset="2"/>
                <a:cs typeface="Arial" pitchFamily="34" charset="0"/>
              </a:rPr>
              <a:t>b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  <a:cs typeface="Arial" pitchFamily="34" charset="0"/>
              </a:rPr>
              <a:t> = 0.2.</a:t>
            </a:r>
          </a:p>
          <a:p>
            <a:pPr>
              <a:buFont typeface="Wingdings" pitchFamily="2" charset="2"/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10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Holt’s Model Example (continued)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839200" cy="5638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600" dirty="0"/>
              <a:t>Forecast for period 1: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600" dirty="0"/>
              <a:t>F1 = L0 + T0 = 12015 + 1549 = </a:t>
            </a:r>
            <a:r>
              <a:rPr lang="en-US" sz="2600" dirty="0" smtClean="0"/>
              <a:t>13564</a:t>
            </a:r>
            <a:endParaRPr lang="en-US" sz="2600" dirty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600" dirty="0" smtClean="0"/>
              <a:t>A1 = 8000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600" dirty="0" smtClean="0"/>
              <a:t>L1 </a:t>
            </a:r>
            <a:r>
              <a:rPr lang="en-US" sz="2600" dirty="0"/>
              <a:t>= </a:t>
            </a:r>
            <a:r>
              <a:rPr lang="en-US" sz="2600" dirty="0" smtClean="0">
                <a:latin typeface="Symbol" pitchFamily="18" charset="2"/>
              </a:rPr>
              <a:t>a</a:t>
            </a:r>
            <a:r>
              <a:rPr lang="en-US" sz="2600" dirty="0" smtClean="0"/>
              <a:t>A1 </a:t>
            </a:r>
            <a:r>
              <a:rPr lang="en-US" sz="2600" dirty="0"/>
              <a:t>+ (</a:t>
            </a:r>
            <a:r>
              <a:rPr lang="en-US" sz="2600" dirty="0" smtClean="0"/>
              <a:t>1-</a:t>
            </a:r>
            <a:r>
              <a:rPr lang="en-US" sz="2600" dirty="0" smtClean="0">
                <a:latin typeface="Symbol" pitchFamily="18" charset="2"/>
              </a:rPr>
              <a:t>a</a:t>
            </a:r>
            <a:r>
              <a:rPr lang="en-US" sz="2600" dirty="0" smtClean="0"/>
              <a:t>)F1 </a:t>
            </a:r>
            <a:r>
              <a:rPr lang="en-US" sz="2600" dirty="0"/>
              <a:t>= (0.1)(8000) + (0.9)(13564) = 13008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600" dirty="0"/>
              <a:t>T1 = </a:t>
            </a:r>
            <a:r>
              <a:rPr lang="en-US" sz="2600" dirty="0">
                <a:latin typeface="Symbol" pitchFamily="18" charset="2"/>
              </a:rPr>
              <a:t>b</a:t>
            </a:r>
            <a:r>
              <a:rPr lang="en-US" sz="2600" dirty="0"/>
              <a:t>(L1 - L0) + (1-</a:t>
            </a:r>
            <a:r>
              <a:rPr lang="en-US" sz="2600" dirty="0">
                <a:latin typeface="Symbol" pitchFamily="18" charset="2"/>
              </a:rPr>
              <a:t>b</a:t>
            </a:r>
            <a:r>
              <a:rPr lang="en-US" sz="2600" dirty="0"/>
              <a:t>)T0 = (0.2)(13008 - 12015) + (0.8)(1549)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600" dirty="0"/>
              <a:t>     = 1438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600" dirty="0" smtClean="0"/>
              <a:t>F2 = L1 + T1 = </a:t>
            </a:r>
            <a:r>
              <a:rPr lang="en-US" sz="2600" dirty="0"/>
              <a:t>13008 + 1438 = </a:t>
            </a:r>
            <a:r>
              <a:rPr lang="en-US" sz="2600" dirty="0" smtClean="0"/>
              <a:t>14446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600" dirty="0" smtClean="0"/>
              <a:t>A2 = 13000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600" dirty="0" smtClean="0"/>
              <a:t>L2 = </a:t>
            </a:r>
            <a:r>
              <a:rPr lang="en-US" sz="2600" dirty="0" smtClean="0">
                <a:latin typeface="Symbol" pitchFamily="18" charset="2"/>
              </a:rPr>
              <a:t>a</a:t>
            </a:r>
            <a:r>
              <a:rPr lang="en-US" sz="2600" dirty="0" smtClean="0"/>
              <a:t>A2 + (</a:t>
            </a:r>
            <a:r>
              <a:rPr lang="en-US" sz="2600" dirty="0" smtClean="0">
                <a:latin typeface="Symbol" pitchFamily="18" charset="2"/>
              </a:rPr>
              <a:t>1-a)</a:t>
            </a:r>
            <a:r>
              <a:rPr lang="en-US" sz="2600" dirty="0" smtClean="0"/>
              <a:t>F</a:t>
            </a:r>
            <a:r>
              <a:rPr lang="en-US" sz="2600" dirty="0" smtClean="0">
                <a:latin typeface="Symbol" pitchFamily="18" charset="2"/>
              </a:rPr>
              <a:t>2</a:t>
            </a:r>
            <a:r>
              <a:rPr lang="en-US" sz="2600" dirty="0" smtClean="0"/>
              <a:t> </a:t>
            </a:r>
            <a:r>
              <a:rPr lang="en-US" sz="2600" dirty="0" smtClean="0"/>
              <a:t>= (0.1)(13000) + (0.9)(14446) = 14301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600" dirty="0" smtClean="0"/>
              <a:t>T2 = </a:t>
            </a:r>
            <a:r>
              <a:rPr lang="en-US" sz="2600" dirty="0" smtClean="0">
                <a:latin typeface="Symbol" pitchFamily="18" charset="2"/>
              </a:rPr>
              <a:t>b</a:t>
            </a:r>
            <a:r>
              <a:rPr lang="en-US" sz="2600" dirty="0" smtClean="0"/>
              <a:t>(L2 – L1) + (1-</a:t>
            </a:r>
            <a:r>
              <a:rPr lang="en-US" sz="2600" dirty="0" smtClean="0">
                <a:latin typeface="Symbol" pitchFamily="18" charset="2"/>
              </a:rPr>
              <a:t>b</a:t>
            </a:r>
            <a:r>
              <a:rPr lang="en-US" sz="2600" dirty="0" smtClean="0"/>
              <a:t>)T1 = (0.2)(14301 - 13008) + (0.8)(1438)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600" dirty="0" smtClean="0"/>
              <a:t>     = 1409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600" dirty="0" smtClean="0"/>
              <a:t>F3 = L2 + T2 = 14301+ 1409 = 15710</a:t>
            </a:r>
            <a:endParaRPr lang="en-US" sz="2400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0F5592B8-94B5-47B4-90D2-F8DE1B798BDF}" type="slidenum">
              <a:rPr lang="en-US"/>
              <a:pPr>
                <a:defRPr/>
              </a:pPr>
              <a:t>9</a:t>
            </a:fld>
            <a:endParaRPr lang="en-US" sz="1400"/>
          </a:p>
        </p:txBody>
      </p:sp>
      <p:graphicFrame>
        <p:nvGraphicFramePr>
          <p:cNvPr id="23553" name="Object 4"/>
          <p:cNvGraphicFramePr>
            <a:graphicFrameLocks noChangeAspect="1"/>
          </p:cNvGraphicFramePr>
          <p:nvPr/>
        </p:nvGraphicFramePr>
        <p:xfrm>
          <a:off x="5883275" y="771525"/>
          <a:ext cx="3260725" cy="1285875"/>
        </p:xfrm>
        <a:graphic>
          <a:graphicData uri="http://schemas.openxmlformats.org/presentationml/2006/ole">
            <p:oleObj spid="_x0000_s23553" name="Equation" r:id="rId3" imgW="1739880" imgH="685800" progId="Equation.3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6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6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6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6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36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36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5" grpId="0" build="p"/>
    </p:bldLst>
  </p:timing>
</p:sld>
</file>

<file path=ppt/theme/theme1.xml><?xml version="1.0" encoding="utf-8"?>
<a:theme xmlns:a="http://schemas.openxmlformats.org/drawingml/2006/main" name="Side Bar">
  <a:themeElements>
    <a:clrScheme name="">
      <a:dk1>
        <a:srgbClr val="0000CC"/>
      </a:dk1>
      <a:lt1>
        <a:srgbClr val="FFFFFF"/>
      </a:lt1>
      <a:dk2>
        <a:srgbClr val="0000CC"/>
      </a:dk2>
      <a:lt2>
        <a:srgbClr val="000099"/>
      </a:lt2>
      <a:accent1>
        <a:srgbClr val="FF6633"/>
      </a:accent1>
      <a:accent2>
        <a:srgbClr val="FF00FF"/>
      </a:accent2>
      <a:accent3>
        <a:srgbClr val="FFFFFF"/>
      </a:accent3>
      <a:accent4>
        <a:srgbClr val="0000AE"/>
      </a:accent4>
      <a:accent5>
        <a:srgbClr val="FFB8AD"/>
      </a:accent5>
      <a:accent6>
        <a:srgbClr val="E700E7"/>
      </a:accent6>
      <a:hlink>
        <a:srgbClr val="FF0000"/>
      </a:hlink>
      <a:folHlink>
        <a:srgbClr val="808080"/>
      </a:folHlink>
    </a:clrScheme>
    <a:fontScheme name="Side Bar.pot">
      <a:majorFont>
        <a:latin typeface="Impac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ide Bar.pot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 Bar.pot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.pot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C:\Apps\MSOffice\Templates\Presentation Designs\Side Bar.pot</Template>
  <TotalTime>25138</TotalTime>
  <Words>911</Words>
  <Application>Microsoft Office PowerPoint</Application>
  <PresentationFormat>On-screen Show (4:3)</PresentationFormat>
  <Paragraphs>112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Side Bar</vt:lpstr>
      <vt:lpstr>Worksheet</vt:lpstr>
      <vt:lpstr>Equation</vt:lpstr>
      <vt:lpstr>Chapter 7 Demand Forecasting in a Supply Chain</vt:lpstr>
      <vt:lpstr>Data With Trend</vt:lpstr>
      <vt:lpstr>Trend  Adjusted Exponential Smoothing: Holt’s Model</vt:lpstr>
      <vt:lpstr>General Steps in adaptive Forecasting</vt:lpstr>
      <vt:lpstr>Trend-Corrected Exponential Smoothing (Holt’s Model)</vt:lpstr>
      <vt:lpstr>Example : L0 = 100, T0 = 10, a = 0.2 and b = 0.3</vt:lpstr>
      <vt:lpstr>Example : L0 = 100, T0 = 10, a = 0.2 and b = 0.3</vt:lpstr>
      <vt:lpstr>Holt’s Model Example 2</vt:lpstr>
      <vt:lpstr>Holt’s Model Example (continued)</vt:lpstr>
      <vt:lpstr>Holt’s Model Example (continued)</vt:lpstr>
      <vt:lpstr>Varying Trend Example</vt:lpstr>
      <vt:lpstr>Varying Trend Example</vt:lpstr>
      <vt:lpstr>Double Exponential Smoothing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Forecasting and Aggregate Planning</dc:title>
  <dc:creator>Sunil Chopra</dc:creator>
  <cp:lastModifiedBy>laptop</cp:lastModifiedBy>
  <cp:revision>2277</cp:revision>
  <cp:lastPrinted>2001-02-06T19:54:31Z</cp:lastPrinted>
  <dcterms:created xsi:type="dcterms:W3CDTF">1995-05-28T16:26:58Z</dcterms:created>
  <dcterms:modified xsi:type="dcterms:W3CDTF">2011-10-23T20:00:41Z</dcterms:modified>
</cp:coreProperties>
</file>