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8" r:id="rId2"/>
    <p:sldId id="428" r:id="rId3"/>
    <p:sldId id="331" r:id="rId4"/>
    <p:sldId id="333" r:id="rId5"/>
    <p:sldId id="334" r:id="rId6"/>
    <p:sldId id="335" r:id="rId7"/>
    <p:sldId id="338" r:id="rId8"/>
    <p:sldId id="345" r:id="rId9"/>
    <p:sldId id="347" r:id="rId10"/>
    <p:sldId id="348" r:id="rId11"/>
    <p:sldId id="349" r:id="rId12"/>
    <p:sldId id="355" r:id="rId13"/>
    <p:sldId id="350" r:id="rId14"/>
    <p:sldId id="382" r:id="rId15"/>
    <p:sldId id="383" r:id="rId16"/>
    <p:sldId id="385" r:id="rId17"/>
    <p:sldId id="386" r:id="rId18"/>
    <p:sldId id="387" r:id="rId19"/>
    <p:sldId id="388" r:id="rId20"/>
    <p:sldId id="389" r:id="rId21"/>
    <p:sldId id="390" r:id="rId22"/>
    <p:sldId id="427" r:id="rId23"/>
    <p:sldId id="425" r:id="rId24"/>
    <p:sldId id="426" r:id="rId25"/>
  </p:sldIdLst>
  <p:sldSz cx="9144000" cy="6858000" type="screen4x3"/>
  <p:notesSz cx="6921500" cy="9423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147627"/>
    <a:srgbClr val="990033"/>
    <a:srgbClr val="EAEAEA"/>
    <a:srgbClr val="12449E"/>
    <a:srgbClr val="1D4087"/>
    <a:srgbClr val="FF0000"/>
    <a:srgbClr val="CC0066"/>
    <a:srgbClr val="1A1A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8" autoAdjust="0"/>
    <p:restoredTop sz="95618" autoAdjust="0"/>
  </p:normalViewPr>
  <p:slideViewPr>
    <p:cSldViewPr>
      <p:cViewPr varScale="1">
        <p:scale>
          <a:sx n="100" d="100"/>
          <a:sy n="100" d="100"/>
        </p:scale>
        <p:origin x="186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e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image" Target="../media/image16.emf"/><Relationship Id="rId4" Type="http://schemas.openxmlformats.org/officeDocument/2006/relationships/image" Target="../media/image19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706438"/>
            <a:ext cx="4711700" cy="3533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2150" y="4476750"/>
            <a:ext cx="5537200" cy="424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03DFDD11-5171-4D70-B963-C9AA84C67C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5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430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0974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2198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1011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996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1816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9957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341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093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418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46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3108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390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3929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95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5099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7282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5647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0980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510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2588" y="188913"/>
            <a:ext cx="2124075" cy="59642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8775" y="188913"/>
            <a:ext cx="6221413" cy="59642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31800" y="1520825"/>
            <a:ext cx="4087813" cy="2239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2013" y="1520825"/>
            <a:ext cx="4087812" cy="2239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31800" y="3913188"/>
            <a:ext cx="4087813" cy="2239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72013" y="3913188"/>
            <a:ext cx="4087812" cy="2239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2013" y="1520825"/>
            <a:ext cx="4087812" cy="2239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72013" y="3913188"/>
            <a:ext cx="4087812" cy="2239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58775" y="188913"/>
            <a:ext cx="8497888" cy="59642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520825"/>
            <a:ext cx="4087812" cy="4632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2013" y="1520825"/>
            <a:ext cx="4087812" cy="2239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72013" y="3913188"/>
            <a:ext cx="4087812" cy="2239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520825"/>
            <a:ext cx="4087812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Rectangle 44"/>
          <p:cNvSpPr>
            <a:spLocks noChangeArrowheads="1"/>
          </p:cNvSpPr>
          <p:nvPr/>
        </p:nvSpPr>
        <p:spPr bwMode="gray">
          <a:xfrm>
            <a:off x="-1588" y="-63500"/>
            <a:ext cx="9232901" cy="69659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173062"/>
              </a:gs>
            </a:gsLst>
            <a:lin ang="0" scaled="1"/>
          </a:gradFill>
          <a:ln w="9525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69" name="Rectangle 45"/>
          <p:cNvSpPr>
            <a:spLocks noChangeArrowheads="1"/>
          </p:cNvSpPr>
          <p:nvPr/>
        </p:nvSpPr>
        <p:spPr bwMode="gray">
          <a:xfrm>
            <a:off x="215900" y="206375"/>
            <a:ext cx="8712200" cy="893763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81" name="Text Box 57"/>
          <p:cNvSpPr txBox="1">
            <a:spLocks noChangeArrowheads="1"/>
          </p:cNvSpPr>
          <p:nvPr userDrawn="1"/>
        </p:nvSpPr>
        <p:spPr bwMode="auto">
          <a:xfrm>
            <a:off x="6667755" y="6635250"/>
            <a:ext cx="23003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dirty="0">
                <a:solidFill>
                  <a:schemeClr val="bg1"/>
                </a:solidFill>
              </a:rPr>
              <a:t>Exponential</a:t>
            </a:r>
            <a:r>
              <a:rPr lang="en-US" sz="1200" b="1" i="1" baseline="0" dirty="0">
                <a:solidFill>
                  <a:schemeClr val="bg1"/>
                </a:solidFill>
              </a:rPr>
              <a:t> Smoothing </a:t>
            </a:r>
            <a:r>
              <a:rPr lang="en-US" sz="1200" b="1" i="1" dirty="0">
                <a:solidFill>
                  <a:schemeClr val="bg1"/>
                </a:solidFill>
              </a:rPr>
              <a:t> </a:t>
            </a:r>
            <a:fld id="{BD6234CD-B7B4-4617-8D03-83466873225C}" type="slidenum">
              <a:rPr lang="en-US" sz="1200" b="1" smtClean="0">
                <a:solidFill>
                  <a:schemeClr val="bg1"/>
                </a:solidFill>
                <a:latin typeface="Arial" pitchFamily="34" charset="0"/>
              </a:rPr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200" b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7420" name="Rectangle 12"/>
          <p:cNvSpPr>
            <a:spLocks noChangeArrowheads="1"/>
          </p:cNvSpPr>
          <p:nvPr userDrawn="1"/>
        </p:nvSpPr>
        <p:spPr bwMode="auto">
          <a:xfrm>
            <a:off x="215900" y="1341438"/>
            <a:ext cx="8712200" cy="52911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225425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</a:t>
            </a:r>
            <a:br>
              <a:rPr lang="en-US"/>
            </a:br>
            <a:r>
              <a:rPr lang="en-US"/>
              <a:t>title style</a:t>
            </a:r>
          </a:p>
        </p:txBody>
      </p:sp>
      <p:sp>
        <p:nvSpPr>
          <p:cNvPr id="17414" name="Rectangle 5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520825"/>
            <a:ext cx="846137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3927" y="6628221"/>
            <a:ext cx="295755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200" b="1" i="1" dirty="0" err="1">
                <a:solidFill>
                  <a:schemeClr val="bg1"/>
                </a:solidFill>
              </a:rPr>
              <a:t>Ardavan</a:t>
            </a:r>
            <a:r>
              <a:rPr lang="en-US" sz="1200" b="1" i="1" dirty="0">
                <a:solidFill>
                  <a:schemeClr val="bg1"/>
                </a:solidFill>
              </a:rPr>
              <a:t> </a:t>
            </a:r>
            <a:r>
              <a:rPr lang="en-US" sz="1200" b="1" i="1" dirty="0" err="1">
                <a:solidFill>
                  <a:schemeClr val="bg1"/>
                </a:solidFill>
              </a:rPr>
              <a:t>Asef-Vaziri</a:t>
            </a:r>
            <a:r>
              <a:rPr lang="en-US" sz="1200" b="1" i="1" dirty="0">
                <a:solidFill>
                  <a:schemeClr val="bg1"/>
                </a:solidFill>
              </a:rPr>
              <a:t>    6/4/2009</a:t>
            </a:r>
          </a:p>
        </p:txBody>
      </p:sp>
      <p:sp>
        <p:nvSpPr>
          <p:cNvPr id="10" name="Text Box 57"/>
          <p:cNvSpPr txBox="1">
            <a:spLocks noChangeArrowheads="1"/>
          </p:cNvSpPr>
          <p:nvPr userDrawn="1"/>
        </p:nvSpPr>
        <p:spPr bwMode="auto">
          <a:xfrm>
            <a:off x="7602579" y="-61143"/>
            <a:ext cx="135098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dirty="0">
                <a:solidFill>
                  <a:schemeClr val="bg1"/>
                </a:solidFill>
              </a:rPr>
              <a:t>Forecasting-2</a:t>
            </a:r>
            <a:endParaRPr lang="en-US" sz="1200" b="1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v"/>
        <a:defRPr sz="2800">
          <a:solidFill>
            <a:srgbClr val="000000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§"/>
        <a:defRPr sz="2400">
          <a:solidFill>
            <a:srgbClr val="000000"/>
          </a:solidFill>
          <a:latin typeface="Tahoma" pitchFamily="34" charset="0"/>
          <a:cs typeface="Tahoma" pitchFamily="34" charset="0"/>
        </a:defRPr>
      </a:lvl2pPr>
      <a:lvl3pPr marL="11430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w"/>
        <a:defRPr sz="2400">
          <a:solidFill>
            <a:srgbClr val="000000"/>
          </a:solidFill>
          <a:latin typeface="Tahoma" pitchFamily="34" charset="0"/>
          <a:cs typeface="Tahoma" pitchFamily="34" charset="0"/>
        </a:defRPr>
      </a:lvl3pPr>
      <a:lvl4pPr marL="16002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Monotype Sorts" pitchFamily="2" charset="2"/>
        <a:buChar char="–"/>
        <a:defRPr sz="2000">
          <a:solidFill>
            <a:srgbClr val="000000"/>
          </a:solidFill>
          <a:latin typeface="Arial" pitchFamily="34" charset="0"/>
          <a:cs typeface="Tahoma" pitchFamily="34" charset="0"/>
        </a:defRPr>
      </a:lvl4pPr>
      <a:lvl5pPr marL="20574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Char char="»"/>
        <a:defRPr sz="1600">
          <a:solidFill>
            <a:srgbClr val="000000"/>
          </a:solidFill>
          <a:latin typeface="Arial" pitchFamily="34" charset="0"/>
          <a:cs typeface="Tahoma" pitchFamily="34" charset="0"/>
        </a:defRPr>
      </a:lvl5pPr>
      <a:lvl6pPr marL="25146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6pPr>
      <a:lvl7pPr marL="29718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7pPr>
      <a:lvl8pPr marL="34290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8pPr>
      <a:lvl9pPr marL="38862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5.emf"/><Relationship Id="rId4" Type="http://schemas.openxmlformats.org/officeDocument/2006/relationships/oleObject" Target="../embeddings/oleObject11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17.emf"/><Relationship Id="rId12" Type="http://schemas.openxmlformats.org/officeDocument/2006/relationships/image" Target="../media/image1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package" Target="../embeddings/Microsoft_Excel_Worksheet1.xlsx"/><Relationship Id="rId11" Type="http://schemas.openxmlformats.org/officeDocument/2006/relationships/package" Target="../embeddings/Microsoft_Excel_Worksheet3.xlsx"/><Relationship Id="rId5" Type="http://schemas.openxmlformats.org/officeDocument/2006/relationships/image" Target="../media/image16.emf"/><Relationship Id="rId10" Type="http://schemas.openxmlformats.org/officeDocument/2006/relationships/image" Target="../media/image18.emf"/><Relationship Id="rId4" Type="http://schemas.openxmlformats.org/officeDocument/2006/relationships/package" Target="../embeddings/Microsoft_Excel_Worksheet.xlsx"/><Relationship Id="rId9" Type="http://schemas.openxmlformats.org/officeDocument/2006/relationships/package" Target="../embeddings/Microsoft_Excel_Worksheet2.xlsx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A1nCIgYSuw4?feature=oembed" TargetMode="Externa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31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15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png"/><Relationship Id="rId5" Type="http://schemas.openxmlformats.org/officeDocument/2006/relationships/image" Target="../media/image8.wmf"/><Relationship Id="rId10" Type="http://schemas.openxmlformats.org/officeDocument/2006/relationships/image" Target="../media/image10.wmf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685800" y="4419600"/>
            <a:ext cx="7772400" cy="1143000"/>
          </a:xfrm>
        </p:spPr>
        <p:txBody>
          <a:bodyPr/>
          <a:lstStyle/>
          <a:p>
            <a:r>
              <a:rPr lang="en-US" b="0" dirty="0"/>
              <a:t>Chapter 7</a:t>
            </a:r>
            <a:br>
              <a:rPr lang="en-US" b="0" dirty="0"/>
            </a:br>
            <a:r>
              <a:rPr lang="en-US" b="0" dirty="0"/>
              <a:t>Demand Forecasting</a:t>
            </a:r>
            <a:br>
              <a:rPr lang="en-US" b="0" dirty="0"/>
            </a:br>
            <a:r>
              <a:rPr lang="en-US" b="0" dirty="0"/>
              <a:t>in a Supply Chain</a:t>
            </a:r>
            <a:endParaRPr lang="en-US" dirty="0"/>
          </a:p>
        </p:txBody>
      </p:sp>
      <p:sp>
        <p:nvSpPr>
          <p:cNvPr id="95237" name="Rectangle 2053"/>
          <p:cNvSpPr>
            <a:spLocks noChangeArrowheads="1"/>
          </p:cNvSpPr>
          <p:nvPr/>
        </p:nvSpPr>
        <p:spPr bwMode="auto">
          <a:xfrm>
            <a:off x="-50832" y="10195"/>
            <a:ext cx="9245664" cy="701049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/>
            <a:r>
              <a:rPr lang="en-US" sz="3800" dirty="0">
                <a:solidFill>
                  <a:schemeClr val="bg1"/>
                </a:solidFill>
                <a:latin typeface="Impact" pitchFamily="34" charset="0"/>
              </a:rPr>
              <a:t>Forecasting -2</a:t>
            </a:r>
          </a:p>
          <a:p>
            <a:pPr algn="ctr"/>
            <a:r>
              <a:rPr lang="en-US" sz="3800" dirty="0">
                <a:solidFill>
                  <a:schemeClr val="bg1"/>
                </a:solidFill>
                <a:latin typeface="Impact" pitchFamily="34" charset="0"/>
              </a:rPr>
              <a:t>Exponential Smoothing</a:t>
            </a:r>
          </a:p>
          <a:p>
            <a:pPr algn="ctr"/>
            <a:endParaRPr lang="en-US" sz="3800" dirty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r>
              <a:rPr lang="en-US" sz="2800" dirty="0" err="1">
                <a:solidFill>
                  <a:schemeClr val="bg1"/>
                </a:solidFill>
                <a:latin typeface="Impact" pitchFamily="34" charset="0"/>
              </a:rPr>
              <a:t>Ardavan</a:t>
            </a:r>
            <a:r>
              <a:rPr lang="en-US" sz="2800" dirty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Impact" pitchFamily="34" charset="0"/>
              </a:rPr>
              <a:t>Asef-Vaziri</a:t>
            </a:r>
            <a:endParaRPr lang="en-US" sz="2800" dirty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endParaRPr lang="en-US" sz="3800" dirty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Impact" pitchFamily="34" charset="0"/>
              </a:rPr>
              <a:t>Based on 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Impact" pitchFamily="34" charset="0"/>
              </a:rPr>
              <a:t>Operations management: Stevenson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Impact" pitchFamily="34" charset="0"/>
              </a:rPr>
              <a:t>Operations Management: Jacobs and Chase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Impact" pitchFamily="34" charset="0"/>
              </a:rPr>
              <a:t>Supply Chain Management: Chopra and </a:t>
            </a:r>
            <a:r>
              <a:rPr lang="en-US" sz="2000" dirty="0" err="1">
                <a:solidFill>
                  <a:schemeClr val="bg1"/>
                </a:solidFill>
                <a:latin typeface="Impact" pitchFamily="34" charset="0"/>
              </a:rPr>
              <a:t>Meindl</a:t>
            </a:r>
            <a:endParaRPr lang="en-US" sz="2000" dirty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endParaRPr lang="en-US" sz="2000" dirty="0">
              <a:solidFill>
                <a:schemeClr val="bg1"/>
              </a:solidFill>
              <a:latin typeface="Impact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</a:t>
            </a:r>
          </a:p>
        </p:txBody>
      </p:sp>
      <p:sp>
        <p:nvSpPr>
          <p:cNvPr id="5" name="Oval 230"/>
          <p:cNvSpPr>
            <a:spLocks noChangeArrowheads="1"/>
          </p:cNvSpPr>
          <p:nvPr/>
        </p:nvSpPr>
        <p:spPr bwMode="auto">
          <a:xfrm>
            <a:off x="4746389" y="4615063"/>
            <a:ext cx="914400" cy="533400"/>
          </a:xfrm>
          <a:prstGeom prst="ellipse">
            <a:avLst/>
          </a:prstGeom>
          <a:noFill/>
          <a:ln w="38100">
            <a:solidFill>
              <a:srgbClr val="147627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231"/>
          <p:cNvSpPr txBox="1">
            <a:spLocks noChangeArrowheads="1"/>
          </p:cNvSpPr>
          <p:nvPr/>
        </p:nvSpPr>
        <p:spPr bwMode="auto">
          <a:xfrm>
            <a:off x="3677945" y="5529463"/>
            <a:ext cx="53270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147627"/>
                </a:solidFill>
                <a:latin typeface="Book Antiqua" panose="02040602050305030304" pitchFamily="18" charset="0"/>
              </a:rPr>
              <a:t>Choose the forecast with lower MAD</a:t>
            </a:r>
            <a:r>
              <a:rPr lang="en-US" dirty="0">
                <a:solidFill>
                  <a:schemeClr val="folHlink"/>
                </a:solidFill>
                <a:latin typeface="Book Antiqua" panose="02040602050305030304" pitchFamily="18" charset="0"/>
              </a:rPr>
              <a:t>.</a:t>
            </a:r>
          </a:p>
        </p:txBody>
      </p:sp>
      <p:sp>
        <p:nvSpPr>
          <p:cNvPr id="7" name="Line 233"/>
          <p:cNvSpPr>
            <a:spLocks noChangeShapeType="1"/>
          </p:cNvSpPr>
          <p:nvPr/>
        </p:nvSpPr>
        <p:spPr bwMode="auto">
          <a:xfrm flipH="1" flipV="1">
            <a:off x="5472100" y="5148463"/>
            <a:ext cx="533400" cy="381000"/>
          </a:xfrm>
          <a:prstGeom prst="line">
            <a:avLst/>
          </a:prstGeom>
          <a:noFill/>
          <a:ln w="38100">
            <a:solidFill>
              <a:srgbClr val="147627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>
              <a:latin typeface="Book Antiqua" panose="02040602050305030304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7175611"/>
              </p:ext>
            </p:extLst>
          </p:nvPr>
        </p:nvGraphicFramePr>
        <p:xfrm>
          <a:off x="250825" y="1434160"/>
          <a:ext cx="8632287" cy="3543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6995" name="Worksheet" r:id="rId4" imgW="6753269" imgH="2771657" progId="Excel.Sheet.12">
                  <p:embed/>
                </p:oleObj>
              </mc:Choice>
              <mc:Fallback>
                <p:oleObj name="Worksheet" r:id="rId4" imgW="6753269" imgH="277165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0825" y="1434160"/>
                        <a:ext cx="8632287" cy="3543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</a:t>
            </a:r>
            <a:r>
              <a:rPr lang="en-US" b="1" i="1" dirty="0">
                <a:latin typeface="Symbol" pitchFamily="18" charset="2"/>
              </a:rPr>
              <a:t>a</a:t>
            </a:r>
            <a:r>
              <a:rPr lang="en-US" dirty="0">
                <a:sym typeface="Mathematica1" pitchFamily="2" charset="2"/>
              </a:rPr>
              <a:t> to choose?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58775" y="1420785"/>
            <a:ext cx="846137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In general want to calculate MAD for many different values of </a:t>
            </a:r>
            <a:r>
              <a:rPr kumimoji="0" lang="en-US" sz="2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+mn-ea"/>
                <a:cs typeface="Tahoma" pitchFamily="34" charset="0"/>
              </a:rPr>
              <a:t>a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  <a:sym typeface="Mathematica1" pitchFamily="2" charset="2"/>
              </a:rPr>
              <a:t> and choose the one with the lowest MAD.</a:t>
            </a: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  <a:sym typeface="Mathematica1" pitchFamily="2" charset="2"/>
              </a:rPr>
              <a:t>Same idea to determine if Exponential Smoothing or Moving </a:t>
            </a:r>
            <a:r>
              <a:rPr lang="en-US" sz="2800" kern="0" dirty="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Mathematica1" pitchFamily="2" charset="2"/>
              </a:rPr>
              <a:t>Average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  <a:sym typeface="Mathematica1" pitchFamily="2" charset="2"/>
              </a:rPr>
              <a:t>is preferred.</a:t>
            </a: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  <a:sym typeface="Mathematica1" pitchFamily="2" charset="2"/>
              </a:rPr>
              <a:t>Note that one advantage of exponential smoothing requires less data storage to implement.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Pieces of Data are Taken into  Account in  ES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92095" y="1484784"/>
            <a:ext cx="8194734" cy="4868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F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 = 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 A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–1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 + (1 – 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 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F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–1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F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–1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 = 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 A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–2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 + (1 – 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 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F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–2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Tahom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F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 = 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aA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–1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+(1–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aA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–2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+(1–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</a:t>
            </a:r>
            <a:r>
              <a:rPr kumimoji="0" lang="en-US" b="0" i="0" u="none" strike="noStrike" kern="0" cap="none" spc="0" normalizeH="0" baseline="30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2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F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–2</a:t>
            </a:r>
          </a:p>
          <a:p>
            <a:pPr marL="342900" indent="-34290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F</a:t>
            </a:r>
            <a:r>
              <a:rPr lang="en-US" i="1" kern="0" baseline="-25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t</a:t>
            </a:r>
            <a:r>
              <a:rPr lang="en-US" kern="0" baseline="-25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–2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 = 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a A</a:t>
            </a:r>
            <a:r>
              <a:rPr lang="en-US" i="1" kern="0" baseline="-25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t</a:t>
            </a:r>
            <a:r>
              <a:rPr lang="en-US" kern="0" baseline="-25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–3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 + (1 – 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a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) 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F</a:t>
            </a:r>
            <a:r>
              <a:rPr lang="en-US" i="1" kern="0" baseline="-25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t</a:t>
            </a:r>
            <a:r>
              <a:rPr lang="en-US" kern="0" baseline="-25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–3</a:t>
            </a:r>
          </a:p>
          <a:p>
            <a:pPr marL="342900" indent="-34290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F</a:t>
            </a:r>
            <a:r>
              <a:rPr lang="en-US" i="1" kern="0" baseline="-25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t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 = 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aA</a:t>
            </a:r>
            <a:r>
              <a:rPr lang="en-US" i="1" kern="0" baseline="-25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t</a:t>
            </a:r>
            <a:r>
              <a:rPr lang="en-US" kern="0" baseline="-25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–1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+(1–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a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)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aA</a:t>
            </a:r>
            <a:r>
              <a:rPr lang="en-US" i="1" kern="0" baseline="-25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t</a:t>
            </a:r>
            <a:r>
              <a:rPr lang="en-US" kern="0" baseline="-25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–2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+(1–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a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)</a:t>
            </a:r>
            <a:r>
              <a:rPr lang="en-US" kern="0" baseline="30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2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a A</a:t>
            </a:r>
            <a:r>
              <a:rPr lang="en-US" i="1" kern="0" baseline="-25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t</a:t>
            </a:r>
            <a:r>
              <a:rPr lang="en-US" kern="0" baseline="-25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–3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 + (1 – 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a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)</a:t>
            </a:r>
            <a:r>
              <a:rPr lang="en-US" kern="0" baseline="30000" dirty="0">
                <a:solidFill>
                  <a:schemeClr val="accent4">
                    <a:lumMod val="75000"/>
                  </a:schemeClr>
                </a:solidFill>
                <a:cs typeface="Tahoma" pitchFamily="34" charset="0"/>
              </a:rPr>
              <a:t> </a:t>
            </a:r>
            <a:r>
              <a:rPr lang="en-US" kern="0" baseline="30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3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 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F</a:t>
            </a:r>
            <a:r>
              <a:rPr lang="en-US" i="1" kern="0" baseline="-25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t</a:t>
            </a:r>
            <a:r>
              <a:rPr lang="en-US" kern="0" baseline="-25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–3</a:t>
            </a: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   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= 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aA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–1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+(1–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aA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–2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+(1–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</a:t>
            </a:r>
            <a:r>
              <a:rPr kumimoji="0" lang="en-US" b="0" i="0" u="none" strike="noStrike" kern="0" cap="none" spc="0" normalizeH="0" baseline="30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2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aA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–3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+(1–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</a:t>
            </a:r>
            <a:r>
              <a:rPr kumimoji="0" lang="en-US" b="0" i="0" u="none" strike="noStrike" kern="0" cap="none" spc="0" normalizeH="0" baseline="30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3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aA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–4 </a:t>
            </a: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		+(1–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</a:t>
            </a:r>
            <a:r>
              <a:rPr kumimoji="0" lang="en-US" b="0" i="0" u="none" strike="noStrike" kern="0" cap="none" spc="0" normalizeH="0" baseline="30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4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aA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–5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+(1–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</a:t>
            </a:r>
            <a:r>
              <a:rPr kumimoji="0" lang="en-US" b="0" i="0" u="none" strike="noStrike" kern="0" cap="none" spc="0" normalizeH="0" baseline="30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5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aA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–6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+(1–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</a:t>
            </a:r>
            <a:r>
              <a:rPr kumimoji="0" lang="en-US" b="0" i="0" u="none" strike="noStrike" kern="0" cap="none" spc="0" normalizeH="0" baseline="30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6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aA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–7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+…</a:t>
            </a: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 large number of data are taken into account– All data are taken into account in 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What is better?   Exponential Smoothing  or Moving Average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17578" y="1436727"/>
            <a:ext cx="7924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285750" indent="-285750" eaLnBrk="0" hangingPunct="0">
              <a:lnSpc>
                <a:spcPct val="105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Age of data in moving average is 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(1+ n)/2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ahoma" pitchFamily="34" charset="0"/>
              </a:rPr>
              <a:t> 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ahoma" pitchFamily="34" charset="0"/>
              </a:rPr>
              <a:t>.</a:t>
            </a:r>
          </a:p>
          <a:p>
            <a:pPr marL="285750" lvl="0" indent="-285750" eaLnBrk="0" hangingPunct="0">
              <a:lnSpc>
                <a:spcPct val="105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Age of data in exponential smoothing is about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ahoma" pitchFamily="34" charset="0"/>
              </a:rPr>
              <a:t> 1/ a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ahoma" pitchFamily="34" charset="0"/>
              </a:rPr>
              <a:t>.</a:t>
            </a:r>
          </a:p>
          <a:p>
            <a:pPr marL="285750" lvl="0" indent="-285750" eaLnBrk="0" hangingPunct="0">
              <a:lnSpc>
                <a:spcPct val="105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ahoma" pitchFamily="34" charset="0"/>
              </a:rPr>
              <a:t>(1+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n)/2 = 1/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ahoma" pitchFamily="34" charset="0"/>
              </a:rPr>
              <a:t> a 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ahoma" pitchFamily="34" charset="0"/>
                <a:sym typeface="Wingdings" pitchFamily="2" charset="2"/>
              </a:rPr>
              <a:t> 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ahoma" pitchFamily="34" charset="0"/>
              </a:rPr>
              <a:t>a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= 2/(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n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+1)</a:t>
            </a:r>
          </a:p>
          <a:p>
            <a:pPr marL="285750" indent="-285750" eaLnBrk="0" hangingPunct="0">
              <a:lnSpc>
                <a:spcPct val="105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If we set 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Symbol" pitchFamily="18" charset="2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cs typeface="Tahoma" pitchFamily="34" charset="0"/>
              </a:rPr>
              <a:t>= 2/(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n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cs typeface="Tahoma" pitchFamily="34" charset="0"/>
              </a:rPr>
              <a:t>+1)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, then 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moving average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and 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exponential smoothing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are approximately equivalent.</a:t>
            </a:r>
          </a:p>
          <a:p>
            <a:pPr marL="685800" lvl="1" indent="-228600" eaLnBrk="0" hangingPunct="0">
              <a:lnSpc>
                <a:spcPct val="105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§"/>
              <a:defRPr/>
            </a:pP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It does not mean that the two models have the same forecasts.</a:t>
            </a:r>
          </a:p>
          <a:p>
            <a:pPr marL="685800" lvl="1" indent="-228600" eaLnBrk="0" hangingPunct="0">
              <a:lnSpc>
                <a:spcPct val="105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§"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The variances of the errors are identical.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 MAD &amp; TS</a:t>
            </a:r>
          </a:p>
        </p:txBody>
      </p:sp>
      <p:graphicFrame>
        <p:nvGraphicFramePr>
          <p:cNvPr id="39833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4274568"/>
              </p:ext>
            </p:extLst>
          </p:nvPr>
        </p:nvGraphicFramePr>
        <p:xfrm>
          <a:off x="2128838" y="1468438"/>
          <a:ext cx="4886325" cy="499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25" name="Worksheet" r:id="rId4" imgW="4886192" imgH="4991316" progId="Excel.Sheet.12">
                  <p:embed/>
                </p:oleObj>
              </mc:Choice>
              <mc:Fallback>
                <p:oleObj name="Worksheet" r:id="rId4" imgW="4886192" imgH="4991316" progId="Excel.Shee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8838" y="1468438"/>
                        <a:ext cx="4886325" cy="499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 Table Excel</a:t>
            </a:r>
          </a:p>
        </p:txBody>
      </p:sp>
      <p:graphicFrame>
        <p:nvGraphicFramePr>
          <p:cNvPr id="399363" name="Object 3"/>
          <p:cNvGraphicFramePr>
            <a:graphicFrameLocks noChangeAspect="1"/>
          </p:cNvGraphicFramePr>
          <p:nvPr/>
        </p:nvGraphicFramePr>
        <p:xfrm>
          <a:off x="701622" y="4159260"/>
          <a:ext cx="1228725" cy="211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006" name="Worksheet" r:id="rId4" imgW="1228628" imgH="2114580" progId="Excel.Sheet.12">
                  <p:embed/>
                </p:oleObj>
              </mc:Choice>
              <mc:Fallback>
                <p:oleObj name="Worksheet" r:id="rId4" imgW="1228628" imgH="2114580" progId="Excel.Shee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622" y="4159260"/>
                        <a:ext cx="1228725" cy="211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364" name="Object 4"/>
          <p:cNvGraphicFramePr>
            <a:graphicFrameLocks noChangeAspect="1"/>
          </p:cNvGraphicFramePr>
          <p:nvPr/>
        </p:nvGraphicFramePr>
        <p:xfrm>
          <a:off x="5959494" y="3979899"/>
          <a:ext cx="1838325" cy="211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007" name="Worksheet" r:id="rId6" imgW="1838228" imgH="2114580" progId="Excel.Sheet.12">
                  <p:embed/>
                </p:oleObj>
              </mc:Choice>
              <mc:Fallback>
                <p:oleObj name="Worksheet" r:id="rId6" imgW="1838228" imgH="2114580" progId="Excel.Shee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9494" y="3979899"/>
                        <a:ext cx="1838325" cy="211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 flipH="1">
            <a:off x="5229234" y="1493811"/>
            <a:ext cx="3395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Data, what if, Data table</a:t>
            </a:r>
          </a:p>
        </p:txBody>
      </p:sp>
      <p:sp>
        <p:nvSpPr>
          <p:cNvPr id="10" name="TextBox 9"/>
          <p:cNvSpPr txBox="1"/>
          <p:nvPr/>
        </p:nvSpPr>
        <p:spPr>
          <a:xfrm flipH="1">
            <a:off x="2308194" y="5035572"/>
            <a:ext cx="3395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Min, conditional formatting</a:t>
            </a:r>
          </a:p>
        </p:txBody>
      </p:sp>
      <p:pic>
        <p:nvPicPr>
          <p:cNvPr id="399366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338773" y="1968480"/>
            <a:ext cx="20288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399367" name="Object 7"/>
          <p:cNvGraphicFramePr>
            <a:graphicFrameLocks noChangeAspect="1"/>
          </p:cNvGraphicFramePr>
          <p:nvPr/>
        </p:nvGraphicFramePr>
        <p:xfrm>
          <a:off x="342000" y="1408119"/>
          <a:ext cx="2550402" cy="26050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008" name="Worksheet" r:id="rId9" imgW="4886228" imgH="4991242" progId="Excel.Sheet.12">
                  <p:embed/>
                </p:oleObj>
              </mc:Choice>
              <mc:Fallback>
                <p:oleObj name="Worksheet" r:id="rId9" imgW="4886228" imgH="4991242" progId="Excel.Sheet.12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000" y="1408119"/>
                        <a:ext cx="2550402" cy="26050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368" name="Object 8"/>
          <p:cNvGraphicFramePr>
            <a:graphicFrameLocks noChangeAspect="1"/>
          </p:cNvGraphicFramePr>
          <p:nvPr/>
        </p:nvGraphicFramePr>
        <p:xfrm>
          <a:off x="3001941" y="1457298"/>
          <a:ext cx="1228725" cy="211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009" name="Worksheet" r:id="rId11" imgW="1228628" imgH="2114580" progId="Excel.Sheet.12">
                  <p:embed/>
                </p:oleObj>
              </mc:Choice>
              <mc:Fallback>
                <p:oleObj name="Worksheet" r:id="rId11" imgW="1228628" imgH="2114580" progId="Excel.Sheet.12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1941" y="1457298"/>
                        <a:ext cx="1228725" cy="211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 flipH="1">
            <a:off x="4645026" y="3209922"/>
            <a:ext cx="40164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This is a one variable Data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99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99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99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99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Office Button</a:t>
            </a:r>
          </a:p>
        </p:txBody>
      </p:sp>
      <p:pic>
        <p:nvPicPr>
          <p:cNvPr id="38400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907" y="1379580"/>
            <a:ext cx="5114925" cy="515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Oval 6"/>
          <p:cNvSpPr/>
          <p:nvPr/>
        </p:nvSpPr>
        <p:spPr>
          <a:xfrm>
            <a:off x="3878253" y="5510241"/>
            <a:ext cx="1314468" cy="584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Add-Inns</a:t>
            </a:r>
          </a:p>
        </p:txBody>
      </p:sp>
      <p:pic>
        <p:nvPicPr>
          <p:cNvPr id="385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043" y="1463718"/>
            <a:ext cx="79629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Oval 5"/>
          <p:cNvSpPr/>
          <p:nvPr/>
        </p:nvSpPr>
        <p:spPr>
          <a:xfrm>
            <a:off x="482544" y="3355974"/>
            <a:ext cx="1314468" cy="32861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OK, but GO, </a:t>
            </a:r>
            <a:r>
              <a:rPr lang="en-US"/>
              <a:t>then Check Mark Solver</a:t>
            </a:r>
            <a:endParaRPr lang="en-US" dirty="0"/>
          </a:p>
        </p:txBody>
      </p:sp>
      <p:pic>
        <p:nvPicPr>
          <p:cNvPr id="386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9979" y="1420785"/>
            <a:ext cx="6051583" cy="4924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0145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32520" y="1639863"/>
            <a:ext cx="274320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Tab/ Solver</a:t>
            </a:r>
          </a:p>
        </p:txBody>
      </p:sp>
      <p:pic>
        <p:nvPicPr>
          <p:cNvPr id="38912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00297" y="1384272"/>
            <a:ext cx="3906891" cy="5202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val 4"/>
          <p:cNvSpPr/>
          <p:nvPr/>
        </p:nvSpPr>
        <p:spPr>
          <a:xfrm>
            <a:off x="4608513" y="1530324"/>
            <a:ext cx="511182" cy="25559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996007" y="1676376"/>
            <a:ext cx="511182" cy="25559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685800" y="4419600"/>
            <a:ext cx="7772400" cy="1143000"/>
          </a:xfrm>
        </p:spPr>
        <p:txBody>
          <a:bodyPr/>
          <a:lstStyle/>
          <a:p>
            <a:r>
              <a:rPr lang="en-US" b="0" dirty="0"/>
              <a:t>Chapter 7</a:t>
            </a:r>
            <a:br>
              <a:rPr lang="en-US" b="0" dirty="0"/>
            </a:br>
            <a:r>
              <a:rPr lang="en-US" b="0" dirty="0"/>
              <a:t>Demand Forecasting</a:t>
            </a:r>
            <a:br>
              <a:rPr lang="en-US" b="0" dirty="0"/>
            </a:br>
            <a:r>
              <a:rPr lang="en-US" b="0" dirty="0"/>
              <a:t>in a Supply Chain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224644"/>
            <a:ext cx="856182" cy="86409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87524" y="6239779"/>
            <a:ext cx="88564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https://www.youtube.com/watch?v=A1nCIgYSuw4&amp;t=0s</a:t>
            </a:r>
          </a:p>
        </p:txBody>
      </p:sp>
      <p:pic>
        <p:nvPicPr>
          <p:cNvPr id="5" name="Online Media 4" title="Forecasting 2 Exponential Smoothing">
            <a:hlinkClick r:id="" action="ppaction://media"/>
            <a:extLst>
              <a:ext uri="{FF2B5EF4-FFF2-40B4-BE49-F238E27FC236}">
                <a16:creationId xmlns:a16="http://schemas.microsoft.com/office/drawing/2014/main" id="{F2BF0F8A-6D93-4236-A5AC-91396219D69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552038" y="234279"/>
            <a:ext cx="8039923" cy="6029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33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 Cell/Changing Cells</a:t>
            </a:r>
          </a:p>
        </p:txBody>
      </p:sp>
      <p:pic>
        <p:nvPicPr>
          <p:cNvPr id="38912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6492" y="1384272"/>
            <a:ext cx="3906891" cy="5202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val 4"/>
          <p:cNvSpPr/>
          <p:nvPr/>
        </p:nvSpPr>
        <p:spPr>
          <a:xfrm>
            <a:off x="2855889" y="2881305"/>
            <a:ext cx="511182" cy="25559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650960" y="2881305"/>
            <a:ext cx="511182" cy="25559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942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89435" y="1895454"/>
            <a:ext cx="433387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Optimal  </a:t>
            </a:r>
            <a:r>
              <a:rPr lang="en-US" b="1" dirty="0">
                <a:latin typeface="Symbol" pitchFamily="18" charset="2"/>
              </a:rPr>
              <a:t>a</a:t>
            </a:r>
            <a:r>
              <a:rPr lang="en-US" dirty="0"/>
              <a:t> Minimal MAD</a:t>
            </a:r>
          </a:p>
        </p:txBody>
      </p:sp>
      <p:pic>
        <p:nvPicPr>
          <p:cNvPr id="38912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6492" y="1384272"/>
            <a:ext cx="3906891" cy="5202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526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4104" y="1384273"/>
            <a:ext cx="3906891" cy="5202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 – The following pages are not recorded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Note: The following discussion – from the next page up to the end of this set of slides – are not recorded.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Impact" pitchFamily="34" charset="0"/>
              </a:rPr>
              <a:t>Measures of Forecast Error; Additional Indices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762000" y="1752600"/>
            <a:ext cx="7891463" cy="441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Error: difference between predicted value and actual value (E)</a:t>
            </a:r>
          </a:p>
          <a:p>
            <a:pPr marL="342900" marR="0" lvl="0" indent="-342900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Mean Absolute Deviation (MAD)</a:t>
            </a:r>
          </a:p>
          <a:p>
            <a:pPr marL="342900" marR="0" lvl="0" indent="-342900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Tracking Signal (TS)</a:t>
            </a:r>
          </a:p>
          <a:p>
            <a:pPr marL="342900" marR="0" lvl="0" indent="-342900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Mean Square Error (MSE)</a:t>
            </a:r>
          </a:p>
          <a:p>
            <a:pPr marL="342900" marR="0" lvl="0" indent="-342900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Mean Absolute Percentage Error (MAPE)</a:t>
            </a:r>
          </a:p>
          <a:p>
            <a:pPr marL="342900" marR="0" lvl="0" indent="-342900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162800" y="6553200"/>
            <a:ext cx="1905000" cy="381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7-1-</a:t>
            </a:r>
            <a:fld id="{8CAF7963-1A9E-412F-90B5-E00BB8C808CF}" type="slidenum">
              <a:rPr lang="en-US"/>
              <a:pPr/>
              <a:t>24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Measures of Forecast Error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55650" y="1592263"/>
          <a:ext cx="6791325" cy="86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041" name="Equation" r:id="rId3" imgW="3377880" imgH="431640" progId="Equation.3">
                  <p:embed/>
                </p:oleObj>
              </mc:Choice>
              <mc:Fallback>
                <p:oleObj name="Equation" r:id="rId3" imgW="337788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592263"/>
                        <a:ext cx="6791325" cy="868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2067" name="Object 3"/>
          <p:cNvGraphicFramePr>
            <a:graphicFrameLocks noChangeAspect="1"/>
          </p:cNvGraphicFramePr>
          <p:nvPr/>
        </p:nvGraphicFramePr>
        <p:xfrm>
          <a:off x="719572" y="4149080"/>
          <a:ext cx="5978525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042" name="Equation" r:id="rId5" imgW="3009600" imgH="431640" progId="Equation.3">
                  <p:embed/>
                </p:oleObj>
              </mc:Choice>
              <mc:Fallback>
                <p:oleObj name="Equation" r:id="rId5" imgW="300960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572" y="4149080"/>
                        <a:ext cx="5978525" cy="858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2068" name="Object 4"/>
          <p:cNvGraphicFramePr>
            <a:graphicFrameLocks noChangeAspect="1"/>
          </p:cNvGraphicFramePr>
          <p:nvPr/>
        </p:nvGraphicFramePr>
        <p:xfrm>
          <a:off x="611560" y="2600908"/>
          <a:ext cx="7642225" cy="131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043" name="Equation" r:id="rId7" imgW="3835080" imgH="660240" progId="Equation.3">
                  <p:embed/>
                </p:oleObj>
              </mc:Choice>
              <mc:Fallback>
                <p:oleObj name="Equation" r:id="rId7" imgW="3835080" imgH="6602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2600908"/>
                        <a:ext cx="7642225" cy="1317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2069" name="Object 5"/>
          <p:cNvGraphicFramePr>
            <a:graphicFrameLocks noChangeAspect="1"/>
          </p:cNvGraphicFramePr>
          <p:nvPr/>
        </p:nvGraphicFramePr>
        <p:xfrm>
          <a:off x="719572" y="5193196"/>
          <a:ext cx="648335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044" name="Equation" r:id="rId9" imgW="3263760" imgH="177480" progId="Equation.3">
                  <p:embed/>
                </p:oleObj>
              </mc:Choice>
              <mc:Fallback>
                <p:oleObj name="Equation" r:id="rId9" imgW="3263760" imgH="177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572" y="5193196"/>
                        <a:ext cx="648335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2070" name="Object 6"/>
          <p:cNvGraphicFramePr>
            <a:graphicFrameLocks noChangeAspect="1"/>
          </p:cNvGraphicFramePr>
          <p:nvPr/>
        </p:nvGraphicFramePr>
        <p:xfrm>
          <a:off x="755576" y="5877272"/>
          <a:ext cx="7291387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045" name="Equation" r:id="rId11" imgW="3670200" imgH="228600" progId="Equation.3">
                  <p:embed/>
                </p:oleObj>
              </mc:Choice>
              <mc:Fallback>
                <p:oleObj name="Equation" r:id="rId11" imgW="367020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5877272"/>
                        <a:ext cx="7291387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Series Methods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50825" y="1406525"/>
            <a:ext cx="8677275" cy="31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 Antiqua" panose="02040602050305030304" pitchFamily="18" charset="0"/>
                <a:cs typeface="Tahoma" pitchFamily="34" charset="0"/>
              </a:rPr>
              <a:t>Simple Moving Average</a:t>
            </a:r>
          </a:p>
          <a:p>
            <a:pPr marL="742950" lvl="1" indent="-28575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§"/>
              <a:defRPr/>
            </a:pPr>
            <a:r>
              <a:rPr lang="en-US" kern="0" dirty="0">
                <a:solidFill>
                  <a:srgbClr val="000000"/>
                </a:solidFill>
                <a:latin typeface="Book Antiqua" panose="02040602050305030304" pitchFamily="18" charset="0"/>
                <a:cs typeface="Tahoma" pitchFamily="34" charset="0"/>
              </a:rPr>
              <a:t>Discard old records</a:t>
            </a:r>
          </a:p>
          <a:p>
            <a:pPr marL="742950" lvl="1" indent="-28575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§"/>
              <a:defRPr/>
            </a:pPr>
            <a:r>
              <a:rPr lang="en-US" kern="0" dirty="0">
                <a:solidFill>
                  <a:srgbClr val="000000"/>
                </a:solidFill>
                <a:latin typeface="Book Antiqua" panose="02040602050305030304" pitchFamily="18" charset="0"/>
                <a:cs typeface="Tahoma" pitchFamily="34" charset="0"/>
              </a:rPr>
              <a:t>Assign same weight for recent records</a:t>
            </a:r>
          </a:p>
          <a:p>
            <a:pPr marL="342900" indent="-34290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lang="en-US" kern="0" dirty="0">
                <a:solidFill>
                  <a:srgbClr val="000000"/>
                </a:solidFill>
                <a:latin typeface="Book Antiqua" panose="02040602050305030304" pitchFamily="18" charset="0"/>
                <a:cs typeface="Tahoma" pitchFamily="34" charset="0"/>
              </a:rPr>
              <a:t>Weighted Moving Average</a:t>
            </a:r>
          </a:p>
          <a:p>
            <a:pPr marL="742950" lvl="1" indent="-28575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§"/>
              <a:defRPr/>
            </a:pPr>
            <a:r>
              <a:rPr lang="en-US" kern="0" dirty="0">
                <a:solidFill>
                  <a:srgbClr val="000000"/>
                </a:solidFill>
                <a:latin typeface="Book Antiqua" panose="02040602050305030304" pitchFamily="18" charset="0"/>
                <a:cs typeface="Tahoma" pitchFamily="34" charset="0"/>
              </a:rPr>
              <a:t>Assign different weights for recent records</a:t>
            </a:r>
          </a:p>
          <a:p>
            <a:pPr marL="742950" lvl="1" indent="-28575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§"/>
              <a:defRPr/>
            </a:pPr>
            <a:endParaRPr lang="en-US" kern="0" dirty="0">
              <a:solidFill>
                <a:srgbClr val="000000"/>
              </a:solidFill>
              <a:latin typeface="Book Antiqua" panose="02040602050305030304" pitchFamily="18" charset="0"/>
              <a:cs typeface="Tahoma" pitchFamily="34" charset="0"/>
            </a:endParaRPr>
          </a:p>
          <a:p>
            <a:pPr marL="742950" lvl="1" indent="-28575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§"/>
              <a:defRPr/>
            </a:pPr>
            <a:endParaRPr lang="en-US" kern="0" dirty="0">
              <a:solidFill>
                <a:srgbClr val="000000"/>
              </a:solidFill>
              <a:latin typeface="Book Antiqua" panose="02040602050305030304" pitchFamily="18" charset="0"/>
              <a:cs typeface="Tahom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 Antiqua" panose="02040602050305030304" pitchFamily="18" charset="0"/>
              <a:cs typeface="Tahoma" pitchFamily="34" charset="0"/>
            </a:endParaRPr>
          </a:p>
        </p:txBody>
      </p:sp>
      <p:graphicFrame>
        <p:nvGraphicFramePr>
          <p:cNvPr id="59187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7438191"/>
              </p:ext>
            </p:extLst>
          </p:nvPr>
        </p:nvGraphicFramePr>
        <p:xfrm>
          <a:off x="1043223" y="4538836"/>
          <a:ext cx="48609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783" name="Equation" r:id="rId4" imgW="2425680" imgH="228600" progId="Equation.3">
                  <p:embed/>
                </p:oleObj>
              </mc:Choice>
              <mc:Fallback>
                <p:oleObj name="Equation" r:id="rId4" imgW="242568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223" y="4538836"/>
                        <a:ext cx="486092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9821048"/>
              </p:ext>
            </p:extLst>
          </p:nvPr>
        </p:nvGraphicFramePr>
        <p:xfrm>
          <a:off x="1043608" y="4538836"/>
          <a:ext cx="483393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784" name="Equation" r:id="rId6" imgW="2412720" imgH="228600" progId="Equation.3">
                  <p:embed/>
                </p:oleObj>
              </mc:Choice>
              <mc:Fallback>
                <p:oleObj name="Equation" r:id="rId6" imgW="241272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4538836"/>
                        <a:ext cx="4833937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23528" y="5200724"/>
            <a:ext cx="8352606" cy="9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lang="en-US" kern="0" dirty="0">
                <a:solidFill>
                  <a:srgbClr val="000000"/>
                </a:solidFill>
                <a:latin typeface="Book Antiqua" panose="02040602050305030304" pitchFamily="18" charset="0"/>
                <a:cs typeface="Tahoma" pitchFamily="34" charset="0"/>
              </a:rPr>
              <a:t>Exponential Smoothing is a type of weighted moving average </a:t>
            </a: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1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5918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1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Impact" pitchFamily="34" charset="0"/>
              </a:rPr>
              <a:t>Exponential Smoothing</a:t>
            </a:r>
            <a:endParaRPr lang="en-US" dirty="0"/>
          </a:p>
        </p:txBody>
      </p:sp>
      <p:graphicFrame>
        <p:nvGraphicFramePr>
          <p:cNvPr id="364547" name="Object 3"/>
          <p:cNvGraphicFramePr>
            <a:graphicFrameLocks noChangeAspect="1"/>
          </p:cNvGraphicFramePr>
          <p:nvPr/>
        </p:nvGraphicFramePr>
        <p:xfrm>
          <a:off x="1828800" y="1657381"/>
          <a:ext cx="5440363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811" name="Equation" r:id="rId4" imgW="1282680" imgH="228600" progId="Equation.3">
                  <p:embed/>
                </p:oleObj>
              </mc:Choice>
              <mc:Fallback>
                <p:oleObj name="Equation" r:id="rId4" imgW="128268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657381"/>
                        <a:ext cx="5440363" cy="969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4548" name="Object 4"/>
          <p:cNvGraphicFramePr>
            <a:graphicFrameLocks noChangeAspect="1"/>
          </p:cNvGraphicFramePr>
          <p:nvPr/>
        </p:nvGraphicFramePr>
        <p:xfrm>
          <a:off x="1943064" y="4232286"/>
          <a:ext cx="5278438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812" name="Equation" r:id="rId6" imgW="1244520" imgH="228600" progId="Equation.3">
                  <p:embed/>
                </p:oleObj>
              </mc:Choice>
              <mc:Fallback>
                <p:oleObj name="Equation" r:id="rId6" imgW="124452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3064" y="4232286"/>
                        <a:ext cx="5278438" cy="969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4549" name="Object 5"/>
          <p:cNvGraphicFramePr>
            <a:graphicFrameLocks noChangeAspect="1"/>
          </p:cNvGraphicFramePr>
          <p:nvPr/>
        </p:nvGraphicFramePr>
        <p:xfrm>
          <a:off x="1906551" y="2990844"/>
          <a:ext cx="5072063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813" name="Equation" r:id="rId8" imgW="1218960" imgH="228600" progId="Equation.3">
                  <p:embed/>
                </p:oleObj>
              </mc:Choice>
              <mc:Fallback>
                <p:oleObj name="Equation" r:id="rId8" imgW="121896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6551" y="2990844"/>
                        <a:ext cx="5072063" cy="950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4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64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64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3645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2000" fill="hold"/>
                                        <p:tgtEl>
                                          <p:spTgt spid="3645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Impact" pitchFamily="34" charset="0"/>
              </a:rPr>
              <a:t>Exponential Smoothing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617584" y="437995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endParaRPr lang="en-US" sz="1800">
              <a:latin typeface="Book Antiqua" panose="02040602050305030304" pitchFamily="18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375286" y="1409740"/>
            <a:ext cx="9428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l-GR" dirty="0">
                <a:solidFill>
                  <a:srgbClr val="C00000"/>
                </a:solidFill>
                <a:latin typeface="Book Antiqua" panose="02040602050305030304" pitchFamily="18" charset="0"/>
                <a:cs typeface="Arial" charset="0"/>
              </a:rPr>
              <a:t>α</a:t>
            </a:r>
            <a:r>
              <a:rPr lang="en-US" dirty="0">
                <a:solidFill>
                  <a:srgbClr val="C00000"/>
                </a:solidFill>
                <a:latin typeface="Book Antiqua" panose="02040602050305030304" pitchFamily="18" charset="0"/>
                <a:cs typeface="Arial" charset="0"/>
              </a:rPr>
              <a:t>=0.2</a:t>
            </a:r>
            <a:endParaRPr lang="el-GR" dirty="0">
              <a:solidFill>
                <a:srgbClr val="C00000"/>
              </a:solidFill>
              <a:latin typeface="Book Antiqua" panose="02040602050305030304" pitchFamily="18" charset="0"/>
              <a:cs typeface="Arial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25509" y="1522453"/>
            <a:ext cx="43954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Book Antiqua" panose="02040602050305030304" pitchFamily="18" charset="0"/>
              </a:rPr>
              <a:t> t</a:t>
            </a:r>
          </a:p>
          <a:p>
            <a:pPr eaLnBrk="1" hangingPunct="1">
              <a:defRPr/>
            </a:pPr>
            <a:r>
              <a:rPr lang="en-US" sz="1800" dirty="0">
                <a:latin typeface="Book Antiqua" panose="02040602050305030304" pitchFamily="18" charset="0"/>
              </a:rPr>
              <a:t>At</a:t>
            </a:r>
          </a:p>
          <a:p>
            <a:pPr eaLnBrk="1" hangingPunct="1">
              <a:defRPr/>
            </a:pPr>
            <a:r>
              <a:rPr lang="en-US" sz="1800" dirty="0">
                <a:latin typeface="Book Antiqua" panose="02040602050305030304" pitchFamily="18" charset="0"/>
              </a:rPr>
              <a:t>Ft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303384" y="1485940"/>
            <a:ext cx="53091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Book Antiqua" panose="02040602050305030304" pitchFamily="18" charset="0"/>
              </a:rPr>
              <a:t>  1</a:t>
            </a:r>
          </a:p>
          <a:p>
            <a:pPr eaLnBrk="1" hangingPunct="1">
              <a:defRPr/>
            </a:pPr>
            <a:r>
              <a:rPr lang="en-US" sz="1800" dirty="0">
                <a:latin typeface="Book Antiqua" panose="02040602050305030304" pitchFamily="18" charset="0"/>
              </a:rPr>
              <a:t>100</a:t>
            </a:r>
          </a:p>
          <a:p>
            <a:pPr eaLnBrk="1" hangingPunct="1">
              <a:defRPr/>
            </a:pPr>
            <a:r>
              <a:rPr lang="en-US" sz="1800" dirty="0">
                <a:latin typeface="Book Antiqua" panose="02040602050305030304" pitchFamily="18" charset="0"/>
              </a:rPr>
              <a:t>100</a:t>
            </a: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388984" y="3086140"/>
            <a:ext cx="13033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Book Antiqua" panose="02040602050305030304" pitchFamily="18" charset="0"/>
              </a:rPr>
              <a:t>A1  </a:t>
            </a:r>
            <a:r>
              <a:rPr lang="en-US" sz="1800">
                <a:latin typeface="Book Antiqua" panose="02040602050305030304" pitchFamily="18" charset="0"/>
                <a:sym typeface="Wingdings" pitchFamily="2" charset="2"/>
              </a:rPr>
              <a:t>  F2</a:t>
            </a:r>
            <a:r>
              <a:rPr lang="en-US" sz="1800"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2033634" y="1485940"/>
            <a:ext cx="53091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Book Antiqua" panose="02040602050305030304" pitchFamily="18" charset="0"/>
              </a:rPr>
              <a:t>  2</a:t>
            </a:r>
          </a:p>
          <a:p>
            <a:pPr eaLnBrk="1" hangingPunct="1">
              <a:defRPr/>
            </a:pPr>
            <a:endParaRPr lang="en-US" sz="1800" dirty="0">
              <a:latin typeface="Book Antiqua" panose="02040602050305030304" pitchFamily="18" charset="0"/>
            </a:endParaRPr>
          </a:p>
          <a:p>
            <a:pPr eaLnBrk="1" hangingPunct="1">
              <a:defRPr/>
            </a:pPr>
            <a:r>
              <a:rPr lang="en-US" sz="1800" b="1" dirty="0">
                <a:solidFill>
                  <a:srgbClr val="147627"/>
                </a:solidFill>
                <a:latin typeface="Book Antiqua" panose="02040602050305030304" pitchFamily="18" charset="0"/>
              </a:rPr>
              <a:t>100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336492" y="2479662"/>
            <a:ext cx="82154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Book Antiqua" panose="02040602050305030304" pitchFamily="18" charset="0"/>
              </a:rPr>
              <a:t>Since I have no information for F1, I just enter A1 which is 100.  Alternatively  we may  assume the average of all available data as our forecast for  period 1.   </a:t>
            </a: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2033634" y="1781157"/>
            <a:ext cx="5309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b="1" dirty="0">
                <a:solidFill>
                  <a:srgbClr val="CC0066"/>
                </a:solidFill>
                <a:latin typeface="Book Antiqua" panose="02040602050305030304" pitchFamily="18" charset="0"/>
              </a:rPr>
              <a:t>150</a:t>
            </a:r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465184" y="3668753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Book Antiqua" panose="02040602050305030304" pitchFamily="18" charset="0"/>
              </a:rPr>
              <a:t>F3 =(1-</a:t>
            </a:r>
            <a:r>
              <a:rPr lang="el-GR" sz="1800">
                <a:latin typeface="Book Antiqua" panose="02040602050305030304" pitchFamily="18" charset="0"/>
              </a:rPr>
              <a:t>α</a:t>
            </a:r>
            <a:r>
              <a:rPr lang="en-US" sz="1800">
                <a:latin typeface="Book Antiqua" panose="02040602050305030304" pitchFamily="18" charset="0"/>
              </a:rPr>
              <a:t>)F2 + </a:t>
            </a:r>
            <a:r>
              <a:rPr lang="el-GR" sz="1800">
                <a:latin typeface="Book Antiqua" panose="02040602050305030304" pitchFamily="18" charset="0"/>
              </a:rPr>
              <a:t>α</a:t>
            </a:r>
            <a:r>
              <a:rPr lang="en-US" sz="1800">
                <a:latin typeface="Book Antiqua" panose="02040602050305030304" pitchFamily="18" charset="0"/>
              </a:rPr>
              <a:t> A2</a:t>
            </a:r>
          </a:p>
        </p:txBody>
      </p:sp>
      <p:sp>
        <p:nvSpPr>
          <p:cNvPr id="13" name="Text Box 18"/>
          <p:cNvSpPr txBox="1">
            <a:spLocks noChangeArrowheads="1"/>
          </p:cNvSpPr>
          <p:nvPr/>
        </p:nvSpPr>
        <p:spPr bwMode="auto">
          <a:xfrm>
            <a:off x="481059" y="4241840"/>
            <a:ext cx="24384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Book Antiqua" panose="02040602050305030304" pitchFamily="18" charset="0"/>
              </a:rPr>
              <a:t>F3 =0.8(100) + 0.2(150)</a:t>
            </a: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481059" y="4851440"/>
            <a:ext cx="19431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Book Antiqua" panose="02040602050305030304" pitchFamily="18" charset="0"/>
              </a:rPr>
              <a:t>F3 =80 + 30 = 110</a:t>
            </a: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2674984" y="1485940"/>
            <a:ext cx="53091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Book Antiqua" panose="02040602050305030304" pitchFamily="18" charset="0"/>
              </a:rPr>
              <a:t>  3</a:t>
            </a:r>
          </a:p>
          <a:p>
            <a:pPr eaLnBrk="1" hangingPunct="1">
              <a:defRPr/>
            </a:pPr>
            <a:endParaRPr lang="en-US" sz="1800" dirty="0">
              <a:latin typeface="Book Antiqua" panose="02040602050305030304" pitchFamily="18" charset="0"/>
            </a:endParaRPr>
          </a:p>
          <a:p>
            <a:pPr eaLnBrk="1" hangingPunct="1">
              <a:defRPr/>
            </a:pPr>
            <a:r>
              <a:rPr lang="en-US" sz="1800" b="1" dirty="0">
                <a:solidFill>
                  <a:srgbClr val="147627"/>
                </a:solidFill>
                <a:latin typeface="Book Antiqua" panose="02040602050305030304" pitchFamily="18" charset="0"/>
              </a:rPr>
              <a:t>110</a:t>
            </a:r>
          </a:p>
        </p:txBody>
      </p:sp>
      <p:sp>
        <p:nvSpPr>
          <p:cNvPr id="16" name="Text Box 21"/>
          <p:cNvSpPr txBox="1">
            <a:spLocks noChangeArrowheads="1"/>
          </p:cNvSpPr>
          <p:nvPr/>
        </p:nvSpPr>
        <p:spPr bwMode="auto">
          <a:xfrm>
            <a:off x="3284584" y="5370553"/>
            <a:ext cx="184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Book Antiqua" panose="02040602050305030304" pitchFamily="18" charset="0"/>
              </a:rPr>
              <a:t>F2 &amp; A2  </a:t>
            </a:r>
            <a:r>
              <a:rPr lang="en-US" sz="1800" dirty="0">
                <a:latin typeface="Book Antiqua" panose="02040602050305030304" pitchFamily="18" charset="0"/>
                <a:sym typeface="Wingdings" pitchFamily="2" charset="2"/>
              </a:rPr>
              <a:t>  F3</a:t>
            </a:r>
            <a:r>
              <a:rPr lang="en-US" sz="1800" dirty="0"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693784" y="5980153"/>
            <a:ext cx="1303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Book Antiqua" panose="02040602050305030304" pitchFamily="18" charset="0"/>
              </a:rPr>
              <a:t>A1  </a:t>
            </a:r>
            <a:r>
              <a:rPr lang="en-US" sz="1800">
                <a:latin typeface="Book Antiqua" panose="02040602050305030304" pitchFamily="18" charset="0"/>
                <a:sym typeface="Wingdings" pitchFamily="2" charset="2"/>
              </a:rPr>
              <a:t>  F2</a:t>
            </a:r>
            <a:r>
              <a:rPr lang="en-US" sz="1800"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18" name="Text Box 23"/>
          <p:cNvSpPr txBox="1">
            <a:spLocks noChangeArrowheads="1"/>
          </p:cNvSpPr>
          <p:nvPr/>
        </p:nvSpPr>
        <p:spPr bwMode="auto">
          <a:xfrm>
            <a:off x="3284584" y="5980153"/>
            <a:ext cx="1790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Book Antiqua" panose="02040602050305030304" pitchFamily="18" charset="0"/>
              </a:rPr>
              <a:t>A1 &amp; A2 </a:t>
            </a:r>
            <a:r>
              <a:rPr lang="en-US" sz="1800">
                <a:latin typeface="Book Antiqua" panose="02040602050305030304" pitchFamily="18" charset="0"/>
                <a:sym typeface="Wingdings" pitchFamily="2" charset="2"/>
              </a:rPr>
              <a:t>  F3</a:t>
            </a:r>
            <a:r>
              <a:rPr lang="en-US" sz="1800"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19" name="Text Box 24"/>
          <p:cNvSpPr txBox="1">
            <a:spLocks noChangeArrowheads="1"/>
          </p:cNvSpPr>
          <p:nvPr/>
        </p:nvSpPr>
        <p:spPr bwMode="auto">
          <a:xfrm>
            <a:off x="482544" y="5370553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Book Antiqua" panose="02040602050305030304" pitchFamily="18" charset="0"/>
              </a:rPr>
              <a:t>F3 =(1-</a:t>
            </a:r>
            <a:r>
              <a:rPr lang="el-GR" sz="1800" dirty="0">
                <a:latin typeface="Book Antiqua" panose="02040602050305030304" pitchFamily="18" charset="0"/>
              </a:rPr>
              <a:t>α</a:t>
            </a:r>
            <a:r>
              <a:rPr lang="en-US" sz="1800" dirty="0">
                <a:latin typeface="Book Antiqua" panose="02040602050305030304" pitchFamily="18" charset="0"/>
              </a:rPr>
              <a:t>)F2 + </a:t>
            </a:r>
            <a:r>
              <a:rPr lang="el-GR" sz="1800" dirty="0">
                <a:latin typeface="Book Antiqua" panose="02040602050305030304" pitchFamily="18" charset="0"/>
              </a:rPr>
              <a:t>α</a:t>
            </a:r>
            <a:r>
              <a:rPr lang="en-US" sz="1800" dirty="0">
                <a:latin typeface="Book Antiqua" panose="02040602050305030304" pitchFamily="18" charset="0"/>
              </a:rPr>
              <a:t> A2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Exponential Smoothing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92144" y="4489484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endParaRPr lang="en-US" sz="1800">
              <a:latin typeface="+mn-lt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090869" y="1343002"/>
            <a:ext cx="7232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l-GR" sz="1800" dirty="0">
                <a:latin typeface="+mn-lt"/>
                <a:cs typeface="Arial" charset="0"/>
              </a:rPr>
              <a:t>α</a:t>
            </a:r>
            <a:r>
              <a:rPr lang="en-US" sz="1800" dirty="0">
                <a:latin typeface="+mn-lt"/>
                <a:cs typeface="Arial" charset="0"/>
              </a:rPr>
              <a:t>=0.2</a:t>
            </a:r>
            <a:endParaRPr lang="el-GR" sz="1800" dirty="0">
              <a:latin typeface="+mn-lt"/>
              <a:cs typeface="Arial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00069" y="2074896"/>
            <a:ext cx="4127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t</a:t>
            </a:r>
          </a:p>
          <a:p>
            <a:pPr eaLnBrk="1" hangingPunct="1">
              <a:defRPr/>
            </a:pPr>
            <a:r>
              <a:rPr lang="en-US" sz="1800">
                <a:latin typeface="+mn-lt"/>
              </a:rPr>
              <a:t>At</a:t>
            </a:r>
          </a:p>
          <a:p>
            <a:pPr eaLnBrk="1" hangingPunct="1">
              <a:defRPr/>
            </a:pPr>
            <a:r>
              <a:rPr lang="en-US" sz="1800">
                <a:latin typeface="+mn-lt"/>
              </a:rPr>
              <a:t>Ft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277944" y="2038384"/>
            <a:ext cx="5699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1</a:t>
            </a:r>
          </a:p>
          <a:p>
            <a:pPr eaLnBrk="1" hangingPunct="1">
              <a:defRPr/>
            </a:pPr>
            <a:r>
              <a:rPr lang="en-US" sz="1800">
                <a:latin typeface="+mn-lt"/>
              </a:rPr>
              <a:t>100</a:t>
            </a:r>
          </a:p>
          <a:p>
            <a:pPr eaLnBrk="1" hangingPunct="1">
              <a:defRPr/>
            </a:pPr>
            <a:r>
              <a:rPr lang="en-US" sz="1800">
                <a:latin typeface="+mn-lt"/>
              </a:rPr>
              <a:t>100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00069" y="3155984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F4 =(1-</a:t>
            </a:r>
            <a:r>
              <a:rPr lang="el-GR" sz="1800">
                <a:latin typeface="+mn-lt"/>
              </a:rPr>
              <a:t>α</a:t>
            </a:r>
            <a:r>
              <a:rPr lang="en-US" sz="1800">
                <a:latin typeface="+mn-lt"/>
              </a:rPr>
              <a:t>)F3 + </a:t>
            </a:r>
            <a:r>
              <a:rPr lang="el-GR" sz="1800">
                <a:latin typeface="+mn-lt"/>
              </a:rPr>
              <a:t>α</a:t>
            </a:r>
            <a:r>
              <a:rPr lang="en-US" sz="1800">
                <a:latin typeface="+mn-lt"/>
              </a:rPr>
              <a:t> A3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515944" y="3819559"/>
            <a:ext cx="24298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F4 =0.8(110) + 0.2(120)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15944" y="4429159"/>
            <a:ext cx="20589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F4 =88 + 24 = 112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878144" y="5008596"/>
            <a:ext cx="172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A3 &amp; F3 </a:t>
            </a:r>
            <a:r>
              <a:rPr lang="en-US" sz="1800">
                <a:latin typeface="+mn-lt"/>
                <a:sym typeface="Wingdings" pitchFamily="2" charset="2"/>
              </a:rPr>
              <a:t>  F4</a:t>
            </a:r>
            <a:endParaRPr lang="en-US" sz="1800">
              <a:latin typeface="+mn-lt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554007" y="5541996"/>
            <a:ext cx="1790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A1 &amp; A2  </a:t>
            </a:r>
            <a:r>
              <a:rPr lang="en-US" sz="1800">
                <a:latin typeface="+mn-lt"/>
                <a:sym typeface="Wingdings" pitchFamily="2" charset="2"/>
              </a:rPr>
              <a:t>  F3</a:t>
            </a:r>
            <a:endParaRPr lang="en-US" sz="1800">
              <a:latin typeface="+mn-lt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892402" y="5541996"/>
            <a:ext cx="2320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A1&amp; A2 &amp; A3  </a:t>
            </a:r>
            <a:r>
              <a:rPr lang="en-US" sz="1800" dirty="0">
                <a:latin typeface="+mn-lt"/>
                <a:sym typeface="Wingdings" pitchFamily="2" charset="2"/>
              </a:rPr>
              <a:t>  F4</a:t>
            </a:r>
            <a:r>
              <a:rPr lang="en-US" sz="1800" dirty="0">
                <a:latin typeface="+mn-lt"/>
              </a:rPr>
              <a:t> 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2008194" y="2038384"/>
            <a:ext cx="5699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2</a:t>
            </a:r>
          </a:p>
          <a:p>
            <a:pPr eaLnBrk="1" hangingPunct="1">
              <a:defRPr/>
            </a:pPr>
            <a:r>
              <a:rPr lang="en-US" sz="1800" dirty="0">
                <a:latin typeface="+mn-lt"/>
              </a:rPr>
              <a:t>150</a:t>
            </a:r>
          </a:p>
          <a:p>
            <a:pPr eaLnBrk="1" hangingPunct="1">
              <a:defRPr/>
            </a:pPr>
            <a:r>
              <a:rPr lang="en-US" sz="1800" dirty="0">
                <a:latin typeface="+mn-lt"/>
              </a:rPr>
              <a:t>100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2573344" y="2036796"/>
            <a:ext cx="5524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3</a:t>
            </a:r>
          </a:p>
          <a:p>
            <a:pPr eaLnBrk="1" hangingPunct="1">
              <a:defRPr/>
            </a:pPr>
            <a:endParaRPr lang="en-US" sz="1800" b="1">
              <a:solidFill>
                <a:srgbClr val="CC0066"/>
              </a:solidFill>
              <a:latin typeface="+mn-lt"/>
            </a:endParaRPr>
          </a:p>
          <a:p>
            <a:pPr eaLnBrk="1" hangingPunct="1">
              <a:defRPr/>
            </a:pPr>
            <a:r>
              <a:rPr lang="en-US" sz="1800">
                <a:latin typeface="+mn-lt"/>
              </a:rPr>
              <a:t>110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3182944" y="2038384"/>
            <a:ext cx="51815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4</a:t>
            </a:r>
          </a:p>
          <a:p>
            <a:pPr eaLnBrk="1" hangingPunct="1">
              <a:defRPr/>
            </a:pPr>
            <a:endParaRPr lang="en-US" sz="1800" dirty="0">
              <a:latin typeface="+mn-lt"/>
            </a:endParaRPr>
          </a:p>
          <a:p>
            <a:pPr eaLnBrk="1" hangingPunct="1">
              <a:defRPr/>
            </a:pPr>
            <a:r>
              <a:rPr lang="en-US" sz="1800" b="1" dirty="0">
                <a:solidFill>
                  <a:srgbClr val="147627"/>
                </a:solidFill>
                <a:latin typeface="+mn-lt"/>
              </a:rPr>
              <a:t>112</a:t>
            </a: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2573344" y="2281271"/>
            <a:ext cx="5699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b="1">
                <a:solidFill>
                  <a:srgbClr val="CC0066"/>
                </a:solidFill>
                <a:latin typeface="+mn-lt"/>
              </a:rPr>
              <a:t>120</a:t>
            </a:r>
            <a:endParaRPr lang="en-US" sz="1800">
              <a:latin typeface="+mn-lt"/>
            </a:endParaRP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566712" y="5024471"/>
            <a:ext cx="2143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F4 =(1-</a:t>
            </a:r>
            <a:r>
              <a:rPr lang="el-GR" sz="1800" dirty="0">
                <a:latin typeface="+mn-lt"/>
              </a:rPr>
              <a:t>α</a:t>
            </a:r>
            <a:r>
              <a:rPr lang="en-US" sz="1800" dirty="0">
                <a:latin typeface="+mn-lt"/>
              </a:rPr>
              <a:t>)F3 + </a:t>
            </a:r>
            <a:r>
              <a:rPr lang="el-GR" sz="1800" dirty="0">
                <a:latin typeface="+mn-lt"/>
              </a:rPr>
              <a:t>α</a:t>
            </a:r>
            <a:r>
              <a:rPr lang="en-US" sz="1800" dirty="0">
                <a:latin typeface="+mn-lt"/>
              </a:rPr>
              <a:t> A3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6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>
              <a:lnSpc>
                <a:spcPct val="130000"/>
              </a:lnSpc>
              <a:spcBef>
                <a:spcPct val="20000"/>
              </a:spcBef>
              <a:defRPr/>
            </a:pPr>
            <a:r>
              <a:rPr lang="en-US" dirty="0"/>
              <a:t>Example:   Forecast for week 9 using </a:t>
            </a:r>
            <a:r>
              <a:rPr lang="en-US" b="1" dirty="0">
                <a:latin typeface="Symbol" pitchFamily="18" charset="2"/>
              </a:rPr>
              <a:t>a</a:t>
            </a:r>
            <a:r>
              <a:rPr lang="en-US" dirty="0"/>
              <a:t> = 0.1</a:t>
            </a:r>
          </a:p>
        </p:txBody>
      </p:sp>
      <p:graphicFrame>
        <p:nvGraphicFramePr>
          <p:cNvPr id="48845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0995793"/>
              </p:ext>
            </p:extLst>
          </p:nvPr>
        </p:nvGraphicFramePr>
        <p:xfrm>
          <a:off x="683568" y="5264125"/>
          <a:ext cx="7377235" cy="574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338" name="Equation" r:id="rId4" imgW="2933640" imgH="228600" progId="Equation.3">
                  <p:embed/>
                </p:oleObj>
              </mc:Choice>
              <mc:Fallback>
                <p:oleObj name="Equation" r:id="rId4" imgW="293364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5264125"/>
                        <a:ext cx="7377235" cy="57469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575556" y="1340768"/>
            <a:ext cx="7972475" cy="3672408"/>
            <a:chOff x="250825" y="1340768"/>
            <a:chExt cx="8639924" cy="4464496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50825" y="1340768"/>
              <a:ext cx="8639924" cy="4464496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791579" y="1736812"/>
              <a:ext cx="8099169" cy="406845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9122341"/>
              </p:ext>
            </p:extLst>
          </p:nvPr>
        </p:nvGraphicFramePr>
        <p:xfrm>
          <a:off x="1069836" y="1678750"/>
          <a:ext cx="7457960" cy="3334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339" name="Worksheet" r:id="rId7" imgW="3855791" imgH="1912746" progId="Excel.Sheet.12">
                  <p:embed/>
                </p:oleObj>
              </mc:Choice>
              <mc:Fallback>
                <p:oleObj name="Worksheet" r:id="rId7" imgW="3855791" imgH="191274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69836" y="1678750"/>
                        <a:ext cx="7457960" cy="33344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6445959"/>
              </p:ext>
            </p:extLst>
          </p:nvPr>
        </p:nvGraphicFramePr>
        <p:xfrm>
          <a:off x="683568" y="5940995"/>
          <a:ext cx="7321550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340" name="Equation" r:id="rId9" imgW="2908080" imgH="228600" progId="Equation.3">
                  <p:embed/>
                </p:oleObj>
              </mc:Choice>
              <mc:Fallback>
                <p:oleObj name="Equation" r:id="rId9" imgW="2908080" imgH="228600" progId="Equation.3">
                  <p:embed/>
                  <p:pic>
                    <p:nvPicPr>
                      <p:cNvPr id="49049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5940995"/>
                        <a:ext cx="7321550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latin typeface="Symbol" pitchFamily="18" charset="2"/>
              </a:rPr>
              <a:t>a</a:t>
            </a:r>
            <a:r>
              <a:rPr lang="en-US" b="1" dirty="0"/>
              <a:t> </a:t>
            </a:r>
            <a:r>
              <a:rPr lang="en-US" dirty="0"/>
              <a:t>= 0.1, 0.2, 0.4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9008590"/>
              </p:ext>
            </p:extLst>
          </p:nvPr>
        </p:nvGraphicFramePr>
        <p:xfrm>
          <a:off x="329057" y="3753036"/>
          <a:ext cx="8599043" cy="2844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976" name="Worksheet" r:id="rId4" imgW="5783686" imgH="1912746" progId="Excel.Sheet.12">
                  <p:embed/>
                </p:oleObj>
              </mc:Choice>
              <mc:Fallback>
                <p:oleObj name="Worksheet" r:id="rId4" imgW="5783686" imgH="191274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9057" y="3753036"/>
                        <a:ext cx="8599043" cy="28443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63011" y="1369865"/>
            <a:ext cx="3870000" cy="2334467"/>
          </a:xfrm>
          <a:prstGeom prst="rect">
            <a:avLst/>
          </a:prstGeom>
        </p:spPr>
      </p:pic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33499" y="1322908"/>
            <a:ext cx="4086473" cy="2196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600" kern="0" dirty="0">
                <a:solidFill>
                  <a:srgbClr val="000000"/>
                </a:solidFill>
                <a:latin typeface="Book Antiqua" panose="02040602050305030304" pitchFamily="18" charset="0"/>
                <a:cs typeface="Tahoma" pitchFamily="34" charset="0"/>
              </a:rPr>
              <a:t>Large </a:t>
            </a:r>
            <a:r>
              <a:rPr lang="en-US" sz="2600" kern="0" dirty="0">
                <a:solidFill>
                  <a:srgbClr val="000000"/>
                </a:solidFill>
                <a:latin typeface="Book Antiqua" panose="02040602050305030304" pitchFamily="18" charset="0"/>
                <a:cs typeface="Tahoma" pitchFamily="34" charset="0"/>
                <a:sym typeface="Symbol" pitchFamily="18" charset="2"/>
              </a:rPr>
              <a:t> or </a:t>
            </a:r>
            <a:r>
              <a:rPr lang="en-US" sz="2600" kern="0" dirty="0">
                <a:solidFill>
                  <a:srgbClr val="000000"/>
                </a:solidFill>
                <a:latin typeface="Book Antiqua" panose="02040602050305030304" pitchFamily="18" charset="0"/>
                <a:cs typeface="Tahoma" pitchFamily="34" charset="0"/>
              </a:rPr>
              <a:t>Small </a:t>
            </a:r>
            <a:r>
              <a:rPr lang="en-US" sz="2600" kern="0" dirty="0">
                <a:solidFill>
                  <a:srgbClr val="000000"/>
                </a:solidFill>
                <a:latin typeface="Book Antiqua" panose="02040602050305030304" pitchFamily="18" charset="0"/>
                <a:cs typeface="Tahoma" pitchFamily="34" charset="0"/>
                <a:sym typeface="Symbol" pitchFamily="18" charset="2"/>
              </a:rPr>
              <a:t></a:t>
            </a:r>
          </a:p>
          <a:p>
            <a:pPr marL="742950" lvl="1" indent="-285750">
              <a:lnSpc>
                <a:spcPct val="115000"/>
              </a:lnSpc>
              <a:spcBef>
                <a:spcPct val="20000"/>
              </a:spcBef>
              <a:buSzPct val="55000"/>
              <a:buFont typeface="Wingdings" pitchFamily="2" charset="2"/>
              <a:buChar char="n"/>
            </a:pPr>
            <a:r>
              <a:rPr lang="en-US" dirty="0">
                <a:solidFill>
                  <a:srgbClr val="000000"/>
                </a:solidFill>
                <a:latin typeface="Book Antiqua" panose="02040602050305030304" pitchFamily="18" charset="0"/>
              </a:rPr>
              <a:t>When does it work?</a:t>
            </a:r>
          </a:p>
          <a:p>
            <a:pPr marL="742950" lvl="1" indent="-285750">
              <a:lnSpc>
                <a:spcPct val="115000"/>
              </a:lnSpc>
              <a:spcBef>
                <a:spcPct val="20000"/>
              </a:spcBef>
              <a:buSzPct val="55000"/>
              <a:buFont typeface="Wingdings" pitchFamily="2" charset="2"/>
              <a:buChar char="n"/>
            </a:pPr>
            <a:r>
              <a:rPr lang="en-US" sz="2200" dirty="0">
                <a:solidFill>
                  <a:srgbClr val="000000"/>
                </a:solidFill>
                <a:latin typeface="Book Antiqua" panose="02040602050305030304" pitchFamily="18" charset="0"/>
              </a:rPr>
              <a:t>When does it not?</a:t>
            </a:r>
          </a:p>
          <a:p>
            <a:pPr marL="285750" indent="-28575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lang="en-US" sz="2600" kern="0" dirty="0">
                <a:solidFill>
                  <a:srgbClr val="000000"/>
                </a:solidFill>
                <a:latin typeface="Book Antiqua" panose="02040602050305030304" pitchFamily="18" charset="0"/>
                <a:cs typeface="Tahoma" pitchFamily="34" charset="0"/>
              </a:rPr>
              <a:t> ES or MA 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 Antiqua" panose="02040602050305030304" pitchFamily="18" charset="0"/>
                <a:cs typeface="Tahoma" pitchFamily="34" charset="0"/>
              </a:rPr>
              <a:t>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58775" y="1457298"/>
            <a:ext cx="846137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 Antiqua" panose="02040602050305030304" pitchFamily="18" charset="0"/>
                <a:cs typeface="Tahoma" pitchFamily="34" charset="0"/>
              </a:rPr>
              <a:t>As </a:t>
            </a:r>
            <a:r>
              <a:rPr lang="en-US" i="1" kern="0" dirty="0">
                <a:solidFill>
                  <a:srgbClr val="000000"/>
                </a:solidFill>
                <a:latin typeface="Symbol" panose="05050102010706020507" pitchFamily="18" charset="2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 Antiqua" panose="02040602050305030304" pitchFamily="18" charset="0"/>
                <a:cs typeface="Tahoma" pitchFamily="34" charset="0"/>
              </a:rPr>
              <a:t> becomes larger, the predicted values exhibit more variation, because they are more responsive to the demand in the previous period.</a:t>
            </a:r>
          </a:p>
          <a:p>
            <a:pPr marL="742950" marR="0" lvl="1" indent="-28575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 Antiqua" panose="02040602050305030304" pitchFamily="18" charset="0"/>
                <a:cs typeface="Tahoma" pitchFamily="34" charset="0"/>
              </a:rPr>
              <a:t>A large 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 Antiqua" panose="02040602050305030304" pitchFamily="18" charset="0"/>
                <a:cs typeface="Tahoma" pitchFamily="34" charset="0"/>
              </a:rPr>
              <a:t> seems to track the series better.</a:t>
            </a:r>
          </a:p>
          <a:p>
            <a:pPr marL="742950" marR="0" lvl="1" indent="-28575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 Antiqua" panose="02040602050305030304" pitchFamily="18" charset="0"/>
                <a:cs typeface="Tahoma" pitchFamily="34" charset="0"/>
              </a:rPr>
              <a:t>Value of stability</a:t>
            </a: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 Antiqua" panose="02040602050305030304" pitchFamily="18" charset="0"/>
                <a:cs typeface="Tahoma" pitchFamily="34" charset="0"/>
              </a:rPr>
              <a:t>This parallels our observation regarding MA:  there is a trade-off between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 Antiqua" panose="02040602050305030304" pitchFamily="18" charset="0"/>
                <a:cs typeface="Tahoma" pitchFamily="34" charset="0"/>
              </a:rPr>
              <a:t>responsiveness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 Antiqua" panose="02040602050305030304" pitchFamily="18" charset="0"/>
                <a:cs typeface="Tahoma" pitchFamily="34" charset="0"/>
              </a:rPr>
              <a:t> and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 Antiqua" panose="02040602050305030304" pitchFamily="18" charset="0"/>
                <a:cs typeface="Tahoma" pitchFamily="34" charset="0"/>
              </a:rPr>
              <a:t>smoothing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 Antiqua" panose="02040602050305030304" pitchFamily="18" charset="0"/>
                <a:cs typeface="Tahoma" pitchFamily="34" charset="0"/>
              </a:rPr>
              <a:t> out demand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 Antiqua" panose="02040602050305030304" pitchFamily="18" charset="0"/>
                <a:cs typeface="Tahoma" pitchFamily="34" charset="0"/>
              </a:rPr>
              <a:t>fluctuations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 Antiqua" panose="02040602050305030304" pitchFamily="18" charset="0"/>
                <a:cs typeface="Tahoma" pitchFamily="34" charset="0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ample presentation slides with animation [2]">
  <a:themeElements>
    <a:clrScheme name="Sample presentation slides with animation [2] 1">
      <a:dk1>
        <a:srgbClr val="1A1A70"/>
      </a:dk1>
      <a:lt1>
        <a:srgbClr val="FFFFFF"/>
      </a:lt1>
      <a:dk2>
        <a:srgbClr val="12449E"/>
      </a:dk2>
      <a:lt2>
        <a:srgbClr val="C0C0C0"/>
      </a:lt2>
      <a:accent1>
        <a:srgbClr val="3167D3"/>
      </a:accent1>
      <a:accent2>
        <a:srgbClr val="87A3E9"/>
      </a:accent2>
      <a:accent3>
        <a:srgbClr val="FFFFFF"/>
      </a:accent3>
      <a:accent4>
        <a:srgbClr val="14145F"/>
      </a:accent4>
      <a:accent5>
        <a:srgbClr val="ADB8E6"/>
      </a:accent5>
      <a:accent6>
        <a:srgbClr val="7A93D3"/>
      </a:accent6>
      <a:hlink>
        <a:srgbClr val="90B54D"/>
      </a:hlink>
      <a:folHlink>
        <a:srgbClr val="F6A23C"/>
      </a:folHlink>
    </a:clrScheme>
    <a:fontScheme name="Sample presentation slides with animation [2]">
      <a:majorFont>
        <a:latin typeface="Impact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presentation slides with animation [2] 1">
        <a:dk1>
          <a:srgbClr val="1A1A70"/>
        </a:dk1>
        <a:lt1>
          <a:srgbClr val="FFFFFF"/>
        </a:lt1>
        <a:dk2>
          <a:srgbClr val="12449E"/>
        </a:dk2>
        <a:lt2>
          <a:srgbClr val="C0C0C0"/>
        </a:lt2>
        <a:accent1>
          <a:srgbClr val="3167D3"/>
        </a:accent1>
        <a:accent2>
          <a:srgbClr val="87A3E9"/>
        </a:accent2>
        <a:accent3>
          <a:srgbClr val="FFFFFF"/>
        </a:accent3>
        <a:accent4>
          <a:srgbClr val="14145F"/>
        </a:accent4>
        <a:accent5>
          <a:srgbClr val="ADB8E6"/>
        </a:accent5>
        <a:accent6>
          <a:srgbClr val="7A93D3"/>
        </a:accent6>
        <a:hlink>
          <a:srgbClr val="90B54D"/>
        </a:hlink>
        <a:folHlink>
          <a:srgbClr val="F6A23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2">
        <a:dk1>
          <a:srgbClr val="0E5D92"/>
        </a:dk1>
        <a:lt1>
          <a:srgbClr val="FFFFFF"/>
        </a:lt1>
        <a:dk2>
          <a:srgbClr val="137C9D"/>
        </a:dk2>
        <a:lt2>
          <a:srgbClr val="C0C0C0"/>
        </a:lt2>
        <a:accent1>
          <a:srgbClr val="35AACF"/>
        </a:accent1>
        <a:accent2>
          <a:srgbClr val="75CDB2"/>
        </a:accent2>
        <a:accent3>
          <a:srgbClr val="FFFFFF"/>
        </a:accent3>
        <a:accent4>
          <a:srgbClr val="0A4E7C"/>
        </a:accent4>
        <a:accent5>
          <a:srgbClr val="AED2E4"/>
        </a:accent5>
        <a:accent6>
          <a:srgbClr val="69BAA1"/>
        </a:accent6>
        <a:hlink>
          <a:srgbClr val="E8C86E"/>
        </a:hlink>
        <a:folHlink>
          <a:srgbClr val="1E68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3">
        <a:dk1>
          <a:srgbClr val="164D60"/>
        </a:dk1>
        <a:lt1>
          <a:srgbClr val="FFFFFF"/>
        </a:lt1>
        <a:dk2>
          <a:srgbClr val="2A8486"/>
        </a:dk2>
        <a:lt2>
          <a:srgbClr val="C0C0C0"/>
        </a:lt2>
        <a:accent1>
          <a:srgbClr val="48BC77"/>
        </a:accent1>
        <a:accent2>
          <a:srgbClr val="ECCA4C"/>
        </a:accent2>
        <a:accent3>
          <a:srgbClr val="FFFFFF"/>
        </a:accent3>
        <a:accent4>
          <a:srgbClr val="114051"/>
        </a:accent4>
        <a:accent5>
          <a:srgbClr val="B1DABD"/>
        </a:accent5>
        <a:accent6>
          <a:srgbClr val="D6B744"/>
        </a:accent6>
        <a:hlink>
          <a:srgbClr val="3191E9"/>
        </a:hlink>
        <a:folHlink>
          <a:srgbClr val="E3694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Sample presentation slides with animation [2]</Template>
  <TotalTime>15824</TotalTime>
  <Words>858</Words>
  <Application>Microsoft Office PowerPoint</Application>
  <PresentationFormat>On-screen Show (4:3)</PresentationFormat>
  <Paragraphs>144</Paragraphs>
  <Slides>24</Slides>
  <Notes>20</Notes>
  <HiddenSlides>0</HiddenSlides>
  <MMClips>1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5" baseType="lpstr">
      <vt:lpstr>Arial</vt:lpstr>
      <vt:lpstr>Book Antiqua</vt:lpstr>
      <vt:lpstr>Impact</vt:lpstr>
      <vt:lpstr>Monotype Sorts</vt:lpstr>
      <vt:lpstr>Symbol</vt:lpstr>
      <vt:lpstr>Tahoma</vt:lpstr>
      <vt:lpstr>Times New Roman</vt:lpstr>
      <vt:lpstr>Wingdings</vt:lpstr>
      <vt:lpstr>Sample presentation slides with animation [2]</vt:lpstr>
      <vt:lpstr>Equation</vt:lpstr>
      <vt:lpstr>Worksheet</vt:lpstr>
      <vt:lpstr>Chapter 7 Demand Forecasting in a Supply Chain</vt:lpstr>
      <vt:lpstr>Chapter 7 Demand Forecasting in a Supply Chain</vt:lpstr>
      <vt:lpstr>Time Series Methods</vt:lpstr>
      <vt:lpstr>Exponential Smoothing</vt:lpstr>
      <vt:lpstr>Exponential Smoothing</vt:lpstr>
      <vt:lpstr>Exponential Smoothing</vt:lpstr>
      <vt:lpstr>Example:   Forecast for week 9 using a = 0.1</vt:lpstr>
      <vt:lpstr>a = 0.1, 0.2, 0.4</vt:lpstr>
      <vt:lpstr>Comparison</vt:lpstr>
      <vt:lpstr>Comparison</vt:lpstr>
      <vt:lpstr>Which a to choose?</vt:lpstr>
      <vt:lpstr>All Pieces of Data are Taken into  Account in  ES</vt:lpstr>
      <vt:lpstr>What is better?   Exponential Smoothing  or Moving Average</vt:lpstr>
      <vt:lpstr>Compute MAD &amp; TS</vt:lpstr>
      <vt:lpstr>Data  Table Excel</vt:lpstr>
      <vt:lpstr>Office Button</vt:lpstr>
      <vt:lpstr>Add-Inns</vt:lpstr>
      <vt:lpstr>Not OK, but GO, then Check Mark Solver</vt:lpstr>
      <vt:lpstr>Data Tab/ Solver</vt:lpstr>
      <vt:lpstr>Target Cell/Changing Cells</vt:lpstr>
      <vt:lpstr>Optimal  a Minimal MAD</vt:lpstr>
      <vt:lpstr>NOTE – The following pages are not recorded</vt:lpstr>
      <vt:lpstr>Measures of Forecast Error; Additional Indices</vt:lpstr>
      <vt:lpstr>Measures of Forecast Error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Tony Barnett</dc:creator>
  <cp:lastModifiedBy>Asef-Vaziri, Ardavan</cp:lastModifiedBy>
  <cp:revision>383</cp:revision>
  <dcterms:created xsi:type="dcterms:W3CDTF">2005-11-30T06:54:40Z</dcterms:created>
  <dcterms:modified xsi:type="dcterms:W3CDTF">2024-09-21T18:49:52Z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TC011367991033</vt:lpwstr>
  </property>
</Properties>
</file>