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25"/>
  </p:notesMasterIdLst>
  <p:handoutMasterIdLst>
    <p:handoutMasterId r:id="rId26"/>
  </p:handoutMasterIdLst>
  <p:sldIdLst>
    <p:sldId id="625" r:id="rId7"/>
    <p:sldId id="987" r:id="rId8"/>
    <p:sldId id="981" r:id="rId9"/>
    <p:sldId id="331" r:id="rId10"/>
    <p:sldId id="347" r:id="rId11"/>
    <p:sldId id="338" r:id="rId12"/>
    <p:sldId id="983" r:id="rId13"/>
    <p:sldId id="385" r:id="rId14"/>
    <p:sldId id="387" r:id="rId15"/>
    <p:sldId id="982" r:id="rId16"/>
    <p:sldId id="334" r:id="rId17"/>
    <p:sldId id="335" r:id="rId18"/>
    <p:sldId id="355" r:id="rId19"/>
    <p:sldId id="626" r:id="rId20"/>
    <p:sldId id="985" r:id="rId21"/>
    <p:sldId id="350" r:id="rId22"/>
    <p:sldId id="628" r:id="rId23"/>
    <p:sldId id="629" r:id="rId2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F252D946-E250-4E67-A53E-A49D89BA55FD}">
          <p14:sldIdLst>
            <p14:sldId id="625"/>
            <p14:sldId id="987"/>
          </p14:sldIdLst>
        </p14:section>
        <p14:section name="Section 1" id="{E088EE82-0ED2-410B-9020-9749CCBDE3D9}">
          <p14:sldIdLst>
            <p14:sldId id="981"/>
            <p14:sldId id="331"/>
            <p14:sldId id="347"/>
            <p14:sldId id="338"/>
          </p14:sldIdLst>
        </p14:section>
        <p14:section name="Section 2" id="{A8AF75C2-0885-4DE3-B3C5-FA02C8B86637}">
          <p14:sldIdLst>
            <p14:sldId id="983"/>
            <p14:sldId id="385"/>
            <p14:sldId id="387"/>
          </p14:sldIdLst>
        </p14:section>
        <p14:section name="Section 3" id="{34091942-8089-4D9F-9764-212D3066837F}">
          <p14:sldIdLst>
            <p14:sldId id="982"/>
            <p14:sldId id="334"/>
            <p14:sldId id="335"/>
            <p14:sldId id="355"/>
            <p14:sldId id="626"/>
          </p14:sldIdLst>
        </p14:section>
        <p14:section name="Section 4" id="{F5C2ED27-26CC-4BD4-BC1A-A77EC98CC851}">
          <p14:sldIdLst>
            <p14:sldId id="985"/>
            <p14:sldId id="350"/>
            <p14:sldId id="628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007D"/>
    <a:srgbClr val="A50023"/>
    <a:srgbClr val="A80000"/>
    <a:srgbClr val="000000"/>
    <a:srgbClr val="AA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95" autoAdjust="0"/>
    <p:restoredTop sz="91618" autoAdjust="0"/>
  </p:normalViewPr>
  <p:slideViewPr>
    <p:cSldViewPr>
      <p:cViewPr varScale="1">
        <p:scale>
          <a:sx n="110" d="100"/>
          <a:sy n="110" d="100"/>
        </p:scale>
        <p:origin x="118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9/3/2021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9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9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1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6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4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3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0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2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14616" y="6502379"/>
            <a:ext cx="2540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2096" y="6550224"/>
            <a:ext cx="9422853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Moving Average,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A. Asef-Vaziri,</a:t>
            </a: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Systems &amp; Operations Management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JRXvfhI1U0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1158" y="6088559"/>
            <a:ext cx="929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Those who do not remember the past are condemned to repeat it  </a:t>
            </a:r>
          </a:p>
          <a:p>
            <a:pPr algn="r"/>
            <a:r>
              <a:rPr lang="en-US" sz="2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George Santayana Spanish philosopher, poet and novelist(1863-1952)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76700D-B646-4E22-AE0A-018A251C54D5}"/>
              </a:ext>
            </a:extLst>
          </p:cNvPr>
          <p:cNvSpPr/>
          <p:nvPr/>
        </p:nvSpPr>
        <p:spPr>
          <a:xfrm>
            <a:off x="-304800" y="1509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Basic Predictive Analysis</a:t>
            </a:r>
          </a:p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Basics of Time Series Analysis</a:t>
            </a:r>
          </a:p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Simple Exponential Smoothing</a:t>
            </a:r>
          </a:p>
        </p:txBody>
      </p:sp>
    </p:spTree>
    <p:extLst>
      <p:ext uri="{BB962C8B-B14F-4D97-AF65-F5344CB8AC3E}">
        <p14:creationId xmlns:p14="http://schemas.microsoft.com/office/powerpoint/2010/main" val="2167468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700D-B646-4E22-AE0A-018A251C54D5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Exponential Smoothing is Weighted Average of Everything and Proof</a:t>
            </a:r>
            <a:endParaRPr lang="en-US" sz="4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294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itchFamily="34" charset="0"/>
              </a:rPr>
              <a:t>Exponential Smoothing Includes All Pieces of Data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0" y="430494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4305" y="773097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400" dirty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</a:rPr>
              <a:t>α</a:t>
            </a: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</a:rPr>
              <a:t>=0.2</a:t>
            </a:r>
            <a:endParaRPr lang="el-GR" sz="2400" dirty="0">
              <a:solidFill>
                <a:srgbClr val="C00000"/>
              </a:solidFill>
              <a:latin typeface="Book Antiqua" panose="02040602050305030304" pitchFamily="18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4528" y="885809"/>
            <a:ext cx="5245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 t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At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02403" y="849296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  1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100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100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667000" y="3011133"/>
            <a:ext cx="161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A1  </a:t>
            </a:r>
            <a:r>
              <a:rPr lang="en-US" sz="2400" dirty="0">
                <a:latin typeface="Book Antiqua" panose="02040602050305030304" pitchFamily="18" charset="0"/>
                <a:sym typeface="Wingdings" pitchFamily="2" charset="2"/>
              </a:rPr>
              <a:t>  F2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732653" y="849296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  2</a:t>
            </a:r>
          </a:p>
          <a:p>
            <a:pPr eaLnBrk="1" hangingPunct="1">
              <a:defRPr/>
            </a:pPr>
            <a:endParaRPr lang="en-US" sz="2400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147627"/>
                </a:solidFill>
                <a:latin typeface="Book Antiqua" panose="02040602050305030304" pitchFamily="18" charset="0"/>
              </a:rPr>
              <a:t>100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557" y="2161047"/>
            <a:ext cx="120581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Since I have no information for F1, I just enter A1 which is 100.  Alternatively, we may  assume the average of all data, or the INTERCEPT of the regression line, as our forecast for  period 1.   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32653" y="1144513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C0066"/>
                </a:solidFill>
                <a:latin typeface="Book Antiqua" panose="02040602050305030304" pitchFamily="18" charset="0"/>
              </a:rPr>
              <a:t>150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743200" y="3593746"/>
            <a:ext cx="2603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F3 =(1-</a:t>
            </a:r>
            <a:r>
              <a:rPr lang="en-US" sz="2400" i="1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a</a:t>
            </a:r>
            <a:r>
              <a:rPr lang="en-US" sz="2400" dirty="0">
                <a:latin typeface="Book Antiqua" panose="02040602050305030304" pitchFamily="18" charset="0"/>
              </a:rPr>
              <a:t>)F2+</a:t>
            </a:r>
            <a:r>
              <a:rPr lang="en-US" sz="2400" i="1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a</a:t>
            </a:r>
            <a:r>
              <a:rPr lang="en-US" sz="2400" dirty="0">
                <a:latin typeface="Book Antiqua" panose="02040602050305030304" pitchFamily="18" charset="0"/>
              </a:rPr>
              <a:t>A2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759076" y="4166833"/>
            <a:ext cx="3215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F3 =0.8(100) + 0.2(150)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759075" y="4776433"/>
            <a:ext cx="2529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F3 =80 + 30 = 110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374003" y="849296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  3</a:t>
            </a:r>
          </a:p>
          <a:p>
            <a:pPr eaLnBrk="1" hangingPunct="1">
              <a:defRPr/>
            </a:pPr>
            <a:endParaRPr lang="en-US" sz="2400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147627"/>
                </a:solidFill>
                <a:latin typeface="Book Antiqua" panose="02040602050305030304" pitchFamily="18" charset="0"/>
              </a:rPr>
              <a:t>110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562601" y="5295546"/>
            <a:ext cx="2334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F2 &amp; A2  </a:t>
            </a:r>
            <a:r>
              <a:rPr lang="en-US" sz="2400" dirty="0">
                <a:latin typeface="Book Antiqua" panose="02040602050305030304" pitchFamily="18" charset="0"/>
                <a:sym typeface="Wingdings" pitchFamily="2" charset="2"/>
              </a:rPr>
              <a:t>  F3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743200" y="5905146"/>
            <a:ext cx="161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A1  </a:t>
            </a:r>
            <a:r>
              <a:rPr lang="en-US" sz="2400" dirty="0">
                <a:latin typeface="Book Antiqua" panose="02040602050305030304" pitchFamily="18" charset="0"/>
                <a:sym typeface="Wingdings" pitchFamily="2" charset="2"/>
              </a:rPr>
              <a:t>  F2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487862" y="5854070"/>
            <a:ext cx="232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A1 &amp; A2 </a:t>
            </a:r>
            <a:r>
              <a:rPr lang="en-US" sz="2400" dirty="0">
                <a:latin typeface="Book Antiqua" panose="02040602050305030304" pitchFamily="18" charset="0"/>
                <a:sym typeface="Wingdings" pitchFamily="2" charset="2"/>
              </a:rPr>
              <a:t>  F3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760560" y="5295546"/>
            <a:ext cx="2757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F3 =(1-</a:t>
            </a:r>
            <a:r>
              <a:rPr lang="en-US" sz="2400" i="1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a</a:t>
            </a:r>
            <a:r>
              <a:rPr lang="en-US" sz="2400" dirty="0">
                <a:latin typeface="Book Antiqua" panose="02040602050305030304" pitchFamily="18" charset="0"/>
              </a:rPr>
              <a:t>)F2 + </a:t>
            </a:r>
            <a:r>
              <a:rPr lang="en-US" sz="2400" i="1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a</a:t>
            </a:r>
            <a:r>
              <a:rPr lang="en-US" sz="2400" dirty="0">
                <a:latin typeface="Book Antiqua" panose="02040602050305030304" pitchFamily="18" charset="0"/>
              </a:rPr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203707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 Includes All Pieces of Data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399" y="40513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0" y="1278234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400" dirty="0">
                <a:latin typeface="Book Antiqua" panose="02040602050305030304" pitchFamily="18" charset="0"/>
                <a:cs typeface="Arial" charset="0"/>
              </a:rPr>
              <a:t>α</a:t>
            </a:r>
            <a:r>
              <a:rPr lang="en-US" sz="2400" dirty="0">
                <a:latin typeface="Book Antiqua" panose="02040602050305030304" pitchFamily="18" charset="0"/>
                <a:cs typeface="Arial" charset="0"/>
              </a:rPr>
              <a:t>=0.2</a:t>
            </a:r>
            <a:endParaRPr lang="el-GR" sz="2400" dirty="0">
              <a:latin typeface="Book Antiqua" panose="02040602050305030304" pitchFamily="18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6783" y="916284"/>
            <a:ext cx="5245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t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At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658" y="879772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1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100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100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" y="3381375"/>
            <a:ext cx="3215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F4 =0.8(110) + 0.2(120)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199" y="3990975"/>
            <a:ext cx="2529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F4 =88 + 24 = 112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23998" y="4586286"/>
            <a:ext cx="2180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A3 &amp; F3 </a:t>
            </a:r>
            <a:r>
              <a:rPr lang="en-US" sz="2400" dirty="0">
                <a:latin typeface="Book Antiqua" panose="02040602050305030304" pitchFamily="18" charset="0"/>
                <a:sym typeface="Wingdings" pitchFamily="2" charset="2"/>
              </a:rPr>
              <a:t>  F4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4263" y="5103812"/>
            <a:ext cx="232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A1 &amp; A2  </a:t>
            </a:r>
            <a:r>
              <a:rPr lang="en-US" sz="2400" dirty="0">
                <a:latin typeface="Book Antiqua" panose="02040602050305030304" pitchFamily="18" charset="0"/>
                <a:sym typeface="Wingdings" pitchFamily="2" charset="2"/>
              </a:rPr>
              <a:t>  F3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452657" y="5103812"/>
            <a:ext cx="3110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A1&amp; A2 &amp; A3  </a:t>
            </a:r>
            <a:r>
              <a:rPr lang="en-US" sz="2400" dirty="0">
                <a:latin typeface="Book Antiqua" panose="02040602050305030304" pitchFamily="18" charset="0"/>
                <a:sym typeface="Wingdings" pitchFamily="2" charset="2"/>
              </a:rPr>
              <a:t>  F4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34908" y="879772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2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150</a:t>
            </a: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100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61181" y="895647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3</a:t>
            </a:r>
          </a:p>
          <a:p>
            <a:pPr eaLnBrk="1" hangingPunct="1">
              <a:defRPr/>
            </a:pPr>
            <a:endParaRPr lang="en-US" sz="2400" b="1" dirty="0">
              <a:solidFill>
                <a:srgbClr val="CC0066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110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644803" y="920012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4</a:t>
            </a:r>
          </a:p>
          <a:p>
            <a:pPr eaLnBrk="1" hangingPunct="1">
              <a:defRPr/>
            </a:pPr>
            <a:endParaRPr lang="en-US" sz="2400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147627"/>
                </a:solidFill>
                <a:latin typeface="Book Antiqua" panose="02040602050305030304" pitchFamily="18" charset="0"/>
              </a:rPr>
              <a:t>112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00833" y="1195353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C0066"/>
                </a:solidFill>
                <a:latin typeface="Book Antiqua" panose="02040602050305030304" pitchFamily="18" charset="0"/>
              </a:rPr>
              <a:t>120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967" y="4586287"/>
            <a:ext cx="274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F4 =(1-</a:t>
            </a:r>
            <a:r>
              <a:rPr lang="en-US" sz="2400" i="1" kern="0" dirty="0">
                <a:solidFill>
                  <a:srgbClr val="000000"/>
                </a:solidFill>
                <a:latin typeface="Symbol" panose="05050102010706020507" pitchFamily="18" charset="2"/>
                <a:cs typeface="Tahoma" pitchFamily="34" charset="0"/>
              </a:rPr>
              <a:t>a</a:t>
            </a:r>
            <a:r>
              <a:rPr lang="en-US" sz="2400" dirty="0">
                <a:latin typeface="Book Antiqua" panose="02040602050305030304" pitchFamily="18" charset="0"/>
              </a:rPr>
              <a:t>)F3 + </a:t>
            </a:r>
            <a:r>
              <a:rPr lang="en-US" sz="2400" i="1" kern="0" dirty="0">
                <a:solidFill>
                  <a:srgbClr val="000000"/>
                </a:solidFill>
                <a:latin typeface="Symbol" panose="05050102010706020507" pitchFamily="18" charset="2"/>
                <a:cs typeface="Tahoma" pitchFamily="34" charset="0"/>
              </a:rPr>
              <a:t>a</a:t>
            </a:r>
            <a:r>
              <a:rPr lang="en-US" sz="2400" dirty="0">
                <a:latin typeface="Book Antiqua" panose="02040602050305030304" pitchFamily="18" charset="0"/>
              </a:rPr>
              <a:t>A3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3A62CCCB-E83D-4640-9434-FADD9A1C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2" y="2823348"/>
            <a:ext cx="274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Book Antiqua" panose="02040602050305030304" pitchFamily="18" charset="0"/>
              </a:rPr>
              <a:t>F4 =(1-</a:t>
            </a:r>
            <a:r>
              <a:rPr lang="en-US" sz="2400" i="1" kern="0" dirty="0">
                <a:solidFill>
                  <a:srgbClr val="000000"/>
                </a:solidFill>
                <a:latin typeface="Symbol" panose="05050102010706020507" pitchFamily="18" charset="2"/>
                <a:cs typeface="Tahoma" pitchFamily="34" charset="0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Symbol" panose="05050102010706020507" pitchFamily="18" charset="2"/>
                <a:cs typeface="Tahoma" pitchFamily="34" charset="0"/>
              </a:rPr>
              <a:t>)</a:t>
            </a:r>
            <a:r>
              <a:rPr lang="en-US" sz="2400" dirty="0">
                <a:latin typeface="Book Antiqua" panose="02040602050305030304" pitchFamily="18" charset="0"/>
              </a:rPr>
              <a:t>F3 + </a:t>
            </a:r>
            <a:r>
              <a:rPr lang="el-GR" sz="2400" dirty="0">
                <a:latin typeface="Book Antiqua" panose="02040602050305030304" pitchFamily="18" charset="0"/>
              </a:rPr>
              <a:t>α</a:t>
            </a:r>
            <a:r>
              <a:rPr lang="en-US" sz="2400" dirty="0">
                <a:latin typeface="Book Antiqua" panose="02040602050305030304" pitchFamily="18" charset="0"/>
              </a:rPr>
              <a:t> A3</a:t>
            </a:r>
          </a:p>
        </p:txBody>
      </p:sp>
    </p:spTree>
    <p:extLst>
      <p:ext uri="{BB962C8B-B14F-4D97-AF65-F5344CB8AC3E}">
        <p14:creationId xmlns:p14="http://schemas.microsoft.com/office/powerpoint/2010/main" val="3419092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Pieces of Data are Taken into  Account in  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76" y="838200"/>
            <a:ext cx="122519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i="1" kern="0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i="1" kern="0" baseline="-25000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+(1 –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t</a:t>
            </a:r>
            <a:r>
              <a:rPr lang="en-US" sz="2400" kern="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= </a:t>
            </a:r>
            <a:r>
              <a:rPr lang="en-US" sz="2400" i="1" kern="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aA</a:t>
            </a:r>
            <a:r>
              <a:rPr lang="en-US" sz="2400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–1</a:t>
            </a:r>
            <a:r>
              <a:rPr lang="en-US" sz="2400" kern="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+(1 – </a:t>
            </a:r>
            <a:r>
              <a:rPr lang="en-US" sz="2400" i="1" kern="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a</a:t>
            </a:r>
            <a:r>
              <a:rPr lang="en-US" sz="2400" kern="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)</a:t>
            </a:r>
            <a:r>
              <a:rPr lang="en-US" sz="2400" i="1" kern="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–1</a:t>
            </a:r>
            <a:r>
              <a:rPr lang="en-US" sz="2400" kern="0" dirty="0">
                <a:solidFill>
                  <a:srgbClr val="9E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+(1 –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[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+(1 –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]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–1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=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aA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–2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+ (1 –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a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)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–2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i="1" kern="0" baseline="-25000" dirty="0"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i="1" kern="0" baseline="-25000" dirty="0"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+(1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[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i="1" kern="0" baseline="-25000" dirty="0"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–2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+ 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–2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]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–2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 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–2</a:t>
            </a: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–2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 A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–3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+ (1 –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)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–3  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and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1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–(t-1) 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and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i="1" kern="0" baseline="-250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1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A1</a:t>
            </a:r>
            <a:endParaRPr lang="en-US" sz="2400" kern="0" baseline="-250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–2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–3   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+……………+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t-1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–(-t-1)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–2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–3   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+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–4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………+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t-1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1</a:t>
            </a: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of All Weights Is Equal to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266" y="796031"/>
            <a:ext cx="122519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S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 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t-1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S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 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S-S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-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S(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1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-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1+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-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aS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[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1-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]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S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1-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Since alpha is &lt;1 then 1-alpha is &lt;1, and when t increases,  then something &lt;1 to the power of a large number tends to 0. Therefore S=1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13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700D-B646-4E22-AE0A-018A251C54D5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Age of Data is 1/</a:t>
            </a:r>
            <a:r>
              <a:rPr lang="en-US" sz="4800" b="1" dirty="0">
                <a:solidFill>
                  <a:schemeClr val="bg1"/>
                </a:solidFill>
                <a:latin typeface="Impact" panose="020B0806030902050204" pitchFamily="34" charset="0"/>
                <a:sym typeface="Symbol" panose="05050102010706020507" pitchFamily="18" charset="2"/>
              </a:rPr>
              <a:t> </a:t>
            </a: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  <a:sym typeface="Symbol" panose="05050102010706020507" pitchFamily="18" charset="2"/>
              </a:rPr>
              <a:t>in </a:t>
            </a: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Exponential Smoothing</a:t>
            </a:r>
            <a:endParaRPr lang="en-US" sz="4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102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500" dirty="0"/>
              <a:t>Age of Data In Exponential Smoothing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0332" y="838200"/>
            <a:ext cx="1203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Age of data in moving average is (1+ n)/2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Age of data in exponential smoothing is about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1/ a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(1+n)/2 = 1/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a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  <a:sym typeface="Wingdings" pitchFamily="2" charset="2"/>
              </a:rPr>
              <a:t>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= 2/(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n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+1)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If we set 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 = 2/(</a:t>
            </a:r>
            <a:r>
              <a:rPr lang="en-US" sz="2400" i="1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n </a:t>
            </a: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+1) , then moving average and exponential smoothing are approximately equivalent.</a:t>
            </a:r>
          </a:p>
          <a:p>
            <a:pPr marL="800100" lvl="1" indent="-34290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It does not mean that the two models have the same forecasts.</a:t>
            </a:r>
          </a:p>
          <a:p>
            <a:pPr marL="800100" lvl="1" indent="-34290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cs typeface="Tahoma" pitchFamily="34" charset="0"/>
              </a:rPr>
              <a:t>The variances of the errors are identical.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Age of Data is 1/alpha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62000"/>
            <a:ext cx="1234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–2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–3   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+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–4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………+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t-1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Weights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,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),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,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3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, 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,……,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t-1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Ages = 1, 2, 3, 4, ………..t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Weights times Ages = 1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a+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2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)+ 3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+ 4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3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  5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ta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t-1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Weights times Ages =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a[1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+ 2(1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)+ 3(1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+ 4(1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3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 5(1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t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t-1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]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S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=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 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t-1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=1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S= 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[1+(1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 +(1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 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t-1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]=1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S= 1+(1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 +(1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t-1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=1/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endParaRPr lang="en-US" sz="2400" b="1" kern="0" dirty="0">
              <a:solidFill>
                <a:srgbClr val="C0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Derivation with respect to alpha =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0-1-2(1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-3(1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 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-4(1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3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+……-(t-1)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t-2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=-1/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346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Age of Data is 1/alpha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62000"/>
            <a:ext cx="1234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F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t+1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=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–1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–2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–3   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+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i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–4 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………+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 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t-1 </a:t>
            </a:r>
            <a:r>
              <a:rPr lang="en-US" sz="2400" b="1" i="1" kern="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baseline="-25000" dirty="0">
                <a:solidFill>
                  <a:srgbClr val="9E0000"/>
                </a:solidFill>
                <a:latin typeface="Book Antiqua" panose="02040602050305030304" pitchFamily="18" charset="0"/>
                <a:cs typeface="Tahoma" pitchFamily="34" charset="0"/>
              </a:rPr>
              <a:t>1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Weights times Ages =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a[1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+ 2(1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)+ 3(1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+ 4(1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3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 5(1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t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t-1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]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S= 1+(1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 +(1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3 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t-1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=1/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endParaRPr lang="en-US" sz="2400" b="1" kern="0" dirty="0">
              <a:solidFill>
                <a:srgbClr val="C0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Derivation with respect to alpha =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0-1-2(1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1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-3(1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2 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-4(1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3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+……-(t-1)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t-2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=-1/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i="1" kern="0" baseline="30000" dirty="0">
                <a:latin typeface="Book Antiqua" panose="02040602050305030304" pitchFamily="18" charset="0"/>
                <a:cs typeface="Tahoma" pitchFamily="34" charset="0"/>
              </a:rPr>
              <a:t>2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1+2(1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1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 +3(1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2 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+4(1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3</a:t>
            </a:r>
            <a:r>
              <a:rPr lang="en-US" sz="2400" kern="0" baseline="-2500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+……+(t-1)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kern="0" baseline="30000" dirty="0">
                <a:latin typeface="Book Antiqua" panose="02040602050305030304" pitchFamily="18" charset="0"/>
                <a:cs typeface="Tahoma" pitchFamily="34" charset="0"/>
              </a:rPr>
              <a:t>t-2</a:t>
            </a:r>
            <a:r>
              <a:rPr lang="en-US" sz="2400" kern="0" dirty="0">
                <a:latin typeface="Book Antiqua" panose="02040602050305030304" pitchFamily="18" charset="0"/>
                <a:cs typeface="Tahoma" pitchFamily="34" charset="0"/>
              </a:rPr>
              <a:t>=1/</a:t>
            </a:r>
            <a:r>
              <a:rPr lang="en-US" sz="2400" i="1" kern="0" dirty="0"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i="1" kern="0" baseline="30000" dirty="0">
                <a:latin typeface="Book Antiqua" panose="02040602050305030304" pitchFamily="18" charset="0"/>
                <a:cs typeface="Tahoma" pitchFamily="34" charset="0"/>
              </a:rPr>
              <a:t>2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Weights times Ages =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a[1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+ 2(1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)+ 3(1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+ 4(1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3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  5(1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4</a:t>
            </a:r>
            <a:r>
              <a:rPr lang="en-US" sz="2400" b="1" kern="0" baseline="-25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+……+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 t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(1 –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t-1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]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Weights times Ages = 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a(1/a</a:t>
            </a:r>
            <a:r>
              <a:rPr lang="en-US" sz="2400" b="1" kern="0" baseline="3000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2</a:t>
            </a:r>
            <a:r>
              <a:rPr lang="en-US" sz="2400" b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) = 1/</a:t>
            </a:r>
            <a:r>
              <a:rPr lang="en-US" sz="2400" b="1" i="1" kern="0" dirty="0">
                <a:solidFill>
                  <a:srgbClr val="C00000"/>
                </a:solidFill>
                <a:latin typeface="Book Antiqua" panose="02040602050305030304" pitchFamily="18" charset="0"/>
                <a:cs typeface="Tahoma" pitchFamily="34" charset="0"/>
              </a:rPr>
              <a:t>a</a:t>
            </a: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baseline="3000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kern="0" dirty="0">
              <a:solidFill>
                <a:srgbClr val="9E0000"/>
              </a:solidFill>
              <a:latin typeface="Book Antiqua" panose="02040602050305030304" pitchFamily="18" charset="0"/>
              <a:cs typeface="Tahom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57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77CDE-C073-46CC-B265-2B289E7C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01065-0771-418A-96E5-FC1B93A4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40097-2018-40CD-95F4-FBE45292148A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A49D365F-EE83-40E1-995F-B068BB764F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9906007"/>
                  </p:ext>
                </p:extLst>
              </p:nvPr>
            </p:nvGraphicFramePr>
            <p:xfrm>
              <a:off x="0" y="685800"/>
              <a:ext cx="12115800" cy="5715000"/>
            </p:xfrm>
            <a:graphic>
              <a:graphicData uri="http://schemas.microsoft.com/office/powerpoint/2016/summaryzoom">
                <psuz:summaryZm>
                  <psuz:summaryZmObj sectionId="{E088EE82-0ED2-410B-9020-9749CCBDE3D9}">
                    <psuz:zmPr id="{FF3CB929-7F40-4A91-A76F-868A59EFCE3E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00175" y="200025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8AF75C2-0885-4DE3-B3C5-FA02C8B86637}">
                    <psuz:zmPr id="{07320A9C-9E4E-48F4-A699-CD4C1A3A94E7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43625" y="200025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4091942-8089-4D9F-9764-212D3066837F}">
                    <psuz:zmPr id="{1AB9F024-1945-4273-AED9-9F3416F96B17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00175" y="2943225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5C2ED27-26CC-4BD4-BC1A-A77EC98CC851}">
                    <psuz:zmPr id="{48C4C112-5834-46AE-A8DB-6AFFD5FE4AA0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43625" y="2943225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A49D365F-EE83-40E1-995F-B068BB764F3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0" y="685800"/>
                <a:ext cx="12115800" cy="5715000"/>
                <a:chOff x="0" y="685800"/>
                <a:chExt cx="12115800" cy="5715000"/>
              </a:xfrm>
            </p:grpSpPr>
            <p:pic>
              <p:nvPicPr>
                <p:cNvPr id="6" name="Picture 6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00175" y="885825"/>
                  <a:ext cx="4572000" cy="257175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43625" y="885825"/>
                  <a:ext cx="4572000" cy="257175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00175" y="3629025"/>
                  <a:ext cx="4572000" cy="257175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43625" y="3629025"/>
                  <a:ext cx="4572000" cy="257175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666021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700D-B646-4E22-AE0A-018A251C54D5}"/>
              </a:ext>
            </a:extLst>
          </p:cNvPr>
          <p:cNvSpPr/>
          <p:nvPr/>
        </p:nvSpPr>
        <p:spPr>
          <a:xfrm>
            <a:off x="-304800" y="150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Introduction and Excel Solution </a:t>
            </a:r>
          </a:p>
        </p:txBody>
      </p:sp>
      <p:pic>
        <p:nvPicPr>
          <p:cNvPr id="3" name="Online Media 2" title="Simple Exponential Smoothing DataTable &amp; Solve">
            <a:hlinkClick r:id="" action="ppaction://media"/>
            <a:extLst>
              <a:ext uri="{FF2B5EF4-FFF2-40B4-BE49-F238E27FC236}">
                <a16:creationId xmlns:a16="http://schemas.microsoft.com/office/drawing/2014/main" id="{8B56FA47-1733-4675-A13F-CB0197F562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1309" y="725657"/>
            <a:ext cx="1078938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9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Methods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7B9E76BC-2273-441A-8FC1-036E1C091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659416"/>
              </p:ext>
            </p:extLst>
          </p:nvPr>
        </p:nvGraphicFramePr>
        <p:xfrm>
          <a:off x="2971800" y="1219200"/>
          <a:ext cx="4390232" cy="78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228600" progId="Equation.3">
                  <p:embed/>
                </p:oleObj>
              </mc:Choice>
              <mc:Fallback>
                <p:oleObj name="Equation" r:id="rId3" imgW="1282680" imgH="228600" progId="Equation.3">
                  <p:embed/>
                  <p:pic>
                    <p:nvPicPr>
                      <p:cNvPr id="3645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9200"/>
                        <a:ext cx="4390232" cy="782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644C8ED7-FBD2-4358-A7AE-6FC5C8021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19695"/>
              </p:ext>
            </p:extLst>
          </p:nvPr>
        </p:nvGraphicFramePr>
        <p:xfrm>
          <a:off x="2989217" y="4113803"/>
          <a:ext cx="4259563" cy="78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228600" progId="Equation.3">
                  <p:embed/>
                </p:oleObj>
              </mc:Choice>
              <mc:Fallback>
                <p:oleObj name="Equation" r:id="rId5" imgW="1244520" imgH="228600" progId="Equation.3">
                  <p:embed/>
                  <p:pic>
                    <p:nvPicPr>
                      <p:cNvPr id="3645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17" y="4113803"/>
                        <a:ext cx="4259563" cy="782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7185258-1496-452E-BEC1-DCBFB4EAE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69686"/>
              </p:ext>
            </p:extLst>
          </p:nvPr>
        </p:nvGraphicFramePr>
        <p:xfrm>
          <a:off x="2989217" y="2691645"/>
          <a:ext cx="4093023" cy="76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228600" progId="Equation.3">
                  <p:embed/>
                </p:oleObj>
              </mc:Choice>
              <mc:Fallback>
                <p:oleObj name="Equation" r:id="rId7" imgW="1218960" imgH="228600" progId="Equation.3">
                  <p:embed/>
                  <p:pic>
                    <p:nvPicPr>
                      <p:cNvPr id="3645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17" y="2691645"/>
                        <a:ext cx="4093023" cy="767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96031"/>
            <a:ext cx="12115800" cy="568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As</a:t>
            </a:r>
            <a:r>
              <a:rPr lang="en-US" sz="2400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  <a:sym typeface="Symbol" panose="05050102010706020507" pitchFamily="18" charset="2"/>
              </a:rPr>
              <a:t></a:t>
            </a: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, the forecast shows more up-and-down because a heavier weight is associated to the most recent value. Small </a:t>
            </a:r>
            <a:r>
              <a:rPr lang="en-US" sz="2400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creates smooth forecasts.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This parallels our observation regarding MA:  there is a trade-off between </a:t>
            </a:r>
            <a:r>
              <a:rPr lang="en-US" sz="2400" kern="0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responsiveness</a:t>
            </a: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and </a:t>
            </a:r>
            <a:r>
              <a:rPr lang="en-US" sz="2400" kern="0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smoothing</a:t>
            </a: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out demand </a:t>
            </a:r>
            <a:r>
              <a:rPr lang="en-US" sz="2400" kern="0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fluctuations</a:t>
            </a: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.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cs typeface="Tahoma" pitchFamily="34" charset="0"/>
              </a:rPr>
              <a:t>We will use an </a:t>
            </a:r>
            <a:r>
              <a:rPr lang="en-US" sz="2400" kern="0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ahoma" pitchFamily="34" charset="0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Tahoma" pitchFamily="34" charset="0"/>
              </a:rPr>
              <a:t>  value that minimizes one of our measures of effectiveness; i.e. </a:t>
            </a: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cs typeface="Tahoma" pitchFamily="34" charset="0"/>
              </a:rPr>
              <a:t> MAD, </a:t>
            </a: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cs typeface="Tahoma" pitchFamily="34" charset="0"/>
                <a:sym typeface="Mathematica1" pitchFamily="2" charset="2"/>
              </a:rPr>
              <a:t>MSE and MAPE (MARD)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cs typeface="Tahoma" pitchFamily="34" charset="0"/>
                <a:sym typeface="Mathematica1" pitchFamily="2" charset="2"/>
              </a:rPr>
              <a:t>Exponential smoothing requires less data storage to implement. Never the less, exponential smoothing is a weight average of all pieces of data.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r>
              <a:rPr lang="en-US" sz="2400" kern="0" dirty="0">
                <a:solidFill>
                  <a:srgbClr val="000000"/>
                </a:solidFill>
                <a:latin typeface="Book Antiqua" panose="02040602050305030304" pitchFamily="18" charset="0"/>
                <a:cs typeface="Tahoma" pitchFamily="34" charset="0"/>
                <a:sym typeface="Mathematica1" pitchFamily="2" charset="2"/>
              </a:rPr>
              <a:t>At your own will you may go through the next 2 slides to see why Exponential Smoothing is the weighted average of all data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p"/>
              <a:defRPr/>
            </a:pPr>
            <a:endParaRPr lang="en-US" sz="2400" kern="0" dirty="0">
              <a:solidFill>
                <a:srgbClr val="000000"/>
              </a:solidFill>
              <a:latin typeface="Book Antiqua" panose="02040602050305030304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dirty="0"/>
              <a:t>Example:   Forecast for  </a:t>
            </a:r>
            <a:r>
              <a:rPr lang="en-US" b="1" dirty="0">
                <a:latin typeface="Symbol" pitchFamily="18" charset="2"/>
              </a:rPr>
              <a:t>a</a:t>
            </a:r>
            <a:r>
              <a:rPr lang="en-US" dirty="0"/>
              <a:t> =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FBEBA0A-2D57-4174-8C87-80F53A823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68914"/>
              </p:ext>
            </p:extLst>
          </p:nvPr>
        </p:nvGraphicFramePr>
        <p:xfrm>
          <a:off x="76200" y="990600"/>
          <a:ext cx="8495639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67805" imgH="6029597" progId="Excel.Sheet.12">
                  <p:embed/>
                </p:oleObj>
              </mc:Choice>
              <mc:Fallback>
                <p:oleObj name="Worksheet" r:id="rId3" imgW="9467805" imgH="60295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990600"/>
                        <a:ext cx="8495639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700D-B646-4E22-AE0A-018A251C54D5}"/>
              </a:ext>
            </a:extLst>
          </p:cNvPr>
          <p:cNvSpPr/>
          <p:nvPr/>
        </p:nvSpPr>
        <p:spPr>
          <a:xfrm>
            <a:off x="-304800" y="150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SOLVER and Data Analysis Add-Ins</a:t>
            </a:r>
            <a:endParaRPr lang="en-US" sz="4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568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Button</a:t>
            </a:r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41424"/>
            <a:ext cx="51149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286000" y="5029200"/>
            <a:ext cx="1314468" cy="584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B237CB-4F5F-45B1-B50A-3B8F777D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3049"/>
            <a:ext cx="558591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28F7C6-FE00-4E24-B729-F03DC19609BD}"/>
              </a:ext>
            </a:extLst>
          </p:cNvPr>
          <p:cNvSpPr/>
          <p:nvPr/>
        </p:nvSpPr>
        <p:spPr>
          <a:xfrm>
            <a:off x="5921407" y="3810000"/>
            <a:ext cx="1314468" cy="3286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OK, but GO, then Check Mark Solver</a:t>
            </a:r>
          </a:p>
        </p:txBody>
      </p:sp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3980" y="1420785"/>
            <a:ext cx="6051583" cy="49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0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20" y="1639863"/>
            <a:ext cx="2743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51430</TotalTime>
  <Words>1574</Words>
  <Application>Microsoft Office PowerPoint</Application>
  <PresentationFormat>Widescreen</PresentationFormat>
  <Paragraphs>154</Paragraphs>
  <Slides>18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Garamond</vt:lpstr>
      <vt:lpstr>Impact</vt:lpstr>
      <vt:lpstr>MS Reference Sans Serif</vt:lpstr>
      <vt:lpstr>Symbol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Equation</vt:lpstr>
      <vt:lpstr>Worksheet</vt:lpstr>
      <vt:lpstr>PowerPoint Presentation</vt:lpstr>
      <vt:lpstr>PowerPoint Presentation</vt:lpstr>
      <vt:lpstr>PowerPoint Presentation</vt:lpstr>
      <vt:lpstr>Time Series Methods</vt:lpstr>
      <vt:lpstr>Comparison</vt:lpstr>
      <vt:lpstr>Example:   Forecast for  a = </vt:lpstr>
      <vt:lpstr>PowerPoint Presentation</vt:lpstr>
      <vt:lpstr>Office Button</vt:lpstr>
      <vt:lpstr>Not OK, but GO, then Check Mark Solver</vt:lpstr>
      <vt:lpstr>PowerPoint Presentation</vt:lpstr>
      <vt:lpstr>Exponential Smoothing Includes All Pieces of Data</vt:lpstr>
      <vt:lpstr>Exponential Smoothing Includes All Pieces of Data</vt:lpstr>
      <vt:lpstr>All Pieces of Data are Taken into  Account in  ES</vt:lpstr>
      <vt:lpstr>Summation of All Weights Is Equal to 1</vt:lpstr>
      <vt:lpstr>PowerPoint Presentation</vt:lpstr>
      <vt:lpstr>Age of Data In Exponential Smoothing</vt:lpstr>
      <vt:lpstr>Why Age of Data is 1/alpha</vt:lpstr>
      <vt:lpstr>Why Age of Data is 1/alpha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 , Ardavan</cp:lastModifiedBy>
  <cp:revision>781</cp:revision>
  <cp:lastPrinted>2019-05-09T17:43:43Z</cp:lastPrinted>
  <dcterms:created xsi:type="dcterms:W3CDTF">2008-11-22T01:06:20Z</dcterms:created>
  <dcterms:modified xsi:type="dcterms:W3CDTF">2021-09-04T02:26:29Z</dcterms:modified>
</cp:coreProperties>
</file>