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5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801" r:id="rId2"/>
    <p:sldMasterId id="2147483788" r:id="rId3"/>
    <p:sldMasterId id="2147483784" r:id="rId4"/>
    <p:sldMasterId id="2147483764" r:id="rId5"/>
    <p:sldMasterId id="2147483785" r:id="rId6"/>
  </p:sldMasterIdLst>
  <p:notesMasterIdLst>
    <p:notesMasterId r:id="rId11"/>
  </p:notesMasterIdLst>
  <p:handoutMasterIdLst>
    <p:handoutMasterId r:id="rId12"/>
  </p:handoutMasterIdLst>
  <p:sldIdLst>
    <p:sldId id="625" r:id="rId7"/>
    <p:sldId id="743" r:id="rId8"/>
    <p:sldId id="742" r:id="rId9"/>
    <p:sldId id="744" r:id="rId10"/>
  </p:sldIdLst>
  <p:sldSz cx="12192000" cy="68580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ldamez, Jonathan" initials="GJ" lastIdx="20" clrIdx="0">
    <p:extLst>
      <p:ext uri="{19B8F6BF-5375-455C-9EA6-DF929625EA0E}">
        <p15:presenceInfo xmlns:p15="http://schemas.microsoft.com/office/powerpoint/2012/main" userId="S::jonathan.galdamez.32@my.csun.edu::e134a394-32d1-4300-8ff0-4ad8322f83a2" providerId="AD"/>
      </p:ext>
    </p:extLst>
  </p:cmAuthor>
  <p:cmAuthor id="2" name="Asef-Vaziri, Ardavan" initials="AA" lastIdx="1" clrIdx="1">
    <p:extLst>
      <p:ext uri="{19B8F6BF-5375-455C-9EA6-DF929625EA0E}">
        <p15:presenceInfo xmlns:p15="http://schemas.microsoft.com/office/powerpoint/2012/main" userId="S-1-5-21-789336058-1708537768-1957994488-2436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0000"/>
    <a:srgbClr val="A50023"/>
    <a:srgbClr val="00007D"/>
    <a:srgbClr val="A80000"/>
    <a:srgbClr val="000000"/>
    <a:srgbClr val="AA0000"/>
    <a:srgbClr val="FF9900"/>
    <a:srgbClr val="000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217" autoAdjust="0"/>
    <p:restoredTop sz="91618" autoAdjust="0"/>
  </p:normalViewPr>
  <p:slideViewPr>
    <p:cSldViewPr>
      <p:cViewPr varScale="1">
        <p:scale>
          <a:sx n="110" d="100"/>
          <a:sy n="110" d="100"/>
        </p:scale>
        <p:origin x="1056" y="1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246" y="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r">
              <a:defRPr sz="1300"/>
            </a:lvl1pPr>
          </a:lstStyle>
          <a:p>
            <a:fld id="{3DC6186B-400D-4624-82D1-203DE0AF0EEF}" type="datetimeFigureOut">
              <a:rPr lang="en-US" smtClean="0"/>
              <a:pPr/>
              <a:t>7/18/2021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r">
              <a:defRPr sz="13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97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06-22T13:26:47.471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 contextRef="#ctx0" brushRef="#br0">882 132 0,'53'0'125,"-27"0"-125,1 0 16,52 0 0,1 0 77,-54 0-77,0 0-16,1 0 16,26 0 109,26 0-125,-52 0 31,-27 27-31,26-1 94,27-26-94,-53 27 15,26-1-15,1 1 16,-1 52 0,-26-52-16,27-1 0,-27 27 15,26-27-15,1 1 16,-27 26-16,0-27 15,0 27 1,26 0-16,1-53 16,-27 53 15,26-53-31,-26 26 16,0 1-1,0-1 1,0 1-1,0-1 1,0 1 0,0-1-1,0 1 48,-26-27-63,26 26 15,-53-26 1,26 27 0,-26-1-1,27-26 1,-1 0 0,1 27 15,0-27-16,-1 0-15,1 0 16,-27 0-16,26 0 16,1 0-16,-27 0 31,26 0 63,1 0-79,-27 0 1,27 0-16,-54 0 16,54 0-16,-1 0 15,1 0 1,-1 0-16,1 0 15,-1 0 1,1 0 31,-27 0-47,0 0 16,27 0-1,-1 0 1,-52 0 78,52 0-63,1 0-31,-27 0 15,27 0-15,-27 0 110,26 0-95,1 0-15,-1 0 16,1 0 93,-1-27-109,-26 27 32,27 0-32,0 0 140,-27 0-124,26 0-16,1-26 62,26-1-46,0 1 0,0-1 15,-27 1-31,27-1 62,0 1-46,0-27 47,0 26-48,0 1 16,0-27-15,0 27 0,0-1-16,0-26 15,0 27 1,0-1-16,0 1 16,0-1 15,0 1 0,-26 0 0,26-1 157,0 1-173,0-54 1,0 54 0,0-27-1,0 26 1,0 1 0,0-1-16,0 1 15,0 0 1,0-1-1,26 27 126,1 0-141,26 0 16,0 0-16,-27 0 15,0-26 48,27 26-48,0 0 64,-26 0-79,-1 0 15,1 0-15,26 0 16,-27 0-16,1 0 15,52 0 1,-53 0 62,27 0-31,-26 0-31,-1 0-16,1 0 0,26 0 15,-27 0-15,27 26 250,-27 1-234,1 25 0,-27-25-16,26 52 15,1-52 1,-1-27-16,-26 53 15,0-27 1,0 1 0,53-1 390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06-22T13:26:47.472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 contextRef="#ctx0" brushRef="#br0">0 0 0,'30'0'125,"63"0"-94,-63 28-16,-30 1 1,31-1 0,-31 1-1,30-29-15,1 29 16,-31 0 0,30-29-1,32 28-15,-32 0 16,1 1-1,-1-1 17,31 1-17,-61-1 1,32-28-16,-2 29 31,1-29-15,-31 28-1,30-28 1,0 30-16,1-2 47,-1 1-47,1-29 16,-31 28-1,0 0-15,31-28 16,0 29-16,-1-1 15,1 1 1,-1-29-16,1 0 16,-31 28-1,30-28 1,2 30 0,28-2-1,-29 1 1,-1-1-1,1 1-15,61-1 16,-31 1-16,-61-1 16,91 0-16,-59-28 15,29 30 1,-31-30-16,1 0 16,-1 28-16,2 1 15,-2-29 1,1 28-16,-1-28 15,1 0-15,29 0 16,-28 0 0,-2 0-1,1 0-15,-1 57 16,1-57-16,30 0 16,-30 29-1,30-1-15,-31-28 16,1 0-16,-1 29 15,1-29 1,0 0-16,0 28 250,60 1-250,-60-29 16,-31 29 15,62-1 63,-32-28-94,0 29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06-22T13:26:47.473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 contextRef="#ctx0" brushRef="#br0">34 0 0,'-26'0'156,"26"26"-140,0 1 15,0-1-15,26 1 15,1 26-15,-27-27 31,26 1-47,1-27 15,-27 26 1,0 0-1,26-26 32,1 27 31,-1-27-62,1 26 453,-27 1-454,-27-1 1,1-26 0,-1 0 15,-26 27 110,27-1-141,-1 1 15,1-1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06-22T13:26:47.474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 contextRef="#ctx0" brushRef="#br0">1495 405 0,'-26'53'203,"26"-27"-203,-27 1 32,1-1-32,-1-26 15,-26 0 1,27 0-16,-1 0 94,-52 27-94,53-27 15,-54 26-15,54 1 16,-27-1-1,26-26-15,1 0 32,-53 0-1,26 27-31,0-27 31,26 0-31,1 0 0,26 26 16,-27 1-16,1-27 15,-54 0 17,54 0-17,0 0-15,-27 0 16,0 0 0,0 0-1,26 0 1,1 0 46,-53-27-62,52 1 16,-26 26-16,0-27 16,27 1-16,-1 26 15,27-27-15,-26 1 110,-1 26-110,27-27 15,0-26 1,0 27 15,0 0-31,0-1 16,0-26 15,0 27-15,0-1 15,0-26-31,27 27 15,-1-1 1,1 1 0,-27 0-1,53-27 63,-27 53-62,1 0 0,-1 0-16,1 0 15,-1 0 1,0-27-16,1 27 16,26-26-1,-27 26 1,1 0-1,-1 0-15,27 0 32,-26 0-17,-1 0 1,27 0-16,-27 0 16,1 0-1,-1 0-15,1 0 16,-1 0-16,54 0 15,-54 0 157,27 0-172,0 0 16,53 0 0,-53-27 15,-27 27 31,1 0-46,52 0-16,-53 0 16,27 0-16,-26 0 15,-1 0 95,27 0-95,-26 0 1,-1 0-1,-26 27 1,0 26 0,0-27-1,0 1 1,0-1-16,27 0 16,-1 1-16,-26 26 78,26-27-63,-26 1 110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06-22T13:26:47.475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 contextRef="#ctx0" brushRef="#br0">0 5520 0,'28'0'78,"-1"0"-62,28 0-16,28 0 16,-28 0-1,28 0-15,-28-39 0,0-1 16,0-40-16,55 2 16,-28 38-16,0-40 15,-27 41-15,-27-1 16,54-40-16,-26 41 15,-1-2-15,-28 2 16,28-1 0,-27 40-16,-1-78 15,28 37-15,0-38 16,-28 79-16,1-39 16,82-81-16,-110 81 15,82 39-15,-27-80 16,1 0-16,-29 41 15,1 39-15,-1-79 16,28-1-16,-55 40 16,55-40-16,0 41 15,0-80-15,27 40 16,-54 38 0,54-77-1,1 38 1,-83 40-1,54 1-15,57-80 16,-83 119-16,27-41 16,0 2-16,54-40 15,-81 38-15,-1 41 16,1-39-16,27-40 16,0 79-1,-28-41-15,28 41 16,28 0-16,-28 0 15,-27-39 1,-1 39-16,1 0 16,54-79-16,-54 40 31,-1 39 0,0 0-15,1 0-1,-1 0-15,1 0 16,-1 0-16,28 0 16,-27 0-16,27 0 31,0 0-31,-27 0 47,27 0-32,-28 0-15,1 0 16,27 0-16,-28 0 16,28 0-1,0 0-15,0 0 16,-28 0 0,1 0-1,-1 0 1,28 0 15,-27 39-31,-1-39 16,1 0-16,-1 0 15,29 0 17,-29 0-32,56 0 15,-56 0 1,1 0-1,27 0-15,-28-39 16,28 39-16,0-41 16,27 41-16,-54 0 15,54 0 1,-54 0-16,-1 0 16,84-39-16,-84-2 15,1 2-15,27-1 16,27 40-1,-27-39-15,0 39 16,0 0 0,0 0-16,-28 0 15,1 0 1,-1 0-16,29 0 16,-29 0-16,28 0 15,-27 0-15,-1 0 16,28-41-1,-55 2-15,28 0 0,-1 39 16,56-79 0,-29 38-1,1 2 1,28 39 0,27 0 15,-82-80-31,27 40 15,0 1 1,-28-2-16,-27 2 16,55-1-1,-27 1-15,-28 0 16,0-41 0,27 80-1,-27-79-15,28 38 16,-1 41-16,-27-39 15,0-41 1,28 40 0,-1 1-16,0-41 47,-27 41-32,28 39 1,-1-40 15,-27 1-15,0-2-1,28 41 17,27 0-1,-55-39 16,0-40-32,27 79 1,-27-41 0,0 2-1,28 39-15,-1-41 16,-27 2-16,0 0 31,28-1 0,-28 1-15,28-2 0,-1-38-1,1-1 16,-1 80 1,1-39 77,-1-40-93,-27 39 124,28 0-124,-28 1 0,0-2-1,27 2 1,-27-1 78,0 1-79,0-2-15,28-38 31,-28 40-15,27-41 0,1 41-1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06-22T13:26:47.476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 contextRef="#ctx0" brushRef="#br0">0 106 0,'27'0'281,"-1"0"-234,1 0-32,25 0 95,-25 0-32,-1 0 16,1 0-79,26-26 63,-27-1-31,1 27 109,-1-26-93,-26-1-47,0 54 640,0-1-641,0 1 17,0-1-1,0 27 31,0-27-15,27 1 0,-27 26 47,26-27 125,1-26-188,-1 0 172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06-22T13:26:47.477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 contextRef="#ctx0" brushRef="#br0">0 586 0,'0'-80'156,"0"1"-125,0 53 1,0-54-1,0 54 31,0-1-62,26-26 32,-26 27-17,0-1 1,27 1 31,-1 0-16,1-1-15,-1 27 15,1 0-16,-1 0-15,0-26 32,1 26 30,-1 0-62,1 0 16,-1 0-16,27-53 31,-26 53-15,-1 0 31,27 0-32,-26 0 1,-1 0 62,0 0-78,1 0 47,-1 0 0,27 0 15,-26 0-46,-27 26 15,0 1-15,26-1-1,-26 1 63,27-27-62,-1 26 15,-26 0 32,27 1-63,-1-27 31,-26 26-15,26 1 15,1-27 0,-1 0-15,1 26-16,-1-26 15,-26 27-15,27-1 32,-1-26 77,1 53-62,-1-26 0,1-27 62,-27 26-93,0 1-1,26-1 17,-26 0-17,0 1 17,53 26-1,-53-27 78,0 1-93,0-1-1,0 27 1,0-26 15,0-1-15,0 0-16,-26 1 16,26-1 15,-53 1-16,26-1 1,27 1 0,-79-1-1,52 1-15,27-1 16,-26 1 0,-1-27-1,1 0 32,-1 0-47,1 0 31,0 0 1,-1 26-17,1 1 1,-1-27-1,1 0 32,-1 0-31,-26 0-16,27 0 16,-1 0-1,-25 0 95,-1 0-110,0 0 46,53-27 33,-27 1-64,27-1-15,0 1 47,0-1 0,0 1-31,0-1 15,0 1 31,0-27 63,-26 0-125,-27 27 157,26 26-157,1 0 0,-27 0 15,27 0 704,-1 0-688,27-53 204,0 26-204,-26-26 719,-1 0-750,-26 53 15,27-26 17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D8C8DB6-9E1D-439C-B96B-0657302EFE49}" type="datetime1">
              <a:rPr lang="en-US"/>
              <a:pPr/>
              <a:t>7/18/2021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8500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70" tIns="46585" rIns="93170" bIns="4658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979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8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7/18/2021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077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7/18/2021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698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7/18/2021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967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7/18/2021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8144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7/18/2021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1365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7/18/2021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901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7/18/2021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6902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7/18/2021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8075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7/18/2021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4872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7/18/2021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28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12192000" cy="5715000"/>
          </a:xfrm>
          <a:prstGeom prst="rect">
            <a:avLst/>
          </a:prstGeom>
        </p:spPr>
        <p:txBody>
          <a:bodyPr/>
          <a:lstStyle>
            <a:lvl1pPr>
              <a:buSzPct val="88000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>
              <a:defRPr sz="22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>
              <a:buClrTx/>
              <a:defRPr sz="18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7/18/2021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9618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7/18/2021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095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7/18/2021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3828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7/18/2021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454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7/18/2021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6988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7/18/2021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5349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7/18/2021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6859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7/18/2021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5202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2876"/>
            <a:ext cx="118872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85756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12192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685800"/>
            <a:ext cx="113792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7/18/2021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534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7/18/2021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592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7/18/2021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98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7/18/2021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612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762000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27460" y="6675227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 flipV="1">
            <a:off x="-8237" y="6678406"/>
            <a:ext cx="12227697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318919" y="6598094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bg1"/>
                </a:solidFill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9AC113-6F25-9D47-8F20-2C9E9E8AD645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414616" y="6502379"/>
            <a:ext cx="2540000" cy="337457"/>
          </a:xfrm>
          <a:prstGeom prst="rect">
            <a:avLst/>
          </a:prstGeom>
          <a:noFill/>
        </p:spPr>
      </p:pic>
      <p:sp>
        <p:nvSpPr>
          <p:cNvPr id="15" name="Text Box 57"/>
          <p:cNvSpPr txBox="1">
            <a:spLocks noChangeArrowheads="1"/>
          </p:cNvSpPr>
          <p:nvPr userDrawn="1"/>
        </p:nvSpPr>
        <p:spPr bwMode="auto">
          <a:xfrm>
            <a:off x="-22096" y="6550224"/>
            <a:ext cx="9422853" cy="307777"/>
          </a:xfrm>
          <a:prstGeom prst="rect">
            <a:avLst/>
          </a:prstGeom>
          <a:solidFill>
            <a:srgbClr val="AA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baseline="0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Exponential Smoothing Problems, </a:t>
            </a: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A. Asef-Vaziri,</a:t>
            </a:r>
            <a:r>
              <a:rPr lang="en-US" sz="1400" b="1" i="1" baseline="0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 Systems &amp; Operations Management.</a:t>
            </a:r>
            <a:endParaRPr lang="en-US" sz="1400" b="1" i="1" dirty="0">
              <a:ln>
                <a:noFill/>
              </a:ln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A8000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39976-7488-4967-A659-4DA87FA0AB07}" type="datetimeFigureOut">
              <a:rPr lang="en-US" smtClean="0"/>
              <a:t>7/18/2021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69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2C82F-F615-45AA-8B9A-E34A0A5FCA12}" type="datetimeFigureOut">
              <a:rPr lang="en-US" smtClean="0"/>
              <a:t>7/18/2021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40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412876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55276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Practice: </a:t>
            </a:r>
            <a:br>
              <a:rPr lang="en-US" dirty="0"/>
            </a:br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Lean Thinking:  1- Introduction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2OkoBbEm10I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2.xml"/><Relationship Id="rId13" Type="http://schemas.openxmlformats.org/officeDocument/2006/relationships/image" Target="../media/image10.emf"/><Relationship Id="rId18" Type="http://schemas.openxmlformats.org/officeDocument/2006/relationships/customXml" Target="../ink/ink7.xml"/><Relationship Id="rId3" Type="http://schemas.openxmlformats.org/officeDocument/2006/relationships/oleObject" Target="../embeddings/oleObject2.bin"/><Relationship Id="rId21" Type="http://schemas.openxmlformats.org/officeDocument/2006/relationships/image" Target="../media/image6.emf"/><Relationship Id="rId7" Type="http://schemas.openxmlformats.org/officeDocument/2006/relationships/image" Target="../media/image7.emf"/><Relationship Id="rId12" Type="http://schemas.openxmlformats.org/officeDocument/2006/relationships/customXml" Target="../ink/ink4.xml"/><Relationship Id="rId17" Type="http://schemas.openxmlformats.org/officeDocument/2006/relationships/image" Target="../media/image12.emf"/><Relationship Id="rId2" Type="http://schemas.openxmlformats.org/officeDocument/2006/relationships/slideLayout" Target="../slideLayouts/slideLayout2.xml"/><Relationship Id="rId16" Type="http://schemas.openxmlformats.org/officeDocument/2006/relationships/customXml" Target="../ink/ink6.xml"/><Relationship Id="rId20" Type="http://schemas.openxmlformats.org/officeDocument/2006/relationships/oleObject" Target="../embeddings/oleObject3.bin"/><Relationship Id="rId1" Type="http://schemas.openxmlformats.org/officeDocument/2006/relationships/vmlDrawing" Target="../drawings/vmlDrawing2.vml"/><Relationship Id="rId6" Type="http://schemas.openxmlformats.org/officeDocument/2006/relationships/customXml" Target="../ink/ink1.xml"/><Relationship Id="rId11" Type="http://schemas.openxmlformats.org/officeDocument/2006/relationships/image" Target="../media/image9.emf"/><Relationship Id="rId5" Type="http://schemas.openxmlformats.org/officeDocument/2006/relationships/image" Target="../media/image7.png"/><Relationship Id="rId15" Type="http://schemas.openxmlformats.org/officeDocument/2006/relationships/image" Target="../media/image11.emf"/><Relationship Id="rId10" Type="http://schemas.openxmlformats.org/officeDocument/2006/relationships/customXml" Target="../ink/ink3.xml"/><Relationship Id="rId19" Type="http://schemas.openxmlformats.org/officeDocument/2006/relationships/image" Target="../media/image13.emf"/><Relationship Id="rId4" Type="http://schemas.openxmlformats.org/officeDocument/2006/relationships/image" Target="../media/image5.emf"/><Relationship Id="rId9" Type="http://schemas.openxmlformats.org/officeDocument/2006/relationships/image" Target="../media/image8.emf"/><Relationship Id="rId14" Type="http://schemas.openxmlformats.org/officeDocument/2006/relationships/customXml" Target="../ink/ink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0" y="1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4800" dirty="0">
                <a:solidFill>
                  <a:schemeClr val="bg1"/>
                </a:solidFill>
                <a:latin typeface="Impact" panose="020B0806030902050204" pitchFamily="34" charset="0"/>
              </a:rPr>
              <a:t>Exponential Smoothing </a:t>
            </a:r>
          </a:p>
          <a:p>
            <a:pPr algn="ctr" eaLnBrk="1" hangingPunct="1"/>
            <a:r>
              <a:rPr lang="en-US" sz="4800" dirty="0">
                <a:solidFill>
                  <a:schemeClr val="bg1"/>
                </a:solidFill>
                <a:latin typeface="Impact" panose="020B0806030902050204" pitchFamily="34" charset="0"/>
              </a:rPr>
              <a:t>Optimal </a:t>
            </a:r>
            <a:r>
              <a:rPr lang="en-US" sz="4800" dirty="0" err="1">
                <a:solidFill>
                  <a:schemeClr val="bg1"/>
                </a:solidFill>
                <a:latin typeface="Impact" panose="020B0806030902050204" pitchFamily="34" charset="0"/>
              </a:rPr>
              <a:t>Alph</a:t>
            </a:r>
            <a:endParaRPr lang="en-US" sz="4800" dirty="0">
              <a:solidFill>
                <a:schemeClr val="bg1"/>
              </a:solidFill>
              <a:latin typeface="Impact" panose="020B0806030902050204" pitchFamily="34" charset="0"/>
            </a:endParaRPr>
          </a:p>
          <a:p>
            <a:pPr algn="ctr" eaLnBrk="1" hangingPunct="1"/>
            <a:r>
              <a:rPr lang="en-US" sz="4800" dirty="0" err="1">
                <a:solidFill>
                  <a:schemeClr val="bg1"/>
                </a:solidFill>
                <a:latin typeface="Impact" panose="020B0806030902050204" pitchFamily="34" charset="0"/>
              </a:rPr>
              <a:t>DataTable</a:t>
            </a:r>
            <a:r>
              <a:rPr lang="en-US" sz="4800" dirty="0">
                <a:solidFill>
                  <a:schemeClr val="bg1"/>
                </a:solidFill>
                <a:latin typeface="Impact" panose="020B0806030902050204" pitchFamily="34" charset="0"/>
              </a:rPr>
              <a:t> &amp; SOLVER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626041"/>
            <a:ext cx="1219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en-US" sz="2400" b="1" i="1" dirty="0">
                <a:solidFill>
                  <a:schemeClr val="bg1"/>
                </a:solidFill>
                <a:latin typeface="Book Antiqua" panose="02040602050305030304" pitchFamily="18" charset="0"/>
                <a:ea typeface="Calibri" panose="020F0502020204030204" pitchFamily="34" charset="0"/>
              </a:rPr>
              <a:t>If you can look into the seeds of time, and say which grain will grow and which will not</a:t>
            </a:r>
          </a:p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en-US" sz="2400" b="1" i="1" dirty="0">
                <a:solidFill>
                  <a:schemeClr val="bg1"/>
                </a:solidFill>
                <a:latin typeface="Book Antiqua" panose="02040602050305030304" pitchFamily="18" charset="0"/>
                <a:ea typeface="Calibri" panose="020F0502020204030204" pitchFamily="34" charset="0"/>
              </a:rPr>
              <a:t> speak then unto me. </a:t>
            </a:r>
          </a:p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en-US" sz="2400" b="1" i="1" dirty="0">
                <a:solidFill>
                  <a:schemeClr val="bg1"/>
                </a:solidFill>
                <a:latin typeface="Book Antiqua" panose="02040602050305030304" pitchFamily="18" charset="0"/>
                <a:ea typeface="Calibri" panose="020F0502020204030204" pitchFamily="34" charset="0"/>
              </a:rPr>
              <a:t>William Shakespeare, 1564-1616.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4680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2819400" cy="762000"/>
          </a:xfrm>
        </p:spPr>
        <p:txBody>
          <a:bodyPr/>
          <a:lstStyle/>
          <a:p>
            <a:r>
              <a:rPr lang="en-US" dirty="0"/>
              <a:t>Lecture</a:t>
            </a:r>
            <a:endParaRPr lang="en-US" b="1" dirty="0"/>
          </a:p>
        </p:txBody>
      </p:sp>
      <p:pic>
        <p:nvPicPr>
          <p:cNvPr id="4" name="2OkoBbEm10I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600200" y="1538363"/>
            <a:ext cx="8839199" cy="497204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751" y="734683"/>
            <a:ext cx="121977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Book Antiqua" panose="02040602050305030304" pitchFamily="18" charset="0"/>
              </a:rPr>
              <a:t>Nonlinear optimization and Data-Tables to determine the optimal vale of </a:t>
            </a:r>
            <a:r>
              <a:rPr lang="en-US" sz="2400" dirty="0">
                <a:latin typeface="Book Antiqua" panose="02040602050305030304" pitchFamily="18" charset="0"/>
                <a:sym typeface="Symbol" panose="05050102010706020507" pitchFamily="18" charset="2"/>
              </a:rPr>
              <a:t></a:t>
            </a:r>
            <a:r>
              <a:rPr lang="en-US" sz="2400" dirty="0">
                <a:latin typeface="Book Antiqua" panose="02040602050305030304" pitchFamily="18" charset="0"/>
              </a:rPr>
              <a:t>  that minimizes the MAD, MSE, or MARD.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F5EA5C3-861E-45C0-B75C-9AB1F4317882}"/>
              </a:ext>
            </a:extLst>
          </p:cNvPr>
          <p:cNvSpPr/>
          <p:nvPr/>
        </p:nvSpPr>
        <p:spPr>
          <a:xfrm>
            <a:off x="2438400" y="196334"/>
            <a:ext cx="44390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highlight>
                  <a:srgbClr val="9E0000"/>
                </a:highlight>
              </a:rPr>
              <a:t>https://youtu.be/2OkoBbEm10I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7456CA7-B029-4BEE-A256-43E3A917BF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49000" y="-10160"/>
            <a:ext cx="1143000" cy="71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1651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0" hangingPunct="0">
              <a:defRPr/>
            </a:pPr>
            <a:r>
              <a:rPr lang="en-US" dirty="0"/>
              <a:t>Find </a:t>
            </a:r>
            <a:r>
              <a:rPr lang="en-US" sz="4800" b="1" dirty="0">
                <a:sym typeface="Symbol" panose="05050102010706020507" pitchFamily="18" charset="2"/>
              </a:rPr>
              <a:t> </a:t>
            </a:r>
            <a:r>
              <a:rPr lang="en-US" dirty="0"/>
              <a:t>using Data Table – The Recorded Lecture is also Inside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0921749"/>
              </p:ext>
            </p:extLst>
          </p:nvPr>
        </p:nvGraphicFramePr>
        <p:xfrm>
          <a:off x="990600" y="914400"/>
          <a:ext cx="7201962" cy="548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5" name="Worksheet" r:id="rId3" imgW="4038777" imgH="3076555" progId="Excel.Sheet.12">
                  <p:embed/>
                </p:oleObj>
              </mc:Choice>
              <mc:Fallback>
                <p:oleObj name="Worksheet" r:id="rId3" imgW="4038777" imgH="3076555" progId="Excel.Sheet.12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0600" y="914400"/>
                        <a:ext cx="7201962" cy="548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3464974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 </a:t>
            </a:r>
            <a:r>
              <a:rPr lang="en-US" sz="4800" b="1" dirty="0">
                <a:sym typeface="Symbol" panose="05050102010706020507" pitchFamily="18" charset="2"/>
              </a:rPr>
              <a:t> </a:t>
            </a:r>
            <a:r>
              <a:rPr lang="en-US" dirty="0"/>
              <a:t>using Solver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1859111"/>
              </p:ext>
            </p:extLst>
          </p:nvPr>
        </p:nvGraphicFramePr>
        <p:xfrm>
          <a:off x="427038" y="1016000"/>
          <a:ext cx="5254625" cy="2633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8" name="Worksheet" r:id="rId3" imgW="3667169" imgH="1838404" progId="Excel.Sheet.12">
                  <p:embed/>
                </p:oleObj>
              </mc:Choice>
              <mc:Fallback>
                <p:oleObj name="Worksheet" r:id="rId3" imgW="3667169" imgH="1838404" progId="Excel.Sheet.12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7038" y="1016000"/>
                        <a:ext cx="5254625" cy="26336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85375" y="914401"/>
            <a:ext cx="3633739" cy="340042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7" name="Ink 6"/>
              <p14:cNvContentPartPr/>
              <p14:nvPr/>
            </p14:nvContentPartPr>
            <p14:xfrm>
              <a:off x="5058869" y="937787"/>
              <a:ext cx="613800" cy="393120"/>
            </p14:xfrm>
          </p:contentPart>
        </mc:Choice>
        <mc:Fallback xmlns="">
          <p:pic>
            <p:nvPicPr>
              <p:cNvPr id="7" name="Ink 6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043749" y="922667"/>
                <a:ext cx="644040" cy="423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8" name="Ink 7"/>
              <p14:cNvContentPartPr/>
              <p14:nvPr/>
            </p14:nvContentPartPr>
            <p14:xfrm>
              <a:off x="5672669" y="1199388"/>
              <a:ext cx="903375" cy="473667"/>
            </p14:xfrm>
          </p:contentPart>
        </mc:Choice>
        <mc:Fallback xmlns="">
          <p:pic>
            <p:nvPicPr>
              <p:cNvPr id="8" name="Ink 7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657553" y="1184259"/>
                <a:ext cx="933607" cy="50392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9" name="Ink 8"/>
              <p14:cNvContentPartPr/>
              <p14:nvPr/>
            </p14:nvContentPartPr>
            <p14:xfrm>
              <a:off x="6458684" y="1548855"/>
              <a:ext cx="81000" cy="171720"/>
            </p14:xfrm>
          </p:contentPart>
        </mc:Choice>
        <mc:Fallback xmlns="">
          <p:pic>
            <p:nvPicPr>
              <p:cNvPr id="9" name="Ink 8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443564" y="1533735"/>
                <a:ext cx="111240" cy="20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0" name="Ink 9"/>
              <p14:cNvContentPartPr/>
              <p14:nvPr/>
            </p14:nvContentPartPr>
            <p14:xfrm>
              <a:off x="4996861" y="3272711"/>
              <a:ext cx="567000" cy="262440"/>
            </p14:xfrm>
          </p:contentPart>
        </mc:Choice>
        <mc:Fallback xmlns="">
          <p:pic>
            <p:nvPicPr>
              <p:cNvPr id="10" name="Ink 9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981741" y="3257591"/>
                <a:ext cx="597240" cy="29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1" name="Ink 10"/>
              <p14:cNvContentPartPr/>
              <p14:nvPr/>
            </p14:nvContentPartPr>
            <p14:xfrm>
              <a:off x="5563861" y="1396574"/>
              <a:ext cx="2574583" cy="1987639"/>
            </p14:xfrm>
          </p:contentPart>
        </mc:Choice>
        <mc:Fallback xmlns="">
          <p:pic>
            <p:nvPicPr>
              <p:cNvPr id="11" name="Ink 10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548742" y="1381453"/>
                <a:ext cx="2604821" cy="2017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2" name="Ink 11"/>
              <p14:cNvContentPartPr/>
              <p14:nvPr/>
            </p14:nvContentPartPr>
            <p14:xfrm>
              <a:off x="8004524" y="1348695"/>
              <a:ext cx="162360" cy="105120"/>
            </p14:xfrm>
          </p:contentPart>
        </mc:Choice>
        <mc:Fallback xmlns="">
          <p:pic>
            <p:nvPicPr>
              <p:cNvPr id="12" name="Ink 11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7989404" y="1333575"/>
                <a:ext cx="192600" cy="13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3" name="Ink 12"/>
              <p14:cNvContentPartPr/>
              <p14:nvPr/>
            </p14:nvContentPartPr>
            <p14:xfrm>
              <a:off x="7518884" y="1356975"/>
              <a:ext cx="422640" cy="393120"/>
            </p14:xfrm>
          </p:contentPart>
        </mc:Choice>
        <mc:Fallback xmlns="">
          <p:pic>
            <p:nvPicPr>
              <p:cNvPr id="13" name="Ink 12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7503764" y="1341855"/>
                <a:ext cx="452880" cy="42336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6816024"/>
              </p:ext>
            </p:extLst>
          </p:nvPr>
        </p:nvGraphicFramePr>
        <p:xfrm>
          <a:off x="426399" y="3834822"/>
          <a:ext cx="5252516" cy="25659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9" name="Worksheet" r:id="rId20" imgW="3665255" imgH="1790574" progId="Excel.Sheet.12">
                  <p:embed/>
                </p:oleObj>
              </mc:Choice>
              <mc:Fallback>
                <p:oleObj name="Worksheet" r:id="rId20" imgW="3665255" imgH="1790574" progId="Excel.Sheet.12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426399" y="3834822"/>
                        <a:ext cx="5252516" cy="25659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Slide Number Placeholder 2"/>
          <p:cNvSpPr txBox="1">
            <a:spLocks/>
          </p:cNvSpPr>
          <p:nvPr/>
        </p:nvSpPr>
        <p:spPr>
          <a:xfrm>
            <a:off x="8077200" y="6245225"/>
            <a:ext cx="2133600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defRPr>
            </a:lvl9pPr>
          </a:lstStyle>
          <a:p>
            <a:pPr>
              <a:defRPr/>
            </a:pPr>
            <a:fld id="{3A454C53-CE5A-4315-94FC-9B53F4A6BDC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058812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Lean Thinking Final.ppt">
  <a:themeElements>
    <a:clrScheme name="Custom 2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FFFF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50268</TotalTime>
  <Words>84</Words>
  <Application>Microsoft Office PowerPoint</Application>
  <PresentationFormat>Widescreen</PresentationFormat>
  <Paragraphs>12</Paragraphs>
  <Slides>4</Slides>
  <Notes>0</Notes>
  <HiddenSlides>0</HiddenSlides>
  <MMClips>1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6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21" baseType="lpstr">
      <vt:lpstr>Arial</vt:lpstr>
      <vt:lpstr>Book Antiqua</vt:lpstr>
      <vt:lpstr>Calibri</vt:lpstr>
      <vt:lpstr>Calibri Light</vt:lpstr>
      <vt:lpstr>Garamond</vt:lpstr>
      <vt:lpstr>Impact</vt:lpstr>
      <vt:lpstr>MS Reference Sans Serif</vt:lpstr>
      <vt:lpstr>Times New Roman</vt:lpstr>
      <vt:lpstr>Verdana</vt:lpstr>
      <vt:lpstr>Wingdings</vt:lpstr>
      <vt:lpstr>Lean Thinking Final.ppt</vt:lpstr>
      <vt:lpstr>1_Custom Design</vt:lpstr>
      <vt:lpstr>Custom Design</vt:lpstr>
      <vt:lpstr>1_Lean Thinking Final</vt:lpstr>
      <vt:lpstr>Lean Thinking Final</vt:lpstr>
      <vt:lpstr>2_Lean Thinking Final</vt:lpstr>
      <vt:lpstr>Worksheet</vt:lpstr>
      <vt:lpstr>PowerPoint Presentation</vt:lpstr>
      <vt:lpstr>Lecture</vt:lpstr>
      <vt:lpstr>Find  using Data Table – The Recorded Lecture is also Inside</vt:lpstr>
      <vt:lpstr>Find  using Solver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 , Ardavan</cp:lastModifiedBy>
  <cp:revision>729</cp:revision>
  <cp:lastPrinted>2019-05-09T17:43:43Z</cp:lastPrinted>
  <dcterms:created xsi:type="dcterms:W3CDTF">2008-11-22T01:06:20Z</dcterms:created>
  <dcterms:modified xsi:type="dcterms:W3CDTF">2021-07-19T00:41:32Z</dcterms:modified>
</cp:coreProperties>
</file>