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1"/>
  </p:notesMasterIdLst>
  <p:handoutMasterIdLst>
    <p:handoutMasterId r:id="rId12"/>
  </p:handoutMasterIdLst>
  <p:sldIdLst>
    <p:sldId id="985" r:id="rId7"/>
    <p:sldId id="350" r:id="rId8"/>
    <p:sldId id="628" r:id="rId9"/>
    <p:sldId id="629" r:id="rId1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007D"/>
    <a:srgbClr val="A50023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95" autoAdjust="0"/>
    <p:restoredTop sz="91618" autoAdjust="0"/>
  </p:normalViewPr>
  <p:slideViewPr>
    <p:cSldViewPr>
      <p:cViewPr varScale="1">
        <p:scale>
          <a:sx n="109" d="100"/>
          <a:sy n="109" d="100"/>
        </p:scale>
        <p:origin x="570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9/8/2023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99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274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0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Exponential Smoothing- Advanced Topics,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A. Asef-Vaziri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700D-B646-4E22-AE0A-018A251C54D5}"/>
              </a:ext>
            </a:extLst>
          </p:cNvPr>
          <p:cNvSpPr/>
          <p:nvPr/>
        </p:nvSpPr>
        <p:spPr>
          <a:xfrm>
            <a:off x="0" y="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Age of Data is 1/</a:t>
            </a:r>
            <a:r>
              <a:rPr lang="en-US" sz="4800" b="1" dirty="0">
                <a:solidFill>
                  <a:schemeClr val="bg1"/>
                </a:solidFill>
                <a:latin typeface="Impact" panose="020B0806030902050204" pitchFamily="34" charset="0"/>
                <a:sym typeface="Symbol" panose="05050102010706020507" pitchFamily="18" charset="2"/>
              </a:rPr>
              <a:t> </a:t>
            </a:r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  <a:sym typeface="Symbol" panose="05050102010706020507" pitchFamily="18" charset="2"/>
              </a:rPr>
              <a:t>in </a:t>
            </a:r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Exponential Smoothing</a:t>
            </a:r>
            <a:endParaRPr lang="en-US" sz="48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31021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500" dirty="0"/>
              <a:t>Age of Data In Exponential Smoothing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-30332" y="838200"/>
            <a:ext cx="1203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Age of data in moving average is (1+ n)/2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Age of data in exponential smoothing is about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1/ 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(1+n)/2 = 1/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a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  <a:sym typeface="Wingdings" pitchFamily="2" charset="2"/>
              </a:rPr>
              <a:t>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= 2/(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n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+1)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p"/>
              <a:defRPr/>
            </a:pP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If we set 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 = 2/(</a:t>
            </a:r>
            <a:r>
              <a:rPr lang="en-US" sz="2400" i="1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n </a:t>
            </a: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+1) , then moving average and exponential smoothing are approximately equivalent.</a:t>
            </a:r>
          </a:p>
          <a:p>
            <a:pPr marL="800100" lvl="1" indent="-34290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It does not mean that the two models have the same forecasts.</a:t>
            </a:r>
          </a:p>
          <a:p>
            <a:pPr marL="800100" lvl="1" indent="-34290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solidFill>
                  <a:schemeClr val="accent4">
                    <a:lumMod val="75000"/>
                  </a:schemeClr>
                </a:solidFill>
                <a:latin typeface="Book Antiqua" panose="02040602050305030304" pitchFamily="18" charset="0"/>
                <a:cs typeface="Tahoma" pitchFamily="34" charset="0"/>
              </a:rPr>
              <a:t>The variances of the errors are identical.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Age of Data is 1/alpha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762000"/>
            <a:ext cx="12344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F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t+1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=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–1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–2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–3   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+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–4 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………+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t-1 </a:t>
            </a:r>
            <a:r>
              <a:rPr lang="en-US" sz="2400" b="1" i="1" kern="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baseline="-25000" dirty="0">
                <a:solidFill>
                  <a:srgbClr val="9E0000"/>
                </a:solidFill>
                <a:latin typeface="Book Antiqua" panose="02040602050305030304" pitchFamily="18" charset="0"/>
                <a:cs typeface="Tahoma" pitchFamily="34" charset="0"/>
              </a:rPr>
              <a:t>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Weights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=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,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),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,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3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, 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kern="0" baseline="-25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,……,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t-1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Ages = 1, 2, 3, 4, ………..t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Weights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  <a:sym typeface="Symbol" panose="05050102010706020507" pitchFamily="18" charset="2"/>
              </a:rPr>
              <a:t>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Ages = 1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a+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2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)+ 3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+ 4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3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  5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ta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Weights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  <a:sym typeface="Symbol" panose="05050102010706020507" pitchFamily="18" charset="2"/>
              </a:rPr>
              <a:t>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Ages =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a[1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+ 2(1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)+ 3(1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+ 4(1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3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  5(1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b="1" kern="0" baseline="-25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t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t-1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]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We have shown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S 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=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 +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b="1" kern="0" baseline="-25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+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b="1" kern="0" baseline="-25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t-1 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is</a:t>
            </a:r>
            <a:r>
              <a:rPr lang="en-US" sz="2400" b="1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=1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S= 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[1+(1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 +(1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kern="0" baseline="-25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+ 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kern="0" baseline="-25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t-1</a:t>
            </a:r>
            <a:r>
              <a:rPr lang="en-US" sz="2400" kern="0" dirty="0">
                <a:solidFill>
                  <a:srgbClr val="00B050"/>
                </a:solidFill>
                <a:latin typeface="Book Antiqua" panose="02040602050305030304" pitchFamily="18" charset="0"/>
                <a:cs typeface="Tahoma" pitchFamily="34" charset="0"/>
              </a:rPr>
              <a:t>]=1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1+(1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 +(1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+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3 </a:t>
            </a:r>
            <a:r>
              <a:rPr lang="en-US" sz="2400" b="1" kern="0" baseline="-25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 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b="1" kern="0" baseline="-25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t-1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=1/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endParaRPr lang="en-US" sz="2400" b="1" kern="0" dirty="0">
              <a:solidFill>
                <a:srgbClr val="C0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Derivation with respect to alpha =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0-1-2(1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1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-3(1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2 </a:t>
            </a:r>
            <a:r>
              <a:rPr lang="en-US" sz="2400" b="1" kern="0" baseline="-25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-4(1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3</a:t>
            </a:r>
            <a:r>
              <a:rPr lang="en-US" sz="2400" b="1" kern="0" baseline="-25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+……-(t-1)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t-2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=-1/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i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solidFill>
                <a:schemeClr val="accent4">
                  <a:lumMod val="75000"/>
                </a:schemeClr>
              </a:solidFill>
              <a:latin typeface="Book Antiqua" panose="02040602050305030304" pitchFamily="18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3346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Age of Data is 1/alpha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762000"/>
            <a:ext cx="12344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0-1-2(1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1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-3(1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2 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-4(1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3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+……-(t-1)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t-2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=-1/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i="1" kern="0" baseline="30000" dirty="0">
                <a:latin typeface="Book Antiqua" panose="02040602050305030304" pitchFamily="18" charset="0"/>
                <a:cs typeface="Tahoma" pitchFamily="34" charset="0"/>
              </a:rPr>
              <a:t>2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Multiply both sides by 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1+2(1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1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 +3(1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2 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+4(1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3</a:t>
            </a:r>
            <a:r>
              <a:rPr lang="en-US" sz="2400" kern="0" baseline="-2500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+……+(t-1)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kern="0" baseline="30000" dirty="0">
                <a:latin typeface="Book Antiqua" panose="02040602050305030304" pitchFamily="18" charset="0"/>
                <a:cs typeface="Tahoma" pitchFamily="34" charset="0"/>
              </a:rPr>
              <a:t>t-2</a:t>
            </a:r>
            <a:r>
              <a:rPr lang="en-US" sz="2400" kern="0" dirty="0">
                <a:latin typeface="Book Antiqua" panose="02040602050305030304" pitchFamily="18" charset="0"/>
                <a:cs typeface="Tahoma" pitchFamily="34" charset="0"/>
              </a:rPr>
              <a:t>=1/</a:t>
            </a:r>
            <a:r>
              <a:rPr lang="en-US" sz="2400" i="1" kern="0" dirty="0"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i="1" kern="0" baseline="30000" dirty="0">
                <a:latin typeface="Book Antiqua" panose="02040602050305030304" pitchFamily="18" charset="0"/>
                <a:cs typeface="Tahoma" pitchFamily="34" charset="0"/>
              </a:rPr>
              <a:t>2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Weights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  <a:sym typeface="Symbol" panose="05050102010706020507" pitchFamily="18" charset="2"/>
              </a:rPr>
              <a:t>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Ages =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a[1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+ 2(1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)+ 3(1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+ 4(1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3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  5(1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4</a:t>
            </a:r>
            <a:r>
              <a:rPr lang="en-US" sz="2400" b="1" kern="0" baseline="-25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+……+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 t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(1 –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t-1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]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Weights times Ages = 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a(1/a</a:t>
            </a:r>
            <a:r>
              <a:rPr lang="en-US" sz="2400" b="1" kern="0" baseline="3000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2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) = 1/</a:t>
            </a:r>
            <a:r>
              <a:rPr lang="en-US" sz="2400" b="1" i="1" kern="0" dirty="0">
                <a:solidFill>
                  <a:srgbClr val="C00000"/>
                </a:solidFill>
                <a:latin typeface="Book Antiqua" panose="02040602050305030304" pitchFamily="18" charset="0"/>
                <a:cs typeface="Tahoma" pitchFamily="34" charset="0"/>
              </a:rPr>
              <a:t>a</a:t>
            </a: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baseline="3000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b="1" kern="0" dirty="0">
              <a:solidFill>
                <a:srgbClr val="9E0000"/>
              </a:solidFill>
              <a:latin typeface="Book Antiqua" panose="02040602050305030304" pitchFamily="18" charset="0"/>
              <a:cs typeface="Tahoma" pitchFamily="34" charset="0"/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endParaRPr lang="en-US" sz="2400" kern="0" dirty="0">
              <a:solidFill>
                <a:schemeClr val="accent4">
                  <a:lumMod val="75000"/>
                </a:schemeClr>
              </a:solidFill>
              <a:latin typeface="Book Antiqua" panose="02040602050305030304" pitchFamily="18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265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51489</TotalTime>
  <Words>586</Words>
  <Application>Microsoft Office PowerPoint</Application>
  <PresentationFormat>Widescreen</PresentationFormat>
  <Paragraphs>43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Age of Data In Exponential Smoothing</vt:lpstr>
      <vt:lpstr>Why Age of Data is 1/alpha</vt:lpstr>
      <vt:lpstr>Why Age of Data is 1/alpha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787</cp:revision>
  <cp:lastPrinted>2019-05-09T17:43:43Z</cp:lastPrinted>
  <dcterms:created xsi:type="dcterms:W3CDTF">2008-11-22T01:06:20Z</dcterms:created>
  <dcterms:modified xsi:type="dcterms:W3CDTF">2023-09-09T06:56:36Z</dcterms:modified>
</cp:coreProperties>
</file>