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2"/>
  </p:notesMasterIdLst>
  <p:handoutMasterIdLst>
    <p:handoutMasterId r:id="rId13"/>
  </p:handoutMasterIdLst>
  <p:sldIdLst>
    <p:sldId id="982" r:id="rId7"/>
    <p:sldId id="334" r:id="rId8"/>
    <p:sldId id="335" r:id="rId9"/>
    <p:sldId id="355" r:id="rId10"/>
    <p:sldId id="626" r:id="rId11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007D"/>
    <a:srgbClr val="A50023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95" autoAdjust="0"/>
    <p:restoredTop sz="91618" autoAdjust="0"/>
  </p:normalViewPr>
  <p:slideViewPr>
    <p:cSldViewPr>
      <p:cViewPr varScale="1">
        <p:scale>
          <a:sx n="109" d="100"/>
          <a:sy n="109" d="100"/>
        </p:scale>
        <p:origin x="570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9/8/2023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30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10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21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Exponential Smoothing  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- Advanced Topics,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A. Asef-Vaziri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700D-B646-4E22-AE0A-018A251C54D5}"/>
              </a:ext>
            </a:extLst>
          </p:cNvPr>
          <p:cNvSpPr/>
          <p:nvPr/>
        </p:nvSpPr>
        <p:spPr>
          <a:xfrm>
            <a:off x="0" y="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Exponential Smoothing is Weighted Average of Everything and Proof</a:t>
            </a:r>
            <a:endParaRPr lang="en-US" sz="48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294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Exponential Smoothing Includes All Pieces of Data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95600" y="430494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74305" y="773097"/>
            <a:ext cx="94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2400" dirty="0">
                <a:solidFill>
                  <a:srgbClr val="C00000"/>
                </a:solidFill>
                <a:latin typeface="Book Antiqua" panose="02040602050305030304" pitchFamily="18" charset="0"/>
                <a:cs typeface="Arial" charset="0"/>
              </a:rPr>
              <a:t>α</a:t>
            </a:r>
            <a:r>
              <a:rPr lang="en-US" sz="2400" dirty="0">
                <a:solidFill>
                  <a:srgbClr val="C00000"/>
                </a:solidFill>
                <a:latin typeface="Book Antiqua" panose="02040602050305030304" pitchFamily="18" charset="0"/>
                <a:cs typeface="Arial" charset="0"/>
              </a:rPr>
              <a:t>=0.2</a:t>
            </a:r>
            <a:endParaRPr lang="el-GR" sz="2400" dirty="0">
              <a:solidFill>
                <a:srgbClr val="C00000"/>
              </a:solidFill>
              <a:latin typeface="Book Antiqua" panose="02040602050305030304" pitchFamily="18" charset="0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24528" y="885809"/>
            <a:ext cx="5245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 t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At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02403" y="849296"/>
            <a:ext cx="646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  1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100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667000" y="3011133"/>
            <a:ext cx="16161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A1  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  F2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732653" y="849296"/>
            <a:ext cx="646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  2</a:t>
            </a:r>
          </a:p>
          <a:p>
            <a:pPr eaLnBrk="1" hangingPunct="1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147627"/>
                </a:solidFill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9557" y="2161047"/>
            <a:ext cx="1205816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Since I have no information for F1, I just enter A1 which is 100.  Alternatively, we may  assume the average of all data, or the INTERCEPT of the regression line, as our forecast for  period 1.   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732653" y="1144513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CC0066"/>
                </a:solidFill>
                <a:latin typeface="Book Antiqua" panose="02040602050305030304" pitchFamily="18" charset="0"/>
              </a:rPr>
              <a:t>150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743200" y="3593746"/>
            <a:ext cx="26035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F3 =(1-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)F2+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A2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759076" y="4166833"/>
            <a:ext cx="32159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F3 =0.8(100) + 0.2(150)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2759075" y="4776433"/>
            <a:ext cx="25298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F3 =80 + 30 = 110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374003" y="849296"/>
            <a:ext cx="646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  3</a:t>
            </a:r>
          </a:p>
          <a:p>
            <a:pPr eaLnBrk="1" hangingPunct="1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147627"/>
                </a:solidFill>
                <a:latin typeface="Book Antiqua" panose="02040602050305030304" pitchFamily="18" charset="0"/>
              </a:rPr>
              <a:t>110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5562601" y="5295546"/>
            <a:ext cx="2334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F2 &amp; A2  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  F3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743200" y="5905146"/>
            <a:ext cx="16161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A1  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  F2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5487862" y="5854070"/>
            <a:ext cx="2324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A1 &amp; A2 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  F3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2760560" y="5295546"/>
            <a:ext cx="2757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F3 =(1-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)F2 + 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A2</a:t>
            </a:r>
          </a:p>
        </p:txBody>
      </p:sp>
    </p:spTree>
    <p:extLst>
      <p:ext uri="{BB962C8B-B14F-4D97-AF65-F5344CB8AC3E}">
        <p14:creationId xmlns:p14="http://schemas.microsoft.com/office/powerpoint/2010/main" val="2037071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 Includes All Pieces of Data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399" y="40513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58000" y="1278234"/>
            <a:ext cx="94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2400" dirty="0">
                <a:latin typeface="Book Antiqua" panose="02040602050305030304" pitchFamily="18" charset="0"/>
                <a:cs typeface="Arial" charset="0"/>
              </a:rPr>
              <a:t>α</a:t>
            </a:r>
            <a:r>
              <a:rPr lang="en-US" sz="2400" dirty="0">
                <a:latin typeface="Book Antiqua" panose="02040602050305030304" pitchFamily="18" charset="0"/>
                <a:cs typeface="Arial" charset="0"/>
              </a:rPr>
              <a:t>=0.2</a:t>
            </a:r>
            <a:endParaRPr lang="el-GR" sz="2400" dirty="0">
              <a:latin typeface="Book Antiqua" panose="02040602050305030304" pitchFamily="18" charset="0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6783" y="916284"/>
            <a:ext cx="5245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t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At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04658" y="879772"/>
            <a:ext cx="646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100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6200" y="3381375"/>
            <a:ext cx="32159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F4 =0.8(110) + 0.2(120)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199" y="3990975"/>
            <a:ext cx="25298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F4 =88 + 24 = 112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023998" y="4586286"/>
            <a:ext cx="21804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A3 &amp; F3 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  F4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14263" y="5103812"/>
            <a:ext cx="2324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A1 &amp; A2  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  F3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52657" y="5103812"/>
            <a:ext cx="3110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A1&amp; A2 &amp; A3  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  F4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834908" y="879772"/>
            <a:ext cx="646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2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150</a:t>
            </a: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661181" y="895647"/>
            <a:ext cx="646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3</a:t>
            </a:r>
          </a:p>
          <a:p>
            <a:pPr eaLnBrk="1" hangingPunct="1">
              <a:defRPr/>
            </a:pPr>
            <a:endParaRPr lang="en-US" sz="2400" b="1" dirty="0">
              <a:solidFill>
                <a:srgbClr val="CC0066"/>
              </a:solidFill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110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644803" y="920012"/>
            <a:ext cx="646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4</a:t>
            </a:r>
          </a:p>
          <a:p>
            <a:pPr eaLnBrk="1" hangingPunct="1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rgbClr val="147627"/>
                </a:solidFill>
                <a:latin typeface="Book Antiqua" panose="02040602050305030304" pitchFamily="18" charset="0"/>
              </a:rPr>
              <a:t>112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700833" y="1195353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CC0066"/>
                </a:solidFill>
                <a:latin typeface="Book Antiqua" panose="02040602050305030304" pitchFamily="18" charset="0"/>
              </a:rPr>
              <a:t>120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26967" y="4586287"/>
            <a:ext cx="2744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F4 =(1-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cs typeface="Tahoma" pitchFamily="34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)F3 + 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cs typeface="Tahoma" pitchFamily="34" charset="0"/>
              </a:rPr>
              <a:t>a</a:t>
            </a:r>
            <a:r>
              <a:rPr lang="en-US" sz="2400" dirty="0">
                <a:latin typeface="Book Antiqua" panose="02040602050305030304" pitchFamily="18" charset="0"/>
              </a:rPr>
              <a:t>A3</a:t>
            </a: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3A62CCCB-E83D-4640-9434-FADD9A1C4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2" y="2823348"/>
            <a:ext cx="2744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anose="02040602050305030304" pitchFamily="18" charset="0"/>
              </a:rPr>
              <a:t>F4 =(1-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0000"/>
                </a:solidFill>
                <a:latin typeface="Symbol" panose="05050102010706020507" pitchFamily="18" charset="2"/>
                <a:cs typeface="Tahoma" pitchFamily="34" charset="0"/>
              </a:rPr>
              <a:t>)</a:t>
            </a:r>
            <a:r>
              <a:rPr lang="en-US" sz="2400" dirty="0">
                <a:latin typeface="Book Antiqua" panose="02040602050305030304" pitchFamily="18" charset="0"/>
              </a:rPr>
              <a:t>F3 + </a:t>
            </a:r>
            <a:r>
              <a:rPr lang="el-GR" sz="2400" dirty="0">
                <a:latin typeface="Book Antiqua" panose="02040602050305030304" pitchFamily="18" charset="0"/>
              </a:rPr>
              <a:t>α</a:t>
            </a:r>
            <a:r>
              <a:rPr lang="en-US" sz="2400" dirty="0">
                <a:latin typeface="Book Antiqua" panose="02040602050305030304" pitchFamily="18" charset="0"/>
              </a:rPr>
              <a:t> A3</a:t>
            </a:r>
          </a:p>
        </p:txBody>
      </p:sp>
    </p:spTree>
    <p:extLst>
      <p:ext uri="{BB962C8B-B14F-4D97-AF65-F5344CB8AC3E}">
        <p14:creationId xmlns:p14="http://schemas.microsoft.com/office/powerpoint/2010/main" val="3419092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Pieces of Data are Taken into  Account in  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6276" y="838200"/>
            <a:ext cx="12251924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i="1" kern="0" dirty="0" err="1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i="1" kern="0" baseline="-25000" dirty="0" err="1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+(1 –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t</a:t>
            </a:r>
            <a:r>
              <a:rPr lang="en-US" sz="2400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= </a:t>
            </a:r>
            <a:r>
              <a:rPr lang="en-US" sz="2400" i="1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aA</a:t>
            </a:r>
            <a:r>
              <a:rPr lang="en-US" sz="2400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–1</a:t>
            </a:r>
            <a:r>
              <a:rPr lang="en-US" sz="2400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+(1 – </a:t>
            </a:r>
            <a:r>
              <a:rPr lang="en-US" sz="2400" i="1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)</a:t>
            </a:r>
            <a:r>
              <a:rPr lang="en-US" sz="2400" i="1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–1</a:t>
            </a:r>
            <a:r>
              <a:rPr lang="en-US" sz="2400" kern="0" dirty="0">
                <a:solidFill>
                  <a:srgbClr val="9E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+(1 –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[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+(1 –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]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–1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=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aA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–2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+ (1 –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)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–2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i="1" kern="0" baseline="-25000" dirty="0"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i="1" kern="0" baseline="-25000" dirty="0"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+(1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[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i="1" kern="0" baseline="-25000" dirty="0"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–2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+ 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–2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]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–2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 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–2</a:t>
            </a: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–2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 A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–3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+ (1 –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)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–3  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and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1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–(t-1) 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and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i="1" kern="0" baseline="-2500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1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A1</a:t>
            </a:r>
            <a:endParaRPr lang="en-US" sz="2400" kern="0" baseline="-25000" dirty="0">
              <a:solidFill>
                <a:schemeClr val="accent4">
                  <a:lumMod val="75000"/>
                </a:schemeClr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–2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–3   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+……………+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t-1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–(-t-1)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–2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–3   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+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–4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………+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t-1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1</a:t>
            </a: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solidFill>
                <a:schemeClr val="accent4">
                  <a:lumMod val="75000"/>
                </a:schemeClr>
              </a:solidFill>
              <a:latin typeface="Book Antiqua" panose="02040602050305030304" pitchFamily="18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of All Weights Is Equal to 1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266" y="796031"/>
            <a:ext cx="12251924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S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 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S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 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S-S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-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S(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1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-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1+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-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aS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[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1-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]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S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1-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Since alpha is &lt;1 then 1-alpha is &lt;1, and when t increases,  then something &lt;1 to the power of a large number tends to 0. Therefore S=1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solidFill>
                <a:schemeClr val="accent4">
                  <a:lumMod val="75000"/>
                </a:schemeClr>
              </a:solidFill>
              <a:latin typeface="Book Antiqua" panose="02040602050305030304" pitchFamily="18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7136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51465</TotalTime>
  <Words>670</Words>
  <Application>Microsoft Office PowerPoint</Application>
  <PresentationFormat>Widescreen</PresentationFormat>
  <Paragraphs>86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5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Symbol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Exponential Smoothing Includes All Pieces of Data</vt:lpstr>
      <vt:lpstr>Exponential Smoothing Includes All Pieces of Data</vt:lpstr>
      <vt:lpstr>All Pieces of Data are Taken into  Account in  ES</vt:lpstr>
      <vt:lpstr>Summation of All Weights Is Equal to 1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786</cp:revision>
  <cp:lastPrinted>2019-05-09T17:43:43Z</cp:lastPrinted>
  <dcterms:created xsi:type="dcterms:W3CDTF">2008-11-22T01:06:20Z</dcterms:created>
  <dcterms:modified xsi:type="dcterms:W3CDTF">2023-09-09T06:53:28Z</dcterms:modified>
</cp:coreProperties>
</file>