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8"/>
  </p:notesMasterIdLst>
  <p:handoutMasterIdLst>
    <p:handoutMasterId r:id="rId19"/>
  </p:handoutMasterIdLst>
  <p:sldIdLst>
    <p:sldId id="625" r:id="rId7"/>
    <p:sldId id="748" r:id="rId8"/>
    <p:sldId id="735" r:id="rId9"/>
    <p:sldId id="736" r:id="rId10"/>
    <p:sldId id="716" r:id="rId11"/>
    <p:sldId id="739" r:id="rId12"/>
    <p:sldId id="741" r:id="rId13"/>
    <p:sldId id="740" r:id="rId14"/>
    <p:sldId id="747" r:id="rId15"/>
    <p:sldId id="738" r:id="rId16"/>
    <p:sldId id="746" r:id="rId17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A50023"/>
    <a:srgbClr val="AA0000"/>
    <a:srgbClr val="00007D"/>
    <a:srgbClr val="A80000"/>
    <a:srgbClr val="00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1618" autoAdjust="0"/>
  </p:normalViewPr>
  <p:slideViewPr>
    <p:cSldViewPr>
      <p:cViewPr varScale="1">
        <p:scale>
          <a:sx n="104" d="100"/>
          <a:sy n="104" d="100"/>
        </p:scale>
        <p:origin x="732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12/23/2024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12/23/2024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6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Exponential Smoothing Problems,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Systems &amp; </a:t>
            </a:r>
            <a:r>
              <a:rPr lang="en-US" sz="1400" b="1" i="1" baseline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Operations Management.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1J6ysRf75K0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FKWTa0oXBE?feature=oembed" TargetMode="External"/><Relationship Id="rId6" Type="http://schemas.openxmlformats.org/officeDocument/2006/relationships/image" Target="../media/image7.jpeg"/><Relationship Id="rId5" Type="http://schemas.openxmlformats.org/officeDocument/2006/relationships/hyperlink" Target="https://youtu.be/g_lg0F_7Hmc" TargetMode="Externa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emf"/><Relationship Id="rId4" Type="http://schemas.openxmlformats.org/officeDocument/2006/relationships/package" Target="../embeddings/Microsoft_Excel_Worksheet1.xls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76200" y="0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Basic Predictive Analysis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Basics of Time Series Analysis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Exponential Smoothing Problems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626041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chemeClr val="bg1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If you can look into the seeds of time, and say which grain will grow and which will not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chemeClr val="bg1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 speak then unto me.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chemeClr val="bg1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William Shakespeare, 1564-1616.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SMARTInkShape-4">
            <a:extLst>
              <a:ext uri="{FF2B5EF4-FFF2-40B4-BE49-F238E27FC236}">
                <a16:creationId xmlns:a16="http://schemas.microsoft.com/office/drawing/2014/main" id="{5A1D8CE8-56C9-4D55-B5CD-2D39D0A45986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12113120" y="6554732"/>
            <a:ext cx="34463" cy="1"/>
          </a:xfrm>
          <a:custGeom>
            <a:avLst/>
            <a:gdLst/>
            <a:ahLst/>
            <a:cxnLst/>
            <a:rect l="0" t="0" r="0" b="0"/>
            <a:pathLst>
              <a:path w="34463" h="1">
                <a:moveTo>
                  <a:pt x="34462" y="0"/>
                </a:moveTo>
                <a:lnTo>
                  <a:pt x="34462" y="0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8C9774-3388-4A56-B5E9-3D24276739E1}"/>
              </a:ext>
            </a:extLst>
          </p:cNvPr>
          <p:cNvSpPr txBox="1"/>
          <p:nvPr/>
        </p:nvSpPr>
        <p:spPr>
          <a:xfrm>
            <a:off x="2681412" y="2362200"/>
            <a:ext cx="6909955" cy="30469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The first 11 mins – the first 6 slides- is on Exponential Smoothing basics. </a:t>
            </a:r>
          </a:p>
          <a:p>
            <a:r>
              <a:rPr lang="en-US" sz="2400" dirty="0"/>
              <a:t>If you have already learned the basics of Exponential Smoothing from my previous lectures, then ignore them and ONLY watch Slides 7-11 from minute 11 to the END. </a:t>
            </a:r>
          </a:p>
          <a:p>
            <a:r>
              <a:rPr lang="en-US" sz="2400" dirty="0"/>
              <a:t>If you need practice on basics, then you may watch from the beginning. </a:t>
            </a:r>
          </a:p>
        </p:txBody>
      </p:sp>
      <p:pic>
        <p:nvPicPr>
          <p:cNvPr id="8" name="Graphic 7" descr="Brain in head with solid fill">
            <a:extLst>
              <a:ext uri="{FF2B5EF4-FFF2-40B4-BE49-F238E27FC236}">
                <a16:creationId xmlns:a16="http://schemas.microsoft.com/office/drawing/2014/main" id="{D3644A41-0AE4-4AC3-B086-58A013E4BA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2273688"/>
            <a:ext cx="2971800" cy="2971800"/>
          </a:xfrm>
          <a:prstGeom prst="rect">
            <a:avLst/>
          </a:prstGeom>
        </p:spPr>
      </p:pic>
      <p:pic>
        <p:nvPicPr>
          <p:cNvPr id="9" name="Graphic 8" descr="Bullseye with solid fill">
            <a:extLst>
              <a:ext uri="{FF2B5EF4-FFF2-40B4-BE49-F238E27FC236}">
                <a16:creationId xmlns:a16="http://schemas.microsoft.com/office/drawing/2014/main" id="{0803B01F-2950-4DD3-8C75-E56B197060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591367" y="2590800"/>
            <a:ext cx="2488525" cy="248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4680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</a:t>
            </a:r>
            <a:r>
              <a:rPr lang="en-US" sz="4800" dirty="0">
                <a:sym typeface="Symbol" panose="05050102010706020507" pitchFamily="18" charset="2"/>
              </a:rPr>
              <a:t></a:t>
            </a:r>
            <a:endParaRPr lang="en-US" sz="4800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00" y="1762085"/>
            <a:ext cx="3352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400" dirty="0">
                <a:latin typeface="Book Antiqua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</a:rPr>
              <a:t>(t+1)</a:t>
            </a:r>
            <a:r>
              <a:rPr lang="en-US" sz="2400" dirty="0">
                <a:latin typeface="Book Antiqua" pitchFamily="18" charset="0"/>
              </a:rPr>
              <a:t> = F</a:t>
            </a:r>
            <a:r>
              <a:rPr lang="en-US" sz="2400" baseline="-25000" dirty="0">
                <a:latin typeface="Book Antiqua" pitchFamily="18" charset="0"/>
              </a:rPr>
              <a:t>t</a:t>
            </a:r>
            <a:r>
              <a:rPr lang="en-US" sz="2400" dirty="0">
                <a:latin typeface="Book Antiqua" pitchFamily="18" charset="0"/>
              </a:rPr>
              <a:t> + </a:t>
            </a:r>
            <a:r>
              <a:rPr lang="en-US" sz="2400" dirty="0">
                <a:latin typeface="Book Antiqua" pitchFamily="18" charset="0"/>
                <a:sym typeface="Symbol" pitchFamily="18" charset="2"/>
              </a:rPr>
              <a:t> (A</a:t>
            </a:r>
            <a:r>
              <a:rPr lang="en-US" sz="2400" baseline="-25000" dirty="0">
                <a:latin typeface="Book Antiqua" pitchFamily="18" charset="0"/>
                <a:sym typeface="Symbol" pitchFamily="18" charset="2"/>
              </a:rPr>
              <a:t>t</a:t>
            </a:r>
            <a:r>
              <a:rPr lang="en-US" sz="2400" dirty="0">
                <a:latin typeface="Book Antiqua" pitchFamily="18" charset="0"/>
                <a:sym typeface="Symbol" pitchFamily="18" charset="2"/>
              </a:rPr>
              <a:t>-F</a:t>
            </a:r>
            <a:r>
              <a:rPr lang="en-US" sz="2400" baseline="-25000" dirty="0">
                <a:latin typeface="Book Antiqua" pitchFamily="18" charset="0"/>
                <a:sym typeface="Symbol" pitchFamily="18" charset="2"/>
              </a:rPr>
              <a:t>t</a:t>
            </a:r>
            <a:r>
              <a:rPr lang="en-US" sz="2400" dirty="0">
                <a:latin typeface="Book Antiqua" pitchFamily="18" charset="0"/>
                <a:sym typeface="Symbol" pitchFamily="18" charset="2"/>
              </a:rPr>
              <a:t>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14300" y="790356"/>
            <a:ext cx="12077700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US" sz="2400" dirty="0">
                <a:latin typeface="Book Antiqua" pitchFamily="18" charset="0"/>
              </a:rPr>
              <a:t>10. Exponential smoothing is being used to forecast demand. The current forecast of 66 was 5 units larger than actual demand. The next forecast is 65. Compute </a:t>
            </a:r>
            <a:r>
              <a:rPr lang="en-US" sz="2400" dirty="0">
                <a:latin typeface="Book Antiqua" pitchFamily="18" charset="0"/>
                <a:sym typeface="Symbol" pitchFamily="18" charset="2"/>
              </a:rPr>
              <a:t></a:t>
            </a:r>
            <a:r>
              <a:rPr lang="en-US" sz="2400" dirty="0">
                <a:latin typeface="Book Antiqua" pitchFamily="18" charset="0"/>
              </a:rPr>
              <a:t>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676400" y="2828886"/>
            <a:ext cx="33528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400" dirty="0">
                <a:latin typeface="Book Antiqua" pitchFamily="18" charset="0"/>
                <a:sym typeface="Symbol" pitchFamily="18" charset="2"/>
              </a:rPr>
              <a:t>65 = 66 +   (-5)</a:t>
            </a:r>
          </a:p>
        </p:txBody>
      </p:sp>
      <p:sp>
        <p:nvSpPr>
          <p:cNvPr id="8" name="Oval 9"/>
          <p:cNvSpPr>
            <a:spLocks noChangeArrowheads="1"/>
          </p:cNvSpPr>
          <p:nvPr/>
        </p:nvSpPr>
        <p:spPr bwMode="auto">
          <a:xfrm>
            <a:off x="2743200" y="1762085"/>
            <a:ext cx="3810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743201" y="229548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66</a:t>
            </a:r>
          </a:p>
        </p:txBody>
      </p: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3581400" y="1762085"/>
            <a:ext cx="914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810001" y="2295486"/>
            <a:ext cx="5245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+5</a:t>
            </a:r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1676400" y="1838285"/>
            <a:ext cx="914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905001" y="229548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65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3817496" y="2301398"/>
            <a:ext cx="5180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Book Antiqua" pitchFamily="18" charset="0"/>
              </a:rPr>
              <a:t>- </a:t>
            </a:r>
            <a:r>
              <a:rPr lang="en-US" sz="2400" dirty="0">
                <a:latin typeface="Book Antiqua" pitchFamily="18" charset="0"/>
              </a:rPr>
              <a:t>5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752600" y="3333512"/>
            <a:ext cx="1524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US" sz="2400" dirty="0">
                <a:latin typeface="Book Antiqua" pitchFamily="18" charset="0"/>
                <a:sym typeface="Symbol" pitchFamily="18" charset="2"/>
              </a:rPr>
              <a:t>5  = 1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3352800" y="3362318"/>
            <a:ext cx="12954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US" sz="2400" dirty="0">
                <a:latin typeface="Book Antiqua" pitchFamily="18" charset="0"/>
                <a:sym typeface="Symbol" pitchFamily="18" charset="2"/>
              </a:rPr>
              <a:t> = 0.2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1356" y="3726435"/>
            <a:ext cx="120506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  <a:cs typeface="Times New Roman" pitchFamily="18" charset="0"/>
              </a:rPr>
              <a:t>11. It can be mathematically proved that the Age of data in exponential smoothing is 1/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. The larger the 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, the larger the number of periods in the moving average. True or false? Why?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549112" y="4929788"/>
            <a:ext cx="90773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  <a:cs typeface="Times New Roman" pitchFamily="18" charset="0"/>
              </a:rPr>
              <a:t>False</a:t>
            </a:r>
          </a:p>
          <a:p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0.5 </a:t>
            </a:r>
            <a:r>
              <a:rPr lang="en-US" sz="2400" dirty="0">
                <a:latin typeface="Book Antiqua" pitchFamily="18" charset="0"/>
                <a:cs typeface="Times New Roman" pitchFamily="18" charset="0"/>
                <a:sym typeface="Wingdings" panose="05000000000000000000" pitchFamily="2" charset="2"/>
              </a:rPr>
              <a:t> age of data is 2 periods.</a:t>
            </a:r>
          </a:p>
          <a:p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0.2 </a:t>
            </a:r>
            <a:r>
              <a:rPr lang="en-US" sz="2400" dirty="0">
                <a:latin typeface="Book Antiqua" pitchFamily="18" charset="0"/>
                <a:cs typeface="Times New Roman" pitchFamily="18" charset="0"/>
                <a:sym typeface="Wingdings" panose="05000000000000000000" pitchFamily="2" charset="2"/>
              </a:rPr>
              <a:t> age of data is 5 periods.</a:t>
            </a:r>
          </a:p>
          <a:p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0.1 </a:t>
            </a:r>
            <a:r>
              <a:rPr lang="en-US" sz="2400" dirty="0">
                <a:latin typeface="Book Antiqua" pitchFamily="18" charset="0"/>
                <a:cs typeface="Times New Roman" pitchFamily="18" charset="0"/>
                <a:sym typeface="Wingdings" panose="05000000000000000000" pitchFamily="2" charset="2"/>
              </a:rPr>
              <a:t> age of data is 10 periods.</a:t>
            </a:r>
            <a:endParaRPr lang="en-US" sz="2400" dirty="0">
              <a:latin typeface="Book Antiqu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5134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/>
      <p:bldP spid="15" grpId="0" build="p"/>
      <p:bldP spid="16" grpId="0" build="p"/>
      <p:bldP spid="18" grpId="0"/>
      <p:bldP spid="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 of Data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52400" y="914961"/>
            <a:ext cx="11963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latin typeface="Book Antiqua" pitchFamily="18" charset="0"/>
                <a:cs typeface="Times New Roman" pitchFamily="18" charset="0"/>
              </a:rPr>
              <a:t>12. Given a forecast using a 6-period moving average. What is the average age of data? </a:t>
            </a:r>
          </a:p>
          <a:p>
            <a:pPr lvl="0"/>
            <a:r>
              <a:rPr lang="en-US" sz="2400" dirty="0">
                <a:latin typeface="Book Antiqua" pitchFamily="18" charset="0"/>
                <a:cs typeface="Times New Roman" pitchFamily="18" charset="0"/>
              </a:rPr>
              <a:t>The last piece (newest piece) of data is only 1 period old.</a:t>
            </a:r>
          </a:p>
          <a:p>
            <a:pPr lvl="0"/>
            <a:r>
              <a:rPr lang="en-US" sz="2400" dirty="0">
                <a:latin typeface="Book Antiqua" pitchFamily="18" charset="0"/>
                <a:cs typeface="Times New Roman" pitchFamily="18" charset="0"/>
              </a:rPr>
              <a:t>The first piece (oldest piece)  of data in a 6-period moving average is 6 periods old.</a:t>
            </a:r>
          </a:p>
          <a:p>
            <a:pPr lvl="0"/>
            <a:r>
              <a:rPr lang="en-US" sz="2400" dirty="0">
                <a:latin typeface="Book Antiqua" pitchFamily="18" charset="0"/>
                <a:cs typeface="Times New Roman" pitchFamily="18" charset="0"/>
              </a:rPr>
              <a:t>The average age of data is (1+6)/2 = 3.5 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134814" y="2895600"/>
            <a:ext cx="1198098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  <a:cs typeface="Times New Roman" pitchFamily="18" charset="0"/>
              </a:rPr>
              <a:t>13. If the age of data in exponential smoothing is 1/ α, for what value of α, exponential smoothing performs close to a 6-period moving average?</a:t>
            </a:r>
          </a:p>
          <a:p>
            <a:pPr lvl="0"/>
            <a:r>
              <a:rPr lang="en-US" sz="2400" dirty="0">
                <a:latin typeface="Book Antiqua" pitchFamily="18" charset="0"/>
                <a:cs typeface="Times New Roman" pitchFamily="18" charset="0"/>
              </a:rPr>
              <a:t>The age of data in a 6-period moving average is 3.5. </a:t>
            </a:r>
          </a:p>
          <a:p>
            <a:pPr lvl="0"/>
            <a:r>
              <a:rPr lang="en-US" sz="2400" dirty="0">
                <a:latin typeface="Book Antiqua" pitchFamily="18" charset="0"/>
                <a:cs typeface="Times New Roman" pitchFamily="18" charset="0"/>
              </a:rPr>
              <a:t>The age of data in exponential smoothing is 1/ α.</a:t>
            </a:r>
          </a:p>
          <a:p>
            <a:pPr lvl="0"/>
            <a:r>
              <a:rPr lang="en-US" sz="2400" dirty="0">
                <a:latin typeface="Book Antiqua" pitchFamily="18" charset="0"/>
                <a:cs typeface="Times New Roman" pitchFamily="18" charset="0"/>
              </a:rPr>
              <a:t>1/ α = 3.5</a:t>
            </a:r>
          </a:p>
          <a:p>
            <a:pPr lvl="0"/>
            <a:r>
              <a:rPr lang="en-US" sz="2400" dirty="0">
                <a:latin typeface="Book Antiqua" pitchFamily="18" charset="0"/>
                <a:cs typeface="Times New Roman" pitchFamily="18" charset="0"/>
              </a:rPr>
              <a:t>α = 1/3.5</a:t>
            </a:r>
          </a:p>
          <a:p>
            <a:r>
              <a:rPr lang="en-US" sz="2400" dirty="0">
                <a:latin typeface="Book Antiqua" pitchFamily="18" charset="0"/>
                <a:cs typeface="Times New Roman" pitchFamily="18" charset="0"/>
              </a:rPr>
              <a:t>α = 0.29</a:t>
            </a:r>
          </a:p>
        </p:txBody>
      </p:sp>
    </p:spTree>
    <p:extLst>
      <p:ext uri="{BB962C8B-B14F-4D97-AF65-F5344CB8AC3E}">
        <p14:creationId xmlns:p14="http://schemas.microsoft.com/office/powerpoint/2010/main" val="30888033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  <p:bldP spid="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8A4DBD6-52FD-42BC-A44D-A7C7EC47F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067800" cy="762000"/>
          </a:xfrm>
        </p:spPr>
        <p:txBody>
          <a:bodyPr/>
          <a:lstStyle/>
          <a:p>
            <a:r>
              <a:rPr lang="en-US" dirty="0"/>
              <a:t>The Lecture </a:t>
            </a: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https://youtu.be/1J6ysRf75K0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775061-040A-465A-9EF7-0E400340E9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9000" y="-10160"/>
            <a:ext cx="1143000" cy="714375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6F64CBB2-4BF7-46AF-B506-8F9B76F17A4B}"/>
              </a:ext>
            </a:extLst>
          </p:cNvPr>
          <p:cNvSpPr txBox="1">
            <a:spLocks/>
          </p:cNvSpPr>
          <p:nvPr/>
        </p:nvSpPr>
        <p:spPr bwMode="gray">
          <a:xfrm>
            <a:off x="19594" y="97698"/>
            <a:ext cx="9067800" cy="63817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r>
              <a:rPr lang="en-US" kern="0" dirty="0">
                <a:solidFill>
                  <a:srgbClr val="9E0000"/>
                </a:solidFill>
              </a:rPr>
              <a:t>The Lecture </a:t>
            </a:r>
            <a:r>
              <a:rPr lang="en-US" dirty="0">
                <a:solidFill>
                  <a:srgbClr val="9E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https://youtu.be/g_lg0F_7Hmc</a:t>
            </a:r>
            <a:endParaRPr lang="en-US" kern="0" dirty="0">
              <a:solidFill>
                <a:srgbClr val="9E0000"/>
              </a:solidFill>
            </a:endParaRPr>
          </a:p>
        </p:txBody>
      </p:sp>
      <p:pic>
        <p:nvPicPr>
          <p:cNvPr id="6" name="Online Media 5" title="ExpoSmooProblems">
            <a:hlinkClick r:id="" action="ppaction://media"/>
            <a:extLst>
              <a:ext uri="{FF2B5EF4-FFF2-40B4-BE49-F238E27FC236}">
                <a16:creationId xmlns:a16="http://schemas.microsoft.com/office/drawing/2014/main" id="{16029FA1-9885-42E1-BBAE-F898E4B547D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-2177" y="-23949"/>
            <a:ext cx="12315307" cy="6958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1178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Smoothing- Two </a:t>
            </a:r>
            <a:r>
              <a:rPr lang="en-US"/>
              <a:t>Formulas That are </a:t>
            </a:r>
            <a:r>
              <a:rPr lang="en-US" dirty="0"/>
              <a:t>the same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393673"/>
              </p:ext>
            </p:extLst>
          </p:nvPr>
        </p:nvGraphicFramePr>
        <p:xfrm>
          <a:off x="3352801" y="1657382"/>
          <a:ext cx="5440363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40" name="Equation" r:id="rId3" imgW="1282680" imgH="228600" progId="Equation.3">
                  <p:embed/>
                </p:oleObj>
              </mc:Choice>
              <mc:Fallback>
                <p:oleObj name="Equation" r:id="rId3" imgW="1282680" imgH="228600" progId="Equation.3">
                  <p:embed/>
                  <p:pic>
                    <p:nvPicPr>
                      <p:cNvPr id="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1" y="1657382"/>
                        <a:ext cx="5440363" cy="969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5787490"/>
              </p:ext>
            </p:extLst>
          </p:nvPr>
        </p:nvGraphicFramePr>
        <p:xfrm>
          <a:off x="3467064" y="4232286"/>
          <a:ext cx="5278438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41" name="Equation" r:id="rId5" imgW="1244520" imgH="228600" progId="Equation.3">
                  <p:embed/>
                </p:oleObj>
              </mc:Choice>
              <mc:Fallback>
                <p:oleObj name="Equation" r:id="rId5" imgW="1244520" imgH="228600" progId="Equation.3">
                  <p:embed/>
                  <p:pic>
                    <p:nvPicPr>
                      <p:cNvPr id="1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064" y="4232286"/>
                        <a:ext cx="5278438" cy="96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613778"/>
              </p:ext>
            </p:extLst>
          </p:nvPr>
        </p:nvGraphicFramePr>
        <p:xfrm>
          <a:off x="3430552" y="2990844"/>
          <a:ext cx="5072063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42" name="Equation" r:id="rId7" imgW="1218960" imgH="228600" progId="Equation.3">
                  <p:embed/>
                </p:oleObj>
              </mc:Choice>
              <mc:Fallback>
                <p:oleObj name="Equation" r:id="rId7" imgW="1218960" imgH="228600" progId="Equation.3">
                  <p:embed/>
                  <p:pic>
                    <p:nvPicPr>
                      <p:cNvPr id="1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0552" y="2990844"/>
                        <a:ext cx="5072063" cy="950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4271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This Period to the Next Period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-29592" y="738326"/>
            <a:ext cx="12221592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latin typeface="Book Antiqua" pitchFamily="18" charset="0"/>
              </a:rPr>
              <a:t>1. Given an actual demand of 60 for a period when forecast of 70 was anticipated, and an alpha of 0.3, what would the forecast for the next period be using simple exponential smoothing? 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696200" y="3170947"/>
            <a:ext cx="42672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/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F = (1-0.3)(910)+0.3(850) </a:t>
            </a:r>
            <a:r>
              <a:rPr lang="en-US" sz="2400">
                <a:solidFill>
                  <a:srgbClr val="A50023"/>
                </a:solidFill>
                <a:latin typeface="Book Antiqua" pitchFamily="18" charset="0"/>
              </a:rPr>
              <a:t>= 892 </a:t>
            </a:r>
            <a:endParaRPr lang="en-US" sz="2400" dirty="0">
              <a:solidFill>
                <a:srgbClr val="A5002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-29592" y="1996497"/>
            <a:ext cx="12221592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2. You have been asked to forecast demand for a product using an exponential smoothing. The actual demand and forecast for year 2019 where 850 and 910, respectively. Compute  the demand forecast for 2020 using a smoothing constant of 0.3. 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057400" y="1534832"/>
            <a:ext cx="43434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US" sz="2400" dirty="0">
                <a:solidFill>
                  <a:srgbClr val="AA0000"/>
                </a:solidFill>
                <a:latin typeface="Book Antiqua" pitchFamily="18" charset="0"/>
              </a:rPr>
              <a:t>F = (1-0.3)(70)+0.3(60) = 67 </a:t>
            </a:r>
            <a:endParaRPr lang="en-US" sz="2400" dirty="0">
              <a:solidFill>
                <a:srgbClr val="AA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-26377" y="3581400"/>
            <a:ext cx="1220958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3. Given the following demand. What is your forecast for period 4 using exponential smoothing and α=0.5? 1:(300), 2:(500), 3:(600). 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6200" y="4495800"/>
            <a:ext cx="3886200" cy="198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 = (1-</a:t>
            </a:r>
            <a:r>
              <a:rPr lang="el-GR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+ </a:t>
            </a:r>
            <a:r>
              <a:rPr lang="el-GR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 = (1-0.5)F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+ 0.5(A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 = (1/2) 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+ (1/2) (A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 = (F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+A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)/2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166555" y="4544034"/>
            <a:ext cx="5107940" cy="17043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 = (F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+A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)/2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 = (300+500)/2= 400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4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 = (F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+A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)/2 = (400+600)/2 = 500 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dirty="0">
              <a:solidFill>
                <a:srgbClr val="A50023"/>
              </a:solidFill>
              <a:latin typeface="Book Antiqua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400" dirty="0">
              <a:solidFill>
                <a:srgbClr val="A50023"/>
              </a:solidFill>
              <a:latin typeface="Book Antiqua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400" dirty="0">
              <a:solidFill>
                <a:srgbClr val="A50023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2" name="SMARTInkShape-5">
            <a:extLst>
              <a:ext uri="{FF2B5EF4-FFF2-40B4-BE49-F238E27FC236}">
                <a16:creationId xmlns:a16="http://schemas.microsoft.com/office/drawing/2014/main" id="{3872DA79-2342-4279-BF30-C40558C3B958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8625315" y="984250"/>
            <a:ext cx="112286" cy="86303"/>
          </a:xfrm>
          <a:custGeom>
            <a:avLst/>
            <a:gdLst/>
            <a:ahLst/>
            <a:cxnLst/>
            <a:rect l="0" t="0" r="0" b="0"/>
            <a:pathLst>
              <a:path w="112286" h="86303">
                <a:moveTo>
                  <a:pt x="112285" y="0"/>
                </a:moveTo>
                <a:lnTo>
                  <a:pt x="112285" y="0"/>
                </a:lnTo>
                <a:lnTo>
                  <a:pt x="112285" y="8838"/>
                </a:lnTo>
                <a:lnTo>
                  <a:pt x="111580" y="10126"/>
                </a:lnTo>
                <a:lnTo>
                  <a:pt x="110403" y="10984"/>
                </a:lnTo>
                <a:lnTo>
                  <a:pt x="108912" y="11556"/>
                </a:lnTo>
                <a:lnTo>
                  <a:pt x="107922" y="12643"/>
                </a:lnTo>
                <a:lnTo>
                  <a:pt x="104444" y="19457"/>
                </a:lnTo>
                <a:lnTo>
                  <a:pt x="91031" y="33891"/>
                </a:lnTo>
                <a:lnTo>
                  <a:pt x="61317" y="55827"/>
                </a:lnTo>
                <a:lnTo>
                  <a:pt x="34189" y="69734"/>
                </a:lnTo>
                <a:lnTo>
                  <a:pt x="4085" y="84782"/>
                </a:lnTo>
                <a:lnTo>
                  <a:pt x="0" y="86302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6190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10" grpId="0"/>
      <p:bldP spid="11" grpId="0" build="p" autoUpdateAnimBg="0"/>
      <p:bldP spid="1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C8EC449-2B22-4CEB-B1AE-4445F2FF03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1617" y="3159569"/>
            <a:ext cx="8918620" cy="32975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atin typeface="Symbol" pitchFamily="18" charset="2"/>
              </a:rPr>
              <a:t>a</a:t>
            </a:r>
            <a:r>
              <a:rPr lang="en-US" b="1" dirty="0">
                <a:latin typeface="Symbol" pitchFamily="18" charset="2"/>
              </a:rPr>
              <a:t>:</a:t>
            </a:r>
            <a:r>
              <a:rPr lang="en-US" sz="5400" b="1" dirty="0">
                <a:latin typeface="Symbol" pitchFamily="18" charset="2"/>
              </a:rPr>
              <a:t> </a:t>
            </a:r>
            <a:r>
              <a:rPr lang="en-US" dirty="0"/>
              <a:t>Large or Small,  0.1, 0.2, 0.4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6610681"/>
              </p:ext>
            </p:extLst>
          </p:nvPr>
        </p:nvGraphicFramePr>
        <p:xfrm>
          <a:off x="3511550" y="3454400"/>
          <a:ext cx="8540750" cy="300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7" name="Worksheet" r:id="rId5" imgW="5743852" imgH="2019563" progId="Excel.Sheet.12">
                  <p:embed/>
                </p:oleObj>
              </mc:Choice>
              <mc:Fallback>
                <p:oleObj name="Worksheet" r:id="rId5" imgW="5743852" imgH="2019563" progId="Excel.Sheet.12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11550" y="3454400"/>
                        <a:ext cx="8540750" cy="3001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76200" y="794327"/>
            <a:ext cx="8153400" cy="2196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4. Is large </a:t>
            </a: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  <a:sym typeface="Symbol" pitchFamily="18" charset="2"/>
              </a:rPr>
              <a:t> better or s</a:t>
            </a: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mall </a:t>
            </a: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  <a:sym typeface="Symbol" pitchFamily="18" charset="2"/>
              </a:rPr>
              <a:t>?</a:t>
            </a:r>
          </a:p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  <a:sym typeface="Symbol" pitchFamily="18" charset="2"/>
              </a:rPr>
              <a:t>We do not know. It depends on data. 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  <a:sym typeface="Symbol" pitchFamily="18" charset="2"/>
              </a:rPr>
              <a:t>The best  is the one that minimizes our metric which may be MAD or MSE or MARD.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7024687" y="4229826"/>
            <a:ext cx="2133600" cy="22156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atin typeface="Verdana" pitchFamily="-112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9234487" y="4229826"/>
            <a:ext cx="1044252" cy="214724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atin typeface="Verdana" pitchFamily="-112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0700759" y="4229826"/>
            <a:ext cx="930601" cy="213338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atin typeface="Verdana" pitchFamily="-112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316F992-4C65-4B98-8A51-C6F73ED2FDE1}"/>
              </a:ext>
            </a:extLst>
          </p:cNvPr>
          <p:cNvSpPr/>
          <p:nvPr/>
        </p:nvSpPr>
        <p:spPr bwMode="auto">
          <a:xfrm>
            <a:off x="5473310" y="4221117"/>
            <a:ext cx="1129357" cy="213338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atin typeface="Verdana" pitchFamily="-11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3B5B2B-4BE7-452C-8D11-45D4746E969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39200" y="951513"/>
            <a:ext cx="3137442" cy="2159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5231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80474BF-63C4-4383-877C-BB0D315702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418" y="1850428"/>
            <a:ext cx="8364582" cy="448211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 in Excel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821864"/>
            <a:ext cx="12192000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kern="0" dirty="0">
                <a:solidFill>
                  <a:srgbClr val="000000"/>
                </a:solidFill>
                <a:latin typeface="Book Antiqua" pitchFamily="18" charset="0"/>
                <a:cs typeface="Times New Roman" pitchFamily="18" charset="0"/>
              </a:rPr>
              <a:t>5. The president of State University wants to forecast student enrollments for the next academic year based on the following historical data for the past 5 years. What is your forecast for next year using exponential smoothing with </a:t>
            </a:r>
            <a:r>
              <a:rPr lang="el-GR" sz="2400" b="1" kern="0" dirty="0">
                <a:solidFill>
                  <a:srgbClr val="4EA68F"/>
                </a:solidFill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b="1" kern="0" dirty="0">
                <a:solidFill>
                  <a:srgbClr val="4EA68F"/>
                </a:solidFill>
                <a:latin typeface="Book Antiqua" pitchFamily="18" charset="0"/>
                <a:cs typeface="Times New Roman" pitchFamily="18" charset="0"/>
              </a:rPr>
              <a:t> = 0.4</a:t>
            </a:r>
            <a:r>
              <a:rPr lang="en-US" sz="2400" kern="0" dirty="0">
                <a:solidFill>
                  <a:srgbClr val="000000"/>
                </a:solidFill>
                <a:latin typeface="Book Antiqua" pitchFamily="18" charset="0"/>
                <a:cs typeface="Times New Roman" pitchFamily="18" charset="0"/>
              </a:rPr>
              <a:t>?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8637153"/>
              </p:ext>
            </p:extLst>
          </p:nvPr>
        </p:nvGraphicFramePr>
        <p:xfrm>
          <a:off x="1620838" y="2300288"/>
          <a:ext cx="7961312" cy="403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6" name="Worksheet" r:id="rId4" imgW="4572000" imgH="2314575" progId="Excel.Sheet.12">
                  <p:embed/>
                </p:oleObj>
              </mc:Choice>
              <mc:Fallback>
                <p:oleObj name="Worksheet" r:id="rId4" imgW="4572000" imgH="2314575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0838" y="2300288"/>
                        <a:ext cx="7961312" cy="4032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353594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</a:t>
            </a:r>
            <a:r>
              <a:rPr lang="en-US" sz="4800" b="1" dirty="0">
                <a:sym typeface="Symbol" panose="05050102010706020507" pitchFamily="18" charset="2"/>
              </a:rPr>
              <a:t></a:t>
            </a:r>
            <a:endParaRPr lang="en-US" sz="4800" b="1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-5862" y="782515"/>
            <a:ext cx="12197862" cy="56323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latin typeface="Book Antiqua" pitchFamily="18" charset="0"/>
              </a:rPr>
              <a:t>6. A forecast based on the previous forecast plus a percentage of the forecast error is: 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A) a naive forecast 	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B) a simple moving average forecast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C) a centered moving average forecast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D) an exponentially smoothed forecast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E) an associative forecast</a:t>
            </a:r>
          </a:p>
          <a:p>
            <a:r>
              <a:rPr lang="en-US" sz="2400" dirty="0">
                <a:latin typeface="Book Antiqua" pitchFamily="18" charset="0"/>
              </a:rPr>
              <a:t> </a:t>
            </a:r>
          </a:p>
          <a:p>
            <a:pPr lvl="0"/>
            <a:r>
              <a:rPr lang="en-US" sz="2400" dirty="0">
                <a:latin typeface="Book Antiqua" pitchFamily="18" charset="0"/>
              </a:rPr>
              <a:t>7. In exponential smoothing forecasting, using large values of the smoothing coefficient </a:t>
            </a:r>
            <a:r>
              <a:rPr lang="en-US" sz="2400" dirty="0">
                <a:latin typeface="Book Antiqua" pitchFamily="18" charset="0"/>
                <a:sym typeface="Symbol"/>
              </a:rPr>
              <a:t></a:t>
            </a:r>
            <a:r>
              <a:rPr lang="en-US" sz="2400" dirty="0">
                <a:latin typeface="Book Antiqua" pitchFamily="18" charset="0"/>
              </a:rPr>
              <a:t> generates forecasts that are more: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A) accurate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B) responsive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C) random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D) stable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E) level</a:t>
            </a:r>
          </a:p>
          <a:p>
            <a:endParaRPr lang="en-US" sz="24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391400" y="2151757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(1-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+ 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467600" y="2685157"/>
            <a:ext cx="2743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+ 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-F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) 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15200" y="5275957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(1-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+ 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6581168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  <p:bldP spid="7" grpId="0" build="p" autoUpdateAnimBg="0"/>
      <p:bldP spid="8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Meaning of </a:t>
            </a:r>
            <a:r>
              <a:rPr lang="en-US" sz="4800" b="1" dirty="0">
                <a:sym typeface="Symbol" panose="05050102010706020507" pitchFamily="18" charset="2"/>
              </a:rPr>
              <a:t> </a:t>
            </a:r>
            <a:r>
              <a:rPr lang="en-US" dirty="0">
                <a:sym typeface="Symbol" panose="05050102010706020507" pitchFamily="18" charset="2"/>
              </a:rPr>
              <a:t>- From Naïve to No Change</a:t>
            </a:r>
            <a:endParaRPr lang="en-US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762000"/>
            <a:ext cx="11963400" cy="56323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8. For what value of α, exponential smoothing becomes naïve method (F</a:t>
            </a:r>
            <a:r>
              <a:rPr lang="en-US" sz="2400" baseline="-25000" dirty="0">
                <a:latin typeface="Book Antiqua" pitchFamily="18" charset="0"/>
              </a:rPr>
              <a:t>t+1 </a:t>
            </a:r>
            <a:r>
              <a:rPr lang="en-US" sz="2400" dirty="0">
                <a:latin typeface="Book Antiqua" pitchFamily="18" charset="0"/>
              </a:rPr>
              <a:t>= A</a:t>
            </a:r>
            <a:r>
              <a:rPr lang="en-US" sz="2400" baseline="-25000" dirty="0">
                <a:latin typeface="Book Antiqua" pitchFamily="18" charset="0"/>
              </a:rPr>
              <a:t>t</a:t>
            </a:r>
            <a:r>
              <a:rPr lang="en-US" sz="2400" dirty="0">
                <a:latin typeface="Book Antiqua" pitchFamily="18" charset="0"/>
              </a:rPr>
              <a:t>)? 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A) α =0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B) α =0.25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C) α =0.5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D) α =0.75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E) α =1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9. For what value of α, exponential smoothing becomes a straight line? 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A) α =0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B) α =0.25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C) α =0.5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D) α =0.75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E) α =1</a:t>
            </a:r>
          </a:p>
          <a:p>
            <a:pPr lvl="0"/>
            <a:endParaRPr lang="en-US" sz="2400" dirty="0">
              <a:latin typeface="Book Antiqua" pitchFamily="18" charset="0"/>
            </a:endParaRPr>
          </a:p>
          <a:p>
            <a:endParaRPr lang="en-US" sz="24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781800" y="1401425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(1-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+ 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858000" y="1934825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                 (A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8" name="Oval 7"/>
          <p:cNvSpPr/>
          <p:nvPr/>
        </p:nvSpPr>
        <p:spPr>
          <a:xfrm>
            <a:off x="8794230" y="1477625"/>
            <a:ext cx="2286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858000" y="2468225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 (1-</a:t>
            </a:r>
            <a:r>
              <a:rPr lang="en-US" sz="2400" dirty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+  </a:t>
            </a:r>
            <a:r>
              <a:rPr lang="en-US" sz="2400" dirty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934200" y="4373225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(1-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+ 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010400" y="4906625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        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" name="Oval 11"/>
          <p:cNvSpPr/>
          <p:nvPr/>
        </p:nvSpPr>
        <p:spPr>
          <a:xfrm>
            <a:off x="7924800" y="4449425"/>
            <a:ext cx="5334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7010400" y="5440025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 (1-</a:t>
            </a:r>
            <a:r>
              <a:rPr lang="en-US" sz="2400" dirty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0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+  </a:t>
            </a:r>
            <a:r>
              <a:rPr lang="en-US" sz="2400" dirty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0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8358518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  <p:bldP spid="7" grpId="0" build="p" autoUpdateAnimBg="0"/>
      <p:bldP spid="8" grpId="0" animBg="1"/>
      <p:bldP spid="9" grpId="0" build="p" autoUpdateAnimBg="0"/>
      <p:bldP spid="10" grpId="0" build="p" autoUpdateAnimBg="0"/>
      <p:bldP spid="11" grpId="0" build="p" autoUpdateAnimBg="0"/>
      <p:bldP spid="12" grpId="0" animBg="1"/>
      <p:bldP spid="1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F6A12E-3DA3-40D6-9135-46FB888D6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Alpha Value from 1 to 0 by 0.1 steps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A5D0E3F-0723-44F2-AB88-3222010B23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776472"/>
              </p:ext>
            </p:extLst>
          </p:nvPr>
        </p:nvGraphicFramePr>
        <p:xfrm>
          <a:off x="34834" y="838200"/>
          <a:ext cx="7419643" cy="556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4" name="Worksheet" r:id="rId3" imgW="6715070" imgH="5038856" progId="Excel.Sheet.12">
                  <p:embed/>
                </p:oleObj>
              </mc:Choice>
              <mc:Fallback>
                <p:oleObj name="Worksheet" r:id="rId3" imgW="6715070" imgH="503885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834" y="838200"/>
                        <a:ext cx="7419643" cy="5567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63007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51517</TotalTime>
  <Words>1035</Words>
  <Application>Microsoft Office PowerPoint</Application>
  <PresentationFormat>Widescreen</PresentationFormat>
  <Paragraphs>97</Paragraphs>
  <Slides>11</Slides>
  <Notes>1</Notes>
  <HiddenSlides>0</HiddenSlides>
  <MMClips>1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30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Symbol</vt:lpstr>
      <vt:lpstr>Times New Roman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Equation</vt:lpstr>
      <vt:lpstr>Worksheet</vt:lpstr>
      <vt:lpstr>PowerPoint Presentation</vt:lpstr>
      <vt:lpstr>The Lecture https://youtu.be/1J6ysRf75K0</vt:lpstr>
      <vt:lpstr>Exponential Smoothing- Two Formulas That are the same</vt:lpstr>
      <vt:lpstr>From This Period to the Next Period </vt:lpstr>
      <vt:lpstr>a: Large or Small,  0.1, 0.2, 0.4</vt:lpstr>
      <vt:lpstr>MAD in Excel</vt:lpstr>
      <vt:lpstr>Role of </vt:lpstr>
      <vt:lpstr>Meaning of  - From Naïve to No Change</vt:lpstr>
      <vt:lpstr>Change Alpha Value from 1 to 0 by 0.1 steps</vt:lpstr>
      <vt:lpstr>Finding </vt:lpstr>
      <vt:lpstr>Age of Data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761</cp:revision>
  <cp:lastPrinted>2019-05-09T17:43:43Z</cp:lastPrinted>
  <dcterms:created xsi:type="dcterms:W3CDTF">2008-11-22T01:06:20Z</dcterms:created>
  <dcterms:modified xsi:type="dcterms:W3CDTF">2024-12-23T22:02:02Z</dcterms:modified>
</cp:coreProperties>
</file>