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5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  <p:sldMasterId id="2147483801" r:id="rId2"/>
    <p:sldMasterId id="2147483788" r:id="rId3"/>
    <p:sldMasterId id="2147483784" r:id="rId4"/>
    <p:sldMasterId id="2147483764" r:id="rId5"/>
    <p:sldMasterId id="2147483785" r:id="rId6"/>
  </p:sldMasterIdLst>
  <p:notesMasterIdLst>
    <p:notesMasterId r:id="rId10"/>
  </p:notesMasterIdLst>
  <p:handoutMasterIdLst>
    <p:handoutMasterId r:id="rId11"/>
  </p:handoutMasterIdLst>
  <p:sldIdLst>
    <p:sldId id="983" r:id="rId7"/>
    <p:sldId id="984" r:id="rId8"/>
    <p:sldId id="387" r:id="rId9"/>
  </p:sldIdLst>
  <p:sldSz cx="12192000" cy="6858000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2" id="{A8AF75C2-0885-4DE3-B3C5-FA02C8B86637}">
          <p14:sldIdLst>
            <p14:sldId id="983"/>
            <p14:sldId id="984"/>
            <p14:sldId id="38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ldamez, Jonathan" initials="GJ" lastIdx="20" clrIdx="0">
    <p:extLst>
      <p:ext uri="{19B8F6BF-5375-455C-9EA6-DF929625EA0E}">
        <p15:presenceInfo xmlns:p15="http://schemas.microsoft.com/office/powerpoint/2012/main" userId="S::jonathan.galdamez.32@my.csun.edu::e134a394-32d1-4300-8ff0-4ad8322f83a2" providerId="AD"/>
      </p:ext>
    </p:extLst>
  </p:cmAuthor>
  <p:cmAuthor id="2" name="Asef-Vaziri, Ardavan" initials="AA" lastIdx="1" clrIdx="1">
    <p:extLst>
      <p:ext uri="{19B8F6BF-5375-455C-9EA6-DF929625EA0E}">
        <p15:presenceInfo xmlns:p15="http://schemas.microsoft.com/office/powerpoint/2012/main" userId="S-1-5-21-789336058-1708537768-1957994488-2436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0000"/>
    <a:srgbClr val="00007D"/>
    <a:srgbClr val="A50023"/>
    <a:srgbClr val="A80000"/>
    <a:srgbClr val="000000"/>
    <a:srgbClr val="AA0000"/>
    <a:srgbClr val="FF9900"/>
    <a:srgbClr val="0000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895" autoAdjust="0"/>
    <p:restoredTop sz="91618" autoAdjust="0"/>
  </p:normalViewPr>
  <p:slideViewPr>
    <p:cSldViewPr>
      <p:cViewPr varScale="1">
        <p:scale>
          <a:sx n="110" d="100"/>
          <a:sy n="110" d="100"/>
        </p:scale>
        <p:origin x="1188" y="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3246" y="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r">
              <a:defRPr sz="1300"/>
            </a:lvl1pPr>
          </a:lstStyle>
          <a:p>
            <a:fld id="{3DC6186B-400D-4624-82D1-203DE0AF0EEF}" type="datetimeFigureOut">
              <a:rPr lang="en-US" smtClean="0"/>
              <a:pPr/>
              <a:t>5/23/2022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r">
              <a:defRPr sz="1300"/>
            </a:lvl1pPr>
          </a:lstStyle>
          <a:p>
            <a:fld id="{DE32CB61-0B8C-464B-856B-111D8B5619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1978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FD8C8DB6-9E1D-439C-B96B-0657302EFE49}" type="datetime1">
              <a:rPr lang="en-US"/>
              <a:pPr/>
              <a:t>5/23/2022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8500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3170" tIns="46585" rIns="93170" bIns="46585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F7C678DA-66FA-46F9-8031-1CB2E52D81F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9796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107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41440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41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8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2192000" cy="2438400"/>
          </a:xfrm>
          <a:prstGeom prst="rect">
            <a:avLst/>
          </a:prstGeom>
          <a:ln>
            <a:solidFill>
              <a:schemeClr val="accent4">
                <a:lumMod val="65000"/>
                <a:lumOff val="35000"/>
              </a:schemeClr>
            </a:solidFill>
          </a:ln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5/23/2022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077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5/23/2022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6983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5/23/2022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9678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5/23/2022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8144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5/23/2022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1365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5/23/2022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7901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5/23/2022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6902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5/23/2022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8075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5/23/2022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4872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5/23/2022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28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12192000" cy="5715000"/>
          </a:xfrm>
          <a:prstGeom prst="rect">
            <a:avLst/>
          </a:prstGeom>
        </p:spPr>
        <p:txBody>
          <a:bodyPr/>
          <a:lstStyle>
            <a:lvl1pPr>
              <a:buSzPct val="88000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>
              <a:defRPr sz="22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>
              <a:buClrTx/>
              <a:defRPr sz="18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5/23/2022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9618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5/23/2022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095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5/23/2022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3828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5/23/2022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454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5/23/2022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6988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5/23/2022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53492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5/23/2022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6859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5/23/2022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52022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12876"/>
            <a:ext cx="11887200" cy="45307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0"/>
            <a:ext cx="1185756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219200"/>
            <a:ext cx="12192000" cy="5257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685800"/>
            <a:ext cx="11379200" cy="5486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5/23/2022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534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5/23/2022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592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5/23/2022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98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5/23/2022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612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_rels/slideMaster4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0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762000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27460" y="6675227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 userDrawn="1"/>
        </p:nvCxnSpPr>
        <p:spPr bwMode="auto">
          <a:xfrm flipV="1">
            <a:off x="-8237" y="6678406"/>
            <a:ext cx="12227697" cy="27601"/>
          </a:xfrm>
          <a:prstGeom prst="line">
            <a:avLst/>
          </a:prstGeom>
          <a:solidFill>
            <a:schemeClr val="accent1"/>
          </a:solidFill>
          <a:ln w="371475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318919" y="6598094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chemeClr val="bg1"/>
                </a:solidFill>
                <a:latin typeface="Book Antiqua" panose="02040602050305030304" pitchFamily="18" charset="0"/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99AC113-6F25-9D47-8F20-2C9E9E8AD645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9414616" y="6502379"/>
            <a:ext cx="2540000" cy="337457"/>
          </a:xfrm>
          <a:prstGeom prst="rect">
            <a:avLst/>
          </a:prstGeom>
          <a:noFill/>
        </p:spPr>
      </p:pic>
      <p:sp>
        <p:nvSpPr>
          <p:cNvPr id="15" name="Text Box 57"/>
          <p:cNvSpPr txBox="1">
            <a:spLocks noChangeArrowheads="1"/>
          </p:cNvSpPr>
          <p:nvPr userDrawn="1"/>
        </p:nvSpPr>
        <p:spPr bwMode="auto">
          <a:xfrm>
            <a:off x="-22096" y="6550224"/>
            <a:ext cx="9422853" cy="307777"/>
          </a:xfrm>
          <a:prstGeom prst="rect">
            <a:avLst/>
          </a:prstGeom>
          <a:solidFill>
            <a:srgbClr val="AA00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i="1" baseline="0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Moving Average,</a:t>
            </a:r>
            <a:r>
              <a:rPr lang="en-US" sz="1400" b="1" i="1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 A. Asef-Vaziri,</a:t>
            </a:r>
            <a:r>
              <a:rPr lang="en-US" sz="1400" b="1" i="1" baseline="0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 Systems &amp; Operations Management</a:t>
            </a:r>
            <a:endParaRPr lang="en-US" sz="1400" b="1" i="1" dirty="0">
              <a:ln>
                <a:noFill/>
              </a:ln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52" r:id="rId2"/>
    <p:sldLayoutId id="2147483756" r:id="rId3"/>
    <p:sldLayoutId id="2147483761" r:id="rId4"/>
    <p:sldLayoutId id="2147483762" r:id="rId5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A8000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39976-7488-4967-A659-4DA87FA0AB07}" type="datetimeFigureOut">
              <a:rPr lang="en-US" smtClean="0"/>
              <a:t>5/23/2022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697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2C82F-F615-45AA-8B9A-E34A0A5FCA12}" type="datetimeFigureOut">
              <a:rPr lang="en-US" smtClean="0"/>
              <a:t>5/23/2022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40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kern="1200" dirty="0">
                <a:solidFill>
                  <a:srgbClr val="00B05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203200" y="-76200"/>
            <a:ext cx="568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1412876"/>
            <a:ext cx="109728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206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206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i="1" kern="1200" dirty="0">
                <a:solidFill>
                  <a:srgbClr val="00206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0"/>
            <a:ext cx="1155276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Practice: </a:t>
            </a:r>
            <a:br>
              <a:rPr lang="en-US" dirty="0"/>
            </a:br>
            <a:endParaRPr lang="en-US" dirty="0"/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11414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8" r:id="rId2"/>
    <p:sldLayoutId id="2147483769" r:id="rId3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206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p"/>
        <a:defRPr sz="2800">
          <a:solidFill>
            <a:srgbClr val="00206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6/4/2009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Lean Thinking:  1- Introduction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203200" y="-76200"/>
            <a:ext cx="568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6" r:id="rId2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rgbClr val="00B05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576700D-B646-4E22-AE0A-018A251C54D5}"/>
              </a:ext>
            </a:extLst>
          </p:cNvPr>
          <p:cNvSpPr/>
          <p:nvPr/>
        </p:nvSpPr>
        <p:spPr>
          <a:xfrm>
            <a:off x="-304800" y="1509"/>
            <a:ext cx="1219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4800" dirty="0">
                <a:solidFill>
                  <a:schemeClr val="bg1"/>
                </a:solidFill>
                <a:latin typeface="Impact" panose="020B0806030902050204" pitchFamily="34" charset="0"/>
              </a:rPr>
              <a:t>SOLVER and Data Analysis Add-Ins</a:t>
            </a:r>
            <a:endParaRPr lang="en-US" sz="4800" b="1" dirty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275681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 OK, but GO, then Check Mark Solver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05A0711-A0C5-43F0-B420-926D34D753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806" y="1359932"/>
            <a:ext cx="1893206" cy="492440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1A9042B-1689-4FBE-9C62-BE59F68B7B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04865" y="1512823"/>
            <a:ext cx="2551099" cy="48768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BF01B70-4AAB-48B4-A07F-38F4429CF025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592" r="1856" b="500"/>
          <a:stretch/>
        </p:blipFill>
        <p:spPr>
          <a:xfrm>
            <a:off x="6019800" y="1512823"/>
            <a:ext cx="5756366" cy="48006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6979FB08-A3A1-4225-9706-F272601AE0DC}"/>
              </a:ext>
            </a:extLst>
          </p:cNvPr>
          <p:cNvGrpSpPr/>
          <p:nvPr/>
        </p:nvGrpSpPr>
        <p:grpSpPr>
          <a:xfrm>
            <a:off x="63137" y="914400"/>
            <a:ext cx="705394" cy="762000"/>
            <a:chOff x="0" y="984766"/>
            <a:chExt cx="787509" cy="762000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C098336F-95EF-4622-9E86-1AD0799A5908}"/>
                </a:ext>
              </a:extLst>
            </p:cNvPr>
            <p:cNvSpPr txBox="1"/>
            <p:nvPr/>
          </p:nvSpPr>
          <p:spPr>
            <a:xfrm>
              <a:off x="16518" y="1022866"/>
              <a:ext cx="5822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  <a:latin typeface="Book Antiqua" panose="02040602050305030304" pitchFamily="18" charset="0"/>
                </a:rPr>
                <a:t>File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3B6DF9C-ADF7-4B03-9685-B4A9BA5082B7}"/>
                </a:ext>
              </a:extLst>
            </p:cNvPr>
            <p:cNvSpPr/>
            <p:nvPr/>
          </p:nvSpPr>
          <p:spPr bwMode="auto">
            <a:xfrm>
              <a:off x="0" y="984766"/>
              <a:ext cx="787509" cy="762000"/>
            </a:xfrm>
            <a:prstGeom prst="ellipse">
              <a:avLst/>
            </a:prstGeom>
            <a:noFill/>
            <a:ln w="57150" cap="flat" cmpd="sng" algn="ctr">
              <a:solidFill>
                <a:srgbClr val="9E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-112" charset="0"/>
              </a:endParaRP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47BEBAF6-BFFA-4FB0-9519-4A4862B57D4A}"/>
              </a:ext>
            </a:extLst>
          </p:cNvPr>
          <p:cNvGrpSpPr/>
          <p:nvPr/>
        </p:nvGrpSpPr>
        <p:grpSpPr>
          <a:xfrm>
            <a:off x="2160989" y="6020291"/>
            <a:ext cx="1893206" cy="377650"/>
            <a:chOff x="2160989" y="6020291"/>
            <a:chExt cx="1893206" cy="377650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51EFE778-A00A-430C-B009-8D31FFD2B047}"/>
                </a:ext>
              </a:extLst>
            </p:cNvPr>
            <p:cNvSpPr txBox="1"/>
            <p:nvPr/>
          </p:nvSpPr>
          <p:spPr>
            <a:xfrm>
              <a:off x="2160989" y="6028609"/>
              <a:ext cx="10438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  <a:latin typeface="Book Antiqua" panose="02040602050305030304" pitchFamily="18" charset="0"/>
                </a:rPr>
                <a:t>Options</a:t>
              </a: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512312A3-83FA-4E12-B8A5-930C8B236D49}"/>
                </a:ext>
              </a:extLst>
            </p:cNvPr>
            <p:cNvSpPr/>
            <p:nvPr/>
          </p:nvSpPr>
          <p:spPr bwMode="auto">
            <a:xfrm>
              <a:off x="2160989" y="6020291"/>
              <a:ext cx="1893206" cy="369332"/>
            </a:xfrm>
            <a:prstGeom prst="ellipse">
              <a:avLst/>
            </a:prstGeom>
            <a:noFill/>
            <a:ln w="57150" cap="flat" cmpd="sng" algn="ctr">
              <a:solidFill>
                <a:srgbClr val="9E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-112" charset="0"/>
              </a:endParaRPr>
            </a:p>
          </p:txBody>
        </p:sp>
      </p:grpSp>
      <p:sp>
        <p:nvSpPr>
          <p:cNvPr id="14" name="Oval 13">
            <a:extLst>
              <a:ext uri="{FF2B5EF4-FFF2-40B4-BE49-F238E27FC236}">
                <a16:creationId xmlns:a16="http://schemas.microsoft.com/office/drawing/2014/main" id="{A920666D-516E-4AA1-83DF-91F7313D37C7}"/>
              </a:ext>
            </a:extLst>
          </p:cNvPr>
          <p:cNvSpPr/>
          <p:nvPr/>
        </p:nvSpPr>
        <p:spPr bwMode="auto">
          <a:xfrm>
            <a:off x="5846435" y="3631635"/>
            <a:ext cx="1066800" cy="381000"/>
          </a:xfrm>
          <a:prstGeom prst="ellipse">
            <a:avLst/>
          </a:prstGeom>
          <a:noFill/>
          <a:ln w="57150" cap="flat" cmpd="sng" algn="ctr">
            <a:solidFill>
              <a:srgbClr val="9E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49060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 OK, but GO, then Check Mark Solver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F43E8F13-7043-4B44-A9EB-3C72FAC313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31" y="834334"/>
            <a:ext cx="5826313" cy="4762500"/>
          </a:xfrm>
          <a:prstGeom prst="rect">
            <a:avLst/>
          </a:prstGeom>
        </p:spPr>
      </p:pic>
      <p:sp>
        <p:nvSpPr>
          <p:cNvPr id="18" name="Oval 17">
            <a:extLst>
              <a:ext uri="{FF2B5EF4-FFF2-40B4-BE49-F238E27FC236}">
                <a16:creationId xmlns:a16="http://schemas.microsoft.com/office/drawing/2014/main" id="{2923C64D-7AC1-44C7-B32C-CAC51677291E}"/>
              </a:ext>
            </a:extLst>
          </p:cNvPr>
          <p:cNvSpPr/>
          <p:nvPr/>
        </p:nvSpPr>
        <p:spPr bwMode="auto">
          <a:xfrm>
            <a:off x="6531" y="2910784"/>
            <a:ext cx="1066800" cy="381000"/>
          </a:xfrm>
          <a:prstGeom prst="ellipse">
            <a:avLst/>
          </a:prstGeom>
          <a:noFill/>
          <a:ln w="57150" cap="flat" cmpd="sng" algn="ctr">
            <a:solidFill>
              <a:srgbClr val="9E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075CD022-8297-40B5-BDF3-67A8531A0D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31131" y="1615384"/>
            <a:ext cx="2724150" cy="3838575"/>
          </a:xfrm>
          <a:prstGeom prst="rect">
            <a:avLst/>
          </a:prstGeom>
        </p:spPr>
      </p:pic>
      <p:sp>
        <p:nvSpPr>
          <p:cNvPr id="22" name="Oval 21">
            <a:extLst>
              <a:ext uri="{FF2B5EF4-FFF2-40B4-BE49-F238E27FC236}">
                <a16:creationId xmlns:a16="http://schemas.microsoft.com/office/drawing/2014/main" id="{A159484B-F5B1-485F-B4F3-66041D69ECF2}"/>
              </a:ext>
            </a:extLst>
          </p:cNvPr>
          <p:cNvSpPr/>
          <p:nvPr/>
        </p:nvSpPr>
        <p:spPr bwMode="auto">
          <a:xfrm>
            <a:off x="2521131" y="5035969"/>
            <a:ext cx="1066800" cy="381000"/>
          </a:xfrm>
          <a:prstGeom prst="ellipse">
            <a:avLst/>
          </a:prstGeom>
          <a:noFill/>
          <a:ln w="57150" cap="flat" cmpd="sng" algn="ctr">
            <a:solidFill>
              <a:srgbClr val="9E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852F0AE5-A5F5-40C8-B8D9-B6CCADBC9485}"/>
              </a:ext>
            </a:extLst>
          </p:cNvPr>
          <p:cNvSpPr/>
          <p:nvPr/>
        </p:nvSpPr>
        <p:spPr bwMode="auto">
          <a:xfrm>
            <a:off x="6331131" y="2720284"/>
            <a:ext cx="1066800" cy="381000"/>
          </a:xfrm>
          <a:prstGeom prst="ellipse">
            <a:avLst/>
          </a:prstGeom>
          <a:noFill/>
          <a:ln w="57150" cap="flat" cmpd="sng" algn="ctr">
            <a:solidFill>
              <a:srgbClr val="9E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21B55C77-2778-43EE-8CC1-C9C11CEA74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69280" y="5788435"/>
            <a:ext cx="642272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9E0000"/>
                </a:solidFill>
                <a:effectLst/>
                <a:latin typeface="Arial" panose="020B0604020202020204" pitchFamily="34" charset="0"/>
              </a:rPr>
              <a:t>For Mac. Go to the Tools menu, select "Add-ins"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9E0000"/>
                </a:solidFill>
                <a:effectLst/>
                <a:latin typeface="Arial" panose="020B0604020202020204" pitchFamily="34" charset="0"/>
              </a:rPr>
              <a:t>Check "Solver Add-in" and "Analysis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9E0000"/>
                </a:solidFill>
                <a:effectLst/>
                <a:latin typeface="Arial" panose="020B0604020202020204" pitchFamily="34" charset="0"/>
              </a:rPr>
              <a:t>ToolPak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9E0000"/>
                </a:solidFill>
                <a:effectLst/>
                <a:latin typeface="Arial" panose="020B0604020202020204" pitchFamily="34" charset="0"/>
              </a:rPr>
              <a:t>" then click OK 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2" grpId="0" animBg="1"/>
      <p:bldP spid="23" grpId="0" animBg="1"/>
    </p:bldLst>
  </p:timing>
</p:sld>
</file>

<file path=ppt/theme/theme1.xml><?xml version="1.0" encoding="utf-8"?>
<a:theme xmlns:a="http://schemas.openxmlformats.org/drawingml/2006/main" name="Lean Thinking Final.ppt">
  <a:themeElements>
    <a:clrScheme name="Custom 2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FFFF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Lean Thinking Final.ppt</Template>
  <TotalTime>51483</TotalTime>
  <Words>55</Words>
  <Application>Microsoft Office PowerPoint</Application>
  <PresentationFormat>Widescreen</PresentationFormat>
  <Paragraphs>9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3</vt:i4>
      </vt:variant>
    </vt:vector>
  </HeadingPairs>
  <TitlesOfParts>
    <vt:vector size="18" baseType="lpstr">
      <vt:lpstr>Arial</vt:lpstr>
      <vt:lpstr>Book Antiqua</vt:lpstr>
      <vt:lpstr>Calibri</vt:lpstr>
      <vt:lpstr>Calibri Light</vt:lpstr>
      <vt:lpstr>Garamond</vt:lpstr>
      <vt:lpstr>Impact</vt:lpstr>
      <vt:lpstr>MS Reference Sans Serif</vt:lpstr>
      <vt:lpstr>Verdana</vt:lpstr>
      <vt:lpstr>Wingdings</vt:lpstr>
      <vt:lpstr>Lean Thinking Final.ppt</vt:lpstr>
      <vt:lpstr>1_Custom Design</vt:lpstr>
      <vt:lpstr>Custom Design</vt:lpstr>
      <vt:lpstr>1_Lean Thinking Final</vt:lpstr>
      <vt:lpstr>Lean Thinking Final</vt:lpstr>
      <vt:lpstr>2_Lean Thinking Final</vt:lpstr>
      <vt:lpstr>PowerPoint Presentation</vt:lpstr>
      <vt:lpstr>Not OK, but GO, then Check Mark Solver</vt:lpstr>
      <vt:lpstr>Not OK, but GO, then Check Mark Solver</vt:lpstr>
    </vt:vector>
  </TitlesOfParts>
  <Company>CSU, Northridge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Thinking</dc:title>
  <dc:creator>aa2035</dc:creator>
  <cp:lastModifiedBy>Asef-Vaziri , Ardavan</cp:lastModifiedBy>
  <cp:revision>786</cp:revision>
  <cp:lastPrinted>2019-05-09T17:43:43Z</cp:lastPrinted>
  <dcterms:created xsi:type="dcterms:W3CDTF">2008-11-22T01:06:20Z</dcterms:created>
  <dcterms:modified xsi:type="dcterms:W3CDTF">2022-05-23T20:58:04Z</dcterms:modified>
</cp:coreProperties>
</file>