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54"/>
  </p:notesMasterIdLst>
  <p:handoutMasterIdLst>
    <p:handoutMasterId r:id="rId55"/>
  </p:handoutMasterIdLst>
  <p:sldIdLst>
    <p:sldId id="618" r:id="rId5"/>
    <p:sldId id="619" r:id="rId6"/>
    <p:sldId id="620" r:id="rId7"/>
    <p:sldId id="622" r:id="rId8"/>
    <p:sldId id="623" r:id="rId9"/>
    <p:sldId id="589" r:id="rId10"/>
    <p:sldId id="608" r:id="rId11"/>
    <p:sldId id="535" r:id="rId12"/>
    <p:sldId id="534" r:id="rId13"/>
    <p:sldId id="514" r:id="rId14"/>
    <p:sldId id="515" r:id="rId15"/>
    <p:sldId id="536" r:id="rId16"/>
    <p:sldId id="516" r:id="rId17"/>
    <p:sldId id="612" r:id="rId18"/>
    <p:sldId id="541" r:id="rId19"/>
    <p:sldId id="524" r:id="rId20"/>
    <p:sldId id="539" r:id="rId21"/>
    <p:sldId id="540" r:id="rId22"/>
    <p:sldId id="517" r:id="rId23"/>
    <p:sldId id="518" r:id="rId24"/>
    <p:sldId id="519" r:id="rId25"/>
    <p:sldId id="520" r:id="rId26"/>
    <p:sldId id="613" r:id="rId27"/>
    <p:sldId id="542" r:id="rId28"/>
    <p:sldId id="538" r:id="rId29"/>
    <p:sldId id="521" r:id="rId30"/>
    <p:sldId id="522" r:id="rId31"/>
    <p:sldId id="523" r:id="rId32"/>
    <p:sldId id="545" r:id="rId33"/>
    <p:sldId id="617" r:id="rId34"/>
    <p:sldId id="590" r:id="rId35"/>
    <p:sldId id="591" r:id="rId36"/>
    <p:sldId id="592" r:id="rId37"/>
    <p:sldId id="593" r:id="rId38"/>
    <p:sldId id="594" r:id="rId39"/>
    <p:sldId id="595" r:id="rId40"/>
    <p:sldId id="596" r:id="rId41"/>
    <p:sldId id="597" r:id="rId42"/>
    <p:sldId id="598" r:id="rId43"/>
    <p:sldId id="599" r:id="rId44"/>
    <p:sldId id="600" r:id="rId45"/>
    <p:sldId id="601" r:id="rId46"/>
    <p:sldId id="602" r:id="rId47"/>
    <p:sldId id="603" r:id="rId48"/>
    <p:sldId id="604" r:id="rId49"/>
    <p:sldId id="605" r:id="rId50"/>
    <p:sldId id="606" r:id="rId51"/>
    <p:sldId id="607" r:id="rId52"/>
    <p:sldId id="547" r:id="rId5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996633"/>
    <a:srgbClr val="FF0000"/>
    <a:srgbClr val="00FF00"/>
    <a:srgbClr val="1BA7D3"/>
    <a:srgbClr val="FF9000"/>
    <a:srgbClr val="F88976"/>
    <a:srgbClr val="D519B1"/>
    <a:srgbClr val="99CC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aa2035\public_html\CourseBase\Games\Problem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r>
              <a:rPr lang="en-US" dirty="0"/>
              <a:t>Uniform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endParaRPr lang="en-US"/>
        </a:p>
      </c:txPr>
    </c:title>
    <c:autoTitleDeleted val="0"/>
    <c:plotArea>
      <c:layout/>
      <c:areaChart>
        <c:grouping val="standard"/>
        <c:varyColors val="0"/>
        <c:ser>
          <c:idx val="0"/>
          <c:order val="0"/>
          <c:spPr>
            <a:solidFill>
              <a:srgbClr val="C00000"/>
            </a:solidFill>
            <a:ln>
              <a:solidFill>
                <a:srgbClr val="C00000"/>
              </a:solidFill>
            </a:ln>
            <a:effectLst/>
          </c:spPr>
          <c:cat>
            <c:numRef>
              <c:f>Problem4.1!$N$5:$N$179</c:f>
              <c:numCache>
                <c:formatCode>General</c:formatCode>
                <c:ptCount val="1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numCache>
            </c:numRef>
          </c:cat>
          <c:val>
            <c:numRef>
              <c:f>Problem4.1!$O$5:$O$179</c:f>
              <c:numCache>
                <c:formatCode>General</c:formatCode>
                <c:ptCount val="175"/>
                <c:pt idx="0">
                  <c:v>5.7142857142857143E-3</c:v>
                </c:pt>
                <c:pt idx="1">
                  <c:v>5.7142857142857143E-3</c:v>
                </c:pt>
                <c:pt idx="2">
                  <c:v>5.7142857142857143E-3</c:v>
                </c:pt>
                <c:pt idx="3">
                  <c:v>5.7142857142857143E-3</c:v>
                </c:pt>
                <c:pt idx="4">
                  <c:v>5.7142857142857143E-3</c:v>
                </c:pt>
                <c:pt idx="5">
                  <c:v>5.7142857142857143E-3</c:v>
                </c:pt>
                <c:pt idx="6">
                  <c:v>5.7142857142857143E-3</c:v>
                </c:pt>
                <c:pt idx="7">
                  <c:v>5.7142857142857143E-3</c:v>
                </c:pt>
                <c:pt idx="8">
                  <c:v>5.7142857142857143E-3</c:v>
                </c:pt>
                <c:pt idx="9">
                  <c:v>5.7142857142857143E-3</c:v>
                </c:pt>
                <c:pt idx="10">
                  <c:v>5.7142857142857143E-3</c:v>
                </c:pt>
                <c:pt idx="11">
                  <c:v>5.7142857142857143E-3</c:v>
                </c:pt>
                <c:pt idx="12">
                  <c:v>5.7142857142857143E-3</c:v>
                </c:pt>
                <c:pt idx="13">
                  <c:v>5.7142857142857143E-3</c:v>
                </c:pt>
                <c:pt idx="14">
                  <c:v>5.7142857142857143E-3</c:v>
                </c:pt>
                <c:pt idx="15">
                  <c:v>5.7142857142857143E-3</c:v>
                </c:pt>
                <c:pt idx="16">
                  <c:v>5.7142857142857143E-3</c:v>
                </c:pt>
                <c:pt idx="17">
                  <c:v>5.7142857142857143E-3</c:v>
                </c:pt>
                <c:pt idx="18">
                  <c:v>5.7142857142857143E-3</c:v>
                </c:pt>
                <c:pt idx="19">
                  <c:v>5.7142857142857143E-3</c:v>
                </c:pt>
                <c:pt idx="20">
                  <c:v>5.7142857142857143E-3</c:v>
                </c:pt>
                <c:pt idx="21">
                  <c:v>5.7142857142857143E-3</c:v>
                </c:pt>
                <c:pt idx="22">
                  <c:v>5.7142857142857143E-3</c:v>
                </c:pt>
                <c:pt idx="23">
                  <c:v>5.7142857142857143E-3</c:v>
                </c:pt>
                <c:pt idx="24">
                  <c:v>5.7142857142857143E-3</c:v>
                </c:pt>
                <c:pt idx="25">
                  <c:v>5.7142857142857143E-3</c:v>
                </c:pt>
                <c:pt idx="26">
                  <c:v>5.7142857142857143E-3</c:v>
                </c:pt>
                <c:pt idx="27">
                  <c:v>5.7142857142857143E-3</c:v>
                </c:pt>
                <c:pt idx="28">
                  <c:v>5.7142857142857143E-3</c:v>
                </c:pt>
                <c:pt idx="29">
                  <c:v>5.7142857142857143E-3</c:v>
                </c:pt>
                <c:pt idx="30">
                  <c:v>5.7142857142857143E-3</c:v>
                </c:pt>
                <c:pt idx="31">
                  <c:v>5.7142857142857143E-3</c:v>
                </c:pt>
                <c:pt idx="32">
                  <c:v>5.7142857142857143E-3</c:v>
                </c:pt>
                <c:pt idx="33">
                  <c:v>5.7142857142857143E-3</c:v>
                </c:pt>
                <c:pt idx="34">
                  <c:v>5.7142857142857143E-3</c:v>
                </c:pt>
                <c:pt idx="35">
                  <c:v>5.7142857142857143E-3</c:v>
                </c:pt>
                <c:pt idx="36">
                  <c:v>5.7142857142857143E-3</c:v>
                </c:pt>
                <c:pt idx="37">
                  <c:v>5.7142857142857143E-3</c:v>
                </c:pt>
                <c:pt idx="38">
                  <c:v>5.7142857142857143E-3</c:v>
                </c:pt>
                <c:pt idx="39">
                  <c:v>5.7142857142857143E-3</c:v>
                </c:pt>
                <c:pt idx="40">
                  <c:v>5.7142857142857143E-3</c:v>
                </c:pt>
                <c:pt idx="41">
                  <c:v>5.7142857142857143E-3</c:v>
                </c:pt>
                <c:pt idx="42">
                  <c:v>5.7142857142857143E-3</c:v>
                </c:pt>
                <c:pt idx="43">
                  <c:v>5.7142857142857143E-3</c:v>
                </c:pt>
                <c:pt idx="44">
                  <c:v>5.7142857142857143E-3</c:v>
                </c:pt>
                <c:pt idx="45">
                  <c:v>5.7142857142857143E-3</c:v>
                </c:pt>
                <c:pt idx="46">
                  <c:v>5.7142857142857143E-3</c:v>
                </c:pt>
                <c:pt idx="47">
                  <c:v>5.7142857142857143E-3</c:v>
                </c:pt>
                <c:pt idx="48">
                  <c:v>5.7142857142857143E-3</c:v>
                </c:pt>
                <c:pt idx="49">
                  <c:v>5.7142857142857143E-3</c:v>
                </c:pt>
                <c:pt idx="50">
                  <c:v>5.7142857142857143E-3</c:v>
                </c:pt>
                <c:pt idx="51">
                  <c:v>5.7142857142857143E-3</c:v>
                </c:pt>
                <c:pt idx="52">
                  <c:v>5.7142857142857143E-3</c:v>
                </c:pt>
                <c:pt idx="53">
                  <c:v>5.7142857142857143E-3</c:v>
                </c:pt>
                <c:pt idx="54">
                  <c:v>5.7142857142857143E-3</c:v>
                </c:pt>
                <c:pt idx="55">
                  <c:v>5.7142857142857143E-3</c:v>
                </c:pt>
                <c:pt idx="56">
                  <c:v>5.7142857142857143E-3</c:v>
                </c:pt>
                <c:pt idx="57">
                  <c:v>5.7142857142857143E-3</c:v>
                </c:pt>
                <c:pt idx="58">
                  <c:v>5.7142857142857143E-3</c:v>
                </c:pt>
                <c:pt idx="59">
                  <c:v>5.7142857142857143E-3</c:v>
                </c:pt>
                <c:pt idx="60">
                  <c:v>5.7142857142857143E-3</c:v>
                </c:pt>
                <c:pt idx="61">
                  <c:v>5.7142857142857143E-3</c:v>
                </c:pt>
                <c:pt idx="62">
                  <c:v>5.7142857142857143E-3</c:v>
                </c:pt>
                <c:pt idx="63">
                  <c:v>5.7142857142857143E-3</c:v>
                </c:pt>
                <c:pt idx="64">
                  <c:v>5.7142857142857143E-3</c:v>
                </c:pt>
                <c:pt idx="65">
                  <c:v>5.7142857142857143E-3</c:v>
                </c:pt>
                <c:pt idx="66">
                  <c:v>5.7142857142857143E-3</c:v>
                </c:pt>
                <c:pt idx="67">
                  <c:v>5.7142857142857143E-3</c:v>
                </c:pt>
                <c:pt idx="68">
                  <c:v>5.7142857142857143E-3</c:v>
                </c:pt>
                <c:pt idx="69">
                  <c:v>5.7142857142857143E-3</c:v>
                </c:pt>
                <c:pt idx="70">
                  <c:v>5.7142857142857143E-3</c:v>
                </c:pt>
                <c:pt idx="71">
                  <c:v>5.7142857142857143E-3</c:v>
                </c:pt>
                <c:pt idx="72">
                  <c:v>5.7142857142857143E-3</c:v>
                </c:pt>
                <c:pt idx="73">
                  <c:v>5.7142857142857143E-3</c:v>
                </c:pt>
                <c:pt idx="74">
                  <c:v>5.7142857142857143E-3</c:v>
                </c:pt>
                <c:pt idx="75">
                  <c:v>5.7142857142857143E-3</c:v>
                </c:pt>
                <c:pt idx="76">
                  <c:v>5.7142857142857143E-3</c:v>
                </c:pt>
                <c:pt idx="77">
                  <c:v>5.7142857142857143E-3</c:v>
                </c:pt>
                <c:pt idx="78">
                  <c:v>5.7142857142857143E-3</c:v>
                </c:pt>
                <c:pt idx="79">
                  <c:v>5.7142857142857143E-3</c:v>
                </c:pt>
                <c:pt idx="80">
                  <c:v>5.7142857142857143E-3</c:v>
                </c:pt>
                <c:pt idx="81">
                  <c:v>5.7142857142857143E-3</c:v>
                </c:pt>
                <c:pt idx="82">
                  <c:v>5.7142857142857143E-3</c:v>
                </c:pt>
                <c:pt idx="83">
                  <c:v>5.7142857142857143E-3</c:v>
                </c:pt>
                <c:pt idx="84">
                  <c:v>5.7142857142857143E-3</c:v>
                </c:pt>
                <c:pt idx="85">
                  <c:v>5.7142857142857143E-3</c:v>
                </c:pt>
                <c:pt idx="86">
                  <c:v>5.7142857142857143E-3</c:v>
                </c:pt>
                <c:pt idx="87">
                  <c:v>5.7142857142857143E-3</c:v>
                </c:pt>
                <c:pt idx="88">
                  <c:v>5.7142857142857143E-3</c:v>
                </c:pt>
                <c:pt idx="89">
                  <c:v>5.7142857142857143E-3</c:v>
                </c:pt>
                <c:pt idx="90">
                  <c:v>5.7142857142857143E-3</c:v>
                </c:pt>
                <c:pt idx="91">
                  <c:v>5.7142857142857143E-3</c:v>
                </c:pt>
                <c:pt idx="92">
                  <c:v>5.7142857142857143E-3</c:v>
                </c:pt>
                <c:pt idx="93">
                  <c:v>5.7142857142857143E-3</c:v>
                </c:pt>
                <c:pt idx="94">
                  <c:v>5.7142857142857143E-3</c:v>
                </c:pt>
                <c:pt idx="95">
                  <c:v>5.7142857142857143E-3</c:v>
                </c:pt>
                <c:pt idx="96">
                  <c:v>5.7142857142857143E-3</c:v>
                </c:pt>
                <c:pt idx="97">
                  <c:v>5.7142857142857143E-3</c:v>
                </c:pt>
                <c:pt idx="98">
                  <c:v>5.7142857142857143E-3</c:v>
                </c:pt>
                <c:pt idx="99">
                  <c:v>5.7142857142857143E-3</c:v>
                </c:pt>
                <c:pt idx="100">
                  <c:v>5.7142857142857143E-3</c:v>
                </c:pt>
                <c:pt idx="101">
                  <c:v>5.7142857142857143E-3</c:v>
                </c:pt>
                <c:pt idx="102">
                  <c:v>5.7142857142857143E-3</c:v>
                </c:pt>
                <c:pt idx="103">
                  <c:v>5.7142857142857143E-3</c:v>
                </c:pt>
                <c:pt idx="104">
                  <c:v>5.7142857142857143E-3</c:v>
                </c:pt>
                <c:pt idx="105">
                  <c:v>5.7142857142857143E-3</c:v>
                </c:pt>
                <c:pt idx="106">
                  <c:v>5.7142857142857143E-3</c:v>
                </c:pt>
                <c:pt idx="107">
                  <c:v>5.7142857142857143E-3</c:v>
                </c:pt>
                <c:pt idx="108">
                  <c:v>5.7142857142857143E-3</c:v>
                </c:pt>
                <c:pt idx="109">
                  <c:v>5.7142857142857143E-3</c:v>
                </c:pt>
                <c:pt idx="110">
                  <c:v>5.7142857142857143E-3</c:v>
                </c:pt>
                <c:pt idx="111">
                  <c:v>5.7142857142857143E-3</c:v>
                </c:pt>
                <c:pt idx="112">
                  <c:v>5.7142857142857143E-3</c:v>
                </c:pt>
                <c:pt idx="113">
                  <c:v>5.7142857142857143E-3</c:v>
                </c:pt>
                <c:pt idx="114">
                  <c:v>5.7142857142857143E-3</c:v>
                </c:pt>
                <c:pt idx="115">
                  <c:v>5.7142857142857143E-3</c:v>
                </c:pt>
                <c:pt idx="116">
                  <c:v>5.7142857142857143E-3</c:v>
                </c:pt>
                <c:pt idx="117">
                  <c:v>5.7142857142857143E-3</c:v>
                </c:pt>
                <c:pt idx="118">
                  <c:v>5.7142857142857143E-3</c:v>
                </c:pt>
                <c:pt idx="119">
                  <c:v>5.7142857142857143E-3</c:v>
                </c:pt>
                <c:pt idx="120">
                  <c:v>5.7142857142857143E-3</c:v>
                </c:pt>
                <c:pt idx="121">
                  <c:v>5.7142857142857143E-3</c:v>
                </c:pt>
                <c:pt idx="122">
                  <c:v>5.7142857142857143E-3</c:v>
                </c:pt>
                <c:pt idx="123">
                  <c:v>5.7142857142857143E-3</c:v>
                </c:pt>
                <c:pt idx="124">
                  <c:v>5.7142857142857143E-3</c:v>
                </c:pt>
                <c:pt idx="125">
                  <c:v>5.7142857142857143E-3</c:v>
                </c:pt>
                <c:pt idx="126">
                  <c:v>5.7142857142857143E-3</c:v>
                </c:pt>
                <c:pt idx="127">
                  <c:v>5.7142857142857143E-3</c:v>
                </c:pt>
                <c:pt idx="128">
                  <c:v>5.7142857142857143E-3</c:v>
                </c:pt>
                <c:pt idx="129">
                  <c:v>5.7142857142857143E-3</c:v>
                </c:pt>
                <c:pt idx="130">
                  <c:v>5.7142857142857143E-3</c:v>
                </c:pt>
                <c:pt idx="131">
                  <c:v>5.7142857142857143E-3</c:v>
                </c:pt>
                <c:pt idx="132">
                  <c:v>5.7142857142857143E-3</c:v>
                </c:pt>
                <c:pt idx="133">
                  <c:v>5.7142857142857143E-3</c:v>
                </c:pt>
                <c:pt idx="134">
                  <c:v>5.7142857142857143E-3</c:v>
                </c:pt>
                <c:pt idx="135">
                  <c:v>5.7142857142857143E-3</c:v>
                </c:pt>
                <c:pt idx="136">
                  <c:v>5.7142857142857143E-3</c:v>
                </c:pt>
                <c:pt idx="137">
                  <c:v>5.7142857142857143E-3</c:v>
                </c:pt>
                <c:pt idx="138">
                  <c:v>5.7142857142857143E-3</c:v>
                </c:pt>
                <c:pt idx="139">
                  <c:v>5.7142857142857143E-3</c:v>
                </c:pt>
                <c:pt idx="140">
                  <c:v>5.7142857142857143E-3</c:v>
                </c:pt>
                <c:pt idx="141">
                  <c:v>5.7142857142857143E-3</c:v>
                </c:pt>
                <c:pt idx="142">
                  <c:v>5.7142857142857143E-3</c:v>
                </c:pt>
                <c:pt idx="143">
                  <c:v>5.7142857142857143E-3</c:v>
                </c:pt>
                <c:pt idx="144">
                  <c:v>5.7142857142857143E-3</c:v>
                </c:pt>
                <c:pt idx="145">
                  <c:v>5.7142857142857143E-3</c:v>
                </c:pt>
                <c:pt idx="146">
                  <c:v>5.7142857142857143E-3</c:v>
                </c:pt>
                <c:pt idx="147">
                  <c:v>5.7142857142857143E-3</c:v>
                </c:pt>
                <c:pt idx="148">
                  <c:v>5.7142857142857143E-3</c:v>
                </c:pt>
                <c:pt idx="149">
                  <c:v>5.7142857142857143E-3</c:v>
                </c:pt>
                <c:pt idx="150">
                  <c:v>5.7142857142857143E-3</c:v>
                </c:pt>
                <c:pt idx="151">
                  <c:v>5.7142857142857143E-3</c:v>
                </c:pt>
                <c:pt idx="152">
                  <c:v>5.7142857142857143E-3</c:v>
                </c:pt>
                <c:pt idx="153">
                  <c:v>5.7142857142857143E-3</c:v>
                </c:pt>
                <c:pt idx="154">
                  <c:v>5.7142857142857143E-3</c:v>
                </c:pt>
                <c:pt idx="155">
                  <c:v>5.7142857142857143E-3</c:v>
                </c:pt>
                <c:pt idx="156">
                  <c:v>5.7142857142857143E-3</c:v>
                </c:pt>
                <c:pt idx="157">
                  <c:v>5.7142857142857143E-3</c:v>
                </c:pt>
                <c:pt idx="158">
                  <c:v>5.7142857142857143E-3</c:v>
                </c:pt>
                <c:pt idx="159">
                  <c:v>5.7142857142857143E-3</c:v>
                </c:pt>
                <c:pt idx="160">
                  <c:v>5.7142857142857143E-3</c:v>
                </c:pt>
                <c:pt idx="161">
                  <c:v>5.7142857142857143E-3</c:v>
                </c:pt>
                <c:pt idx="162">
                  <c:v>5.7142857142857143E-3</c:v>
                </c:pt>
                <c:pt idx="163">
                  <c:v>5.7142857142857143E-3</c:v>
                </c:pt>
                <c:pt idx="164">
                  <c:v>5.7142857142857143E-3</c:v>
                </c:pt>
                <c:pt idx="165">
                  <c:v>5.7142857142857143E-3</c:v>
                </c:pt>
                <c:pt idx="166">
                  <c:v>5.7142857142857143E-3</c:v>
                </c:pt>
                <c:pt idx="167">
                  <c:v>5.7142857142857143E-3</c:v>
                </c:pt>
                <c:pt idx="168">
                  <c:v>5.7142857142857143E-3</c:v>
                </c:pt>
                <c:pt idx="169">
                  <c:v>5.7142857142857143E-3</c:v>
                </c:pt>
                <c:pt idx="170">
                  <c:v>5.7142857142857143E-3</c:v>
                </c:pt>
                <c:pt idx="171">
                  <c:v>5.7142857142857143E-3</c:v>
                </c:pt>
                <c:pt idx="172">
                  <c:v>5.7142857142857143E-3</c:v>
                </c:pt>
                <c:pt idx="173">
                  <c:v>5.7142857142857143E-3</c:v>
                </c:pt>
                <c:pt idx="174">
                  <c:v>5.7142857142857143E-3</c:v>
                </c:pt>
              </c:numCache>
            </c:numRef>
          </c:val>
          <c:extLst>
            <c:ext xmlns:c16="http://schemas.microsoft.com/office/drawing/2014/chart" uri="{C3380CC4-5D6E-409C-BE32-E72D297353CC}">
              <c16:uniqueId val="{00000000-5180-4551-87BB-1FBA46FD9F4D}"/>
            </c:ext>
          </c:extLst>
        </c:ser>
        <c:dLbls>
          <c:showLegendKey val="0"/>
          <c:showVal val="0"/>
          <c:showCatName val="0"/>
          <c:showSerName val="0"/>
          <c:showPercent val="0"/>
          <c:showBubbleSize val="0"/>
        </c:dLbls>
        <c:axId val="155761472"/>
        <c:axId val="155761864"/>
      </c:areaChart>
      <c:catAx>
        <c:axId val="15576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864"/>
        <c:crosses val="autoZero"/>
        <c:auto val="1"/>
        <c:lblAlgn val="ctr"/>
        <c:lblOffset val="100"/>
        <c:noMultiLvlLbl val="0"/>
      </c:catAx>
      <c:valAx>
        <c:axId val="155761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472"/>
        <c:crosses val="autoZero"/>
        <c:crossBetween val="midCat"/>
      </c:valAx>
      <c:spPr>
        <a:noFill/>
        <a:ln>
          <a:noFill/>
        </a:ln>
        <a:effectLst/>
      </c:spPr>
    </c:plotArea>
    <c:plotVisOnly val="1"/>
    <c:dispBlanksAs val="zero"/>
    <c:showDLblsOverMax val="0"/>
  </c:chart>
  <c:spPr>
    <a:noFill/>
    <a:ln>
      <a:noFill/>
    </a:ln>
    <a:effectLst/>
  </c:spPr>
  <c:txPr>
    <a:bodyPr/>
    <a:lstStyle/>
    <a:p>
      <a:pPr>
        <a:defRPr>
          <a:solidFill>
            <a:schemeClr val="tx1"/>
          </a:solidFill>
          <a:latin typeface="Book Antiqua" panose="0204060205030503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image" Target="../media/image54.emf"/><Relationship Id="rId4" Type="http://schemas.openxmlformats.org/officeDocument/2006/relationships/image" Target="../media/image5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11/1/2022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55653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11/1/2022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696921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1874965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2986970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12</a:t>
            </a:fld>
            <a:endParaRPr lang="en-US" dirty="0"/>
          </a:p>
        </p:txBody>
      </p:sp>
    </p:spTree>
    <p:extLst>
      <p:ext uri="{BB962C8B-B14F-4D97-AF65-F5344CB8AC3E}">
        <p14:creationId xmlns:p14="http://schemas.microsoft.com/office/powerpoint/2010/main" val="176655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13</a:t>
            </a:fld>
            <a:endParaRPr lang="en-US" dirty="0"/>
          </a:p>
        </p:txBody>
      </p:sp>
    </p:spTree>
    <p:extLst>
      <p:ext uri="{BB962C8B-B14F-4D97-AF65-F5344CB8AC3E}">
        <p14:creationId xmlns:p14="http://schemas.microsoft.com/office/powerpoint/2010/main" val="301475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14</a:t>
            </a:fld>
            <a:endParaRPr lang="en-US" dirty="0"/>
          </a:p>
        </p:txBody>
      </p:sp>
    </p:spTree>
    <p:extLst>
      <p:ext uri="{BB962C8B-B14F-4D97-AF65-F5344CB8AC3E}">
        <p14:creationId xmlns:p14="http://schemas.microsoft.com/office/powerpoint/2010/main" val="926202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893146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2296599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245196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2854395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19</a:t>
            </a:fld>
            <a:endParaRPr lang="en-US" dirty="0"/>
          </a:p>
        </p:txBody>
      </p:sp>
    </p:spTree>
    <p:extLst>
      <p:ext uri="{BB962C8B-B14F-4D97-AF65-F5344CB8AC3E}">
        <p14:creationId xmlns:p14="http://schemas.microsoft.com/office/powerpoint/2010/main" val="191493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dirty="0"/>
          </a:p>
        </p:txBody>
      </p:sp>
    </p:spTree>
    <p:extLst>
      <p:ext uri="{BB962C8B-B14F-4D97-AF65-F5344CB8AC3E}">
        <p14:creationId xmlns:p14="http://schemas.microsoft.com/office/powerpoint/2010/main" val="83312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2294058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21</a:t>
            </a:fld>
            <a:endParaRPr lang="en-US" dirty="0"/>
          </a:p>
        </p:txBody>
      </p:sp>
    </p:spTree>
    <p:extLst>
      <p:ext uri="{BB962C8B-B14F-4D97-AF65-F5344CB8AC3E}">
        <p14:creationId xmlns:p14="http://schemas.microsoft.com/office/powerpoint/2010/main" val="35015716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22</a:t>
            </a:fld>
            <a:endParaRPr lang="en-US" dirty="0"/>
          </a:p>
        </p:txBody>
      </p:sp>
    </p:spTree>
    <p:extLst>
      <p:ext uri="{BB962C8B-B14F-4D97-AF65-F5344CB8AC3E}">
        <p14:creationId xmlns:p14="http://schemas.microsoft.com/office/powerpoint/2010/main" val="102734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23</a:t>
            </a:fld>
            <a:endParaRPr lang="en-US" dirty="0"/>
          </a:p>
        </p:txBody>
      </p:sp>
    </p:spTree>
    <p:extLst>
      <p:ext uri="{BB962C8B-B14F-4D97-AF65-F5344CB8AC3E}">
        <p14:creationId xmlns:p14="http://schemas.microsoft.com/office/powerpoint/2010/main" val="3047361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24</a:t>
            </a:fld>
            <a:endParaRPr lang="en-US" dirty="0"/>
          </a:p>
        </p:txBody>
      </p:sp>
    </p:spTree>
    <p:extLst>
      <p:ext uri="{BB962C8B-B14F-4D97-AF65-F5344CB8AC3E}">
        <p14:creationId xmlns:p14="http://schemas.microsoft.com/office/powerpoint/2010/main" val="176757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25</a:t>
            </a:fld>
            <a:endParaRPr lang="en-US" dirty="0"/>
          </a:p>
        </p:txBody>
      </p:sp>
    </p:spTree>
    <p:extLst>
      <p:ext uri="{BB962C8B-B14F-4D97-AF65-F5344CB8AC3E}">
        <p14:creationId xmlns:p14="http://schemas.microsoft.com/office/powerpoint/2010/main" val="164637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26</a:t>
            </a:fld>
            <a:endParaRPr lang="en-US" dirty="0"/>
          </a:p>
        </p:txBody>
      </p:sp>
    </p:spTree>
    <p:extLst>
      <p:ext uri="{BB962C8B-B14F-4D97-AF65-F5344CB8AC3E}">
        <p14:creationId xmlns:p14="http://schemas.microsoft.com/office/powerpoint/2010/main" val="2592702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27</a:t>
            </a:fld>
            <a:endParaRPr lang="en-US" dirty="0"/>
          </a:p>
        </p:txBody>
      </p:sp>
    </p:spTree>
    <p:extLst>
      <p:ext uri="{BB962C8B-B14F-4D97-AF65-F5344CB8AC3E}">
        <p14:creationId xmlns:p14="http://schemas.microsoft.com/office/powerpoint/2010/main" val="1212979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28</a:t>
            </a:fld>
            <a:endParaRPr lang="en-US" dirty="0"/>
          </a:p>
        </p:txBody>
      </p:sp>
    </p:spTree>
    <p:extLst>
      <p:ext uri="{BB962C8B-B14F-4D97-AF65-F5344CB8AC3E}">
        <p14:creationId xmlns:p14="http://schemas.microsoft.com/office/powerpoint/2010/main" val="3364602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29</a:t>
            </a:fld>
            <a:endParaRPr lang="en-US" dirty="0"/>
          </a:p>
        </p:txBody>
      </p:sp>
    </p:spTree>
    <p:extLst>
      <p:ext uri="{BB962C8B-B14F-4D97-AF65-F5344CB8AC3E}">
        <p14:creationId xmlns:p14="http://schemas.microsoft.com/office/powerpoint/2010/main" val="17328412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49</a:t>
            </a:fld>
            <a:endParaRPr lang="en-US" dirty="0"/>
          </a:p>
        </p:txBody>
      </p:sp>
    </p:spTree>
    <p:extLst>
      <p:ext uri="{BB962C8B-B14F-4D97-AF65-F5344CB8AC3E}">
        <p14:creationId xmlns:p14="http://schemas.microsoft.com/office/powerpoint/2010/main" val="413282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435555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5</a:t>
            </a:fld>
            <a:endParaRPr lang="en-US" dirty="0"/>
          </a:p>
        </p:txBody>
      </p:sp>
    </p:spTree>
    <p:extLst>
      <p:ext uri="{BB962C8B-B14F-4D97-AF65-F5344CB8AC3E}">
        <p14:creationId xmlns:p14="http://schemas.microsoft.com/office/powerpoint/2010/main" val="3120684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325074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7</a:t>
            </a:fld>
            <a:endParaRPr lang="en-US" dirty="0"/>
          </a:p>
        </p:txBody>
      </p:sp>
    </p:spTree>
    <p:extLst>
      <p:ext uri="{BB962C8B-B14F-4D97-AF65-F5344CB8AC3E}">
        <p14:creationId xmlns:p14="http://schemas.microsoft.com/office/powerpoint/2010/main" val="3875482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8</a:t>
            </a:fld>
            <a:endParaRPr lang="en-US" dirty="0"/>
          </a:p>
        </p:txBody>
      </p:sp>
    </p:spTree>
    <p:extLst>
      <p:ext uri="{BB962C8B-B14F-4D97-AF65-F5344CB8AC3E}">
        <p14:creationId xmlns:p14="http://schemas.microsoft.com/office/powerpoint/2010/main" val="1058001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319309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188365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1"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 y="152400"/>
            <a:ext cx="89281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90643483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54106"/>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3" name="Text Box 57"/>
          <p:cNvSpPr txBox="1">
            <a:spLocks noChangeArrowheads="1"/>
          </p:cNvSpPr>
          <p:nvPr userDrawn="1"/>
        </p:nvSpPr>
        <p:spPr bwMode="auto">
          <a:xfrm>
            <a:off x="0" y="6553200"/>
            <a:ext cx="8754035" cy="276999"/>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1" baseline="0" dirty="0">
                <a:solidFill>
                  <a:schemeClr val="tx1"/>
                </a:solidFill>
              </a:rPr>
              <a:t>A Web-Based Game to Review Statistics and finance, </a:t>
            </a:r>
            <a:r>
              <a:rPr lang="en-US" sz="1200" b="1" i="1" kern="1200" dirty="0">
                <a:solidFill>
                  <a:schemeClr val="tx1"/>
                </a:solidFill>
                <a:latin typeface="Verdana" pitchFamily="34" charset="0"/>
                <a:ea typeface="ＭＳ Ｐゴシック" charset="-128"/>
                <a:cs typeface="+mn-cs"/>
              </a:rPr>
              <a:t>A. Asef-Vaziri,</a:t>
            </a:r>
            <a:r>
              <a:rPr lang="en-US" sz="1200" b="1" i="1" kern="1200" baseline="0" dirty="0">
                <a:solidFill>
                  <a:schemeClr val="tx1"/>
                </a:solidFill>
                <a:latin typeface="Verdana" pitchFamily="34" charset="0"/>
                <a:ea typeface="ＭＳ Ｐゴシック" charset="-128"/>
                <a:cs typeface="+mn-cs"/>
              </a:rPr>
              <a:t> POMS, 2019, Washington, D.C.</a:t>
            </a:r>
            <a:endParaRPr lang="en-US" sz="1200" b="1" i="1" kern="1200" dirty="0">
              <a:solidFill>
                <a:schemeClr val="tx1"/>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8" r:id="rId6"/>
  </p:sldLayoutIdLst>
  <p:transition/>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9.xml"/><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0.bin"/><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LuQlX4OBAqU" TargetMode="External"/><Relationship Id="rId6" Type="http://schemas.openxmlformats.org/officeDocument/2006/relationships/hyperlink" Target="https://youtu.be/LuQlX4OBAqU" TargetMode="Externa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2.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5.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36.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4S6VMufq_Ok" TargetMode="External"/><Relationship Id="rId6" Type="http://schemas.openxmlformats.org/officeDocument/2006/relationships/image" Target="../media/image38.jpeg"/><Relationship Id="rId5" Type="http://schemas.openxmlformats.org/officeDocument/2006/relationships/hyperlink" Target="https://youtu.be/4S6VMufq_Ok" TargetMode="Externa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24.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0.emf"/><Relationship Id="rId4" Type="http://schemas.openxmlformats.org/officeDocument/2006/relationships/image" Target="../media/image41.png"/><Relationship Id="rId9"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4.emf"/><Relationship Id="rId4" Type="http://schemas.openxmlformats.org/officeDocument/2006/relationships/package" Target="../embeddings/Microsoft_Excel_Worksheet1.xls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45.e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7.emf"/><Relationship Id="rId5" Type="http://schemas.openxmlformats.org/officeDocument/2006/relationships/oleObject" Target="../embeddings/oleObject18.bin"/><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9.jpeg"/><Relationship Id="rId5" Type="http://schemas.openxmlformats.org/officeDocument/2006/relationships/image" Target="../media/image47.emf"/><Relationship Id="rId10" Type="http://schemas.openxmlformats.org/officeDocument/2006/relationships/image" Target="../media/image53.emf"/><Relationship Id="rId4" Type="http://schemas.openxmlformats.org/officeDocument/2006/relationships/oleObject" Target="../embeddings/oleObject19.bin"/><Relationship Id="rId9" Type="http://schemas.openxmlformats.org/officeDocument/2006/relationships/image" Target="../media/image52.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51.jpeg"/><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1.bin"/><Relationship Id="rId11" Type="http://schemas.openxmlformats.org/officeDocument/2006/relationships/image" Target="../media/image57.emf"/><Relationship Id="rId5" Type="http://schemas.openxmlformats.org/officeDocument/2006/relationships/image" Target="../media/image54.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9.emf"/><Relationship Id="rId5" Type="http://schemas.openxmlformats.org/officeDocument/2006/relationships/oleObject" Target="../embeddings/oleObject25.bin"/><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61.emf"/><Relationship Id="rId5" Type="http://schemas.openxmlformats.org/officeDocument/2006/relationships/oleObject" Target="../embeddings/oleObject27.bin"/><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slide" Target="slide13.xml"/><Relationship Id="rId4" Type="http://schemas.openxmlformats.org/officeDocument/2006/relationships/image" Target="../media/image62.emf"/></Relationships>
</file>

<file path=ppt/slides/_rels/slide38.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5.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package" Target="../embeddings/Microsoft_Excel_Worksheet2.xlsx"/><Relationship Id="rId5" Type="http://schemas.openxmlformats.org/officeDocument/2006/relationships/image" Target="../media/image64.emf"/><Relationship Id="rId4" Type="http://schemas.openxmlformats.org/officeDocument/2006/relationships/oleObject" Target="file:///\\webdrive\aa2035\public_html\CourseBase\Games\GameSource1.xlsx!DDLinearToUniform!%5bGameSource1.xlsx%5dDDLinearToUniform%20Chart%203"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slide" Target="slide13.xml"/><Relationship Id="rId5" Type="http://schemas.openxmlformats.org/officeDocument/2006/relationships/slide" Target="slide22.xml"/><Relationship Id="rId4" Type="http://schemas.openxmlformats.org/officeDocument/2006/relationships/image" Target="../media/image6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68.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69.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2_qlQiYTLCs" TargetMode="External"/><Relationship Id="rId6" Type="http://schemas.openxmlformats.org/officeDocument/2006/relationships/hyperlink" Target="https://www.youtube.com/watch?v=2_qlQiYTLCs&amp;t=1188s" TargetMode="External"/><Relationship Id="rId5" Type="http://schemas.openxmlformats.org/officeDocument/2006/relationships/image" Target="../media/image31.png"/><Relationship Id="rId4" Type="http://schemas.openxmlformats.org/officeDocument/2006/relationships/image" Target="../media/image70.jpeg"/></Relationships>
</file>

<file path=ppt/slides/_rels/slide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4.xml"/><Relationship Id="rId7"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file:///\\webdrive\aa2035\public_html\CourseBase\Games\GameSource1.xlsx!DemandCurves!%5bGameSource1.xlsx%5dDemandCurves%20Chart%206" TargetMode="Externa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5.bin"/><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emf"/><Relationship Id="rId5" Type="http://schemas.openxmlformats.org/officeDocument/2006/relationships/oleObject" Target="../embeddings/oleObject7.bin"/><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F6B37-B0F1-4F48-9512-D538933BCABA}"/>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B26A99EB-1682-4105-A365-95D586C83FAF}"/>
              </a:ext>
            </a:extLst>
          </p:cNvPr>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4" name="Rectangle 3">
            <a:extLst>
              <a:ext uri="{FF2B5EF4-FFF2-40B4-BE49-F238E27FC236}">
                <a16:creationId xmlns:a16="http://schemas.microsoft.com/office/drawing/2014/main" id="{7655126A-AC71-4DA8-BE3D-763CA8E10FB4}"/>
              </a:ext>
            </a:extLst>
          </p:cNvPr>
          <p:cNvSpPr/>
          <p:nvPr/>
        </p:nvSpPr>
        <p:spPr bwMode="auto">
          <a:xfrm>
            <a:off x="21771" y="-4354"/>
            <a:ext cx="9144000" cy="6477000"/>
          </a:xfrm>
          <a:prstGeom prst="rect">
            <a:avLst/>
          </a:prstGeom>
          <a:blipFill dpi="0" rotWithShape="1">
            <a:blip r:embed="rId2">
              <a:alphaModFix amt="48000"/>
            </a:blip>
            <a:srcRect/>
            <a:stretch>
              <a:fillRect/>
            </a:stretch>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sp>
        <p:nvSpPr>
          <p:cNvPr id="5" name="Title 3">
            <a:extLst>
              <a:ext uri="{FF2B5EF4-FFF2-40B4-BE49-F238E27FC236}">
                <a16:creationId xmlns:a16="http://schemas.microsoft.com/office/drawing/2014/main" id="{4B612278-BFB3-4368-912C-28E27791F02D}"/>
              </a:ext>
            </a:extLst>
          </p:cNvPr>
          <p:cNvSpPr txBox="1">
            <a:spLocks/>
          </p:cNvSpPr>
          <p:nvPr/>
        </p:nvSpPr>
        <p:spPr bwMode="gray">
          <a:xfrm>
            <a:off x="-21771" y="-4354"/>
            <a:ext cx="9144000" cy="6477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lgn="ctr"/>
            <a:r>
              <a:rPr lang="en-US" sz="4000" kern="0" dirty="0"/>
              <a:t>From Predictive Analytics </a:t>
            </a:r>
            <a:br>
              <a:rPr lang="en-US" sz="4000" kern="0" dirty="0"/>
            </a:br>
            <a:r>
              <a:rPr lang="en-US" sz="4000" kern="0" dirty="0"/>
              <a:t>To </a:t>
            </a:r>
            <a:br>
              <a:rPr lang="en-US" sz="4000" kern="0" dirty="0"/>
            </a:br>
            <a:r>
              <a:rPr lang="en-US" sz="4000" kern="0" dirty="0"/>
              <a:t>Descriptive Analytics</a:t>
            </a:r>
            <a:br>
              <a:rPr lang="en-US" sz="4000" kern="0" dirty="0"/>
            </a:br>
            <a:br>
              <a:rPr lang="en-US" sz="4000" kern="0" dirty="0"/>
            </a:br>
            <a:r>
              <a:rPr lang="en-US" sz="4000" kern="0" dirty="0"/>
              <a:t>Problems 3 &amp; 4</a:t>
            </a:r>
          </a:p>
        </p:txBody>
      </p:sp>
    </p:spTree>
    <p:extLst>
      <p:ext uri="{BB962C8B-B14F-4D97-AF65-F5344CB8AC3E}">
        <p14:creationId xmlns:p14="http://schemas.microsoft.com/office/powerpoint/2010/main" val="1208329715"/>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2-Review</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4. At around what quantity of sales do you have the first break-even point (from loss to profit)?</a:t>
            </a:r>
          </a:p>
        </p:txBody>
      </p:sp>
      <p:pic>
        <p:nvPicPr>
          <p:cNvPr id="15" name="Picture 14"/>
          <p:cNvPicPr>
            <a:picLocks noChangeAspect="1"/>
          </p:cNvPicPr>
          <p:nvPr/>
        </p:nvPicPr>
        <p:blipFill>
          <a:blip r:embed="rId4"/>
          <a:stretch>
            <a:fillRect/>
          </a:stretch>
        </p:blipFill>
        <p:spPr>
          <a:xfrm>
            <a:off x="152400" y="1667307"/>
            <a:ext cx="3276600" cy="1967761"/>
          </a:xfrm>
          <a:prstGeom prst="rect">
            <a:avLst/>
          </a:prstGeom>
        </p:spPr>
      </p:pic>
      <p:pic>
        <p:nvPicPr>
          <p:cNvPr id="16" name="Picture 15"/>
          <p:cNvPicPr>
            <a:picLocks noChangeAspect="1"/>
          </p:cNvPicPr>
          <p:nvPr/>
        </p:nvPicPr>
        <p:blipFill>
          <a:blip r:embed="rId5"/>
          <a:stretch>
            <a:fillRect/>
          </a:stretch>
        </p:blipFill>
        <p:spPr>
          <a:xfrm>
            <a:off x="143256" y="3711320"/>
            <a:ext cx="3285744" cy="1978734"/>
          </a:xfrm>
          <a:prstGeom prst="rect">
            <a:avLst/>
          </a:prstGeom>
        </p:spPr>
      </p:pic>
      <p:pic>
        <p:nvPicPr>
          <p:cNvPr id="2" name="Picture 1"/>
          <p:cNvPicPr>
            <a:picLocks noChangeAspect="1"/>
          </p:cNvPicPr>
          <p:nvPr/>
        </p:nvPicPr>
        <p:blipFill>
          <a:blip r:embed="rId6"/>
          <a:stretch>
            <a:fillRect/>
          </a:stretch>
        </p:blipFill>
        <p:spPr>
          <a:xfrm>
            <a:off x="4648200" y="1314524"/>
            <a:ext cx="4038600" cy="2671689"/>
          </a:xfrm>
          <a:prstGeom prst="rect">
            <a:avLst/>
          </a:prstGeom>
        </p:spPr>
      </p:pic>
      <p:graphicFrame>
        <p:nvGraphicFramePr>
          <p:cNvPr id="4" name="Object 3"/>
          <p:cNvGraphicFramePr>
            <a:graphicFrameLocks noChangeAspect="1"/>
          </p:cNvGraphicFramePr>
          <p:nvPr/>
        </p:nvGraphicFramePr>
        <p:xfrm>
          <a:off x="3657600" y="5867400"/>
          <a:ext cx="5323939" cy="525463"/>
        </p:xfrm>
        <a:graphic>
          <a:graphicData uri="http://schemas.openxmlformats.org/presentationml/2006/ole">
            <mc:AlternateContent xmlns:mc="http://schemas.openxmlformats.org/markup-compatibility/2006">
              <mc:Choice xmlns:v="urn:schemas-microsoft-com:vml" Requires="v">
                <p:oleObj spid="_x0000_s13321" name="Worksheet" r:id="rId7" imgW="3779662" imgH="373301" progId="Excel.Sheet.12">
                  <p:embed/>
                </p:oleObj>
              </mc:Choice>
              <mc:Fallback>
                <p:oleObj name="Worksheet" r:id="rId7" imgW="3779662" imgH="373301" progId="Excel.Sheet.12">
                  <p:embed/>
                  <p:pic>
                    <p:nvPicPr>
                      <p:cNvPr id="4" name="Object 3"/>
                      <p:cNvPicPr/>
                      <p:nvPr/>
                    </p:nvPicPr>
                    <p:blipFill>
                      <a:blip r:embed="rId8"/>
                      <a:stretch>
                        <a:fillRect/>
                      </a:stretch>
                    </p:blipFill>
                    <p:spPr>
                      <a:xfrm>
                        <a:off x="3657600" y="5867400"/>
                        <a:ext cx="5323939" cy="525463"/>
                      </a:xfrm>
                      <a:prstGeom prst="rect">
                        <a:avLst/>
                      </a:prstGeom>
                    </p:spPr>
                  </p:pic>
                </p:oleObj>
              </mc:Fallback>
            </mc:AlternateContent>
          </a:graphicData>
        </a:graphic>
      </p:graphicFrame>
    </p:spTree>
    <p:extLst>
      <p:ext uri="{BB962C8B-B14F-4D97-AF65-F5344CB8AC3E}">
        <p14:creationId xmlns:p14="http://schemas.microsoft.com/office/powerpoint/2010/main" val="336892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2-Review</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5. At around what quantity of sales do you have the first break-even point (</a:t>
            </a:r>
            <a:r>
              <a:rPr lang="en-US" kern="0"/>
              <a:t>from profit to loss)?</a:t>
            </a:r>
            <a:endParaRPr lang="en-US" kern="0" dirty="0"/>
          </a:p>
        </p:txBody>
      </p:sp>
      <p:pic>
        <p:nvPicPr>
          <p:cNvPr id="16" name="Picture 15"/>
          <p:cNvPicPr>
            <a:picLocks noChangeAspect="1"/>
          </p:cNvPicPr>
          <p:nvPr/>
        </p:nvPicPr>
        <p:blipFill>
          <a:blip r:embed="rId3"/>
          <a:stretch>
            <a:fillRect/>
          </a:stretch>
        </p:blipFill>
        <p:spPr>
          <a:xfrm>
            <a:off x="64008" y="4038600"/>
            <a:ext cx="3876450" cy="2334467"/>
          </a:xfrm>
          <a:prstGeom prst="rect">
            <a:avLst/>
          </a:prstGeom>
        </p:spPr>
      </p:pic>
      <p:sp>
        <p:nvSpPr>
          <p:cNvPr id="8" name="Content Placeholder 3"/>
          <p:cNvSpPr txBox="1">
            <a:spLocks/>
          </p:cNvSpPr>
          <p:nvPr/>
        </p:nvSpPr>
        <p:spPr bwMode="auto">
          <a:xfrm>
            <a:off x="30480" y="1676400"/>
            <a:ext cx="9083041"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The two BEPs are on the opposite sides of the Q* that leads to the maximal profit (TP*).</a:t>
            </a:r>
          </a:p>
          <a:p>
            <a:pPr marL="0" indent="0">
              <a:buNone/>
            </a:pPr>
            <a:r>
              <a:rPr lang="en-US" kern="0" dirty="0"/>
              <a:t>If our previous BEP &lt; Q* </a:t>
            </a:r>
            <a:r>
              <a:rPr lang="en-US" kern="0" dirty="0">
                <a:sym typeface="Wingdings" panose="05000000000000000000" pitchFamily="2" charset="2"/>
              </a:rPr>
              <a:t> </a:t>
            </a:r>
            <a:r>
              <a:rPr lang="en-US" kern="0" dirty="0"/>
              <a:t>Add BEP ≥Q*+1, otherwise BEP≤Q*-1</a:t>
            </a:r>
          </a:p>
          <a:p>
            <a:pPr marL="0" indent="0">
              <a:buNone/>
            </a:pPr>
            <a:r>
              <a:rPr lang="en-US" kern="0" dirty="0"/>
              <a:t>Our previous BEP  is 8.75, our Q* is 31.8 </a:t>
            </a:r>
            <a:r>
              <a:rPr lang="en-US" kern="0" dirty="0">
                <a:sym typeface="Wingdings" panose="05000000000000000000" pitchFamily="2" charset="2"/>
              </a:rPr>
              <a:t> </a:t>
            </a:r>
            <a:r>
              <a:rPr lang="en-US" kern="0" dirty="0"/>
              <a:t>BEP≤Q*</a:t>
            </a:r>
          </a:p>
          <a:p>
            <a:pPr marL="0" indent="0">
              <a:buNone/>
            </a:pPr>
            <a:r>
              <a:rPr lang="en-US" kern="0" dirty="0"/>
              <a:t>Add a constraint BEP≥33</a:t>
            </a:r>
          </a:p>
          <a:p>
            <a:pPr marL="0" indent="0">
              <a:buNone/>
            </a:pPr>
            <a:endParaRPr lang="en-US" kern="0" dirty="0"/>
          </a:p>
        </p:txBody>
      </p:sp>
    </p:spTree>
    <p:extLst>
      <p:ext uri="{BB962C8B-B14F-4D97-AF65-F5344CB8AC3E}">
        <p14:creationId xmlns:p14="http://schemas.microsoft.com/office/powerpoint/2010/main" val="1445216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2-Review- The Other BEP</a:t>
            </a:r>
          </a:p>
        </p:txBody>
      </p:sp>
      <p:pic>
        <p:nvPicPr>
          <p:cNvPr id="4" name="Picture 3"/>
          <p:cNvPicPr>
            <a:picLocks noChangeAspect="1"/>
          </p:cNvPicPr>
          <p:nvPr/>
        </p:nvPicPr>
        <p:blipFill>
          <a:blip r:embed="rId4"/>
          <a:stretch>
            <a:fillRect/>
          </a:stretch>
        </p:blipFill>
        <p:spPr>
          <a:xfrm>
            <a:off x="76200" y="914400"/>
            <a:ext cx="4453567" cy="2057399"/>
          </a:xfrm>
          <a:prstGeom prst="rect">
            <a:avLst/>
          </a:prstGeom>
        </p:spPr>
      </p:pic>
      <p:pic>
        <p:nvPicPr>
          <p:cNvPr id="5" name="Picture 4"/>
          <p:cNvPicPr>
            <a:picLocks noChangeAspect="1"/>
          </p:cNvPicPr>
          <p:nvPr/>
        </p:nvPicPr>
        <p:blipFill>
          <a:blip r:embed="rId5"/>
          <a:stretch>
            <a:fillRect/>
          </a:stretch>
        </p:blipFill>
        <p:spPr>
          <a:xfrm>
            <a:off x="3800856" y="3200400"/>
            <a:ext cx="5306568" cy="2484079"/>
          </a:xfrm>
          <a:prstGeom prst="rect">
            <a:avLst/>
          </a:prstGeom>
        </p:spPr>
      </p:pic>
      <p:graphicFrame>
        <p:nvGraphicFramePr>
          <p:cNvPr id="6" name="Object 5"/>
          <p:cNvGraphicFramePr>
            <a:graphicFrameLocks noChangeAspect="1"/>
          </p:cNvGraphicFramePr>
          <p:nvPr/>
        </p:nvGraphicFramePr>
        <p:xfrm>
          <a:off x="112777" y="5791200"/>
          <a:ext cx="6095989" cy="601663"/>
        </p:xfrm>
        <a:graphic>
          <a:graphicData uri="http://schemas.openxmlformats.org/presentationml/2006/ole">
            <mc:AlternateContent xmlns:mc="http://schemas.openxmlformats.org/markup-compatibility/2006">
              <mc:Choice xmlns:v="urn:schemas-microsoft-com:vml" Requires="v">
                <p:oleObj spid="_x0000_s14345" name="Worksheet" r:id="rId6" imgW="3779662" imgH="373301" progId="Excel.Sheet.12">
                  <p:embed/>
                </p:oleObj>
              </mc:Choice>
              <mc:Fallback>
                <p:oleObj name="Worksheet" r:id="rId6" imgW="3779662" imgH="373301" progId="Excel.Sheet.12">
                  <p:embed/>
                  <p:pic>
                    <p:nvPicPr>
                      <p:cNvPr id="6" name="Object 5"/>
                      <p:cNvPicPr/>
                      <p:nvPr/>
                    </p:nvPicPr>
                    <p:blipFill>
                      <a:blip r:embed="rId7"/>
                      <a:stretch>
                        <a:fillRect/>
                      </a:stretch>
                    </p:blipFill>
                    <p:spPr>
                      <a:xfrm>
                        <a:off x="112777" y="5791200"/>
                        <a:ext cx="6095989" cy="601663"/>
                      </a:xfrm>
                      <a:prstGeom prst="rect">
                        <a:avLst/>
                      </a:prstGeom>
                    </p:spPr>
                  </p:pic>
                </p:oleObj>
              </mc:Fallback>
            </mc:AlternateContent>
          </a:graphicData>
        </a:graphic>
      </p:graphicFrame>
    </p:spTree>
    <p:extLst>
      <p:ext uri="{BB962C8B-B14F-4D97-AF65-F5344CB8AC3E}">
        <p14:creationId xmlns:p14="http://schemas.microsoft.com/office/powerpoint/2010/main" val="388481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5638800"/>
          </a:xfrm>
        </p:spPr>
        <p:txBody>
          <a:bodyPr/>
          <a:lstStyle/>
          <a:p>
            <a:pPr marL="173038" indent="-173038">
              <a:buNone/>
            </a:pPr>
            <a:r>
              <a:rPr lang="en-US" sz="1900" dirty="0"/>
              <a:t>1. Given the daily linear demand curve of P=175-2.5 Q, define the Uniform Distribution associated to this linear demand curve. Define a, b, and f(x), where f(x) is the height of the U-Distribution.  </a:t>
            </a:r>
          </a:p>
          <a:p>
            <a:pPr marL="173038" indent="-173038">
              <a:buNone/>
            </a:pPr>
            <a:r>
              <a:rPr lang="en-US" sz="1900" dirty="0"/>
              <a:t>2. Compute the probability of sale if the price is set to $105.</a:t>
            </a:r>
          </a:p>
          <a:p>
            <a:pPr marL="173038" indent="-173038">
              <a:buNone/>
            </a:pPr>
            <a:r>
              <a:rPr lang="en-US" sz="1900" dirty="0"/>
              <a:t>3. Given the above price of $105, compute the expected (average) revenue from each visitor. </a:t>
            </a:r>
          </a:p>
          <a:p>
            <a:pPr marL="173038" indent="-173038">
              <a:buNone/>
            </a:pPr>
            <a:r>
              <a:rPr lang="en-US" sz="1900" dirty="0"/>
              <a:t>4. Given the linear demand curve, compute the maximum daily demand (total number of visitors per day). </a:t>
            </a:r>
          </a:p>
          <a:p>
            <a:pPr marL="173038" indent="-173038">
              <a:buNone/>
            </a:pPr>
            <a:r>
              <a:rPr lang="en-US" sz="1900" dirty="0"/>
              <a:t>5. Given the above price of 105 dollars and the maximum number of visitors per day, compute the expected number of units sold per day. </a:t>
            </a:r>
          </a:p>
          <a:p>
            <a:pPr marL="173038" indent="-173038">
              <a:buNone/>
            </a:pPr>
            <a:r>
              <a:rPr lang="en-US" sz="1900" dirty="0"/>
              <a:t>6. Given the above price of 105 dollars, compute the average daily total revenue. </a:t>
            </a:r>
          </a:p>
          <a:p>
            <a:pPr marL="173038" indent="-173038">
              <a:buNone/>
            </a:pPr>
            <a:r>
              <a:rPr lang="en-US" sz="1900" dirty="0"/>
              <a:t>6a.  Compute the expected number of customers who purchase our product at the proposed price. </a:t>
            </a:r>
          </a:p>
          <a:p>
            <a:pPr marL="173038" indent="-173038">
              <a:buNone/>
            </a:pPr>
            <a:r>
              <a:rPr lang="en-US" sz="1900" dirty="0"/>
              <a:t>6b. Compute the expected price that every visitor pay for our product.     </a:t>
            </a:r>
          </a:p>
          <a:p>
            <a:pPr marL="173038" indent="-173038">
              <a:buNone/>
            </a:pPr>
            <a:r>
              <a:rPr lang="en-US" sz="1900" dirty="0"/>
              <a:t>7. Given the above price, compute the standard deviation of the number of units sold per day.</a:t>
            </a:r>
          </a:p>
        </p:txBody>
      </p:sp>
    </p:spTree>
    <p:extLst>
      <p:ext uri="{BB962C8B-B14F-4D97-AF65-F5344CB8AC3E}">
        <p14:creationId xmlns:p14="http://schemas.microsoft.com/office/powerpoint/2010/main" val="292487001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Lecture</a:t>
            </a:r>
          </a:p>
        </p:txBody>
      </p:sp>
      <p:pic>
        <p:nvPicPr>
          <p:cNvPr id="4" name="LuQlX4OBAqU"/>
          <p:cNvPicPr>
            <a:picLocks noRot="1" noChangeAspect="1"/>
          </p:cNvPicPr>
          <p:nvPr>
            <a:videoFile r:link="rId1"/>
          </p:nvPr>
        </p:nvPicPr>
        <p:blipFill>
          <a:blip r:embed="rId4"/>
          <a:stretch>
            <a:fillRect/>
          </a:stretch>
        </p:blipFill>
        <p:spPr>
          <a:xfrm>
            <a:off x="1" y="865632"/>
            <a:ext cx="9162965" cy="5154168"/>
          </a:xfrm>
          <a:prstGeom prst="rect">
            <a:avLst/>
          </a:prstGeom>
        </p:spPr>
      </p:pic>
      <p:pic>
        <p:nvPicPr>
          <p:cNvPr id="5" name="Picture 4"/>
          <p:cNvPicPr>
            <a:picLocks noChangeAspect="1"/>
          </p:cNvPicPr>
          <p:nvPr/>
        </p:nvPicPr>
        <p:blipFill>
          <a:blip r:embed="rId5"/>
          <a:stretch>
            <a:fillRect/>
          </a:stretch>
        </p:blipFill>
        <p:spPr>
          <a:xfrm>
            <a:off x="8229600" y="23950"/>
            <a:ext cx="866504" cy="726640"/>
          </a:xfrm>
          <a:prstGeom prst="rect">
            <a:avLst/>
          </a:prstGeom>
        </p:spPr>
      </p:pic>
      <p:sp>
        <p:nvSpPr>
          <p:cNvPr id="6" name="Rectangle 5"/>
          <p:cNvSpPr/>
          <p:nvPr/>
        </p:nvSpPr>
        <p:spPr>
          <a:xfrm>
            <a:off x="-76200" y="6047232"/>
            <a:ext cx="3851888" cy="646331"/>
          </a:xfrm>
          <a:prstGeom prst="rect">
            <a:avLst/>
          </a:prstGeom>
        </p:spPr>
        <p:txBody>
          <a:bodyPr wrap="none">
            <a:spAutoFit/>
          </a:bodyPr>
          <a:lstStyle/>
          <a:p>
            <a:r>
              <a:rPr lang="en-US" dirty="0">
                <a:hlinkClick r:id="rId6"/>
              </a:rPr>
              <a:t>https</a:t>
            </a:r>
            <a:r>
              <a:rPr lang="en-US">
                <a:hlinkClick r:id="rId6"/>
              </a:rPr>
              <a:t>://youtu.be/LuQlX4OBAqU</a:t>
            </a:r>
            <a:endParaRPr lang="en-US"/>
          </a:p>
          <a:p>
            <a:endParaRPr lang="en-US" dirty="0"/>
          </a:p>
        </p:txBody>
      </p:sp>
    </p:spTree>
    <p:extLst>
      <p:ext uri="{BB962C8B-B14F-4D97-AF65-F5344CB8AC3E}">
        <p14:creationId xmlns:p14="http://schemas.microsoft.com/office/powerpoint/2010/main" val="19995666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2831592"/>
          </a:xfrm>
        </p:spPr>
        <p:txBody>
          <a:bodyPr/>
          <a:lstStyle/>
          <a:p>
            <a:pPr marL="173038" indent="-173038">
              <a:buNone/>
            </a:pPr>
            <a:r>
              <a:rPr lang="en-US" dirty="0"/>
              <a:t>1. Given the daily linear demand curve of P=175-2.5 Q, define the Uniform Distribution associated to this linear demand curve. Define a, b, and f(x), where f(x) is the height of the U-Distribution.  </a:t>
            </a:r>
          </a:p>
          <a:p>
            <a:pPr marL="0" indent="0">
              <a:buNone/>
            </a:pPr>
            <a:r>
              <a:rPr lang="en-US" dirty="0"/>
              <a:t>If we set the price equal to $175, there will be no sale.</a:t>
            </a:r>
          </a:p>
          <a:p>
            <a:pPr marL="0" indent="0">
              <a:buNone/>
            </a:pPr>
            <a:r>
              <a:rPr lang="en-US" dirty="0"/>
              <a:t>If we set the price equal to 0, all the visitors will buy our product. the total sales is </a:t>
            </a:r>
          </a:p>
        </p:txBody>
      </p:sp>
      <p:sp>
        <p:nvSpPr>
          <p:cNvPr id="5" name="Content Placeholder 3"/>
          <p:cNvSpPr txBox="1">
            <a:spLocks/>
          </p:cNvSpPr>
          <p:nvPr/>
        </p:nvSpPr>
        <p:spPr bwMode="auto">
          <a:xfrm>
            <a:off x="0" y="5257800"/>
            <a:ext cx="914400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Even at the price of 0, sales is bounded up by 70 units. </a:t>
            </a:r>
          </a:p>
        </p:txBody>
      </p:sp>
      <p:sp>
        <p:nvSpPr>
          <p:cNvPr id="6" name="Content Placeholder 3"/>
          <p:cNvSpPr txBox="1">
            <a:spLocks/>
          </p:cNvSpPr>
          <p:nvPr/>
        </p:nvSpPr>
        <p:spPr bwMode="auto">
          <a:xfrm>
            <a:off x="76200" y="3694176"/>
            <a:ext cx="2590800" cy="141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175-2.5Q</a:t>
            </a:r>
          </a:p>
          <a:p>
            <a:pPr marL="0" indent="0">
              <a:buFont typeface="Wingdings" pitchFamily="2" charset="2"/>
              <a:buNone/>
            </a:pPr>
            <a:r>
              <a:rPr lang="en-US" kern="0" dirty="0"/>
              <a:t>0= 175-2.5Q</a:t>
            </a:r>
          </a:p>
          <a:p>
            <a:pPr marL="0" indent="0">
              <a:buFont typeface="Wingdings" pitchFamily="2" charset="2"/>
              <a:buNone/>
            </a:pPr>
            <a:r>
              <a:rPr lang="en-US" kern="0" dirty="0"/>
              <a:t>Q= 175/2.5 = 70 </a:t>
            </a:r>
          </a:p>
        </p:txBody>
      </p:sp>
      <p:graphicFrame>
        <p:nvGraphicFramePr>
          <p:cNvPr id="2" name="Object 1"/>
          <p:cNvGraphicFramePr>
            <a:graphicFrameLocks noChangeAspect="1"/>
          </p:cNvGraphicFramePr>
          <p:nvPr>
            <p:extLst>
              <p:ext uri="{D42A27DB-BD31-4B8C-83A1-F6EECF244321}">
                <p14:modId xmlns:p14="http://schemas.microsoft.com/office/powerpoint/2010/main" val="2203311227"/>
              </p:ext>
            </p:extLst>
          </p:nvPr>
        </p:nvGraphicFramePr>
        <p:xfrm>
          <a:off x="3204971" y="3681984"/>
          <a:ext cx="2660717" cy="1328928"/>
        </p:xfrm>
        <a:graphic>
          <a:graphicData uri="http://schemas.openxmlformats.org/presentationml/2006/ole">
            <mc:AlternateContent xmlns:mc="http://schemas.openxmlformats.org/markup-compatibility/2006">
              <mc:Choice xmlns:v="urn:schemas-microsoft-com:vml" Requires="v">
                <p:oleObj spid="_x0000_s15369" name="Worksheet" r:id="rId4" imgW="1478351" imgH="738967" progId="Excel.Sheet.12">
                  <p:embed/>
                </p:oleObj>
              </mc:Choice>
              <mc:Fallback>
                <p:oleObj name="Worksheet" r:id="rId4" imgW="1478351" imgH="738967" progId="Excel.Sheet.12">
                  <p:embed/>
                  <p:pic>
                    <p:nvPicPr>
                      <p:cNvPr id="0" name=""/>
                      <p:cNvPicPr/>
                      <p:nvPr/>
                    </p:nvPicPr>
                    <p:blipFill>
                      <a:blip r:embed="rId5"/>
                      <a:stretch>
                        <a:fillRect/>
                      </a:stretch>
                    </p:blipFill>
                    <p:spPr>
                      <a:xfrm>
                        <a:off x="3204971" y="3681984"/>
                        <a:ext cx="2660717" cy="1328928"/>
                      </a:xfrm>
                      <a:prstGeom prst="rect">
                        <a:avLst/>
                      </a:prstGeom>
                    </p:spPr>
                  </p:pic>
                </p:oleObj>
              </mc:Fallback>
            </mc:AlternateContent>
          </a:graphicData>
        </a:graphic>
      </p:graphicFrame>
    </p:spTree>
    <p:extLst>
      <p:ext uri="{BB962C8B-B14F-4D97-AF65-F5344CB8AC3E}">
        <p14:creationId xmlns:p14="http://schemas.microsoft.com/office/powerpoint/2010/main" val="3100797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067800" cy="914400"/>
          </a:xfrm>
        </p:spPr>
        <p:txBody>
          <a:bodyPr/>
          <a:lstStyle/>
          <a:p>
            <a:pPr marL="0" indent="0">
              <a:buNone/>
            </a:pPr>
            <a:r>
              <a:rPr lang="en-US" dirty="0"/>
              <a:t>1. The associated Uniform distribution is then defined as</a:t>
            </a:r>
          </a:p>
          <a:p>
            <a:pPr marL="0" indent="0">
              <a:buNone/>
            </a:pPr>
            <a:r>
              <a:rPr lang="en-US" dirty="0"/>
              <a:t>a=0 and b=175</a:t>
            </a:r>
          </a:p>
        </p:txBody>
      </p:sp>
      <p:sp>
        <p:nvSpPr>
          <p:cNvPr id="3" name="Title 2"/>
          <p:cNvSpPr>
            <a:spLocks noGrp="1"/>
          </p:cNvSpPr>
          <p:nvPr>
            <p:ph type="title"/>
          </p:nvPr>
        </p:nvSpPr>
        <p:spPr/>
        <p:txBody>
          <a:bodyPr/>
          <a:lstStyle/>
          <a:p>
            <a:r>
              <a:rPr lang="en-US" dirty="0"/>
              <a:t>Problem 3.</a:t>
            </a:r>
          </a:p>
        </p:txBody>
      </p:sp>
      <p:graphicFrame>
        <p:nvGraphicFramePr>
          <p:cNvPr id="4" name="Chart 3"/>
          <p:cNvGraphicFramePr>
            <a:graphicFrameLocks/>
          </p:cNvGraphicFramePr>
          <p:nvPr>
            <p:extLst>
              <p:ext uri="{D42A27DB-BD31-4B8C-83A1-F6EECF244321}">
                <p14:modId xmlns:p14="http://schemas.microsoft.com/office/powerpoint/2010/main" val="749334705"/>
              </p:ext>
            </p:extLst>
          </p:nvPr>
        </p:nvGraphicFramePr>
        <p:xfrm>
          <a:off x="5029200" y="3962400"/>
          <a:ext cx="3733800" cy="2304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
          <p:cNvSpPr txBox="1">
            <a:spLocks/>
          </p:cNvSpPr>
          <p:nvPr/>
        </p:nvSpPr>
        <p:spPr bwMode="auto">
          <a:xfrm>
            <a:off x="18288" y="1905000"/>
            <a:ext cx="912571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height of the Uniform distribution = h= f(x) </a:t>
            </a:r>
          </a:p>
          <a:p>
            <a:pPr marL="0" indent="0">
              <a:buFont typeface="Wingdings" pitchFamily="2" charset="2"/>
              <a:buNone/>
            </a:pPr>
            <a:r>
              <a:rPr lang="en-US" kern="0" dirty="0"/>
              <a:t>Area then = (175-0)h= 1 </a:t>
            </a:r>
          </a:p>
          <a:p>
            <a:pPr marL="0" indent="0">
              <a:buFont typeface="Wingdings" pitchFamily="2" charset="2"/>
              <a:buNone/>
            </a:pPr>
            <a:r>
              <a:rPr lang="en-US" kern="0" dirty="0">
                <a:sym typeface="Wingdings" panose="05000000000000000000" pitchFamily="2" charset="2"/>
              </a:rPr>
              <a:t>h=f(x) = 1</a:t>
            </a:r>
            <a:r>
              <a:rPr lang="en-US" kern="0" dirty="0"/>
              <a:t>/(175-0) = 1/175</a:t>
            </a:r>
          </a:p>
          <a:p>
            <a:pPr marL="0" indent="0">
              <a:buFont typeface="Wingdings" pitchFamily="2" charset="2"/>
              <a:buNone/>
            </a:pPr>
            <a:r>
              <a:rPr lang="en-US" kern="0" dirty="0"/>
              <a:t>The associated random variable is then defined as</a:t>
            </a:r>
          </a:p>
          <a:p>
            <a:pPr marL="0" indent="0">
              <a:buNone/>
            </a:pPr>
            <a:r>
              <a:rPr lang="en-US" kern="0" dirty="0"/>
              <a:t>f(x) = 1/(175-0) = 1/175 for    0≤x≤175</a:t>
            </a:r>
          </a:p>
          <a:p>
            <a:pPr marL="0" indent="0">
              <a:buNone/>
            </a:pPr>
            <a:r>
              <a:rPr lang="en-US" kern="0" dirty="0"/>
              <a:t>f(x) = 0,  elsewhere</a:t>
            </a:r>
          </a:p>
          <a:p>
            <a:pPr marL="0" indent="0">
              <a:buFont typeface="Wingdings" pitchFamily="2" charset="2"/>
              <a:buNone/>
            </a:pPr>
            <a:endParaRPr lang="en-US" kern="0" dirty="0"/>
          </a:p>
        </p:txBody>
      </p:sp>
    </p:spTree>
    <p:extLst>
      <p:ext uri="{BB962C8B-B14F-4D97-AF65-F5344CB8AC3E}">
        <p14:creationId xmlns:p14="http://schemas.microsoft.com/office/powerpoint/2010/main" val="346102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12" name="Rectangle 11"/>
          <p:cNvSpPr/>
          <p:nvPr/>
        </p:nvSpPr>
        <p:spPr>
          <a:xfrm>
            <a:off x="36577" y="1821597"/>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(175-20)/175 </a:t>
            </a:r>
          </a:p>
        </p:txBody>
      </p:sp>
      <p:pic>
        <p:nvPicPr>
          <p:cNvPr id="7" name="Picture 6"/>
          <p:cNvPicPr>
            <a:picLocks noChangeAspect="1"/>
          </p:cNvPicPr>
          <p:nvPr/>
        </p:nvPicPr>
        <p:blipFill>
          <a:blip r:embed="rId3"/>
          <a:stretch>
            <a:fillRect/>
          </a:stretch>
        </p:blipFill>
        <p:spPr>
          <a:xfrm>
            <a:off x="4800599" y="914400"/>
            <a:ext cx="4343401" cy="2516127"/>
          </a:xfrm>
          <a:prstGeom prst="rect">
            <a:avLst/>
          </a:prstGeom>
          <a:ln>
            <a:noFill/>
          </a:ln>
          <a:effectLst>
            <a:softEdge rad="112500"/>
          </a:effectLst>
        </p:spPr>
      </p:pic>
      <p:cxnSp>
        <p:nvCxnSpPr>
          <p:cNvPr id="9" name="Straight Arrow Connector 8"/>
          <p:cNvCxnSpPr/>
          <p:nvPr/>
        </p:nvCxnSpPr>
        <p:spPr bwMode="auto">
          <a:xfrm flipV="1">
            <a:off x="2286000" y="1143000"/>
            <a:ext cx="3962400" cy="158346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13" name="Rectangle 12"/>
          <p:cNvSpPr/>
          <p:nvPr/>
        </p:nvSpPr>
        <p:spPr bwMode="auto">
          <a:xfrm>
            <a:off x="6324600" y="914400"/>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5" name="Rectangle 14"/>
          <p:cNvSpPr/>
          <p:nvPr/>
        </p:nvSpPr>
        <p:spPr>
          <a:xfrm>
            <a:off x="45722" y="4724400"/>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1-145/175 </a:t>
            </a:r>
          </a:p>
        </p:txBody>
      </p:sp>
      <p:pic>
        <p:nvPicPr>
          <p:cNvPr id="20" name="Picture 19"/>
          <p:cNvPicPr>
            <a:picLocks noChangeAspect="1"/>
          </p:cNvPicPr>
          <p:nvPr/>
        </p:nvPicPr>
        <p:blipFill>
          <a:blip r:embed="rId4"/>
          <a:stretch>
            <a:fillRect/>
          </a:stretch>
        </p:blipFill>
        <p:spPr>
          <a:xfrm>
            <a:off x="4782313" y="3911942"/>
            <a:ext cx="4361687" cy="2529778"/>
          </a:xfrm>
          <a:prstGeom prst="rect">
            <a:avLst/>
          </a:prstGeom>
          <a:ln>
            <a:noFill/>
          </a:ln>
          <a:effectLst>
            <a:softEdge rad="112500"/>
          </a:effectLst>
        </p:spPr>
      </p:pic>
      <p:sp>
        <p:nvSpPr>
          <p:cNvPr id="18" name="Rectangle 17"/>
          <p:cNvSpPr/>
          <p:nvPr/>
        </p:nvSpPr>
        <p:spPr bwMode="auto">
          <a:xfrm>
            <a:off x="6324600" y="3946828"/>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17" name="Straight Arrow Connector 16"/>
          <p:cNvCxnSpPr/>
          <p:nvPr/>
        </p:nvCxnSpPr>
        <p:spPr bwMode="auto">
          <a:xfrm flipV="1">
            <a:off x="1914145" y="4045803"/>
            <a:ext cx="4343400" cy="13716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21" name="Rectangle 20"/>
          <p:cNvSpPr/>
          <p:nvPr/>
        </p:nvSpPr>
        <p:spPr>
          <a:xfrm>
            <a:off x="36577" y="2786187"/>
            <a:ext cx="4876800"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1-20/175</a:t>
            </a:r>
          </a:p>
        </p:txBody>
      </p:sp>
      <p:sp>
        <p:nvSpPr>
          <p:cNvPr id="23" name="Right Brace 22"/>
          <p:cNvSpPr/>
          <p:nvPr/>
        </p:nvSpPr>
        <p:spPr bwMode="auto">
          <a:xfrm>
            <a:off x="1961389" y="2423994"/>
            <a:ext cx="172211" cy="675491"/>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Book Antiqua" panose="02040602050305030304" pitchFamily="18" charset="0"/>
            </a:endParaRPr>
          </a:p>
        </p:txBody>
      </p:sp>
      <p:sp>
        <p:nvSpPr>
          <p:cNvPr id="5" name="Rectangle 4"/>
          <p:cNvSpPr/>
          <p:nvPr/>
        </p:nvSpPr>
        <p:spPr>
          <a:xfrm>
            <a:off x="-18288" y="914400"/>
            <a:ext cx="5047488"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2a. Compute the probability of sale if the price is set to $20. </a:t>
            </a:r>
          </a:p>
        </p:txBody>
      </p:sp>
      <p:sp>
        <p:nvSpPr>
          <p:cNvPr id="14" name="Rectangle 13"/>
          <p:cNvSpPr/>
          <p:nvPr/>
        </p:nvSpPr>
        <p:spPr>
          <a:xfrm>
            <a:off x="-9144" y="3817203"/>
            <a:ext cx="5038343"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2b. Compute the probability of sale if the price is set to $145. </a:t>
            </a:r>
          </a:p>
        </p:txBody>
      </p:sp>
    </p:spTree>
    <p:extLst>
      <p:ext uri="{BB962C8B-B14F-4D97-AF65-F5344CB8AC3E}">
        <p14:creationId xmlns:p14="http://schemas.microsoft.com/office/powerpoint/2010/main" val="827131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dissolv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xit" presetSubtype="0" fill="hold" grpId="0" nodeType="with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dissolve">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dissolve">
                                      <p:cBhvr>
                                        <p:cTn id="55" dur="500"/>
                                        <p:tgtEl>
                                          <p:spTgt spid="1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dissolv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xit" presetSubtype="0" fill="hold" grpId="0"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animBg="1"/>
      <p:bldP spid="15" grpId="0" build="p"/>
      <p:bldP spid="18" grpId="0" animBg="1"/>
      <p:bldP spid="21" grpId="0" build="p"/>
      <p:bldP spid="23" grpId="0" animBg="1"/>
      <p:bldP spid="5" grpId="0" build="p"/>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5" name="Rectangle 4"/>
          <p:cNvSpPr/>
          <p:nvPr/>
        </p:nvSpPr>
        <p:spPr>
          <a:xfrm>
            <a:off x="-18288" y="914400"/>
            <a:ext cx="9314688"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2c. Compute the probability of sale if the price is set to $105.</a:t>
            </a:r>
          </a:p>
        </p:txBody>
      </p:sp>
      <p:sp>
        <p:nvSpPr>
          <p:cNvPr id="16" name="Rectangle 15"/>
          <p:cNvSpPr/>
          <p:nvPr/>
        </p:nvSpPr>
        <p:spPr>
          <a:xfrm>
            <a:off x="-39624" y="1376065"/>
            <a:ext cx="5626607"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P(x≥ 105) = 1-P(x≤105) = 1-105/175=0.4 </a:t>
            </a:r>
          </a:p>
        </p:txBody>
      </p:sp>
      <p:sp>
        <p:nvSpPr>
          <p:cNvPr id="19" name="Content Placeholder 1"/>
          <p:cNvSpPr>
            <a:spLocks noGrp="1"/>
          </p:cNvSpPr>
          <p:nvPr>
            <p:ph idx="1"/>
          </p:nvPr>
        </p:nvSpPr>
        <p:spPr>
          <a:xfrm>
            <a:off x="1" y="2362200"/>
            <a:ext cx="9144000" cy="2286000"/>
          </a:xfrm>
        </p:spPr>
        <p:txBody>
          <a:bodyPr/>
          <a:lstStyle/>
          <a:p>
            <a:pPr marL="0" indent="0">
              <a:buNone/>
            </a:pPr>
            <a:r>
              <a:rPr lang="en-US" dirty="0"/>
              <a:t>3. Given the above price of $105, compute the expected (average) revenue from each individual visitor. </a:t>
            </a:r>
          </a:p>
          <a:p>
            <a:pPr marL="0" indent="0">
              <a:buNone/>
            </a:pPr>
            <a:r>
              <a:rPr lang="en-US" dirty="0"/>
              <a:t>Probability of sales is 0.4.</a:t>
            </a:r>
          </a:p>
          <a:p>
            <a:pPr marL="0" indent="0">
              <a:buNone/>
            </a:pPr>
            <a:r>
              <a:rPr lang="en-US" dirty="0"/>
              <a:t>Sale Price is 105.</a:t>
            </a:r>
          </a:p>
          <a:p>
            <a:pPr marL="0" indent="0">
              <a:buNone/>
            </a:pPr>
            <a:r>
              <a:rPr lang="en-US" dirty="0"/>
              <a:t>Expected revenue from each visiting customer = 105(0.4) = $42. </a:t>
            </a:r>
          </a:p>
        </p:txBody>
      </p:sp>
    </p:spTree>
    <p:extLst>
      <p:ext uri="{BB962C8B-B14F-4D97-AF65-F5344CB8AC3E}">
        <p14:creationId xmlns:p14="http://schemas.microsoft.com/office/powerpoint/2010/main" val="315183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dissolv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dissolv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dissolve">
                                      <p:cBhvr>
                                        <p:cTn id="2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4" name="Rectangle 3"/>
          <p:cNvSpPr/>
          <p:nvPr/>
        </p:nvSpPr>
        <p:spPr>
          <a:xfrm>
            <a:off x="1" y="867632"/>
            <a:ext cx="9144000" cy="830997"/>
          </a:xfrm>
          <a:prstGeom prst="rect">
            <a:avLst/>
          </a:prstGeom>
        </p:spPr>
        <p:txBody>
          <a:bodyPr wrap="square">
            <a:spAutoFit/>
          </a:bodyPr>
          <a:lstStyle/>
          <a:p>
            <a:pPr marL="0" indent="0">
              <a:buNone/>
            </a:pPr>
            <a:r>
              <a:rPr lang="en-US" sz="2400" dirty="0">
                <a:latin typeface="Book Antiqua" panose="02040602050305030304" pitchFamily="18" charset="0"/>
              </a:rPr>
              <a:t>4. Given the linear demand curve, compute the maximum daily demand (total number of visitors per day). </a:t>
            </a:r>
          </a:p>
        </p:txBody>
      </p:sp>
      <p:sp>
        <p:nvSpPr>
          <p:cNvPr id="6" name="Rectangle 5"/>
          <p:cNvSpPr/>
          <p:nvPr/>
        </p:nvSpPr>
        <p:spPr>
          <a:xfrm>
            <a:off x="0" y="3551848"/>
            <a:ext cx="9144000" cy="1938992"/>
          </a:xfrm>
          <a:prstGeom prst="rect">
            <a:avLst/>
          </a:prstGeom>
        </p:spPr>
        <p:txBody>
          <a:bodyPr wrap="square">
            <a:spAutoFit/>
          </a:bodyPr>
          <a:lstStyle/>
          <a:p>
            <a:r>
              <a:rPr lang="en-US" sz="2400" dirty="0">
                <a:latin typeface="Book Antiqua" panose="02040602050305030304" pitchFamily="18" charset="0"/>
              </a:rPr>
              <a:t>5. Given the above price of 105 dollars, and the maximum number of visitors per day, compute the expected number of units sold per day. </a:t>
            </a:r>
          </a:p>
          <a:p>
            <a:pPr marL="0" indent="0">
              <a:buNone/>
            </a:pPr>
            <a:r>
              <a:rPr lang="en-US" sz="2400" dirty="0">
                <a:latin typeface="Book Antiqua" panose="02040602050305030304" pitchFamily="18" charset="0"/>
              </a:rPr>
              <a:t>Probability of sales is 40% </a:t>
            </a:r>
          </a:p>
          <a:p>
            <a:pPr marL="0" indent="0">
              <a:buNone/>
            </a:pPr>
            <a:r>
              <a:rPr lang="en-US" sz="2400" dirty="0">
                <a:latin typeface="Book Antiqua" panose="02040602050305030304" pitchFamily="18" charset="0"/>
              </a:rPr>
              <a:t>Therefore, the expected number of units sold = 0.4(70) = 28 units.</a:t>
            </a:r>
          </a:p>
        </p:txBody>
      </p:sp>
      <p:graphicFrame>
        <p:nvGraphicFramePr>
          <p:cNvPr id="5" name="Object 4"/>
          <p:cNvGraphicFramePr>
            <a:graphicFrameLocks noChangeAspect="1"/>
          </p:cNvGraphicFramePr>
          <p:nvPr>
            <p:extLst>
              <p:ext uri="{D42A27DB-BD31-4B8C-83A1-F6EECF244321}">
                <p14:modId xmlns:p14="http://schemas.microsoft.com/office/powerpoint/2010/main" val="3690542911"/>
              </p:ext>
            </p:extLst>
          </p:nvPr>
        </p:nvGraphicFramePr>
        <p:xfrm>
          <a:off x="2819400" y="1981200"/>
          <a:ext cx="1905000" cy="951475"/>
        </p:xfrm>
        <a:graphic>
          <a:graphicData uri="http://schemas.openxmlformats.org/presentationml/2006/ole">
            <mc:AlternateContent xmlns:mc="http://schemas.openxmlformats.org/markup-compatibility/2006">
              <mc:Choice xmlns:v="urn:schemas-microsoft-com:vml" Requires="v">
                <p:oleObj spid="_x0000_s16393" name="Worksheet" r:id="rId4" imgW="1478351" imgH="738967" progId="Excel.Sheet.12">
                  <p:embed/>
                </p:oleObj>
              </mc:Choice>
              <mc:Fallback>
                <p:oleObj name="Worksheet" r:id="rId4" imgW="1478351" imgH="738967" progId="Excel.Sheet.12">
                  <p:embed/>
                  <p:pic>
                    <p:nvPicPr>
                      <p:cNvPr id="2" name="Object 1"/>
                      <p:cNvPicPr/>
                      <p:nvPr/>
                    </p:nvPicPr>
                    <p:blipFill>
                      <a:blip r:embed="rId5"/>
                      <a:stretch>
                        <a:fillRect/>
                      </a:stretch>
                    </p:blipFill>
                    <p:spPr>
                      <a:xfrm>
                        <a:off x="2819400" y="1981200"/>
                        <a:ext cx="1905000" cy="951475"/>
                      </a:xfrm>
                      <a:prstGeom prst="rect">
                        <a:avLst/>
                      </a:prstGeom>
                    </p:spPr>
                  </p:pic>
                </p:oleObj>
              </mc:Fallback>
            </mc:AlternateContent>
          </a:graphicData>
        </a:graphic>
      </p:graphicFrame>
      <p:sp>
        <p:nvSpPr>
          <p:cNvPr id="7" name="Rectangle 6"/>
          <p:cNvSpPr/>
          <p:nvPr/>
        </p:nvSpPr>
        <p:spPr>
          <a:xfrm>
            <a:off x="152400" y="1867840"/>
            <a:ext cx="2209800" cy="1569660"/>
          </a:xfrm>
          <a:prstGeom prst="rect">
            <a:avLst/>
          </a:prstGeom>
        </p:spPr>
        <p:txBody>
          <a:bodyPr wrap="square">
            <a:spAutoFit/>
          </a:bodyPr>
          <a:lstStyle/>
          <a:p>
            <a:pPr marL="0" indent="0">
              <a:buNone/>
            </a:pPr>
            <a:r>
              <a:rPr lang="en-US" sz="2400" dirty="0">
                <a:latin typeface="Book Antiqua" panose="02040602050305030304" pitchFamily="18" charset="0"/>
              </a:rPr>
              <a:t>P= 175-2.5Q</a:t>
            </a:r>
          </a:p>
          <a:p>
            <a:pPr marL="0" indent="0">
              <a:buNone/>
            </a:pPr>
            <a:r>
              <a:rPr lang="en-US" sz="2400" dirty="0">
                <a:latin typeface="Book Antiqua" panose="02040602050305030304" pitchFamily="18" charset="0"/>
              </a:rPr>
              <a:t>0= 175-2.5Q</a:t>
            </a:r>
          </a:p>
          <a:p>
            <a:pPr marL="0" indent="0">
              <a:buNone/>
            </a:pPr>
            <a:r>
              <a:rPr lang="en-US" sz="2400" dirty="0">
                <a:latin typeface="Book Antiqua" panose="02040602050305030304" pitchFamily="18" charset="0"/>
              </a:rPr>
              <a:t>Q= 70</a:t>
            </a:r>
          </a:p>
          <a:p>
            <a:pPr marL="0" indent="0">
              <a:buNone/>
            </a:pPr>
            <a:endParaRPr lang="en-US" sz="2400" dirty="0">
              <a:latin typeface="Book Antiqua" panose="02040602050305030304" pitchFamily="18" charset="0"/>
            </a:endParaRPr>
          </a:p>
        </p:txBody>
      </p:sp>
    </p:spTree>
    <p:extLst>
      <p:ext uri="{BB962C8B-B14F-4D97-AF65-F5344CB8AC3E}">
        <p14:creationId xmlns:p14="http://schemas.microsoft.com/office/powerpoint/2010/main" val="16118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Review</a:t>
            </a:r>
          </a:p>
        </p:txBody>
      </p:sp>
      <p:sp>
        <p:nvSpPr>
          <p:cNvPr id="4" name="Content Placeholder 3"/>
          <p:cNvSpPr>
            <a:spLocks noGrp="1"/>
          </p:cNvSpPr>
          <p:nvPr>
            <p:ph idx="1"/>
          </p:nvPr>
        </p:nvSpPr>
        <p:spPr>
          <a:xfrm>
            <a:off x="0" y="850392"/>
            <a:ext cx="9144002" cy="5638800"/>
          </a:xfrm>
        </p:spPr>
        <p:txBody>
          <a:bodyPr/>
          <a:lstStyle/>
          <a:p>
            <a:pPr marL="0" indent="0">
              <a:buNone/>
            </a:pPr>
            <a:r>
              <a:rPr lang="en-US" sz="1900" dirty="0"/>
              <a:t>Given the Total Costs vs. Quantity Produced (TC-Q) data, and the Price vs Quantity Sold (P-Q) data. Assume that the quantity produced is equal to the quantity sold. </a:t>
            </a:r>
          </a:p>
          <a:p>
            <a:pPr marL="173038" indent="-173038">
              <a:buNone/>
            </a:pPr>
            <a:r>
              <a:rPr lang="en-US" sz="1900" dirty="0"/>
              <a:t>1. Using TC-Q data, e</a:t>
            </a:r>
            <a:r>
              <a:rPr lang="en-US" sz="2000" dirty="0"/>
              <a:t>stimate the total fixed costs, and variable cost per unit of product.</a:t>
            </a:r>
          </a:p>
          <a:p>
            <a:pPr marL="173038" indent="-173038">
              <a:buNone/>
            </a:pPr>
            <a:r>
              <a:rPr lang="en-US" sz="2000" dirty="0"/>
              <a:t>2. Compute the Coefficient of Determination (R-Squared) , Correction Coefficient (CC), and Standard Deviation of the estimates (Standard Error) for the Total Costs. </a:t>
            </a:r>
          </a:p>
          <a:p>
            <a:pPr marL="460375" indent="-460375">
              <a:buNone/>
            </a:pPr>
            <a:r>
              <a:rPr lang="en-US" sz="2000" dirty="0"/>
              <a:t>3. Using the P-Q  data, prepare a linear demand curve.  Compute Max-P and Max-Q. Then prepare a non-linear demand curve. </a:t>
            </a:r>
          </a:p>
          <a:p>
            <a:pPr marL="173038" indent="-173038">
              <a:buNone/>
            </a:pPr>
            <a:endParaRPr lang="en-US" sz="1900" dirty="0"/>
          </a:p>
        </p:txBody>
      </p:sp>
      <p:graphicFrame>
        <p:nvGraphicFramePr>
          <p:cNvPr id="6" name="Object 5"/>
          <p:cNvGraphicFramePr>
            <a:graphicFrameLocks noChangeAspect="1"/>
          </p:cNvGraphicFramePr>
          <p:nvPr/>
        </p:nvGraphicFramePr>
        <p:xfrm>
          <a:off x="152400" y="3810000"/>
          <a:ext cx="1806575" cy="2484517"/>
        </p:xfrm>
        <a:graphic>
          <a:graphicData uri="http://schemas.openxmlformats.org/presentationml/2006/ole">
            <mc:AlternateContent xmlns:mc="http://schemas.openxmlformats.org/markup-compatibility/2006">
              <mc:Choice xmlns:v="urn:schemas-microsoft-com:vml" Requires="v">
                <p:oleObj spid="_x0000_s6153" name="Worksheet" r:id="rId4" imgW="1501317" imgH="2065036" progId="Excel.Sheet.12">
                  <p:embed/>
                </p:oleObj>
              </mc:Choice>
              <mc:Fallback>
                <p:oleObj name="Worksheet" r:id="rId4" imgW="1501317" imgH="2065036" progId="Excel.Sheet.12">
                  <p:embed/>
                  <p:pic>
                    <p:nvPicPr>
                      <p:cNvPr id="6" name="Object 5"/>
                      <p:cNvPicPr/>
                      <p:nvPr/>
                    </p:nvPicPr>
                    <p:blipFill>
                      <a:blip r:embed="rId5"/>
                      <a:stretch>
                        <a:fillRect/>
                      </a:stretch>
                    </p:blipFill>
                    <p:spPr>
                      <a:xfrm>
                        <a:off x="152400" y="3810000"/>
                        <a:ext cx="1806575" cy="2484517"/>
                      </a:xfrm>
                      <a:prstGeom prst="rect">
                        <a:avLst/>
                      </a:prstGeom>
                    </p:spPr>
                  </p:pic>
                </p:oleObj>
              </mc:Fallback>
            </mc:AlternateContent>
          </a:graphicData>
        </a:graphic>
      </p:graphicFrame>
    </p:spTree>
    <p:extLst>
      <p:ext uri="{BB962C8B-B14F-4D97-AF65-F5344CB8AC3E}">
        <p14:creationId xmlns:p14="http://schemas.microsoft.com/office/powerpoint/2010/main" val="28762507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graphicFrame>
        <p:nvGraphicFramePr>
          <p:cNvPr id="2" name="Object 1"/>
          <p:cNvGraphicFramePr>
            <a:graphicFrameLocks noChangeAspect="1"/>
          </p:cNvGraphicFramePr>
          <p:nvPr>
            <p:extLst>
              <p:ext uri="{D42A27DB-BD31-4B8C-83A1-F6EECF244321}">
                <p14:modId xmlns:p14="http://schemas.microsoft.com/office/powerpoint/2010/main" val="270227688"/>
              </p:ext>
            </p:extLst>
          </p:nvPr>
        </p:nvGraphicFramePr>
        <p:xfrm>
          <a:off x="152398" y="4648200"/>
          <a:ext cx="6910217" cy="1682329"/>
        </p:xfrm>
        <a:graphic>
          <a:graphicData uri="http://schemas.openxmlformats.org/presentationml/2006/ole">
            <mc:AlternateContent xmlns:mc="http://schemas.openxmlformats.org/markup-compatibility/2006">
              <mc:Choice xmlns:v="urn:schemas-microsoft-com:vml" Requires="v">
                <p:oleObj spid="_x0000_s17424" name="Worksheet" r:id="rId4" imgW="3032831" imgH="738967" progId="Excel.Sheet.12">
                  <p:embed/>
                </p:oleObj>
              </mc:Choice>
              <mc:Fallback>
                <p:oleObj name="Worksheet" r:id="rId4" imgW="3032831" imgH="738967" progId="Excel.Sheet.12">
                  <p:embed/>
                  <p:pic>
                    <p:nvPicPr>
                      <p:cNvPr id="0" name=""/>
                      <p:cNvPicPr/>
                      <p:nvPr/>
                    </p:nvPicPr>
                    <p:blipFill>
                      <a:blip r:embed="rId5"/>
                      <a:stretch>
                        <a:fillRect/>
                      </a:stretch>
                    </p:blipFill>
                    <p:spPr>
                      <a:xfrm>
                        <a:off x="152398" y="4648200"/>
                        <a:ext cx="6910217" cy="168232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94063525"/>
              </p:ext>
            </p:extLst>
          </p:nvPr>
        </p:nvGraphicFramePr>
        <p:xfrm>
          <a:off x="152398" y="1914023"/>
          <a:ext cx="6868155" cy="1672089"/>
        </p:xfrm>
        <a:graphic>
          <a:graphicData uri="http://schemas.openxmlformats.org/presentationml/2006/ole">
            <mc:AlternateContent xmlns:mc="http://schemas.openxmlformats.org/markup-compatibility/2006">
              <mc:Choice xmlns:v="urn:schemas-microsoft-com:vml" Requires="v">
                <p:oleObj spid="_x0000_s17425" name="Worksheet" r:id="rId6" imgW="3032831" imgH="738967" progId="Excel.Sheet.12">
                  <p:embed/>
                </p:oleObj>
              </mc:Choice>
              <mc:Fallback>
                <p:oleObj name="Worksheet" r:id="rId6" imgW="3032831" imgH="738967" progId="Excel.Sheet.12">
                  <p:embed/>
                  <p:pic>
                    <p:nvPicPr>
                      <p:cNvPr id="0" name=""/>
                      <p:cNvPicPr/>
                      <p:nvPr/>
                    </p:nvPicPr>
                    <p:blipFill>
                      <a:blip r:embed="rId7"/>
                      <a:stretch>
                        <a:fillRect/>
                      </a:stretch>
                    </p:blipFill>
                    <p:spPr>
                      <a:xfrm>
                        <a:off x="152398" y="1914023"/>
                        <a:ext cx="6868155" cy="1672089"/>
                      </a:xfrm>
                      <a:prstGeom prst="rect">
                        <a:avLst/>
                      </a:prstGeom>
                    </p:spPr>
                  </p:pic>
                </p:oleObj>
              </mc:Fallback>
            </mc:AlternateContent>
          </a:graphicData>
        </a:graphic>
      </p:graphicFrame>
      <p:sp>
        <p:nvSpPr>
          <p:cNvPr id="7" name="Rectangle 6"/>
          <p:cNvSpPr/>
          <p:nvPr/>
        </p:nvSpPr>
        <p:spPr>
          <a:xfrm>
            <a:off x="0" y="927453"/>
            <a:ext cx="9037321" cy="830997"/>
          </a:xfrm>
          <a:prstGeom prst="rect">
            <a:avLst/>
          </a:prstGeom>
        </p:spPr>
        <p:txBody>
          <a:bodyPr wrap="square">
            <a:spAutoFit/>
          </a:bodyPr>
          <a:lstStyle/>
          <a:p>
            <a:pPr marL="0" indent="0">
              <a:buNone/>
            </a:pPr>
            <a:r>
              <a:rPr lang="en-US" sz="2400" dirty="0">
                <a:latin typeface="Book Antiqua" panose="02040602050305030304" pitchFamily="18" charset="0"/>
              </a:rPr>
              <a:t>6. Given the above price of 105 dollars, compute the average daily total revenue. </a:t>
            </a:r>
          </a:p>
        </p:txBody>
      </p:sp>
      <p:sp>
        <p:nvSpPr>
          <p:cNvPr id="9" name="Rectangle 8"/>
          <p:cNvSpPr/>
          <p:nvPr/>
        </p:nvSpPr>
        <p:spPr>
          <a:xfrm>
            <a:off x="3048" y="3661630"/>
            <a:ext cx="9206487" cy="830997"/>
          </a:xfrm>
          <a:prstGeom prst="rect">
            <a:avLst/>
          </a:prstGeom>
        </p:spPr>
        <p:txBody>
          <a:bodyPr wrap="square">
            <a:spAutoFit/>
          </a:bodyPr>
          <a:lstStyle/>
          <a:p>
            <a:pPr marL="0" indent="0">
              <a:buNone/>
            </a:pPr>
            <a:r>
              <a:rPr lang="en-US" sz="2400" dirty="0">
                <a:latin typeface="Book Antiqua" panose="02040602050305030304" pitchFamily="18" charset="0"/>
              </a:rPr>
              <a:t>Alternatively, Product price is $105, probability of sales is 0.4. Therefore, expected revenue is 0.4(105)=  $42 per  visitor.  </a:t>
            </a:r>
          </a:p>
        </p:txBody>
      </p:sp>
      <p:sp>
        <p:nvSpPr>
          <p:cNvPr id="10" name="Oval 9"/>
          <p:cNvSpPr/>
          <p:nvPr/>
        </p:nvSpPr>
        <p:spPr bwMode="auto">
          <a:xfrm>
            <a:off x="6324600" y="2349731"/>
            <a:ext cx="914400" cy="80735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1" name="Oval 10"/>
          <p:cNvSpPr/>
          <p:nvPr/>
        </p:nvSpPr>
        <p:spPr bwMode="auto">
          <a:xfrm>
            <a:off x="6400800" y="5062572"/>
            <a:ext cx="914400" cy="80482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2451698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7. Given the above price, compute the standard deviation of the number of units sold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p:txBody>
      </p:sp>
      <p:sp>
        <p:nvSpPr>
          <p:cNvPr id="5" name="Content Placeholder 3"/>
          <p:cNvSpPr txBox="1">
            <a:spLocks/>
          </p:cNvSpPr>
          <p:nvPr/>
        </p:nvSpPr>
        <p:spPr bwMode="auto">
          <a:xfrm>
            <a:off x="76201" y="2755392"/>
            <a:ext cx="6477000" cy="1816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Average </a:t>
            </a:r>
            <a:r>
              <a:rPr lang="en-US" kern="0" dirty="0">
                <a:sym typeface="Symbol" panose="05050102010706020507" pitchFamily="18" charset="2"/>
              </a:rPr>
              <a:t></a:t>
            </a:r>
            <a:r>
              <a:rPr lang="en-US" kern="0" dirty="0"/>
              <a:t>= np =70(0.4) = 28</a:t>
            </a:r>
          </a:p>
          <a:p>
            <a:pPr marL="0" indent="0">
              <a:buFont typeface="Wingdings" pitchFamily="2" charset="2"/>
              <a:buNone/>
            </a:pPr>
            <a:r>
              <a:rPr lang="en-US" kern="0" dirty="0"/>
              <a:t>VAR =</a:t>
            </a:r>
            <a:r>
              <a:rPr lang="en-US" kern="0" dirty="0">
                <a:sym typeface="Symbol" panose="05050102010706020507" pitchFamily="18" charset="2"/>
              </a:rPr>
              <a:t></a:t>
            </a:r>
            <a:r>
              <a:rPr lang="en-US" kern="0" baseline="30000" dirty="0">
                <a:sym typeface="Symbol" panose="05050102010706020507" pitchFamily="18" charset="2"/>
              </a:rPr>
              <a:t>2</a:t>
            </a:r>
            <a:r>
              <a:rPr lang="en-US" kern="0" dirty="0">
                <a:sym typeface="Symbol" panose="05050102010706020507" pitchFamily="18" charset="2"/>
              </a:rPr>
              <a:t> = </a:t>
            </a:r>
            <a:r>
              <a:rPr lang="en-US" kern="0" dirty="0"/>
              <a:t> np(1-p) = 70(0.4)(1-0.4) = 16.8</a:t>
            </a:r>
          </a:p>
          <a:p>
            <a:pPr marL="0" indent="0">
              <a:buFont typeface="Wingdings" pitchFamily="2" charset="2"/>
              <a:buNone/>
            </a:pPr>
            <a:r>
              <a:rPr lang="en-US" kern="0" dirty="0"/>
              <a:t>Standard Deviation = </a:t>
            </a:r>
            <a:r>
              <a:rPr lang="en-US" kern="0" dirty="0">
                <a:sym typeface="Symbol" panose="05050102010706020507" pitchFamily="18" charset="2"/>
              </a:rPr>
              <a:t></a:t>
            </a:r>
            <a:r>
              <a:rPr lang="en-US" kern="0" dirty="0"/>
              <a:t> = </a:t>
            </a:r>
            <a:r>
              <a:rPr lang="en-US" kern="0" dirty="0">
                <a:sym typeface="Symbol" panose="05050102010706020507" pitchFamily="18" charset="2"/>
              </a:rPr>
              <a:t>SQRT(16.8) = 4.1</a:t>
            </a:r>
            <a:endParaRPr lang="en-US" kern="0" dirty="0"/>
          </a:p>
          <a:p>
            <a:pPr marL="0" indent="0">
              <a:buFont typeface="Wingdings" pitchFamily="2" charset="2"/>
              <a:buNone/>
            </a:pPr>
            <a:r>
              <a:rPr lang="en-US" kern="0" dirty="0"/>
              <a:t>Demand ~N(28, 4.1)</a:t>
            </a:r>
          </a:p>
        </p:txBody>
      </p:sp>
      <p:sp>
        <p:nvSpPr>
          <p:cNvPr id="6" name="TextBox 5">
            <a:hlinkClick r:id="rId3" action="ppaction://hlinksldjump"/>
          </p:cNvPr>
          <p:cNvSpPr txBox="1"/>
          <p:nvPr/>
        </p:nvSpPr>
        <p:spPr>
          <a:xfrm>
            <a:off x="18288" y="5943600"/>
            <a:ext cx="3843745" cy="369332"/>
          </a:xfrm>
          <a:prstGeom prst="rect">
            <a:avLst/>
          </a:prstGeom>
          <a:noFill/>
        </p:spPr>
        <p:txBody>
          <a:bodyPr wrap="none" rtlCol="0">
            <a:spAutoFit/>
          </a:bodyPr>
          <a:lstStyle/>
          <a:p>
            <a:r>
              <a:rPr lang="en-US" dirty="0">
                <a:hlinkClick r:id="rId4" action="ppaction://hlinksldjump"/>
              </a:rPr>
              <a:t>Two Other Example If you Wish</a:t>
            </a:r>
            <a:endParaRPr lang="en-US" dirty="0"/>
          </a:p>
        </p:txBody>
      </p:sp>
    </p:spTree>
    <p:extLst>
      <p:ext uri="{BB962C8B-B14F-4D97-AF65-F5344CB8AC3E}">
        <p14:creationId xmlns:p14="http://schemas.microsoft.com/office/powerpoint/2010/main" val="1452591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sz="2000" kern="0" dirty="0"/>
              <a:t>The price that customers are willing to pay for a product on our internet store is U~(0, 175). The total number of customers visiting this website is 70 per day. </a:t>
            </a:r>
          </a:p>
          <a:p>
            <a:pPr marL="0" indent="0">
              <a:buNone/>
            </a:pPr>
            <a:r>
              <a:rPr lang="en-US" sz="2000" kern="0" dirty="0"/>
              <a:t>1. Compute the price that maximizes the total revenue. </a:t>
            </a:r>
          </a:p>
          <a:p>
            <a:pPr marL="0" indent="0">
              <a:buNone/>
            </a:pPr>
            <a:r>
              <a:rPr lang="en-US" sz="2000" kern="0" dirty="0"/>
              <a:t>2. How many units are sold at the price that maximizes the total revenue? </a:t>
            </a:r>
          </a:p>
          <a:p>
            <a:pPr marL="0" indent="0">
              <a:buNone/>
            </a:pPr>
            <a:r>
              <a:rPr lang="en-US" sz="2000" kern="0" dirty="0"/>
              <a:t>3. Compute the maximum total revenue per day. </a:t>
            </a:r>
          </a:p>
          <a:p>
            <a:pPr marL="0" indent="0">
              <a:buNone/>
            </a:pPr>
            <a:r>
              <a:rPr lang="en-US" sz="2000" kern="0" dirty="0"/>
              <a:t>4. The variable cost per unit of product is $16 dollars. The total fixed cost is $1200  per day. Compute the price that maximizes the total profit. Solver maximize Profit</a:t>
            </a:r>
          </a:p>
          <a:p>
            <a:pPr marL="0" indent="0">
              <a:buNone/>
            </a:pPr>
            <a:r>
              <a:rPr lang="en-US" sz="2000" kern="0" dirty="0"/>
              <a:t>5. How many units are sold per day at the price that maximizes the total profit? </a:t>
            </a:r>
          </a:p>
          <a:p>
            <a:pPr marL="0" indent="0">
              <a:buNone/>
            </a:pPr>
            <a:r>
              <a:rPr lang="en-US" sz="2000" kern="0" dirty="0"/>
              <a:t>6. Compute the maximum total profit per day. </a:t>
            </a:r>
          </a:p>
          <a:p>
            <a:pPr marL="0" indent="0">
              <a:buNone/>
            </a:pPr>
            <a:r>
              <a:rPr lang="en-US" sz="2000" kern="0" dirty="0"/>
              <a:t>7. Given the price that maximizes the total profit, compute the Variance of the daily sales. </a:t>
            </a:r>
          </a:p>
          <a:p>
            <a:pPr marL="0" indent="0">
              <a:buNone/>
            </a:pPr>
            <a:r>
              <a:rPr lang="en-US" sz="2000" kern="0" dirty="0"/>
              <a:t>8. Given the price that maximizes the total profit, and an ordering lead time is 4 days. Compute the Variance of the lead time demand. </a:t>
            </a:r>
          </a:p>
          <a:p>
            <a:pPr marL="0" indent="0">
              <a:buNone/>
            </a:pPr>
            <a:r>
              <a:rPr lang="en-US" sz="2000" kern="0" dirty="0"/>
              <a:t>9. Compute the re-order point. Service level is 90%.</a:t>
            </a:r>
          </a:p>
          <a:p>
            <a:pPr marL="0" indent="0">
              <a:buNone/>
            </a:pPr>
            <a:r>
              <a:rPr lang="en-US" sz="2000" kern="0" dirty="0"/>
              <a:t>10. Compute the safety stock. </a:t>
            </a:r>
          </a:p>
        </p:txBody>
      </p:sp>
    </p:spTree>
    <p:extLst>
      <p:ext uri="{BB962C8B-B14F-4D97-AF65-F5344CB8AC3E}">
        <p14:creationId xmlns:p14="http://schemas.microsoft.com/office/powerpoint/2010/main" val="22897214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Problem 4. Lecture</a:t>
            </a:r>
          </a:p>
        </p:txBody>
      </p:sp>
      <p:pic>
        <p:nvPicPr>
          <p:cNvPr id="5" name="Picture 4"/>
          <p:cNvPicPr>
            <a:picLocks noChangeAspect="1"/>
          </p:cNvPicPr>
          <p:nvPr/>
        </p:nvPicPr>
        <p:blipFill>
          <a:blip r:embed="rId4"/>
          <a:stretch>
            <a:fillRect/>
          </a:stretch>
        </p:blipFill>
        <p:spPr>
          <a:xfrm>
            <a:off x="8229600" y="23950"/>
            <a:ext cx="866504" cy="726640"/>
          </a:xfrm>
          <a:prstGeom prst="rect">
            <a:avLst/>
          </a:prstGeom>
        </p:spPr>
      </p:pic>
      <p:sp>
        <p:nvSpPr>
          <p:cNvPr id="6" name="Rectangle 5"/>
          <p:cNvSpPr/>
          <p:nvPr/>
        </p:nvSpPr>
        <p:spPr>
          <a:xfrm>
            <a:off x="-76200" y="6047232"/>
            <a:ext cx="3856697" cy="369332"/>
          </a:xfrm>
          <a:prstGeom prst="rect">
            <a:avLst/>
          </a:prstGeom>
        </p:spPr>
        <p:txBody>
          <a:bodyPr wrap="none">
            <a:spAutoFit/>
          </a:bodyPr>
          <a:lstStyle/>
          <a:p>
            <a:r>
              <a:rPr lang="en-US" u="sng" dirty="0">
                <a:hlinkClick r:id="rId5"/>
              </a:rPr>
              <a:t>https://youtu.be/4S6VMufq_Ok</a:t>
            </a:r>
            <a:endParaRPr lang="en-US" dirty="0"/>
          </a:p>
        </p:txBody>
      </p:sp>
      <p:pic>
        <p:nvPicPr>
          <p:cNvPr id="2" name="4S6VMufq_Ok"/>
          <p:cNvPicPr>
            <a:picLocks noRot="1" noChangeAspect="1"/>
          </p:cNvPicPr>
          <p:nvPr>
            <a:videoFile r:link="rId1"/>
          </p:nvPr>
        </p:nvPicPr>
        <p:blipFill>
          <a:blip r:embed="rId6"/>
          <a:stretch>
            <a:fillRect/>
          </a:stretch>
        </p:blipFill>
        <p:spPr>
          <a:xfrm>
            <a:off x="0" y="865632"/>
            <a:ext cx="9055982" cy="5093990"/>
          </a:xfrm>
          <a:prstGeom prst="rect">
            <a:avLst/>
          </a:prstGeom>
        </p:spPr>
      </p:pic>
    </p:spTree>
    <p:extLst>
      <p:ext uri="{BB962C8B-B14F-4D97-AF65-F5344CB8AC3E}">
        <p14:creationId xmlns:p14="http://schemas.microsoft.com/office/powerpoint/2010/main" val="21057594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505200"/>
            <a:ext cx="8895335" cy="2743200"/>
          </a:xfrm>
        </p:spPr>
        <p:txBody>
          <a:bodyPr/>
          <a:lstStyle/>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a:t>
            </a:r>
            <a:r>
              <a:rPr lang="en-US" dirty="0">
                <a:solidFill>
                  <a:srgbClr val="FF0000"/>
                </a:solidFill>
              </a:rPr>
              <a:t>(175-X)/175 = 1-X/175</a:t>
            </a:r>
          </a:p>
          <a:p>
            <a:pPr marL="0" indent="0">
              <a:buNone/>
            </a:pPr>
            <a:r>
              <a:rPr lang="en-US" dirty="0"/>
              <a:t>Number of units sold = </a:t>
            </a:r>
            <a:r>
              <a:rPr lang="en-US" b="1" dirty="0">
                <a:solidFill>
                  <a:srgbClr val="00B050"/>
                </a:solidFill>
              </a:rPr>
              <a:t>70*</a:t>
            </a:r>
            <a:r>
              <a:rPr lang="en-US" dirty="0">
                <a:solidFill>
                  <a:srgbClr val="FF0000"/>
                </a:solidFill>
              </a:rPr>
              <a:t>(1-X/175)</a:t>
            </a:r>
            <a:endParaRPr lang="en-US" dirty="0">
              <a:solidFill>
                <a:srgbClr val="00B050"/>
              </a:solidFill>
            </a:endParaRPr>
          </a:p>
          <a:p>
            <a:pPr marL="0" indent="0">
              <a:buNone/>
            </a:pPr>
            <a:r>
              <a:rPr lang="en-US" dirty="0"/>
              <a:t>Total Revenue = </a:t>
            </a:r>
            <a:r>
              <a:rPr lang="en-US" b="1" dirty="0">
                <a:solidFill>
                  <a:srgbClr val="9E0000"/>
                </a:solidFill>
              </a:rPr>
              <a:t>X*</a:t>
            </a:r>
            <a:r>
              <a:rPr lang="en-US" b="1" dirty="0">
                <a:solidFill>
                  <a:srgbClr val="00B050"/>
                </a:solidFill>
              </a:rPr>
              <a:t>70*</a:t>
            </a:r>
            <a:r>
              <a:rPr lang="en-US" dirty="0">
                <a:solidFill>
                  <a:srgbClr val="FF0000"/>
                </a:solidFill>
              </a:rPr>
              <a:t>((1-X/175))</a:t>
            </a:r>
          </a:p>
          <a:p>
            <a:pPr marL="0" indent="0">
              <a:buNone/>
            </a:pPr>
            <a:r>
              <a:rPr lang="en-US" dirty="0">
                <a:solidFill>
                  <a:srgbClr val="C00000"/>
                </a:solidFill>
              </a:rPr>
              <a:t>Solver: Maximize Revenue by changing X</a:t>
            </a:r>
          </a:p>
        </p:txBody>
      </p:sp>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price that a customer is willing to pay for our product from our internet store is U~(0, 175).  The total number of potential customers visiting this website is 70 per day. </a:t>
            </a:r>
          </a:p>
          <a:p>
            <a:pPr marL="0" indent="0">
              <a:buFont typeface="Wingdings" pitchFamily="2" charset="2"/>
              <a:buNone/>
            </a:pPr>
            <a:r>
              <a:rPr lang="en-US" kern="0" dirty="0"/>
              <a:t>Uniform distribution: Mean = (b+a)/2 and Variance = (b-a)</a:t>
            </a:r>
            <a:r>
              <a:rPr lang="en-US" kern="0" baseline="30000" dirty="0"/>
              <a:t>2</a:t>
            </a:r>
            <a:r>
              <a:rPr lang="en-US" kern="0" dirty="0"/>
              <a:t>/12 </a:t>
            </a:r>
          </a:p>
          <a:p>
            <a:pPr marL="0" indent="0">
              <a:buFont typeface="Wingdings" pitchFamily="2" charset="2"/>
              <a:buNone/>
            </a:pPr>
            <a:r>
              <a:rPr lang="en-US" kern="0" dirty="0"/>
              <a:t>Binomial Distribution: Mean = np, Variance = np(1-p)</a:t>
            </a:r>
          </a:p>
          <a:p>
            <a:pPr marL="0" indent="0">
              <a:buFont typeface="Wingdings" pitchFamily="2" charset="2"/>
              <a:buNone/>
            </a:pPr>
            <a:r>
              <a:rPr lang="en-US" kern="0" dirty="0"/>
              <a:t>Standard Deviation is square root of Variance </a:t>
            </a:r>
          </a:p>
        </p:txBody>
      </p:sp>
    </p:spTree>
    <p:extLst>
      <p:ext uri="{BB962C8B-B14F-4D97-AF65-F5344CB8AC3E}">
        <p14:creationId xmlns:p14="http://schemas.microsoft.com/office/powerpoint/2010/main" val="3038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6200" y="2145792"/>
            <a:ext cx="4505325" cy="2305050"/>
            <a:chOff x="76200" y="2145792"/>
            <a:chExt cx="4505325" cy="2305050"/>
          </a:xfrm>
        </p:grpSpPr>
        <p:pic>
          <p:nvPicPr>
            <p:cNvPr id="7" name="Picture 6"/>
            <p:cNvPicPr>
              <a:picLocks noChangeAspect="1"/>
            </p:cNvPicPr>
            <p:nvPr/>
          </p:nvPicPr>
          <p:blipFill>
            <a:blip r:embed="rId4"/>
            <a:stretch>
              <a:fillRect/>
            </a:stretch>
          </p:blipFill>
          <p:spPr>
            <a:xfrm>
              <a:off x="76200" y="2145792"/>
              <a:ext cx="4505325" cy="2305050"/>
            </a:xfrm>
            <a:prstGeom prst="rect">
              <a:avLst/>
            </a:prstGeom>
          </p:spPr>
        </p:pic>
        <p:pic>
          <p:nvPicPr>
            <p:cNvPr id="2" name="Picture 1"/>
            <p:cNvPicPr>
              <a:picLocks noChangeAspect="1"/>
            </p:cNvPicPr>
            <p:nvPr/>
          </p:nvPicPr>
          <p:blipFill>
            <a:blip r:embed="rId5"/>
            <a:stretch>
              <a:fillRect/>
            </a:stretch>
          </p:blipFill>
          <p:spPr>
            <a:xfrm>
              <a:off x="3222499" y="2842547"/>
              <a:ext cx="376418" cy="184117"/>
            </a:xfrm>
            <a:prstGeom prst="rect">
              <a:avLst/>
            </a:prstGeom>
          </p:spPr>
        </p:pic>
      </p:grpSp>
      <p:sp>
        <p:nvSpPr>
          <p:cNvPr id="3" name="Title 2"/>
          <p:cNvSpPr>
            <a:spLocks noGrp="1"/>
          </p:cNvSpPr>
          <p:nvPr>
            <p:ph type="title"/>
          </p:nvPr>
        </p:nvSpPr>
        <p:spPr/>
        <p:txBody>
          <a:bodyPr/>
          <a:lstStyle/>
          <a:p>
            <a:r>
              <a:rPr lang="en-US" dirty="0"/>
              <a:t>Problem 4.</a:t>
            </a:r>
          </a:p>
        </p:txBody>
      </p:sp>
      <p:pic>
        <p:nvPicPr>
          <p:cNvPr id="4" name="Picture 3"/>
          <p:cNvPicPr>
            <a:picLocks noChangeAspect="1"/>
          </p:cNvPicPr>
          <p:nvPr/>
        </p:nvPicPr>
        <p:blipFill>
          <a:blip r:embed="rId6"/>
          <a:stretch>
            <a:fillRect/>
          </a:stretch>
        </p:blipFill>
        <p:spPr>
          <a:xfrm>
            <a:off x="76200" y="914400"/>
            <a:ext cx="4400550" cy="1219200"/>
          </a:xfrm>
          <a:prstGeom prst="rect">
            <a:avLst/>
          </a:prstGeom>
        </p:spPr>
      </p:pic>
      <p:sp>
        <p:nvSpPr>
          <p:cNvPr id="5" name="Rectangle 4"/>
          <p:cNvSpPr/>
          <p:nvPr/>
        </p:nvSpPr>
        <p:spPr bwMode="auto">
          <a:xfrm>
            <a:off x="414528" y="1197864"/>
            <a:ext cx="4114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Verdana" pitchFamily="-112"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3276827"/>
              </p:ext>
            </p:extLst>
          </p:nvPr>
        </p:nvGraphicFramePr>
        <p:xfrm>
          <a:off x="405384" y="1188720"/>
          <a:ext cx="4071366" cy="923544"/>
        </p:xfrm>
        <a:graphic>
          <a:graphicData uri="http://schemas.openxmlformats.org/presentationml/2006/ole">
            <mc:AlternateContent xmlns:mc="http://schemas.openxmlformats.org/markup-compatibility/2006">
              <mc:Choice xmlns:v="urn:schemas-microsoft-com:vml" Requires="v">
                <p:oleObj spid="_x0000_s18448" name="Worksheet" r:id="rId7" imgW="3246333" imgH="746603" progId="Excel.Sheet.12">
                  <p:embed/>
                </p:oleObj>
              </mc:Choice>
              <mc:Fallback>
                <p:oleObj name="Worksheet" r:id="rId7" imgW="3246333" imgH="746603" progId="Excel.Sheet.12">
                  <p:embed/>
                  <p:pic>
                    <p:nvPicPr>
                      <p:cNvPr id="0" name=""/>
                      <p:cNvPicPr/>
                      <p:nvPr/>
                    </p:nvPicPr>
                    <p:blipFill>
                      <a:blip r:embed="rId8"/>
                      <a:stretch>
                        <a:fillRect/>
                      </a:stretch>
                    </p:blipFill>
                    <p:spPr>
                      <a:xfrm>
                        <a:off x="405384" y="1188720"/>
                        <a:ext cx="4071366" cy="923544"/>
                      </a:xfrm>
                      <a:prstGeom prst="rect">
                        <a:avLst/>
                      </a:prstGeom>
                    </p:spPr>
                  </p:pic>
                </p:oleObj>
              </mc:Fallback>
            </mc:AlternateContent>
          </a:graphicData>
        </a:graphic>
      </p:graphicFrame>
      <p:cxnSp>
        <p:nvCxnSpPr>
          <p:cNvPr id="10" name="Straight Arrow Connector 9"/>
          <p:cNvCxnSpPr/>
          <p:nvPr/>
        </p:nvCxnSpPr>
        <p:spPr bwMode="auto">
          <a:xfrm flipH="1" flipV="1">
            <a:off x="1438275" y="3441192"/>
            <a:ext cx="838200" cy="292608"/>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grpSp>
        <p:nvGrpSpPr>
          <p:cNvPr id="12" name="Group 11"/>
          <p:cNvGrpSpPr/>
          <p:nvPr/>
        </p:nvGrpSpPr>
        <p:grpSpPr>
          <a:xfrm>
            <a:off x="2819400" y="1188720"/>
            <a:ext cx="779516" cy="923544"/>
            <a:chOff x="5505460" y="1412748"/>
            <a:chExt cx="779516" cy="1002792"/>
          </a:xfrm>
        </p:grpSpPr>
        <p:sp>
          <p:nvSpPr>
            <p:cNvPr id="11" name="Rectangle 10"/>
            <p:cNvSpPr/>
            <p:nvPr/>
          </p:nvSpPr>
          <p:spPr bwMode="auto">
            <a:xfrm>
              <a:off x="5513070" y="1466088"/>
              <a:ext cx="771906" cy="9494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04385966"/>
                </p:ext>
              </p:extLst>
            </p:nvPr>
          </p:nvGraphicFramePr>
          <p:xfrm>
            <a:off x="5505460" y="1412748"/>
            <a:ext cx="779516" cy="1002792"/>
          </p:xfrm>
          <a:graphic>
            <a:graphicData uri="http://schemas.openxmlformats.org/presentationml/2006/ole">
              <mc:AlternateContent xmlns:mc="http://schemas.openxmlformats.org/markup-compatibility/2006">
                <mc:Choice xmlns:v="urn:schemas-microsoft-com:vml" Requires="v">
                  <p:oleObj spid="_x0000_s18449" name="Worksheet" r:id="rId9" imgW="617114" imgH="746603" progId="Excel.Sheet.12">
                    <p:embed/>
                  </p:oleObj>
                </mc:Choice>
                <mc:Fallback>
                  <p:oleObj name="Worksheet" r:id="rId9" imgW="617114" imgH="746603" progId="Excel.Sheet.12">
                    <p:embed/>
                    <p:pic>
                      <p:nvPicPr>
                        <p:cNvPr id="0" name=""/>
                        <p:cNvPicPr/>
                        <p:nvPr/>
                      </p:nvPicPr>
                      <p:blipFill>
                        <a:blip r:embed="rId10"/>
                        <a:stretch>
                          <a:fillRect/>
                        </a:stretch>
                      </p:blipFill>
                      <p:spPr>
                        <a:xfrm>
                          <a:off x="5505460" y="1412748"/>
                          <a:ext cx="779516" cy="1002792"/>
                        </a:xfrm>
                        <a:prstGeom prst="rect">
                          <a:avLst/>
                        </a:prstGeom>
                      </p:spPr>
                    </p:pic>
                  </p:oleObj>
                </mc:Fallback>
              </mc:AlternateContent>
            </a:graphicData>
          </a:graphic>
        </p:graphicFrame>
      </p:grpSp>
      <p:cxnSp>
        <p:nvCxnSpPr>
          <p:cNvPr id="9" name="Straight Arrow Connector 8"/>
          <p:cNvCxnSpPr>
            <a:endCxn id="8" idx="2"/>
          </p:cNvCxnSpPr>
          <p:nvPr/>
        </p:nvCxnSpPr>
        <p:spPr bwMode="auto">
          <a:xfrm flipH="1" flipV="1">
            <a:off x="3209158" y="2112264"/>
            <a:ext cx="524642" cy="707136"/>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16" name="Straight Arrow Connector 15"/>
          <p:cNvCxnSpPr/>
          <p:nvPr/>
        </p:nvCxnSpPr>
        <p:spPr bwMode="auto">
          <a:xfrm flipV="1">
            <a:off x="488442" y="1447800"/>
            <a:ext cx="2330958" cy="24384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152973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271272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70 customers. </a:t>
            </a:r>
          </a:p>
          <a:p>
            <a:pPr marL="0" indent="0">
              <a:buNone/>
            </a:pPr>
            <a:r>
              <a:rPr lang="en-US" dirty="0"/>
              <a:t>0.5(70)=35</a:t>
            </a:r>
          </a:p>
          <a:p>
            <a:pPr marL="0" indent="0">
              <a:buNone/>
            </a:pPr>
            <a:r>
              <a:rPr lang="en-US" dirty="0"/>
              <a:t>3. Compute the maximum total revenue per day. </a:t>
            </a:r>
          </a:p>
          <a:p>
            <a:pPr marL="0" indent="0">
              <a:buNone/>
            </a:pPr>
            <a:r>
              <a:rPr lang="en-US" dirty="0"/>
              <a:t>=35*87.5 = 3,062.5</a:t>
            </a:r>
          </a:p>
        </p:txBody>
      </p:sp>
      <p:sp>
        <p:nvSpPr>
          <p:cNvPr id="3" name="Title 2"/>
          <p:cNvSpPr>
            <a:spLocks noGrp="1"/>
          </p:cNvSpPr>
          <p:nvPr>
            <p:ph type="title"/>
          </p:nvPr>
        </p:nvSpPr>
        <p:spPr/>
        <p:txBody>
          <a:bodyPr/>
          <a:lstStyle/>
          <a:p>
            <a:r>
              <a:rPr lang="en-US" dirty="0"/>
              <a:t>Problem 4.</a:t>
            </a:r>
          </a:p>
        </p:txBody>
      </p:sp>
      <p:graphicFrame>
        <p:nvGraphicFramePr>
          <p:cNvPr id="4" name="Object 3"/>
          <p:cNvGraphicFramePr>
            <a:graphicFrameLocks noChangeAspect="1"/>
          </p:cNvGraphicFramePr>
          <p:nvPr>
            <p:extLst>
              <p:ext uri="{D42A27DB-BD31-4B8C-83A1-F6EECF244321}">
                <p14:modId xmlns:p14="http://schemas.microsoft.com/office/powerpoint/2010/main" val="2944345908"/>
              </p:ext>
            </p:extLst>
          </p:nvPr>
        </p:nvGraphicFramePr>
        <p:xfrm>
          <a:off x="5105400" y="3581400"/>
          <a:ext cx="3849687" cy="2774950"/>
        </p:xfrm>
        <a:graphic>
          <a:graphicData uri="http://schemas.openxmlformats.org/presentationml/2006/ole">
            <mc:AlternateContent xmlns:mc="http://schemas.openxmlformats.org/markup-compatibility/2006">
              <mc:Choice xmlns:v="urn:schemas-microsoft-com:vml" Requires="v">
                <p:oleObj spid="_x0000_s19465" name="Worksheet" r:id="rId4" imgW="3209969" imgH="2314575" progId="Excel.Sheet.12">
                  <p:embed/>
                </p:oleObj>
              </mc:Choice>
              <mc:Fallback>
                <p:oleObj name="Worksheet" r:id="rId4" imgW="3209969" imgH="2314575" progId="Excel.Sheet.12">
                  <p:embed/>
                  <p:pic>
                    <p:nvPicPr>
                      <p:cNvPr id="0" name=""/>
                      <p:cNvPicPr/>
                      <p:nvPr/>
                    </p:nvPicPr>
                    <p:blipFill>
                      <a:blip r:embed="rId5"/>
                      <a:stretch>
                        <a:fillRect/>
                      </a:stretch>
                    </p:blipFill>
                    <p:spPr>
                      <a:xfrm>
                        <a:off x="5105400" y="3581400"/>
                        <a:ext cx="3849687" cy="2774950"/>
                      </a:xfrm>
                      <a:prstGeom prst="rect">
                        <a:avLst/>
                      </a:prstGeom>
                    </p:spPr>
                  </p:pic>
                </p:oleObj>
              </mc:Fallback>
            </mc:AlternateContent>
          </a:graphicData>
        </a:graphic>
      </p:graphicFrame>
      <p:sp>
        <p:nvSpPr>
          <p:cNvPr id="7" name="Content Placeholder 1"/>
          <p:cNvSpPr txBox="1">
            <a:spLocks/>
          </p:cNvSpPr>
          <p:nvPr/>
        </p:nvSpPr>
        <p:spPr bwMode="auto">
          <a:xfrm>
            <a:off x="76200" y="3810000"/>
            <a:ext cx="4800600" cy="257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4. The variable cost per unit of product is $16 dollars. The total fixed cost is $1200 dollars per day. Compute the price that maximizes the total profit. Solver maximize Profit</a:t>
            </a:r>
          </a:p>
        </p:txBody>
      </p:sp>
    </p:spTree>
    <p:extLst>
      <p:ext uri="{BB962C8B-B14F-4D97-AF65-F5344CB8AC3E}">
        <p14:creationId xmlns:p14="http://schemas.microsoft.com/office/powerpoint/2010/main" val="181140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dissolv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1264920"/>
          </a:xfrm>
        </p:spPr>
        <p:txBody>
          <a:bodyPr/>
          <a:lstStyle/>
          <a:p>
            <a:pPr marL="0" indent="0">
              <a:buNone/>
            </a:pPr>
            <a:r>
              <a:rPr lang="en-US" dirty="0"/>
              <a:t>5. How many units are sold per day at the price that maximizes the total profit? </a:t>
            </a:r>
          </a:p>
          <a:p>
            <a:pPr marL="0" indent="0">
              <a:buNone/>
            </a:pPr>
            <a:r>
              <a:rPr lang="en-US" dirty="0"/>
              <a:t>Mean = np = </a:t>
            </a:r>
            <a:r>
              <a:rPr lang="en-US" b="1" dirty="0">
                <a:solidFill>
                  <a:srgbClr val="C00000"/>
                </a:solidFill>
              </a:rPr>
              <a:t>70(0.45428571)</a:t>
            </a:r>
            <a:r>
              <a:rPr lang="en-US" dirty="0"/>
              <a:t> = 31.8 units. </a:t>
            </a:r>
          </a:p>
        </p:txBody>
      </p:sp>
      <p:sp>
        <p:nvSpPr>
          <p:cNvPr id="3" name="Title 2"/>
          <p:cNvSpPr>
            <a:spLocks noGrp="1"/>
          </p:cNvSpPr>
          <p:nvPr>
            <p:ph type="title"/>
          </p:nvPr>
        </p:nvSpPr>
        <p:spPr/>
        <p:txBody>
          <a:bodyPr/>
          <a:lstStyle/>
          <a:p>
            <a:r>
              <a:rPr lang="en-US" dirty="0"/>
              <a:t>Problem 4.</a:t>
            </a:r>
          </a:p>
        </p:txBody>
      </p:sp>
      <p:sp>
        <p:nvSpPr>
          <p:cNvPr id="4" name="Content Placeholder 1"/>
          <p:cNvSpPr txBox="1">
            <a:spLocks/>
          </p:cNvSpPr>
          <p:nvPr/>
        </p:nvSpPr>
        <p:spPr bwMode="auto">
          <a:xfrm>
            <a:off x="15240" y="2194560"/>
            <a:ext cx="9144000" cy="1691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6. Compute the expected total profit per day under the price that maximizes the total profit. </a:t>
            </a:r>
          </a:p>
          <a:p>
            <a:pPr marL="0" indent="0">
              <a:buNone/>
            </a:pPr>
            <a:r>
              <a:rPr lang="en-US" dirty="0"/>
              <a:t> 31.8 (</a:t>
            </a:r>
            <a:r>
              <a:rPr lang="en-US" b="1" dirty="0">
                <a:solidFill>
                  <a:srgbClr val="00B050"/>
                </a:solidFill>
              </a:rPr>
              <a:t>95.5</a:t>
            </a:r>
            <a:r>
              <a:rPr lang="en-US" dirty="0"/>
              <a:t>) = </a:t>
            </a:r>
            <a:r>
              <a:rPr lang="en-US" kern="0" dirty="0"/>
              <a:t>$1,328.1. </a:t>
            </a:r>
          </a:p>
          <a:p>
            <a:pPr marL="0" indent="0">
              <a:buNone/>
            </a:pPr>
            <a:r>
              <a:rPr lang="en-US" b="1" dirty="0">
                <a:solidFill>
                  <a:srgbClr val="9E0000"/>
                </a:solidFill>
              </a:rPr>
              <a:t>0.45428571(95.5)</a:t>
            </a:r>
            <a:r>
              <a:rPr lang="en-US" b="1" dirty="0">
                <a:solidFill>
                  <a:srgbClr val="00B050"/>
                </a:solidFill>
              </a:rPr>
              <a:t>(70) </a:t>
            </a:r>
            <a:r>
              <a:rPr lang="en-US" dirty="0"/>
              <a:t>= </a:t>
            </a:r>
            <a:r>
              <a:rPr lang="en-US" kern="0" dirty="0"/>
              <a:t>$1,328.1</a:t>
            </a:r>
          </a:p>
          <a:p>
            <a:pPr marL="0" indent="0">
              <a:buNone/>
            </a:pPr>
            <a:endParaRPr lang="en-US" kern="0" dirty="0"/>
          </a:p>
          <a:p>
            <a:pPr marL="0" indent="0">
              <a:buNone/>
            </a:pPr>
            <a:endParaRPr lang="en-US" kern="0" dirty="0"/>
          </a:p>
          <a:p>
            <a:pPr marL="0" indent="0">
              <a:buFont typeface="Wingdings" pitchFamily="2" charset="2"/>
              <a:buNone/>
            </a:pPr>
            <a:r>
              <a:rPr lang="en-US" kern="0" dirty="0"/>
              <a:t> </a:t>
            </a:r>
          </a:p>
        </p:txBody>
      </p:sp>
      <p:sp>
        <p:nvSpPr>
          <p:cNvPr id="5" name="Content Placeholder 1"/>
          <p:cNvSpPr txBox="1">
            <a:spLocks/>
          </p:cNvSpPr>
          <p:nvPr/>
        </p:nvSpPr>
        <p:spPr bwMode="auto">
          <a:xfrm>
            <a:off x="-15240" y="3886200"/>
            <a:ext cx="9144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7. Given the price that maximizes the total profit, compute the Variance of the daily sales. </a:t>
            </a:r>
          </a:p>
          <a:p>
            <a:pPr marL="0" indent="0">
              <a:spcBef>
                <a:spcPts val="0"/>
              </a:spcBef>
              <a:spcAft>
                <a:spcPts val="900"/>
              </a:spcAft>
              <a:buFont typeface="Wingdings" pitchFamily="2" charset="2"/>
              <a:buNone/>
            </a:pPr>
            <a:r>
              <a:rPr lang="en-US" kern="0" dirty="0"/>
              <a:t>n=70, P=95.5, Pmax= 175</a:t>
            </a:r>
          </a:p>
          <a:p>
            <a:pPr marL="0" indent="0">
              <a:spcBef>
                <a:spcPts val="0"/>
              </a:spcBef>
              <a:spcAft>
                <a:spcPts val="900"/>
              </a:spcAft>
              <a:buNone/>
            </a:pPr>
            <a:r>
              <a:rPr lang="en-US" kern="0" dirty="0"/>
              <a:t>Probability of sales = p = 1-95.5/175= </a:t>
            </a:r>
            <a:r>
              <a:rPr lang="en-US" dirty="0"/>
              <a:t>0.454</a:t>
            </a:r>
            <a:r>
              <a:rPr lang="en-US" kern="0" dirty="0"/>
              <a:t> </a:t>
            </a:r>
          </a:p>
          <a:p>
            <a:pPr marL="0" indent="0">
              <a:spcBef>
                <a:spcPts val="0"/>
              </a:spcBef>
              <a:spcAft>
                <a:spcPts val="900"/>
              </a:spcAft>
              <a:buNone/>
            </a:pPr>
            <a:r>
              <a:rPr lang="en-US" kern="0" dirty="0"/>
              <a:t>VAR</a:t>
            </a:r>
            <a:r>
              <a:rPr lang="en-US" kern="0" baseline="-25000" dirty="0"/>
              <a:t>R</a:t>
            </a:r>
            <a:r>
              <a:rPr lang="en-US" kern="0" dirty="0"/>
              <a:t> = </a:t>
            </a:r>
            <a:r>
              <a:rPr lang="en-US" kern="0" dirty="0">
                <a:sym typeface="Symbol" panose="05050102010706020507" pitchFamily="18" charset="2"/>
              </a:rPr>
              <a:t></a:t>
            </a:r>
            <a:r>
              <a:rPr lang="en-US" kern="0" baseline="30000" dirty="0">
                <a:sym typeface="Symbol" panose="05050102010706020507" pitchFamily="18" charset="2"/>
              </a:rPr>
              <a:t>2</a:t>
            </a:r>
            <a:r>
              <a:rPr lang="en-US" kern="0" baseline="-25000" dirty="0"/>
              <a:t>R</a:t>
            </a:r>
            <a:r>
              <a:rPr lang="en-US" kern="0" dirty="0">
                <a:sym typeface="Symbol" panose="05050102010706020507" pitchFamily="18" charset="2"/>
              </a:rPr>
              <a:t> =np(1-p)= </a:t>
            </a:r>
            <a:r>
              <a:rPr lang="en-US" kern="0" dirty="0"/>
              <a:t>70(0.454)(1-0.454) = </a:t>
            </a:r>
            <a:r>
              <a:rPr lang="en-US" dirty="0"/>
              <a:t>17.3537 </a:t>
            </a:r>
          </a:p>
          <a:p>
            <a:pPr marL="0" indent="0">
              <a:spcBef>
                <a:spcPts val="0"/>
              </a:spcBef>
              <a:spcAft>
                <a:spcPts val="900"/>
              </a:spcAft>
              <a:buNone/>
            </a:pPr>
            <a:r>
              <a:rPr lang="en-US" kern="0" dirty="0">
                <a:sym typeface="Symbol" panose="05050102010706020507" pitchFamily="18" charset="2"/>
              </a:rPr>
              <a:t></a:t>
            </a:r>
            <a:r>
              <a:rPr lang="en-US" kern="0" baseline="-25000" dirty="0"/>
              <a:t>R</a:t>
            </a:r>
            <a:r>
              <a:rPr lang="en-US" kern="0" dirty="0">
                <a:sym typeface="Symbol" panose="05050102010706020507" pitchFamily="18" charset="2"/>
              </a:rPr>
              <a:t> = SQRT(</a:t>
            </a:r>
            <a:r>
              <a:rPr lang="en-US" kern="0" dirty="0"/>
              <a:t>17.35379 ) = </a:t>
            </a:r>
            <a:r>
              <a:rPr lang="en-US" dirty="0"/>
              <a:t>4.166 </a:t>
            </a:r>
            <a:endParaRPr lang="en-US" kern="0" dirty="0"/>
          </a:p>
        </p:txBody>
      </p:sp>
    </p:spTree>
    <p:extLst>
      <p:ext uri="{BB962C8B-B14F-4D97-AF65-F5344CB8AC3E}">
        <p14:creationId xmlns:p14="http://schemas.microsoft.com/office/powerpoint/2010/main" val="1346124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dissolv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dissolv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dissolv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dissolve">
                                      <p:cBhvr>
                                        <p:cTn id="5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87" y="881628"/>
            <a:ext cx="9493187" cy="947172"/>
          </a:xfrm>
        </p:spPr>
        <p:txBody>
          <a:bodyPr/>
          <a:lstStyle/>
          <a:p>
            <a:pPr marL="0" indent="0">
              <a:buNone/>
            </a:pPr>
            <a:r>
              <a:rPr lang="en-US" dirty="0"/>
              <a:t>8. Given the price that maximizes the total profit, and an ordering lead time is 4 days. Compute the Variance of the lead time demand.</a:t>
            </a:r>
          </a:p>
        </p:txBody>
      </p:sp>
      <p:sp>
        <p:nvSpPr>
          <p:cNvPr id="3" name="Title 2"/>
          <p:cNvSpPr>
            <a:spLocks noGrp="1"/>
          </p:cNvSpPr>
          <p:nvPr>
            <p:ph type="title"/>
          </p:nvPr>
        </p:nvSpPr>
        <p:spPr/>
        <p:txBody>
          <a:bodyPr/>
          <a:lstStyle/>
          <a:p>
            <a:r>
              <a:rPr lang="en-US" dirty="0"/>
              <a:t>Problem 4.</a:t>
            </a:r>
          </a:p>
        </p:txBody>
      </p:sp>
      <p:graphicFrame>
        <p:nvGraphicFramePr>
          <p:cNvPr id="5" name="Object 4"/>
          <p:cNvGraphicFramePr>
            <a:graphicFrameLocks noChangeAspect="1"/>
          </p:cNvGraphicFramePr>
          <p:nvPr>
            <p:extLst>
              <p:ext uri="{D42A27DB-BD31-4B8C-83A1-F6EECF244321}">
                <p14:modId xmlns:p14="http://schemas.microsoft.com/office/powerpoint/2010/main" val="3999896278"/>
              </p:ext>
            </p:extLst>
          </p:nvPr>
        </p:nvGraphicFramePr>
        <p:xfrm>
          <a:off x="3200400" y="2039703"/>
          <a:ext cx="5562600" cy="2910489"/>
        </p:xfrm>
        <a:graphic>
          <a:graphicData uri="http://schemas.openxmlformats.org/presentationml/2006/ole">
            <mc:AlternateContent xmlns:mc="http://schemas.openxmlformats.org/markup-compatibility/2006">
              <mc:Choice xmlns:v="urn:schemas-microsoft-com:vml" Requires="v">
                <p:oleObj spid="_x0000_s20489" name="Worksheet" r:id="rId4" imgW="5608462" imgH="2933810" progId="Excel.Sheet.12">
                  <p:embed/>
                </p:oleObj>
              </mc:Choice>
              <mc:Fallback>
                <p:oleObj name="Worksheet" r:id="rId4" imgW="5608462" imgH="2933810" progId="Excel.Sheet.12">
                  <p:embed/>
                  <p:pic>
                    <p:nvPicPr>
                      <p:cNvPr id="2" name="Object 1"/>
                      <p:cNvPicPr/>
                      <p:nvPr/>
                    </p:nvPicPr>
                    <p:blipFill>
                      <a:blip r:embed="rId5"/>
                      <a:stretch>
                        <a:fillRect/>
                      </a:stretch>
                    </p:blipFill>
                    <p:spPr>
                      <a:xfrm>
                        <a:off x="3200400" y="2039703"/>
                        <a:ext cx="5562600" cy="2910489"/>
                      </a:xfrm>
                      <a:prstGeom prst="rect">
                        <a:avLst/>
                      </a:prstGeom>
                    </p:spPr>
                  </p:pic>
                </p:oleObj>
              </mc:Fallback>
            </mc:AlternateContent>
          </a:graphicData>
        </a:graphic>
      </p:graphicFrame>
      <p:sp>
        <p:nvSpPr>
          <p:cNvPr id="4" name="TextBox 3"/>
          <p:cNvSpPr txBox="1"/>
          <p:nvPr/>
        </p:nvSpPr>
        <p:spPr>
          <a:xfrm>
            <a:off x="-50918" y="3873777"/>
            <a:ext cx="5994518" cy="2462213"/>
          </a:xfrm>
          <a:prstGeom prst="rect">
            <a:avLst/>
          </a:prstGeom>
          <a:noFill/>
        </p:spPr>
        <p:txBody>
          <a:bodyPr wrap="square" rtlCol="0">
            <a:spAutoFit/>
          </a:bodyPr>
          <a:lstStyle/>
          <a:p>
            <a:pPr marL="0" indent="0">
              <a:buNone/>
            </a:pPr>
            <a:r>
              <a:rPr lang="en-US" sz="2400" dirty="0">
                <a:latin typeface="Book Antiqua" panose="02040602050305030304" pitchFamily="18" charset="0"/>
              </a:rPr>
              <a:t>L=4</a:t>
            </a:r>
          </a:p>
          <a:p>
            <a:pPr marL="0" indent="0">
              <a:buNone/>
            </a:pPr>
            <a:r>
              <a:rPr lang="en-US" sz="2400" dirty="0">
                <a:latin typeface="Book Antiqua" panose="02040602050305030304" pitchFamily="18" charset="0"/>
              </a:rPr>
              <a:t>R~N[</a:t>
            </a:r>
            <a:r>
              <a:rPr lang="en-US" sz="2400" dirty="0" err="1">
                <a:latin typeface="Book Antiqua" panose="02040602050305030304" pitchFamily="18" charset="0"/>
              </a:rPr>
              <a:t>np,np</a:t>
            </a:r>
            <a:r>
              <a:rPr lang="en-US" sz="2400" dirty="0">
                <a:latin typeface="Book Antiqua" panose="02040602050305030304" pitchFamily="18" charset="0"/>
              </a:rPr>
              <a:t>(1-p)]</a:t>
            </a:r>
          </a:p>
          <a:p>
            <a:pPr marL="0" indent="0">
              <a:buNone/>
            </a:pPr>
            <a:r>
              <a:rPr lang="en-US" sz="2400" dirty="0">
                <a:latin typeface="Book Antiqua" panose="02040602050305030304" pitchFamily="18" charset="0"/>
              </a:rPr>
              <a:t>R~N(31.8, </a:t>
            </a:r>
            <a:r>
              <a:rPr lang="en-US" sz="2400" dirty="0">
                <a:latin typeface="Book Antiqua" panose="02040602050305030304" pitchFamily="18" charset="0"/>
                <a:sym typeface="Symbol" panose="05050102010706020507" pitchFamily="18" charset="2"/>
              </a:rPr>
              <a:t>4.17</a:t>
            </a:r>
            <a:r>
              <a:rPr lang="en-US" sz="2400" dirty="0">
                <a:latin typeface="Book Antiqua" panose="02040602050305030304" pitchFamily="18" charset="0"/>
              </a:rPr>
              <a:t>) </a:t>
            </a:r>
          </a:p>
          <a:p>
            <a:pPr>
              <a:spcAft>
                <a:spcPts val="600"/>
              </a:spcAft>
            </a:pPr>
            <a:r>
              <a:rPr lang="en-US" sz="2400" kern="0" dirty="0">
                <a:latin typeface="Book Antiqua" panose="02040602050305030304" pitchFamily="18" charset="0"/>
                <a:sym typeface="Symbol" panose="05050102010706020507" pitchFamily="18" charset="2"/>
              </a:rPr>
              <a:t>LTD = 4(31.8) = </a:t>
            </a:r>
            <a:r>
              <a:rPr lang="en-US" sz="2400" b="1" kern="0" dirty="0">
                <a:solidFill>
                  <a:srgbClr val="9E0000"/>
                </a:solidFill>
                <a:latin typeface="Book Antiqua" panose="02040602050305030304" pitchFamily="18" charset="0"/>
                <a:sym typeface="Symbol" panose="05050102010706020507" pitchFamily="18" charset="2"/>
              </a:rPr>
              <a:t>127.2</a:t>
            </a:r>
          </a:p>
          <a:p>
            <a:pPr>
              <a:spcAft>
                <a:spcPts val="600"/>
              </a:spcAft>
            </a:pP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sym typeface="Symbol" panose="05050102010706020507" pitchFamily="18" charset="2"/>
              </a:rPr>
              <a:t>LTD  </a:t>
            </a:r>
            <a:r>
              <a:rPr lang="en-US" sz="2400" kern="0" dirty="0">
                <a:latin typeface="Book Antiqua" panose="02040602050305030304" pitchFamily="18" charset="0"/>
                <a:sym typeface="Symbol" panose="05050102010706020507" pitchFamily="18" charset="2"/>
              </a:rPr>
              <a:t>= </a:t>
            </a:r>
            <a:r>
              <a:rPr lang="en-US" sz="2400" dirty="0">
                <a:latin typeface="Book Antiqua" panose="02040602050305030304" pitchFamily="18" charset="0"/>
              </a:rPr>
              <a:t>L</a:t>
            </a: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rPr>
              <a:t>R</a:t>
            </a:r>
            <a:r>
              <a:rPr lang="en-US" sz="2400" kern="0" dirty="0">
                <a:latin typeface="Book Antiqua" panose="02040602050305030304" pitchFamily="18" charset="0"/>
                <a:sym typeface="Symbol" panose="05050102010706020507" pitchFamily="18" charset="2"/>
              </a:rPr>
              <a:t> = 4</a:t>
            </a:r>
            <a:r>
              <a:rPr lang="en-US" sz="2400" kern="0" dirty="0">
                <a:latin typeface="Book Antiqua" panose="02040602050305030304" pitchFamily="18" charset="0"/>
              </a:rPr>
              <a:t>* 17.3537  = 69.415</a:t>
            </a:r>
            <a:endParaRPr lang="en-US" sz="2400" kern="0" dirty="0">
              <a:latin typeface="Book Antiqua" panose="02040602050305030304" pitchFamily="18" charset="0"/>
              <a:sym typeface="Symbol" panose="05050102010706020507" pitchFamily="18" charset="2"/>
            </a:endParaRPr>
          </a:p>
          <a:p>
            <a:pPr>
              <a:spcAft>
                <a:spcPts val="600"/>
              </a:spcAft>
            </a:pPr>
            <a:r>
              <a:rPr lang="en-US" sz="2400" kern="0" dirty="0">
                <a:latin typeface="Book Antiqua" panose="02040602050305030304" pitchFamily="18" charset="0"/>
                <a:sym typeface="Symbol" panose="05050102010706020507" pitchFamily="18" charset="2"/>
              </a:rPr>
              <a:t></a:t>
            </a:r>
            <a:r>
              <a:rPr lang="en-US" sz="2400" kern="0" baseline="-25000" dirty="0">
                <a:latin typeface="Book Antiqua" panose="02040602050305030304" pitchFamily="18" charset="0"/>
                <a:sym typeface="Symbol" panose="05050102010706020507" pitchFamily="18" charset="2"/>
              </a:rPr>
              <a:t>LTD</a:t>
            </a:r>
            <a:r>
              <a:rPr lang="en-US" sz="2400" kern="0" dirty="0">
                <a:latin typeface="Book Antiqua" panose="02040602050305030304" pitchFamily="18" charset="0"/>
                <a:sym typeface="Symbol" panose="05050102010706020507" pitchFamily="18" charset="2"/>
              </a:rPr>
              <a:t> = SQRT(L) </a:t>
            </a:r>
            <a:r>
              <a:rPr lang="en-US" sz="2400" kern="0" baseline="-25000" dirty="0">
                <a:latin typeface="Book Antiqua" panose="02040602050305030304" pitchFamily="18" charset="0"/>
                <a:sym typeface="Symbol" panose="05050102010706020507" pitchFamily="18" charset="2"/>
              </a:rPr>
              <a:t>R</a:t>
            </a:r>
            <a:r>
              <a:rPr lang="en-US" sz="2400" kern="0" dirty="0">
                <a:latin typeface="Book Antiqua" panose="02040602050305030304" pitchFamily="18" charset="0"/>
                <a:sym typeface="Symbol" panose="05050102010706020507" pitchFamily="18" charset="2"/>
              </a:rPr>
              <a:t> = SQRT(4)* </a:t>
            </a:r>
            <a:r>
              <a:rPr lang="en-US" sz="2400" kern="0" dirty="0">
                <a:latin typeface="Book Antiqua" panose="02040602050305030304" pitchFamily="18" charset="0"/>
              </a:rPr>
              <a:t>4.166</a:t>
            </a:r>
            <a:r>
              <a:rPr lang="en-US" sz="2400" dirty="0"/>
              <a:t> </a:t>
            </a:r>
            <a:r>
              <a:rPr lang="en-US" sz="2400" kern="0" dirty="0">
                <a:latin typeface="Book Antiqua" panose="02040602050305030304" pitchFamily="18" charset="0"/>
              </a:rPr>
              <a:t>= </a:t>
            </a:r>
            <a:r>
              <a:rPr lang="en-US" sz="2400" b="1" kern="0" dirty="0">
                <a:solidFill>
                  <a:srgbClr val="9E0000"/>
                </a:solidFill>
                <a:latin typeface="Book Antiqua" panose="02040602050305030304" pitchFamily="18" charset="0"/>
              </a:rPr>
              <a:t>8.33</a:t>
            </a:r>
            <a:r>
              <a:rPr lang="en-US" sz="2400" kern="0" dirty="0">
                <a:latin typeface="Book Antiqua" panose="02040602050305030304" pitchFamily="18" charset="0"/>
              </a:rPr>
              <a:t> </a:t>
            </a:r>
            <a:endParaRPr lang="en-US" sz="2400" dirty="0"/>
          </a:p>
        </p:txBody>
      </p:sp>
    </p:spTree>
    <p:extLst>
      <p:ext uri="{BB962C8B-B14F-4D97-AF65-F5344CB8AC3E}">
        <p14:creationId xmlns:p14="http://schemas.microsoft.com/office/powerpoint/2010/main" val="2479846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dissolv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dissolv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dissolv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9. Compute the re-order point. Service level is 90%.</a:t>
            </a:r>
          </a:p>
          <a:p>
            <a:pPr marL="0" indent="0">
              <a:buNone/>
            </a:pPr>
            <a:r>
              <a:rPr lang="en-US" dirty="0"/>
              <a:t>R~N[</a:t>
            </a:r>
            <a:r>
              <a:rPr lang="en-US" dirty="0" err="1"/>
              <a:t>np,np</a:t>
            </a:r>
            <a:r>
              <a:rPr lang="en-US" dirty="0"/>
              <a:t>(1-p)]</a:t>
            </a:r>
          </a:p>
          <a:p>
            <a:pPr marL="0" indent="0">
              <a:buNone/>
            </a:pPr>
            <a:r>
              <a:rPr lang="en-US" dirty="0"/>
              <a:t>R~N(31.8, </a:t>
            </a:r>
            <a:r>
              <a:rPr lang="en-US" dirty="0">
                <a:sym typeface="Symbol" panose="05050102010706020507" pitchFamily="18" charset="2"/>
              </a:rPr>
              <a:t>4.17</a:t>
            </a:r>
            <a:r>
              <a:rPr lang="en-US" dirty="0"/>
              <a:t>) </a:t>
            </a:r>
          </a:p>
          <a:p>
            <a:pPr marL="0" indent="0">
              <a:buNone/>
            </a:pPr>
            <a:r>
              <a:rPr lang="en-US" dirty="0"/>
              <a:t>LTD = LR= 4(31.8) = 127.2</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 </a:t>
            </a:r>
            <a:r>
              <a:rPr lang="en-US" dirty="0">
                <a:sym typeface="Symbol" panose="05050102010706020507" pitchFamily="18" charset="2"/>
              </a:rPr>
              <a:t>= SQRT(4)(4.17) = 8.33</a:t>
            </a:r>
            <a:endParaRPr lang="en-US" dirty="0"/>
          </a:p>
          <a:p>
            <a:pPr marL="0" indent="0">
              <a:buNone/>
            </a:pPr>
            <a:r>
              <a:rPr lang="en-US" dirty="0"/>
              <a:t>LTD~N(127.2, </a:t>
            </a:r>
            <a:r>
              <a:rPr lang="en-US" dirty="0">
                <a:sym typeface="Symbol" panose="05050102010706020507" pitchFamily="18" charset="2"/>
              </a:rPr>
              <a:t>8.33</a:t>
            </a:r>
            <a:r>
              <a:rPr lang="en-US" dirty="0"/>
              <a:t>)</a:t>
            </a:r>
          </a:p>
          <a:p>
            <a:pPr marL="0" indent="0">
              <a:buNone/>
            </a:pPr>
            <a:r>
              <a:rPr lang="en-US" dirty="0">
                <a:sym typeface="Symbol" panose="05050102010706020507" pitchFamily="18" charset="2"/>
              </a:rPr>
              <a:t>SL=0.9</a:t>
            </a:r>
          </a:p>
          <a:p>
            <a:pPr marL="0" indent="0">
              <a:buNone/>
            </a:pPr>
            <a:r>
              <a:rPr lang="en-US" dirty="0"/>
              <a:t>=NORM.INV(0.9,127.2,8.33) </a:t>
            </a:r>
          </a:p>
          <a:p>
            <a:pPr marL="0" indent="0">
              <a:buNone/>
            </a:pPr>
            <a:r>
              <a:rPr lang="en-US" dirty="0">
                <a:sym typeface="Symbol" panose="05050102010706020507" pitchFamily="18" charset="2"/>
              </a:rPr>
              <a:t>ROP =137.88</a:t>
            </a:r>
          </a:p>
          <a:p>
            <a:pPr marL="0" indent="0">
              <a:buNone/>
            </a:pPr>
            <a:endParaRPr lang="en-US" baseline="-25000" dirty="0">
              <a:sym typeface="Symbol" panose="05050102010706020507" pitchFamily="18" charset="2"/>
            </a:endParaRPr>
          </a:p>
          <a:p>
            <a:pPr marL="0" indent="0">
              <a:buNone/>
            </a:pPr>
            <a:r>
              <a:rPr lang="en-US" dirty="0"/>
              <a:t>10. Compute the safety stock. </a:t>
            </a:r>
          </a:p>
          <a:p>
            <a:pPr marL="0" indent="0">
              <a:buNone/>
            </a:pPr>
            <a:r>
              <a:rPr lang="en-US" dirty="0">
                <a:sym typeface="Symbol" panose="05050102010706020507" pitchFamily="18" charset="2"/>
              </a:rPr>
              <a:t>137.88-127.2 = </a:t>
            </a:r>
            <a:r>
              <a:rPr lang="en-US" dirty="0"/>
              <a:t>10.68</a:t>
            </a:r>
          </a:p>
          <a:p>
            <a:pPr marL="0" indent="0">
              <a:buNone/>
            </a:pPr>
            <a:endParaRPr lang="en-US" baseline="-25000" dirty="0">
              <a:sym typeface="Symbol" panose="05050102010706020507" pitchFamily="18" charset="2"/>
            </a:endParaRPr>
          </a:p>
          <a:p>
            <a:pPr marL="0" indent="0">
              <a:buNone/>
            </a:pPr>
            <a:endParaRPr lang="en-US" dirty="0"/>
          </a:p>
        </p:txBody>
      </p:sp>
      <p:sp>
        <p:nvSpPr>
          <p:cNvPr id="3" name="Title 2"/>
          <p:cNvSpPr>
            <a:spLocks noGrp="1"/>
          </p:cNvSpPr>
          <p:nvPr>
            <p:ph type="title"/>
          </p:nvPr>
        </p:nvSpPr>
        <p:spPr/>
        <p:txBody>
          <a:bodyPr/>
          <a:lstStyle/>
          <a:p>
            <a:r>
              <a:rPr lang="en-US" dirty="0"/>
              <a:t>Problem 4.</a:t>
            </a:r>
          </a:p>
        </p:txBody>
      </p:sp>
      <p:sp>
        <p:nvSpPr>
          <p:cNvPr id="4" name="TextBox 3">
            <a:hlinkClick r:id="rId3" action="ppaction://hlinksldjump"/>
          </p:cNvPr>
          <p:cNvSpPr txBox="1"/>
          <p:nvPr/>
        </p:nvSpPr>
        <p:spPr>
          <a:xfrm>
            <a:off x="5410200" y="6096000"/>
            <a:ext cx="3611438" cy="369332"/>
          </a:xfrm>
          <a:prstGeom prst="rect">
            <a:avLst/>
          </a:prstGeom>
          <a:noFill/>
        </p:spPr>
        <p:txBody>
          <a:bodyPr wrap="none" rtlCol="0">
            <a:spAutoFit/>
          </a:bodyPr>
          <a:lstStyle/>
          <a:p>
            <a:r>
              <a:rPr lang="en-US" dirty="0">
                <a:hlinkClick r:id="rId4" action="ppaction://hlinksldjump"/>
              </a:rPr>
              <a:t>The Last Example if you Wish</a:t>
            </a:r>
            <a:endParaRPr lang="en-US" dirty="0"/>
          </a:p>
        </p:txBody>
      </p:sp>
    </p:spTree>
    <p:extLst>
      <p:ext uri="{BB962C8B-B14F-4D97-AF65-F5344CB8AC3E}">
        <p14:creationId xmlns:p14="http://schemas.microsoft.com/office/powerpoint/2010/main" val="247355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dissolv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dissolv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6399" cy="838200"/>
          </a:xfrm>
        </p:spPr>
        <p:txBody>
          <a:bodyPr/>
          <a:lstStyle/>
          <a:p>
            <a:r>
              <a:rPr lang="en-US" dirty="0"/>
              <a:t>Problem 1. Estimate Fixed and Variable Costs</a:t>
            </a:r>
          </a:p>
        </p:txBody>
      </p:sp>
      <p:grpSp>
        <p:nvGrpSpPr>
          <p:cNvPr id="20" name="Group 19"/>
          <p:cNvGrpSpPr/>
          <p:nvPr/>
        </p:nvGrpSpPr>
        <p:grpSpPr>
          <a:xfrm>
            <a:off x="75126" y="978408"/>
            <a:ext cx="9029250" cy="2967036"/>
            <a:chOff x="75126" y="978408"/>
            <a:chExt cx="9029250" cy="2967036"/>
          </a:xfrm>
        </p:grpSpPr>
        <p:pic>
          <p:nvPicPr>
            <p:cNvPr id="18" name="Picture 17"/>
            <p:cNvPicPr>
              <a:picLocks noChangeAspect="1"/>
            </p:cNvPicPr>
            <p:nvPr/>
          </p:nvPicPr>
          <p:blipFill>
            <a:blip r:embed="rId4"/>
            <a:stretch>
              <a:fillRect/>
            </a:stretch>
          </p:blipFill>
          <p:spPr>
            <a:xfrm>
              <a:off x="75126" y="978408"/>
              <a:ext cx="9001818" cy="2967036"/>
            </a:xfrm>
            <a:prstGeom prst="rect">
              <a:avLst/>
            </a:prstGeom>
          </p:spPr>
        </p:pic>
        <p:sp>
          <p:nvSpPr>
            <p:cNvPr id="19" name="Rectangle 18"/>
            <p:cNvSpPr/>
            <p:nvPr/>
          </p:nvSpPr>
          <p:spPr bwMode="auto">
            <a:xfrm>
              <a:off x="408432" y="1255776"/>
              <a:ext cx="8695944" cy="266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aphicFrame>
        <p:nvGraphicFramePr>
          <p:cNvPr id="23" name="Object 22"/>
          <p:cNvGraphicFramePr>
            <a:graphicFrameLocks noChangeAspect="1"/>
          </p:cNvGraphicFramePr>
          <p:nvPr/>
        </p:nvGraphicFramePr>
        <p:xfrm>
          <a:off x="399288" y="1233108"/>
          <a:ext cx="8652630" cy="2689668"/>
        </p:xfrm>
        <a:graphic>
          <a:graphicData uri="http://schemas.openxmlformats.org/presentationml/2006/ole">
            <mc:AlternateContent xmlns:mc="http://schemas.openxmlformats.org/markup-compatibility/2006">
              <mc:Choice xmlns:v="urn:schemas-microsoft-com:vml" Requires="v">
                <p:oleObj spid="_x0000_s7177" name="Worksheet" r:id="rId5" imgW="6735938" imgH="2065036" progId="Excel.Sheet.12">
                  <p:embed/>
                </p:oleObj>
              </mc:Choice>
              <mc:Fallback>
                <p:oleObj name="Worksheet" r:id="rId5" imgW="6735938" imgH="2065036" progId="Excel.Sheet.12">
                  <p:embed/>
                  <p:pic>
                    <p:nvPicPr>
                      <p:cNvPr id="23" name="Object 22"/>
                      <p:cNvPicPr/>
                      <p:nvPr/>
                    </p:nvPicPr>
                    <p:blipFill>
                      <a:blip r:embed="rId6"/>
                      <a:stretch>
                        <a:fillRect/>
                      </a:stretch>
                    </p:blipFill>
                    <p:spPr>
                      <a:xfrm>
                        <a:off x="399288" y="1233108"/>
                        <a:ext cx="8652630" cy="2689668"/>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5105400" y="4081980"/>
            <a:ext cx="3828475" cy="2181744"/>
          </a:xfrm>
          <a:prstGeom prst="rect">
            <a:avLst/>
          </a:prstGeom>
        </p:spPr>
      </p:pic>
    </p:spTree>
    <p:extLst>
      <p:ext uri="{BB962C8B-B14F-4D97-AF65-F5344CB8AC3E}">
        <p14:creationId xmlns:p14="http://schemas.microsoft.com/office/powerpoint/2010/main" val="1527953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BE3D6D-9588-433F-A793-9032105C7306}"/>
              </a:ext>
            </a:extLst>
          </p:cNvPr>
          <p:cNvSpPr>
            <a:spLocks noGrp="1"/>
          </p:cNvSpPr>
          <p:nvPr>
            <p:ph idx="1"/>
          </p:nvPr>
        </p:nvSpPr>
        <p:spPr/>
        <p:txBody>
          <a:bodyPr/>
          <a:lstStyle/>
          <a:p>
            <a:r>
              <a:rPr lang="en-US" dirty="0"/>
              <a:t>More Practice IF YOU WISH</a:t>
            </a:r>
          </a:p>
          <a:p>
            <a:r>
              <a:rPr lang="en-US" dirty="0"/>
              <a:t>More Practice IF YOU WISH</a:t>
            </a:r>
          </a:p>
          <a:p>
            <a:r>
              <a:rPr lang="en-US" dirty="0"/>
              <a:t>More Practice IF YOU WISH</a:t>
            </a:r>
          </a:p>
          <a:p>
            <a:r>
              <a:rPr lang="en-US" dirty="0"/>
              <a:t>More Practice IF YOU WISH</a:t>
            </a:r>
          </a:p>
          <a:p>
            <a:endParaRPr lang="en-US" dirty="0"/>
          </a:p>
          <a:p>
            <a:endParaRPr lang="en-US" dirty="0"/>
          </a:p>
        </p:txBody>
      </p:sp>
      <p:sp>
        <p:nvSpPr>
          <p:cNvPr id="3" name="Title 2">
            <a:extLst>
              <a:ext uri="{FF2B5EF4-FFF2-40B4-BE49-F238E27FC236}">
                <a16:creationId xmlns:a16="http://schemas.microsoft.com/office/drawing/2014/main" id="{C1E48106-BFA2-4E03-A727-3B01BA82ED9F}"/>
              </a:ext>
            </a:extLst>
          </p:cNvPr>
          <p:cNvSpPr>
            <a:spLocks noGrp="1"/>
          </p:cNvSpPr>
          <p:nvPr>
            <p:ph type="title"/>
          </p:nvPr>
        </p:nvSpPr>
        <p:spPr/>
        <p:txBody>
          <a:bodyPr/>
          <a:lstStyle/>
          <a:p>
            <a:r>
              <a:rPr lang="en-US" dirty="0"/>
              <a:t>More Practice IF YOU WISH</a:t>
            </a:r>
          </a:p>
        </p:txBody>
      </p:sp>
    </p:spTree>
    <p:extLst>
      <p:ext uri="{BB962C8B-B14F-4D97-AF65-F5344CB8AC3E}">
        <p14:creationId xmlns:p14="http://schemas.microsoft.com/office/powerpoint/2010/main" val="351437104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 y="908826"/>
            <a:ext cx="4562475" cy="1530781"/>
          </a:xfrm>
          <a:prstGeom prst="rect">
            <a:avLst/>
          </a:prstGeom>
        </p:spPr>
      </p:pic>
      <p:sp>
        <p:nvSpPr>
          <p:cNvPr id="3" name="Title 2"/>
          <p:cNvSpPr>
            <a:spLocks noGrp="1"/>
          </p:cNvSpPr>
          <p:nvPr>
            <p:ph type="title"/>
          </p:nvPr>
        </p:nvSpPr>
        <p:spPr/>
        <p:txBody>
          <a:bodyPr/>
          <a:lstStyle/>
          <a:p>
            <a:r>
              <a:rPr lang="en-US" dirty="0"/>
              <a:t>Problem 1c&amp;2b (Practice for Problems 1 &amp;2)</a:t>
            </a:r>
          </a:p>
        </p:txBody>
      </p:sp>
      <p:sp>
        <p:nvSpPr>
          <p:cNvPr id="6" name="Rectangle 5"/>
          <p:cNvSpPr/>
          <p:nvPr/>
        </p:nvSpPr>
        <p:spPr>
          <a:xfrm>
            <a:off x="73152" y="2430463"/>
            <a:ext cx="9070848" cy="4462760"/>
          </a:xfrm>
          <a:prstGeom prst="rect">
            <a:avLst/>
          </a:prstGeom>
        </p:spPr>
        <p:txBody>
          <a:bodyPr wrap="square">
            <a:spAutoFit/>
          </a:bodyPr>
          <a:lstStyle/>
          <a:p>
            <a:r>
              <a:rPr lang="en-US" sz="2200" dirty="0">
                <a:latin typeface="Book Antiqua" panose="02040602050305030304" pitchFamily="18" charset="0"/>
              </a:rPr>
              <a:t>1. Compute the total fixed costs. </a:t>
            </a:r>
          </a:p>
          <a:p>
            <a:r>
              <a:rPr lang="en-US" sz="2200" dirty="0">
                <a:latin typeface="Book Antiqua" panose="02040602050305030304" pitchFamily="18" charset="0"/>
              </a:rPr>
              <a:t>13016.58 =INTERCEPT(C2:C7,A2:A7)</a:t>
            </a:r>
          </a:p>
          <a:p>
            <a:r>
              <a:rPr lang="en-US" sz="2200" dirty="0">
                <a:latin typeface="Book Antiqua" panose="02040602050305030304" pitchFamily="18" charset="0"/>
              </a:rPr>
              <a:t> </a:t>
            </a:r>
          </a:p>
          <a:p>
            <a:pPr marL="0" indent="0">
              <a:buNone/>
            </a:pPr>
            <a:r>
              <a:rPr lang="en-US" sz="2200" dirty="0">
                <a:latin typeface="Book Antiqua" panose="02040602050305030304" pitchFamily="18" charset="0"/>
              </a:rPr>
              <a:t>2. Compute the variable cost per unit of product.</a:t>
            </a:r>
          </a:p>
          <a:p>
            <a:pPr marL="0" indent="0">
              <a:buNone/>
            </a:pPr>
            <a:r>
              <a:rPr lang="en-US" sz="2200" dirty="0">
                <a:latin typeface="Book Antiqua" panose="02040602050305030304" pitchFamily="18" charset="0"/>
              </a:rPr>
              <a:t>307.2229 =SLOPE(C3:C8,A3:A8) </a:t>
            </a:r>
          </a:p>
          <a:p>
            <a:pPr marL="0" indent="0">
              <a:buNone/>
            </a:pPr>
            <a:endParaRPr lang="en-US" sz="2200" dirty="0">
              <a:latin typeface="Book Antiqua" panose="02040602050305030304" pitchFamily="18" charset="0"/>
            </a:endParaRPr>
          </a:p>
          <a:p>
            <a:r>
              <a:rPr lang="en-US" sz="2200" dirty="0">
                <a:latin typeface="Book Antiqua" panose="02040602050305030304" pitchFamily="18" charset="0"/>
              </a:rPr>
              <a:t>3. What % of total costs can be estimated based on the volume of production?</a:t>
            </a:r>
          </a:p>
          <a:p>
            <a:r>
              <a:rPr lang="en-US" sz="2200" dirty="0">
                <a:latin typeface="Book Antiqua" panose="02040602050305030304" pitchFamily="18" charset="0"/>
              </a:rPr>
              <a:t>0.961503 =RSQ(C2:C7,A2:A7)</a:t>
            </a:r>
          </a:p>
          <a:p>
            <a:endParaRPr lang="en-US" sz="2200" dirty="0">
              <a:latin typeface="Book Antiqua" panose="02040602050305030304" pitchFamily="18" charset="0"/>
            </a:endParaRPr>
          </a:p>
          <a:p>
            <a:r>
              <a:rPr lang="en-US" sz="2200" dirty="0">
                <a:latin typeface="Book Antiqua" panose="02040602050305030304" pitchFamily="18" charset="0"/>
              </a:rPr>
              <a:t>4. Compute the standard deviation of your total cost estimate. </a:t>
            </a:r>
          </a:p>
          <a:p>
            <a:r>
              <a:rPr lang="en-US" sz="2200" dirty="0">
                <a:latin typeface="Book Antiqua" panose="02040602050305030304" pitchFamily="18" charset="0"/>
              </a:rPr>
              <a:t>1591.296 =STEYX(C2:C7,A2:A7) </a:t>
            </a:r>
          </a:p>
          <a:p>
            <a:r>
              <a:rPr lang="en-US" sz="2000" dirty="0"/>
              <a:t> </a:t>
            </a:r>
            <a:endParaRPr lang="en-US" sz="2000" dirty="0">
              <a:latin typeface="Book Antiqua" panose="02040602050305030304" pitchFamily="18" charset="0"/>
            </a:endParaRPr>
          </a:p>
        </p:txBody>
      </p:sp>
    </p:spTree>
    <p:extLst>
      <p:ext uri="{BB962C8B-B14F-4D97-AF65-F5344CB8AC3E}">
        <p14:creationId xmlns:p14="http://schemas.microsoft.com/office/powerpoint/2010/main" val="3839646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dissolv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dissolve">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pic>
        <p:nvPicPr>
          <p:cNvPr id="4" name="Picture 3"/>
          <p:cNvPicPr>
            <a:picLocks noChangeAspect="1"/>
          </p:cNvPicPr>
          <p:nvPr/>
        </p:nvPicPr>
        <p:blipFill>
          <a:blip r:embed="rId4"/>
          <a:stretch>
            <a:fillRect/>
          </a:stretch>
        </p:blipFill>
        <p:spPr>
          <a:xfrm>
            <a:off x="5867400" y="933385"/>
            <a:ext cx="3178870" cy="1912620"/>
          </a:xfrm>
          <a:prstGeom prst="rect">
            <a:avLst/>
          </a:prstGeom>
        </p:spPr>
      </p:pic>
      <p:sp>
        <p:nvSpPr>
          <p:cNvPr id="7" name="Rectangle 6"/>
          <p:cNvSpPr/>
          <p:nvPr/>
        </p:nvSpPr>
        <p:spPr>
          <a:xfrm>
            <a:off x="30480" y="2562224"/>
            <a:ext cx="6065519" cy="4555093"/>
          </a:xfrm>
          <a:prstGeom prst="rect">
            <a:avLst/>
          </a:prstGeom>
        </p:spPr>
        <p:txBody>
          <a:bodyPr wrap="square">
            <a:spAutoFit/>
          </a:bodyPr>
          <a:lstStyle/>
          <a:p>
            <a:pPr>
              <a:spcBef>
                <a:spcPts val="900"/>
              </a:spcBef>
            </a:pPr>
            <a:r>
              <a:rPr lang="en-US" sz="2000" dirty="0">
                <a:latin typeface="Book Antiqua" panose="02040602050305030304" pitchFamily="18" charset="0"/>
              </a:rPr>
              <a:t>5. Compute the maximum potential sales price. </a:t>
            </a:r>
          </a:p>
          <a:p>
            <a:pPr>
              <a:spcBef>
                <a:spcPts val="900"/>
              </a:spcBef>
            </a:pPr>
            <a:r>
              <a:rPr lang="en-US" sz="2000" dirty="0">
                <a:latin typeface="Book Antiqua" panose="02040602050305030304" pitchFamily="18" charset="0"/>
              </a:rPr>
              <a:t>1992.144 =INTERCEPT(B2:B7,A2:A7) </a:t>
            </a:r>
          </a:p>
          <a:p>
            <a:pPr>
              <a:spcBef>
                <a:spcPts val="900"/>
              </a:spcBef>
            </a:pPr>
            <a:r>
              <a:rPr lang="en-US" sz="2000" dirty="0">
                <a:latin typeface="Book Antiqua" panose="02040602050305030304" pitchFamily="18" charset="0"/>
              </a:rPr>
              <a:t>6. Compute the slope of the demand curve. </a:t>
            </a:r>
          </a:p>
          <a:p>
            <a:pPr>
              <a:spcBef>
                <a:spcPts val="900"/>
              </a:spcBef>
            </a:pPr>
            <a:r>
              <a:rPr lang="en-US" sz="2000" dirty="0">
                <a:latin typeface="Book Antiqua" panose="02040602050305030304" pitchFamily="18" charset="0"/>
              </a:rPr>
              <a:t>-17.0308 =SLOPE(B2:B7,A2:A7) </a:t>
            </a:r>
          </a:p>
          <a:p>
            <a:pPr>
              <a:spcBef>
                <a:spcPts val="900"/>
              </a:spcBef>
            </a:pPr>
            <a:r>
              <a:rPr lang="en-US" sz="2000" dirty="0">
                <a:latin typeface="Book Antiqua" panose="02040602050305030304" pitchFamily="18" charset="0"/>
              </a:rPr>
              <a:t>7. Compute the maximum potential sales quantity. </a:t>
            </a:r>
          </a:p>
          <a:p>
            <a:endParaRPr lang="en-US" sz="2000" dirty="0">
              <a:latin typeface="Book Antiqua" panose="02040602050305030304" pitchFamily="18" charset="0"/>
            </a:endParaRPr>
          </a:p>
          <a:p>
            <a:r>
              <a:rPr lang="en-US" sz="2000" dirty="0">
                <a:latin typeface="Book Antiqua" panose="02040602050305030304" pitchFamily="18" charset="0"/>
              </a:rPr>
              <a:t>P= Intercept+Slope*Q</a:t>
            </a:r>
          </a:p>
          <a:p>
            <a:r>
              <a:rPr lang="en-US" sz="2000" dirty="0">
                <a:latin typeface="Book Antiqua" panose="02040602050305030304" pitchFamily="18" charset="0"/>
              </a:rPr>
              <a:t>P = 1992.144 -17.0308Q</a:t>
            </a:r>
          </a:p>
          <a:p>
            <a:r>
              <a:rPr lang="en-US" sz="2000" dirty="0">
                <a:latin typeface="Book Antiqua" panose="02040602050305030304" pitchFamily="18" charset="0"/>
              </a:rPr>
              <a:t>0 = 1992.144 -17.0308Q</a:t>
            </a:r>
          </a:p>
          <a:p>
            <a:r>
              <a:rPr lang="en-US" sz="2000" dirty="0">
                <a:latin typeface="Book Antiqua" panose="02040602050305030304" pitchFamily="18" charset="0"/>
              </a:rPr>
              <a:t>Q= 1992.144/17.0308 </a:t>
            </a:r>
          </a:p>
          <a:p>
            <a:r>
              <a:rPr lang="en-US" sz="2000" dirty="0">
                <a:latin typeface="Book Antiqua" panose="02040602050305030304" pitchFamily="18" charset="0"/>
              </a:rPr>
              <a:t>Q = 116.9728</a:t>
            </a:r>
          </a:p>
          <a:p>
            <a:endParaRPr lang="en-US" sz="2000" dirty="0">
              <a:latin typeface="Book Antiqua" panose="02040602050305030304" pitchFamily="18" charset="0"/>
            </a:endParaRPr>
          </a:p>
          <a:p>
            <a:pPr marL="0" indent="0">
              <a:buNone/>
            </a:pPr>
            <a:endParaRPr lang="en-US" sz="2000"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066800"/>
          <a:ext cx="4381500" cy="1287463"/>
        </p:xfrm>
        <a:graphic>
          <a:graphicData uri="http://schemas.openxmlformats.org/presentationml/2006/ole">
            <mc:AlternateContent xmlns:mc="http://schemas.openxmlformats.org/markup-compatibility/2006">
              <mc:Choice xmlns:v="urn:schemas-microsoft-com:vml" Requires="v">
                <p:oleObj spid="_x0000_s21513" name="Worksheet" r:id="rId5" imgW="4381465" imgH="1287890" progId="Excel.Sheet.12">
                  <p:embed/>
                </p:oleObj>
              </mc:Choice>
              <mc:Fallback>
                <p:oleObj name="Worksheet" r:id="rId5" imgW="4381465" imgH="1287890" progId="Excel.Sheet.12">
                  <p:embed/>
                  <p:pic>
                    <p:nvPicPr>
                      <p:cNvPr id="5" name="Object 4"/>
                      <p:cNvPicPr/>
                      <p:nvPr/>
                    </p:nvPicPr>
                    <p:blipFill>
                      <a:blip r:embed="rId6"/>
                      <a:stretch>
                        <a:fillRect/>
                      </a:stretch>
                    </p:blipFill>
                    <p:spPr>
                      <a:xfrm>
                        <a:off x="256033" y="1066800"/>
                        <a:ext cx="4381500" cy="12874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5884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dissolv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dissolv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73151" y="2430463"/>
            <a:ext cx="6130671" cy="1631216"/>
          </a:xfrm>
          <a:prstGeom prst="rect">
            <a:avLst/>
          </a:prstGeom>
        </p:spPr>
        <p:txBody>
          <a:bodyPr wrap="square">
            <a:spAutoFit/>
          </a:bodyPr>
          <a:lstStyle/>
          <a:p>
            <a:r>
              <a:rPr lang="en-US" sz="2000" dirty="0">
                <a:latin typeface="Book Antiqua" panose="02040602050305030304" pitchFamily="18" charset="0"/>
              </a:rPr>
              <a:t>8. At what quantity is the total sales maximized?</a:t>
            </a:r>
          </a:p>
          <a:p>
            <a:r>
              <a:rPr lang="en-US" sz="2000" dirty="0">
                <a:latin typeface="Book Antiqua" panose="02040602050305030304" pitchFamily="18" charset="0"/>
              </a:rPr>
              <a:t>Q</a:t>
            </a:r>
          </a:p>
          <a:p>
            <a:r>
              <a:rPr lang="en-US" sz="2000" dirty="0">
                <a:latin typeface="Book Antiqua" panose="02040602050305030304" pitchFamily="18" charset="0"/>
              </a:rPr>
              <a:t>P= 1992.144 -17.0308Q</a:t>
            </a:r>
          </a:p>
          <a:p>
            <a:r>
              <a:rPr lang="en-US" sz="2000" dirty="0">
                <a:latin typeface="Book Antiqua" panose="02040602050305030304" pitchFamily="18" charset="0"/>
              </a:rPr>
              <a:t>Total Revenue =TR= PQ</a:t>
            </a:r>
          </a:p>
          <a:p>
            <a:r>
              <a:rPr lang="en-US" sz="2000" dirty="0">
                <a:latin typeface="Book Antiqua" panose="02040602050305030304" pitchFamily="18" charset="0"/>
              </a:rPr>
              <a:t>Use Solver to Maximize TR</a:t>
            </a:r>
            <a:endParaRPr lang="en-US"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124712"/>
          <a:ext cx="4381500" cy="1287463"/>
        </p:xfrm>
        <a:graphic>
          <a:graphicData uri="http://schemas.openxmlformats.org/presentationml/2006/ole">
            <mc:AlternateContent xmlns:mc="http://schemas.openxmlformats.org/markup-compatibility/2006">
              <mc:Choice xmlns:v="urn:schemas-microsoft-com:vml" Requires="v">
                <p:oleObj spid="_x0000_s22537" name="Worksheet" r:id="rId4" imgW="4381465" imgH="1287890" progId="Excel.Sheet.12">
                  <p:embed/>
                </p:oleObj>
              </mc:Choice>
              <mc:Fallback>
                <p:oleObj name="Worksheet" r:id="rId4" imgW="4381465" imgH="1287890" progId="Excel.Sheet.12">
                  <p:embed/>
                  <p:pic>
                    <p:nvPicPr>
                      <p:cNvPr id="5" name="Object 4"/>
                      <p:cNvPicPr/>
                      <p:nvPr/>
                    </p:nvPicPr>
                    <p:blipFill>
                      <a:blip r:embed="rId5"/>
                      <a:stretch>
                        <a:fillRect/>
                      </a:stretch>
                    </p:blipFill>
                    <p:spPr>
                      <a:xfrm>
                        <a:off x="256033" y="1124712"/>
                        <a:ext cx="4381500" cy="1287463"/>
                      </a:xfrm>
                      <a:prstGeom prst="rect">
                        <a:avLst/>
                      </a:prstGeom>
                      <a:solidFill>
                        <a:schemeClr val="bg1"/>
                      </a:solidFill>
                    </p:spPr>
                  </p:pic>
                </p:oleObj>
              </mc:Fallback>
            </mc:AlternateContent>
          </a:graphicData>
        </a:graphic>
      </p:graphicFrame>
      <p:sp>
        <p:nvSpPr>
          <p:cNvPr id="7" name="Rectangle 6"/>
          <p:cNvSpPr/>
          <p:nvPr/>
        </p:nvSpPr>
        <p:spPr>
          <a:xfrm>
            <a:off x="30480" y="4651614"/>
            <a:ext cx="6133297" cy="1015663"/>
          </a:xfrm>
          <a:prstGeom prst="rect">
            <a:avLst/>
          </a:prstGeom>
        </p:spPr>
        <p:txBody>
          <a:bodyPr wrap="square">
            <a:spAutoFit/>
          </a:bodyPr>
          <a:lstStyle/>
          <a:p>
            <a:endParaRPr lang="en-US" sz="2000" dirty="0">
              <a:latin typeface="Book Antiqua" panose="02040602050305030304" pitchFamily="18" charset="0"/>
            </a:endParaRPr>
          </a:p>
          <a:p>
            <a:r>
              <a:rPr lang="en-US" sz="2000" dirty="0">
                <a:latin typeface="Book Antiqua" panose="02040602050305030304" pitchFamily="18" charset="0"/>
              </a:rPr>
              <a:t>9. At what quantity is the total profit maximized.</a:t>
            </a:r>
          </a:p>
          <a:p>
            <a:r>
              <a:rPr lang="en-US" sz="2000" dirty="0">
                <a:latin typeface="Book Antiqua" panose="02040602050305030304" pitchFamily="18" charset="0"/>
              </a:rPr>
              <a:t>TC = F+VQ</a:t>
            </a:r>
          </a:p>
        </p:txBody>
      </p:sp>
      <p:pic>
        <p:nvPicPr>
          <p:cNvPr id="9" name="Picture 8"/>
          <p:cNvPicPr>
            <a:picLocks noChangeAspect="1"/>
          </p:cNvPicPr>
          <p:nvPr/>
        </p:nvPicPr>
        <p:blipFill>
          <a:blip r:embed="rId6"/>
          <a:stretch>
            <a:fillRect/>
          </a:stretch>
        </p:blipFill>
        <p:spPr>
          <a:xfrm>
            <a:off x="6248400" y="948009"/>
            <a:ext cx="2734778" cy="1640867"/>
          </a:xfrm>
          <a:prstGeom prst="rect">
            <a:avLst/>
          </a:prstGeom>
        </p:spPr>
      </p:pic>
      <p:pic>
        <p:nvPicPr>
          <p:cNvPr id="10" name="Picture 9"/>
          <p:cNvPicPr>
            <a:picLocks noChangeAspect="1"/>
          </p:cNvPicPr>
          <p:nvPr/>
        </p:nvPicPr>
        <p:blipFill>
          <a:blip r:embed="rId7"/>
          <a:stretch>
            <a:fillRect/>
          </a:stretch>
        </p:blipFill>
        <p:spPr>
          <a:xfrm>
            <a:off x="6278880" y="2733922"/>
            <a:ext cx="2756368" cy="1653821"/>
          </a:xfrm>
          <a:prstGeom prst="rect">
            <a:avLst/>
          </a:prstGeom>
        </p:spPr>
      </p:pic>
      <p:pic>
        <p:nvPicPr>
          <p:cNvPr id="11" name="Picture 10"/>
          <p:cNvPicPr>
            <a:picLocks noChangeAspect="1"/>
          </p:cNvPicPr>
          <p:nvPr/>
        </p:nvPicPr>
        <p:blipFill>
          <a:blip r:embed="rId8"/>
          <a:stretch>
            <a:fillRect/>
          </a:stretch>
        </p:blipFill>
        <p:spPr>
          <a:xfrm>
            <a:off x="6163778" y="4554233"/>
            <a:ext cx="2819400" cy="1729232"/>
          </a:xfrm>
          <a:prstGeom prst="rect">
            <a:avLst/>
          </a:prstGeom>
        </p:spPr>
      </p:pic>
      <p:pic>
        <p:nvPicPr>
          <p:cNvPr id="13" name="Picture 12"/>
          <p:cNvPicPr>
            <a:picLocks noChangeAspect="1"/>
          </p:cNvPicPr>
          <p:nvPr/>
        </p:nvPicPr>
        <p:blipFill>
          <a:blip r:embed="rId9"/>
          <a:stretch>
            <a:fillRect/>
          </a:stretch>
        </p:blipFill>
        <p:spPr>
          <a:xfrm>
            <a:off x="256033" y="4230900"/>
            <a:ext cx="4568588" cy="569700"/>
          </a:xfrm>
          <a:prstGeom prst="rect">
            <a:avLst/>
          </a:prstGeom>
        </p:spPr>
      </p:pic>
      <p:pic>
        <p:nvPicPr>
          <p:cNvPr id="14" name="Picture 13"/>
          <p:cNvPicPr>
            <a:picLocks noChangeAspect="1"/>
          </p:cNvPicPr>
          <p:nvPr/>
        </p:nvPicPr>
        <p:blipFill>
          <a:blip r:embed="rId10"/>
          <a:stretch>
            <a:fillRect/>
          </a:stretch>
        </p:blipFill>
        <p:spPr>
          <a:xfrm>
            <a:off x="341698" y="5592460"/>
            <a:ext cx="4287835" cy="791342"/>
          </a:xfrm>
          <a:prstGeom prst="rect">
            <a:avLst/>
          </a:prstGeom>
        </p:spPr>
      </p:pic>
    </p:spTree>
    <p:extLst>
      <p:ext uri="{BB962C8B-B14F-4D97-AF65-F5344CB8AC3E}">
        <p14:creationId xmlns:p14="http://schemas.microsoft.com/office/powerpoint/2010/main" val="3013090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36577" y="914400"/>
            <a:ext cx="9070848" cy="707886"/>
          </a:xfrm>
          <a:prstGeom prst="rect">
            <a:avLst/>
          </a:prstGeom>
        </p:spPr>
        <p:txBody>
          <a:bodyPr wrap="square">
            <a:spAutoFit/>
          </a:bodyPr>
          <a:lstStyle/>
          <a:p>
            <a:r>
              <a:rPr lang="en-US" sz="2000" dirty="0">
                <a:latin typeface="Book Antiqua" panose="02040602050305030304" pitchFamily="18" charset="0"/>
              </a:rPr>
              <a:t>10. Compute one break-even point</a:t>
            </a:r>
          </a:p>
          <a:p>
            <a:r>
              <a:rPr lang="en-US" sz="2000" dirty="0">
                <a:latin typeface="Book Antiqua" panose="02040602050305030304" pitchFamily="18" charset="0"/>
              </a:rPr>
              <a:t>11.Compute the other break-even point</a:t>
            </a:r>
            <a:endParaRPr lang="en-US" sz="2000" dirty="0"/>
          </a:p>
        </p:txBody>
      </p:sp>
      <p:pic>
        <p:nvPicPr>
          <p:cNvPr id="9" name="Picture 8"/>
          <p:cNvPicPr>
            <a:picLocks noChangeAspect="1"/>
          </p:cNvPicPr>
          <p:nvPr/>
        </p:nvPicPr>
        <p:blipFill>
          <a:blip r:embed="rId3"/>
          <a:stretch>
            <a:fillRect/>
          </a:stretch>
        </p:blipFill>
        <p:spPr>
          <a:xfrm>
            <a:off x="4768787" y="914400"/>
            <a:ext cx="4310063" cy="2643506"/>
          </a:xfrm>
          <a:prstGeom prst="rect">
            <a:avLst/>
          </a:prstGeom>
        </p:spPr>
      </p:pic>
      <p:graphicFrame>
        <p:nvGraphicFramePr>
          <p:cNvPr id="5" name="Object 4"/>
          <p:cNvGraphicFramePr>
            <a:graphicFrameLocks noChangeAspect="1"/>
          </p:cNvGraphicFramePr>
          <p:nvPr/>
        </p:nvGraphicFramePr>
        <p:xfrm>
          <a:off x="31814" y="3799010"/>
          <a:ext cx="6752334" cy="1052953"/>
        </p:xfrm>
        <a:graphic>
          <a:graphicData uri="http://schemas.openxmlformats.org/presentationml/2006/ole">
            <mc:AlternateContent xmlns:mc="http://schemas.openxmlformats.org/markup-compatibility/2006">
              <mc:Choice xmlns:v="urn:schemas-microsoft-com:vml" Requires="v">
                <p:oleObj spid="_x0000_s23582" name="Worksheet" r:id="rId4" imgW="2392751" imgH="373301" progId="Excel.Sheet.12">
                  <p:embed/>
                </p:oleObj>
              </mc:Choice>
              <mc:Fallback>
                <p:oleObj name="Worksheet" r:id="rId4" imgW="2392751" imgH="373301" progId="Excel.Sheet.12">
                  <p:embed/>
                  <p:pic>
                    <p:nvPicPr>
                      <p:cNvPr id="5" name="Object 4"/>
                      <p:cNvPicPr/>
                      <p:nvPr/>
                    </p:nvPicPr>
                    <p:blipFill>
                      <a:blip r:embed="rId5"/>
                      <a:stretch>
                        <a:fillRect/>
                      </a:stretch>
                    </p:blipFill>
                    <p:spPr>
                      <a:xfrm>
                        <a:off x="31814" y="3799010"/>
                        <a:ext cx="6752334" cy="1052953"/>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1814" y="5093067"/>
          <a:ext cx="7990596" cy="949339"/>
        </p:xfrm>
        <a:graphic>
          <a:graphicData uri="http://schemas.openxmlformats.org/presentationml/2006/ole">
            <mc:AlternateContent xmlns:mc="http://schemas.openxmlformats.org/markup-compatibility/2006">
              <mc:Choice xmlns:v="urn:schemas-microsoft-com:vml" Requires="v">
                <p:oleObj spid="_x0000_s23583" name="Worksheet" r:id="rId6" imgW="3139582" imgH="373301" progId="Excel.Sheet.12">
                  <p:embed/>
                </p:oleObj>
              </mc:Choice>
              <mc:Fallback>
                <p:oleObj name="Worksheet" r:id="rId6" imgW="3139582" imgH="373301" progId="Excel.Sheet.12">
                  <p:embed/>
                  <p:pic>
                    <p:nvPicPr>
                      <p:cNvPr id="11" name="Object 10"/>
                      <p:cNvPicPr/>
                      <p:nvPr/>
                    </p:nvPicPr>
                    <p:blipFill>
                      <a:blip r:embed="rId7"/>
                      <a:stretch>
                        <a:fillRect/>
                      </a:stretch>
                    </p:blipFill>
                    <p:spPr>
                      <a:xfrm>
                        <a:off x="31814" y="5093067"/>
                        <a:ext cx="7990596" cy="949339"/>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10110" y="1838259"/>
          <a:ext cx="1974077" cy="600141"/>
        </p:xfrm>
        <a:graphic>
          <a:graphicData uri="http://schemas.openxmlformats.org/presentationml/2006/ole">
            <mc:AlternateContent xmlns:mc="http://schemas.openxmlformats.org/markup-compatibility/2006">
              <mc:Choice xmlns:v="urn:schemas-microsoft-com:vml" Requires="v">
                <p:oleObj spid="_x0000_s23584" name="Worksheet" r:id="rId8" imgW="1226997" imgH="373301" progId="Excel.Sheet.12">
                  <p:embed/>
                </p:oleObj>
              </mc:Choice>
              <mc:Fallback>
                <p:oleObj name="Worksheet" r:id="rId8" imgW="1226997" imgH="373301" progId="Excel.Sheet.12">
                  <p:embed/>
                  <p:pic>
                    <p:nvPicPr>
                      <p:cNvPr id="2" name="Object 1"/>
                      <p:cNvPicPr/>
                      <p:nvPr/>
                    </p:nvPicPr>
                    <p:blipFill>
                      <a:blip r:embed="rId9"/>
                      <a:stretch>
                        <a:fillRect/>
                      </a:stretch>
                    </p:blipFill>
                    <p:spPr>
                      <a:xfrm>
                        <a:off x="110110" y="1838259"/>
                        <a:ext cx="1974077" cy="600141"/>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43638" y="2932173"/>
          <a:ext cx="1884890" cy="573027"/>
        </p:xfrm>
        <a:graphic>
          <a:graphicData uri="http://schemas.openxmlformats.org/presentationml/2006/ole">
            <mc:AlternateContent xmlns:mc="http://schemas.openxmlformats.org/markup-compatibility/2006">
              <mc:Choice xmlns:v="urn:schemas-microsoft-com:vml" Requires="v">
                <p:oleObj spid="_x0000_s23585" name="Worksheet" r:id="rId10" imgW="1226997" imgH="373301" progId="Excel.Sheet.12">
                  <p:embed/>
                </p:oleObj>
              </mc:Choice>
              <mc:Fallback>
                <p:oleObj name="Worksheet" r:id="rId10" imgW="1226997" imgH="373301" progId="Excel.Sheet.12">
                  <p:embed/>
                  <p:pic>
                    <p:nvPicPr>
                      <p:cNvPr id="7" name="Object 6"/>
                      <p:cNvPicPr/>
                      <p:nvPr/>
                    </p:nvPicPr>
                    <p:blipFill>
                      <a:blip r:embed="rId11"/>
                      <a:stretch>
                        <a:fillRect/>
                      </a:stretch>
                    </p:blipFill>
                    <p:spPr>
                      <a:xfrm>
                        <a:off x="143638" y="2932173"/>
                        <a:ext cx="1884890" cy="573027"/>
                      </a:xfrm>
                      <a:prstGeom prst="rect">
                        <a:avLst/>
                      </a:prstGeom>
                    </p:spPr>
                  </p:pic>
                </p:oleObj>
              </mc:Fallback>
            </mc:AlternateContent>
          </a:graphicData>
        </a:graphic>
      </p:graphicFrame>
    </p:spTree>
    <p:extLst>
      <p:ext uri="{BB962C8B-B14F-4D97-AF65-F5344CB8AC3E}">
        <p14:creationId xmlns:p14="http://schemas.microsoft.com/office/powerpoint/2010/main" val="207813000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144"/>
            <a:ext cx="9144000" cy="838200"/>
          </a:xfrm>
        </p:spPr>
        <p:txBody>
          <a:bodyPr/>
          <a:lstStyle/>
          <a:p>
            <a:r>
              <a:rPr lang="en-US" dirty="0"/>
              <a:t>Practice - Problem 2c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Given the following information regarding a production and distribution system; The total fixed costs are equal to 15,700 dollars. The variable cost per unit of product is equal to 810 dollars. The linear demand curve intercept of the price axis is at 1,600 dollars. The slope of the linear demand curve is -5. </a:t>
            </a:r>
          </a:p>
          <a:p>
            <a:pPr marL="0" indent="0">
              <a:buNone/>
            </a:pPr>
            <a:endParaRPr lang="en-US" dirty="0"/>
          </a:p>
        </p:txBody>
      </p:sp>
      <p:sp>
        <p:nvSpPr>
          <p:cNvPr id="7" name="Content Placeholder 3"/>
          <p:cNvSpPr txBox="1">
            <a:spLocks/>
          </p:cNvSpPr>
          <p:nvPr/>
        </p:nvSpPr>
        <p:spPr bwMode="auto">
          <a:xfrm>
            <a:off x="9144" y="3554610"/>
            <a:ext cx="3429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Price = 1600-5Q</a:t>
            </a:r>
          </a:p>
          <a:p>
            <a:pPr marL="0" indent="0">
              <a:buNone/>
            </a:pPr>
            <a:r>
              <a:rPr lang="en-US" kern="0" dirty="0"/>
              <a:t>TR= PQ</a:t>
            </a:r>
          </a:p>
        </p:txBody>
      </p:sp>
      <p:graphicFrame>
        <p:nvGraphicFramePr>
          <p:cNvPr id="9" name="Object 8"/>
          <p:cNvGraphicFramePr>
            <a:graphicFrameLocks noChangeAspect="1"/>
          </p:cNvGraphicFramePr>
          <p:nvPr/>
        </p:nvGraphicFramePr>
        <p:xfrm>
          <a:off x="5715000" y="2971800"/>
          <a:ext cx="3078988" cy="1515498"/>
        </p:xfrm>
        <a:graphic>
          <a:graphicData uri="http://schemas.openxmlformats.org/presentationml/2006/ole">
            <mc:AlternateContent xmlns:mc="http://schemas.openxmlformats.org/markup-compatibility/2006">
              <mc:Choice xmlns:v="urn:schemas-microsoft-com:vml" Requires="v">
                <p:oleObj spid="_x0000_s24592" name="Worksheet" r:id="rId3" imgW="1935551" imgH="952343" progId="Excel.Sheet.12">
                  <p:embed/>
                </p:oleObj>
              </mc:Choice>
              <mc:Fallback>
                <p:oleObj name="Worksheet" r:id="rId3" imgW="1935551" imgH="952343" progId="Excel.Sheet.12">
                  <p:embed/>
                  <p:pic>
                    <p:nvPicPr>
                      <p:cNvPr id="9" name="Object 8"/>
                      <p:cNvPicPr/>
                      <p:nvPr/>
                    </p:nvPicPr>
                    <p:blipFill>
                      <a:blip r:embed="rId4"/>
                      <a:stretch>
                        <a:fillRect/>
                      </a:stretch>
                    </p:blipFill>
                    <p:spPr>
                      <a:xfrm>
                        <a:off x="5715000" y="2971800"/>
                        <a:ext cx="3078988" cy="1515498"/>
                      </a:xfrm>
                      <a:prstGeom prst="rect">
                        <a:avLst/>
                      </a:prstGeom>
                    </p:spPr>
                  </p:pic>
                </p:oleObj>
              </mc:Fallback>
            </mc:AlternateContent>
          </a:graphicData>
        </a:graphic>
      </p:graphicFrame>
      <p:sp>
        <p:nvSpPr>
          <p:cNvPr id="10" name="Content Placeholder 3"/>
          <p:cNvSpPr txBox="1">
            <a:spLocks/>
          </p:cNvSpPr>
          <p:nvPr/>
        </p:nvSpPr>
        <p:spPr bwMode="auto">
          <a:xfrm>
            <a:off x="1" y="2723388"/>
            <a:ext cx="525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1. At around what quantity of sales is the revenue maximized? </a:t>
            </a:r>
          </a:p>
          <a:p>
            <a:pPr marL="0" indent="0">
              <a:buFont typeface="Wingdings" pitchFamily="2" charset="2"/>
              <a:buNone/>
            </a:pPr>
            <a:endParaRPr lang="en-US" kern="0" dirty="0"/>
          </a:p>
        </p:txBody>
      </p:sp>
      <p:sp>
        <p:nvSpPr>
          <p:cNvPr id="11" name="Content Placeholder 3"/>
          <p:cNvSpPr txBox="1">
            <a:spLocks/>
          </p:cNvSpPr>
          <p:nvPr/>
        </p:nvSpPr>
        <p:spPr bwMode="auto">
          <a:xfrm>
            <a:off x="76201" y="4487298"/>
            <a:ext cx="3886201"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2. At around what volume of sales is the total profit maximized? </a:t>
            </a:r>
          </a:p>
          <a:p>
            <a:pPr marL="0" indent="0">
              <a:buFont typeface="Wingdings" pitchFamily="2" charset="2"/>
              <a:buNone/>
            </a:pPr>
            <a:r>
              <a:rPr lang="en-US" kern="0" dirty="0"/>
              <a:t>79 units. </a:t>
            </a:r>
          </a:p>
        </p:txBody>
      </p:sp>
      <p:graphicFrame>
        <p:nvGraphicFramePr>
          <p:cNvPr id="12" name="Object 11"/>
          <p:cNvGraphicFramePr>
            <a:graphicFrameLocks noChangeAspect="1"/>
          </p:cNvGraphicFramePr>
          <p:nvPr/>
        </p:nvGraphicFramePr>
        <p:xfrm>
          <a:off x="5678424" y="4792098"/>
          <a:ext cx="3188845" cy="1600200"/>
        </p:xfrm>
        <a:graphic>
          <a:graphicData uri="http://schemas.openxmlformats.org/presentationml/2006/ole">
            <mc:AlternateContent xmlns:mc="http://schemas.openxmlformats.org/markup-compatibility/2006">
              <mc:Choice xmlns:v="urn:schemas-microsoft-com:vml" Requires="v">
                <p:oleObj spid="_x0000_s24593" name="Worksheet" r:id="rId5" imgW="2628794" imgH="1318433" progId="Excel.Sheet.12">
                  <p:embed/>
                </p:oleObj>
              </mc:Choice>
              <mc:Fallback>
                <p:oleObj name="Worksheet" r:id="rId5" imgW="2628794" imgH="1318433" progId="Excel.Sheet.12">
                  <p:embed/>
                  <p:pic>
                    <p:nvPicPr>
                      <p:cNvPr id="12" name="Object 11"/>
                      <p:cNvPicPr/>
                      <p:nvPr/>
                    </p:nvPicPr>
                    <p:blipFill>
                      <a:blip r:embed="rId6"/>
                      <a:stretch>
                        <a:fillRect/>
                      </a:stretch>
                    </p:blipFill>
                    <p:spPr>
                      <a:xfrm>
                        <a:off x="5678424" y="4792098"/>
                        <a:ext cx="3188845" cy="1600200"/>
                      </a:xfrm>
                      <a:prstGeom prst="rect">
                        <a:avLst/>
                      </a:prstGeom>
                    </p:spPr>
                  </p:pic>
                </p:oleObj>
              </mc:Fallback>
            </mc:AlternateContent>
          </a:graphicData>
        </a:graphic>
      </p:graphicFrame>
    </p:spTree>
    <p:extLst>
      <p:ext uri="{BB962C8B-B14F-4D97-AF65-F5344CB8AC3E}">
        <p14:creationId xmlns:p14="http://schemas.microsoft.com/office/powerpoint/2010/main" val="217291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sp>
        <p:nvSpPr>
          <p:cNvPr id="7" name="Content Placeholder 3"/>
          <p:cNvSpPr txBox="1">
            <a:spLocks/>
          </p:cNvSpPr>
          <p:nvPr/>
        </p:nvSpPr>
        <p:spPr bwMode="auto">
          <a:xfrm>
            <a:off x="1" y="838200"/>
            <a:ext cx="4267199"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2. At around what quantity of sales do you have the first break-even point (from loss to profit)?</a:t>
            </a:r>
          </a:p>
          <a:p>
            <a:pPr marL="0" indent="0">
              <a:buFont typeface="Wingdings" pitchFamily="2" charset="2"/>
              <a:buNone/>
            </a:pPr>
            <a:r>
              <a:rPr lang="en-US" kern="0" dirty="0"/>
              <a:t>23 units. </a:t>
            </a:r>
          </a:p>
        </p:txBody>
      </p:sp>
      <p:graphicFrame>
        <p:nvGraphicFramePr>
          <p:cNvPr id="4" name="Object 3"/>
          <p:cNvGraphicFramePr>
            <a:graphicFrameLocks noChangeAspect="1"/>
          </p:cNvGraphicFramePr>
          <p:nvPr/>
        </p:nvGraphicFramePr>
        <p:xfrm>
          <a:off x="4556760" y="927496"/>
          <a:ext cx="4503296" cy="2259807"/>
        </p:xfrm>
        <a:graphic>
          <a:graphicData uri="http://schemas.openxmlformats.org/presentationml/2006/ole">
            <mc:AlternateContent xmlns:mc="http://schemas.openxmlformats.org/markup-compatibility/2006">
              <mc:Choice xmlns:v="urn:schemas-microsoft-com:vml" Requires="v">
                <p:oleObj spid="_x0000_s25616" name="Worksheet" r:id="rId3" imgW="2628794" imgH="1318433" progId="Excel.Sheet.12">
                  <p:embed/>
                </p:oleObj>
              </mc:Choice>
              <mc:Fallback>
                <p:oleObj name="Worksheet" r:id="rId3" imgW="2628794" imgH="1318433" progId="Excel.Sheet.12">
                  <p:embed/>
                  <p:pic>
                    <p:nvPicPr>
                      <p:cNvPr id="4" name="Object 3"/>
                      <p:cNvPicPr/>
                      <p:nvPr/>
                    </p:nvPicPr>
                    <p:blipFill>
                      <a:blip r:embed="rId4"/>
                      <a:stretch>
                        <a:fillRect/>
                      </a:stretch>
                    </p:blipFill>
                    <p:spPr>
                      <a:xfrm>
                        <a:off x="4556760" y="927496"/>
                        <a:ext cx="4503296" cy="2259807"/>
                      </a:xfrm>
                      <a:prstGeom prst="rect">
                        <a:avLst/>
                      </a:prstGeom>
                    </p:spPr>
                  </p:pic>
                </p:oleObj>
              </mc:Fallback>
            </mc:AlternateContent>
          </a:graphicData>
        </a:graphic>
      </p:graphicFrame>
      <p:sp>
        <p:nvSpPr>
          <p:cNvPr id="5" name="Rectangle 4"/>
          <p:cNvSpPr/>
          <p:nvPr/>
        </p:nvSpPr>
        <p:spPr>
          <a:xfrm>
            <a:off x="76200" y="3429000"/>
            <a:ext cx="4255006" cy="3046988"/>
          </a:xfrm>
          <a:prstGeom prst="rect">
            <a:avLst/>
          </a:prstGeom>
        </p:spPr>
        <p:txBody>
          <a:bodyPr wrap="square">
            <a:spAutoFit/>
          </a:bodyPr>
          <a:lstStyle/>
          <a:p>
            <a:pPr marL="0" indent="0">
              <a:buFont typeface="Wingdings" pitchFamily="2" charset="2"/>
              <a:buNone/>
            </a:pPr>
            <a:endParaRPr lang="en-US" sz="2400" kern="0" dirty="0">
              <a:latin typeface="Book Antiqua" panose="02040602050305030304" pitchFamily="18" charset="0"/>
            </a:endParaRPr>
          </a:p>
          <a:p>
            <a:pPr marL="0" indent="0">
              <a:buFont typeface="Wingdings" pitchFamily="2" charset="2"/>
              <a:buNone/>
            </a:pPr>
            <a:r>
              <a:rPr lang="en-US" sz="2400" kern="0" dirty="0">
                <a:latin typeface="Book Antiqua" panose="02040602050305030304" pitchFamily="18" charset="0"/>
              </a:rPr>
              <a:t>3. At around what quantity of sales do you have the second BEP? </a:t>
            </a:r>
          </a:p>
          <a:p>
            <a:pPr marL="0" indent="0">
              <a:buFont typeface="Wingdings" pitchFamily="2" charset="2"/>
              <a:buNone/>
            </a:pPr>
            <a:r>
              <a:rPr lang="en-US" sz="2400" kern="0" dirty="0">
                <a:latin typeface="Book Antiqua" panose="02040602050305030304" pitchFamily="18" charset="0"/>
              </a:rPr>
              <a:t>&gt;=Max Profit</a:t>
            </a:r>
          </a:p>
          <a:p>
            <a:pPr marL="0" indent="0">
              <a:buFont typeface="Wingdings" pitchFamily="2" charset="2"/>
              <a:buNone/>
            </a:pPr>
            <a:r>
              <a:rPr lang="en-US" sz="2400" kern="0" dirty="0">
                <a:latin typeface="Book Antiqua" panose="02040602050305030304" pitchFamily="18" charset="0"/>
              </a:rPr>
              <a:t>&gt;= 79</a:t>
            </a:r>
          </a:p>
          <a:p>
            <a:pPr marL="0" indent="0">
              <a:buFont typeface="Wingdings" pitchFamily="2" charset="2"/>
              <a:buNone/>
            </a:pPr>
            <a:r>
              <a:rPr lang="en-US" sz="2400" kern="0" dirty="0">
                <a:latin typeface="Book Antiqua" panose="02040602050305030304" pitchFamily="18" charset="0"/>
              </a:rPr>
              <a:t>135 units. </a:t>
            </a:r>
          </a:p>
          <a:p>
            <a:pPr marL="0" indent="0">
              <a:buFont typeface="Wingdings" pitchFamily="2" charset="2"/>
              <a:buNone/>
            </a:pPr>
            <a:r>
              <a:rPr lang="en-US" sz="2400" kern="0" dirty="0">
                <a:latin typeface="Book Antiqua" panose="02040602050305030304" pitchFamily="18" charset="0"/>
              </a:rPr>
              <a:t> </a:t>
            </a:r>
          </a:p>
        </p:txBody>
      </p:sp>
      <p:graphicFrame>
        <p:nvGraphicFramePr>
          <p:cNvPr id="6" name="Object 5"/>
          <p:cNvGraphicFramePr>
            <a:graphicFrameLocks noChangeAspect="1"/>
          </p:cNvGraphicFramePr>
          <p:nvPr/>
        </p:nvGraphicFramePr>
        <p:xfrm>
          <a:off x="4572000" y="3886200"/>
          <a:ext cx="4403643" cy="2209800"/>
        </p:xfrm>
        <a:graphic>
          <a:graphicData uri="http://schemas.openxmlformats.org/presentationml/2006/ole">
            <mc:AlternateContent xmlns:mc="http://schemas.openxmlformats.org/markup-compatibility/2006">
              <mc:Choice xmlns:v="urn:schemas-microsoft-com:vml" Requires="v">
                <p:oleObj spid="_x0000_s25617" name="Worksheet" r:id="rId5" imgW="2628794" imgH="1318433" progId="Excel.Sheet.12">
                  <p:embed/>
                </p:oleObj>
              </mc:Choice>
              <mc:Fallback>
                <p:oleObj name="Worksheet" r:id="rId5" imgW="2628794" imgH="1318433" progId="Excel.Sheet.12">
                  <p:embed/>
                  <p:pic>
                    <p:nvPicPr>
                      <p:cNvPr id="6" name="Object 5"/>
                      <p:cNvPicPr/>
                      <p:nvPr/>
                    </p:nvPicPr>
                    <p:blipFill>
                      <a:blip r:embed="rId6"/>
                      <a:stretch>
                        <a:fillRect/>
                      </a:stretch>
                    </p:blipFill>
                    <p:spPr>
                      <a:xfrm>
                        <a:off x="4572000" y="3886200"/>
                        <a:ext cx="4403643" cy="2209800"/>
                      </a:xfrm>
                      <a:prstGeom prst="rect">
                        <a:avLst/>
                      </a:prstGeom>
                    </p:spPr>
                  </p:pic>
                </p:oleObj>
              </mc:Fallback>
            </mc:AlternateContent>
          </a:graphicData>
        </a:graphic>
      </p:graphicFrame>
    </p:spTree>
    <p:extLst>
      <p:ext uri="{BB962C8B-B14F-4D97-AF65-F5344CB8AC3E}">
        <p14:creationId xmlns:p14="http://schemas.microsoft.com/office/powerpoint/2010/main" val="209331994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graphicFrame>
        <p:nvGraphicFramePr>
          <p:cNvPr id="5" name="Object 4"/>
          <p:cNvGraphicFramePr>
            <a:graphicFrameLocks noChangeAspect="1"/>
          </p:cNvGraphicFramePr>
          <p:nvPr/>
        </p:nvGraphicFramePr>
        <p:xfrm>
          <a:off x="0" y="838200"/>
          <a:ext cx="9103963" cy="4800600"/>
        </p:xfrm>
        <a:graphic>
          <a:graphicData uri="http://schemas.openxmlformats.org/presentationml/2006/ole">
            <mc:AlternateContent xmlns:mc="http://schemas.openxmlformats.org/markup-compatibility/2006">
              <mc:Choice xmlns:v="urn:schemas-microsoft-com:vml" Requires="v">
                <p:oleObj spid="_x0000_s26633" name="Worksheet" r:id="rId3" imgW="7993557" imgH="4214064" progId="Excel.Sheet.12">
                  <p:embed/>
                </p:oleObj>
              </mc:Choice>
              <mc:Fallback>
                <p:oleObj name="Worksheet" r:id="rId3" imgW="7993557" imgH="4214064" progId="Excel.Sheet.12">
                  <p:embed/>
                  <p:pic>
                    <p:nvPicPr>
                      <p:cNvPr id="5" name="Object 4"/>
                      <p:cNvPicPr/>
                      <p:nvPr/>
                    </p:nvPicPr>
                    <p:blipFill>
                      <a:blip r:embed="rId4"/>
                      <a:stretch>
                        <a:fillRect/>
                      </a:stretch>
                    </p:blipFill>
                    <p:spPr>
                      <a:xfrm>
                        <a:off x="0" y="838200"/>
                        <a:ext cx="9103963" cy="4800600"/>
                      </a:xfrm>
                      <a:prstGeom prst="rect">
                        <a:avLst/>
                      </a:prstGeom>
                    </p:spPr>
                  </p:pic>
                </p:oleObj>
              </mc:Fallback>
            </mc:AlternateContent>
          </a:graphicData>
        </a:graphic>
      </p:graphicFrame>
      <p:sp>
        <p:nvSpPr>
          <p:cNvPr id="4" name="TextBox 3"/>
          <p:cNvSpPr txBox="1"/>
          <p:nvPr/>
        </p:nvSpPr>
        <p:spPr>
          <a:xfrm>
            <a:off x="-24384" y="6050465"/>
            <a:ext cx="4369851" cy="369332"/>
          </a:xfrm>
          <a:prstGeom prst="rect">
            <a:avLst/>
          </a:prstGeom>
          <a:noFill/>
        </p:spPr>
        <p:txBody>
          <a:bodyPr wrap="none" rtlCol="0">
            <a:spAutoFit/>
          </a:bodyPr>
          <a:lstStyle/>
          <a:p>
            <a:r>
              <a:rPr lang="en-US" dirty="0">
                <a:hlinkClick r:id="rId5" action="ppaction://hlinksldjump"/>
              </a:rPr>
              <a:t>Return To The Slide You Came From</a:t>
            </a:r>
            <a:endParaRPr lang="en-US" dirty="0"/>
          </a:p>
        </p:txBody>
      </p:sp>
    </p:spTree>
    <p:extLst>
      <p:ext uri="{BB962C8B-B14F-4D97-AF65-F5344CB8AC3E}">
        <p14:creationId xmlns:p14="http://schemas.microsoft.com/office/powerpoint/2010/main" val="39828180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Given the demand curve of Qmax= 300 and Pmax = $200, what is the probability of sales if a customer visits our website and buys the product, if:</a:t>
            </a:r>
          </a:p>
        </p:txBody>
      </p:sp>
      <p:pic>
        <p:nvPicPr>
          <p:cNvPr id="2" name="Picture 1"/>
          <p:cNvPicPr>
            <a:picLocks noChangeAspect="1"/>
          </p:cNvPicPr>
          <p:nvPr/>
        </p:nvPicPr>
        <p:blipFill>
          <a:blip r:embed="rId2"/>
          <a:stretch>
            <a:fillRect/>
          </a:stretch>
        </p:blipFill>
        <p:spPr>
          <a:xfrm>
            <a:off x="3505200" y="2286000"/>
            <a:ext cx="5531386" cy="3402753"/>
          </a:xfrm>
          <a:prstGeom prst="rect">
            <a:avLst/>
          </a:prstGeom>
        </p:spPr>
      </p:pic>
      <p:sp>
        <p:nvSpPr>
          <p:cNvPr id="13" name="Content Placeholder 3"/>
          <p:cNvSpPr txBox="1">
            <a:spLocks/>
          </p:cNvSpPr>
          <p:nvPr/>
        </p:nvSpPr>
        <p:spPr bwMode="auto">
          <a:xfrm>
            <a:off x="76200" y="2214153"/>
            <a:ext cx="3429000" cy="3984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514350">
              <a:buFont typeface="Wingdings" pitchFamily="2" charset="2"/>
              <a:buAutoNum type="romanLcParenBoth"/>
            </a:pPr>
            <a:r>
              <a:rPr lang="en-US" sz="2000" kern="0" dirty="0"/>
              <a:t>The price is set to $100. </a:t>
            </a:r>
          </a:p>
          <a:p>
            <a:pPr marL="514350" indent="-514350">
              <a:buFont typeface="Wingdings" pitchFamily="2" charset="2"/>
              <a:buAutoNum type="romanLcParenBoth"/>
            </a:pPr>
            <a:r>
              <a:rPr lang="en-US" sz="2000" kern="0" dirty="0"/>
              <a:t>The price is set to $20. </a:t>
            </a:r>
          </a:p>
          <a:p>
            <a:pPr marL="514350" indent="-514350">
              <a:buFont typeface="Wingdings" pitchFamily="2" charset="2"/>
              <a:buAutoNum type="romanLcParenBoth"/>
            </a:pPr>
            <a:r>
              <a:rPr lang="en-US" sz="2000" kern="0" dirty="0"/>
              <a:t>The price is set to $145.</a:t>
            </a:r>
          </a:p>
          <a:p>
            <a:pPr marL="514350" indent="-514350">
              <a:buFont typeface="Wingdings" pitchFamily="2" charset="2"/>
              <a:buAutoNum type="romanLcParenBoth"/>
            </a:pPr>
            <a:r>
              <a:rPr lang="en-US" sz="2000" kern="0" dirty="0"/>
              <a:t>Draw the total revenue curve using uniform distribution.</a:t>
            </a:r>
          </a:p>
          <a:p>
            <a:pPr marL="514350" indent="-514350">
              <a:buFont typeface="Wingdings" pitchFamily="2" charset="2"/>
              <a:buAutoNum type="romanLcParenBoth"/>
            </a:pPr>
            <a:r>
              <a:rPr lang="en-US" sz="2000" kern="0" dirty="0"/>
              <a:t>Draw the marginal revenue curve using uniform distribution.</a:t>
            </a:r>
          </a:p>
          <a:p>
            <a:pPr marL="0" indent="0">
              <a:buNone/>
            </a:pPr>
            <a:r>
              <a:rPr lang="en-US" sz="2000" kern="0" dirty="0"/>
              <a:t>  </a:t>
            </a:r>
          </a:p>
        </p:txBody>
      </p:sp>
    </p:spTree>
    <p:extLst>
      <p:ext uri="{BB962C8B-B14F-4D97-AF65-F5344CB8AC3E}">
        <p14:creationId xmlns:p14="http://schemas.microsoft.com/office/powerpoint/2010/main" val="19464771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pic>
        <p:nvPicPr>
          <p:cNvPr id="6" name="Picture 5"/>
          <p:cNvPicPr>
            <a:picLocks noChangeAspect="1"/>
          </p:cNvPicPr>
          <p:nvPr/>
        </p:nvPicPr>
        <p:blipFill>
          <a:blip r:embed="rId3"/>
          <a:stretch>
            <a:fillRect/>
          </a:stretch>
        </p:blipFill>
        <p:spPr>
          <a:xfrm>
            <a:off x="228600" y="990600"/>
            <a:ext cx="8510868" cy="2362200"/>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751380401"/>
              </p:ext>
            </p:extLst>
          </p:nvPr>
        </p:nvGraphicFramePr>
        <p:xfrm>
          <a:off x="225425" y="3886200"/>
          <a:ext cx="3954463" cy="2371725"/>
        </p:xfrm>
        <a:graphic>
          <a:graphicData uri="http://schemas.openxmlformats.org/presentationml/2006/ole">
            <mc:AlternateContent xmlns:mc="http://schemas.openxmlformats.org/markup-compatibility/2006">
              <mc:Choice xmlns:v="urn:schemas-microsoft-com:vml" Requires="v">
                <p:oleObj spid="_x0000_s27664" name="Worksheet" r:id="rId4" imgW="4590607" imgH="2752568" progId="Excel.Sheet.12">
                  <p:link updateAutomatic="1"/>
                </p:oleObj>
              </mc:Choice>
              <mc:Fallback>
                <p:oleObj name="Worksheet" r:id="rId4" imgW="4590607" imgH="2752568" progId="Excel.Sheet.12">
                  <p:link updateAutomatic="1"/>
                  <p:pic>
                    <p:nvPicPr>
                      <p:cNvPr id="7" name="Object 6"/>
                      <p:cNvPicPr/>
                      <p:nvPr/>
                    </p:nvPicPr>
                    <p:blipFill>
                      <a:blip r:embed="rId5"/>
                      <a:stretch>
                        <a:fillRect/>
                      </a:stretch>
                    </p:blipFill>
                    <p:spPr>
                      <a:xfrm>
                        <a:off x="225425" y="3886200"/>
                        <a:ext cx="3954463" cy="2371725"/>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105400" y="3883257"/>
          <a:ext cx="3505200" cy="2338165"/>
        </p:xfrm>
        <a:graphic>
          <a:graphicData uri="http://schemas.openxmlformats.org/presentationml/2006/ole">
            <mc:AlternateContent xmlns:mc="http://schemas.openxmlformats.org/markup-compatibility/2006">
              <mc:Choice xmlns:v="urn:schemas-microsoft-com:vml" Requires="v">
                <p:oleObj spid="_x0000_s27665" name="Worksheet" r:id="rId6" imgW="4076552" imgH="2718652" progId="Excel.Sheet.12">
                  <p:embed/>
                </p:oleObj>
              </mc:Choice>
              <mc:Fallback>
                <p:oleObj name="Worksheet" r:id="rId6" imgW="4076552" imgH="2718652" progId="Excel.Sheet.12">
                  <p:embed/>
                  <p:pic>
                    <p:nvPicPr>
                      <p:cNvPr id="9" name="Object 8"/>
                      <p:cNvPicPr/>
                      <p:nvPr/>
                    </p:nvPicPr>
                    <p:blipFill>
                      <a:blip r:embed="rId7"/>
                      <a:stretch>
                        <a:fillRect/>
                      </a:stretch>
                    </p:blipFill>
                    <p:spPr>
                      <a:xfrm>
                        <a:off x="5105400" y="3883257"/>
                        <a:ext cx="3505200" cy="2338165"/>
                      </a:xfrm>
                      <a:prstGeom prst="rect">
                        <a:avLst/>
                      </a:prstGeom>
                    </p:spPr>
                  </p:pic>
                </p:oleObj>
              </mc:Fallback>
            </mc:AlternateContent>
          </a:graphicData>
        </a:graphic>
      </p:graphicFrame>
    </p:spTree>
    <p:extLst>
      <p:ext uri="{BB962C8B-B14F-4D97-AF65-F5344CB8AC3E}">
        <p14:creationId xmlns:p14="http://schemas.microsoft.com/office/powerpoint/2010/main" val="32803312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Prepare a linear demand curve using the following price and sales data. </a:t>
            </a:r>
          </a:p>
        </p:txBody>
      </p:sp>
      <p:sp>
        <p:nvSpPr>
          <p:cNvPr id="3" name="Title 2"/>
          <p:cNvSpPr>
            <a:spLocks noGrp="1"/>
          </p:cNvSpPr>
          <p:nvPr>
            <p:ph type="title"/>
          </p:nvPr>
        </p:nvSpPr>
        <p:spPr>
          <a:xfrm>
            <a:off x="0" y="0"/>
            <a:ext cx="9296399" cy="838200"/>
          </a:xfrm>
        </p:spPr>
        <p:txBody>
          <a:bodyPr/>
          <a:lstStyle/>
          <a:p>
            <a:r>
              <a:rPr lang="en-US" dirty="0"/>
              <a:t>Problem 1. Estimate Demand Curve: Max D(Q) and Max P </a:t>
            </a:r>
          </a:p>
        </p:txBody>
      </p:sp>
      <p:graphicFrame>
        <p:nvGraphicFramePr>
          <p:cNvPr id="21" name="Object 20"/>
          <p:cNvGraphicFramePr>
            <a:graphicFrameLocks noChangeAspect="1"/>
          </p:cNvGraphicFramePr>
          <p:nvPr/>
        </p:nvGraphicFramePr>
        <p:xfrm>
          <a:off x="7086600" y="1600200"/>
          <a:ext cx="1730607" cy="2528643"/>
        </p:xfrm>
        <a:graphic>
          <a:graphicData uri="http://schemas.openxmlformats.org/presentationml/2006/ole">
            <mc:AlternateContent xmlns:mc="http://schemas.openxmlformats.org/markup-compatibility/2006">
              <mc:Choice xmlns:v="urn:schemas-microsoft-com:vml" Requires="v">
                <p:oleObj spid="_x0000_s8201" name="Worksheet" r:id="rId4" imgW="1272505" imgH="1859296" progId="Excel.Sheet.12">
                  <p:embed/>
                </p:oleObj>
              </mc:Choice>
              <mc:Fallback>
                <p:oleObj name="Worksheet" r:id="rId4" imgW="1272505" imgH="1859296" progId="Excel.Sheet.12">
                  <p:embed/>
                  <p:pic>
                    <p:nvPicPr>
                      <p:cNvPr id="21" name="Object 20"/>
                      <p:cNvPicPr/>
                      <p:nvPr/>
                    </p:nvPicPr>
                    <p:blipFill>
                      <a:blip r:embed="rId5"/>
                      <a:stretch>
                        <a:fillRect/>
                      </a:stretch>
                    </p:blipFill>
                    <p:spPr>
                      <a:xfrm>
                        <a:off x="7086600" y="1600200"/>
                        <a:ext cx="1730607" cy="2528643"/>
                      </a:xfrm>
                      <a:prstGeom prst="rect">
                        <a:avLst/>
                      </a:prstGeom>
                    </p:spPr>
                  </p:pic>
                </p:oleObj>
              </mc:Fallback>
            </mc:AlternateContent>
          </a:graphicData>
        </a:graphic>
      </p:graphicFrame>
      <p:pic>
        <p:nvPicPr>
          <p:cNvPr id="22" name="Picture 21"/>
          <p:cNvPicPr>
            <a:picLocks noChangeAspect="1"/>
          </p:cNvPicPr>
          <p:nvPr/>
        </p:nvPicPr>
        <p:blipFill>
          <a:blip r:embed="rId6"/>
          <a:stretch>
            <a:fillRect/>
          </a:stretch>
        </p:blipFill>
        <p:spPr>
          <a:xfrm>
            <a:off x="2020124" y="1600200"/>
            <a:ext cx="4539826" cy="2528643"/>
          </a:xfrm>
          <a:prstGeom prst="rect">
            <a:avLst/>
          </a:prstGeom>
        </p:spPr>
      </p:pic>
    </p:spTree>
    <p:extLst>
      <p:ext uri="{BB962C8B-B14F-4D97-AF65-F5344CB8AC3E}">
        <p14:creationId xmlns:p14="http://schemas.microsoft.com/office/powerpoint/2010/main" val="3749517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Therefore, in a linear demand curve with (Qmax, Pmax) = [300,200], if I set the price to a specific P, then the probability that a visitor  buys the product is ________?</a:t>
            </a:r>
          </a:p>
          <a:p>
            <a:pPr marL="0" indent="0">
              <a:buNone/>
            </a:pPr>
            <a:endParaRPr lang="en-US" dirty="0"/>
          </a:p>
          <a:p>
            <a:pPr marL="0" indent="0">
              <a:buNone/>
            </a:pPr>
            <a:endParaRPr lang="en-US" dirty="0"/>
          </a:p>
          <a:p>
            <a:pPr marL="0" indent="0">
              <a:buNone/>
            </a:pPr>
            <a:endParaRPr lang="en-US" dirty="0"/>
          </a:p>
        </p:txBody>
      </p:sp>
      <p:sp>
        <p:nvSpPr>
          <p:cNvPr id="6" name="Content Placeholder 3"/>
          <p:cNvSpPr txBox="1">
            <a:spLocks/>
          </p:cNvSpPr>
          <p:nvPr/>
        </p:nvSpPr>
        <p:spPr bwMode="auto">
          <a:xfrm>
            <a:off x="0" y="2362200"/>
            <a:ext cx="9144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Therefore, in a linear demand curve with (Qmax, Pmax) = [300,200], if I set the price to a specific P, then the probability that a visitor  buys the product is ________?</a:t>
            </a:r>
          </a:p>
          <a:p>
            <a:pPr marL="0" indent="0">
              <a:buFont typeface="Wingdings" pitchFamily="2" charset="2"/>
              <a:buNone/>
            </a:pPr>
            <a:endParaRPr lang="en-US" kern="0" dirty="0"/>
          </a:p>
          <a:p>
            <a:pPr marL="0" indent="0">
              <a:buFont typeface="Wingdings" pitchFamily="2" charset="2"/>
              <a:buNone/>
            </a:pPr>
            <a:endParaRPr lang="en-US" kern="0" dirty="0"/>
          </a:p>
          <a:p>
            <a:pPr marL="0" indent="0">
              <a:buFont typeface="Wingdings" pitchFamily="2" charset="2"/>
              <a:buNone/>
            </a:pPr>
            <a:endParaRPr lang="en-US" kern="0" dirty="0"/>
          </a:p>
        </p:txBody>
      </p:sp>
    </p:spTree>
    <p:extLst>
      <p:ext uri="{BB962C8B-B14F-4D97-AF65-F5344CB8AC3E}">
        <p14:creationId xmlns:p14="http://schemas.microsoft.com/office/powerpoint/2010/main" val="26631641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448801" cy="5638800"/>
          </a:xfrm>
        </p:spPr>
        <p:txBody>
          <a:bodyPr/>
          <a:lstStyle/>
          <a:p>
            <a:pPr marL="0" indent="0">
              <a:buNone/>
            </a:pPr>
            <a:r>
              <a:rPr lang="en-US" dirty="0"/>
              <a:t>The daily linear demand curve in an internet store intercepts the price axis at 708 dollars. The slope of the linear demand curve is -4.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a:p>
            <a:pPr marL="457200" indent="-457200">
              <a:buAutoNum type="arabicPeriod"/>
            </a:pPr>
            <a:r>
              <a:rPr lang="en-US" dirty="0"/>
              <a:t>Compute the height, f(x), of the uniform distribution associated with this linear demand curve. </a:t>
            </a:r>
          </a:p>
          <a:p>
            <a:pPr marL="0" indent="0">
              <a:buNone/>
            </a:pPr>
            <a:r>
              <a:rPr lang="en-US" dirty="0"/>
              <a:t>If we set the price equal to 708, there will be no sale.</a:t>
            </a:r>
          </a:p>
          <a:p>
            <a:pPr marL="0" indent="0">
              <a:buNone/>
            </a:pPr>
            <a:r>
              <a:rPr lang="en-US" dirty="0"/>
              <a:t>If we set the price equal to 0, the total sales are: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Even at the price of 0, sales is bounded up by 177.</a:t>
            </a:r>
          </a:p>
        </p:txBody>
      </p:sp>
    </p:spTree>
    <p:extLst>
      <p:ext uri="{BB962C8B-B14F-4D97-AF65-F5344CB8AC3E}">
        <p14:creationId xmlns:p14="http://schemas.microsoft.com/office/powerpoint/2010/main" val="41212945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associated binomial distribution is then defined as</a:t>
            </a:r>
          </a:p>
          <a:p>
            <a:pPr marL="0" indent="0">
              <a:buNone/>
            </a:pPr>
            <a:r>
              <a:rPr lang="en-US" dirty="0"/>
              <a:t>a=0 and b=708</a:t>
            </a:r>
          </a:p>
          <a:p>
            <a:pPr marL="0" indent="0">
              <a:buNone/>
            </a:pPr>
            <a:r>
              <a:rPr lang="en-US" dirty="0"/>
              <a:t>The height of the Uniform distribution = f(x) = 1/(708-0) = 1/708</a:t>
            </a:r>
          </a:p>
          <a:p>
            <a:pPr marL="0" indent="0">
              <a:buNone/>
            </a:pPr>
            <a:r>
              <a:rPr lang="en-US" dirty="0"/>
              <a:t>= 0.001412 </a:t>
            </a:r>
          </a:p>
          <a:p>
            <a:pPr marL="0" indent="0">
              <a:buNone/>
            </a:pPr>
            <a:r>
              <a:rPr lang="en-US" dirty="0"/>
              <a:t>2. Compute the probability of sale if the price is set to 150 dollars. </a:t>
            </a:r>
          </a:p>
          <a:p>
            <a:pPr marL="0" indent="0">
              <a:buNone/>
            </a:pPr>
            <a:r>
              <a:rPr lang="en-US" dirty="0"/>
              <a:t>Probability of sale = (708-150)/708 = </a:t>
            </a:r>
          </a:p>
          <a:p>
            <a:pPr marL="0" indent="0">
              <a:buNone/>
            </a:pPr>
            <a:r>
              <a:rPr lang="en-US" dirty="0"/>
              <a:t>78.8136% </a:t>
            </a:r>
          </a:p>
          <a:p>
            <a:pPr marL="0" indent="0">
              <a:buNone/>
            </a:pPr>
            <a:r>
              <a:rPr lang="en-US" dirty="0"/>
              <a:t>3. Given the above price of 150 dollars, compute the expected (average) revenue from each individual visitor. </a:t>
            </a:r>
          </a:p>
          <a:p>
            <a:pPr marL="0" indent="0">
              <a:buNone/>
            </a:pPr>
            <a:r>
              <a:rPr lang="en-US" dirty="0"/>
              <a:t>Probability of sales is 78.8136% </a:t>
            </a:r>
          </a:p>
          <a:p>
            <a:pPr marL="0" indent="0">
              <a:buNone/>
            </a:pPr>
            <a:r>
              <a:rPr lang="en-US" dirty="0"/>
              <a:t>Price is 150</a:t>
            </a:r>
          </a:p>
          <a:p>
            <a:pPr marL="0" indent="0">
              <a:buNone/>
            </a:pPr>
            <a:r>
              <a:rPr lang="en-US" dirty="0"/>
              <a:t>Expected revenue from each customer = 150(78.8136%) = 118.2203 118.2 dollars. </a:t>
            </a:r>
          </a:p>
        </p:txBody>
      </p:sp>
      <p:sp>
        <p:nvSpPr>
          <p:cNvPr id="3" name="Title 2"/>
          <p:cNvSpPr>
            <a:spLocks noGrp="1"/>
          </p:cNvSpPr>
          <p:nvPr>
            <p:ph type="title"/>
          </p:nvPr>
        </p:nvSpPr>
        <p:spPr/>
        <p:txBody>
          <a:bodyPr/>
          <a:lstStyle/>
          <a:p>
            <a:r>
              <a:rPr lang="en-US" dirty="0"/>
              <a:t>Problem 3c</a:t>
            </a:r>
          </a:p>
        </p:txBody>
      </p:sp>
    </p:spTree>
    <p:extLst>
      <p:ext uri="{BB962C8B-B14F-4D97-AF65-F5344CB8AC3E}">
        <p14:creationId xmlns:p14="http://schemas.microsoft.com/office/powerpoint/2010/main" val="36903543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067801" cy="5638800"/>
          </a:xfrm>
        </p:spPr>
        <p:txBody>
          <a:bodyPr/>
          <a:lstStyle/>
          <a:p>
            <a:pPr marL="0" indent="0">
              <a:buNone/>
            </a:pPr>
            <a:r>
              <a:rPr lang="en-US" dirty="0"/>
              <a:t>4. Given the linear demand curve, compute the maximum daily demand (total number of visitors per day).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5. Given the above price of 150 dollars, and given the maximum number of visitors per day, compute the average number of units sold per day. </a:t>
            </a:r>
          </a:p>
          <a:p>
            <a:pPr marL="0" indent="0">
              <a:buNone/>
            </a:pPr>
            <a:r>
              <a:rPr lang="en-US" dirty="0"/>
              <a:t>Probability of sales is 78.8136% </a:t>
            </a:r>
          </a:p>
          <a:p>
            <a:pPr marL="0" indent="0">
              <a:buNone/>
            </a:pPr>
            <a:r>
              <a:rPr lang="en-US" dirty="0"/>
              <a:t>177 visitors</a:t>
            </a:r>
          </a:p>
          <a:p>
            <a:pPr marL="0" indent="0">
              <a:buNone/>
            </a:pPr>
            <a:r>
              <a:rPr lang="en-US" dirty="0"/>
              <a:t>(78.8136%)*177 = customers will buy at 150</a:t>
            </a:r>
          </a:p>
          <a:p>
            <a:pPr marL="0" indent="0">
              <a:buNone/>
            </a:pPr>
            <a:r>
              <a:rPr lang="en-US" dirty="0"/>
              <a:t>Or:  177 customers will buy at (78.8136%)*150 =139.5 customers </a:t>
            </a:r>
          </a:p>
        </p:txBody>
      </p:sp>
    </p:spTree>
    <p:extLst>
      <p:ext uri="{BB962C8B-B14F-4D97-AF65-F5344CB8AC3E}">
        <p14:creationId xmlns:p14="http://schemas.microsoft.com/office/powerpoint/2010/main" val="38702917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a:t>
            </a:r>
          </a:p>
        </p:txBody>
      </p:sp>
      <p:sp>
        <p:nvSpPr>
          <p:cNvPr id="4" name="Content Placeholder 3"/>
          <p:cNvSpPr>
            <a:spLocks noGrp="1"/>
          </p:cNvSpPr>
          <p:nvPr>
            <p:ph idx="1"/>
          </p:nvPr>
        </p:nvSpPr>
        <p:spPr>
          <a:xfrm>
            <a:off x="-1" y="850392"/>
            <a:ext cx="9144001" cy="5638800"/>
          </a:xfrm>
        </p:spPr>
        <p:txBody>
          <a:bodyPr/>
          <a:lstStyle/>
          <a:p>
            <a:pPr marL="0" indent="0">
              <a:buNone/>
            </a:pPr>
            <a:r>
              <a:rPr lang="en-US" dirty="0"/>
              <a:t>6. Given the above price of 150 dollars, compute the average daily total revenue. </a:t>
            </a:r>
          </a:p>
          <a:p>
            <a:pPr marL="0" indent="0">
              <a:buNone/>
            </a:pPr>
            <a:r>
              <a:rPr lang="en-US" dirty="0"/>
              <a:t>We can say 177 customers will visit, and probability of sales is 78.8136%. Therefore 139.5 customers will purchase our product at $150 per unit.</a:t>
            </a:r>
          </a:p>
          <a:p>
            <a:pPr marL="0" indent="0">
              <a:buNone/>
            </a:pPr>
            <a:r>
              <a:rPr lang="en-US" dirty="0"/>
              <a:t>We can say product price is $150, and the probability of sales is 78.8136%. Therefore 177 customers will purchase our product at $118.22 per unit.</a:t>
            </a:r>
          </a:p>
          <a:p>
            <a:pPr marL="0" indent="0">
              <a:buNone/>
            </a:pPr>
            <a:r>
              <a:rPr lang="en-US" dirty="0"/>
              <a:t>20,925 dollars. </a:t>
            </a:r>
          </a:p>
          <a:p>
            <a:pPr marL="0" indent="0">
              <a:buNone/>
            </a:pPr>
            <a:r>
              <a:rPr lang="en-US" dirty="0"/>
              <a:t>7. Given the above price, compute the standard deviation of the number of units sold per day. </a:t>
            </a:r>
          </a:p>
          <a:p>
            <a:pPr marL="0" indent="0">
              <a:buNone/>
            </a:pPr>
            <a:r>
              <a:rPr lang="en-US" dirty="0"/>
              <a:t>VAR = np(1-p) = 177(.788136)(1-.788136) = 29.55508475 </a:t>
            </a:r>
          </a:p>
          <a:p>
            <a:pPr marL="0" indent="0">
              <a:buNone/>
            </a:pPr>
            <a:r>
              <a:rPr lang="en-US" dirty="0"/>
              <a:t>Standard Deviation = 5.44, Average = 177(.788136)= 139.5</a:t>
            </a:r>
          </a:p>
          <a:p>
            <a:pPr marL="0" indent="0">
              <a:buNone/>
            </a:pPr>
            <a:r>
              <a:rPr lang="en-US" dirty="0"/>
              <a:t>Demand ~N(139.5, 5.44)</a:t>
            </a:r>
          </a:p>
        </p:txBody>
      </p:sp>
      <p:graphicFrame>
        <p:nvGraphicFramePr>
          <p:cNvPr id="2" name="Object 1"/>
          <p:cNvGraphicFramePr>
            <a:graphicFrameLocks noChangeAspect="1"/>
          </p:cNvGraphicFramePr>
          <p:nvPr/>
        </p:nvGraphicFramePr>
        <p:xfrm>
          <a:off x="4648200" y="3581400"/>
          <a:ext cx="3756025" cy="922337"/>
        </p:xfrm>
        <a:graphic>
          <a:graphicData uri="http://schemas.openxmlformats.org/presentationml/2006/ole">
            <mc:AlternateContent xmlns:mc="http://schemas.openxmlformats.org/markup-compatibility/2006">
              <mc:Choice xmlns:v="urn:schemas-microsoft-com:vml" Requires="v">
                <p:oleObj spid="_x0000_s28681" name="Worksheet" r:id="rId3" imgW="3756695" imgH="922224" progId="Excel.Sheet.12">
                  <p:embed/>
                </p:oleObj>
              </mc:Choice>
              <mc:Fallback>
                <p:oleObj name="Worksheet" r:id="rId3" imgW="3756695" imgH="922224" progId="Excel.Sheet.12">
                  <p:embed/>
                  <p:pic>
                    <p:nvPicPr>
                      <p:cNvPr id="2" name="Object 1"/>
                      <p:cNvPicPr/>
                      <p:nvPr/>
                    </p:nvPicPr>
                    <p:blipFill>
                      <a:blip r:embed="rId4"/>
                      <a:stretch>
                        <a:fillRect/>
                      </a:stretch>
                    </p:blipFill>
                    <p:spPr>
                      <a:xfrm>
                        <a:off x="4648200" y="3581400"/>
                        <a:ext cx="3756025" cy="922337"/>
                      </a:xfrm>
                      <a:prstGeom prst="rect">
                        <a:avLst/>
                      </a:prstGeom>
                    </p:spPr>
                  </p:pic>
                </p:oleObj>
              </mc:Fallback>
            </mc:AlternateContent>
          </a:graphicData>
        </a:graphic>
      </p:graphicFrame>
      <p:sp>
        <p:nvSpPr>
          <p:cNvPr id="5" name="TextBox 4">
            <a:hlinkClick r:id="rId5" action="ppaction://hlinksldjump"/>
          </p:cNvPr>
          <p:cNvSpPr txBox="1"/>
          <p:nvPr/>
        </p:nvSpPr>
        <p:spPr>
          <a:xfrm>
            <a:off x="4678680" y="6113764"/>
            <a:ext cx="4369851" cy="369332"/>
          </a:xfrm>
          <a:prstGeom prst="rect">
            <a:avLst/>
          </a:prstGeom>
          <a:noFill/>
        </p:spPr>
        <p:txBody>
          <a:bodyPr wrap="none" rtlCol="0">
            <a:spAutoFit/>
          </a:bodyPr>
          <a:lstStyle/>
          <a:p>
            <a:r>
              <a:rPr lang="en-US" dirty="0">
                <a:hlinkClick r:id="rId6" action="ppaction://hlinksldjump"/>
              </a:rPr>
              <a:t>Return To The Slide You Came From</a:t>
            </a:r>
            <a:endParaRPr lang="en-US" dirty="0"/>
          </a:p>
        </p:txBody>
      </p:sp>
    </p:spTree>
    <p:extLst>
      <p:ext uri="{BB962C8B-B14F-4D97-AF65-F5344CB8AC3E}">
        <p14:creationId xmlns:p14="http://schemas.microsoft.com/office/powerpoint/2010/main" val="32668667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Suppose the price that a customer is willing to pay for a product in an internet store is uniformly distributed between 0 and 1,560. The total number of potential customers visiting this website is 120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Variance = np(1-p) </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a:t>
            </a:r>
            <a:r>
              <a:rPr lang="en-US" dirty="0"/>
              <a:t>, </a:t>
            </a: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=R</a:t>
            </a:r>
            <a:r>
              <a:rPr lang="en-US" baseline="-25000" dirty="0">
                <a:sym typeface="Symbol" panose="05050102010706020507" pitchFamily="18" charset="2"/>
              </a:rPr>
              <a:t>L</a:t>
            </a:r>
            <a:r>
              <a:rPr lang="en-US" dirty="0"/>
              <a:t>, ROP=LTD+Isafety </a:t>
            </a:r>
          </a:p>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(1560-X)/1560</a:t>
            </a:r>
          </a:p>
          <a:p>
            <a:pPr marL="0" indent="0">
              <a:buNone/>
            </a:pPr>
            <a:r>
              <a:rPr lang="en-US" dirty="0"/>
              <a:t>Total Revenue = 120{X[(1560-X)/1560]}</a:t>
            </a:r>
          </a:p>
        </p:txBody>
      </p:sp>
      <p:sp>
        <p:nvSpPr>
          <p:cNvPr id="3" name="Title 2"/>
          <p:cNvSpPr>
            <a:spLocks noGrp="1"/>
          </p:cNvSpPr>
          <p:nvPr>
            <p:ph type="title"/>
          </p:nvPr>
        </p:nvSpPr>
        <p:spPr/>
        <p:txBody>
          <a:bodyPr/>
          <a:lstStyle/>
          <a:p>
            <a:r>
              <a:rPr lang="en-US" dirty="0"/>
              <a:t>Problem 4b</a:t>
            </a:r>
          </a:p>
        </p:txBody>
      </p:sp>
      <p:graphicFrame>
        <p:nvGraphicFramePr>
          <p:cNvPr id="4" name="Object 3"/>
          <p:cNvGraphicFramePr>
            <a:graphicFrameLocks noChangeAspect="1"/>
          </p:cNvGraphicFramePr>
          <p:nvPr/>
        </p:nvGraphicFramePr>
        <p:xfrm>
          <a:off x="304800" y="5715000"/>
          <a:ext cx="4587875" cy="555625"/>
        </p:xfrm>
        <a:graphic>
          <a:graphicData uri="http://schemas.openxmlformats.org/presentationml/2006/ole">
            <mc:AlternateContent xmlns:mc="http://schemas.openxmlformats.org/markup-compatibility/2006">
              <mc:Choice xmlns:v="urn:schemas-microsoft-com:vml" Requires="v">
                <p:oleObj spid="_x0000_s29705" name="Worksheet" r:id="rId3" imgW="4587311" imgH="556134" progId="Excel.Sheet.12">
                  <p:embed/>
                </p:oleObj>
              </mc:Choice>
              <mc:Fallback>
                <p:oleObj name="Worksheet" r:id="rId3" imgW="4587311" imgH="556134" progId="Excel.Sheet.12">
                  <p:embed/>
                  <p:pic>
                    <p:nvPicPr>
                      <p:cNvPr id="4" name="Object 3"/>
                      <p:cNvPicPr/>
                      <p:nvPr/>
                    </p:nvPicPr>
                    <p:blipFill>
                      <a:blip r:embed="rId4"/>
                      <a:stretch>
                        <a:fillRect/>
                      </a:stretch>
                    </p:blipFill>
                    <p:spPr>
                      <a:xfrm>
                        <a:off x="304800" y="5715000"/>
                        <a:ext cx="4587875" cy="555625"/>
                      </a:xfrm>
                      <a:prstGeom prst="rect">
                        <a:avLst/>
                      </a:prstGeom>
                    </p:spPr>
                  </p:pic>
                </p:oleObj>
              </mc:Fallback>
            </mc:AlternateContent>
          </a:graphicData>
        </a:graphic>
      </p:graphicFrame>
      <p:sp>
        <p:nvSpPr>
          <p:cNvPr id="5" name="Rectangle 4"/>
          <p:cNvSpPr/>
          <p:nvPr/>
        </p:nvSpPr>
        <p:spPr>
          <a:xfrm>
            <a:off x="5197475" y="5808146"/>
            <a:ext cx="1641796" cy="369332"/>
          </a:xfrm>
          <a:prstGeom prst="rect">
            <a:avLst/>
          </a:prstGeom>
        </p:spPr>
        <p:txBody>
          <a:bodyPr wrap="none">
            <a:spAutoFit/>
          </a:bodyPr>
          <a:lstStyle/>
          <a:p>
            <a:pPr marL="0" indent="0">
              <a:buNone/>
            </a:pPr>
            <a:r>
              <a:rPr lang="en-US" dirty="0"/>
              <a:t>780 dollars. </a:t>
            </a:r>
          </a:p>
        </p:txBody>
      </p:sp>
    </p:spTree>
    <p:extLst>
      <p:ext uri="{BB962C8B-B14F-4D97-AF65-F5344CB8AC3E}">
        <p14:creationId xmlns:p14="http://schemas.microsoft.com/office/powerpoint/2010/main" val="21671641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120 customers. </a:t>
            </a:r>
          </a:p>
          <a:p>
            <a:pPr marL="0" indent="0">
              <a:buNone/>
            </a:pPr>
            <a:r>
              <a:rPr lang="en-US" dirty="0"/>
              <a:t>0.5(120)=60</a:t>
            </a:r>
          </a:p>
          <a:p>
            <a:pPr marL="0" indent="0">
              <a:buNone/>
            </a:pPr>
            <a:r>
              <a:rPr lang="en-US" dirty="0"/>
              <a:t>3. Compute the maximum total revenue per day. </a:t>
            </a:r>
          </a:p>
          <a:p>
            <a:pPr marL="0" indent="0">
              <a:buNone/>
            </a:pPr>
            <a:r>
              <a:rPr lang="en-US" dirty="0"/>
              <a:t>46800 dollars. </a:t>
            </a:r>
          </a:p>
          <a:p>
            <a:pPr marL="0" indent="0">
              <a:buNone/>
            </a:pPr>
            <a:r>
              <a:rPr lang="en-US" dirty="0"/>
              <a:t>4. The variable cost per unit of product is 258 dollars. The total fixed cost is 14,000 dollars per day. Compute the price that maximizes the total profit. </a:t>
            </a:r>
          </a:p>
          <a:p>
            <a:pPr marL="0" indent="0">
              <a:buNone/>
            </a:pPr>
            <a:endParaRPr lang="en-US" dirty="0"/>
          </a:p>
          <a:p>
            <a:pPr marL="0" indent="0">
              <a:buNone/>
            </a:pPr>
            <a:endParaRPr lang="en-US" dirty="0"/>
          </a:p>
          <a:p>
            <a:pPr marL="0" indent="0">
              <a:buNone/>
            </a:pPr>
            <a:r>
              <a:rPr lang="en-US" dirty="0"/>
              <a:t>909 dollars. </a:t>
            </a:r>
          </a:p>
        </p:txBody>
      </p:sp>
      <p:sp>
        <p:nvSpPr>
          <p:cNvPr id="3" name="Title 2"/>
          <p:cNvSpPr>
            <a:spLocks noGrp="1"/>
          </p:cNvSpPr>
          <p:nvPr>
            <p:ph type="title"/>
          </p:nvPr>
        </p:nvSpPr>
        <p:spPr/>
        <p:txBody>
          <a:bodyPr/>
          <a:lstStyle/>
          <a:p>
            <a:r>
              <a:rPr lang="en-US" dirty="0"/>
              <a:t>Problem 4b</a:t>
            </a:r>
          </a:p>
        </p:txBody>
      </p:sp>
      <p:graphicFrame>
        <p:nvGraphicFramePr>
          <p:cNvPr id="6" name="Object 5"/>
          <p:cNvGraphicFramePr>
            <a:graphicFrameLocks noChangeAspect="1"/>
          </p:cNvGraphicFramePr>
          <p:nvPr>
            <p:extLst>
              <p:ext uri="{D42A27DB-BD31-4B8C-83A1-F6EECF244321}">
                <p14:modId xmlns:p14="http://schemas.microsoft.com/office/powerpoint/2010/main" val="1295875822"/>
              </p:ext>
            </p:extLst>
          </p:nvPr>
        </p:nvGraphicFramePr>
        <p:xfrm>
          <a:off x="1676400" y="4724400"/>
          <a:ext cx="7116762" cy="555625"/>
        </p:xfrm>
        <a:graphic>
          <a:graphicData uri="http://schemas.openxmlformats.org/presentationml/2006/ole">
            <mc:AlternateContent xmlns:mc="http://schemas.openxmlformats.org/markup-compatibility/2006">
              <mc:Choice xmlns:v="urn:schemas-microsoft-com:vml" Requires="v">
                <p:oleObj spid="_x0000_s30729" name="Worksheet" r:id="rId3" imgW="7117009" imgH="556134" progId="Excel.Sheet.12">
                  <p:embed/>
                </p:oleObj>
              </mc:Choice>
              <mc:Fallback>
                <p:oleObj name="Worksheet" r:id="rId3" imgW="7117009" imgH="556134" progId="Excel.Sheet.12">
                  <p:embed/>
                  <p:pic>
                    <p:nvPicPr>
                      <p:cNvPr id="6" name="Object 5"/>
                      <p:cNvPicPr/>
                      <p:nvPr/>
                    </p:nvPicPr>
                    <p:blipFill>
                      <a:blip r:embed="rId4"/>
                      <a:stretch>
                        <a:fillRect/>
                      </a:stretch>
                    </p:blipFill>
                    <p:spPr>
                      <a:xfrm>
                        <a:off x="1676400" y="4724400"/>
                        <a:ext cx="7116762" cy="555625"/>
                      </a:xfrm>
                      <a:prstGeom prst="rect">
                        <a:avLst/>
                      </a:prstGeom>
                    </p:spPr>
                  </p:pic>
                </p:oleObj>
              </mc:Fallback>
            </mc:AlternateContent>
          </a:graphicData>
        </a:graphic>
      </p:graphicFrame>
    </p:spTree>
    <p:extLst>
      <p:ext uri="{BB962C8B-B14F-4D97-AF65-F5344CB8AC3E}">
        <p14:creationId xmlns:p14="http://schemas.microsoft.com/office/powerpoint/2010/main" val="30572994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5. How many units are sold per day at the price that maximizes the total profit? </a:t>
            </a:r>
          </a:p>
          <a:p>
            <a:pPr marL="0" indent="0">
              <a:buNone/>
            </a:pPr>
            <a:r>
              <a:rPr lang="en-US" dirty="0"/>
              <a:t>50 units. </a:t>
            </a:r>
          </a:p>
          <a:p>
            <a:pPr marL="0" indent="0">
              <a:buNone/>
            </a:pPr>
            <a:r>
              <a:rPr lang="en-US" dirty="0"/>
              <a:t>6. Compute the maximum total profit per day. </a:t>
            </a:r>
          </a:p>
          <a:p>
            <a:pPr marL="0" indent="0">
              <a:buNone/>
            </a:pPr>
            <a:r>
              <a:rPr lang="en-US" dirty="0"/>
              <a:t>18,600 dollars. </a:t>
            </a:r>
          </a:p>
          <a:p>
            <a:pPr marL="0" indent="0">
              <a:buNone/>
            </a:pPr>
            <a:r>
              <a:rPr lang="en-US" dirty="0"/>
              <a:t>6. Given the price that maximizes the total profit, compute the Variance of the daily sales. </a:t>
            </a:r>
          </a:p>
          <a:p>
            <a:pPr marL="0" indent="0">
              <a:buNone/>
            </a:pPr>
            <a:r>
              <a:rPr lang="en-US" dirty="0"/>
              <a:t>N=120</a:t>
            </a:r>
          </a:p>
          <a:p>
            <a:pPr marL="0" indent="0">
              <a:buNone/>
            </a:pPr>
            <a:r>
              <a:rPr lang="en-US" dirty="0"/>
              <a:t>p=909</a:t>
            </a:r>
          </a:p>
          <a:p>
            <a:pPr marL="0" indent="0">
              <a:buNone/>
            </a:pPr>
            <a:r>
              <a:rPr lang="en-US" dirty="0"/>
              <a:t>Pmax= 1,560</a:t>
            </a:r>
          </a:p>
          <a:p>
            <a:pPr marL="0" indent="0">
              <a:buNone/>
            </a:pPr>
            <a:r>
              <a:rPr lang="en-US" dirty="0"/>
              <a:t>Probability of sales = (1560-909)/1560= 0.417307694</a:t>
            </a:r>
          </a:p>
          <a:p>
            <a:pPr marL="0" indent="0">
              <a:buNone/>
            </a:pPr>
            <a:r>
              <a:rPr lang="en-US" dirty="0"/>
              <a:t>VAR = 120(0.417307694)(1-0.41730769) = 29.1794379 </a:t>
            </a:r>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5431237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8. Given the price that maximizes the total profit, compute the Standard Deviation of the lead time demand.  Ordering lead time is 9 days. </a:t>
            </a:r>
          </a:p>
          <a:p>
            <a:pPr marL="0" indent="0">
              <a:buNone/>
            </a:pPr>
            <a:r>
              <a:rPr lang="en-US" sz="2200" dirty="0"/>
              <a:t>A: 26 units </a:t>
            </a:r>
          </a:p>
          <a:p>
            <a:pPr marL="0" indent="0">
              <a:buNone/>
            </a:pPr>
            <a:r>
              <a:rPr lang="en-US" sz="2200" dirty="0"/>
              <a:t>B: 11 units </a:t>
            </a:r>
          </a:p>
          <a:p>
            <a:pPr marL="0" indent="0">
              <a:buNone/>
            </a:pPr>
            <a:r>
              <a:rPr lang="en-US" sz="2200" dirty="0"/>
              <a:t>C: 10 units </a:t>
            </a:r>
          </a:p>
          <a:p>
            <a:pPr marL="0" indent="0">
              <a:buNone/>
            </a:pPr>
            <a:r>
              <a:rPr lang="en-US" sz="2200" dirty="0"/>
              <a:t>D: 16 units </a:t>
            </a:r>
          </a:p>
          <a:p>
            <a:pPr marL="0" indent="0">
              <a:buNone/>
            </a:pPr>
            <a:r>
              <a:rPr lang="en-US" sz="2200" dirty="0"/>
              <a:t>E: 14 units </a:t>
            </a:r>
          </a:p>
          <a:p>
            <a:pPr marL="0" indent="0">
              <a:buNone/>
            </a:pPr>
            <a:r>
              <a:rPr lang="en-US" dirty="0"/>
              <a:t>9. Compute the re-order point. Service level is 90 percent.</a:t>
            </a:r>
          </a:p>
          <a:p>
            <a:pPr marL="0" indent="0">
              <a:buNone/>
            </a:pPr>
            <a:r>
              <a:rPr lang="en-US" sz="2200" dirty="0"/>
              <a:t>A: 1,299 units </a:t>
            </a:r>
          </a:p>
          <a:p>
            <a:pPr marL="0" indent="0">
              <a:buNone/>
            </a:pPr>
            <a:r>
              <a:rPr lang="en-US" sz="2200" dirty="0"/>
              <a:t>B: 224 units </a:t>
            </a:r>
          </a:p>
          <a:p>
            <a:pPr marL="0" indent="0">
              <a:buNone/>
            </a:pPr>
            <a:r>
              <a:rPr lang="en-US" sz="2200" dirty="0"/>
              <a:t>C: 243 units </a:t>
            </a:r>
          </a:p>
          <a:p>
            <a:pPr marL="0" indent="0">
              <a:buNone/>
            </a:pPr>
            <a:r>
              <a:rPr lang="en-US" sz="2200" dirty="0"/>
              <a:t>D: 471 units</a:t>
            </a:r>
          </a:p>
          <a:p>
            <a:pPr marL="0" indent="0">
              <a:buNone/>
            </a:pPr>
            <a:r>
              <a:rPr lang="en-US" sz="2200" dirty="0"/>
              <a:t>E: 169 units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 saved Submit Quiz </a:t>
            </a:r>
          </a:p>
          <a:p>
            <a:pPr marL="0" indent="0">
              <a:buNone/>
            </a:pPr>
            <a:r>
              <a:rPr lang="en-US" dirty="0"/>
              <a:t>Keep Editing This Quiz</a:t>
            </a:r>
          </a:p>
          <a:p>
            <a:pPr marL="0" indent="0">
              <a:buNone/>
            </a:pPr>
            <a:r>
              <a:rPr lang="en-US" dirty="0"/>
              <a:t> Keep Editing This Quiz</a:t>
            </a:r>
          </a:p>
          <a:p>
            <a:pPr marL="0" indent="0">
              <a:buNone/>
            </a:pPr>
            <a:endParaRPr lang="en-US" dirty="0"/>
          </a:p>
          <a:p>
            <a:pPr marL="0" indent="0">
              <a:buNone/>
            </a:pPr>
            <a:r>
              <a:rPr lang="en-US" dirty="0"/>
              <a:t>Questions</a:t>
            </a:r>
          </a:p>
          <a:p>
            <a:pPr marL="0" indent="0">
              <a:buNone/>
            </a:pPr>
            <a:r>
              <a:rPr lang="en-US" dirty="0"/>
              <a:t>Haven't Answered Yet</a:t>
            </a:r>
          </a:p>
          <a:p>
            <a:pPr marL="0" indent="0">
              <a:buNone/>
            </a:pPr>
            <a:r>
              <a:rPr lang="en-US" dirty="0"/>
              <a:t>Question 1 </a:t>
            </a:r>
          </a:p>
          <a:p>
            <a:pPr marL="0" indent="0">
              <a:buNone/>
            </a:pPr>
            <a:endParaRPr lang="en-US" dirty="0"/>
          </a:p>
          <a:p>
            <a:pPr marL="0" indent="0">
              <a:buNone/>
            </a:pPr>
            <a:r>
              <a:rPr lang="en-US" dirty="0"/>
              <a:t>Time Elapsed: Hide </a:t>
            </a:r>
          </a:p>
          <a:p>
            <a:pPr marL="0" indent="0">
              <a:buNone/>
            </a:pPr>
            <a:endParaRPr lang="en-US" dirty="0"/>
          </a:p>
          <a:p>
            <a:pPr marL="0" indent="0">
              <a:buNone/>
            </a:pPr>
            <a:endParaRPr lang="en-US" dirty="0"/>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397032833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Recorded Lecture – From ECON to STAT</a:t>
            </a:r>
          </a:p>
        </p:txBody>
      </p:sp>
      <p:pic>
        <p:nvPicPr>
          <p:cNvPr id="4" name="2_qlQiYTLCs"/>
          <p:cNvPicPr>
            <a:picLocks noRot="1" noChangeAspect="1"/>
          </p:cNvPicPr>
          <p:nvPr>
            <a:videoFile r:link="rId1"/>
          </p:nvPr>
        </p:nvPicPr>
        <p:blipFill>
          <a:blip r:embed="rId4"/>
          <a:stretch>
            <a:fillRect/>
          </a:stretch>
        </p:blipFill>
        <p:spPr>
          <a:xfrm>
            <a:off x="69672" y="885826"/>
            <a:ext cx="8991599" cy="5057774"/>
          </a:xfrm>
          <a:prstGeom prst="rect">
            <a:avLst/>
          </a:prstGeom>
        </p:spPr>
      </p:pic>
      <p:pic>
        <p:nvPicPr>
          <p:cNvPr id="6" name="Picture 5"/>
          <p:cNvPicPr>
            <a:picLocks noChangeAspect="1"/>
          </p:cNvPicPr>
          <p:nvPr/>
        </p:nvPicPr>
        <p:blipFill>
          <a:blip r:embed="rId5"/>
          <a:stretch>
            <a:fillRect/>
          </a:stretch>
        </p:blipFill>
        <p:spPr>
          <a:xfrm>
            <a:off x="8229600" y="23950"/>
            <a:ext cx="866504" cy="726640"/>
          </a:xfrm>
          <a:prstGeom prst="rect">
            <a:avLst/>
          </a:prstGeom>
        </p:spPr>
      </p:pic>
      <p:sp>
        <p:nvSpPr>
          <p:cNvPr id="5" name="Rectangle 4"/>
          <p:cNvSpPr/>
          <p:nvPr/>
        </p:nvSpPr>
        <p:spPr>
          <a:xfrm>
            <a:off x="63140" y="5932714"/>
            <a:ext cx="7404460" cy="369332"/>
          </a:xfrm>
          <a:prstGeom prst="rect">
            <a:avLst/>
          </a:prstGeom>
        </p:spPr>
        <p:txBody>
          <a:bodyPr wrap="square">
            <a:spAutoFit/>
          </a:bodyPr>
          <a:lstStyle/>
          <a:p>
            <a:r>
              <a:rPr lang="en-US" dirty="0">
                <a:hlinkClick r:id="rId6"/>
              </a:rPr>
              <a:t>https://www.youtube.com/watch?v=2_qlQiYTLCs&amp;t=1188s</a:t>
            </a:r>
            <a:endParaRPr lang="en-US" dirty="0"/>
          </a:p>
        </p:txBody>
      </p:sp>
    </p:spTree>
    <p:extLst>
      <p:ext uri="{BB962C8B-B14F-4D97-AF65-F5344CB8AC3E}">
        <p14:creationId xmlns:p14="http://schemas.microsoft.com/office/powerpoint/2010/main" val="23546628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296399" cy="838200"/>
          </a:xfrm>
        </p:spPr>
        <p:txBody>
          <a:bodyPr/>
          <a:lstStyle/>
          <a:p>
            <a:r>
              <a:rPr lang="en-US" dirty="0"/>
              <a:t>Problem 1. Estimate Demand Curve: Max D(Q) and Max P </a:t>
            </a:r>
          </a:p>
        </p:txBody>
      </p:sp>
      <p:grpSp>
        <p:nvGrpSpPr>
          <p:cNvPr id="21" name="Group 20"/>
          <p:cNvGrpSpPr/>
          <p:nvPr/>
        </p:nvGrpSpPr>
        <p:grpSpPr>
          <a:xfrm>
            <a:off x="32346" y="1145287"/>
            <a:ext cx="9003030" cy="3121914"/>
            <a:chOff x="76193" y="1828793"/>
            <a:chExt cx="9003030" cy="3121914"/>
          </a:xfrm>
        </p:grpSpPr>
        <p:pic>
          <p:nvPicPr>
            <p:cNvPr id="19" name="Picture 18"/>
            <p:cNvPicPr>
              <a:picLocks noChangeAspect="1"/>
            </p:cNvPicPr>
            <p:nvPr/>
          </p:nvPicPr>
          <p:blipFill>
            <a:blip r:embed="rId4"/>
            <a:stretch>
              <a:fillRect/>
            </a:stretch>
          </p:blipFill>
          <p:spPr>
            <a:xfrm>
              <a:off x="76193" y="1828793"/>
              <a:ext cx="9003030" cy="3121914"/>
            </a:xfrm>
            <a:prstGeom prst="rect">
              <a:avLst/>
            </a:prstGeom>
          </p:spPr>
        </p:pic>
        <p:sp>
          <p:nvSpPr>
            <p:cNvPr id="20" name="Rectangle 19"/>
            <p:cNvSpPr/>
            <p:nvPr/>
          </p:nvSpPr>
          <p:spPr bwMode="auto">
            <a:xfrm>
              <a:off x="457200" y="2209800"/>
              <a:ext cx="8534400" cy="266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pSp>
      <p:graphicFrame>
        <p:nvGraphicFramePr>
          <p:cNvPr id="22" name="Object 21"/>
          <p:cNvGraphicFramePr>
            <a:graphicFrameLocks noChangeAspect="1"/>
          </p:cNvGraphicFramePr>
          <p:nvPr/>
        </p:nvGraphicFramePr>
        <p:xfrm>
          <a:off x="373269" y="1264350"/>
          <a:ext cx="1695450" cy="2901950"/>
        </p:xfrm>
        <a:graphic>
          <a:graphicData uri="http://schemas.openxmlformats.org/presentationml/2006/ole">
            <mc:AlternateContent xmlns:mc="http://schemas.openxmlformats.org/markup-compatibility/2006">
              <mc:Choice xmlns:v="urn:schemas-microsoft-com:vml" Requires="v">
                <p:oleObj spid="_x0000_s9232" name="Worksheet" r:id="rId5" imgW="1247731" imgH="2133757" progId="Excel.Sheet.12">
                  <p:embed/>
                </p:oleObj>
              </mc:Choice>
              <mc:Fallback>
                <p:oleObj name="Worksheet" r:id="rId5" imgW="1247731" imgH="2133757" progId="Excel.Sheet.12">
                  <p:embed/>
                  <p:pic>
                    <p:nvPicPr>
                      <p:cNvPr id="22" name="Object 21"/>
                      <p:cNvPicPr/>
                      <p:nvPr/>
                    </p:nvPicPr>
                    <p:blipFill>
                      <a:blip r:embed="rId6"/>
                      <a:stretch>
                        <a:fillRect/>
                      </a:stretch>
                    </p:blipFill>
                    <p:spPr>
                      <a:xfrm>
                        <a:off x="373269" y="1264350"/>
                        <a:ext cx="1695450" cy="2901950"/>
                      </a:xfrm>
                      <a:prstGeom prst="rect">
                        <a:avLst/>
                      </a:prstGeom>
                    </p:spPr>
                  </p:pic>
                </p:oleObj>
              </mc:Fallback>
            </mc:AlternateContent>
          </a:graphicData>
        </a:graphic>
      </p:graphicFrame>
      <p:graphicFrame>
        <p:nvGraphicFramePr>
          <p:cNvPr id="23" name="Object 22"/>
          <p:cNvGraphicFramePr>
            <a:graphicFrameLocks noChangeAspect="1"/>
          </p:cNvGraphicFramePr>
          <p:nvPr/>
        </p:nvGraphicFramePr>
        <p:xfrm>
          <a:off x="2371636" y="1475516"/>
          <a:ext cx="6610953" cy="2743905"/>
        </p:xfrm>
        <a:graphic>
          <a:graphicData uri="http://schemas.openxmlformats.org/presentationml/2006/ole">
            <mc:AlternateContent xmlns:mc="http://schemas.openxmlformats.org/markup-compatibility/2006">
              <mc:Choice xmlns:v="urn:schemas-microsoft-com:vml" Requires="v">
                <p:oleObj spid="_x0000_s9233" name="Worksheet" r:id="rId7" imgW="4857616" imgH="2343150" progId="Excel.Sheet.12">
                  <p:embed/>
                </p:oleObj>
              </mc:Choice>
              <mc:Fallback>
                <p:oleObj name="Worksheet" r:id="rId7" imgW="4857616" imgH="2343150" progId="Excel.Sheet.12">
                  <p:embed/>
                  <p:pic>
                    <p:nvPicPr>
                      <p:cNvPr id="23" name="Object 22"/>
                      <p:cNvPicPr/>
                      <p:nvPr/>
                    </p:nvPicPr>
                    <p:blipFill>
                      <a:blip r:embed="rId8"/>
                      <a:stretch>
                        <a:fillRect/>
                      </a:stretch>
                    </p:blipFill>
                    <p:spPr>
                      <a:xfrm>
                        <a:off x="2371636" y="1475516"/>
                        <a:ext cx="6610953" cy="2743905"/>
                      </a:xfrm>
                      <a:prstGeom prst="rect">
                        <a:avLst/>
                      </a:prstGeom>
                    </p:spPr>
                  </p:pic>
                </p:oleObj>
              </mc:Fallback>
            </mc:AlternateContent>
          </a:graphicData>
        </a:graphic>
      </p:graphicFrame>
    </p:spTree>
    <p:extLst>
      <p:ext uri="{BB962C8B-B14F-4D97-AF65-F5344CB8AC3E}">
        <p14:creationId xmlns:p14="http://schemas.microsoft.com/office/powerpoint/2010/main" val="4216633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Review </a:t>
            </a:r>
          </a:p>
        </p:txBody>
      </p:sp>
      <p:sp>
        <p:nvSpPr>
          <p:cNvPr id="4" name="Content Placeholder 3"/>
          <p:cNvSpPr>
            <a:spLocks noGrp="1"/>
          </p:cNvSpPr>
          <p:nvPr>
            <p:ph idx="1"/>
          </p:nvPr>
        </p:nvSpPr>
        <p:spPr>
          <a:xfrm>
            <a:off x="0" y="850392"/>
            <a:ext cx="9144002" cy="5638800"/>
          </a:xfrm>
        </p:spPr>
        <p:txBody>
          <a:bodyPr/>
          <a:lstStyle/>
          <a:p>
            <a:pPr marL="0" indent="0">
              <a:buNone/>
            </a:pPr>
            <a:r>
              <a:rPr lang="en-US" sz="2000" dirty="0"/>
              <a:t>1. At around what quantity of sales is the revenue maximized?</a:t>
            </a:r>
          </a:p>
          <a:p>
            <a:pPr marL="0" indent="0">
              <a:buNone/>
            </a:pPr>
            <a:r>
              <a:rPr lang="en-US" sz="2000" dirty="0"/>
              <a:t>2. At around what volume of sales is total profit maximized?</a:t>
            </a:r>
          </a:p>
          <a:p>
            <a:pPr marL="0" indent="0">
              <a:buNone/>
            </a:pPr>
            <a:r>
              <a:rPr lang="en-US" sz="2000" dirty="0"/>
              <a:t>3. At around what quantity of sales do you have the first break-even point (from loss to profit)?</a:t>
            </a:r>
          </a:p>
          <a:p>
            <a:pPr marL="0" indent="0">
              <a:buNone/>
            </a:pPr>
            <a:r>
              <a:rPr lang="en-US" sz="2000" dirty="0"/>
              <a:t>3. At around what quantity of sales do you have the second break-even point (from loss to profit)?</a:t>
            </a:r>
          </a:p>
          <a:p>
            <a:pPr marL="0" indent="0">
              <a:buNone/>
            </a:pPr>
            <a:r>
              <a:rPr lang="en-US" sz="2000" dirty="0"/>
              <a:t> </a:t>
            </a:r>
          </a:p>
          <a:p>
            <a:pPr marL="173038" indent="-173038">
              <a:buNone/>
            </a:pPr>
            <a:endParaRPr lang="en-US" sz="1900" dirty="0"/>
          </a:p>
        </p:txBody>
      </p:sp>
    </p:spTree>
    <p:extLst>
      <p:ext uri="{BB962C8B-B14F-4D97-AF65-F5344CB8AC3E}">
        <p14:creationId xmlns:p14="http://schemas.microsoft.com/office/powerpoint/2010/main" val="33964093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33400"/>
          </a:xfrm>
        </p:spPr>
        <p:txBody>
          <a:bodyPr/>
          <a:lstStyle/>
          <a:p>
            <a:pPr marL="233363" indent="-233363">
              <a:buNone/>
            </a:pPr>
            <a:r>
              <a:rPr lang="en-US" dirty="0"/>
              <a:t>1. Draw the total revenue curve using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2-Review</a:t>
            </a:r>
          </a:p>
        </p:txBody>
      </p:sp>
      <p:sp>
        <p:nvSpPr>
          <p:cNvPr id="4" name="Content Placeholder 1"/>
          <p:cNvSpPr txBox="1">
            <a:spLocks/>
          </p:cNvSpPr>
          <p:nvPr/>
        </p:nvSpPr>
        <p:spPr bwMode="auto">
          <a:xfrm>
            <a:off x="228600" y="1447800"/>
            <a:ext cx="5291679" cy="475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pic>
        <p:nvPicPr>
          <p:cNvPr id="5" name="Picture 4"/>
          <p:cNvPicPr>
            <a:picLocks noChangeAspect="1"/>
          </p:cNvPicPr>
          <p:nvPr/>
        </p:nvPicPr>
        <p:blipFill>
          <a:blip r:embed="rId4"/>
          <a:stretch>
            <a:fillRect/>
          </a:stretch>
        </p:blipFill>
        <p:spPr>
          <a:xfrm>
            <a:off x="152400" y="2438400"/>
            <a:ext cx="4743450" cy="1562100"/>
          </a:xfrm>
          <a:prstGeom prst="rect">
            <a:avLst/>
          </a:prstGeom>
        </p:spPr>
      </p:pic>
      <p:sp>
        <p:nvSpPr>
          <p:cNvPr id="6" name="Rectangle 5"/>
          <p:cNvSpPr/>
          <p:nvPr/>
        </p:nvSpPr>
        <p:spPr bwMode="auto">
          <a:xfrm>
            <a:off x="1219200" y="2514600"/>
            <a:ext cx="912540" cy="1485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7" name="Rectangle 6"/>
          <p:cNvSpPr/>
          <p:nvPr/>
        </p:nvSpPr>
        <p:spPr bwMode="auto">
          <a:xfrm>
            <a:off x="4176132" y="2483934"/>
            <a:ext cx="1081668" cy="16308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4056114398"/>
              </p:ext>
            </p:extLst>
          </p:nvPr>
        </p:nvGraphicFramePr>
        <p:xfrm>
          <a:off x="4352925" y="2046288"/>
          <a:ext cx="4581525" cy="3028950"/>
        </p:xfrm>
        <a:graphic>
          <a:graphicData uri="http://schemas.openxmlformats.org/presentationml/2006/ole">
            <mc:AlternateContent xmlns:mc="http://schemas.openxmlformats.org/markup-compatibility/2006">
              <mc:Choice xmlns:v="urn:schemas-microsoft-com:vml" Requires="v">
                <p:oleObj spid="_x0000_s10249" name="Worksheet" r:id="rId5" imgW="4581038" imgH="3028832" progId="Excel.Sheet.12">
                  <p:link updateAutomatic="1"/>
                </p:oleObj>
              </mc:Choice>
              <mc:Fallback>
                <p:oleObj name="Worksheet" r:id="rId5" imgW="4581038" imgH="3028832" progId="Excel.Sheet.12">
                  <p:link updateAutomatic="1"/>
                  <p:pic>
                    <p:nvPicPr>
                      <p:cNvPr id="10" name="Object 9"/>
                      <p:cNvPicPr/>
                      <p:nvPr/>
                    </p:nvPicPr>
                    <p:blipFill>
                      <a:blip r:embed="rId6"/>
                      <a:stretch>
                        <a:fillRect/>
                      </a:stretch>
                    </p:blipFill>
                    <p:spPr>
                      <a:xfrm>
                        <a:off x="4352925" y="2046288"/>
                        <a:ext cx="4581525" cy="3028950"/>
                      </a:xfrm>
                      <a:prstGeom prst="rect">
                        <a:avLst/>
                      </a:prstGeom>
                    </p:spPr>
                  </p:pic>
                </p:oleObj>
              </mc:Fallback>
            </mc:AlternateContent>
          </a:graphicData>
        </a:graphic>
      </p:graphicFrame>
      <p:grpSp>
        <p:nvGrpSpPr>
          <p:cNvPr id="12" name="Group 11"/>
          <p:cNvGrpSpPr/>
          <p:nvPr/>
        </p:nvGrpSpPr>
        <p:grpSpPr>
          <a:xfrm>
            <a:off x="2168436" y="2524590"/>
            <a:ext cx="1913709" cy="863046"/>
            <a:chOff x="2168436" y="2524590"/>
            <a:chExt cx="1913709" cy="863046"/>
          </a:xfrm>
        </p:grpSpPr>
        <p:pic>
          <p:nvPicPr>
            <p:cNvPr id="8" name="Picture 7"/>
            <p:cNvPicPr>
              <a:picLocks noChangeAspect="1"/>
            </p:cNvPicPr>
            <p:nvPr/>
          </p:nvPicPr>
          <p:blipFill>
            <a:blip r:embed="rId7"/>
            <a:stretch>
              <a:fillRect/>
            </a:stretch>
          </p:blipFill>
          <p:spPr>
            <a:xfrm>
              <a:off x="2701058" y="2524590"/>
              <a:ext cx="346761" cy="218610"/>
            </a:xfrm>
            <a:prstGeom prst="rect">
              <a:avLst/>
            </a:prstGeom>
          </p:spPr>
        </p:pic>
        <p:pic>
          <p:nvPicPr>
            <p:cNvPr id="9" name="Picture 8"/>
            <p:cNvPicPr>
              <a:picLocks noChangeAspect="1"/>
            </p:cNvPicPr>
            <p:nvPr/>
          </p:nvPicPr>
          <p:blipFill>
            <a:blip r:embed="rId8"/>
            <a:stretch>
              <a:fillRect/>
            </a:stretch>
          </p:blipFill>
          <p:spPr>
            <a:xfrm>
              <a:off x="3751220" y="2552509"/>
              <a:ext cx="156020" cy="190691"/>
            </a:xfrm>
            <a:prstGeom prst="rect">
              <a:avLst/>
            </a:prstGeom>
          </p:spPr>
        </p:pic>
        <p:sp>
          <p:nvSpPr>
            <p:cNvPr id="11" name="Rectangle 10"/>
            <p:cNvSpPr/>
            <p:nvPr/>
          </p:nvSpPr>
          <p:spPr bwMode="auto">
            <a:xfrm>
              <a:off x="2168436" y="3159036"/>
              <a:ext cx="1913709"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98757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2-Review</a:t>
            </a:r>
          </a:p>
        </p:txBody>
      </p:sp>
      <p:sp>
        <p:nvSpPr>
          <p:cNvPr id="4" name="Content Placeholder 3"/>
          <p:cNvSpPr>
            <a:spLocks noGrp="1"/>
          </p:cNvSpPr>
          <p:nvPr>
            <p:ph idx="1"/>
          </p:nvPr>
        </p:nvSpPr>
        <p:spPr>
          <a:xfrm>
            <a:off x="-17107" y="878478"/>
            <a:ext cx="9144001" cy="854021"/>
          </a:xfrm>
        </p:spPr>
        <p:txBody>
          <a:bodyPr/>
          <a:lstStyle/>
          <a:p>
            <a:pPr marL="0" indent="0">
              <a:buNone/>
            </a:pPr>
            <a:r>
              <a:rPr lang="en-US" dirty="0"/>
              <a:t>2. At around what quantity of sales is the revenue maximized?</a:t>
            </a:r>
          </a:p>
        </p:txBody>
      </p:sp>
      <p:graphicFrame>
        <p:nvGraphicFramePr>
          <p:cNvPr id="10" name="Object 9"/>
          <p:cNvGraphicFramePr>
            <a:graphicFrameLocks noChangeAspect="1"/>
          </p:cNvGraphicFramePr>
          <p:nvPr/>
        </p:nvGraphicFramePr>
        <p:xfrm>
          <a:off x="76200" y="5861438"/>
          <a:ext cx="5336391" cy="526692"/>
        </p:xfrm>
        <a:graphic>
          <a:graphicData uri="http://schemas.openxmlformats.org/presentationml/2006/ole">
            <mc:AlternateContent xmlns:mc="http://schemas.openxmlformats.org/markup-compatibility/2006">
              <mc:Choice xmlns:v="urn:schemas-microsoft-com:vml" Requires="v">
                <p:oleObj spid="_x0000_s11280" name="Worksheet" r:id="rId4" imgW="3779662" imgH="373301" progId="Excel.Sheet.12">
                  <p:embed/>
                </p:oleObj>
              </mc:Choice>
              <mc:Fallback>
                <p:oleObj name="Worksheet" r:id="rId4" imgW="3779662" imgH="373301" progId="Excel.Sheet.12">
                  <p:embed/>
                  <p:pic>
                    <p:nvPicPr>
                      <p:cNvPr id="10" name="Object 9"/>
                      <p:cNvPicPr/>
                      <p:nvPr/>
                    </p:nvPicPr>
                    <p:blipFill>
                      <a:blip r:embed="rId5"/>
                      <a:stretch>
                        <a:fillRect/>
                      </a:stretch>
                    </p:blipFill>
                    <p:spPr>
                      <a:xfrm>
                        <a:off x="76200" y="5861438"/>
                        <a:ext cx="5336391" cy="526692"/>
                      </a:xfrm>
                      <a:prstGeom prst="rect">
                        <a:avLst/>
                      </a:prstGeom>
                    </p:spPr>
                  </p:pic>
                </p:oleObj>
              </mc:Fallback>
            </mc:AlternateContent>
          </a:graphicData>
        </a:graphic>
      </p:graphicFrame>
      <p:grpSp>
        <p:nvGrpSpPr>
          <p:cNvPr id="7" name="Group 6"/>
          <p:cNvGrpSpPr/>
          <p:nvPr/>
        </p:nvGrpSpPr>
        <p:grpSpPr>
          <a:xfrm>
            <a:off x="94488" y="1766027"/>
            <a:ext cx="8993505" cy="918256"/>
            <a:chOff x="57113" y="5466702"/>
            <a:chExt cx="8993505" cy="918256"/>
          </a:xfrm>
        </p:grpSpPr>
        <p:pic>
          <p:nvPicPr>
            <p:cNvPr id="8" name="Picture 7"/>
            <p:cNvPicPr>
              <a:picLocks noChangeAspect="1"/>
            </p:cNvPicPr>
            <p:nvPr/>
          </p:nvPicPr>
          <p:blipFill>
            <a:blip r:embed="rId6"/>
            <a:stretch>
              <a:fillRect/>
            </a:stretch>
          </p:blipFill>
          <p:spPr>
            <a:xfrm>
              <a:off x="57113" y="5466702"/>
              <a:ext cx="8993505" cy="918256"/>
            </a:xfrm>
            <a:prstGeom prst="rect">
              <a:avLst/>
            </a:prstGeom>
          </p:spPr>
        </p:pic>
        <p:sp>
          <p:nvSpPr>
            <p:cNvPr id="11" name="Rectangle 10"/>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2" name="Object 11"/>
            <p:cNvGraphicFramePr>
              <a:graphicFrameLocks noChangeAspect="1"/>
            </p:cNvGraphicFramePr>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11281" name="Worksheet" r:id="rId7" imgW="9852554" imgH="738967" progId="Excel.Sheet.12">
                    <p:embed/>
                  </p:oleObj>
                </mc:Choice>
                <mc:Fallback>
                  <p:oleObj name="Worksheet" r:id="rId7" imgW="9852554" imgH="738967" progId="Excel.Sheet.12">
                    <p:embed/>
                    <p:pic>
                      <p:nvPicPr>
                        <p:cNvPr id="12" name="Object 11"/>
                        <p:cNvPicPr/>
                        <p:nvPr/>
                      </p:nvPicPr>
                      <p:blipFill>
                        <a:blip r:embed="rId8"/>
                        <a:stretch>
                          <a:fillRect/>
                        </a:stretch>
                      </p:blipFill>
                      <p:spPr>
                        <a:xfrm>
                          <a:off x="296598" y="5715000"/>
                          <a:ext cx="8753068" cy="622300"/>
                        </a:xfrm>
                        <a:prstGeom prst="rect">
                          <a:avLst/>
                        </a:prstGeom>
                      </p:spPr>
                    </p:pic>
                  </p:oleObj>
                </mc:Fallback>
              </mc:AlternateContent>
            </a:graphicData>
          </a:graphic>
        </p:graphicFrame>
      </p:grpSp>
      <p:pic>
        <p:nvPicPr>
          <p:cNvPr id="9" name="Picture 8"/>
          <p:cNvPicPr>
            <a:picLocks noChangeAspect="1"/>
          </p:cNvPicPr>
          <p:nvPr/>
        </p:nvPicPr>
        <p:blipFill>
          <a:blip r:embed="rId9"/>
          <a:stretch>
            <a:fillRect/>
          </a:stretch>
        </p:blipFill>
        <p:spPr>
          <a:xfrm>
            <a:off x="4219575" y="2348237"/>
            <a:ext cx="4772025" cy="3476625"/>
          </a:xfrm>
          <a:prstGeom prst="rect">
            <a:avLst/>
          </a:prstGeom>
        </p:spPr>
      </p:pic>
    </p:spTree>
    <p:extLst>
      <p:ext uri="{BB962C8B-B14F-4D97-AF65-F5344CB8AC3E}">
        <p14:creationId xmlns:p14="http://schemas.microsoft.com/office/powerpoint/2010/main" val="111551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2-Review</a:t>
            </a:r>
          </a:p>
        </p:txBody>
      </p:sp>
      <p:sp>
        <p:nvSpPr>
          <p:cNvPr id="4" name="Content Placeholder 3"/>
          <p:cNvSpPr>
            <a:spLocks noGrp="1"/>
          </p:cNvSpPr>
          <p:nvPr>
            <p:ph idx="1"/>
          </p:nvPr>
        </p:nvSpPr>
        <p:spPr>
          <a:xfrm>
            <a:off x="-17107" y="878479"/>
            <a:ext cx="9144001" cy="547044"/>
          </a:xfrm>
        </p:spPr>
        <p:txBody>
          <a:bodyPr/>
          <a:lstStyle/>
          <a:p>
            <a:pPr marL="0" indent="0">
              <a:buNone/>
            </a:pPr>
            <a:r>
              <a:rPr lang="en-US" dirty="0"/>
              <a:t>3. At around what volume of sales is total profit maximized? </a:t>
            </a:r>
          </a:p>
          <a:p>
            <a:pPr marL="0" indent="0">
              <a:buNone/>
            </a:pPr>
            <a:r>
              <a:rPr lang="en-US" dirty="0"/>
              <a:t> </a:t>
            </a:r>
          </a:p>
        </p:txBody>
      </p:sp>
      <p:pic>
        <p:nvPicPr>
          <p:cNvPr id="16" name="Picture 15"/>
          <p:cNvPicPr>
            <a:picLocks noChangeAspect="1"/>
          </p:cNvPicPr>
          <p:nvPr/>
        </p:nvPicPr>
        <p:blipFill>
          <a:blip r:embed="rId4"/>
          <a:stretch>
            <a:fillRect/>
          </a:stretch>
        </p:blipFill>
        <p:spPr>
          <a:xfrm>
            <a:off x="1886712" y="1812918"/>
            <a:ext cx="526160" cy="177426"/>
          </a:xfrm>
          <a:prstGeom prst="rect">
            <a:avLst/>
          </a:prstGeom>
        </p:spPr>
      </p:pic>
      <p:graphicFrame>
        <p:nvGraphicFramePr>
          <p:cNvPr id="25" name="Object 24"/>
          <p:cNvGraphicFramePr>
            <a:graphicFrameLocks noChangeAspect="1"/>
          </p:cNvGraphicFramePr>
          <p:nvPr/>
        </p:nvGraphicFramePr>
        <p:xfrm>
          <a:off x="532538" y="5485626"/>
          <a:ext cx="7917381" cy="781431"/>
        </p:xfrm>
        <a:graphic>
          <a:graphicData uri="http://schemas.openxmlformats.org/presentationml/2006/ole">
            <mc:AlternateContent xmlns:mc="http://schemas.openxmlformats.org/markup-compatibility/2006">
              <mc:Choice xmlns:v="urn:schemas-microsoft-com:vml" Requires="v">
                <p:oleObj spid="_x0000_s12304" name="Worksheet" r:id="rId5" imgW="3779662" imgH="373301" progId="Excel.Sheet.12">
                  <p:embed/>
                </p:oleObj>
              </mc:Choice>
              <mc:Fallback>
                <p:oleObj name="Worksheet" r:id="rId5" imgW="3779662" imgH="373301" progId="Excel.Sheet.12">
                  <p:embed/>
                  <p:pic>
                    <p:nvPicPr>
                      <p:cNvPr id="25" name="Object 24"/>
                      <p:cNvPicPr/>
                      <p:nvPr/>
                    </p:nvPicPr>
                    <p:blipFill>
                      <a:blip r:embed="rId6"/>
                      <a:stretch>
                        <a:fillRect/>
                      </a:stretch>
                    </p:blipFill>
                    <p:spPr>
                      <a:xfrm>
                        <a:off x="532538" y="5485626"/>
                        <a:ext cx="7917381" cy="781431"/>
                      </a:xfrm>
                      <a:prstGeom prst="rect">
                        <a:avLst/>
                      </a:prstGeom>
                    </p:spPr>
                  </p:pic>
                </p:oleObj>
              </mc:Fallback>
            </mc:AlternateContent>
          </a:graphicData>
        </a:graphic>
      </p:graphicFrame>
      <p:grpSp>
        <p:nvGrpSpPr>
          <p:cNvPr id="8" name="Group 7"/>
          <p:cNvGrpSpPr/>
          <p:nvPr/>
        </p:nvGrpSpPr>
        <p:grpSpPr>
          <a:xfrm>
            <a:off x="94488" y="1371600"/>
            <a:ext cx="8993505" cy="918256"/>
            <a:chOff x="57113" y="5466702"/>
            <a:chExt cx="8993505" cy="918256"/>
          </a:xfrm>
        </p:grpSpPr>
        <p:pic>
          <p:nvPicPr>
            <p:cNvPr id="9" name="Picture 8"/>
            <p:cNvPicPr>
              <a:picLocks noChangeAspect="1"/>
            </p:cNvPicPr>
            <p:nvPr/>
          </p:nvPicPr>
          <p:blipFill>
            <a:blip r:embed="rId7"/>
            <a:stretch>
              <a:fillRect/>
            </a:stretch>
          </p:blipFill>
          <p:spPr>
            <a:xfrm>
              <a:off x="57113" y="5466702"/>
              <a:ext cx="8993505" cy="918256"/>
            </a:xfrm>
            <a:prstGeom prst="rect">
              <a:avLst/>
            </a:prstGeom>
          </p:spPr>
        </p:pic>
        <p:sp>
          <p:nvSpPr>
            <p:cNvPr id="10" name="Rectangle 9"/>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1" name="Object 10"/>
            <p:cNvGraphicFramePr>
              <a:graphicFrameLocks noChangeAspect="1"/>
            </p:cNvGraphicFramePr>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12305" name="Worksheet" r:id="rId8" imgW="9852554" imgH="738967" progId="Excel.Sheet.12">
                    <p:embed/>
                  </p:oleObj>
                </mc:Choice>
                <mc:Fallback>
                  <p:oleObj name="Worksheet" r:id="rId8" imgW="9852554" imgH="738967" progId="Excel.Sheet.12">
                    <p:embed/>
                    <p:pic>
                      <p:nvPicPr>
                        <p:cNvPr id="11" name="Object 10"/>
                        <p:cNvPicPr/>
                        <p:nvPr/>
                      </p:nvPicPr>
                      <p:blipFill>
                        <a:blip r:embed="rId9"/>
                        <a:stretch>
                          <a:fillRect/>
                        </a:stretch>
                      </p:blipFill>
                      <p:spPr>
                        <a:xfrm>
                          <a:off x="296598" y="5715000"/>
                          <a:ext cx="8753068" cy="622300"/>
                        </a:xfrm>
                        <a:prstGeom prst="rect">
                          <a:avLst/>
                        </a:prstGeom>
                      </p:spPr>
                    </p:pic>
                  </p:oleObj>
                </mc:Fallback>
              </mc:AlternateContent>
            </a:graphicData>
          </a:graphic>
        </p:graphicFrame>
      </p:grpSp>
      <p:pic>
        <p:nvPicPr>
          <p:cNvPr id="24" name="Picture 23"/>
          <p:cNvPicPr>
            <a:picLocks noChangeAspect="1"/>
          </p:cNvPicPr>
          <p:nvPr/>
        </p:nvPicPr>
        <p:blipFill>
          <a:blip r:embed="rId10"/>
          <a:stretch>
            <a:fillRect/>
          </a:stretch>
        </p:blipFill>
        <p:spPr>
          <a:xfrm>
            <a:off x="4022980" y="1990344"/>
            <a:ext cx="4962525" cy="3324225"/>
          </a:xfrm>
          <a:prstGeom prst="rect">
            <a:avLst/>
          </a:prstGeom>
        </p:spPr>
      </p:pic>
    </p:spTree>
    <p:extLst>
      <p:ext uri="{BB962C8B-B14F-4D97-AF65-F5344CB8AC3E}">
        <p14:creationId xmlns:p14="http://schemas.microsoft.com/office/powerpoint/2010/main" val="401885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n Thinking Final.ppt">
  <a:themeElements>
    <a:clrScheme name="Custom 14">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C00000"/>
      </a:hlink>
      <a:folHlink>
        <a:srgbClr val="7030A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35079</TotalTime>
  <Words>3496</Words>
  <Application>Microsoft Office PowerPoint</Application>
  <PresentationFormat>On-screen Show (4:3)</PresentationFormat>
  <Paragraphs>378</Paragraphs>
  <Slides>49</Slides>
  <Notes>29</Notes>
  <HiddenSlides>0</HiddenSlides>
  <MMClips>3</MMClips>
  <ScaleCrop>false</ScaleCrop>
  <HeadingPairs>
    <vt:vector size="10" baseType="variant">
      <vt:variant>
        <vt:lpstr>Fonts Used</vt:lpstr>
      </vt:variant>
      <vt:variant>
        <vt:i4>7</vt:i4>
      </vt:variant>
      <vt:variant>
        <vt:lpstr>Theme</vt:lpstr>
      </vt:variant>
      <vt:variant>
        <vt:i4>4</vt:i4>
      </vt:variant>
      <vt:variant>
        <vt:lpstr>Links</vt:lpstr>
      </vt:variant>
      <vt:variant>
        <vt:i4>2</vt:i4>
      </vt:variant>
      <vt:variant>
        <vt:lpstr>Embedded OLE Servers</vt:lpstr>
      </vt:variant>
      <vt:variant>
        <vt:i4>2</vt:i4>
      </vt:variant>
      <vt:variant>
        <vt:lpstr>Slide Titles</vt:lpstr>
      </vt:variant>
      <vt:variant>
        <vt:i4>49</vt:i4>
      </vt:variant>
    </vt:vector>
  </HeadingPairs>
  <TitlesOfParts>
    <vt:vector size="64" baseType="lpstr">
      <vt:lpstr>Book Antiqua</vt:lpstr>
      <vt:lpstr>Calibri</vt:lpstr>
      <vt:lpstr>Garamond</vt:lpstr>
      <vt:lpstr>Impact</vt:lpstr>
      <vt:lpstr>MS Reference Sans Serif</vt:lpstr>
      <vt:lpstr>Verdana</vt:lpstr>
      <vt:lpstr>Wingdings</vt:lpstr>
      <vt:lpstr>Lean Thinking Final.ppt</vt:lpstr>
      <vt:lpstr>1_Lean Thinking Final</vt:lpstr>
      <vt:lpstr>Lean Thinking Final</vt:lpstr>
      <vt:lpstr>2_Lean Thinking Final</vt:lpstr>
      <vt:lpstr>\\webdrive\aa2035\public_html\CourseBase\Games\GameSource1.xlsx!DemandCurves![GameSource1.xlsx]DemandCurves Chart 6</vt:lpstr>
      <vt:lpstr>\\webdrive\aa2035\public_html\CourseBase\Games\GameSource1.xlsx!DDLinearToUniform![GameSource1.xlsx]DDLinearToUniform Chart 3</vt:lpstr>
      <vt:lpstr>Worksheet</vt:lpstr>
      <vt:lpstr>Microsoft Excel Worksheet</vt:lpstr>
      <vt:lpstr>PowerPoint Presentation</vt:lpstr>
      <vt:lpstr>Problem 1- Review</vt:lpstr>
      <vt:lpstr>Problem 1. Estimate Fixed and Variable Costs</vt:lpstr>
      <vt:lpstr>Problem 1. Estimate Demand Curve: Max D(Q) and Max P </vt:lpstr>
      <vt:lpstr>Problem 1. Estimate Demand Curve: Max D(Q) and Max P </vt:lpstr>
      <vt:lpstr>Problem 2- Review </vt:lpstr>
      <vt:lpstr>Problem 2-Review</vt:lpstr>
      <vt:lpstr>Problem 2-Review</vt:lpstr>
      <vt:lpstr>Problem 2-Review</vt:lpstr>
      <vt:lpstr>Problem 2-Review</vt:lpstr>
      <vt:lpstr>Problem 2-Review</vt:lpstr>
      <vt:lpstr>Problem 2-Review- The Other BEP</vt:lpstr>
      <vt:lpstr>Problem 3. </vt:lpstr>
      <vt:lpstr>Problem 3. Lecture</vt:lpstr>
      <vt:lpstr>Problem 3. </vt:lpstr>
      <vt:lpstr>Problem 3.</vt:lpstr>
      <vt:lpstr>Problem 3.</vt:lpstr>
      <vt:lpstr>Problem 3.</vt:lpstr>
      <vt:lpstr>Problem 3.</vt:lpstr>
      <vt:lpstr>Problem 3. </vt:lpstr>
      <vt:lpstr>Problem 3. </vt:lpstr>
      <vt:lpstr>Problem 4.</vt:lpstr>
      <vt:lpstr>Problem 4. Lecture</vt:lpstr>
      <vt:lpstr>Problem 4.</vt:lpstr>
      <vt:lpstr>Problem 4.</vt:lpstr>
      <vt:lpstr>Problem 4.</vt:lpstr>
      <vt:lpstr>Problem 4.</vt:lpstr>
      <vt:lpstr>Problem 4.</vt:lpstr>
      <vt:lpstr>Problem 4.</vt:lpstr>
      <vt:lpstr>More Practice IF YOU WISH</vt:lpstr>
      <vt:lpstr>Problem 1c&amp;2b (Practice for Problems 1 &amp;2)</vt:lpstr>
      <vt:lpstr>Problem 1c&amp;2b</vt:lpstr>
      <vt:lpstr>Problem 1c&amp;2b</vt:lpstr>
      <vt:lpstr>Problem 1c&amp;2b</vt:lpstr>
      <vt:lpstr>Practice - Problem 2c </vt:lpstr>
      <vt:lpstr>Practice - Problem 2c </vt:lpstr>
      <vt:lpstr>Practice - Problem 2c </vt:lpstr>
      <vt:lpstr>Problem 3b.</vt:lpstr>
      <vt:lpstr>Problem 3b.</vt:lpstr>
      <vt:lpstr>Problem 3b.</vt:lpstr>
      <vt:lpstr>Problem 3c </vt:lpstr>
      <vt:lpstr>Problem 3c</vt:lpstr>
      <vt:lpstr>Problem 3c </vt:lpstr>
      <vt:lpstr>Problem 3c</vt:lpstr>
      <vt:lpstr>Problem 4b</vt:lpstr>
      <vt:lpstr>Problem 4b</vt:lpstr>
      <vt:lpstr>Problem 4b</vt:lpstr>
      <vt:lpstr>Problem 4b</vt:lpstr>
      <vt:lpstr>Recorded Lecture – From ECON to STAT</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711</cp:revision>
  <dcterms:created xsi:type="dcterms:W3CDTF">2008-11-22T01:06:20Z</dcterms:created>
  <dcterms:modified xsi:type="dcterms:W3CDTF">2022-11-01T19:23:44Z</dcterms:modified>
</cp:coreProperties>
</file>