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63"/>
  </p:notesMasterIdLst>
  <p:handoutMasterIdLst>
    <p:handoutMasterId r:id="rId64"/>
  </p:handoutMasterIdLst>
  <p:sldIdLst>
    <p:sldId id="611" r:id="rId5"/>
    <p:sldId id="614" r:id="rId6"/>
    <p:sldId id="610" r:id="rId7"/>
    <p:sldId id="615" r:id="rId8"/>
    <p:sldId id="547" r:id="rId9"/>
    <p:sldId id="479" r:id="rId10"/>
    <p:sldId id="537" r:id="rId11"/>
    <p:sldId id="491" r:id="rId12"/>
    <p:sldId id="480" r:id="rId13"/>
    <p:sldId id="589" r:id="rId14"/>
    <p:sldId id="512" r:id="rId15"/>
    <p:sldId id="608" r:id="rId16"/>
    <p:sldId id="535" r:id="rId17"/>
    <p:sldId id="534" r:id="rId18"/>
    <p:sldId id="514" r:id="rId19"/>
    <p:sldId id="515" r:id="rId20"/>
    <p:sldId id="536" r:id="rId21"/>
    <p:sldId id="584" r:id="rId22"/>
    <p:sldId id="516" r:id="rId23"/>
    <p:sldId id="612" r:id="rId24"/>
    <p:sldId id="541" r:id="rId25"/>
    <p:sldId id="524" r:id="rId26"/>
    <p:sldId id="539" r:id="rId27"/>
    <p:sldId id="540" r:id="rId28"/>
    <p:sldId id="517" r:id="rId29"/>
    <p:sldId id="518" r:id="rId30"/>
    <p:sldId id="519" r:id="rId31"/>
    <p:sldId id="520" r:id="rId32"/>
    <p:sldId id="613" r:id="rId33"/>
    <p:sldId id="542" r:id="rId34"/>
    <p:sldId id="538" r:id="rId35"/>
    <p:sldId id="521" r:id="rId36"/>
    <p:sldId id="522" r:id="rId37"/>
    <p:sldId id="523" r:id="rId38"/>
    <p:sldId id="545" r:id="rId39"/>
    <p:sldId id="585" r:id="rId40"/>
    <p:sldId id="586" r:id="rId41"/>
    <p:sldId id="587" r:id="rId42"/>
    <p:sldId id="588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602" r:id="rId56"/>
    <p:sldId id="603" r:id="rId57"/>
    <p:sldId id="604" r:id="rId58"/>
    <p:sldId id="605" r:id="rId59"/>
    <p:sldId id="606" r:id="rId60"/>
    <p:sldId id="607" r:id="rId61"/>
    <p:sldId id="60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1BA7D3"/>
    <a:srgbClr val="FF9000"/>
    <a:srgbClr val="F88976"/>
    <a:srgbClr val="D519B1"/>
    <a:srgbClr val="996633"/>
    <a:srgbClr val="99CC00"/>
    <a:srgbClr val="000078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>
      <p:cViewPr varScale="1">
        <p:scale>
          <a:sx n="87" d="100"/>
          <a:sy n="87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Games\GameSourc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Games\Problem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2035\AppData\Local\Packages\Microsoft.MicrosoftEdge_8wekyb3d8bbwe\TempState\Downloads\EA1-2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2035\AppData\Local\Packages\Microsoft.MicrosoftEdge_8wekyb3d8bbwe\TempState\Downloads\EA1-2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2035\AppData\Local\Packages\Microsoft.MicrosoftEdge_8wekyb3d8bbwe\TempState\Downloads\EA1-21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DemandCurves!$T$6</c:f>
          <c:strCache>
            <c:ptCount val="1"/>
            <c:pt idx="0">
              <c:v>P and MR vs. Q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DemandCurves!$I$2:$I$72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DemandCurves!$J$2:$J$72</c:f>
              <c:numCache>
                <c:formatCode>General</c:formatCode>
                <c:ptCount val="71"/>
                <c:pt idx="0">
                  <c:v>175</c:v>
                </c:pt>
                <c:pt idx="1">
                  <c:v>172.5</c:v>
                </c:pt>
                <c:pt idx="2">
                  <c:v>170</c:v>
                </c:pt>
                <c:pt idx="3">
                  <c:v>167.5</c:v>
                </c:pt>
                <c:pt idx="4">
                  <c:v>165</c:v>
                </c:pt>
                <c:pt idx="5">
                  <c:v>162.5</c:v>
                </c:pt>
                <c:pt idx="6">
                  <c:v>160</c:v>
                </c:pt>
                <c:pt idx="7">
                  <c:v>157.5</c:v>
                </c:pt>
                <c:pt idx="8">
                  <c:v>155</c:v>
                </c:pt>
                <c:pt idx="9">
                  <c:v>152.5</c:v>
                </c:pt>
                <c:pt idx="10">
                  <c:v>150</c:v>
                </c:pt>
                <c:pt idx="11">
                  <c:v>147.5</c:v>
                </c:pt>
                <c:pt idx="12">
                  <c:v>145</c:v>
                </c:pt>
                <c:pt idx="13">
                  <c:v>142.5</c:v>
                </c:pt>
                <c:pt idx="14">
                  <c:v>140</c:v>
                </c:pt>
                <c:pt idx="15">
                  <c:v>137.5</c:v>
                </c:pt>
                <c:pt idx="16">
                  <c:v>135</c:v>
                </c:pt>
                <c:pt idx="17">
                  <c:v>132.5</c:v>
                </c:pt>
                <c:pt idx="18">
                  <c:v>130</c:v>
                </c:pt>
                <c:pt idx="19">
                  <c:v>127.5</c:v>
                </c:pt>
                <c:pt idx="20">
                  <c:v>125</c:v>
                </c:pt>
                <c:pt idx="21">
                  <c:v>122.5</c:v>
                </c:pt>
                <c:pt idx="22">
                  <c:v>120</c:v>
                </c:pt>
                <c:pt idx="23">
                  <c:v>117.5</c:v>
                </c:pt>
                <c:pt idx="24">
                  <c:v>115</c:v>
                </c:pt>
                <c:pt idx="25">
                  <c:v>112.5</c:v>
                </c:pt>
                <c:pt idx="26">
                  <c:v>110</c:v>
                </c:pt>
                <c:pt idx="27">
                  <c:v>107.5</c:v>
                </c:pt>
                <c:pt idx="28">
                  <c:v>105</c:v>
                </c:pt>
                <c:pt idx="29">
                  <c:v>102.5</c:v>
                </c:pt>
                <c:pt idx="30">
                  <c:v>100</c:v>
                </c:pt>
                <c:pt idx="31">
                  <c:v>97.5</c:v>
                </c:pt>
                <c:pt idx="32">
                  <c:v>95</c:v>
                </c:pt>
                <c:pt idx="33">
                  <c:v>92.5</c:v>
                </c:pt>
                <c:pt idx="34">
                  <c:v>90</c:v>
                </c:pt>
                <c:pt idx="35">
                  <c:v>87.5</c:v>
                </c:pt>
                <c:pt idx="36">
                  <c:v>85</c:v>
                </c:pt>
                <c:pt idx="37">
                  <c:v>82.5</c:v>
                </c:pt>
                <c:pt idx="38">
                  <c:v>80</c:v>
                </c:pt>
                <c:pt idx="39">
                  <c:v>77.5</c:v>
                </c:pt>
                <c:pt idx="40">
                  <c:v>75</c:v>
                </c:pt>
                <c:pt idx="41">
                  <c:v>72.5</c:v>
                </c:pt>
                <c:pt idx="42">
                  <c:v>70</c:v>
                </c:pt>
                <c:pt idx="43">
                  <c:v>67.5</c:v>
                </c:pt>
                <c:pt idx="44">
                  <c:v>65</c:v>
                </c:pt>
                <c:pt idx="45">
                  <c:v>62.5</c:v>
                </c:pt>
                <c:pt idx="46">
                  <c:v>60</c:v>
                </c:pt>
                <c:pt idx="47">
                  <c:v>57.5</c:v>
                </c:pt>
                <c:pt idx="48">
                  <c:v>55</c:v>
                </c:pt>
                <c:pt idx="49">
                  <c:v>52.5</c:v>
                </c:pt>
                <c:pt idx="50">
                  <c:v>50</c:v>
                </c:pt>
                <c:pt idx="51">
                  <c:v>47.5</c:v>
                </c:pt>
                <c:pt idx="52">
                  <c:v>45</c:v>
                </c:pt>
                <c:pt idx="53">
                  <c:v>42.5</c:v>
                </c:pt>
                <c:pt idx="54">
                  <c:v>40</c:v>
                </c:pt>
                <c:pt idx="55">
                  <c:v>37.5</c:v>
                </c:pt>
                <c:pt idx="56">
                  <c:v>35</c:v>
                </c:pt>
                <c:pt idx="57">
                  <c:v>32.5</c:v>
                </c:pt>
                <c:pt idx="58">
                  <c:v>30</c:v>
                </c:pt>
                <c:pt idx="59">
                  <c:v>27.5</c:v>
                </c:pt>
                <c:pt idx="60">
                  <c:v>25</c:v>
                </c:pt>
                <c:pt idx="61">
                  <c:v>22.5</c:v>
                </c:pt>
                <c:pt idx="62">
                  <c:v>20</c:v>
                </c:pt>
                <c:pt idx="63">
                  <c:v>17.5</c:v>
                </c:pt>
                <c:pt idx="64">
                  <c:v>15</c:v>
                </c:pt>
                <c:pt idx="65">
                  <c:v>12.5</c:v>
                </c:pt>
                <c:pt idx="66">
                  <c:v>10</c:v>
                </c:pt>
                <c:pt idx="67">
                  <c:v>7.5</c:v>
                </c:pt>
                <c:pt idx="68">
                  <c:v>5</c:v>
                </c:pt>
                <c:pt idx="69">
                  <c:v>2.5</c:v>
                </c:pt>
                <c:pt idx="7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EE-4D3D-862D-235E02291EDE}"/>
            </c:ext>
          </c:extLst>
        </c:ser>
        <c:ser>
          <c:idx val="1"/>
          <c:order val="1"/>
          <c:tx>
            <c:v>MR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DemandCurves!$I$2:$I$72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DemandCurves!$L$2:$L$72</c:f>
              <c:numCache>
                <c:formatCode>General</c:formatCode>
                <c:ptCount val="71"/>
                <c:pt idx="0">
                  <c:v>175</c:v>
                </c:pt>
                <c:pt idx="1">
                  <c:v>172.5</c:v>
                </c:pt>
                <c:pt idx="2">
                  <c:v>167.5</c:v>
                </c:pt>
                <c:pt idx="3">
                  <c:v>162.5</c:v>
                </c:pt>
                <c:pt idx="4">
                  <c:v>157.5</c:v>
                </c:pt>
                <c:pt idx="5">
                  <c:v>152.5</c:v>
                </c:pt>
                <c:pt idx="6">
                  <c:v>147.5</c:v>
                </c:pt>
                <c:pt idx="7">
                  <c:v>142.5</c:v>
                </c:pt>
                <c:pt idx="8">
                  <c:v>137.5</c:v>
                </c:pt>
                <c:pt idx="9">
                  <c:v>132.5</c:v>
                </c:pt>
                <c:pt idx="10">
                  <c:v>127.5</c:v>
                </c:pt>
                <c:pt idx="11">
                  <c:v>122.5</c:v>
                </c:pt>
                <c:pt idx="12">
                  <c:v>117.5</c:v>
                </c:pt>
                <c:pt idx="13">
                  <c:v>112.5</c:v>
                </c:pt>
                <c:pt idx="14">
                  <c:v>107.5</c:v>
                </c:pt>
                <c:pt idx="15">
                  <c:v>102.5</c:v>
                </c:pt>
                <c:pt idx="16">
                  <c:v>97.5</c:v>
                </c:pt>
                <c:pt idx="17">
                  <c:v>92.5</c:v>
                </c:pt>
                <c:pt idx="18">
                  <c:v>87.5</c:v>
                </c:pt>
                <c:pt idx="19">
                  <c:v>82.5</c:v>
                </c:pt>
                <c:pt idx="20">
                  <c:v>77.5</c:v>
                </c:pt>
                <c:pt idx="21">
                  <c:v>72.5</c:v>
                </c:pt>
                <c:pt idx="22">
                  <c:v>67.5</c:v>
                </c:pt>
                <c:pt idx="23">
                  <c:v>62.5</c:v>
                </c:pt>
                <c:pt idx="24">
                  <c:v>57.5</c:v>
                </c:pt>
                <c:pt idx="25">
                  <c:v>52.5</c:v>
                </c:pt>
                <c:pt idx="26">
                  <c:v>47.5</c:v>
                </c:pt>
                <c:pt idx="27">
                  <c:v>42.5</c:v>
                </c:pt>
                <c:pt idx="28">
                  <c:v>37.5</c:v>
                </c:pt>
                <c:pt idx="29">
                  <c:v>32.5</c:v>
                </c:pt>
                <c:pt idx="30">
                  <c:v>27.5</c:v>
                </c:pt>
                <c:pt idx="31">
                  <c:v>22.5</c:v>
                </c:pt>
                <c:pt idx="32">
                  <c:v>17.5</c:v>
                </c:pt>
                <c:pt idx="33">
                  <c:v>12.5</c:v>
                </c:pt>
                <c:pt idx="34">
                  <c:v>7.5</c:v>
                </c:pt>
                <c:pt idx="35">
                  <c:v>2.5</c:v>
                </c:pt>
                <c:pt idx="36">
                  <c:v>-2.5</c:v>
                </c:pt>
                <c:pt idx="37">
                  <c:v>-7.5</c:v>
                </c:pt>
                <c:pt idx="38">
                  <c:v>-12.5</c:v>
                </c:pt>
                <c:pt idx="39">
                  <c:v>-17.5</c:v>
                </c:pt>
                <c:pt idx="40">
                  <c:v>-22.5</c:v>
                </c:pt>
                <c:pt idx="41">
                  <c:v>-27.5</c:v>
                </c:pt>
                <c:pt idx="42">
                  <c:v>-32.5</c:v>
                </c:pt>
                <c:pt idx="43">
                  <c:v>-37.5</c:v>
                </c:pt>
                <c:pt idx="44">
                  <c:v>-42.5</c:v>
                </c:pt>
                <c:pt idx="45">
                  <c:v>-47.5</c:v>
                </c:pt>
                <c:pt idx="46">
                  <c:v>-52.5</c:v>
                </c:pt>
                <c:pt idx="47">
                  <c:v>-57.5</c:v>
                </c:pt>
                <c:pt idx="48">
                  <c:v>-62.5</c:v>
                </c:pt>
                <c:pt idx="49">
                  <c:v>-67.5</c:v>
                </c:pt>
                <c:pt idx="50">
                  <c:v>-72.5</c:v>
                </c:pt>
                <c:pt idx="51">
                  <c:v>-77.5</c:v>
                </c:pt>
                <c:pt idx="52">
                  <c:v>-82.5</c:v>
                </c:pt>
                <c:pt idx="53">
                  <c:v>-87.5</c:v>
                </c:pt>
                <c:pt idx="54">
                  <c:v>-92.5</c:v>
                </c:pt>
                <c:pt idx="55">
                  <c:v>-97.5</c:v>
                </c:pt>
                <c:pt idx="56">
                  <c:v>-102.5</c:v>
                </c:pt>
                <c:pt idx="57">
                  <c:v>-107.5</c:v>
                </c:pt>
                <c:pt idx="58">
                  <c:v>-112.5</c:v>
                </c:pt>
                <c:pt idx="59">
                  <c:v>-117.5</c:v>
                </c:pt>
                <c:pt idx="60">
                  <c:v>-122.5</c:v>
                </c:pt>
                <c:pt idx="61">
                  <c:v>-127.5</c:v>
                </c:pt>
                <c:pt idx="62">
                  <c:v>-132.5</c:v>
                </c:pt>
                <c:pt idx="63">
                  <c:v>-137.5</c:v>
                </c:pt>
                <c:pt idx="64">
                  <c:v>-142.5</c:v>
                </c:pt>
                <c:pt idx="65">
                  <c:v>-147.5</c:v>
                </c:pt>
                <c:pt idx="66">
                  <c:v>-152.5</c:v>
                </c:pt>
                <c:pt idx="67">
                  <c:v>-157.5</c:v>
                </c:pt>
                <c:pt idx="68">
                  <c:v>-162.5</c:v>
                </c:pt>
                <c:pt idx="69">
                  <c:v>-167.5</c:v>
                </c:pt>
                <c:pt idx="70">
                  <c:v>-172.5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EE-4D3D-862D-235E02291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59904"/>
        <c:axId val="155757944"/>
      </c:scatterChart>
      <c:valAx>
        <c:axId val="15575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57944"/>
        <c:crosses val="autoZero"/>
        <c:crossBetween val="midCat"/>
      </c:valAx>
      <c:valAx>
        <c:axId val="15575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5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dirty="0"/>
              <a:t>Uniform </a:t>
            </a:r>
            <a:r>
              <a:rPr lang="en-US" dirty="0" smtClean="0"/>
              <a:t>Distribution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cat>
            <c:numRef>
              <c:f>Problem4.1!$N$5:$N$179</c:f>
              <c:numCache>
                <c:formatCode>General</c:formatCode>
                <c:ptCount val="1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</c:numCache>
            </c:numRef>
          </c:cat>
          <c:val>
            <c:numRef>
              <c:f>Problem4.1!$O$5:$O$179</c:f>
              <c:numCache>
                <c:formatCode>General</c:formatCode>
                <c:ptCount val="175"/>
                <c:pt idx="0">
                  <c:v>5.7142857142857143E-3</c:v>
                </c:pt>
                <c:pt idx="1">
                  <c:v>5.7142857142857143E-3</c:v>
                </c:pt>
                <c:pt idx="2">
                  <c:v>5.7142857142857143E-3</c:v>
                </c:pt>
                <c:pt idx="3">
                  <c:v>5.7142857142857143E-3</c:v>
                </c:pt>
                <c:pt idx="4">
                  <c:v>5.7142857142857143E-3</c:v>
                </c:pt>
                <c:pt idx="5">
                  <c:v>5.7142857142857143E-3</c:v>
                </c:pt>
                <c:pt idx="6">
                  <c:v>5.7142857142857143E-3</c:v>
                </c:pt>
                <c:pt idx="7">
                  <c:v>5.7142857142857143E-3</c:v>
                </c:pt>
                <c:pt idx="8">
                  <c:v>5.7142857142857143E-3</c:v>
                </c:pt>
                <c:pt idx="9">
                  <c:v>5.7142857142857143E-3</c:v>
                </c:pt>
                <c:pt idx="10">
                  <c:v>5.7142857142857143E-3</c:v>
                </c:pt>
                <c:pt idx="11">
                  <c:v>5.7142857142857143E-3</c:v>
                </c:pt>
                <c:pt idx="12">
                  <c:v>5.7142857142857143E-3</c:v>
                </c:pt>
                <c:pt idx="13">
                  <c:v>5.7142857142857143E-3</c:v>
                </c:pt>
                <c:pt idx="14">
                  <c:v>5.7142857142857143E-3</c:v>
                </c:pt>
                <c:pt idx="15">
                  <c:v>5.7142857142857143E-3</c:v>
                </c:pt>
                <c:pt idx="16">
                  <c:v>5.7142857142857143E-3</c:v>
                </c:pt>
                <c:pt idx="17">
                  <c:v>5.7142857142857143E-3</c:v>
                </c:pt>
                <c:pt idx="18">
                  <c:v>5.7142857142857143E-3</c:v>
                </c:pt>
                <c:pt idx="19">
                  <c:v>5.7142857142857143E-3</c:v>
                </c:pt>
                <c:pt idx="20">
                  <c:v>5.7142857142857143E-3</c:v>
                </c:pt>
                <c:pt idx="21">
                  <c:v>5.7142857142857143E-3</c:v>
                </c:pt>
                <c:pt idx="22">
                  <c:v>5.7142857142857143E-3</c:v>
                </c:pt>
                <c:pt idx="23">
                  <c:v>5.7142857142857143E-3</c:v>
                </c:pt>
                <c:pt idx="24">
                  <c:v>5.7142857142857143E-3</c:v>
                </c:pt>
                <c:pt idx="25">
                  <c:v>5.7142857142857143E-3</c:v>
                </c:pt>
                <c:pt idx="26">
                  <c:v>5.7142857142857143E-3</c:v>
                </c:pt>
                <c:pt idx="27">
                  <c:v>5.7142857142857143E-3</c:v>
                </c:pt>
                <c:pt idx="28">
                  <c:v>5.7142857142857143E-3</c:v>
                </c:pt>
                <c:pt idx="29">
                  <c:v>5.7142857142857143E-3</c:v>
                </c:pt>
                <c:pt idx="30">
                  <c:v>5.7142857142857143E-3</c:v>
                </c:pt>
                <c:pt idx="31">
                  <c:v>5.7142857142857143E-3</c:v>
                </c:pt>
                <c:pt idx="32">
                  <c:v>5.7142857142857143E-3</c:v>
                </c:pt>
                <c:pt idx="33">
                  <c:v>5.7142857142857143E-3</c:v>
                </c:pt>
                <c:pt idx="34">
                  <c:v>5.7142857142857143E-3</c:v>
                </c:pt>
                <c:pt idx="35">
                  <c:v>5.7142857142857143E-3</c:v>
                </c:pt>
                <c:pt idx="36">
                  <c:v>5.7142857142857143E-3</c:v>
                </c:pt>
                <c:pt idx="37">
                  <c:v>5.7142857142857143E-3</c:v>
                </c:pt>
                <c:pt idx="38">
                  <c:v>5.7142857142857143E-3</c:v>
                </c:pt>
                <c:pt idx="39">
                  <c:v>5.7142857142857143E-3</c:v>
                </c:pt>
                <c:pt idx="40">
                  <c:v>5.7142857142857143E-3</c:v>
                </c:pt>
                <c:pt idx="41">
                  <c:v>5.7142857142857143E-3</c:v>
                </c:pt>
                <c:pt idx="42">
                  <c:v>5.7142857142857143E-3</c:v>
                </c:pt>
                <c:pt idx="43">
                  <c:v>5.7142857142857143E-3</c:v>
                </c:pt>
                <c:pt idx="44">
                  <c:v>5.7142857142857143E-3</c:v>
                </c:pt>
                <c:pt idx="45">
                  <c:v>5.7142857142857143E-3</c:v>
                </c:pt>
                <c:pt idx="46">
                  <c:v>5.7142857142857143E-3</c:v>
                </c:pt>
                <c:pt idx="47">
                  <c:v>5.7142857142857143E-3</c:v>
                </c:pt>
                <c:pt idx="48">
                  <c:v>5.7142857142857143E-3</c:v>
                </c:pt>
                <c:pt idx="49">
                  <c:v>5.7142857142857143E-3</c:v>
                </c:pt>
                <c:pt idx="50">
                  <c:v>5.7142857142857143E-3</c:v>
                </c:pt>
                <c:pt idx="51">
                  <c:v>5.7142857142857143E-3</c:v>
                </c:pt>
                <c:pt idx="52">
                  <c:v>5.7142857142857143E-3</c:v>
                </c:pt>
                <c:pt idx="53">
                  <c:v>5.7142857142857143E-3</c:v>
                </c:pt>
                <c:pt idx="54">
                  <c:v>5.7142857142857143E-3</c:v>
                </c:pt>
                <c:pt idx="55">
                  <c:v>5.7142857142857143E-3</c:v>
                </c:pt>
                <c:pt idx="56">
                  <c:v>5.7142857142857143E-3</c:v>
                </c:pt>
                <c:pt idx="57">
                  <c:v>5.7142857142857143E-3</c:v>
                </c:pt>
                <c:pt idx="58">
                  <c:v>5.7142857142857143E-3</c:v>
                </c:pt>
                <c:pt idx="59">
                  <c:v>5.7142857142857143E-3</c:v>
                </c:pt>
                <c:pt idx="60">
                  <c:v>5.7142857142857143E-3</c:v>
                </c:pt>
                <c:pt idx="61">
                  <c:v>5.7142857142857143E-3</c:v>
                </c:pt>
                <c:pt idx="62">
                  <c:v>5.7142857142857143E-3</c:v>
                </c:pt>
                <c:pt idx="63">
                  <c:v>5.7142857142857143E-3</c:v>
                </c:pt>
                <c:pt idx="64">
                  <c:v>5.7142857142857143E-3</c:v>
                </c:pt>
                <c:pt idx="65">
                  <c:v>5.7142857142857143E-3</c:v>
                </c:pt>
                <c:pt idx="66">
                  <c:v>5.7142857142857143E-3</c:v>
                </c:pt>
                <c:pt idx="67">
                  <c:v>5.7142857142857143E-3</c:v>
                </c:pt>
                <c:pt idx="68">
                  <c:v>5.7142857142857143E-3</c:v>
                </c:pt>
                <c:pt idx="69">
                  <c:v>5.7142857142857143E-3</c:v>
                </c:pt>
                <c:pt idx="70">
                  <c:v>5.7142857142857143E-3</c:v>
                </c:pt>
                <c:pt idx="71">
                  <c:v>5.7142857142857143E-3</c:v>
                </c:pt>
                <c:pt idx="72">
                  <c:v>5.7142857142857143E-3</c:v>
                </c:pt>
                <c:pt idx="73">
                  <c:v>5.7142857142857143E-3</c:v>
                </c:pt>
                <c:pt idx="74">
                  <c:v>5.7142857142857143E-3</c:v>
                </c:pt>
                <c:pt idx="75">
                  <c:v>5.7142857142857143E-3</c:v>
                </c:pt>
                <c:pt idx="76">
                  <c:v>5.7142857142857143E-3</c:v>
                </c:pt>
                <c:pt idx="77">
                  <c:v>5.7142857142857143E-3</c:v>
                </c:pt>
                <c:pt idx="78">
                  <c:v>5.7142857142857143E-3</c:v>
                </c:pt>
                <c:pt idx="79">
                  <c:v>5.7142857142857143E-3</c:v>
                </c:pt>
                <c:pt idx="80">
                  <c:v>5.7142857142857143E-3</c:v>
                </c:pt>
                <c:pt idx="81">
                  <c:v>5.7142857142857143E-3</c:v>
                </c:pt>
                <c:pt idx="82">
                  <c:v>5.7142857142857143E-3</c:v>
                </c:pt>
                <c:pt idx="83">
                  <c:v>5.7142857142857143E-3</c:v>
                </c:pt>
                <c:pt idx="84">
                  <c:v>5.7142857142857143E-3</c:v>
                </c:pt>
                <c:pt idx="85">
                  <c:v>5.7142857142857143E-3</c:v>
                </c:pt>
                <c:pt idx="86">
                  <c:v>5.7142857142857143E-3</c:v>
                </c:pt>
                <c:pt idx="87">
                  <c:v>5.7142857142857143E-3</c:v>
                </c:pt>
                <c:pt idx="88">
                  <c:v>5.7142857142857143E-3</c:v>
                </c:pt>
                <c:pt idx="89">
                  <c:v>5.7142857142857143E-3</c:v>
                </c:pt>
                <c:pt idx="90">
                  <c:v>5.7142857142857143E-3</c:v>
                </c:pt>
                <c:pt idx="91">
                  <c:v>5.7142857142857143E-3</c:v>
                </c:pt>
                <c:pt idx="92">
                  <c:v>5.7142857142857143E-3</c:v>
                </c:pt>
                <c:pt idx="93">
                  <c:v>5.7142857142857143E-3</c:v>
                </c:pt>
                <c:pt idx="94">
                  <c:v>5.7142857142857143E-3</c:v>
                </c:pt>
                <c:pt idx="95">
                  <c:v>5.7142857142857143E-3</c:v>
                </c:pt>
                <c:pt idx="96">
                  <c:v>5.7142857142857143E-3</c:v>
                </c:pt>
                <c:pt idx="97">
                  <c:v>5.7142857142857143E-3</c:v>
                </c:pt>
                <c:pt idx="98">
                  <c:v>5.7142857142857143E-3</c:v>
                </c:pt>
                <c:pt idx="99">
                  <c:v>5.7142857142857143E-3</c:v>
                </c:pt>
                <c:pt idx="100">
                  <c:v>5.7142857142857143E-3</c:v>
                </c:pt>
                <c:pt idx="101">
                  <c:v>5.7142857142857143E-3</c:v>
                </c:pt>
                <c:pt idx="102">
                  <c:v>5.7142857142857143E-3</c:v>
                </c:pt>
                <c:pt idx="103">
                  <c:v>5.7142857142857143E-3</c:v>
                </c:pt>
                <c:pt idx="104">
                  <c:v>5.7142857142857143E-3</c:v>
                </c:pt>
                <c:pt idx="105">
                  <c:v>5.7142857142857143E-3</c:v>
                </c:pt>
                <c:pt idx="106">
                  <c:v>5.7142857142857143E-3</c:v>
                </c:pt>
                <c:pt idx="107">
                  <c:v>5.7142857142857143E-3</c:v>
                </c:pt>
                <c:pt idx="108">
                  <c:v>5.7142857142857143E-3</c:v>
                </c:pt>
                <c:pt idx="109">
                  <c:v>5.7142857142857143E-3</c:v>
                </c:pt>
                <c:pt idx="110">
                  <c:v>5.7142857142857143E-3</c:v>
                </c:pt>
                <c:pt idx="111">
                  <c:v>5.7142857142857143E-3</c:v>
                </c:pt>
                <c:pt idx="112">
                  <c:v>5.7142857142857143E-3</c:v>
                </c:pt>
                <c:pt idx="113">
                  <c:v>5.7142857142857143E-3</c:v>
                </c:pt>
                <c:pt idx="114">
                  <c:v>5.7142857142857143E-3</c:v>
                </c:pt>
                <c:pt idx="115">
                  <c:v>5.7142857142857143E-3</c:v>
                </c:pt>
                <c:pt idx="116">
                  <c:v>5.7142857142857143E-3</c:v>
                </c:pt>
                <c:pt idx="117">
                  <c:v>5.7142857142857143E-3</c:v>
                </c:pt>
                <c:pt idx="118">
                  <c:v>5.7142857142857143E-3</c:v>
                </c:pt>
                <c:pt idx="119">
                  <c:v>5.7142857142857143E-3</c:v>
                </c:pt>
                <c:pt idx="120">
                  <c:v>5.7142857142857143E-3</c:v>
                </c:pt>
                <c:pt idx="121">
                  <c:v>5.7142857142857143E-3</c:v>
                </c:pt>
                <c:pt idx="122">
                  <c:v>5.7142857142857143E-3</c:v>
                </c:pt>
                <c:pt idx="123">
                  <c:v>5.7142857142857143E-3</c:v>
                </c:pt>
                <c:pt idx="124">
                  <c:v>5.7142857142857143E-3</c:v>
                </c:pt>
                <c:pt idx="125">
                  <c:v>5.7142857142857143E-3</c:v>
                </c:pt>
                <c:pt idx="126">
                  <c:v>5.7142857142857143E-3</c:v>
                </c:pt>
                <c:pt idx="127">
                  <c:v>5.7142857142857143E-3</c:v>
                </c:pt>
                <c:pt idx="128">
                  <c:v>5.7142857142857143E-3</c:v>
                </c:pt>
                <c:pt idx="129">
                  <c:v>5.7142857142857143E-3</c:v>
                </c:pt>
                <c:pt idx="130">
                  <c:v>5.7142857142857143E-3</c:v>
                </c:pt>
                <c:pt idx="131">
                  <c:v>5.7142857142857143E-3</c:v>
                </c:pt>
                <c:pt idx="132">
                  <c:v>5.7142857142857143E-3</c:v>
                </c:pt>
                <c:pt idx="133">
                  <c:v>5.7142857142857143E-3</c:v>
                </c:pt>
                <c:pt idx="134">
                  <c:v>5.7142857142857143E-3</c:v>
                </c:pt>
                <c:pt idx="135">
                  <c:v>5.7142857142857143E-3</c:v>
                </c:pt>
                <c:pt idx="136">
                  <c:v>5.7142857142857143E-3</c:v>
                </c:pt>
                <c:pt idx="137">
                  <c:v>5.7142857142857143E-3</c:v>
                </c:pt>
                <c:pt idx="138">
                  <c:v>5.7142857142857143E-3</c:v>
                </c:pt>
                <c:pt idx="139">
                  <c:v>5.7142857142857143E-3</c:v>
                </c:pt>
                <c:pt idx="140">
                  <c:v>5.7142857142857143E-3</c:v>
                </c:pt>
                <c:pt idx="141">
                  <c:v>5.7142857142857143E-3</c:v>
                </c:pt>
                <c:pt idx="142">
                  <c:v>5.7142857142857143E-3</c:v>
                </c:pt>
                <c:pt idx="143">
                  <c:v>5.7142857142857143E-3</c:v>
                </c:pt>
                <c:pt idx="144">
                  <c:v>5.7142857142857143E-3</c:v>
                </c:pt>
                <c:pt idx="145">
                  <c:v>5.7142857142857143E-3</c:v>
                </c:pt>
                <c:pt idx="146">
                  <c:v>5.7142857142857143E-3</c:v>
                </c:pt>
                <c:pt idx="147">
                  <c:v>5.7142857142857143E-3</c:v>
                </c:pt>
                <c:pt idx="148">
                  <c:v>5.7142857142857143E-3</c:v>
                </c:pt>
                <c:pt idx="149">
                  <c:v>5.7142857142857143E-3</c:v>
                </c:pt>
                <c:pt idx="150">
                  <c:v>5.7142857142857143E-3</c:v>
                </c:pt>
                <c:pt idx="151">
                  <c:v>5.7142857142857143E-3</c:v>
                </c:pt>
                <c:pt idx="152">
                  <c:v>5.7142857142857143E-3</c:v>
                </c:pt>
                <c:pt idx="153">
                  <c:v>5.7142857142857143E-3</c:v>
                </c:pt>
                <c:pt idx="154">
                  <c:v>5.7142857142857143E-3</c:v>
                </c:pt>
                <c:pt idx="155">
                  <c:v>5.7142857142857143E-3</c:v>
                </c:pt>
                <c:pt idx="156">
                  <c:v>5.7142857142857143E-3</c:v>
                </c:pt>
                <c:pt idx="157">
                  <c:v>5.7142857142857143E-3</c:v>
                </c:pt>
                <c:pt idx="158">
                  <c:v>5.7142857142857143E-3</c:v>
                </c:pt>
                <c:pt idx="159">
                  <c:v>5.7142857142857143E-3</c:v>
                </c:pt>
                <c:pt idx="160">
                  <c:v>5.7142857142857143E-3</c:v>
                </c:pt>
                <c:pt idx="161">
                  <c:v>5.7142857142857143E-3</c:v>
                </c:pt>
                <c:pt idx="162">
                  <c:v>5.7142857142857143E-3</c:v>
                </c:pt>
                <c:pt idx="163">
                  <c:v>5.7142857142857143E-3</c:v>
                </c:pt>
                <c:pt idx="164">
                  <c:v>5.7142857142857143E-3</c:v>
                </c:pt>
                <c:pt idx="165">
                  <c:v>5.7142857142857143E-3</c:v>
                </c:pt>
                <c:pt idx="166">
                  <c:v>5.7142857142857143E-3</c:v>
                </c:pt>
                <c:pt idx="167">
                  <c:v>5.7142857142857143E-3</c:v>
                </c:pt>
                <c:pt idx="168">
                  <c:v>5.7142857142857143E-3</c:v>
                </c:pt>
                <c:pt idx="169">
                  <c:v>5.7142857142857143E-3</c:v>
                </c:pt>
                <c:pt idx="170">
                  <c:v>5.7142857142857143E-3</c:v>
                </c:pt>
                <c:pt idx="171">
                  <c:v>5.7142857142857143E-3</c:v>
                </c:pt>
                <c:pt idx="172">
                  <c:v>5.7142857142857143E-3</c:v>
                </c:pt>
                <c:pt idx="173">
                  <c:v>5.7142857142857143E-3</c:v>
                </c:pt>
                <c:pt idx="174">
                  <c:v>5.7142857142857143E-3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0-4551-87BB-1FBA46FD9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61472"/>
        <c:axId val="155761864"/>
      </c:areaChart>
      <c:catAx>
        <c:axId val="1557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61864"/>
        <c:crosses val="autoZero"/>
        <c:auto val="1"/>
        <c:lblAlgn val="ctr"/>
        <c:lblOffset val="100"/>
        <c:noMultiLvlLbl val="0"/>
      </c:catAx>
      <c:valAx>
        <c:axId val="15576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61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Cost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'[EA1-21 (1).xlsx]Sheet1'!$A$2:$A$7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35</c:v>
                </c:pt>
                <c:pt idx="3">
                  <c:v>45</c:v>
                </c:pt>
                <c:pt idx="4">
                  <c:v>70</c:v>
                </c:pt>
                <c:pt idx="5">
                  <c:v>100</c:v>
                </c:pt>
              </c:numCache>
            </c:numRef>
          </c:xVal>
          <c:yVal>
            <c:numRef>
              <c:f>'[EA1-21 (1).xlsx]Sheet1'!$C$2:$C$7</c:f>
              <c:numCache>
                <c:formatCode>General</c:formatCode>
                <c:ptCount val="6"/>
                <c:pt idx="0">
                  <c:v>21581</c:v>
                </c:pt>
                <c:pt idx="1">
                  <c:v>26070</c:v>
                </c:pt>
                <c:pt idx="2">
                  <c:v>27450</c:v>
                </c:pt>
                <c:pt idx="3">
                  <c:v>26927</c:v>
                </c:pt>
                <c:pt idx="4">
                  <c:v>31878</c:v>
                </c:pt>
                <c:pt idx="5">
                  <c:v>40185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FE-47AB-AB83-168F1C661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644488"/>
        <c:axId val="155757160"/>
      </c:scatterChart>
      <c:valAx>
        <c:axId val="236644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757160"/>
        <c:crosses val="autoZero"/>
        <c:crossBetween val="midCat"/>
      </c:valAx>
      <c:valAx>
        <c:axId val="155757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6644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Cost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'[EA1-21 (1).xlsx]Sheet1'!$A$2:$A$7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35</c:v>
                </c:pt>
                <c:pt idx="3">
                  <c:v>45</c:v>
                </c:pt>
                <c:pt idx="4">
                  <c:v>70</c:v>
                </c:pt>
                <c:pt idx="5">
                  <c:v>100</c:v>
                </c:pt>
              </c:numCache>
            </c:numRef>
          </c:xVal>
          <c:yVal>
            <c:numRef>
              <c:f>'[EA1-21 (1).xlsx]Sheet1'!$C$2:$C$7</c:f>
              <c:numCache>
                <c:formatCode>General</c:formatCode>
                <c:ptCount val="6"/>
                <c:pt idx="0">
                  <c:v>21581</c:v>
                </c:pt>
                <c:pt idx="1">
                  <c:v>26070</c:v>
                </c:pt>
                <c:pt idx="2">
                  <c:v>27450</c:v>
                </c:pt>
                <c:pt idx="3">
                  <c:v>26927</c:v>
                </c:pt>
                <c:pt idx="4">
                  <c:v>31878</c:v>
                </c:pt>
                <c:pt idx="5">
                  <c:v>40185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1D-4940-9CCD-A3D3D7074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57552"/>
        <c:axId val="155760296"/>
      </c:scatterChart>
      <c:valAx>
        <c:axId val="155757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760296"/>
        <c:crosses val="autoZero"/>
        <c:crossBetween val="midCat"/>
      </c:valAx>
      <c:valAx>
        <c:axId val="155760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7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Demand</a:t>
            </a:r>
            <a:r>
              <a:rPr lang="en-US" baseline="0" dirty="0"/>
              <a:t> Curve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'[EA1-21 (1).xlsx]Sheet1'!$A$2:$A$7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35</c:v>
                </c:pt>
                <c:pt idx="3">
                  <c:v>45</c:v>
                </c:pt>
                <c:pt idx="4">
                  <c:v>70</c:v>
                </c:pt>
                <c:pt idx="5">
                  <c:v>100</c:v>
                </c:pt>
              </c:numCache>
            </c:numRef>
          </c:xVal>
          <c:yVal>
            <c:numRef>
              <c:f>'[EA1-21 (1).xlsx]Sheet1'!$B$2:$B$7</c:f>
              <c:numCache>
                <c:formatCode>General</c:formatCode>
                <c:ptCount val="6"/>
                <c:pt idx="0">
                  <c:v>1343</c:v>
                </c:pt>
                <c:pt idx="1">
                  <c:v>1521</c:v>
                </c:pt>
                <c:pt idx="2">
                  <c:v>1337</c:v>
                </c:pt>
                <c:pt idx="3">
                  <c:v>1272</c:v>
                </c:pt>
                <c:pt idx="4">
                  <c:v>608</c:v>
                </c:pt>
                <c:pt idx="5">
                  <c:v>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30-46C6-9D42-1F06A6F7A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59512"/>
        <c:axId val="155756768"/>
      </c:scatterChart>
      <c:valAx>
        <c:axId val="155759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756768"/>
        <c:crosses val="autoZero"/>
        <c:crossBetween val="midCat"/>
      </c:valAx>
      <c:valAx>
        <c:axId val="155756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759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8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4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87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82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0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5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7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5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51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5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5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2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46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99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64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95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35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21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71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42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6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79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73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02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79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2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4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6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2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6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152400"/>
            <a:ext cx="8928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</a:p>
        </p:txBody>
      </p:sp>
    </p:spTree>
    <p:extLst>
      <p:ext uri="{BB962C8B-B14F-4D97-AF65-F5344CB8AC3E}">
        <p14:creationId xmlns:p14="http://schemas.microsoft.com/office/powerpoint/2010/main" val="39064348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54106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8754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A Web-Based Game to Review Statistics and finance,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A. Asef-Vaziri,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 POMS, 2019, Washington, D.C.</a:t>
            </a:r>
            <a:endParaRPr lang="en-US" sz="1200" b="1" i="1" kern="1200" dirty="0" smtClean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file:///\\webdrive\aa2035\public_html\CourseBase\Games\GameSource1.xlsx!DemandCurves!%5bGameSource1.xlsx%5dDemandCurves%20Chart%206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png"/><Relationship Id="rId11" Type="http://schemas.openxmlformats.org/officeDocument/2006/relationships/slide" Target="slide40.xml"/><Relationship Id="rId5" Type="http://schemas.openxmlformats.org/officeDocument/2006/relationships/image" Target="../media/image23.png"/><Relationship Id="rId10" Type="http://schemas.openxmlformats.org/officeDocument/2006/relationships/image" Target="../media/image21.emf"/><Relationship Id="rId4" Type="http://schemas.openxmlformats.org/officeDocument/2006/relationships/image" Target="../media/image22.png"/><Relationship Id="rId9" Type="http://schemas.openxmlformats.org/officeDocument/2006/relationships/oleObject" Target="file:///\\webdrive\aa2035\public_html\CourseBase\Games\GameSource1.xlsx!DemandCurves!%5bGameSource1.xlsx%5dDemandCurves%20Chart%20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QlX4OBAqU" TargetMode="External"/><Relationship Id="rId6" Type="http://schemas.openxmlformats.org/officeDocument/2006/relationships/hyperlink" Target="https://youtu.be/LuQlX4OBAq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6VMufq_Ok" TargetMode="External"/><Relationship Id="rId6" Type="http://schemas.openxmlformats.org/officeDocument/2006/relationships/image" Target="../media/image47.jpeg"/><Relationship Id="rId5" Type="http://schemas.openxmlformats.org/officeDocument/2006/relationships/hyperlink" Target="https://youtu.be/4S6VMufq_O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9.e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-6RWQy-mG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-6RWQy-mG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10.xml"/><Relationship Id="rId5" Type="http://schemas.openxmlformats.org/officeDocument/2006/relationships/chart" Target="../charts/chart5.xml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jpeg"/><Relationship Id="rId5" Type="http://schemas.openxmlformats.org/officeDocument/2006/relationships/image" Target="../media/image63.emf"/><Relationship Id="rId10" Type="http://schemas.openxmlformats.org/officeDocument/2006/relationships/image" Target="../media/image69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7.jpeg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slide" Target="slide19.xml"/><Relationship Id="rId4" Type="http://schemas.openxmlformats.org/officeDocument/2006/relationships/image" Target="../media/image7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80.emf"/><Relationship Id="rId4" Type="http://schemas.openxmlformats.org/officeDocument/2006/relationships/oleObject" Target="file:///\\webdrive\aa2035\public_html\CourseBase\Games\GameSource1.xlsx!DDLinearToUniform!%5bGameSource1.xlsx%5dDDLinearToUniform%20Chart%203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_qlQiYTLCs" TargetMode="External"/><Relationship Id="rId6" Type="http://schemas.openxmlformats.org/officeDocument/2006/relationships/hyperlink" Target="https://www.youtube.com/watch?v=2_qlQiYTLCs&amp;t=1188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slide" Target="slide19.xml"/><Relationship Id="rId5" Type="http://schemas.openxmlformats.org/officeDocument/2006/relationships/slide" Target="slide28.xml"/><Relationship Id="rId4" Type="http://schemas.openxmlformats.org/officeDocument/2006/relationships/image" Target="../media/image8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file:///\\webdrive\aa2035\public_html\CourseBase\Games\GameSource1.xlsx!LinDemToUniDist!R1C1:R2C4" TargetMode="External"/><Relationship Id="rId7" Type="http://schemas.openxmlformats.org/officeDocument/2006/relationships/oleObject" Target="file:///\\webdrive\aa2035\public_html\CourseBase\Games\GameSource1.xlsx!LinDemToUniDist!%5bGameSource1.xlsx%5dLinDemToUniDist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7.emf"/><Relationship Id="rId5" Type="http://schemas.openxmlformats.org/officeDocument/2006/relationships/oleObject" Target="file:///\\webdrive\aa2035\public_html\CourseBase\Games\GameSource1.xlsx!LinDemToUniDist!%5bGameSource1.xlsx%5dLinDemToUniDist%20Chart%201" TargetMode="External"/><Relationship Id="rId4" Type="http://schemas.openxmlformats.org/officeDocument/2006/relationships/image" Target="../media/image8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\\webdrive\aa2035\public_html\CourseBase\Games\GameSource1.xlsx!LinearDemand!%5bGameSource1.xlsx%5dLinearDemand%20Chart%205" TargetMode="Externa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webdrive\aa2035\public_html\CourseBase\Games\GameSource1.xlsx!LinearDemand!R3C4:R5C5" TargetMode="Externa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file:///\\webdrive\aa2035\public_html\CourseBase\Games\GameSource1.xlsx!LinearDemand!R3C3:R6C5" TargetMode="External"/><Relationship Id="rId4" Type="http://schemas.openxmlformats.org/officeDocument/2006/relationships/oleObject" Target="file:///\\webdrive\aa2035\public_html\CourseBase\Games\GameSource1.xlsx!LinearDemand!R4C4:R5C4" TargetMode="Externa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36.xml"/><Relationship Id="rId5" Type="http://schemas.openxmlformats.org/officeDocument/2006/relationships/image" Target="../media/image14.emf"/><Relationship Id="rId4" Type="http://schemas.openxmlformats.org/officeDocument/2006/relationships/oleObject" Target="file:///\\webdrive\aa2035\public_html\CourseBase\Games\GameSource1.xlsx!DemandCurves!%5bGameSource1.xlsx%5dDemandCurves%20Chart%2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3293"/>
            <a:ext cx="9144000" cy="59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59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0392"/>
            <a:ext cx="9144002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. At around what quantity of sales is the revenue maximized?</a:t>
            </a:r>
          </a:p>
          <a:p>
            <a:pPr marL="0" indent="0">
              <a:buNone/>
            </a:pPr>
            <a:r>
              <a:rPr lang="en-US" sz="2000" dirty="0"/>
              <a:t>2. At around what volume of sales is total profit maximized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3. At around what quantity of sales do you have the first break-even point (from loss to profit)?</a:t>
            </a:r>
          </a:p>
          <a:p>
            <a:pPr marL="0" indent="0">
              <a:buNone/>
            </a:pPr>
            <a:r>
              <a:rPr lang="en-US" sz="2000" dirty="0"/>
              <a:t>3. At around what quantity of sales do you have the </a:t>
            </a:r>
            <a:r>
              <a:rPr lang="en-US" sz="2000" dirty="0" smtClean="0"/>
              <a:t>second break-even </a:t>
            </a:r>
            <a:r>
              <a:rPr lang="en-US" sz="2000" dirty="0"/>
              <a:t>point (from loss to profit)?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173038" indent="-173038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9640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07" y="878478"/>
            <a:ext cx="9161107" cy="12020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 following information </a:t>
            </a:r>
            <a:r>
              <a:rPr lang="en-US" dirty="0" smtClean="0"/>
              <a:t>on the first part of the problem.</a:t>
            </a:r>
          </a:p>
          <a:p>
            <a:pPr marL="0" indent="0">
              <a:buNone/>
            </a:pPr>
            <a:r>
              <a:rPr lang="en-US" dirty="0" smtClean="0"/>
              <a:t>Given any quantity, compute total revenue (TR), </a:t>
            </a:r>
            <a:r>
              <a:rPr lang="en-US" dirty="0"/>
              <a:t>total </a:t>
            </a:r>
            <a:r>
              <a:rPr lang="en-US" dirty="0" smtClean="0"/>
              <a:t>cost </a:t>
            </a:r>
            <a:r>
              <a:rPr lang="en-US" dirty="0"/>
              <a:t>(</a:t>
            </a:r>
            <a:r>
              <a:rPr lang="en-US" dirty="0" smtClean="0"/>
              <a:t>TC),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total </a:t>
            </a:r>
            <a:r>
              <a:rPr lang="en-US" dirty="0" smtClean="0"/>
              <a:t>profit </a:t>
            </a:r>
            <a:r>
              <a:rPr lang="en-US" dirty="0"/>
              <a:t>(</a:t>
            </a:r>
            <a:r>
              <a:rPr lang="en-US" dirty="0" smtClean="0"/>
              <a:t>TP).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7113" y="2080546"/>
            <a:ext cx="3752887" cy="2850229"/>
            <a:chOff x="124409" y="2482960"/>
            <a:chExt cx="4040577" cy="3156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409" y="2482960"/>
              <a:ext cx="4040577" cy="3125015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343658"/>
                </p:ext>
              </p:extLst>
            </p:nvPr>
          </p:nvGraphicFramePr>
          <p:xfrm>
            <a:off x="339807" y="2684149"/>
            <a:ext cx="3818342" cy="2955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28" name="Worksheet" r:id="rId5" imgW="3817514" imgH="2956717" progId="Excel.Sheet.12">
                    <p:embed/>
                  </p:oleObj>
                </mc:Choice>
                <mc:Fallback>
                  <p:oleObj name="Worksheet" r:id="rId5" imgW="3817514" imgH="2956717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9807" y="2684149"/>
                          <a:ext cx="3818342" cy="29557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-8553" y="4930984"/>
            <a:ext cx="9161107" cy="5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P = 175-2.5Q, TR=PQ, TC= 1200+16Q, TP = TR-TC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53000" y="1875092"/>
            <a:ext cx="3725247" cy="3055892"/>
            <a:chOff x="5029200" y="1795963"/>
            <a:chExt cx="3808622" cy="31557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1795963"/>
              <a:ext cx="3808622" cy="3135670"/>
            </a:xfrm>
            <a:prstGeom prst="rect">
              <a:avLst/>
            </a:prstGeom>
          </p:spPr>
        </p:pic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1437509"/>
                </p:ext>
              </p:extLst>
            </p:nvPr>
          </p:nvGraphicFramePr>
          <p:xfrm>
            <a:off x="5257850" y="1973869"/>
            <a:ext cx="3579972" cy="297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29" name="Worksheet" r:id="rId8" imgW="3817514" imgH="3139550" progId="Excel.Sheet.12">
                    <p:embed/>
                  </p:oleObj>
                </mc:Choice>
                <mc:Fallback>
                  <p:oleObj name="Worksheet" r:id="rId8" imgW="3817514" imgH="3139550" progId="Excel.Sheet.12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57850" y="1973869"/>
                          <a:ext cx="3579972" cy="2977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75247" y="5457120"/>
            <a:ext cx="8993505" cy="918256"/>
            <a:chOff x="57113" y="5466702"/>
            <a:chExt cx="8993505" cy="91825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13" y="5466702"/>
              <a:ext cx="8993505" cy="91825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257926" y="5715000"/>
              <a:ext cx="8792692" cy="6699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055215"/>
                </p:ext>
              </p:extLst>
            </p:nvPr>
          </p:nvGraphicFramePr>
          <p:xfrm>
            <a:off x="296598" y="5715000"/>
            <a:ext cx="875306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30" name="Worksheet" r:id="rId11" imgW="9852554" imgH="738967" progId="Excel.Sheet.12">
                    <p:embed/>
                  </p:oleObj>
                </mc:Choice>
                <mc:Fallback>
                  <p:oleObj name="Worksheet" r:id="rId11" imgW="9852554" imgH="738967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6598" y="5715000"/>
                          <a:ext cx="8753068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10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"/>
          </a:xfrm>
        </p:spPr>
        <p:txBody>
          <a:bodyPr/>
          <a:lstStyle/>
          <a:p>
            <a:pPr marL="233363" indent="-233363">
              <a:buNone/>
            </a:pPr>
            <a:r>
              <a:rPr lang="en-US" dirty="0" smtClean="0"/>
              <a:t>1. Draw the total revenue curve using the linear demand curve:</a:t>
            </a:r>
          </a:p>
          <a:p>
            <a:pPr marL="460375" indent="-233363">
              <a:buNone/>
            </a:pPr>
            <a:endParaRPr lang="en-US" dirty="0"/>
          </a:p>
          <a:p>
            <a:pPr marL="460375" indent="-23336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28600" y="1447800"/>
            <a:ext cx="5291679" cy="4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P=175-2.5Q</a:t>
            </a:r>
          </a:p>
          <a:p>
            <a:pPr marL="460375" indent="-460375">
              <a:buNone/>
            </a:pPr>
            <a:r>
              <a:rPr lang="en-US" kern="0" dirty="0" smtClean="0"/>
              <a:t>R=PQ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38400"/>
            <a:ext cx="4743450" cy="1562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19200" y="2514600"/>
            <a:ext cx="912540" cy="1485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76132" y="2483934"/>
            <a:ext cx="1081668" cy="16308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365045" y="1992086"/>
          <a:ext cx="4554537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Worksheet" r:id="rId5" imgW="4555130" imgH="3136490" progId="Excel.Sheet.12">
                  <p:link updateAutomatic="1"/>
                </p:oleObj>
              </mc:Choice>
              <mc:Fallback>
                <p:oleObj name="Worksheet" r:id="rId5" imgW="4555130" imgH="3136490" progId="Excel.Sheet.12">
                  <p:link updateAutomatic="1"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5045" y="1992086"/>
                        <a:ext cx="4554537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68436" y="2524590"/>
            <a:ext cx="1913709" cy="863046"/>
            <a:chOff x="2168436" y="2524590"/>
            <a:chExt cx="1913709" cy="863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1058" y="2524590"/>
              <a:ext cx="346761" cy="2186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51220" y="2552509"/>
              <a:ext cx="156020" cy="190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168436" y="3159036"/>
              <a:ext cx="1913709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57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07" y="878478"/>
            <a:ext cx="9144001" cy="854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At around what quantity of sales is the revenue maximized</a:t>
            </a:r>
            <a:r>
              <a:rPr lang="en-US" dirty="0" smtClean="0"/>
              <a:t>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10986"/>
              </p:ext>
            </p:extLst>
          </p:nvPr>
        </p:nvGraphicFramePr>
        <p:xfrm>
          <a:off x="76200" y="5861438"/>
          <a:ext cx="5336391" cy="52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Worksheet" r:id="rId4" imgW="3779662" imgH="373301" progId="Excel.Sheet.12">
                  <p:embed/>
                </p:oleObj>
              </mc:Choice>
              <mc:Fallback>
                <p:oleObj name="Worksheet" r:id="rId4" imgW="3779662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5861438"/>
                        <a:ext cx="5336391" cy="52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488" y="1766027"/>
            <a:ext cx="8993505" cy="918256"/>
            <a:chOff x="57113" y="5466702"/>
            <a:chExt cx="8993505" cy="9182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13" y="5466702"/>
              <a:ext cx="8993505" cy="9182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57926" y="5715000"/>
              <a:ext cx="8792692" cy="6699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643644"/>
                </p:ext>
              </p:extLst>
            </p:nvPr>
          </p:nvGraphicFramePr>
          <p:xfrm>
            <a:off x="296598" y="5715000"/>
            <a:ext cx="875306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5" name="Worksheet" r:id="rId7" imgW="9852554" imgH="738967" progId="Excel.Sheet.12">
                    <p:embed/>
                  </p:oleObj>
                </mc:Choice>
                <mc:Fallback>
                  <p:oleObj name="Worksheet" r:id="rId7" imgW="9852554" imgH="738967" progId="Excel.Sheet.12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6598" y="5715000"/>
                          <a:ext cx="8753068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575" y="2348237"/>
            <a:ext cx="47720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07" y="878479"/>
            <a:ext cx="9144001" cy="5470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At around what volume of sales is total profit maximized?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712" y="1812918"/>
            <a:ext cx="526160" cy="177426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41935"/>
              </p:ext>
            </p:extLst>
          </p:nvPr>
        </p:nvGraphicFramePr>
        <p:xfrm>
          <a:off x="532538" y="5485626"/>
          <a:ext cx="7917381" cy="78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9" name="Worksheet" r:id="rId5" imgW="3779662" imgH="373301" progId="Excel.Sheet.12">
                  <p:embed/>
                </p:oleObj>
              </mc:Choice>
              <mc:Fallback>
                <p:oleObj name="Worksheet" r:id="rId5" imgW="3779662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538" y="5485626"/>
                        <a:ext cx="7917381" cy="78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4488" y="1371600"/>
            <a:ext cx="8993505" cy="918256"/>
            <a:chOff x="57113" y="5466702"/>
            <a:chExt cx="8993505" cy="9182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3" y="5466702"/>
              <a:ext cx="8993505" cy="9182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57926" y="5715000"/>
              <a:ext cx="8792692" cy="6699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792686"/>
                </p:ext>
              </p:extLst>
            </p:nvPr>
          </p:nvGraphicFramePr>
          <p:xfrm>
            <a:off x="296598" y="5715000"/>
            <a:ext cx="875306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0" name="Worksheet" r:id="rId8" imgW="9852554" imgH="738967" progId="Excel.Sheet.12">
                    <p:embed/>
                  </p:oleObj>
                </mc:Choice>
                <mc:Fallback>
                  <p:oleObj name="Worksheet" r:id="rId8" imgW="9852554" imgH="738967" progId="Excel.Sheet.12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6598" y="5715000"/>
                          <a:ext cx="8753068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2980" y="1990344"/>
            <a:ext cx="4962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9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4</a:t>
            </a:r>
            <a:r>
              <a:rPr lang="en-US" kern="0" dirty="0" smtClean="0"/>
              <a:t>. </a:t>
            </a:r>
            <a:r>
              <a:rPr lang="en-US" kern="0" dirty="0"/>
              <a:t>At around what quantity of sales do you have the first break-even point (from loss to profit</a:t>
            </a:r>
            <a:r>
              <a:rPr lang="en-US" kern="0" dirty="0" smtClean="0"/>
              <a:t>)?</a:t>
            </a:r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67307"/>
            <a:ext cx="3276600" cy="1967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" y="3711320"/>
            <a:ext cx="3285744" cy="1978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314524"/>
            <a:ext cx="4038600" cy="267168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78120"/>
              </p:ext>
            </p:extLst>
          </p:nvPr>
        </p:nvGraphicFramePr>
        <p:xfrm>
          <a:off x="3657600" y="5867400"/>
          <a:ext cx="5323939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Worksheet" r:id="rId7" imgW="3779662" imgH="373301" progId="Excel.Sheet.12">
                  <p:embed/>
                </p:oleObj>
              </mc:Choice>
              <mc:Fallback>
                <p:oleObj name="Worksheet" r:id="rId7" imgW="3779662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5867400"/>
                        <a:ext cx="5323939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924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5</a:t>
            </a:r>
            <a:r>
              <a:rPr lang="en-US" kern="0" dirty="0" smtClean="0"/>
              <a:t>. </a:t>
            </a:r>
            <a:r>
              <a:rPr lang="en-US" kern="0" dirty="0"/>
              <a:t>At around what quantity of sales do you have the first break-even point (from loss to profit</a:t>
            </a:r>
            <a:r>
              <a:rPr lang="en-US" kern="0" dirty="0" smtClean="0"/>
              <a:t>)?</a:t>
            </a:r>
            <a:endParaRPr lang="en-US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4038600"/>
            <a:ext cx="3876450" cy="2334467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0480" y="1676400"/>
            <a:ext cx="908304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The two BEPs are on the opposite sides of the Q* that leads to the maximal profit (TP*).</a:t>
            </a:r>
          </a:p>
          <a:p>
            <a:pPr marL="0" indent="0">
              <a:buNone/>
            </a:pPr>
            <a:r>
              <a:rPr lang="en-US" kern="0" dirty="0"/>
              <a:t>If our previous BEP &lt; Q* </a:t>
            </a:r>
            <a:r>
              <a:rPr lang="en-US" kern="0" dirty="0">
                <a:sym typeface="Wingdings" panose="05000000000000000000" pitchFamily="2" charset="2"/>
              </a:rPr>
              <a:t> </a:t>
            </a:r>
            <a:r>
              <a:rPr lang="en-US" kern="0" dirty="0"/>
              <a:t>Add </a:t>
            </a:r>
            <a:r>
              <a:rPr lang="en-US" kern="0" dirty="0" smtClean="0"/>
              <a:t>BEP ≥</a:t>
            </a:r>
            <a:r>
              <a:rPr lang="en-US" kern="0" dirty="0"/>
              <a:t>Q*+1, otherwise BEP≤Q*-1</a:t>
            </a:r>
          </a:p>
          <a:p>
            <a:pPr marL="0" indent="0">
              <a:buNone/>
            </a:pPr>
            <a:r>
              <a:rPr lang="en-US" kern="0" dirty="0"/>
              <a:t>Our previous BEP  is 8.75, our Q* is 31.8 </a:t>
            </a:r>
            <a:r>
              <a:rPr lang="en-US" kern="0" dirty="0">
                <a:sym typeface="Wingdings" panose="05000000000000000000" pitchFamily="2" charset="2"/>
              </a:rPr>
              <a:t> </a:t>
            </a:r>
            <a:r>
              <a:rPr lang="en-US" kern="0" dirty="0"/>
              <a:t>BEP≤Q*</a:t>
            </a:r>
          </a:p>
          <a:p>
            <a:pPr marL="0" indent="0">
              <a:buNone/>
            </a:pPr>
            <a:r>
              <a:rPr lang="en-US" kern="0" dirty="0"/>
              <a:t>Add a constraint BEP≥33</a:t>
            </a:r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4521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BEP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4453567" cy="205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856" y="3200400"/>
            <a:ext cx="5306568" cy="248407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91970"/>
              </p:ext>
            </p:extLst>
          </p:nvPr>
        </p:nvGraphicFramePr>
        <p:xfrm>
          <a:off x="112777" y="5791200"/>
          <a:ext cx="6095989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" name="Worksheet" r:id="rId6" imgW="3779662" imgH="373301" progId="Excel.Sheet.12">
                  <p:embed/>
                </p:oleObj>
              </mc:Choice>
              <mc:Fallback>
                <p:oleObj name="Worksheet" r:id="rId6" imgW="3779662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777" y="5791200"/>
                        <a:ext cx="6095989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81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838200"/>
          </a:xfrm>
        </p:spPr>
        <p:txBody>
          <a:bodyPr/>
          <a:lstStyle/>
          <a:p>
            <a:pPr marL="460375" indent="-233363">
              <a:buNone/>
            </a:pPr>
            <a:r>
              <a:rPr lang="en-US" dirty="0" smtClean="0"/>
              <a:t>Draw the Marginal revenue curve, along with the linear demand curve:</a:t>
            </a:r>
          </a:p>
          <a:p>
            <a:pPr marL="460375" indent="-233363">
              <a:buNone/>
            </a:pPr>
            <a:endParaRPr lang="en-US" dirty="0"/>
          </a:p>
          <a:p>
            <a:pPr marL="460375" indent="-23336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2- One Additional Part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0" y="3374027"/>
            <a:ext cx="4743450" cy="15621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99198" y="3460217"/>
            <a:ext cx="2160874" cy="1133010"/>
            <a:chOff x="2701058" y="2524590"/>
            <a:chExt cx="2160874" cy="1133010"/>
          </a:xfrm>
        </p:grpSpPr>
        <p:sp>
          <p:nvSpPr>
            <p:cNvPr id="7" name="Rectangle 6"/>
            <p:cNvSpPr/>
            <p:nvPr/>
          </p:nvSpPr>
          <p:spPr bwMode="auto">
            <a:xfrm>
              <a:off x="4176132" y="2552510"/>
              <a:ext cx="685800" cy="1105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1058" y="2524590"/>
              <a:ext cx="346761" cy="2186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1220" y="2552509"/>
              <a:ext cx="156020" cy="19069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3590109" y="3200400"/>
              <a:ext cx="512720" cy="171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0510" y="2534708"/>
              <a:ext cx="260131" cy="206311"/>
            </a:xfrm>
            <a:prstGeom prst="rect">
              <a:avLst/>
            </a:prstGeom>
          </p:spPr>
        </p:pic>
      </p:grp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50540" y="27051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MR=R</a:t>
            </a:r>
            <a:r>
              <a:rPr lang="en-US" kern="0" baseline="-25000" dirty="0" smtClean="0"/>
              <a:t>t</a:t>
            </a:r>
            <a:r>
              <a:rPr lang="en-US" kern="0" dirty="0" smtClean="0"/>
              <a:t>-R</a:t>
            </a:r>
            <a:r>
              <a:rPr lang="en-US" kern="0" baseline="-25000" dirty="0" smtClean="0"/>
              <a:t>t-1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50540" y="1788523"/>
            <a:ext cx="2057400" cy="10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P=175-2.5Q</a:t>
            </a:r>
          </a:p>
          <a:p>
            <a:pPr marL="460375" indent="-460375">
              <a:buNone/>
            </a:pPr>
            <a:r>
              <a:rPr lang="en-US" kern="0" dirty="0" smtClean="0"/>
              <a:t>R=PQ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5450753" y="3886200"/>
          <a:ext cx="3447523" cy="22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450753" y="1339351"/>
          <a:ext cx="3324965" cy="22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Worksheet" r:id="rId9" imgW="4555130" imgH="3136490" progId="Excel.Sheet.12">
                  <p:link updateAutomatic="1"/>
                </p:oleObj>
              </mc:Choice>
              <mc:Fallback>
                <p:oleObj name="Worksheet" r:id="rId9" imgW="4555130" imgH="3136490" progId="Excel.Sheet.12">
                  <p:link updateAutomatic="1"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50753" y="1339351"/>
                        <a:ext cx="3324965" cy="22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8" y="5943600"/>
            <a:ext cx="417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1" action="ppaction://hlinksldjump"/>
              </a:rPr>
              <a:t>Three Other Examples </a:t>
            </a:r>
            <a:r>
              <a:rPr lang="en-US" dirty="0">
                <a:hlinkClick r:id="rId11" action="ppaction://hlinksldjump"/>
              </a:rPr>
              <a:t>I</a:t>
            </a:r>
            <a:r>
              <a:rPr lang="en-US" dirty="0" smtClean="0">
                <a:hlinkClick r:id="rId11" action="ppaction://hlinksldjump"/>
              </a:rPr>
              <a:t>f </a:t>
            </a:r>
            <a:r>
              <a:rPr lang="en-US" dirty="0">
                <a:hlinkClick r:id="rId11" action="ppaction://hlinksldjump"/>
              </a:rPr>
              <a:t>Y</a:t>
            </a:r>
            <a:r>
              <a:rPr lang="en-US" dirty="0" smtClean="0">
                <a:hlinkClick r:id="rId11" action="ppaction://hlinksldjump"/>
              </a:rPr>
              <a:t>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25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Graphic spid="17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0392"/>
            <a:ext cx="9144002" cy="5638800"/>
          </a:xfrm>
        </p:spPr>
        <p:txBody>
          <a:bodyPr/>
          <a:lstStyle/>
          <a:p>
            <a:pPr marL="173038" indent="-173038">
              <a:buNone/>
            </a:pPr>
            <a:r>
              <a:rPr lang="en-US" sz="1900" dirty="0"/>
              <a:t>1. </a:t>
            </a:r>
            <a:r>
              <a:rPr lang="en-US" sz="1900" dirty="0" smtClean="0"/>
              <a:t>Given the daily linear demand curve of P=175-2.5 Q, define </a:t>
            </a:r>
            <a:r>
              <a:rPr lang="en-US" sz="1900" dirty="0"/>
              <a:t>the Uniform Distribution associated to this linear demand curve. Define a, b, and f(x), where f(x) is the height of the </a:t>
            </a:r>
            <a:r>
              <a:rPr lang="en-US" sz="1900" dirty="0" smtClean="0"/>
              <a:t>U-Distribution</a:t>
            </a:r>
            <a:r>
              <a:rPr lang="en-US" sz="1900" dirty="0"/>
              <a:t>.  </a:t>
            </a:r>
          </a:p>
          <a:p>
            <a:pPr marL="173038" indent="-173038">
              <a:buNone/>
            </a:pPr>
            <a:r>
              <a:rPr lang="en-US" sz="1900" dirty="0"/>
              <a:t>2. Compute the probability of sale if the price is set to $105.</a:t>
            </a:r>
          </a:p>
          <a:p>
            <a:pPr marL="173038" indent="-173038">
              <a:buNone/>
            </a:pPr>
            <a:r>
              <a:rPr lang="en-US" sz="1900" dirty="0"/>
              <a:t>3. Given the above price of $105, compute the expected (average) revenue from each visitor. </a:t>
            </a:r>
          </a:p>
          <a:p>
            <a:pPr marL="173038" indent="-173038">
              <a:buNone/>
            </a:pPr>
            <a:r>
              <a:rPr lang="en-US" sz="1900" dirty="0"/>
              <a:t>4. Given the linear demand curve, compute the maximum daily demand (total number of visitors per day). </a:t>
            </a:r>
          </a:p>
          <a:p>
            <a:pPr marL="173038" indent="-173038">
              <a:buNone/>
            </a:pPr>
            <a:r>
              <a:rPr lang="en-US" sz="1900" dirty="0"/>
              <a:t>5. Given the above price of 105 dollars and the maximum number of visitors per day, compute the expected number of units sold per day. </a:t>
            </a:r>
          </a:p>
          <a:p>
            <a:pPr marL="173038" indent="-173038">
              <a:buNone/>
            </a:pPr>
            <a:r>
              <a:rPr lang="en-US" sz="1900" dirty="0"/>
              <a:t>6. Given the above price of 105 dollars, compute the average daily total revenue. </a:t>
            </a:r>
          </a:p>
          <a:p>
            <a:pPr marL="173038" indent="-173038">
              <a:buNone/>
            </a:pPr>
            <a:r>
              <a:rPr lang="en-US" sz="1900" dirty="0" smtClean="0"/>
              <a:t>6a.  On average 70(0.4) = 28 visitors </a:t>
            </a:r>
            <a:r>
              <a:rPr lang="en-US" sz="1900" dirty="0"/>
              <a:t>will purchase our product at </a:t>
            </a:r>
            <a:r>
              <a:rPr lang="en-US" sz="1900" dirty="0" smtClean="0"/>
              <a:t>the price of $105 </a:t>
            </a:r>
            <a:r>
              <a:rPr lang="en-US" sz="1900" dirty="0"/>
              <a:t>per unit.</a:t>
            </a:r>
          </a:p>
          <a:p>
            <a:pPr marL="173038" indent="-173038">
              <a:buNone/>
            </a:pPr>
            <a:r>
              <a:rPr lang="en-US" sz="1900" dirty="0" smtClean="0"/>
              <a:t>6b. 70 visitors will purchase our product at the expected price of 0.4(105</a:t>
            </a:r>
            <a:r>
              <a:rPr lang="en-US" sz="1900" dirty="0"/>
              <a:t>) = $</a:t>
            </a:r>
            <a:r>
              <a:rPr lang="en-US" sz="1900" dirty="0" smtClean="0"/>
              <a:t>42 per unit.   </a:t>
            </a:r>
            <a:endParaRPr lang="en-US" sz="1900" dirty="0"/>
          </a:p>
          <a:p>
            <a:pPr marL="173038" indent="-173038">
              <a:buNone/>
            </a:pPr>
            <a:r>
              <a:rPr lang="en-US" sz="1900" dirty="0"/>
              <a:t>7. Given the above price, compute the standard deviation of the number of units sold per day.</a:t>
            </a:r>
          </a:p>
        </p:txBody>
      </p:sp>
    </p:spTree>
    <p:extLst>
      <p:ext uri="{BB962C8B-B14F-4D97-AF65-F5344CB8AC3E}">
        <p14:creationId xmlns:p14="http://schemas.microsoft.com/office/powerpoint/2010/main" val="292487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11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40080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Reviewing Some Basic </a:t>
            </a:r>
            <a:r>
              <a:rPr lang="en-US" sz="4000" dirty="0">
                <a:solidFill>
                  <a:schemeClr val="tx1"/>
                </a:solidFill>
              </a:rPr>
              <a:t>Statistics, Economics, and Finance Concepts in an </a:t>
            </a:r>
            <a:r>
              <a:rPr lang="en-US" sz="4000" dirty="0" smtClean="0">
                <a:solidFill>
                  <a:schemeClr val="tx1"/>
                </a:solidFill>
              </a:rPr>
              <a:t>Operations </a:t>
            </a:r>
            <a:r>
              <a:rPr lang="en-US" sz="4000" dirty="0">
                <a:solidFill>
                  <a:schemeClr val="tx1"/>
                </a:solidFill>
              </a:rPr>
              <a:t>Management </a:t>
            </a:r>
            <a:r>
              <a:rPr lang="en-US" sz="4000" dirty="0" smtClean="0">
                <a:solidFill>
                  <a:schemeClr val="tx1"/>
                </a:solidFill>
              </a:rPr>
              <a:t>Course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Problem 1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Problem 2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Problem 3. Lecture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LuQlX4OBAq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865632"/>
            <a:ext cx="9162965" cy="515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6047232"/>
            <a:ext cx="385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</a:t>
            </a:r>
            <a:r>
              <a:rPr lang="en-US">
                <a:hlinkClick r:id="rId6"/>
              </a:rPr>
              <a:t>://</a:t>
            </a:r>
            <a:r>
              <a:rPr lang="en-US" smtClean="0">
                <a:hlinkClick r:id="rId6"/>
              </a:rPr>
              <a:t>youtu.be/LuQlX4OBAqU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6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0392"/>
            <a:ext cx="9144002" cy="2831592"/>
          </a:xfrm>
        </p:spPr>
        <p:txBody>
          <a:bodyPr/>
          <a:lstStyle/>
          <a:p>
            <a:pPr marL="173038" indent="-173038">
              <a:buNone/>
            </a:pPr>
            <a:r>
              <a:rPr lang="en-US" dirty="0"/>
              <a:t>1. Given the daily linear demand curve of P=175-2.5 Q, define the Uniform Distribution associated to this linear demand curve. Define a, b, and f(x), where f(x) is the height of the U-Distribution.  </a:t>
            </a:r>
          </a:p>
          <a:p>
            <a:pPr marL="0" indent="0">
              <a:buNone/>
            </a:pPr>
            <a:r>
              <a:rPr lang="en-US" dirty="0" smtClean="0"/>
              <a:t>If we set the price equal to $175, there will be no sale.</a:t>
            </a:r>
          </a:p>
          <a:p>
            <a:pPr marL="0" indent="0">
              <a:buNone/>
            </a:pPr>
            <a:r>
              <a:rPr lang="en-US" dirty="0" smtClean="0"/>
              <a:t>If we set the price equal to 0, all the visitors will buy our product. the total sales is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0" y="5257800"/>
            <a:ext cx="91440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Even at the price of 0, sales is bounded up by 70 units. </a:t>
            </a:r>
            <a:endParaRPr lang="en-US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6200" y="3694176"/>
            <a:ext cx="2590800" cy="14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P= 175-2.5Q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0= 175-2.5Q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Q= 175/2.5 = 70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11227"/>
              </p:ext>
            </p:extLst>
          </p:nvPr>
        </p:nvGraphicFramePr>
        <p:xfrm>
          <a:off x="3204971" y="3681984"/>
          <a:ext cx="2660717" cy="132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Worksheet" r:id="rId4" imgW="1478351" imgH="738967" progId="Excel.Sheet.12">
                  <p:embed/>
                </p:oleObj>
              </mc:Choice>
              <mc:Fallback>
                <p:oleObj name="Worksheet" r:id="rId4" imgW="1478351" imgH="738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4971" y="3681984"/>
                        <a:ext cx="2660717" cy="1328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797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The associated Uniform distribution is then defined as</a:t>
            </a:r>
          </a:p>
          <a:p>
            <a:pPr marL="0" indent="0">
              <a:buNone/>
            </a:pPr>
            <a:r>
              <a:rPr lang="en-US" dirty="0" smtClean="0"/>
              <a:t>a=0 and b=175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334705"/>
              </p:ext>
            </p:extLst>
          </p:nvPr>
        </p:nvGraphicFramePr>
        <p:xfrm>
          <a:off x="5029200" y="3962400"/>
          <a:ext cx="3733800" cy="230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8288" y="1905000"/>
            <a:ext cx="91257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The height of the Uniform distribution = h= f(x)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Area then = (175-0)h= 1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ym typeface="Wingdings" panose="05000000000000000000" pitchFamily="2" charset="2"/>
              </a:rPr>
              <a:t>h=f(x) = 1</a:t>
            </a:r>
            <a:r>
              <a:rPr lang="en-US" kern="0" dirty="0" smtClean="0"/>
              <a:t>/(175-0) = 1/175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The associated random variable is then defined as</a:t>
            </a:r>
          </a:p>
          <a:p>
            <a:pPr marL="0" indent="0">
              <a:buNone/>
            </a:pPr>
            <a:r>
              <a:rPr lang="en-US" kern="0" dirty="0"/>
              <a:t>f(x) = 1/(175-0) = </a:t>
            </a:r>
            <a:r>
              <a:rPr lang="en-US" kern="0" dirty="0" smtClean="0"/>
              <a:t>1/175 for    0≤x≤175</a:t>
            </a:r>
          </a:p>
          <a:p>
            <a:pPr marL="0" indent="0">
              <a:buNone/>
            </a:pPr>
            <a:r>
              <a:rPr lang="en-US" kern="0" dirty="0"/>
              <a:t>f(x</a:t>
            </a:r>
            <a:r>
              <a:rPr lang="en-US" kern="0" dirty="0" smtClean="0"/>
              <a:t>) = 0,  elsewhere</a:t>
            </a: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6102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7" y="1821597"/>
            <a:ext cx="4876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Probability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of sale =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(175-20)/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175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914400"/>
            <a:ext cx="4343401" cy="251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2286000" y="1143000"/>
            <a:ext cx="3962400" cy="15834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324600" y="914400"/>
            <a:ext cx="1371600" cy="371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2" y="4724400"/>
            <a:ext cx="4876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Probability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of sale =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1-145/175 </a:t>
            </a:r>
            <a:endParaRPr lang="en-US" sz="2400" dirty="0"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13" y="3911942"/>
            <a:ext cx="4361687" cy="25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 bwMode="auto">
          <a:xfrm>
            <a:off x="6324600" y="3946828"/>
            <a:ext cx="1371600" cy="371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914145" y="4045803"/>
            <a:ext cx="434340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6577" y="2786187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1-20/175</a:t>
            </a:r>
          </a:p>
        </p:txBody>
      </p:sp>
      <p:sp>
        <p:nvSpPr>
          <p:cNvPr id="23" name="Right Brace 22"/>
          <p:cNvSpPr/>
          <p:nvPr/>
        </p:nvSpPr>
        <p:spPr bwMode="auto">
          <a:xfrm>
            <a:off x="1961389" y="2423994"/>
            <a:ext cx="172211" cy="67549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288" y="914400"/>
            <a:ext cx="504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2a.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Compute the probability of sale if the price is set to 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$20.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9144" y="3817203"/>
            <a:ext cx="5038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2b.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Compute the probability of sale if the price is set to 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$145. </a:t>
            </a:r>
          </a:p>
        </p:txBody>
      </p:sp>
    </p:spTree>
    <p:extLst>
      <p:ext uri="{BB962C8B-B14F-4D97-AF65-F5344CB8AC3E}">
        <p14:creationId xmlns:p14="http://schemas.microsoft.com/office/powerpoint/2010/main" val="827131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5" grpId="0" build="p"/>
      <p:bldP spid="18" grpId="0" animBg="1"/>
      <p:bldP spid="21" grpId="0" build="p"/>
      <p:bldP spid="23" grpId="0" animBg="1"/>
      <p:bldP spid="5" grpId="0" build="p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288" y="914400"/>
            <a:ext cx="931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2c.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Compute the probability of sale if the price is set 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to $105.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9624" y="1376065"/>
            <a:ext cx="5626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P(x≥ 105) = 1-P(x≤105) = 1-105/175=0.4 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1" y="2362200"/>
            <a:ext cx="91440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Given the above price of </a:t>
            </a:r>
            <a:r>
              <a:rPr lang="en-US" dirty="0" smtClean="0"/>
              <a:t>$105, </a:t>
            </a:r>
            <a:r>
              <a:rPr lang="en-US" dirty="0"/>
              <a:t>compute the expected (average) revenue from each individual visitor.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Probability of sales is 0.4.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Sale Price is 105.</a:t>
            </a:r>
          </a:p>
          <a:p>
            <a:pPr marL="0" indent="0">
              <a:buNone/>
            </a:pPr>
            <a:r>
              <a:rPr lang="en-US" dirty="0" smtClean="0"/>
              <a:t>Expected revenue from each visiting customer = 105(0.4) = $42.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3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867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4. Given the linear demand curve, compute the maximum daily demand (total number of visitors per day).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518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5. Given the above price of 105 dollars, and the maximum number of visitors per day, compute the </a:t>
            </a:r>
            <a:r>
              <a:rPr lang="en-US" sz="2400" dirty="0" smtClean="0">
                <a:latin typeface="Book Antiqua" panose="02040602050305030304" pitchFamily="18" charset="0"/>
              </a:rPr>
              <a:t>expected number </a:t>
            </a:r>
            <a:r>
              <a:rPr lang="en-US" sz="2400" dirty="0">
                <a:latin typeface="Book Antiqua" panose="02040602050305030304" pitchFamily="18" charset="0"/>
              </a:rPr>
              <a:t>of units sold per day.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Probability </a:t>
            </a:r>
            <a:r>
              <a:rPr lang="en-US" sz="2400" dirty="0">
                <a:latin typeface="Book Antiqua" panose="02040602050305030304" pitchFamily="18" charset="0"/>
              </a:rPr>
              <a:t>of sales is 40%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Therefore, the expected number of units sold = 0.4(70</a:t>
            </a:r>
            <a:r>
              <a:rPr lang="en-US" sz="2400" dirty="0">
                <a:latin typeface="Book Antiqua" panose="02040602050305030304" pitchFamily="18" charset="0"/>
              </a:rPr>
              <a:t>) = </a:t>
            </a:r>
            <a:r>
              <a:rPr lang="en-US" sz="2400" dirty="0" smtClean="0">
                <a:latin typeface="Book Antiqua" panose="02040602050305030304" pitchFamily="18" charset="0"/>
              </a:rPr>
              <a:t>28 units.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542911"/>
              </p:ext>
            </p:extLst>
          </p:nvPr>
        </p:nvGraphicFramePr>
        <p:xfrm>
          <a:off x="2819400" y="1981200"/>
          <a:ext cx="1905000" cy="9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Worksheet" r:id="rId4" imgW="1478351" imgH="738967" progId="Excel.Sheet.12">
                  <p:embed/>
                </p:oleObj>
              </mc:Choice>
              <mc:Fallback>
                <p:oleObj name="Worksheet" r:id="rId4" imgW="1478351" imgH="73896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981200"/>
                        <a:ext cx="1905000" cy="95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186784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P</a:t>
            </a:r>
            <a:r>
              <a:rPr lang="en-US" sz="2400" dirty="0">
                <a:latin typeface="Book Antiqua" panose="02040602050305030304" pitchFamily="18" charset="0"/>
              </a:rPr>
              <a:t>= 175-2.5Q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0= 175-2.5Q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Q= </a:t>
            </a:r>
            <a:r>
              <a:rPr lang="en-US" sz="2400" dirty="0" smtClean="0">
                <a:latin typeface="Book Antiqua" panose="02040602050305030304" pitchFamily="18" charset="0"/>
              </a:rPr>
              <a:t>70</a:t>
            </a: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7688"/>
              </p:ext>
            </p:extLst>
          </p:nvPr>
        </p:nvGraphicFramePr>
        <p:xfrm>
          <a:off x="152398" y="4648200"/>
          <a:ext cx="6910217" cy="168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6" name="Worksheet" r:id="rId4" imgW="3032831" imgH="738967" progId="Excel.Sheet.12">
                  <p:embed/>
                </p:oleObj>
              </mc:Choice>
              <mc:Fallback>
                <p:oleObj name="Worksheet" r:id="rId4" imgW="3032831" imgH="738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8" y="4648200"/>
                        <a:ext cx="6910217" cy="168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63525"/>
              </p:ext>
            </p:extLst>
          </p:nvPr>
        </p:nvGraphicFramePr>
        <p:xfrm>
          <a:off x="152398" y="1914023"/>
          <a:ext cx="6868155" cy="167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" name="Worksheet" r:id="rId6" imgW="3032831" imgH="738967" progId="Excel.Sheet.12">
                  <p:embed/>
                </p:oleObj>
              </mc:Choice>
              <mc:Fallback>
                <p:oleObj name="Worksheet" r:id="rId6" imgW="3032831" imgH="738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398" y="1914023"/>
                        <a:ext cx="6868155" cy="167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27453"/>
            <a:ext cx="903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6. Given the above price of 105 dollars, compute the average daily total revenue.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" y="3661630"/>
            <a:ext cx="9206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Alternatively, Product </a:t>
            </a:r>
            <a:r>
              <a:rPr lang="en-US" sz="2400" dirty="0">
                <a:latin typeface="Book Antiqua" panose="02040602050305030304" pitchFamily="18" charset="0"/>
              </a:rPr>
              <a:t>price is $</a:t>
            </a:r>
            <a:r>
              <a:rPr lang="en-US" sz="2400" dirty="0" smtClean="0">
                <a:latin typeface="Book Antiqua" panose="02040602050305030304" pitchFamily="18" charset="0"/>
              </a:rPr>
              <a:t>105, </a:t>
            </a:r>
            <a:r>
              <a:rPr lang="en-US" sz="2400" dirty="0">
                <a:latin typeface="Book Antiqua" panose="02040602050305030304" pitchFamily="18" charset="0"/>
              </a:rPr>
              <a:t>probability of sales is </a:t>
            </a:r>
            <a:r>
              <a:rPr lang="en-US" sz="2400" dirty="0" smtClean="0">
                <a:latin typeface="Book Antiqua" panose="02040602050305030304" pitchFamily="18" charset="0"/>
              </a:rPr>
              <a:t>0.4. Therefore, expected revenue is 0.4(105)=  $42 </a:t>
            </a:r>
            <a:r>
              <a:rPr lang="en-US" sz="2400" dirty="0">
                <a:latin typeface="Book Antiqua" panose="02040602050305030304" pitchFamily="18" charset="0"/>
              </a:rPr>
              <a:t>per </a:t>
            </a:r>
            <a:r>
              <a:rPr lang="en-US" sz="2400" dirty="0" smtClean="0">
                <a:latin typeface="Book Antiqua" panose="02040602050305030304" pitchFamily="18" charset="0"/>
              </a:rPr>
              <a:t> visitor. 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24600" y="2349731"/>
            <a:ext cx="914400" cy="80735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062572"/>
            <a:ext cx="914400" cy="80482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9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144001" cy="18928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Given the above </a:t>
            </a:r>
            <a:r>
              <a:rPr lang="en-US" dirty="0" smtClean="0"/>
              <a:t>price, </a:t>
            </a:r>
            <a:r>
              <a:rPr lang="en-US" dirty="0"/>
              <a:t>compute the standard deviation of the number of units sold per day.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Uniform Distribution: Mean = (b+a)/2 and Variance = [(b-a)</a:t>
            </a:r>
            <a:r>
              <a:rPr lang="en-US" baseline="30000" dirty="0"/>
              <a:t>2</a:t>
            </a:r>
            <a:r>
              <a:rPr lang="en-US" dirty="0"/>
              <a:t>]/12. </a:t>
            </a:r>
          </a:p>
          <a:p>
            <a:pPr marL="0" indent="0">
              <a:buNone/>
            </a:pPr>
            <a:r>
              <a:rPr lang="en-US" dirty="0"/>
              <a:t>Binomial Distribution: Mean = np and Variance = np(1-p).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76201" y="2755392"/>
            <a:ext cx="6477000" cy="18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Average </a:t>
            </a:r>
            <a:r>
              <a:rPr lang="en-US" kern="0" dirty="0" smtClean="0">
                <a:sym typeface="Symbol" panose="05050102010706020507" pitchFamily="18" charset="2"/>
              </a:rPr>
              <a:t></a:t>
            </a:r>
            <a:r>
              <a:rPr lang="en-US" kern="0" dirty="0" smtClean="0"/>
              <a:t>= np =70(0.4) = 28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VAR =</a:t>
            </a:r>
            <a:r>
              <a:rPr lang="en-US" kern="0" dirty="0" smtClean="0">
                <a:sym typeface="Symbol" panose="05050102010706020507" pitchFamily="18" charset="2"/>
              </a:rPr>
              <a:t></a:t>
            </a:r>
            <a:r>
              <a:rPr lang="en-US" kern="0" baseline="30000" dirty="0" smtClean="0">
                <a:sym typeface="Symbol" panose="05050102010706020507" pitchFamily="18" charset="2"/>
              </a:rPr>
              <a:t>2</a:t>
            </a:r>
            <a:r>
              <a:rPr lang="en-US" kern="0" dirty="0" smtClean="0">
                <a:sym typeface="Symbol" panose="05050102010706020507" pitchFamily="18" charset="2"/>
              </a:rPr>
              <a:t> = </a:t>
            </a:r>
            <a:r>
              <a:rPr lang="en-US" kern="0" dirty="0" smtClean="0"/>
              <a:t> np(1-p) = 70(0.4)(1-0.4) = 16.8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Standard Deviation = </a:t>
            </a:r>
            <a:r>
              <a:rPr lang="en-US" kern="0" dirty="0" smtClean="0">
                <a:sym typeface="Symbol" panose="05050102010706020507" pitchFamily="18" charset="2"/>
              </a:rPr>
              <a:t></a:t>
            </a:r>
            <a:r>
              <a:rPr lang="en-US" kern="0" dirty="0" smtClean="0"/>
              <a:t> = </a:t>
            </a:r>
            <a:r>
              <a:rPr lang="en-US" kern="0" dirty="0" smtClean="0">
                <a:sym typeface="Symbol" panose="05050102010706020507" pitchFamily="18" charset="2"/>
              </a:rPr>
              <a:t>SQRT(16.8) = 4.1</a:t>
            </a: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Demand ~N(28, 4.1)</a:t>
            </a:r>
            <a:endParaRPr lang="en-US" kern="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8288" y="5943600"/>
            <a:ext cx="384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Two Other Example </a:t>
            </a:r>
            <a:r>
              <a:rPr lang="en-US" dirty="0">
                <a:hlinkClick r:id="rId4" action="ppaction://hlinksldjump"/>
              </a:rPr>
              <a:t>I</a:t>
            </a:r>
            <a:r>
              <a:rPr lang="en-US" dirty="0" smtClean="0">
                <a:hlinkClick r:id="rId4" action="ppaction://hlinksldjump"/>
              </a:rPr>
              <a:t>f you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9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163" y="838200"/>
            <a:ext cx="91138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1900" kern="0" dirty="0"/>
              <a:t>The price that a customer is willing to pay for our product from our internet store is U~(0, 175).  The total number of potential customers visiting this website is 70 per day. </a:t>
            </a:r>
          </a:p>
          <a:p>
            <a:pPr marL="0" indent="0">
              <a:buNone/>
            </a:pPr>
            <a:r>
              <a:rPr lang="en-US" sz="1900" kern="0" dirty="0"/>
              <a:t>1. Compute the price that maximizes the total revenue. </a:t>
            </a:r>
          </a:p>
          <a:p>
            <a:pPr marL="0" indent="0">
              <a:buNone/>
            </a:pPr>
            <a:r>
              <a:rPr lang="en-US" sz="1900" kern="0" dirty="0"/>
              <a:t>2. How many units are sold at the price that maximizes the total revenue? </a:t>
            </a:r>
          </a:p>
          <a:p>
            <a:pPr marL="0" indent="0">
              <a:buNone/>
            </a:pPr>
            <a:r>
              <a:rPr lang="en-US" sz="1900" kern="0" dirty="0"/>
              <a:t>3. Compute the maximum total revenue per day. </a:t>
            </a:r>
          </a:p>
          <a:p>
            <a:pPr marL="0" indent="0">
              <a:buNone/>
            </a:pPr>
            <a:r>
              <a:rPr lang="en-US" sz="1900" kern="0" dirty="0"/>
              <a:t>4. The variable cost per unit of product is $16 dollars. The total fixed cost is $1200 dollars per day. Compute the price that maximizes the total profit. Solver maximize Profit</a:t>
            </a:r>
          </a:p>
          <a:p>
            <a:pPr marL="0" indent="0">
              <a:buNone/>
            </a:pPr>
            <a:r>
              <a:rPr lang="en-US" sz="1900" kern="0" dirty="0"/>
              <a:t>5. How many units are sold per day at the price that maximizes the total profit? </a:t>
            </a:r>
          </a:p>
          <a:p>
            <a:pPr marL="0" indent="0">
              <a:buNone/>
            </a:pPr>
            <a:r>
              <a:rPr lang="en-US" sz="1900" kern="0" dirty="0"/>
              <a:t>6. Compute the maximum total profit per day. </a:t>
            </a:r>
          </a:p>
          <a:p>
            <a:pPr marL="0" indent="0">
              <a:buNone/>
            </a:pPr>
            <a:r>
              <a:rPr lang="en-US" sz="1900" kern="0" dirty="0"/>
              <a:t>7. Given the price that maximizes the total profit, compute the Variance of the daily sales. </a:t>
            </a:r>
          </a:p>
          <a:p>
            <a:pPr marL="0" indent="0">
              <a:buNone/>
            </a:pPr>
            <a:r>
              <a:rPr lang="en-US" sz="1900" kern="0" dirty="0"/>
              <a:t>8. Given the price that maximizes the total profit, and an ordering lead time is 4 days. Compute the Variance of the lead time demand. </a:t>
            </a:r>
          </a:p>
          <a:p>
            <a:pPr marL="0" indent="0">
              <a:buNone/>
            </a:pPr>
            <a:r>
              <a:rPr lang="en-US" sz="1900" kern="0" dirty="0"/>
              <a:t>9. Compute the re-order point. Service level is 90%.</a:t>
            </a:r>
          </a:p>
          <a:p>
            <a:pPr marL="0" indent="0">
              <a:buNone/>
            </a:pPr>
            <a:r>
              <a:rPr lang="en-US" sz="1900" kern="0" dirty="0"/>
              <a:t>10. Compute the safety stock. </a:t>
            </a:r>
          </a:p>
        </p:txBody>
      </p:sp>
    </p:spTree>
    <p:extLst>
      <p:ext uri="{BB962C8B-B14F-4D97-AF65-F5344CB8AC3E}">
        <p14:creationId xmlns:p14="http://schemas.microsoft.com/office/powerpoint/2010/main" val="22897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Problem 4. Lecture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6047232"/>
            <a:ext cx="3856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5"/>
              </a:rPr>
              <a:t>https://youtu.be/4S6VMufq_Ok</a:t>
            </a:r>
            <a:endParaRPr lang="en-US" dirty="0"/>
          </a:p>
        </p:txBody>
      </p:sp>
      <p:pic>
        <p:nvPicPr>
          <p:cNvPr id="2" name="4S6VMufq_O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865632"/>
            <a:ext cx="9055982" cy="50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07756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163094"/>
            <a:ext cx="8895335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Compute the price that maximizes the total revenue. </a:t>
            </a:r>
          </a:p>
          <a:p>
            <a:pPr marL="0" indent="0">
              <a:buNone/>
            </a:pPr>
            <a:r>
              <a:rPr lang="en-US" dirty="0" smtClean="0"/>
              <a:t>Price </a:t>
            </a:r>
            <a:r>
              <a:rPr lang="en-US" dirty="0"/>
              <a:t>=X</a:t>
            </a:r>
          </a:p>
          <a:p>
            <a:pPr marL="0" indent="0">
              <a:buNone/>
            </a:pPr>
            <a:r>
              <a:rPr lang="en-US" dirty="0" smtClean="0"/>
              <a:t>Probability of sales = </a:t>
            </a:r>
            <a:r>
              <a:rPr lang="en-US" dirty="0" smtClean="0">
                <a:solidFill>
                  <a:srgbClr val="FF0000"/>
                </a:solidFill>
              </a:rPr>
              <a:t>(175-X)/175 = 1-X/175</a:t>
            </a:r>
          </a:p>
          <a:p>
            <a:pPr marL="0" indent="0">
              <a:buNone/>
            </a:pPr>
            <a:r>
              <a:rPr lang="en-US" dirty="0" smtClean="0"/>
              <a:t>Number of units sold = </a:t>
            </a:r>
            <a:r>
              <a:rPr lang="en-US" dirty="0" smtClean="0">
                <a:solidFill>
                  <a:srgbClr val="00B050"/>
                </a:solidFill>
              </a:rPr>
              <a:t>70*(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1-X/175)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Total Revenue = X</a:t>
            </a:r>
            <a:r>
              <a:rPr lang="en-US" dirty="0"/>
              <a:t>*</a:t>
            </a:r>
            <a:r>
              <a:rPr lang="en-US" dirty="0" smtClean="0">
                <a:solidFill>
                  <a:srgbClr val="00B050"/>
                </a:solidFill>
              </a:rPr>
              <a:t>70*(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1-X/175)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Solver: Maximize Revenue by changing 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163" y="838200"/>
            <a:ext cx="9113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T</a:t>
            </a:r>
            <a:r>
              <a:rPr lang="en-US" kern="0" dirty="0" smtClean="0"/>
              <a:t>he price that a customer is willing to pay for our product from our internet store is U~(0, 175).  The total number of potential customers visiting this website is 70 per day.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Uniform distribution: Mean = (b+a)/2 and Variance = [(b-a)</a:t>
            </a:r>
            <a:r>
              <a:rPr lang="en-US" kern="0" baseline="30000" dirty="0" smtClean="0"/>
              <a:t>2</a:t>
            </a:r>
            <a:r>
              <a:rPr lang="en-US" kern="0" dirty="0" smtClean="0"/>
              <a:t>]/12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Binomial Distribution: Mean = np, Variance = np(1-p) </a:t>
            </a:r>
          </a:p>
        </p:txBody>
      </p:sp>
    </p:spTree>
    <p:extLst>
      <p:ext uri="{BB962C8B-B14F-4D97-AF65-F5344CB8AC3E}">
        <p14:creationId xmlns:p14="http://schemas.microsoft.com/office/powerpoint/2010/main" val="30385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2145792"/>
            <a:ext cx="4505325" cy="2305050"/>
            <a:chOff x="76200" y="2145792"/>
            <a:chExt cx="4505325" cy="2305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2145792"/>
              <a:ext cx="4505325" cy="23050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2499" y="2842547"/>
              <a:ext cx="376418" cy="184117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914400"/>
            <a:ext cx="4400550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14528" y="1197864"/>
            <a:ext cx="4114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76827"/>
              </p:ext>
            </p:extLst>
          </p:nvPr>
        </p:nvGraphicFramePr>
        <p:xfrm>
          <a:off x="405384" y="1188720"/>
          <a:ext cx="4071366" cy="92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2" name="Worksheet" r:id="rId7" imgW="3246333" imgH="746603" progId="Excel.Sheet.12">
                  <p:embed/>
                </p:oleObj>
              </mc:Choice>
              <mc:Fallback>
                <p:oleObj name="Worksheet" r:id="rId7" imgW="3246333" imgH="7466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384" y="1188720"/>
                        <a:ext cx="4071366" cy="92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 flipV="1">
            <a:off x="1438275" y="3441192"/>
            <a:ext cx="838200" cy="292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819400" y="1188720"/>
            <a:ext cx="779516" cy="923544"/>
            <a:chOff x="5505460" y="1412748"/>
            <a:chExt cx="779516" cy="100279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513070" y="1466088"/>
              <a:ext cx="771906" cy="9494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385966"/>
                </p:ext>
              </p:extLst>
            </p:nvPr>
          </p:nvGraphicFramePr>
          <p:xfrm>
            <a:off x="5505460" y="1412748"/>
            <a:ext cx="779516" cy="1002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63" name="Worksheet" r:id="rId9" imgW="617114" imgH="746603" progId="Excel.Sheet.12">
                    <p:embed/>
                  </p:oleObj>
                </mc:Choice>
                <mc:Fallback>
                  <p:oleObj name="Worksheet" r:id="rId9" imgW="617114" imgH="74660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05460" y="1412748"/>
                          <a:ext cx="779516" cy="10027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Straight Arrow Connector 8"/>
          <p:cNvCxnSpPr>
            <a:endCxn id="8" idx="2"/>
          </p:cNvCxnSpPr>
          <p:nvPr/>
        </p:nvCxnSpPr>
        <p:spPr bwMode="auto">
          <a:xfrm flipH="1" flipV="1">
            <a:off x="3209158" y="2112264"/>
            <a:ext cx="524642" cy="707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88442" y="1447800"/>
            <a:ext cx="2330958" cy="243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9736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2712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many units are sold at the price that maximizes the total revenue?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Probability of Sales is 50%. There are 70 customers. </a:t>
            </a:r>
          </a:p>
          <a:p>
            <a:pPr marL="0" indent="0">
              <a:buNone/>
            </a:pPr>
            <a:r>
              <a:rPr lang="en-US" dirty="0" smtClean="0"/>
              <a:t>0.5(70)=35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Compute the maximum total revenue per day.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=35*87.5 = 3,062.5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62373"/>
              </p:ext>
            </p:extLst>
          </p:nvPr>
        </p:nvGraphicFramePr>
        <p:xfrm>
          <a:off x="5181600" y="3352800"/>
          <a:ext cx="35433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Worksheet" r:id="rId4" imgW="2952801" imgH="2314575" progId="Excel.Sheet.12">
                  <p:embed/>
                </p:oleObj>
              </mc:Choice>
              <mc:Fallback>
                <p:oleObj name="Worksheet" r:id="rId4" imgW="2952801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3352800"/>
                        <a:ext cx="3543300" cy="277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6200" y="3810000"/>
            <a:ext cx="480060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4. </a:t>
            </a:r>
            <a:r>
              <a:rPr lang="en-US" kern="0" dirty="0"/>
              <a:t>T</a:t>
            </a:r>
            <a:r>
              <a:rPr lang="en-US" kern="0" dirty="0" smtClean="0"/>
              <a:t>he variable cost per unit of product is $16 dollars. The total fixed cost is $1200 dollars per day. Compute the price that maximizes the total profit. Solver maximize Profit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1140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1264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many units are sold per day at the price that maximizes the total profit? </a:t>
            </a:r>
          </a:p>
          <a:p>
            <a:pPr marL="0" indent="0">
              <a:buNone/>
            </a:pPr>
            <a:r>
              <a:rPr lang="en-US" dirty="0" smtClean="0"/>
              <a:t>0.45428571(70) = 31.8 </a:t>
            </a:r>
            <a:r>
              <a:rPr lang="en-US" dirty="0"/>
              <a:t>units.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2209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6. Compute the maximum total profit per day. </a:t>
            </a:r>
          </a:p>
          <a:p>
            <a:pPr marL="0" indent="0">
              <a:buNone/>
            </a:pPr>
            <a:r>
              <a:rPr lang="en-US" dirty="0"/>
              <a:t> 31.8 </a:t>
            </a:r>
            <a:r>
              <a:rPr lang="en-US" dirty="0" smtClean="0"/>
              <a:t>(95.5) = </a:t>
            </a:r>
            <a:r>
              <a:rPr lang="en-US" kern="0" dirty="0" smtClean="0"/>
              <a:t>$1,328.1. </a:t>
            </a:r>
          </a:p>
          <a:p>
            <a:pPr marL="0" indent="0">
              <a:buNone/>
            </a:pPr>
            <a:r>
              <a:rPr lang="en-US" dirty="0" smtClean="0"/>
              <a:t>0.45428571(95.5)(70) = </a:t>
            </a:r>
            <a:r>
              <a:rPr lang="en-US" kern="0" dirty="0"/>
              <a:t>$1,328.1</a:t>
            </a: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7338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7. Given the price that maximizes the total profit, compute the Variance of the daily sales.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en-US" kern="0" dirty="0" smtClean="0"/>
              <a:t>n=70, P=95.5, Pmax= 175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kern="0" dirty="0" smtClean="0"/>
              <a:t>Probability of sales = 1-95.5/175= </a:t>
            </a:r>
            <a:r>
              <a:rPr lang="en-US" dirty="0" smtClean="0"/>
              <a:t>0.454</a:t>
            </a:r>
            <a:r>
              <a:rPr lang="en-US" kern="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kern="0" dirty="0" smtClean="0"/>
              <a:t>VAR</a:t>
            </a:r>
            <a:r>
              <a:rPr lang="en-US" kern="0" baseline="-25000" dirty="0" smtClean="0"/>
              <a:t>R</a:t>
            </a:r>
            <a:r>
              <a:rPr lang="en-US" kern="0" dirty="0" smtClean="0"/>
              <a:t> = </a:t>
            </a:r>
            <a:r>
              <a:rPr lang="en-US" kern="0" dirty="0">
                <a:sym typeface="Symbol" panose="05050102010706020507" pitchFamily="18" charset="2"/>
              </a:rPr>
              <a:t></a:t>
            </a:r>
            <a:r>
              <a:rPr lang="en-US" kern="0" baseline="30000" dirty="0">
                <a:sym typeface="Symbol" panose="05050102010706020507" pitchFamily="18" charset="2"/>
              </a:rPr>
              <a:t>2</a:t>
            </a:r>
            <a:r>
              <a:rPr lang="en-US" kern="0" baseline="-25000" dirty="0"/>
              <a:t>R</a:t>
            </a:r>
            <a:r>
              <a:rPr lang="en-US" kern="0" dirty="0">
                <a:sym typeface="Symbol" panose="05050102010706020507" pitchFamily="18" charset="2"/>
              </a:rPr>
              <a:t> </a:t>
            </a:r>
            <a:r>
              <a:rPr lang="en-US" kern="0" dirty="0" smtClean="0">
                <a:sym typeface="Symbol" panose="05050102010706020507" pitchFamily="18" charset="2"/>
              </a:rPr>
              <a:t>=</a:t>
            </a:r>
            <a:r>
              <a:rPr lang="en-US" kern="0" dirty="0" smtClean="0"/>
              <a:t>70(0.454)(1-0.454) = </a:t>
            </a:r>
            <a:r>
              <a:rPr lang="en-US" dirty="0" smtClean="0"/>
              <a:t>17.3537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kern="0" dirty="0" smtClean="0">
                <a:sym typeface="Symbol" panose="05050102010706020507" pitchFamily="18" charset="2"/>
              </a:rPr>
              <a:t></a:t>
            </a:r>
            <a:r>
              <a:rPr lang="en-US" kern="0" baseline="-25000" dirty="0" smtClean="0"/>
              <a:t>R</a:t>
            </a:r>
            <a:r>
              <a:rPr lang="en-US" kern="0" dirty="0" smtClean="0">
                <a:sym typeface="Symbol" panose="05050102010706020507" pitchFamily="18" charset="2"/>
              </a:rPr>
              <a:t> = SQRT(</a:t>
            </a:r>
            <a:r>
              <a:rPr lang="en-US" kern="0" dirty="0" smtClean="0"/>
              <a:t>17.35379 ) = </a:t>
            </a:r>
            <a:r>
              <a:rPr lang="en-US" dirty="0" smtClean="0"/>
              <a:t>4.166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612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4387" y="881628"/>
            <a:ext cx="9493187" cy="947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Given the price that maximizes the total profit, </a:t>
            </a:r>
            <a:r>
              <a:rPr lang="en-US" dirty="0" smtClean="0"/>
              <a:t>and an ordering </a:t>
            </a:r>
            <a:r>
              <a:rPr lang="en-US" dirty="0"/>
              <a:t>lead time is 4 days</a:t>
            </a:r>
            <a:r>
              <a:rPr lang="en-US" dirty="0" smtClean="0"/>
              <a:t>. Compute </a:t>
            </a:r>
            <a:r>
              <a:rPr lang="en-US" dirty="0"/>
              <a:t>the Variance of the lead time demand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9663"/>
              </p:ext>
            </p:extLst>
          </p:nvPr>
        </p:nvGraphicFramePr>
        <p:xfrm>
          <a:off x="1295400" y="1792224"/>
          <a:ext cx="6459537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Worksheet" r:id="rId4" imgW="5608462" imgH="2933810" progId="Excel.Sheet.12">
                  <p:embed/>
                </p:oleObj>
              </mc:Choice>
              <mc:Fallback>
                <p:oleObj name="Worksheet" r:id="rId4" imgW="5608462" imgH="293381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792224"/>
                        <a:ext cx="6459537" cy="337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188" y="5257800"/>
            <a:ext cx="76565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VAR</a:t>
            </a:r>
            <a:r>
              <a:rPr lang="en-US" sz="2400" kern="0" baseline="-250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LTD  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 smtClean="0">
                <a:latin typeface="Book Antiqua" panose="02040602050305030304" pitchFamily="18" charset="0"/>
              </a:rPr>
              <a:t>L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*VAR</a:t>
            </a:r>
            <a:r>
              <a:rPr lang="en-US" sz="2400" kern="0" baseline="-25000" dirty="0" smtClean="0">
                <a:latin typeface="Book Antiqua" panose="02040602050305030304" pitchFamily="18" charset="0"/>
              </a:rPr>
              <a:t>R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4</a:t>
            </a:r>
            <a:r>
              <a:rPr lang="en-US" sz="2400" kern="0" dirty="0" smtClean="0">
                <a:latin typeface="Book Antiqua" panose="02040602050305030304" pitchFamily="18" charset="0"/>
              </a:rPr>
              <a:t>* 17.3537  = 69.415</a:t>
            </a:r>
            <a:endParaRPr lang="en-US" sz="2400" kern="0" dirty="0" smtClean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kern="0" baseline="-250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LTD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</a:t>
            </a:r>
            <a:r>
              <a:rPr lang="en-US" sz="2400" kern="0" dirty="0">
                <a:latin typeface="Book Antiqua" panose="02040602050305030304" pitchFamily="18" charset="0"/>
                <a:sym typeface="Symbol" panose="05050102010706020507" pitchFamily="18" charset="2"/>
              </a:rPr>
              <a:t>SQRT(L) 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kern="0" baseline="-25000" dirty="0">
                <a:latin typeface="Book Antiqua" panose="02040602050305030304" pitchFamily="18" charset="0"/>
                <a:sym typeface="Symbol" panose="05050102010706020507" pitchFamily="18" charset="2"/>
              </a:rPr>
              <a:t>R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SQRT(4)* </a:t>
            </a:r>
            <a:r>
              <a:rPr lang="en-US" sz="2400" kern="0" dirty="0" smtClean="0">
                <a:latin typeface="Book Antiqua" panose="02040602050305030304" pitchFamily="18" charset="0"/>
              </a:rPr>
              <a:t>4.166</a:t>
            </a:r>
            <a:r>
              <a:rPr lang="en-US" sz="2400" dirty="0" smtClean="0"/>
              <a:t> </a:t>
            </a:r>
            <a:r>
              <a:rPr lang="en-US" sz="2400" kern="0" dirty="0" smtClean="0">
                <a:latin typeface="Book Antiqua" panose="02040602050305030304" pitchFamily="18" charset="0"/>
              </a:rPr>
              <a:t>= 8.33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84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Compute the re-order point. Service level is </a:t>
            </a:r>
            <a:r>
              <a:rPr lang="en-US" dirty="0" smtClean="0"/>
              <a:t>90%.</a:t>
            </a:r>
          </a:p>
          <a:p>
            <a:pPr marL="0" indent="0">
              <a:buNone/>
            </a:pPr>
            <a:r>
              <a:rPr lang="en-US" dirty="0" smtClean="0"/>
              <a:t>R~N[</a:t>
            </a:r>
            <a:r>
              <a:rPr lang="en-US" dirty="0" err="1" smtClean="0"/>
              <a:t>np,np</a:t>
            </a:r>
            <a:r>
              <a:rPr lang="en-US" dirty="0" smtClean="0"/>
              <a:t>(1-p)]</a:t>
            </a:r>
          </a:p>
          <a:p>
            <a:pPr marL="0" indent="0">
              <a:buNone/>
            </a:pPr>
            <a:r>
              <a:rPr lang="en-US" dirty="0" smtClean="0"/>
              <a:t>R~N(31.8, </a:t>
            </a:r>
            <a:r>
              <a:rPr lang="en-US" dirty="0" smtClean="0">
                <a:sym typeface="Symbol" panose="05050102010706020507" pitchFamily="18" charset="2"/>
              </a:rPr>
              <a:t>4.17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LTD = LR= 4(31.8) = 127.2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LTD</a:t>
            </a:r>
            <a:r>
              <a:rPr lang="en-US" dirty="0">
                <a:sym typeface="Symbol" panose="05050102010706020507" pitchFamily="18" charset="2"/>
              </a:rPr>
              <a:t>=</a:t>
            </a:r>
            <a:r>
              <a:rPr lang="en-US" dirty="0"/>
              <a:t>SQRT(L)*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R </a:t>
            </a:r>
            <a:r>
              <a:rPr lang="en-US" dirty="0">
                <a:sym typeface="Symbol" panose="05050102010706020507" pitchFamily="18" charset="2"/>
              </a:rPr>
              <a:t>= SQRT(4)(4.17) = 8.33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LTD~N(127.2, </a:t>
            </a:r>
            <a:r>
              <a:rPr lang="en-US" dirty="0" smtClean="0">
                <a:sym typeface="Symbol" panose="05050102010706020507" pitchFamily="18" charset="2"/>
              </a:rPr>
              <a:t>8.33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SL=0.9</a:t>
            </a:r>
          </a:p>
          <a:p>
            <a:pPr marL="0" indent="0">
              <a:buNone/>
            </a:pPr>
            <a:r>
              <a:rPr lang="en-US" dirty="0" smtClean="0"/>
              <a:t>=NORM.INV(0.9,127.2,8.33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ROP =137.88</a:t>
            </a:r>
          </a:p>
          <a:p>
            <a:pPr marL="0" indent="0">
              <a:buNone/>
            </a:pPr>
            <a:endParaRPr lang="en-US" baseline="-25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/>
              <a:t>Compute the </a:t>
            </a:r>
            <a:r>
              <a:rPr lang="en-US" dirty="0" smtClean="0"/>
              <a:t>safety stock. 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137.88-127.2 = </a:t>
            </a:r>
            <a:r>
              <a:rPr lang="en-US" dirty="0" smtClean="0"/>
              <a:t>10.68</a:t>
            </a:r>
            <a:endParaRPr lang="en-US" dirty="0"/>
          </a:p>
          <a:p>
            <a:pPr marL="0" indent="0">
              <a:buNone/>
            </a:pPr>
            <a:endParaRPr lang="en-US" baseline="-25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10200" y="6096000"/>
            <a:ext cx="36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T</a:t>
            </a:r>
            <a:r>
              <a:rPr lang="en-US" dirty="0" smtClean="0">
                <a:hlinkClick r:id="rId4" action="ppaction://hlinksldjump"/>
              </a:rPr>
              <a:t>he Last Example if you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5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1b</a:t>
            </a:r>
            <a:r>
              <a:rPr lang="en-US" dirty="0" smtClean="0"/>
              <a:t>. Lecture on the Next Problem.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401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youtu.be/o-6RWQy-mGM</a:t>
            </a:r>
            <a:endParaRPr lang="en-US" dirty="0" smtClean="0"/>
          </a:p>
        </p:txBody>
      </p:sp>
      <p:pic>
        <p:nvPicPr>
          <p:cNvPr id="2" name="o-6RWQy-mG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653" y="1447800"/>
            <a:ext cx="8805333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90" y="1856910"/>
            <a:ext cx="9049511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Compute the total fixed costs. </a:t>
            </a:r>
          </a:p>
          <a:p>
            <a:pPr marL="0" indent="0">
              <a:buNone/>
            </a:pPr>
            <a:r>
              <a:rPr lang="en-US" dirty="0"/>
              <a:t>=INTERCEPT(C2:C7,A2:A7</a:t>
            </a:r>
            <a:r>
              <a:rPr lang="en-US" dirty="0" smtClean="0"/>
              <a:t>)= 19,544 </a:t>
            </a:r>
            <a:r>
              <a:rPr lang="en-US" dirty="0"/>
              <a:t>dollars.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Compute the variable cost per </a:t>
            </a:r>
            <a:r>
              <a:rPr lang="en-US" dirty="0" smtClean="0"/>
              <a:t>unit of product. </a:t>
            </a:r>
          </a:p>
          <a:p>
            <a:pPr marL="0" indent="0">
              <a:buNone/>
            </a:pPr>
            <a:r>
              <a:rPr lang="en-US" dirty="0" smtClean="0"/>
              <a:t>SLOPE(C2:C7,A2:A7) = 196 </a:t>
            </a:r>
            <a:r>
              <a:rPr lang="en-US" dirty="0"/>
              <a:t>dollars.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1b (Practice for Problem 1)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038600"/>
            <a:ext cx="3880118" cy="22098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467618" y="4254500"/>
          <a:ext cx="346075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Worksheet" r:id="rId4" imgW="2423373" imgH="1524173" progId="Excel.Sheet.12">
                  <p:embed/>
                </p:oleObj>
              </mc:Choice>
              <mc:Fallback>
                <p:oleObj name="Worksheet" r:id="rId4" imgW="2423373" imgH="1524173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7618" y="4254500"/>
                        <a:ext cx="3460750" cy="199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968" y="4032504"/>
            <a:ext cx="100965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218" y="4008691"/>
            <a:ext cx="1581150" cy="276225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04775" y="3666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" y="929485"/>
            <a:ext cx="8928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Given following file containing the volume of production (or sales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),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and corresponding sales price and total 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costs, </a:t>
            </a:r>
            <a:endParaRPr lang="en-US" sz="2400" dirty="0"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95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1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75" y="1905000"/>
            <a:ext cx="91440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</a:t>
            </a:r>
            <a:r>
              <a:rPr lang="en-US" dirty="0"/>
              <a:t>RSQ(C2:C7,A2:A7</a:t>
            </a:r>
            <a:r>
              <a:rPr lang="en-US" dirty="0" smtClean="0"/>
              <a:t>)= 97% </a:t>
            </a:r>
          </a:p>
          <a:p>
            <a:pPr marL="0" indent="0">
              <a:buNone/>
            </a:pPr>
            <a:r>
              <a:rPr lang="en-US" dirty="0" smtClean="0"/>
              <a:t>4. Compute the standard deviation of your total cost estimate. </a:t>
            </a:r>
          </a:p>
          <a:p>
            <a:pPr marL="0" indent="0">
              <a:buNone/>
            </a:pPr>
            <a:r>
              <a:rPr lang="en-US" dirty="0"/>
              <a:t>=STEYX(C2:C7,A2:A7</a:t>
            </a:r>
            <a:r>
              <a:rPr lang="en-US" dirty="0" smtClean="0"/>
              <a:t>) = 1,283 dollars.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733800"/>
            <a:ext cx="4000500" cy="232410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04775" y="3666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-29718" y="867477"/>
            <a:ext cx="909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3. What percentage of total costs can be estimated based on the volume of production? </a:t>
            </a:r>
          </a:p>
        </p:txBody>
      </p:sp>
    </p:spTree>
    <p:extLst>
      <p:ext uri="{BB962C8B-B14F-4D97-AF65-F5344CB8AC3E}">
        <p14:creationId xmlns:p14="http://schemas.microsoft.com/office/powerpoint/2010/main" val="3392863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1" y="1712976"/>
            <a:ext cx="7086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=INTERCEPT(B2:B7,A2:A7)= 1,732 dollars. </a:t>
            </a:r>
          </a:p>
          <a:p>
            <a:pPr marL="0" indent="0">
              <a:buNone/>
            </a:pPr>
            <a:r>
              <a:rPr lang="en-US" dirty="0" smtClean="0"/>
              <a:t>6. Compute the slope of the demand curve. </a:t>
            </a:r>
          </a:p>
          <a:p>
            <a:pPr marL="0" indent="0">
              <a:buNone/>
            </a:pPr>
            <a:r>
              <a:rPr lang="en-US" dirty="0" smtClean="0"/>
              <a:t>=SLOPE(B2:B7,A2:A7)= -13.66 </a:t>
            </a:r>
          </a:p>
          <a:p>
            <a:pPr marL="0" indent="0">
              <a:buNone/>
            </a:pPr>
            <a:r>
              <a:rPr lang="en-US" dirty="0" smtClean="0"/>
              <a:t>7. Compute the maximum potential sales quantity. </a:t>
            </a:r>
          </a:p>
          <a:p>
            <a:pPr marL="0" indent="0">
              <a:buNone/>
            </a:pPr>
            <a:r>
              <a:rPr lang="en-US" dirty="0" smtClean="0"/>
              <a:t>P=1732-13.66Q</a:t>
            </a:r>
          </a:p>
          <a:p>
            <a:pPr marL="0" indent="0">
              <a:buNone/>
            </a:pPr>
            <a:r>
              <a:rPr lang="en-US" dirty="0" smtClean="0"/>
              <a:t>If we set P=0</a:t>
            </a:r>
          </a:p>
          <a:p>
            <a:pPr marL="0" indent="0">
              <a:buNone/>
            </a:pPr>
            <a:r>
              <a:rPr lang="en-US" dirty="0" smtClean="0"/>
              <a:t>1732-13.66Q=0</a:t>
            </a:r>
          </a:p>
          <a:p>
            <a:pPr marL="0" indent="0">
              <a:buNone/>
            </a:pPr>
            <a:r>
              <a:rPr lang="en-US" dirty="0" smtClean="0"/>
              <a:t>Q=1732/13.66 = </a:t>
            </a:r>
          </a:p>
          <a:p>
            <a:pPr marL="0" indent="0">
              <a:buNone/>
            </a:pPr>
            <a:r>
              <a:rPr lang="en-US" dirty="0" smtClean="0"/>
              <a:t>127 units.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05600" y="950976"/>
          <a:ext cx="23463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Worksheet" r:id="rId3" imgW="2346818" imgH="1524173" progId="Excel.Sheet.12">
                  <p:embed/>
                </p:oleObj>
              </mc:Choice>
              <mc:Fallback>
                <p:oleObj name="Worksheet" r:id="rId3" imgW="2346818" imgH="152417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950976"/>
                        <a:ext cx="234632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72000" y="36301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12192" y="864030"/>
            <a:ext cx="656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5. Compute the maximum potential sales price.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4384" y="6050465"/>
            <a:ext cx="436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Return To The Slide You Came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0392"/>
            <a:ext cx="9144002" cy="56388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Given the </a:t>
            </a:r>
            <a:r>
              <a:rPr lang="en-US" sz="1900" dirty="0"/>
              <a:t>Total Costs vs. Quantity Produced (TC-Q) </a:t>
            </a:r>
            <a:r>
              <a:rPr lang="en-US" sz="1900" dirty="0" smtClean="0"/>
              <a:t>data, and the Price vs Quantity Sold (P-Q) data. Assume that the quantity produced is equal to the quantity sold. </a:t>
            </a:r>
          </a:p>
          <a:p>
            <a:pPr marL="173038" indent="-173038">
              <a:buNone/>
            </a:pPr>
            <a:r>
              <a:rPr lang="en-US" sz="1900" dirty="0" smtClean="0"/>
              <a:t>1. </a:t>
            </a:r>
            <a:r>
              <a:rPr lang="en-US" sz="1900" dirty="0"/>
              <a:t>Using TC-Q data, e</a:t>
            </a:r>
            <a:r>
              <a:rPr lang="en-US" sz="2000" dirty="0"/>
              <a:t>stimate the total fixed costs, and variable cost per unit of product.</a:t>
            </a:r>
          </a:p>
          <a:p>
            <a:pPr marL="173038" indent="-173038">
              <a:buNone/>
            </a:pPr>
            <a:r>
              <a:rPr lang="en-US" sz="2000" dirty="0" smtClean="0"/>
              <a:t>2. </a:t>
            </a:r>
            <a:r>
              <a:rPr lang="en-US" sz="2000" dirty="0"/>
              <a:t>Compute the Coefficient of Determination (R-Squared) , Correction Coefficient (CC), and Standard Deviation of the estimates (Standard Error) for the Total Costs. </a:t>
            </a:r>
          </a:p>
          <a:p>
            <a:pPr marL="460375" indent="-460375">
              <a:buNone/>
            </a:pPr>
            <a:r>
              <a:rPr lang="en-US" sz="2000" dirty="0"/>
              <a:t>3</a:t>
            </a:r>
            <a:r>
              <a:rPr lang="en-US" sz="2000" dirty="0" smtClean="0"/>
              <a:t>. Using the P-Q  data, prepare </a:t>
            </a:r>
            <a:r>
              <a:rPr lang="en-US" sz="2000" dirty="0"/>
              <a:t>a linear </a:t>
            </a:r>
            <a:r>
              <a:rPr lang="en-US" sz="2000" dirty="0" smtClean="0"/>
              <a:t>demand curve.  Compute Max-P and Max-Q. Then prepare a non-linear demand curve. </a:t>
            </a:r>
            <a:endParaRPr lang="en-US" sz="2000" dirty="0"/>
          </a:p>
          <a:p>
            <a:pPr marL="173038" indent="-173038">
              <a:buNone/>
            </a:pPr>
            <a:endParaRPr lang="en-US" sz="19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2400" y="3810000"/>
          <a:ext cx="1806575" cy="248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Worksheet" r:id="rId4" imgW="1501317" imgH="2065036" progId="Excel.Sheet.12">
                  <p:embed/>
                </p:oleObj>
              </mc:Choice>
              <mc:Fallback>
                <p:oleObj name="Worksheet" r:id="rId4" imgW="1501317" imgH="2065036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810000"/>
                        <a:ext cx="1806575" cy="248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093932" y="3962399"/>
            <a:ext cx="6821468" cy="23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The lecture on this problem is posted on the next slide. You do not need to watch the complete lecture since I discuss some additional concepts. It is enough to  watch from 0 to 8:30 and from 11:30 to 19. That is a total of 16 minutes. </a:t>
            </a:r>
            <a:endParaRPr lang="en-US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908826"/>
            <a:ext cx="4562475" cy="1530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1c&amp;2b (Practice for Problems 1 &amp;2)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" y="2430463"/>
            <a:ext cx="9070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1. Compute </a:t>
            </a:r>
            <a:r>
              <a:rPr lang="en-US" sz="2200" dirty="0">
                <a:latin typeface="Book Antiqua" panose="02040602050305030304" pitchFamily="18" charset="0"/>
              </a:rPr>
              <a:t>the total fixed costs. 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r>
              <a:rPr lang="en-US" sz="2200" dirty="0" smtClean="0">
                <a:latin typeface="Book Antiqua" panose="02040602050305030304" pitchFamily="18" charset="0"/>
              </a:rPr>
              <a:t>13016.58 </a:t>
            </a:r>
            <a:r>
              <a:rPr lang="en-US" sz="2200" dirty="0">
                <a:latin typeface="Book Antiqua" panose="02040602050305030304" pitchFamily="18" charset="0"/>
              </a:rPr>
              <a:t>=INTERCEPT(C2:C7,A2:A7</a:t>
            </a:r>
            <a:r>
              <a:rPr lang="en-US" sz="22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Book Antiqua" panose="02040602050305030304" pitchFamily="18" charset="0"/>
              </a:rPr>
              <a:t>2</a:t>
            </a:r>
            <a:r>
              <a:rPr lang="en-US" sz="2200" dirty="0">
                <a:latin typeface="Book Antiqua" panose="02040602050305030304" pitchFamily="18" charset="0"/>
              </a:rPr>
              <a:t>. Compute the variable cost per unit of product</a:t>
            </a:r>
            <a:r>
              <a:rPr lang="en-US" sz="2200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Book Antiqua" panose="02040602050305030304" pitchFamily="18" charset="0"/>
              </a:rPr>
              <a:t>307.2229 </a:t>
            </a:r>
            <a:r>
              <a:rPr lang="en-US" sz="2200" dirty="0">
                <a:latin typeface="Book Antiqua" panose="02040602050305030304" pitchFamily="18" charset="0"/>
              </a:rPr>
              <a:t>=SLOPE(C3:C8,A3:A8) </a:t>
            </a:r>
          </a:p>
          <a:p>
            <a:pPr marL="0" indent="0">
              <a:buNone/>
            </a:pPr>
            <a:endParaRPr lang="en-US" sz="2200" dirty="0" smtClean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3. What %</a:t>
            </a:r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r>
              <a:rPr lang="en-US" sz="2200" dirty="0">
                <a:latin typeface="Book Antiqua" panose="02040602050305030304" pitchFamily="18" charset="0"/>
              </a:rPr>
              <a:t>of total costs can be estimated based on the volume of production</a:t>
            </a:r>
            <a:r>
              <a:rPr lang="en-US" sz="2200" dirty="0" smtClean="0">
                <a:latin typeface="Book Antiqua" panose="02040602050305030304" pitchFamily="18" charset="0"/>
              </a:rPr>
              <a:t>?</a:t>
            </a:r>
          </a:p>
          <a:p>
            <a:r>
              <a:rPr lang="en-US" sz="2200" dirty="0" smtClean="0">
                <a:latin typeface="Book Antiqua" panose="02040602050305030304" pitchFamily="18" charset="0"/>
              </a:rPr>
              <a:t>0.961503 </a:t>
            </a:r>
            <a:r>
              <a:rPr lang="en-US" sz="2200" dirty="0">
                <a:latin typeface="Book Antiqua" panose="02040602050305030304" pitchFamily="18" charset="0"/>
              </a:rPr>
              <a:t>=RSQ(C2:C7,A2:A7</a:t>
            </a:r>
            <a:r>
              <a:rPr lang="en-US" sz="2200" dirty="0" smtClean="0">
                <a:latin typeface="Book Antiqua" panose="02040602050305030304" pitchFamily="18" charset="0"/>
              </a:rPr>
              <a:t>)</a:t>
            </a:r>
          </a:p>
          <a:p>
            <a:endParaRPr lang="en-US" sz="2200" dirty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4. Compute the standard deviation of your total cost estimate. </a:t>
            </a:r>
          </a:p>
          <a:p>
            <a:r>
              <a:rPr lang="en-US" sz="2200" dirty="0">
                <a:latin typeface="Book Antiqua" panose="02040602050305030304" pitchFamily="18" charset="0"/>
              </a:rPr>
              <a:t>1591.296 =STEYX(C2:C7,A2:A7) </a:t>
            </a:r>
          </a:p>
          <a:p>
            <a:r>
              <a:rPr lang="en-US" sz="2000" dirty="0" smtClean="0"/>
              <a:t> </a:t>
            </a:r>
            <a:endParaRPr lang="en-US" sz="2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4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" y="899682"/>
            <a:ext cx="4562475" cy="1530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1c&amp;2b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933385"/>
            <a:ext cx="3178870" cy="1912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" y="2562224"/>
            <a:ext cx="60655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 smtClean="0">
                <a:latin typeface="Book Antiqua" panose="02040602050305030304" pitchFamily="18" charset="0"/>
              </a:rPr>
              <a:t>5</a:t>
            </a:r>
            <a:r>
              <a:rPr lang="en-US" sz="2000" dirty="0">
                <a:latin typeface="Book Antiqua" panose="02040602050305030304" pitchFamily="18" charset="0"/>
              </a:rPr>
              <a:t>. Compute the maximum potential sales price. 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Book Antiqua" panose="02040602050305030304" pitchFamily="18" charset="0"/>
              </a:rPr>
              <a:t>1992.144 </a:t>
            </a:r>
            <a:r>
              <a:rPr lang="en-US" sz="2000" dirty="0">
                <a:latin typeface="Book Antiqua" panose="02040602050305030304" pitchFamily="18" charset="0"/>
              </a:rPr>
              <a:t>=INTERCEPT(B2:B7,A2:A7) 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Book Antiqua" panose="02040602050305030304" pitchFamily="18" charset="0"/>
              </a:rPr>
              <a:t>6</a:t>
            </a:r>
            <a:r>
              <a:rPr lang="en-US" sz="2000" dirty="0">
                <a:latin typeface="Book Antiqua" panose="02040602050305030304" pitchFamily="18" charset="0"/>
              </a:rPr>
              <a:t>. Compute the slope of the demand curve. 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latin typeface="Book Antiqua" panose="02040602050305030304" pitchFamily="18" charset="0"/>
              </a:rPr>
              <a:t>-17.0308 =SLOPE(B2:B7,A2:A7) 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Book Antiqua" panose="02040602050305030304" pitchFamily="18" charset="0"/>
              </a:rPr>
              <a:t>7</a:t>
            </a:r>
            <a:r>
              <a:rPr lang="en-US" sz="2000" dirty="0">
                <a:latin typeface="Book Antiqua" panose="02040602050305030304" pitchFamily="18" charset="0"/>
              </a:rPr>
              <a:t>. Compute the maximum potential sales quantity. </a:t>
            </a: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dirty="0">
                <a:latin typeface="Book Antiqua" panose="02040602050305030304" pitchFamily="18" charset="0"/>
              </a:rPr>
              <a:t>P= Intercept+Slope*Q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P = 1992.144 -17.0308Q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0 = 1992.144 -17.0308Q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Q= 1992.144/17.0308 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Q = 116.9728</a:t>
            </a: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6033" y="1066800"/>
          <a:ext cx="43815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Worksheet" r:id="rId5" imgW="4381465" imgH="1287890" progId="Excel.Sheet.12">
                  <p:embed/>
                </p:oleObj>
              </mc:Choice>
              <mc:Fallback>
                <p:oleObj name="Worksheet" r:id="rId5" imgW="4381465" imgH="128789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033" y="1066800"/>
                        <a:ext cx="4381500" cy="1287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843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" y="899682"/>
            <a:ext cx="4562475" cy="1530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1c&amp;2b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1" y="2430463"/>
            <a:ext cx="6130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8. At what quantity is the total sales maximized?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Q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P= </a:t>
            </a:r>
            <a:r>
              <a:rPr lang="en-US" sz="2000" dirty="0">
                <a:latin typeface="Book Antiqua" panose="02040602050305030304" pitchFamily="18" charset="0"/>
              </a:rPr>
              <a:t>1992.144 -17.0308Q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Total Revenue =TR= PQ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Use Solver to Maximize TR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6033" y="1124712"/>
          <a:ext cx="43815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Worksheet" r:id="rId4" imgW="4381465" imgH="1287890" progId="Excel.Sheet.12">
                  <p:embed/>
                </p:oleObj>
              </mc:Choice>
              <mc:Fallback>
                <p:oleObj name="Worksheet" r:id="rId4" imgW="4381465" imgH="128789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33" y="1124712"/>
                        <a:ext cx="4381500" cy="1287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" y="4651614"/>
            <a:ext cx="6133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dirty="0">
                <a:latin typeface="Book Antiqua" panose="02040602050305030304" pitchFamily="18" charset="0"/>
              </a:rPr>
              <a:t>9. At what quantity is the total profit maximized</a:t>
            </a:r>
            <a:r>
              <a:rPr lang="en-US" sz="20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TC = F+VQ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948009"/>
            <a:ext cx="2734778" cy="1640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880" y="2733922"/>
            <a:ext cx="2756368" cy="1653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778" y="4554233"/>
            <a:ext cx="2819400" cy="1729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3" y="4230900"/>
            <a:ext cx="4568588" cy="56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698" y="5592460"/>
            <a:ext cx="4287835" cy="7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0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1c&amp;2b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7" y="914400"/>
            <a:ext cx="9070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10. Compute one break-even point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11.Compute the other break-even </a:t>
            </a:r>
            <a:r>
              <a:rPr lang="en-US" sz="2000" dirty="0" smtClean="0">
                <a:latin typeface="Book Antiqua" panose="02040602050305030304" pitchFamily="18" charset="0"/>
              </a:rPr>
              <a:t>point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87" y="914400"/>
            <a:ext cx="4310063" cy="264350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814" y="3799010"/>
          <a:ext cx="6752334" cy="105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2" name="Worksheet" r:id="rId4" imgW="2392751" imgH="373301" progId="Excel.Sheet.12">
                  <p:embed/>
                </p:oleObj>
              </mc:Choice>
              <mc:Fallback>
                <p:oleObj name="Worksheet" r:id="rId4" imgW="2392751" imgH="373301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14" y="3799010"/>
                        <a:ext cx="6752334" cy="1052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814" y="5093067"/>
          <a:ext cx="7990596" cy="94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3" name="Worksheet" r:id="rId6" imgW="3139582" imgH="373301" progId="Excel.Sheet.12">
                  <p:embed/>
                </p:oleObj>
              </mc:Choice>
              <mc:Fallback>
                <p:oleObj name="Worksheet" r:id="rId6" imgW="3139582" imgH="373301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14" y="5093067"/>
                        <a:ext cx="7990596" cy="94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0110" y="1838259"/>
          <a:ext cx="1974077" cy="60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4" name="Worksheet" r:id="rId8" imgW="1226997" imgH="373301" progId="Excel.Sheet.12">
                  <p:embed/>
                </p:oleObj>
              </mc:Choice>
              <mc:Fallback>
                <p:oleObj name="Worksheet" r:id="rId8" imgW="1226997" imgH="37330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110" y="1838259"/>
                        <a:ext cx="1974077" cy="60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3638" y="2932173"/>
          <a:ext cx="1884890" cy="57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" name="Worksheet" r:id="rId10" imgW="1226997" imgH="373301" progId="Excel.Sheet.12">
                  <p:embed/>
                </p:oleObj>
              </mc:Choice>
              <mc:Fallback>
                <p:oleObj name="Worksheet" r:id="rId10" imgW="1226997" imgH="373301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3638" y="2932173"/>
                        <a:ext cx="1884890" cy="573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13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-9144"/>
            <a:ext cx="9144000" cy="838200"/>
          </a:xfrm>
        </p:spPr>
        <p:txBody>
          <a:bodyPr/>
          <a:lstStyle/>
          <a:p>
            <a:r>
              <a:rPr lang="en-US" dirty="0" smtClean="0"/>
              <a:t>Practice - Problem 2c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144001" cy="18928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 following information regarding a production and distribution </a:t>
            </a:r>
            <a:r>
              <a:rPr lang="en-US" dirty="0" smtClean="0"/>
              <a:t>system; </a:t>
            </a:r>
            <a:r>
              <a:rPr lang="en-US" dirty="0"/>
              <a:t>The total fixed costs are equal to </a:t>
            </a:r>
            <a:r>
              <a:rPr lang="en-US" dirty="0" smtClean="0"/>
              <a:t>15,700 </a:t>
            </a:r>
            <a:r>
              <a:rPr lang="en-US" dirty="0"/>
              <a:t>dollars. The variable cost per unit of product is equal to 810 dollars. The linear demand curve intercept </a:t>
            </a:r>
            <a:r>
              <a:rPr lang="en-US" dirty="0" smtClean="0"/>
              <a:t>of the </a:t>
            </a:r>
            <a:r>
              <a:rPr lang="en-US" dirty="0"/>
              <a:t>price axis </a:t>
            </a:r>
            <a:r>
              <a:rPr lang="en-US" dirty="0" smtClean="0"/>
              <a:t>is at 1,600 </a:t>
            </a:r>
            <a:r>
              <a:rPr lang="en-US" dirty="0"/>
              <a:t>dollars. The slope of the linear demand curve is -5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" y="355461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Price = 1600-5Q</a:t>
            </a:r>
          </a:p>
          <a:p>
            <a:pPr marL="0" indent="0">
              <a:buNone/>
            </a:pPr>
            <a:r>
              <a:rPr lang="en-US" kern="0" dirty="0" smtClean="0"/>
              <a:t>TR= PQ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715000" y="2971800"/>
          <a:ext cx="3078988" cy="151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Worksheet" r:id="rId3" imgW="1935551" imgH="952343" progId="Excel.Sheet.12">
                  <p:embed/>
                </p:oleObj>
              </mc:Choice>
              <mc:Fallback>
                <p:oleObj name="Worksheet" r:id="rId3" imgW="1935551" imgH="952343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2971800"/>
                        <a:ext cx="3078988" cy="1515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1" y="2723388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1. At around what quantity of sales is the revenue maximized? 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6201" y="4487298"/>
            <a:ext cx="38862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2</a:t>
            </a:r>
            <a:r>
              <a:rPr lang="en-US" kern="0" dirty="0" smtClean="0"/>
              <a:t>. At around what volume of sales is the total profit maximized?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79 units. </a:t>
            </a:r>
            <a:endParaRPr lang="en-US" kern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78424" y="4792098"/>
          <a:ext cx="318884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Worksheet" r:id="rId5" imgW="2628794" imgH="1318433" progId="Excel.Sheet.12">
                  <p:embed/>
                </p:oleObj>
              </mc:Choice>
              <mc:Fallback>
                <p:oleObj name="Worksheet" r:id="rId5" imgW="2628794" imgH="1318433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424" y="4792098"/>
                        <a:ext cx="318884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18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Problem 2c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" y="838200"/>
            <a:ext cx="42671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2. At around what quantity of sales do you have the first break-even point (from loss to profit)?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23 units.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56760" y="927496"/>
          <a:ext cx="4503296" cy="225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Worksheet" r:id="rId3" imgW="2628794" imgH="1318433" progId="Excel.Sheet.12">
                  <p:embed/>
                </p:oleObj>
              </mc:Choice>
              <mc:Fallback>
                <p:oleObj name="Worksheet" r:id="rId3" imgW="2628794" imgH="131843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760" y="927496"/>
                        <a:ext cx="4503296" cy="225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3429000"/>
            <a:ext cx="4255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endParaRPr lang="en-US" sz="2400" kern="0" dirty="0">
              <a:latin typeface="Book Antiqua" panose="0204060205030503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kern="0" dirty="0">
                <a:latin typeface="Book Antiqua" panose="02040602050305030304" pitchFamily="18" charset="0"/>
              </a:rPr>
              <a:t>3. At around what quantity of sales do you have the </a:t>
            </a:r>
            <a:r>
              <a:rPr lang="en-US" sz="2400" kern="0" dirty="0" smtClean="0">
                <a:latin typeface="Book Antiqua" panose="02040602050305030304" pitchFamily="18" charset="0"/>
              </a:rPr>
              <a:t>second BEP?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&gt;=Max Profit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&gt;= 79</a:t>
            </a:r>
            <a:endParaRPr lang="en-US" sz="2400" kern="0" dirty="0">
              <a:latin typeface="Book Antiqua" panose="0204060205030503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kern="0" dirty="0">
                <a:latin typeface="Book Antiqua" panose="02040602050305030304" pitchFamily="18" charset="0"/>
              </a:rPr>
              <a:t>135 units.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 </a:t>
            </a:r>
            <a:endParaRPr lang="en-US" sz="2400" kern="0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72000" y="3886200"/>
          <a:ext cx="440364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Worksheet" r:id="rId5" imgW="2628794" imgH="1318433" progId="Excel.Sheet.12">
                  <p:embed/>
                </p:oleObj>
              </mc:Choice>
              <mc:Fallback>
                <p:oleObj name="Worksheet" r:id="rId5" imgW="2628794" imgH="1318433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886200"/>
                        <a:ext cx="4403643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1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Problem 2c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838200"/>
          <a:ext cx="910396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4" name="Worksheet" r:id="rId3" imgW="7993557" imgH="4214064" progId="Excel.Sheet.12">
                  <p:embed/>
                </p:oleObj>
              </mc:Choice>
              <mc:Fallback>
                <p:oleObj name="Worksheet" r:id="rId3" imgW="7993557" imgH="4214064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9103963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4384" y="6050465"/>
            <a:ext cx="436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Return To The Slide You Came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1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3b.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the demand curve of Qmax= 300 and Pmax = $200, what is the probability of sales if a customer visits our website and buys the product, if: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5531386" cy="3402753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76200" y="2214153"/>
            <a:ext cx="3429000" cy="39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514350" indent="-514350">
              <a:buFont typeface="Wingdings" pitchFamily="2" charset="2"/>
              <a:buAutoNum type="romanLcParenBoth"/>
            </a:pPr>
            <a:r>
              <a:rPr lang="en-US" sz="2000" kern="0" dirty="0" smtClean="0"/>
              <a:t>The price is set to $100. </a:t>
            </a:r>
          </a:p>
          <a:p>
            <a:pPr marL="514350" indent="-514350">
              <a:buFont typeface="Wingdings" pitchFamily="2" charset="2"/>
              <a:buAutoNum type="romanLcParenBoth"/>
            </a:pPr>
            <a:r>
              <a:rPr lang="en-US" sz="2000" kern="0" dirty="0" smtClean="0"/>
              <a:t>The price is set to $20. </a:t>
            </a:r>
          </a:p>
          <a:p>
            <a:pPr marL="514350" indent="-514350">
              <a:buFont typeface="Wingdings" pitchFamily="2" charset="2"/>
              <a:buAutoNum type="romanLcParenBoth"/>
            </a:pPr>
            <a:r>
              <a:rPr lang="en-US" sz="2000" kern="0" dirty="0" smtClean="0"/>
              <a:t>The price is set to $145.</a:t>
            </a:r>
          </a:p>
          <a:p>
            <a:pPr marL="514350" indent="-514350">
              <a:buFont typeface="Wingdings" pitchFamily="2" charset="2"/>
              <a:buAutoNum type="romanLcParenBoth"/>
            </a:pPr>
            <a:r>
              <a:rPr lang="en-US" sz="2000" kern="0" dirty="0" smtClean="0"/>
              <a:t>Draw the total revenue curve using uniform distribution.</a:t>
            </a:r>
          </a:p>
          <a:p>
            <a:pPr marL="514350" indent="-514350">
              <a:buFont typeface="Wingdings" pitchFamily="2" charset="2"/>
              <a:buAutoNum type="romanLcParenBoth"/>
            </a:pPr>
            <a:r>
              <a:rPr lang="en-US" sz="2000" kern="0" dirty="0" smtClean="0"/>
              <a:t>Draw the marginal revenue curve </a:t>
            </a:r>
            <a:r>
              <a:rPr lang="en-US" sz="2000" kern="0" dirty="0"/>
              <a:t>using uniform distribution.</a:t>
            </a:r>
          </a:p>
          <a:p>
            <a:pPr marL="0" indent="0">
              <a:buNone/>
            </a:pPr>
            <a:r>
              <a:rPr lang="en-US" sz="2000" kern="0" dirty="0" smtClean="0"/>
              <a:t> 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6477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510868" cy="2362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8600" y="3889375"/>
          <a:ext cx="394652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4" name="Worksheet" r:id="rId4" imgW="4581455" imgH="2743200" progId="Excel.Sheet.12">
                  <p:link updateAutomatic="1"/>
                </p:oleObj>
              </mc:Choice>
              <mc:Fallback>
                <p:oleObj name="Worksheet" r:id="rId4" imgW="4581455" imgH="2743200" progId="Excel.Sheet.12">
                  <p:link updateAutomatic="1"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889375"/>
                        <a:ext cx="3946525" cy="236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3883257"/>
          <a:ext cx="3505200" cy="233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Worksheet" r:id="rId6" imgW="4076552" imgH="2718652" progId="Excel.Sheet.12">
                  <p:embed/>
                </p:oleObj>
              </mc:Choice>
              <mc:Fallback>
                <p:oleObj name="Worksheet" r:id="rId6" imgW="4076552" imgH="2718652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3883257"/>
                        <a:ext cx="3505200" cy="233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33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3b.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Therefore, in a linear demand curve with (Qmax, Pmax</a:t>
            </a:r>
            <a:r>
              <a:rPr lang="en-US" dirty="0"/>
              <a:t>)</a:t>
            </a:r>
            <a:r>
              <a:rPr lang="en-US" dirty="0" smtClean="0"/>
              <a:t> = [300,200], if I set the price to a specific P, then the probability that a visitor  </a:t>
            </a:r>
            <a:r>
              <a:rPr lang="en-US" dirty="0"/>
              <a:t>b</a:t>
            </a:r>
            <a:r>
              <a:rPr lang="en-US" dirty="0" smtClean="0"/>
              <a:t>uys the product is ________?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0" y="2362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Therefore, in a linear demand curve with (Qmax, Pmax) = [300,200], if I set the price to a specific P, then the probability that a visitor  buys the product is ________?</a:t>
            </a: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6316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Recorded Lecture – From ECON to STAT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2_qlQiYTLC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672" y="885826"/>
            <a:ext cx="8991599" cy="5057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40" y="5932714"/>
            <a:ext cx="740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www.youtube.com/watch?v=2_qlQiYTLCs&amp;t=1188s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49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448801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daily linear demand curve in an internet store intercepts the price axis at 708 dollars. The slope of the linear demand curve is -4.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Uniform Distribution</a:t>
            </a:r>
            <a:r>
              <a:rPr lang="en-US" dirty="0"/>
              <a:t>: </a:t>
            </a:r>
            <a:r>
              <a:rPr lang="en-US" dirty="0" smtClean="0"/>
              <a:t>Mean </a:t>
            </a:r>
            <a:r>
              <a:rPr lang="en-US" dirty="0"/>
              <a:t>= (b+a)/2 and Variance = [(b-a)</a:t>
            </a:r>
            <a:r>
              <a:rPr lang="en-US" baseline="30000" dirty="0"/>
              <a:t>2</a:t>
            </a:r>
            <a:r>
              <a:rPr lang="en-US" dirty="0"/>
              <a:t>]/12. 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inomial Distribution</a:t>
            </a:r>
            <a:r>
              <a:rPr lang="en-US" dirty="0"/>
              <a:t>: Mean = np and Variance = np(1-p). 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Compute </a:t>
            </a:r>
            <a:r>
              <a:rPr lang="en-US" dirty="0"/>
              <a:t>the height, f(x), of the uniform distribution associated with this linear demand curve.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set the price equal to 708, there will be no sale.</a:t>
            </a:r>
          </a:p>
          <a:p>
            <a:pPr marL="0" indent="0">
              <a:buNone/>
            </a:pPr>
            <a:r>
              <a:rPr lang="en-US" dirty="0" smtClean="0"/>
              <a:t>If we set the price equal to 0, the total sales are: </a:t>
            </a:r>
          </a:p>
          <a:p>
            <a:pPr marL="0" indent="0">
              <a:buNone/>
            </a:pPr>
            <a:r>
              <a:rPr lang="en-US" dirty="0" smtClean="0"/>
              <a:t>P= 708-4Q</a:t>
            </a:r>
          </a:p>
          <a:p>
            <a:pPr marL="0" indent="0">
              <a:buNone/>
            </a:pPr>
            <a:r>
              <a:rPr lang="en-US" dirty="0" smtClean="0"/>
              <a:t>0= 708-4Q</a:t>
            </a:r>
          </a:p>
          <a:p>
            <a:pPr marL="0" indent="0">
              <a:buNone/>
            </a:pPr>
            <a:r>
              <a:rPr lang="en-US" dirty="0" smtClean="0"/>
              <a:t>Q= 708/4 = 177 </a:t>
            </a:r>
          </a:p>
          <a:p>
            <a:pPr marL="0" indent="0">
              <a:buNone/>
            </a:pPr>
            <a:r>
              <a:rPr lang="en-US" dirty="0" smtClean="0"/>
              <a:t>Even at the price of 0, sales is bounded up by 177.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associated binomial distribution is then defined as</a:t>
            </a:r>
          </a:p>
          <a:p>
            <a:pPr marL="0" indent="0">
              <a:buNone/>
            </a:pPr>
            <a:r>
              <a:rPr lang="en-US" dirty="0" smtClean="0"/>
              <a:t>a=0 and b=708</a:t>
            </a:r>
          </a:p>
          <a:p>
            <a:pPr marL="0" indent="0">
              <a:buNone/>
            </a:pPr>
            <a:r>
              <a:rPr lang="en-US" dirty="0" smtClean="0"/>
              <a:t>The height of the Uniform distribution = f(x) = 1/(708-0) = 1/708</a:t>
            </a:r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/>
              <a:t>0.001412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2. Compute the probability of sale if the price is set to 150 dollars. </a:t>
            </a:r>
          </a:p>
          <a:p>
            <a:pPr marL="0" indent="0">
              <a:buNone/>
            </a:pPr>
            <a:r>
              <a:rPr lang="en-US" dirty="0" smtClean="0"/>
              <a:t>Probability of sale = (708-150)/708 =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78.8136%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Given the above price of 150 dollars, compute the expected (average) revenue from each individual visitor.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Probability of sales is </a:t>
            </a:r>
            <a:r>
              <a:rPr lang="en-US" dirty="0"/>
              <a:t>78.8136% </a:t>
            </a:r>
          </a:p>
          <a:p>
            <a:pPr marL="0" indent="0">
              <a:buNone/>
            </a:pPr>
            <a:r>
              <a:rPr lang="en-US" dirty="0" smtClean="0"/>
              <a:t>Price is 150</a:t>
            </a:r>
          </a:p>
          <a:p>
            <a:pPr marL="0" indent="0">
              <a:buNone/>
            </a:pPr>
            <a:r>
              <a:rPr lang="en-US" dirty="0" smtClean="0"/>
              <a:t>Expected revenue from each customer = 150(78.8136%) = </a:t>
            </a:r>
            <a:r>
              <a:rPr lang="en-US" dirty="0"/>
              <a:t>118.2203 </a:t>
            </a:r>
            <a:r>
              <a:rPr lang="en-US" dirty="0" smtClean="0"/>
              <a:t>118.2 </a:t>
            </a:r>
            <a:r>
              <a:rPr lang="en-US" dirty="0"/>
              <a:t>dollars.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067801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Given the linear demand curve, compute the maximum daily demand (total number of visitors per day). </a:t>
            </a:r>
          </a:p>
          <a:p>
            <a:pPr marL="0" indent="0">
              <a:buNone/>
            </a:pPr>
            <a:r>
              <a:rPr lang="en-US" dirty="0"/>
              <a:t>P= 708-4Q</a:t>
            </a:r>
          </a:p>
          <a:p>
            <a:pPr marL="0" indent="0">
              <a:buNone/>
            </a:pPr>
            <a:r>
              <a:rPr lang="en-US" dirty="0"/>
              <a:t>0= 708-4Q</a:t>
            </a:r>
          </a:p>
          <a:p>
            <a:pPr marL="0" indent="0">
              <a:buNone/>
            </a:pPr>
            <a:r>
              <a:rPr lang="en-US" dirty="0"/>
              <a:t>Q= 708/4 = 177 </a:t>
            </a:r>
          </a:p>
          <a:p>
            <a:pPr marL="0" indent="0">
              <a:buNone/>
            </a:pPr>
            <a:r>
              <a:rPr lang="en-US" dirty="0" smtClean="0"/>
              <a:t>5. Given </a:t>
            </a:r>
            <a:r>
              <a:rPr lang="en-US" dirty="0"/>
              <a:t>the above price of 150 dollars, and </a:t>
            </a:r>
            <a:r>
              <a:rPr lang="en-US" dirty="0" smtClean="0"/>
              <a:t>given the </a:t>
            </a:r>
            <a:r>
              <a:rPr lang="en-US" dirty="0"/>
              <a:t>maximum number of visitors per day, compute the average number of units sold per day. </a:t>
            </a:r>
          </a:p>
          <a:p>
            <a:pPr marL="0" indent="0">
              <a:buNone/>
            </a:pPr>
            <a:r>
              <a:rPr lang="en-US" dirty="0"/>
              <a:t>Probability of sales is 78.8136%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177 visitors</a:t>
            </a:r>
          </a:p>
          <a:p>
            <a:pPr marL="0" indent="0">
              <a:buNone/>
            </a:pPr>
            <a:r>
              <a:rPr lang="en-US" dirty="0" smtClean="0"/>
              <a:t>(78.8136%)*177 = customers will buy at 150</a:t>
            </a:r>
          </a:p>
          <a:p>
            <a:pPr marL="0" indent="0">
              <a:buNone/>
            </a:pPr>
            <a:r>
              <a:rPr lang="en-US" dirty="0" smtClean="0"/>
              <a:t>Or:  177 </a:t>
            </a:r>
            <a:r>
              <a:rPr lang="en-US" dirty="0"/>
              <a:t>customers will buy at (78.8136</a:t>
            </a:r>
            <a:r>
              <a:rPr lang="en-US" dirty="0" smtClean="0"/>
              <a:t>%)*150 =139.5 customers </a:t>
            </a:r>
          </a:p>
        </p:txBody>
      </p:sp>
    </p:spTree>
    <p:extLst>
      <p:ext uri="{BB962C8B-B14F-4D97-AF65-F5344CB8AC3E}">
        <p14:creationId xmlns:p14="http://schemas.microsoft.com/office/powerpoint/2010/main" val="387029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144001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Given the above price of 150 dollars, compute the average daily total revenue. </a:t>
            </a:r>
          </a:p>
          <a:p>
            <a:pPr marL="0" indent="0">
              <a:buNone/>
            </a:pPr>
            <a:r>
              <a:rPr lang="en-US" dirty="0" smtClean="0"/>
              <a:t>We can say 177 customers will visit, and probability of sales is </a:t>
            </a:r>
            <a:r>
              <a:rPr lang="en-US" dirty="0"/>
              <a:t>78.8136</a:t>
            </a:r>
            <a:r>
              <a:rPr lang="en-US" dirty="0" smtClean="0"/>
              <a:t>%. Therefore 139.5 customers will purchase our product at $150 per unit.</a:t>
            </a:r>
          </a:p>
          <a:p>
            <a:pPr marL="0" indent="0">
              <a:buNone/>
            </a:pPr>
            <a:r>
              <a:rPr lang="en-US" dirty="0"/>
              <a:t>We can </a:t>
            </a:r>
            <a:r>
              <a:rPr lang="en-US" dirty="0" smtClean="0"/>
              <a:t>say product price is $150, and the probability </a:t>
            </a:r>
            <a:r>
              <a:rPr lang="en-US" dirty="0"/>
              <a:t>of sales is 78.8136%. Therefore </a:t>
            </a:r>
            <a:r>
              <a:rPr lang="en-US" dirty="0" smtClean="0"/>
              <a:t>177 </a:t>
            </a:r>
            <a:r>
              <a:rPr lang="en-US" dirty="0"/>
              <a:t>customers will purchase our product at </a:t>
            </a:r>
            <a:r>
              <a:rPr lang="en-US" dirty="0" smtClean="0"/>
              <a:t>$118.22 </a:t>
            </a:r>
            <a:r>
              <a:rPr lang="en-US" dirty="0"/>
              <a:t>per unit.</a:t>
            </a:r>
          </a:p>
          <a:p>
            <a:pPr marL="0" indent="0">
              <a:buNone/>
            </a:pPr>
            <a:r>
              <a:rPr lang="en-US" dirty="0" smtClean="0"/>
              <a:t>20,925 </a:t>
            </a:r>
            <a:r>
              <a:rPr lang="en-US" dirty="0"/>
              <a:t>dollars. 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Given the above </a:t>
            </a:r>
            <a:r>
              <a:rPr lang="en-US" dirty="0" smtClean="0"/>
              <a:t>price, </a:t>
            </a:r>
            <a:r>
              <a:rPr lang="en-US" dirty="0"/>
              <a:t>compute the standard deviation of the number of units sold per day.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 = np(1-p) = 177(.788136)(1-</a:t>
            </a:r>
            <a:r>
              <a:rPr lang="en-US" dirty="0"/>
              <a:t>.</a:t>
            </a:r>
            <a:r>
              <a:rPr lang="en-US" dirty="0" smtClean="0"/>
              <a:t>788136) = </a:t>
            </a:r>
            <a:r>
              <a:rPr lang="en-US" dirty="0"/>
              <a:t>29.55508475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Standard Deviation = 5.44, Average = 177(</a:t>
            </a:r>
            <a:r>
              <a:rPr lang="en-US" dirty="0"/>
              <a:t>.</a:t>
            </a:r>
            <a:r>
              <a:rPr lang="en-US" dirty="0" smtClean="0"/>
              <a:t>788136)= 139.5</a:t>
            </a:r>
          </a:p>
          <a:p>
            <a:pPr marL="0" indent="0">
              <a:buNone/>
            </a:pPr>
            <a:r>
              <a:rPr lang="en-US" dirty="0" smtClean="0"/>
              <a:t>Demand ~N(139.5, 5.44)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648200" y="3581400"/>
          <a:ext cx="37560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Worksheet" r:id="rId3" imgW="3756695" imgH="922224" progId="Excel.Sheet.12">
                  <p:embed/>
                </p:oleObj>
              </mc:Choice>
              <mc:Fallback>
                <p:oleObj name="Worksheet" r:id="rId3" imgW="3756695" imgH="92222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3581400"/>
                        <a:ext cx="37560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4678680" y="6113764"/>
            <a:ext cx="436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Return To The Slide You Came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the price that a customer is willing to pay for a product in an internet store is uniformly distributed between 0 and </a:t>
            </a:r>
            <a:r>
              <a:rPr lang="en-US" dirty="0" smtClean="0"/>
              <a:t>1,560. The </a:t>
            </a:r>
            <a:r>
              <a:rPr lang="en-US" dirty="0"/>
              <a:t>total number of potential customers visiting this website is 120 per day.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Uniform </a:t>
            </a:r>
            <a:r>
              <a:rPr lang="en-US" dirty="0"/>
              <a:t>distribution: Mean = (b+a)/2 and Variance = [(b-a)</a:t>
            </a:r>
            <a:r>
              <a:rPr lang="en-US" baseline="30000" dirty="0"/>
              <a:t>2</a:t>
            </a:r>
            <a:r>
              <a:rPr lang="en-US" dirty="0"/>
              <a:t>]/12 </a:t>
            </a:r>
          </a:p>
          <a:p>
            <a:pPr marL="0" indent="0">
              <a:buNone/>
            </a:pPr>
            <a:r>
              <a:rPr lang="en-US" dirty="0" smtClean="0"/>
              <a:t>Binomial Distribution</a:t>
            </a:r>
            <a:r>
              <a:rPr lang="en-US" dirty="0"/>
              <a:t>: Mean = np, Variance = np(1-p) 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LTD</a:t>
            </a:r>
            <a:r>
              <a:rPr lang="en-US" dirty="0" smtClean="0">
                <a:sym typeface="Symbol" panose="05050102010706020507" pitchFamily="18" charset="2"/>
              </a:rPr>
              <a:t>=</a:t>
            </a:r>
            <a:r>
              <a:rPr lang="en-US" dirty="0" smtClean="0"/>
              <a:t>SQRT(L)*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LTD</a:t>
            </a:r>
            <a:r>
              <a:rPr lang="en-US" dirty="0" smtClean="0">
                <a:sym typeface="Symbol" panose="05050102010706020507" pitchFamily="18" charset="2"/>
              </a:rPr>
              <a:t>=R</a:t>
            </a:r>
            <a:r>
              <a:rPr lang="en-US" baseline="-25000" dirty="0" smtClean="0">
                <a:sym typeface="Symbol" panose="05050102010706020507" pitchFamily="18" charset="2"/>
              </a:rPr>
              <a:t>L</a:t>
            </a:r>
            <a:r>
              <a:rPr lang="en-US" dirty="0" smtClean="0"/>
              <a:t>, ROP=LTD+Isafety </a:t>
            </a:r>
          </a:p>
          <a:p>
            <a:pPr marL="0" indent="0">
              <a:buNone/>
            </a:pPr>
            <a:r>
              <a:rPr lang="en-US" dirty="0"/>
              <a:t>1. Compute the price that maximizes the total revenue. </a:t>
            </a:r>
          </a:p>
          <a:p>
            <a:pPr marL="0" indent="0">
              <a:buNone/>
            </a:pPr>
            <a:r>
              <a:rPr lang="en-US" dirty="0" smtClean="0"/>
              <a:t>Price </a:t>
            </a:r>
            <a:r>
              <a:rPr lang="en-US" dirty="0"/>
              <a:t>=X</a:t>
            </a:r>
          </a:p>
          <a:p>
            <a:pPr marL="0" indent="0">
              <a:buNone/>
            </a:pPr>
            <a:r>
              <a:rPr lang="en-US" dirty="0" smtClean="0"/>
              <a:t>Probability of sales = (1560-X)/1560</a:t>
            </a:r>
          </a:p>
          <a:p>
            <a:pPr marL="0" indent="0">
              <a:buNone/>
            </a:pPr>
            <a:r>
              <a:rPr lang="en-US" dirty="0" smtClean="0"/>
              <a:t>Total Revenue = 120{X[(1560-X</a:t>
            </a:r>
            <a:r>
              <a:rPr lang="en-US" dirty="0"/>
              <a:t>)/</a:t>
            </a:r>
            <a:r>
              <a:rPr lang="en-US" dirty="0" smtClean="0"/>
              <a:t>1560]}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4800" y="5715000"/>
          <a:ext cx="4587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4" name="Worksheet" r:id="rId3" imgW="4587311" imgH="556134" progId="Excel.Sheet.12">
                  <p:embed/>
                </p:oleObj>
              </mc:Choice>
              <mc:Fallback>
                <p:oleObj name="Worksheet" r:id="rId3" imgW="4587311" imgH="556134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715000"/>
                        <a:ext cx="458787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97475" y="5808146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780 dollars. </a:t>
            </a:r>
          </a:p>
        </p:txBody>
      </p:sp>
    </p:spTree>
    <p:extLst>
      <p:ext uri="{BB962C8B-B14F-4D97-AF65-F5344CB8AC3E}">
        <p14:creationId xmlns:p14="http://schemas.microsoft.com/office/powerpoint/2010/main" val="216716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many units are sold at the price that maximizes the total revenue?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Probability of Sales is 50%. There are 120 customers. </a:t>
            </a:r>
          </a:p>
          <a:p>
            <a:pPr marL="0" indent="0">
              <a:buNone/>
            </a:pPr>
            <a:r>
              <a:rPr lang="en-US" dirty="0" smtClean="0"/>
              <a:t>0.5(120)=60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Compute the maximum total revenue per day.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46800 </a:t>
            </a:r>
            <a:r>
              <a:rPr lang="en-US" dirty="0"/>
              <a:t>dollars.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The variable cost per unit of product is 258 dollars. The total fixed cost is </a:t>
            </a:r>
            <a:r>
              <a:rPr lang="en-US" dirty="0" smtClean="0"/>
              <a:t>14,000 </a:t>
            </a:r>
            <a:r>
              <a:rPr lang="en-US" dirty="0"/>
              <a:t>dollars per </a:t>
            </a:r>
            <a:r>
              <a:rPr lang="en-US" dirty="0" smtClean="0"/>
              <a:t>day. Compute </a:t>
            </a:r>
            <a:r>
              <a:rPr lang="en-US" dirty="0"/>
              <a:t>the price that maximizes the total profit.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909 </a:t>
            </a:r>
            <a:r>
              <a:rPr lang="en-US" dirty="0"/>
              <a:t>dollars.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4b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75822"/>
              </p:ext>
            </p:extLst>
          </p:nvPr>
        </p:nvGraphicFramePr>
        <p:xfrm>
          <a:off x="1676400" y="4724400"/>
          <a:ext cx="71167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Worksheet" r:id="rId3" imgW="7117009" imgH="556134" progId="Excel.Sheet.12">
                  <p:embed/>
                </p:oleObj>
              </mc:Choice>
              <mc:Fallback>
                <p:oleObj name="Worksheet" r:id="rId3" imgW="7117009" imgH="556134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724400"/>
                        <a:ext cx="7116762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29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many units are sold per day at the price that maximizes the total profit? </a:t>
            </a:r>
          </a:p>
          <a:p>
            <a:pPr marL="0" indent="0">
              <a:buNone/>
            </a:pPr>
            <a:r>
              <a:rPr lang="en-US" dirty="0" smtClean="0"/>
              <a:t>50 </a:t>
            </a:r>
            <a:r>
              <a:rPr lang="en-US" dirty="0"/>
              <a:t>units. 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Compute the maximum total profit per day. </a:t>
            </a:r>
          </a:p>
          <a:p>
            <a:pPr marL="0" indent="0">
              <a:buNone/>
            </a:pPr>
            <a:r>
              <a:rPr lang="en-US" dirty="0" smtClean="0"/>
              <a:t>18,600 </a:t>
            </a:r>
            <a:r>
              <a:rPr lang="en-US" dirty="0"/>
              <a:t>dollars. </a:t>
            </a:r>
          </a:p>
          <a:p>
            <a:pPr marL="0" indent="0">
              <a:buNone/>
            </a:pPr>
            <a:r>
              <a:rPr lang="en-US" dirty="0" smtClean="0"/>
              <a:t>6. Given </a:t>
            </a:r>
            <a:r>
              <a:rPr lang="en-US" dirty="0"/>
              <a:t>the price that maximizes the total profit, compute the Variance of the daily sales.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N=120</a:t>
            </a:r>
          </a:p>
          <a:p>
            <a:pPr marL="0" indent="0">
              <a:buNone/>
            </a:pPr>
            <a:r>
              <a:rPr lang="en-US" dirty="0" smtClean="0"/>
              <a:t>p=909</a:t>
            </a:r>
          </a:p>
          <a:p>
            <a:pPr marL="0" indent="0">
              <a:buNone/>
            </a:pPr>
            <a:r>
              <a:rPr lang="en-US" dirty="0" smtClean="0"/>
              <a:t>Pmax= 1,560</a:t>
            </a:r>
          </a:p>
          <a:p>
            <a:pPr marL="0" indent="0">
              <a:buNone/>
            </a:pPr>
            <a:r>
              <a:rPr lang="en-US" dirty="0" smtClean="0"/>
              <a:t>Probability of sales = (1560-909)/1560= </a:t>
            </a:r>
            <a:r>
              <a:rPr lang="en-US" dirty="0"/>
              <a:t>0.417307694</a:t>
            </a:r>
          </a:p>
          <a:p>
            <a:pPr marL="0" indent="0">
              <a:buNone/>
            </a:pPr>
            <a:r>
              <a:rPr lang="en-US" dirty="0" smtClean="0"/>
              <a:t>VAR = 120(0.417307694)(1-0.41730769) = </a:t>
            </a:r>
            <a:r>
              <a:rPr lang="en-US" dirty="0"/>
              <a:t>29.1794379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2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Given the price that maximizes the total profit, compute the </a:t>
            </a:r>
            <a:r>
              <a:rPr lang="en-US" dirty="0" smtClean="0"/>
              <a:t>Standard Deviation </a:t>
            </a:r>
            <a:r>
              <a:rPr lang="en-US" dirty="0"/>
              <a:t>of the lead time demand. </a:t>
            </a:r>
            <a:r>
              <a:rPr lang="en-US" dirty="0" smtClean="0"/>
              <a:t> </a:t>
            </a:r>
            <a:r>
              <a:rPr lang="en-US" dirty="0"/>
              <a:t>Ordering lead time is 9 days. </a:t>
            </a: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A: 26 units </a:t>
            </a:r>
          </a:p>
          <a:p>
            <a:pPr marL="0" indent="0">
              <a:buNone/>
            </a:pPr>
            <a:r>
              <a:rPr lang="en-US" sz="2200" dirty="0" smtClean="0"/>
              <a:t>B: 11 units </a:t>
            </a:r>
          </a:p>
          <a:p>
            <a:pPr marL="0" indent="0">
              <a:buNone/>
            </a:pPr>
            <a:r>
              <a:rPr lang="en-US" sz="2200" dirty="0" smtClean="0"/>
              <a:t>C: 10 units </a:t>
            </a:r>
          </a:p>
          <a:p>
            <a:pPr marL="0" indent="0">
              <a:buNone/>
            </a:pPr>
            <a:r>
              <a:rPr lang="en-US" sz="2200" dirty="0" smtClean="0"/>
              <a:t>D: 16 units </a:t>
            </a:r>
          </a:p>
          <a:p>
            <a:pPr marL="0" indent="0">
              <a:buNone/>
            </a:pPr>
            <a:r>
              <a:rPr lang="en-US" sz="2200" dirty="0" smtClean="0"/>
              <a:t>E: 14 units </a:t>
            </a:r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Compute the re-order point. Service level is 90 percent.</a:t>
            </a:r>
          </a:p>
          <a:p>
            <a:pPr marL="0" indent="0">
              <a:buNone/>
            </a:pPr>
            <a:r>
              <a:rPr lang="en-US" sz="2200" dirty="0" smtClean="0"/>
              <a:t>A</a:t>
            </a:r>
            <a:r>
              <a:rPr lang="en-US" sz="2200" dirty="0"/>
              <a:t>: </a:t>
            </a:r>
            <a:r>
              <a:rPr lang="en-US" sz="2200" dirty="0" smtClean="0"/>
              <a:t>1,299 </a:t>
            </a:r>
            <a:r>
              <a:rPr lang="en-US" sz="2200" dirty="0"/>
              <a:t>units </a:t>
            </a:r>
          </a:p>
          <a:p>
            <a:pPr marL="0" indent="0">
              <a:buNone/>
            </a:pPr>
            <a:r>
              <a:rPr lang="en-US" sz="2200" dirty="0" smtClean="0"/>
              <a:t>B</a:t>
            </a:r>
            <a:r>
              <a:rPr lang="en-US" sz="2200" dirty="0"/>
              <a:t>: 224 units </a:t>
            </a:r>
          </a:p>
          <a:p>
            <a:pPr marL="0" indent="0">
              <a:buNone/>
            </a:pPr>
            <a:r>
              <a:rPr lang="en-US" sz="2200" dirty="0" smtClean="0"/>
              <a:t>C</a:t>
            </a:r>
            <a:r>
              <a:rPr lang="en-US" sz="2200" dirty="0"/>
              <a:t>: 243 units </a:t>
            </a:r>
          </a:p>
          <a:p>
            <a:pPr marL="0" indent="0">
              <a:buNone/>
            </a:pPr>
            <a:r>
              <a:rPr lang="en-US" sz="2200" dirty="0" smtClean="0"/>
              <a:t>D</a:t>
            </a:r>
            <a:r>
              <a:rPr lang="en-US" sz="2200" dirty="0"/>
              <a:t>: 471 </a:t>
            </a:r>
            <a:r>
              <a:rPr lang="en-US" sz="2200" dirty="0" smtClean="0"/>
              <a:t>units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E: 169 units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saved Submit Quiz </a:t>
            </a:r>
          </a:p>
          <a:p>
            <a:pPr marL="0" indent="0">
              <a:buNone/>
            </a:pPr>
            <a:r>
              <a:rPr lang="en-US" dirty="0"/>
              <a:t>Keep Editing This Quiz</a:t>
            </a:r>
          </a:p>
          <a:p>
            <a:pPr marL="0" indent="0">
              <a:buNone/>
            </a:pPr>
            <a:r>
              <a:rPr lang="en-US" dirty="0"/>
              <a:t> Keep Editing This Quiz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</a:t>
            </a:r>
          </a:p>
          <a:p>
            <a:pPr marL="0" indent="0">
              <a:buNone/>
            </a:pPr>
            <a:r>
              <a:rPr lang="en-US" dirty="0"/>
              <a:t>Haven't Answered Yet</a:t>
            </a:r>
          </a:p>
          <a:p>
            <a:pPr marL="0" indent="0">
              <a:buNone/>
            </a:pPr>
            <a:r>
              <a:rPr lang="en-US" dirty="0"/>
              <a:t>Question 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 Elapsed: Hide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an online store. Each day 300 potential customers visit the website. If the price is $200, no product is sold.  Draw the demand curve and the revenue curve in Excel.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4350" y="2209800"/>
          <a:ext cx="2698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3" name="Worksheet" r:id="rId3" imgW="2171599" imgH="428557" progId="Excel.Sheet.12">
                  <p:link updateAutomatic="1"/>
                </p:oleObj>
              </mc:Choice>
              <mc:Fallback>
                <p:oleObj name="Worksheet" r:id="rId3" imgW="2171599" imgH="428557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09800"/>
                        <a:ext cx="26987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0338" y="3046413"/>
          <a:ext cx="45624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4" name="Worksheet" r:id="rId5" imgW="4562545" imgH="3000443" progId="Excel.Sheet.12">
                  <p:link updateAutomatic="1"/>
                </p:oleObj>
              </mc:Choice>
              <mc:Fallback>
                <p:oleObj name="Worksheet" r:id="rId5" imgW="4562545" imgH="3000443" progId="Excel.Sheet.12">
                  <p:link updateAutomatic="1"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338" y="3046413"/>
                        <a:ext cx="45624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097463" y="3481388"/>
          <a:ext cx="359727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5" name="Worksheet" r:id="rId7" imgW="4076576" imgH="2705100" progId="Excel.Sheet.12">
                  <p:link updateAutomatic="1"/>
                </p:oleObj>
              </mc:Choice>
              <mc:Fallback>
                <p:oleObj name="Worksheet" r:id="rId7" imgW="4076576" imgH="2705100" progId="Excel.Sheet.12">
                  <p:link updateAutomatic="1"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7463" y="3481388"/>
                        <a:ext cx="3597275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33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7200"/>
          </a:xfrm>
        </p:spPr>
        <p:txBody>
          <a:bodyPr/>
          <a:lstStyle/>
          <a:p>
            <a:pPr marL="460375" indent="-460375">
              <a:buNone/>
            </a:pPr>
            <a:r>
              <a:rPr lang="en-US" dirty="0" smtClean="0"/>
              <a:t>Prepare a </a:t>
            </a:r>
            <a:r>
              <a:rPr lang="en-US" dirty="0"/>
              <a:t>linear demand </a:t>
            </a:r>
            <a:r>
              <a:rPr lang="en-US" dirty="0" smtClean="0"/>
              <a:t>curve using the following price and sales data.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96399" cy="838200"/>
          </a:xfrm>
        </p:spPr>
        <p:txBody>
          <a:bodyPr/>
          <a:lstStyle/>
          <a:p>
            <a:r>
              <a:rPr lang="en-US" dirty="0" smtClean="0"/>
              <a:t>Problem 1. Estimate Demand Curve: </a:t>
            </a:r>
            <a:r>
              <a:rPr lang="en-US" dirty="0"/>
              <a:t>Max D(Q</a:t>
            </a:r>
            <a:r>
              <a:rPr lang="en-US" dirty="0" smtClean="0"/>
              <a:t>) and Max </a:t>
            </a:r>
            <a:r>
              <a:rPr lang="en-US" dirty="0"/>
              <a:t>P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32853"/>
              </p:ext>
            </p:extLst>
          </p:nvPr>
        </p:nvGraphicFramePr>
        <p:xfrm>
          <a:off x="7617404" y="1893453"/>
          <a:ext cx="838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4" name="Worksheet" r:id="rId4" imgW="838223" imgH="447743" progId="Excel.Sheet.12">
                  <p:link updateAutomatic="1"/>
                </p:oleObj>
              </mc:Choice>
              <mc:Fallback>
                <p:oleObj name="Worksheet" r:id="rId4" imgW="838223" imgH="4477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7404" y="1893453"/>
                        <a:ext cx="8382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648096" y="1842692"/>
            <a:ext cx="528610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Font typeface="Wingdings" pitchFamily="2" charset="2"/>
              <a:buNone/>
            </a:pPr>
            <a:r>
              <a:rPr lang="en-US" kern="0" dirty="0" smtClean="0"/>
              <a:t>(a) Estimate the Max possible price.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648096" y="2696654"/>
            <a:ext cx="5291679" cy="5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(b) Estimate </a:t>
            </a:r>
            <a:r>
              <a:rPr lang="en-US" kern="0" dirty="0"/>
              <a:t>the Max possible </a:t>
            </a:r>
            <a:r>
              <a:rPr lang="en-US" kern="0" dirty="0" smtClean="0"/>
              <a:t>sales. </a:t>
            </a:r>
            <a:endParaRPr lang="en-US" kern="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21234"/>
              </p:ext>
            </p:extLst>
          </p:nvPr>
        </p:nvGraphicFramePr>
        <p:xfrm>
          <a:off x="7008966" y="2562275"/>
          <a:ext cx="14763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" name="Worksheet" r:id="rId6" imgW="1476277" imgH="666885" progId="Excel.Sheet.12">
                  <p:link updateAutomatic="1"/>
                </p:oleObj>
              </mc:Choice>
              <mc:Fallback>
                <p:oleObj name="Worksheet" r:id="rId6" imgW="1476277" imgH="6668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8966" y="2562275"/>
                        <a:ext cx="1476375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752600" y="3199888"/>
            <a:ext cx="5291679" cy="11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233363">
              <a:buNone/>
            </a:pPr>
            <a:r>
              <a:rPr lang="en-US" kern="0" dirty="0" smtClean="0"/>
              <a:t>P=175-2.5Q</a:t>
            </a:r>
          </a:p>
          <a:p>
            <a:pPr marL="460375" indent="-233363">
              <a:buNone/>
            </a:pPr>
            <a:r>
              <a:rPr lang="en-US" kern="0" dirty="0" smtClean="0"/>
              <a:t>P=0 </a:t>
            </a:r>
            <a:r>
              <a:rPr lang="en-US" kern="0" dirty="0" smtClean="0">
                <a:sym typeface="Wingdings" panose="05000000000000000000" pitchFamily="2" charset="2"/>
              </a:rPr>
              <a:t> </a:t>
            </a:r>
            <a:r>
              <a:rPr lang="en-US" kern="0" dirty="0" smtClean="0"/>
              <a:t>175-2.5Q=0 </a:t>
            </a:r>
            <a:r>
              <a:rPr lang="en-US" kern="0" dirty="0" smtClean="0">
                <a:sym typeface="Wingdings" panose="05000000000000000000" pitchFamily="2" charset="2"/>
              </a:rPr>
              <a:t> </a:t>
            </a:r>
            <a:r>
              <a:rPr lang="en-US" kern="0" dirty="0" smtClean="0"/>
              <a:t>2.5Q=175 </a:t>
            </a:r>
            <a:endParaRPr lang="en-US" kern="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71959"/>
              </p:ext>
            </p:extLst>
          </p:nvPr>
        </p:nvGraphicFramePr>
        <p:xfrm>
          <a:off x="2308150" y="4052393"/>
          <a:ext cx="3513136" cy="234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" name="Worksheet" r:id="rId8" imgW="4562545" imgH="3048000" progId="Excel.Sheet.12">
                  <p:link updateAutomatic="1"/>
                </p:oleObj>
              </mc:Choice>
              <mc:Fallback>
                <p:oleObj name="Worksheet" r:id="rId8" imgW="4562545" imgH="30480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8150" y="4052393"/>
                        <a:ext cx="3513136" cy="234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09954"/>
              </p:ext>
            </p:extLst>
          </p:nvPr>
        </p:nvGraphicFramePr>
        <p:xfrm>
          <a:off x="6415628" y="3314655"/>
          <a:ext cx="20859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" name="Worksheet" r:id="rId10" imgW="2085967" imgH="885757" progId="Excel.Sheet.12">
                  <p:link updateAutomatic="1"/>
                </p:oleObj>
              </mc:Choice>
              <mc:Fallback>
                <p:oleObj name="Worksheet" r:id="rId10" imgW="2085967" imgH="8857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5628" y="3314655"/>
                        <a:ext cx="20859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13742"/>
              </p:ext>
            </p:extLst>
          </p:nvPr>
        </p:nvGraphicFramePr>
        <p:xfrm>
          <a:off x="69850" y="2133600"/>
          <a:ext cx="16637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" name="Worksheet" r:id="rId12" imgW="1501317" imgH="2057400" progId="Excel.Sheet.12">
                  <p:embed/>
                </p:oleObj>
              </mc:Choice>
              <mc:Fallback>
                <p:oleObj name="Worksheet" r:id="rId12" imgW="1501317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850" y="2133600"/>
                        <a:ext cx="1663700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71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7200"/>
          </a:xfrm>
        </p:spPr>
        <p:txBody>
          <a:bodyPr/>
          <a:lstStyle/>
          <a:p>
            <a:pPr marL="460375" indent="-460375">
              <a:buNone/>
            </a:pPr>
            <a:r>
              <a:rPr lang="en-US" dirty="0" smtClean="0"/>
              <a:t>Estimate the total fixed costs and variable cost per unit of product.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96399" cy="838200"/>
          </a:xfrm>
        </p:spPr>
        <p:txBody>
          <a:bodyPr/>
          <a:lstStyle/>
          <a:p>
            <a:r>
              <a:rPr lang="en-US" dirty="0" smtClean="0"/>
              <a:t>Problem 1. Estimate Fixed and Variable Costs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03087"/>
              </p:ext>
            </p:extLst>
          </p:nvPr>
        </p:nvGraphicFramePr>
        <p:xfrm>
          <a:off x="304800" y="1600200"/>
          <a:ext cx="24703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0" name="Worksheet" r:id="rId4" imgW="1501317" imgH="2316590" progId="Excel.Sheet.12">
                  <p:embed/>
                </p:oleObj>
              </mc:Choice>
              <mc:Fallback>
                <p:oleObj name="Worksheet" r:id="rId4" imgW="1501317" imgH="23165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00200"/>
                        <a:ext cx="2470363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97763"/>
              </p:ext>
            </p:extLst>
          </p:nvPr>
        </p:nvGraphicFramePr>
        <p:xfrm>
          <a:off x="3048000" y="4038600"/>
          <a:ext cx="6051659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1" name="Worksheet" r:id="rId6" imgW="2834640" imgH="1074514" progId="Excel.Sheet.12">
                  <p:embed/>
                </p:oleObj>
              </mc:Choice>
              <mc:Fallback>
                <p:oleObj name="Worksheet" r:id="rId6" imgW="2834640" imgH="1074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4038600"/>
                        <a:ext cx="6051659" cy="229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39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</a:t>
            </a:r>
            <a:r>
              <a:rPr lang="en-US" baseline="30000" dirty="0" smtClean="0"/>
              <a:t>2</a:t>
            </a:r>
            <a:r>
              <a:rPr lang="en-US" dirty="0" smtClean="0"/>
              <a:t> Values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26658"/>
              </p:ext>
            </p:extLst>
          </p:nvPr>
        </p:nvGraphicFramePr>
        <p:xfrm>
          <a:off x="182627" y="914400"/>
          <a:ext cx="875518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Worksheet" r:id="rId4" imgW="9830013" imgH="6156929" progId="Excel.Sheet.12">
                  <p:embed/>
                </p:oleObj>
              </mc:Choice>
              <mc:Fallback>
                <p:oleObj name="Worksheet" r:id="rId4" imgW="9830013" imgH="6156929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627" y="914400"/>
                        <a:ext cx="875518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56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7200"/>
          </a:xfrm>
        </p:spPr>
        <p:txBody>
          <a:bodyPr/>
          <a:lstStyle/>
          <a:p>
            <a:pPr marL="460375" indent="-233363">
              <a:buNone/>
            </a:pPr>
            <a:r>
              <a:rPr lang="en-US" dirty="0" smtClean="0"/>
              <a:t>Draw the demand curve using exponential regression.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Demand Curve: </a:t>
            </a:r>
            <a:r>
              <a:rPr lang="en-US" dirty="0"/>
              <a:t>Max D(Q</a:t>
            </a:r>
            <a:r>
              <a:rPr lang="en-US" dirty="0" smtClean="0"/>
              <a:t>) and Max </a:t>
            </a:r>
            <a:r>
              <a:rPr lang="en-US" dirty="0"/>
              <a:t>P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8251"/>
              </p:ext>
            </p:extLst>
          </p:nvPr>
        </p:nvGraphicFramePr>
        <p:xfrm>
          <a:off x="2209800" y="1524000"/>
          <a:ext cx="45799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Worksheet" r:id="rId4" imgW="4579599" imgH="2750738" progId="Excel.Sheet.12">
                  <p:link updateAutomatic="1"/>
                </p:oleObj>
              </mc:Choice>
              <mc:Fallback>
                <p:oleObj name="Worksheet" r:id="rId4" imgW="4579599" imgH="27507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524000"/>
                        <a:ext cx="45799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" y="5943600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Another Example If </a:t>
            </a:r>
            <a:r>
              <a:rPr lang="en-US" dirty="0">
                <a:hlinkClick r:id="rId6" action="ppaction://hlinksldjump"/>
              </a:rPr>
              <a:t>Y</a:t>
            </a:r>
            <a:r>
              <a:rPr lang="en-US" dirty="0" smtClean="0">
                <a:hlinkClick r:id="rId6" action="ppaction://hlinksldjump"/>
              </a:rPr>
              <a:t>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4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14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C00000"/>
      </a:hlink>
      <a:folHlink>
        <a:srgbClr val="7030A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34964</TotalTime>
  <Words>3604</Words>
  <Application>Microsoft Office PowerPoint</Application>
  <PresentationFormat>On-screen Show (4:3)</PresentationFormat>
  <Paragraphs>424</Paragraphs>
  <Slides>58</Slides>
  <Notes>35</Notes>
  <HiddenSlides>0</HiddenSlides>
  <MMClips>4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Links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83" baseType="lpstr">
      <vt:lpstr>ＭＳ Ｐゴシック</vt:lpstr>
      <vt:lpstr>Book Antiqua</vt:lpstr>
      <vt:lpstr>Calibri</vt:lpstr>
      <vt:lpstr>Garamond</vt:lpstr>
      <vt:lpstr>Impact</vt:lpstr>
      <vt:lpstr>MS Reference Sans Serif</vt:lpstr>
      <vt:lpstr>Symbol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file:///\\webdrive\aa2035\public_html\CourseBase\Games\GameSource1.xlsx!LinearDemand!R4C4:R5C4</vt:lpstr>
      <vt:lpstr>file:///\\webdrive\aa2035\public_html\CourseBase\Games\GameSource1.xlsx!LinearDemand!R3C4:R5C5</vt:lpstr>
      <vt:lpstr>file:///\\webdrive\aa2035\public_html\CourseBase\Games\GameSource1.xlsx!LinearDemand!%5bGameSource1.xlsx%5dLinearDemand%20Chart%205</vt:lpstr>
      <vt:lpstr>file:///\\webdrive\aa2035\public_html\CourseBase\Games\GameSource1.xlsx!LinearDemand!R3C3:R6C5</vt:lpstr>
      <vt:lpstr>file:///\\webdrive\aa2035\public_html\CourseBase\Games\GameSource1.xlsx!DemandCurves!%5bGameSource1.xlsx%5dDemandCurves%20Chart%201</vt:lpstr>
      <vt:lpstr>file:///\\webdrive\aa2035\public_html\CourseBase\Games\GameSource1.xlsx!DemandCurves!%5bGameSource1.xlsx%5dDemandCurves%20Chart%206</vt:lpstr>
      <vt:lpstr>file:///\\webdrive\aa2035\public_html\CourseBase\Games\GameSource1.xlsx!DemandCurves!%5bGameSource1.xlsx%5dDemandCurves%20Chart%206</vt:lpstr>
      <vt:lpstr>file:///\\webdrive\aa2035\public_html\CourseBase\Games\GameSource1.xlsx!DDLinearToUniform!%5bGameSource1.xlsx%5dDDLinearToUniform%20Chart%203</vt:lpstr>
      <vt:lpstr>file:///\\webdrive\aa2035\public_html\CourseBase\Games\GameSource1.xlsx!LinDemToUniDist!R1C1:R2C4</vt:lpstr>
      <vt:lpstr>file:///\\webdrive\aa2035\public_html\CourseBase\Games\GameSource1.xlsx!LinDemToUniDist!%5bGameSource1.xlsx%5dLinDemToUniDist%20Chart%201</vt:lpstr>
      <vt:lpstr>file:///\\webdrive\aa2035\public_html\CourseBase\Games\GameSource1.xlsx!LinDemToUniDist!%5bGameSource1.xlsx%5dLinDemToUniDist%20Chart%202</vt:lpstr>
      <vt:lpstr>Worksheet</vt:lpstr>
      <vt:lpstr>PowerPoint Presentation</vt:lpstr>
      <vt:lpstr>Reviewing Some Basic Statistics, Economics, and Finance Concepts in an Operations Management Course Problem 1 Problem 2 </vt:lpstr>
      <vt:lpstr>Sourcing Game</vt:lpstr>
      <vt:lpstr>Problem 1. </vt:lpstr>
      <vt:lpstr>Recorded Lecture – From ECON to STAT</vt:lpstr>
      <vt:lpstr>Problem 1. Estimate Demand Curve: Max D(Q) and Max P </vt:lpstr>
      <vt:lpstr>Problem 1. Estimate Fixed and Variable Costs</vt:lpstr>
      <vt:lpstr>General R2 Values</vt:lpstr>
      <vt:lpstr>Estimate Demand Curve: Max D(Q) and Max P </vt:lpstr>
      <vt:lpstr>Problem 2. </vt:lpstr>
      <vt:lpstr>Problem 2 </vt:lpstr>
      <vt:lpstr>Problem 2</vt:lpstr>
      <vt:lpstr>Problem 2 </vt:lpstr>
      <vt:lpstr>Problem 2 </vt:lpstr>
      <vt:lpstr>Problem 2 </vt:lpstr>
      <vt:lpstr>Problem 2 </vt:lpstr>
      <vt:lpstr>The Other BEP</vt:lpstr>
      <vt:lpstr>Problem 2- One Additional Part</vt:lpstr>
      <vt:lpstr>Problem 3. </vt:lpstr>
      <vt:lpstr>Problem 3. Lecture</vt:lpstr>
      <vt:lpstr>Problem 3. </vt:lpstr>
      <vt:lpstr>Problem 3.</vt:lpstr>
      <vt:lpstr>Problem 3.</vt:lpstr>
      <vt:lpstr>Problem 3.</vt:lpstr>
      <vt:lpstr>Problem 3.</vt:lpstr>
      <vt:lpstr>Problem 3. </vt:lpstr>
      <vt:lpstr>Problem 3. </vt:lpstr>
      <vt:lpstr>Problem 4.</vt:lpstr>
      <vt:lpstr>Problem 4. Lecture</vt:lpstr>
      <vt:lpstr>Problem 4.</vt:lpstr>
      <vt:lpstr>Problem 4.</vt:lpstr>
      <vt:lpstr>Problem 4.</vt:lpstr>
      <vt:lpstr>Problem 4.</vt:lpstr>
      <vt:lpstr>Problem 4.</vt:lpstr>
      <vt:lpstr>Problem 4.</vt:lpstr>
      <vt:lpstr>Problem 1b. Lecture on the Next Problem. </vt:lpstr>
      <vt:lpstr>Problem 1b (Practice for Problem 1)</vt:lpstr>
      <vt:lpstr>Problem 1b</vt:lpstr>
      <vt:lpstr>Problem 1b</vt:lpstr>
      <vt:lpstr>Problem 1c&amp;2b (Practice for Problems 1 &amp;2)</vt:lpstr>
      <vt:lpstr>Problem 1c&amp;2b</vt:lpstr>
      <vt:lpstr>Problem 1c&amp;2b</vt:lpstr>
      <vt:lpstr>Problem 1c&amp;2b</vt:lpstr>
      <vt:lpstr>Practice - Problem 2c </vt:lpstr>
      <vt:lpstr>Practice - Problem 2c </vt:lpstr>
      <vt:lpstr>Practice - Problem 2c </vt:lpstr>
      <vt:lpstr>Problem 3b.</vt:lpstr>
      <vt:lpstr>Problem 3b.</vt:lpstr>
      <vt:lpstr>Problem 3b.</vt:lpstr>
      <vt:lpstr>Problem 3c </vt:lpstr>
      <vt:lpstr>Problem 3c</vt:lpstr>
      <vt:lpstr>Problem 3c </vt:lpstr>
      <vt:lpstr>Problem 3c</vt:lpstr>
      <vt:lpstr>Problem 4b</vt:lpstr>
      <vt:lpstr>Problem 4b</vt:lpstr>
      <vt:lpstr>Problem 4b</vt:lpstr>
      <vt:lpstr>Problem 4b</vt:lpstr>
      <vt:lpstr>Problem 2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702</cp:revision>
  <dcterms:created xsi:type="dcterms:W3CDTF">2008-11-22T01:06:20Z</dcterms:created>
  <dcterms:modified xsi:type="dcterms:W3CDTF">2019-09-17T17:24:42Z</dcterms:modified>
</cp:coreProperties>
</file>