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18"/>
  </p:notesMasterIdLst>
  <p:handoutMasterIdLst>
    <p:handoutMasterId r:id="rId19"/>
  </p:handoutMasterIdLst>
  <p:sldIdLst>
    <p:sldId id="330" r:id="rId5"/>
    <p:sldId id="601" r:id="rId6"/>
    <p:sldId id="600" r:id="rId7"/>
    <p:sldId id="602" r:id="rId8"/>
    <p:sldId id="603" r:id="rId9"/>
    <p:sldId id="604" r:id="rId10"/>
    <p:sldId id="605" r:id="rId11"/>
    <p:sldId id="585" r:id="rId12"/>
    <p:sldId id="586" r:id="rId13"/>
    <p:sldId id="587" r:id="rId14"/>
    <p:sldId id="588" r:id="rId15"/>
    <p:sldId id="598" r:id="rId16"/>
    <p:sldId id="599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  <a:srgbClr val="1BA7D3"/>
    <a:srgbClr val="FF9000"/>
    <a:srgbClr val="F88976"/>
    <a:srgbClr val="D519B1"/>
    <a:srgbClr val="996633"/>
    <a:srgbClr val="99CC00"/>
    <a:srgbClr val="000078"/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>
      <p:cViewPr varScale="1">
        <p:scale>
          <a:sx n="81" d="100"/>
          <a:sy n="81" d="100"/>
        </p:scale>
        <p:origin x="1517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a2035\AppData\Local\Packages\Microsoft.MicrosoftEdge_8wekyb3d8bbwe\TempState\Downloads\EA1-21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a2035\AppData\Local\Packages\Microsoft.MicrosoftEdge_8wekyb3d8bbwe\TempState\Downloads\EA1-21%20(1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a2035\AppData\Local\Packages\Microsoft.MicrosoftEdge_8wekyb3d8bbwe\TempState\Downloads\EA1-21%20(1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Total</a:t>
            </a:r>
            <a:r>
              <a:rPr lang="en-US" baseline="0" dirty="0"/>
              <a:t> Cost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'[EA1-21 (1).xlsx]Sheet1'!$A$2:$A$7</c:f>
              <c:numCache>
                <c:formatCode>General</c:formatCode>
                <c:ptCount val="6"/>
                <c:pt idx="0">
                  <c:v>10</c:v>
                </c:pt>
                <c:pt idx="1">
                  <c:v>30</c:v>
                </c:pt>
                <c:pt idx="2">
                  <c:v>35</c:v>
                </c:pt>
                <c:pt idx="3">
                  <c:v>45</c:v>
                </c:pt>
                <c:pt idx="4">
                  <c:v>70</c:v>
                </c:pt>
                <c:pt idx="5">
                  <c:v>100</c:v>
                </c:pt>
              </c:numCache>
            </c:numRef>
          </c:xVal>
          <c:yVal>
            <c:numRef>
              <c:f>'[EA1-21 (1).xlsx]Sheet1'!$C$2:$C$7</c:f>
              <c:numCache>
                <c:formatCode>General</c:formatCode>
                <c:ptCount val="6"/>
                <c:pt idx="0">
                  <c:v>21581</c:v>
                </c:pt>
                <c:pt idx="1">
                  <c:v>26070</c:v>
                </c:pt>
                <c:pt idx="2">
                  <c:v>27450</c:v>
                </c:pt>
                <c:pt idx="3">
                  <c:v>26927</c:v>
                </c:pt>
                <c:pt idx="4">
                  <c:v>31878</c:v>
                </c:pt>
                <c:pt idx="5">
                  <c:v>40185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5FE-47AB-AB83-168F1C6618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6644488"/>
        <c:axId val="155757160"/>
      </c:scatterChart>
      <c:valAx>
        <c:axId val="23664448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55757160"/>
        <c:crosses val="autoZero"/>
        <c:crossBetween val="midCat"/>
      </c:valAx>
      <c:valAx>
        <c:axId val="15575716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3664448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Total</a:t>
            </a:r>
            <a:r>
              <a:rPr lang="en-US" baseline="0" dirty="0"/>
              <a:t> Cost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'[EA1-21 (1).xlsx]Sheet1'!$A$2:$A$7</c:f>
              <c:numCache>
                <c:formatCode>General</c:formatCode>
                <c:ptCount val="6"/>
                <c:pt idx="0">
                  <c:v>10</c:v>
                </c:pt>
                <c:pt idx="1">
                  <c:v>30</c:v>
                </c:pt>
                <c:pt idx="2">
                  <c:v>35</c:v>
                </c:pt>
                <c:pt idx="3">
                  <c:v>45</c:v>
                </c:pt>
                <c:pt idx="4">
                  <c:v>70</c:v>
                </c:pt>
                <c:pt idx="5">
                  <c:v>100</c:v>
                </c:pt>
              </c:numCache>
            </c:numRef>
          </c:xVal>
          <c:yVal>
            <c:numRef>
              <c:f>'[EA1-21 (1).xlsx]Sheet1'!$C$2:$C$7</c:f>
              <c:numCache>
                <c:formatCode>General</c:formatCode>
                <c:ptCount val="6"/>
                <c:pt idx="0">
                  <c:v>21581</c:v>
                </c:pt>
                <c:pt idx="1">
                  <c:v>26070</c:v>
                </c:pt>
                <c:pt idx="2">
                  <c:v>27450</c:v>
                </c:pt>
                <c:pt idx="3">
                  <c:v>26927</c:v>
                </c:pt>
                <c:pt idx="4">
                  <c:v>31878</c:v>
                </c:pt>
                <c:pt idx="5">
                  <c:v>40185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B1D-4940-9CCD-A3D3D7074C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5757552"/>
        <c:axId val="155760296"/>
      </c:scatterChart>
      <c:valAx>
        <c:axId val="15575755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55760296"/>
        <c:crosses val="autoZero"/>
        <c:crossBetween val="midCat"/>
      </c:valAx>
      <c:valAx>
        <c:axId val="15576029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557575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Demand</a:t>
            </a:r>
            <a:r>
              <a:rPr lang="en-US" baseline="0" dirty="0"/>
              <a:t> Curve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'[EA1-21 (1).xlsx]Sheet1'!$A$2:$A$7</c:f>
              <c:numCache>
                <c:formatCode>General</c:formatCode>
                <c:ptCount val="6"/>
                <c:pt idx="0">
                  <c:v>10</c:v>
                </c:pt>
                <c:pt idx="1">
                  <c:v>30</c:v>
                </c:pt>
                <c:pt idx="2">
                  <c:v>35</c:v>
                </c:pt>
                <c:pt idx="3">
                  <c:v>45</c:v>
                </c:pt>
                <c:pt idx="4">
                  <c:v>70</c:v>
                </c:pt>
                <c:pt idx="5">
                  <c:v>100</c:v>
                </c:pt>
              </c:numCache>
            </c:numRef>
          </c:xVal>
          <c:yVal>
            <c:numRef>
              <c:f>'[EA1-21 (1).xlsx]Sheet1'!$B$2:$B$7</c:f>
              <c:numCache>
                <c:formatCode>General</c:formatCode>
                <c:ptCount val="6"/>
                <c:pt idx="0">
                  <c:v>1343</c:v>
                </c:pt>
                <c:pt idx="1">
                  <c:v>1521</c:v>
                </c:pt>
                <c:pt idx="2">
                  <c:v>1337</c:v>
                </c:pt>
                <c:pt idx="3">
                  <c:v>1272</c:v>
                </c:pt>
                <c:pt idx="4">
                  <c:v>608</c:v>
                </c:pt>
                <c:pt idx="5">
                  <c:v>351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130-46C6-9D42-1F06A6F7AE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5759512"/>
        <c:axId val="155756768"/>
      </c:scatterChart>
      <c:valAx>
        <c:axId val="15575951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55756768"/>
        <c:crosses val="autoZero"/>
        <c:crossBetween val="midCat"/>
      </c:valAx>
      <c:valAx>
        <c:axId val="1557567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5575951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7/19/2023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533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7/19/2023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921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666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96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965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0588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9676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5554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684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486400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" y="152400"/>
            <a:ext cx="89281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14400"/>
            <a:ext cx="8915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54106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875403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baseline="0" dirty="0">
                <a:solidFill>
                  <a:schemeClr val="tx1"/>
                </a:solidFill>
              </a:rPr>
              <a:t>ECON-FIN-STAT-SOM Interfaces, </a:t>
            </a: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A. Asef-Vaziri,</a:t>
            </a:r>
            <a:r>
              <a:rPr lang="en-US" sz="1200" b="1" i="1" kern="1200" baseline="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 2019.</a:t>
            </a:r>
            <a:endParaRPr lang="en-US" sz="1200" b="1" i="1" kern="1200" dirty="0">
              <a:solidFill>
                <a:schemeClr val="tx1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8382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0" y="6477000"/>
            <a:ext cx="9144000" cy="15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chart" Target="../charts/chart3.xml"/><Relationship Id="rId4" Type="http://schemas.openxmlformats.org/officeDocument/2006/relationships/image" Target="../media/image1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0.emf"/><Relationship Id="rId4" Type="http://schemas.openxmlformats.org/officeDocument/2006/relationships/package" Target="../embeddings/Microsoft_Excel_Worksheet2.xlsx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2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2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hcxHjUwLCw?feature=oembed" TargetMode="External"/><Relationship Id="rId6" Type="http://schemas.openxmlformats.org/officeDocument/2006/relationships/image" Target="../media/image2.jpeg"/><Relationship Id="rId5" Type="http://schemas.openxmlformats.org/officeDocument/2006/relationships/hyperlink" Target="https://youtu.be/ihcxHjUwLCw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Excel_Worksheet.xls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notesSlide" Target="../notesSlides/notesSlide7.xml"/><Relationship Id="rId7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o-6RWQy-mGM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o-6RWQy-mGM" TargetMode="External"/><Relationship Id="rId5" Type="http://schemas.openxmlformats.org/officeDocument/2006/relationships/image" Target="../media/image1.pn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image" Target="../media/image15.png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png"/><Relationship Id="rId5" Type="http://schemas.openxmlformats.org/officeDocument/2006/relationships/image" Target="../media/image14.e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Verdana" pitchFamily="-112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686800" cy="6400800"/>
          </a:xfrm>
          <a:solidFill>
            <a:schemeClr val="bg1"/>
          </a:solidFill>
        </p:spPr>
        <p:txBody>
          <a:bodyPr/>
          <a:lstStyle/>
          <a:p>
            <a:r>
              <a:rPr lang="en-US" sz="4000" dirty="0">
                <a:solidFill>
                  <a:schemeClr val="tx1"/>
                </a:solidFill>
              </a:rPr>
              <a:t>Reviewing Some Basic Statistics, Economics, and Finance Concepts in an Operations Management Course</a:t>
            </a:r>
            <a:br>
              <a:rPr lang="en-US" sz="4000" dirty="0">
                <a:solidFill>
                  <a:schemeClr val="tx1"/>
                </a:solidFill>
              </a:rPr>
            </a:b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297005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4775" y="1905000"/>
            <a:ext cx="9144000" cy="1371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=RSQ(C2:C7,A2:A7)= 97% </a:t>
            </a:r>
          </a:p>
          <a:p>
            <a:pPr marL="0" indent="0">
              <a:buNone/>
            </a:pPr>
            <a:r>
              <a:rPr lang="en-US" dirty="0"/>
              <a:t>4. Compute the standard deviation of your total cost estimate. </a:t>
            </a:r>
          </a:p>
          <a:p>
            <a:pPr marL="0" indent="0">
              <a:buNone/>
            </a:pPr>
            <a:r>
              <a:rPr lang="en-US" dirty="0"/>
              <a:t>=STEYX(C2:C7,A2:A7) = 1,283 dollars.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1b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3733800"/>
            <a:ext cx="4000500" cy="2324100"/>
          </a:xfrm>
          <a:prstGeom prst="rect">
            <a:avLst/>
          </a:prstGeom>
        </p:spPr>
      </p:pic>
      <p:graphicFrame>
        <p:nvGraphicFramePr>
          <p:cNvPr id="10" name="Chart 9"/>
          <p:cNvGraphicFramePr>
            <a:graphicFrameLocks/>
          </p:cNvGraphicFramePr>
          <p:nvPr/>
        </p:nvGraphicFramePr>
        <p:xfrm>
          <a:off x="104775" y="366674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/>
          <p:cNvSpPr/>
          <p:nvPr/>
        </p:nvSpPr>
        <p:spPr>
          <a:xfrm>
            <a:off x="-29718" y="867477"/>
            <a:ext cx="90975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dirty="0">
                <a:latin typeface="Book Antiqua" panose="02040602050305030304" pitchFamily="18" charset="0"/>
              </a:rPr>
              <a:t>3. What percentage of total costs can be estimated based on the volume of production? </a:t>
            </a:r>
          </a:p>
        </p:txBody>
      </p:sp>
    </p:spTree>
    <p:extLst>
      <p:ext uri="{BB962C8B-B14F-4D97-AF65-F5344CB8AC3E}">
        <p14:creationId xmlns:p14="http://schemas.microsoft.com/office/powerpoint/2010/main" val="33928634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1" y="1712976"/>
            <a:ext cx="7086600" cy="3962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=INTERCEPT(B2:B7,A2:A7)= 1,732 dollars. </a:t>
            </a:r>
          </a:p>
          <a:p>
            <a:pPr marL="0" indent="0">
              <a:buNone/>
            </a:pPr>
            <a:r>
              <a:rPr lang="en-US" dirty="0"/>
              <a:t>6. Compute the slope of the demand curve. </a:t>
            </a:r>
          </a:p>
          <a:p>
            <a:pPr marL="0" indent="0">
              <a:buNone/>
            </a:pPr>
            <a:r>
              <a:rPr lang="en-US" dirty="0"/>
              <a:t>=SLOPE(B2:B7,A2:A7)= -13.66 </a:t>
            </a:r>
          </a:p>
          <a:p>
            <a:pPr marL="0" indent="0">
              <a:buNone/>
            </a:pPr>
            <a:r>
              <a:rPr lang="en-US" dirty="0"/>
              <a:t>7. Compute the maximum potential sales quantity. </a:t>
            </a:r>
          </a:p>
          <a:p>
            <a:pPr marL="0" indent="0">
              <a:buNone/>
            </a:pPr>
            <a:r>
              <a:rPr lang="en-US" dirty="0"/>
              <a:t>P=1732-13.66Q</a:t>
            </a:r>
          </a:p>
          <a:p>
            <a:pPr marL="0" indent="0">
              <a:buNone/>
            </a:pPr>
            <a:r>
              <a:rPr lang="en-US" dirty="0"/>
              <a:t>If we set P=0</a:t>
            </a:r>
          </a:p>
          <a:p>
            <a:pPr marL="0" indent="0">
              <a:buNone/>
            </a:pPr>
            <a:r>
              <a:rPr lang="en-US" dirty="0"/>
              <a:t>1732-13.66Q=0</a:t>
            </a:r>
          </a:p>
          <a:p>
            <a:pPr marL="0" indent="0">
              <a:buNone/>
            </a:pPr>
            <a:r>
              <a:rPr lang="en-US" dirty="0"/>
              <a:t>Q=1732/13.66 = </a:t>
            </a:r>
          </a:p>
          <a:p>
            <a:pPr marL="0" indent="0">
              <a:buNone/>
            </a:pPr>
            <a:r>
              <a:rPr lang="en-US" dirty="0"/>
              <a:t>127 units.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1b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705600" y="950976"/>
          <a:ext cx="2346325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14" name="Worksheet" r:id="rId3" imgW="2346818" imgH="1524173" progId="Excel.Sheet.12">
                  <p:embed/>
                </p:oleObj>
              </mc:Choice>
              <mc:Fallback>
                <p:oleObj name="Worksheet" r:id="rId3" imgW="2346818" imgH="1524173" progId="Excel.Sheet.12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05600" y="950976"/>
                        <a:ext cx="2346325" cy="152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4572000" y="363016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-12192" y="864030"/>
            <a:ext cx="65653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dirty="0">
                <a:latin typeface="Book Antiqua" panose="02040602050305030304" pitchFamily="18" charset="0"/>
              </a:rPr>
              <a:t>5. Compute the maximum potential sales price. </a:t>
            </a:r>
          </a:p>
        </p:txBody>
      </p:sp>
    </p:spTree>
    <p:extLst>
      <p:ext uri="{BB962C8B-B14F-4D97-AF65-F5344CB8AC3E}">
        <p14:creationId xmlns:p14="http://schemas.microsoft.com/office/powerpoint/2010/main" val="36716152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1c</a:t>
            </a:r>
          </a:p>
        </p:txBody>
      </p:sp>
      <p:sp>
        <p:nvSpPr>
          <p:cNvPr id="6" name="Rectangle 5"/>
          <p:cNvSpPr/>
          <p:nvPr/>
        </p:nvSpPr>
        <p:spPr>
          <a:xfrm>
            <a:off x="73152" y="2430463"/>
            <a:ext cx="907084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Book Antiqua" panose="02040602050305030304" pitchFamily="18" charset="0"/>
              </a:rPr>
              <a:t>1. Compute the total fixed costs. </a:t>
            </a:r>
          </a:p>
          <a:p>
            <a:r>
              <a:rPr lang="en-US" sz="2200" dirty="0">
                <a:latin typeface="Book Antiqua" panose="02040602050305030304" pitchFamily="18" charset="0"/>
              </a:rPr>
              <a:t>13016.58 =INTERCEPT(C2:C7,A2:A7)</a:t>
            </a:r>
          </a:p>
          <a:p>
            <a:r>
              <a:rPr lang="en-US" sz="2200" dirty="0">
                <a:latin typeface="Book Antiqua" panose="0204060205030503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200" dirty="0">
                <a:latin typeface="Book Antiqua" panose="02040602050305030304" pitchFamily="18" charset="0"/>
              </a:rPr>
              <a:t>2. Compute the variable cost per unit of product.</a:t>
            </a:r>
          </a:p>
          <a:p>
            <a:pPr marL="0" indent="0">
              <a:buNone/>
            </a:pPr>
            <a:r>
              <a:rPr lang="en-US" sz="2200" dirty="0">
                <a:latin typeface="Book Antiqua" panose="02040602050305030304" pitchFamily="18" charset="0"/>
              </a:rPr>
              <a:t>298.5903  =SLOPE(C2:C7,A2:A7) </a:t>
            </a:r>
          </a:p>
          <a:p>
            <a:pPr marL="0" indent="0">
              <a:buNone/>
            </a:pPr>
            <a:endParaRPr lang="en-US" sz="2200" dirty="0">
              <a:latin typeface="Book Antiqua" panose="02040602050305030304" pitchFamily="18" charset="0"/>
            </a:endParaRPr>
          </a:p>
          <a:p>
            <a:r>
              <a:rPr lang="en-US" sz="2200" dirty="0">
                <a:latin typeface="Book Antiqua" panose="02040602050305030304" pitchFamily="18" charset="0"/>
              </a:rPr>
              <a:t>3. What % of total costs can be estimated based on the volume of production?</a:t>
            </a:r>
          </a:p>
          <a:p>
            <a:r>
              <a:rPr lang="en-US" sz="2200" dirty="0">
                <a:latin typeface="Book Antiqua" panose="02040602050305030304" pitchFamily="18" charset="0"/>
              </a:rPr>
              <a:t>0.961503 =RSQ(C2:C7,A2:A7)</a:t>
            </a:r>
          </a:p>
          <a:p>
            <a:endParaRPr lang="en-US" sz="2200" dirty="0">
              <a:latin typeface="Book Antiqua" panose="02040602050305030304" pitchFamily="18" charset="0"/>
            </a:endParaRPr>
          </a:p>
          <a:p>
            <a:r>
              <a:rPr lang="en-US" sz="2200" dirty="0">
                <a:latin typeface="Book Antiqua" panose="02040602050305030304" pitchFamily="18" charset="0"/>
              </a:rPr>
              <a:t>4. Compute the standard deviation of your total cost estimate. </a:t>
            </a:r>
          </a:p>
          <a:p>
            <a:r>
              <a:rPr lang="en-US" sz="2200" dirty="0">
                <a:latin typeface="Book Antiqua" panose="02040602050305030304" pitchFamily="18" charset="0"/>
              </a:rPr>
              <a:t>1591.296 =STEYX(C2:C7,A2:A7) </a:t>
            </a:r>
          </a:p>
          <a:p>
            <a:r>
              <a:rPr lang="en-US" sz="2000" dirty="0"/>
              <a:t> </a:t>
            </a:r>
            <a:endParaRPr lang="en-US" sz="2000" dirty="0">
              <a:latin typeface="Book Antiqua" panose="0204060205030503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B802FE-F32A-45C9-AF00-013597110A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" y="913136"/>
            <a:ext cx="4562476" cy="152951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BE57A93-3293-4A3C-9941-8635BCECD136}"/>
              </a:ext>
            </a:extLst>
          </p:cNvPr>
          <p:cNvSpPr/>
          <p:nvPr/>
        </p:nvSpPr>
        <p:spPr bwMode="auto">
          <a:xfrm>
            <a:off x="304800" y="1219200"/>
            <a:ext cx="4267200" cy="121126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D8D42BA1-A46D-463F-A289-F2255076BD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9954358"/>
              </p:ext>
            </p:extLst>
          </p:nvPr>
        </p:nvGraphicFramePr>
        <p:xfrm>
          <a:off x="306977" y="1174563"/>
          <a:ext cx="4265023" cy="1243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0" name="Worksheet" r:id="rId4" imgW="4733903" imgH="1343297" progId="Excel.Sheet.12">
                  <p:embed/>
                </p:oleObj>
              </mc:Choice>
              <mc:Fallback>
                <p:oleObj name="Worksheet" r:id="rId4" imgW="4733903" imgH="134329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6977" y="1174563"/>
                        <a:ext cx="4265023" cy="12437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92489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1" y="899682"/>
            <a:ext cx="4562475" cy="1530781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400" y="933385"/>
            <a:ext cx="3178870" cy="191262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0480" y="2562224"/>
            <a:ext cx="6065519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</a:pPr>
            <a:r>
              <a:rPr lang="en-US" sz="2000" dirty="0">
                <a:latin typeface="Book Antiqua" panose="02040602050305030304" pitchFamily="18" charset="0"/>
              </a:rPr>
              <a:t>5. Compute the maximum potential sales price. </a:t>
            </a:r>
          </a:p>
          <a:p>
            <a:pPr>
              <a:spcBef>
                <a:spcPts val="900"/>
              </a:spcBef>
            </a:pPr>
            <a:r>
              <a:rPr lang="en-US" sz="2000" dirty="0">
                <a:latin typeface="Book Antiqua" panose="02040602050305030304" pitchFamily="18" charset="0"/>
              </a:rPr>
              <a:t>1992.144 =INTERCEPT(B2:B7,A2:A7) </a:t>
            </a:r>
          </a:p>
          <a:p>
            <a:pPr>
              <a:spcBef>
                <a:spcPts val="900"/>
              </a:spcBef>
            </a:pPr>
            <a:r>
              <a:rPr lang="en-US" sz="2000" dirty="0">
                <a:latin typeface="Book Antiqua" panose="02040602050305030304" pitchFamily="18" charset="0"/>
              </a:rPr>
              <a:t>6. Compute the slope of the demand curve. </a:t>
            </a:r>
          </a:p>
          <a:p>
            <a:pPr>
              <a:spcBef>
                <a:spcPts val="900"/>
              </a:spcBef>
            </a:pPr>
            <a:r>
              <a:rPr lang="en-US" sz="2000" dirty="0">
                <a:latin typeface="Book Antiqua" panose="02040602050305030304" pitchFamily="18" charset="0"/>
              </a:rPr>
              <a:t>-17.0308 =SLOPE(B2:B7,A2:A7) </a:t>
            </a:r>
          </a:p>
          <a:p>
            <a:pPr>
              <a:spcBef>
                <a:spcPts val="900"/>
              </a:spcBef>
            </a:pPr>
            <a:r>
              <a:rPr lang="en-US" sz="2000" dirty="0">
                <a:latin typeface="Book Antiqua" panose="02040602050305030304" pitchFamily="18" charset="0"/>
              </a:rPr>
              <a:t>7. Compute the maximum potential sales quantity. </a:t>
            </a:r>
          </a:p>
          <a:p>
            <a:endParaRPr lang="en-US" sz="2000" dirty="0">
              <a:latin typeface="Book Antiqua" panose="02040602050305030304" pitchFamily="18" charset="0"/>
            </a:endParaRPr>
          </a:p>
          <a:p>
            <a:r>
              <a:rPr lang="en-US" sz="2000" dirty="0">
                <a:latin typeface="Book Antiqua" panose="02040602050305030304" pitchFamily="18" charset="0"/>
              </a:rPr>
              <a:t>P= Intercept+Slope*Q</a:t>
            </a:r>
          </a:p>
          <a:p>
            <a:r>
              <a:rPr lang="en-US" sz="2000" dirty="0">
                <a:latin typeface="Book Antiqua" panose="02040602050305030304" pitchFamily="18" charset="0"/>
              </a:rPr>
              <a:t>P = 1992.144 -17.0308Q</a:t>
            </a:r>
          </a:p>
          <a:p>
            <a:r>
              <a:rPr lang="en-US" sz="2000" dirty="0">
                <a:latin typeface="Book Antiqua" panose="02040602050305030304" pitchFamily="18" charset="0"/>
              </a:rPr>
              <a:t>0 = 1992.144 -17.0308Q</a:t>
            </a:r>
          </a:p>
          <a:p>
            <a:r>
              <a:rPr lang="en-US" sz="2000" dirty="0">
                <a:latin typeface="Book Antiqua" panose="02040602050305030304" pitchFamily="18" charset="0"/>
              </a:rPr>
              <a:t>Q= 1992.144/17.0308 </a:t>
            </a:r>
          </a:p>
          <a:p>
            <a:r>
              <a:rPr lang="en-US" sz="2000" dirty="0">
                <a:latin typeface="Book Antiqua" panose="02040602050305030304" pitchFamily="18" charset="0"/>
              </a:rPr>
              <a:t>Q = 116.9728</a:t>
            </a:r>
          </a:p>
          <a:p>
            <a:endParaRPr lang="en-US" sz="20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n-US" sz="2000" dirty="0">
              <a:latin typeface="Book Antiqua" panose="02040602050305030304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55588" y="1066800"/>
          <a:ext cx="4257675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3" name="Worksheet" r:id="rId5" imgW="4257897" imgH="1342878" progId="Excel.Sheet.12">
                  <p:embed/>
                </p:oleObj>
              </mc:Choice>
              <mc:Fallback>
                <p:oleObj name="Worksheet" r:id="rId5" imgW="4257897" imgH="1342878" progId="Excel.Sheet.12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5588" y="1066800"/>
                        <a:ext cx="4257675" cy="13430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43257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rgbClr val="C00000"/>
                </a:solidFill>
              </a:rPr>
              <a:t>Lecture on Problem 1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0" y="23950"/>
            <a:ext cx="866504" cy="72664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5751" y="6096000"/>
            <a:ext cx="3337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Roboto" panose="02000000000000000000" pitchFamily="2" charset="0"/>
                <a:hlinkClick r:id="rId5"/>
              </a:rPr>
              <a:t>https://youtu.be/ihcxHjUwLCw</a:t>
            </a:r>
            <a:endParaRPr lang="en-US" dirty="0"/>
          </a:p>
        </p:txBody>
      </p:sp>
      <p:pic>
        <p:nvPicPr>
          <p:cNvPr id="4" name="Online Media 3" title="Associative Application of Regression (ECON FIN SOM Reg 1).">
            <a:hlinkClick r:id="" action="ppaction://media"/>
            <a:extLst>
              <a:ext uri="{FF2B5EF4-FFF2-40B4-BE49-F238E27FC236}">
                <a16:creationId xmlns:a16="http://schemas.microsoft.com/office/drawing/2014/main" id="{1C1BD4A3-34D4-4A12-B279-2103CE773B7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1352006" y="952500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1332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850392"/>
            <a:ext cx="9144002" cy="5638800"/>
          </a:xfrm>
        </p:spPr>
        <p:txBody>
          <a:bodyPr/>
          <a:lstStyle/>
          <a:p>
            <a:pPr marL="0" indent="0">
              <a:buNone/>
            </a:pPr>
            <a:r>
              <a:rPr lang="en-US" sz="1900" dirty="0"/>
              <a:t>Given the Total Costs vs. Quantity Produced (TC-Q) data, and the Price vs Quantity Sold (P-Q) data. Assume that the quantity produced is equal to the quantity sold. </a:t>
            </a:r>
          </a:p>
          <a:p>
            <a:pPr marL="173038" indent="-173038">
              <a:buNone/>
            </a:pPr>
            <a:r>
              <a:rPr lang="en-US" sz="1900" dirty="0"/>
              <a:t>1. Using TC-Q data, e</a:t>
            </a:r>
            <a:r>
              <a:rPr lang="en-US" sz="2000" dirty="0"/>
              <a:t>stimate the total fixed costs, and variable cost per unit of product.</a:t>
            </a:r>
          </a:p>
          <a:p>
            <a:pPr marL="173038" indent="-173038">
              <a:buNone/>
            </a:pPr>
            <a:r>
              <a:rPr lang="en-US" sz="2000" dirty="0"/>
              <a:t>2. Compute the Coefficient of Determination (R-Squared) , Correlation Coefficient (CC), and Standard Deviation of the estimates (Standard Error) for the Total Costs. </a:t>
            </a:r>
          </a:p>
          <a:p>
            <a:pPr marL="460375" indent="-460375">
              <a:buNone/>
            </a:pPr>
            <a:r>
              <a:rPr lang="en-US" sz="2000" dirty="0"/>
              <a:t>3. Using the P-Q  data, prepare a linear demand curve.  Compute Max-P and Max-Q. Then prepare a non-linear demand curve. </a:t>
            </a:r>
          </a:p>
          <a:p>
            <a:pPr marL="173038" indent="-173038">
              <a:buNone/>
            </a:pPr>
            <a:endParaRPr lang="en-US" sz="19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52400" y="3810000"/>
          <a:ext cx="1806575" cy="24845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84" name="Worksheet" r:id="rId4" imgW="1501317" imgH="2065036" progId="Excel.Sheet.12">
                  <p:embed/>
                </p:oleObj>
              </mc:Choice>
              <mc:Fallback>
                <p:oleObj name="Worksheet" r:id="rId4" imgW="1501317" imgH="2065036" progId="Excel.Sheet.12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400" y="3810000"/>
                        <a:ext cx="1806575" cy="24845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625075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296399" cy="838200"/>
          </a:xfrm>
        </p:spPr>
        <p:txBody>
          <a:bodyPr/>
          <a:lstStyle/>
          <a:p>
            <a:r>
              <a:rPr lang="en-US" dirty="0"/>
              <a:t>Problem 1. Estimate Fixed and Variable Costs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75126" y="978408"/>
            <a:ext cx="9029250" cy="2967036"/>
            <a:chOff x="75126" y="978408"/>
            <a:chExt cx="9029250" cy="2967036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126" y="978408"/>
              <a:ext cx="9001818" cy="2967036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auto">
            <a:xfrm>
              <a:off x="408432" y="1255776"/>
              <a:ext cx="8695944" cy="2667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</p:grpSp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399288" y="1233108"/>
          <a:ext cx="8652630" cy="2689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8" name="Worksheet" r:id="rId5" imgW="6735938" imgH="2065036" progId="Excel.Sheet.12">
                  <p:embed/>
                </p:oleObj>
              </mc:Choice>
              <mc:Fallback>
                <p:oleObj name="Worksheet" r:id="rId5" imgW="6735938" imgH="2065036" progId="Excel.Sheet.12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9288" y="1233108"/>
                        <a:ext cx="8652630" cy="26896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05400" y="4081980"/>
            <a:ext cx="3828475" cy="2181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9533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R</a:t>
            </a:r>
            <a:r>
              <a:rPr lang="en-US" baseline="30000" dirty="0"/>
              <a:t>2</a:t>
            </a:r>
            <a:r>
              <a:rPr lang="en-US" dirty="0"/>
              <a:t> Values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6269337"/>
              </p:ext>
            </p:extLst>
          </p:nvPr>
        </p:nvGraphicFramePr>
        <p:xfrm>
          <a:off x="647700" y="914400"/>
          <a:ext cx="7740883" cy="5475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32" name="Worksheet" r:id="rId4" imgW="9591631" imgH="6781996" progId="Excel.Sheet.12">
                  <p:embed/>
                </p:oleObj>
              </mc:Choice>
              <mc:Fallback>
                <p:oleObj name="Worksheet" r:id="rId4" imgW="9591631" imgH="6781996" progId="Excel.Sheet.12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47700" y="914400"/>
                        <a:ext cx="7740883" cy="54759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90810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457200"/>
          </a:xfrm>
        </p:spPr>
        <p:txBody>
          <a:bodyPr/>
          <a:lstStyle/>
          <a:p>
            <a:pPr marL="460375" indent="-460375">
              <a:buNone/>
            </a:pPr>
            <a:r>
              <a:rPr lang="en-US" dirty="0"/>
              <a:t>Prepare a linear demand curve using the following price and sales data.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296399" cy="838200"/>
          </a:xfrm>
        </p:spPr>
        <p:txBody>
          <a:bodyPr/>
          <a:lstStyle/>
          <a:p>
            <a:r>
              <a:rPr lang="en-US" dirty="0"/>
              <a:t>Problem 1. Estimate Demand Curve: Max D(Q) and Max P 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7086600" y="1600200"/>
          <a:ext cx="1730607" cy="25286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6" name="Worksheet" r:id="rId4" imgW="1272505" imgH="1859296" progId="Excel.Sheet.12">
                  <p:embed/>
                </p:oleObj>
              </mc:Choice>
              <mc:Fallback>
                <p:oleObj name="Worksheet" r:id="rId4" imgW="1272505" imgH="1859296" progId="Excel.Sheet.12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086600" y="1600200"/>
                        <a:ext cx="1730607" cy="25286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2" name="Picture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20124" y="1600200"/>
            <a:ext cx="4539826" cy="252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5173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296399" cy="838200"/>
          </a:xfrm>
        </p:spPr>
        <p:txBody>
          <a:bodyPr/>
          <a:lstStyle/>
          <a:p>
            <a:r>
              <a:rPr lang="en-US" dirty="0"/>
              <a:t>Problem 1. Estimate Demand Curve: Max D(Q) and Max P 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32346" y="1145287"/>
            <a:ext cx="9003030" cy="3121914"/>
            <a:chOff x="76193" y="1828793"/>
            <a:chExt cx="9003030" cy="3121914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6193" y="1828793"/>
              <a:ext cx="9003030" cy="3121914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auto">
            <a:xfrm>
              <a:off x="457200" y="2209800"/>
              <a:ext cx="8534400" cy="2667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</p:grp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373269" y="1264350"/>
          <a:ext cx="1695450" cy="290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90" name="Worksheet" r:id="rId5" imgW="1247731" imgH="2133757" progId="Excel.Sheet.12">
                  <p:embed/>
                </p:oleObj>
              </mc:Choice>
              <mc:Fallback>
                <p:oleObj name="Worksheet" r:id="rId5" imgW="1247731" imgH="2133757" progId="Excel.Sheet.12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3269" y="1264350"/>
                        <a:ext cx="1695450" cy="290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6501178"/>
              </p:ext>
            </p:extLst>
          </p:nvPr>
        </p:nvGraphicFramePr>
        <p:xfrm>
          <a:off x="2371636" y="1475516"/>
          <a:ext cx="6610953" cy="27439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91" name="Worksheet" r:id="rId7" imgW="4857616" imgH="2343150" progId="Excel.Sheet.12">
                  <p:embed/>
                </p:oleObj>
              </mc:Choice>
              <mc:Fallback>
                <p:oleObj name="Worksheet" r:id="rId7" imgW="4857616" imgH="2343150" progId="Excel.Sheet.12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71636" y="1475516"/>
                        <a:ext cx="6610953" cy="27439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66330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1b. Lecture on the Next Problem. 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838200"/>
            <a:ext cx="4010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https://youtu.be/o-6RWQy-mGM</a:t>
            </a:r>
            <a:endParaRPr lang="en-US" dirty="0"/>
          </a:p>
        </p:txBody>
      </p:sp>
      <p:pic>
        <p:nvPicPr>
          <p:cNvPr id="2" name="o-6RWQy-mGM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76653" y="1447800"/>
            <a:ext cx="8805333" cy="4953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29600" y="23950"/>
            <a:ext cx="866504" cy="72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40195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490" y="1856910"/>
            <a:ext cx="9049511" cy="1905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1. Compute the total fixed costs. </a:t>
            </a:r>
          </a:p>
          <a:p>
            <a:pPr marL="0" indent="0">
              <a:buNone/>
            </a:pPr>
            <a:r>
              <a:rPr lang="en-US" dirty="0"/>
              <a:t>=INTERCEPT(C2:C7,A2:A7)= 19,544 dollars. </a:t>
            </a:r>
          </a:p>
          <a:p>
            <a:pPr marL="0" indent="0">
              <a:buNone/>
            </a:pPr>
            <a:r>
              <a:rPr lang="en-US" dirty="0"/>
              <a:t>2. Compute the variable cost per unit of product. </a:t>
            </a:r>
          </a:p>
          <a:p>
            <a:pPr marL="0" indent="0">
              <a:buNone/>
            </a:pPr>
            <a:r>
              <a:rPr lang="en-US" dirty="0"/>
              <a:t>SLOPE(C2:C7,A2:A7) = 196 dollars.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1b (Practice for Problem 1)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4038600"/>
            <a:ext cx="3880118" cy="2209800"/>
          </a:xfrm>
          <a:prstGeom prst="rect">
            <a:avLst/>
          </a:prstGeom>
        </p:spPr>
      </p:pic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2017695"/>
              </p:ext>
            </p:extLst>
          </p:nvPr>
        </p:nvGraphicFramePr>
        <p:xfrm>
          <a:off x="5467350" y="4254500"/>
          <a:ext cx="3357563" cy="205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90" name="Worksheet" r:id="rId4" imgW="2352897" imgH="1571772" progId="Excel.Sheet.12">
                  <p:embed/>
                </p:oleObj>
              </mc:Choice>
              <mc:Fallback>
                <p:oleObj name="Worksheet" r:id="rId4" imgW="2352897" imgH="1571772" progId="Excel.Sheet.12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467350" y="4254500"/>
                        <a:ext cx="3357563" cy="20558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89968" y="4032504"/>
            <a:ext cx="1009650" cy="2286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47218" y="4008691"/>
            <a:ext cx="1581150" cy="276225"/>
          </a:xfrm>
          <a:prstGeom prst="rect">
            <a:avLst/>
          </a:prstGeom>
        </p:spPr>
      </p:pic>
      <p:graphicFrame>
        <p:nvGraphicFramePr>
          <p:cNvPr id="16" name="Chart 15"/>
          <p:cNvGraphicFramePr>
            <a:graphicFrameLocks/>
          </p:cNvGraphicFramePr>
          <p:nvPr/>
        </p:nvGraphicFramePr>
        <p:xfrm>
          <a:off x="104775" y="366674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" y="929485"/>
            <a:ext cx="892836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Given following file containing the volume of production (or sales), and corresponding sales price and total costs,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5952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Graphic spid="16" grpId="0">
        <p:bldAsOne/>
      </p:bldGraphic>
    </p:bldLst>
  </p:timing>
</p:sld>
</file>

<file path=ppt/theme/theme1.xml><?xml version="1.0" encoding="utf-8"?>
<a:theme xmlns:a="http://schemas.openxmlformats.org/drawingml/2006/main" name="Lean Thinking Final.ppt">
  <a:themeElements>
    <a:clrScheme name="Custom 14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C00000"/>
      </a:hlink>
      <a:folHlink>
        <a:srgbClr val="7030A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36698</TotalTime>
  <Words>613</Words>
  <Application>Microsoft Office PowerPoint</Application>
  <PresentationFormat>On-screen Show (4:3)</PresentationFormat>
  <Paragraphs>72</Paragraphs>
  <Slides>13</Slides>
  <Notes>7</Notes>
  <HiddenSlides>0</HiddenSlides>
  <MMClips>2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Book Antiqua</vt:lpstr>
      <vt:lpstr>Calibri</vt:lpstr>
      <vt:lpstr>Garamond</vt:lpstr>
      <vt:lpstr>Impact</vt:lpstr>
      <vt:lpstr>MS Reference Sans Serif</vt:lpstr>
      <vt:lpstr>Roboto</vt:lpstr>
      <vt:lpstr>Verdana</vt:lpstr>
      <vt:lpstr>Wingdings</vt:lpstr>
      <vt:lpstr>Lean Thinking Final.ppt</vt:lpstr>
      <vt:lpstr>1_Lean Thinking Final</vt:lpstr>
      <vt:lpstr>Lean Thinking Final</vt:lpstr>
      <vt:lpstr>2_Lean Thinking Final</vt:lpstr>
      <vt:lpstr>Worksheet</vt:lpstr>
      <vt:lpstr>Reviewing Some Basic Statistics, Economics, and Finance Concepts in an Operations Management Course </vt:lpstr>
      <vt:lpstr>Lecture on Problem 1</vt:lpstr>
      <vt:lpstr>Problem 1. </vt:lpstr>
      <vt:lpstr>Problem 1. Estimate Fixed and Variable Costs</vt:lpstr>
      <vt:lpstr>General R2 Values</vt:lpstr>
      <vt:lpstr>Problem 1. Estimate Demand Curve: Max D(Q) and Max P </vt:lpstr>
      <vt:lpstr>Problem 1. Estimate Demand Curve: Max D(Q) and Max P </vt:lpstr>
      <vt:lpstr>Problem 1b. Lecture on the Next Problem. </vt:lpstr>
      <vt:lpstr>Problem 1b (Practice for Problem 1)</vt:lpstr>
      <vt:lpstr>Problem 1b</vt:lpstr>
      <vt:lpstr>Problem 1b</vt:lpstr>
      <vt:lpstr>Problem 1c</vt:lpstr>
      <vt:lpstr>Problem 1c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737</cp:revision>
  <dcterms:created xsi:type="dcterms:W3CDTF">2008-11-22T01:06:20Z</dcterms:created>
  <dcterms:modified xsi:type="dcterms:W3CDTF">2023-07-19T15:54:55Z</dcterms:modified>
</cp:coreProperties>
</file>