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32"/>
  </p:notesMasterIdLst>
  <p:handoutMasterIdLst>
    <p:handoutMasterId r:id="rId33"/>
  </p:handoutMasterIdLst>
  <p:sldIdLst>
    <p:sldId id="611" r:id="rId5"/>
    <p:sldId id="614" r:id="rId6"/>
    <p:sldId id="615" r:id="rId7"/>
    <p:sldId id="620" r:id="rId8"/>
    <p:sldId id="618" r:id="rId9"/>
    <p:sldId id="479" r:id="rId10"/>
    <p:sldId id="537" r:id="rId11"/>
    <p:sldId id="491" r:id="rId12"/>
    <p:sldId id="480" r:id="rId13"/>
    <p:sldId id="589" r:id="rId14"/>
    <p:sldId id="619" r:id="rId15"/>
    <p:sldId id="512" r:id="rId16"/>
    <p:sldId id="608" r:id="rId17"/>
    <p:sldId id="535" r:id="rId18"/>
    <p:sldId id="534" r:id="rId19"/>
    <p:sldId id="514" r:id="rId20"/>
    <p:sldId id="515" r:id="rId21"/>
    <p:sldId id="536" r:id="rId22"/>
    <p:sldId id="590" r:id="rId23"/>
    <p:sldId id="591" r:id="rId24"/>
    <p:sldId id="592" r:id="rId25"/>
    <p:sldId id="593" r:id="rId26"/>
    <p:sldId id="594" r:id="rId27"/>
    <p:sldId id="595" r:id="rId28"/>
    <p:sldId id="596" r:id="rId29"/>
    <p:sldId id="609" r:id="rId30"/>
    <p:sldId id="617"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1BA7D3"/>
    <a:srgbClr val="FF9000"/>
    <a:srgbClr val="F88976"/>
    <a:srgbClr val="D519B1"/>
    <a:srgbClr val="996633"/>
    <a:srgbClr val="99CC00"/>
    <a:srgbClr val="000078"/>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p:cViewPr varScale="1">
        <p:scale>
          <a:sx n="81" d="100"/>
          <a:sy n="81" d="100"/>
        </p:scale>
        <p:origin x="145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7/19/2023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55653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7/19/2023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6969215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334988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13</a:t>
            </a:fld>
            <a:endParaRPr lang="en-US" dirty="0"/>
          </a:p>
        </p:txBody>
      </p:sp>
    </p:spTree>
    <p:extLst>
      <p:ext uri="{BB962C8B-B14F-4D97-AF65-F5344CB8AC3E}">
        <p14:creationId xmlns:p14="http://schemas.microsoft.com/office/powerpoint/2010/main" val="387548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14</a:t>
            </a:fld>
            <a:endParaRPr lang="en-US" dirty="0"/>
          </a:p>
        </p:txBody>
      </p:sp>
    </p:spTree>
    <p:extLst>
      <p:ext uri="{BB962C8B-B14F-4D97-AF65-F5344CB8AC3E}">
        <p14:creationId xmlns:p14="http://schemas.microsoft.com/office/powerpoint/2010/main" val="1058001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15</a:t>
            </a:fld>
            <a:endParaRPr lang="en-US" dirty="0"/>
          </a:p>
        </p:txBody>
      </p:sp>
    </p:spTree>
    <p:extLst>
      <p:ext uri="{BB962C8B-B14F-4D97-AF65-F5344CB8AC3E}">
        <p14:creationId xmlns:p14="http://schemas.microsoft.com/office/powerpoint/2010/main" val="319309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188365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17</a:t>
            </a:fld>
            <a:endParaRPr lang="en-US" dirty="0"/>
          </a:p>
        </p:txBody>
      </p:sp>
    </p:spTree>
    <p:extLst>
      <p:ext uri="{BB962C8B-B14F-4D97-AF65-F5344CB8AC3E}">
        <p14:creationId xmlns:p14="http://schemas.microsoft.com/office/powerpoint/2010/main" val="298697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18</a:t>
            </a:fld>
            <a:endParaRPr lang="en-US" dirty="0"/>
          </a:p>
        </p:txBody>
      </p:sp>
    </p:spTree>
    <p:extLst>
      <p:ext uri="{BB962C8B-B14F-4D97-AF65-F5344CB8AC3E}">
        <p14:creationId xmlns:p14="http://schemas.microsoft.com/office/powerpoint/2010/main" val="176655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27</a:t>
            </a:fld>
            <a:endParaRPr lang="en-US" dirty="0"/>
          </a:p>
        </p:txBody>
      </p:sp>
    </p:spTree>
    <p:extLst>
      <p:ext uri="{BB962C8B-B14F-4D97-AF65-F5344CB8AC3E}">
        <p14:creationId xmlns:p14="http://schemas.microsoft.com/office/powerpoint/2010/main" val="301883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208174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382206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6</a:t>
            </a:fld>
            <a:endParaRPr lang="en-US" dirty="0"/>
          </a:p>
        </p:txBody>
      </p:sp>
    </p:spTree>
    <p:extLst>
      <p:ext uri="{BB962C8B-B14F-4D97-AF65-F5344CB8AC3E}">
        <p14:creationId xmlns:p14="http://schemas.microsoft.com/office/powerpoint/2010/main" val="325836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7</a:t>
            </a:fld>
            <a:endParaRPr lang="en-US" dirty="0"/>
          </a:p>
        </p:txBody>
      </p:sp>
    </p:spTree>
    <p:extLst>
      <p:ext uri="{BB962C8B-B14F-4D97-AF65-F5344CB8AC3E}">
        <p14:creationId xmlns:p14="http://schemas.microsoft.com/office/powerpoint/2010/main" val="159312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8</a:t>
            </a:fld>
            <a:endParaRPr lang="en-US" dirty="0"/>
          </a:p>
        </p:txBody>
      </p:sp>
    </p:spTree>
    <p:extLst>
      <p:ext uri="{BB962C8B-B14F-4D97-AF65-F5344CB8AC3E}">
        <p14:creationId xmlns:p14="http://schemas.microsoft.com/office/powerpoint/2010/main" val="91888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9</a:t>
            </a:fld>
            <a:endParaRPr lang="en-US" dirty="0"/>
          </a:p>
        </p:txBody>
      </p:sp>
    </p:spTree>
    <p:extLst>
      <p:ext uri="{BB962C8B-B14F-4D97-AF65-F5344CB8AC3E}">
        <p14:creationId xmlns:p14="http://schemas.microsoft.com/office/powerpoint/2010/main" val="240866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325074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12</a:t>
            </a:fld>
            <a:endParaRPr lang="en-US" dirty="0"/>
          </a:p>
        </p:txBody>
      </p:sp>
    </p:spTree>
    <p:extLst>
      <p:ext uri="{BB962C8B-B14F-4D97-AF65-F5344CB8AC3E}">
        <p14:creationId xmlns:p14="http://schemas.microsoft.com/office/powerpoint/2010/main" val="72658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486400"/>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1"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 y="152400"/>
            <a:ext cx="89281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p>
        </p:txBody>
      </p:sp>
    </p:spTree>
    <p:extLst>
      <p:ext uri="{BB962C8B-B14F-4D97-AF65-F5344CB8AC3E}">
        <p14:creationId xmlns:p14="http://schemas.microsoft.com/office/powerpoint/2010/main" val="390643483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54106"/>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3" name="Text Box 57"/>
          <p:cNvSpPr txBox="1">
            <a:spLocks noChangeArrowheads="1"/>
          </p:cNvSpPr>
          <p:nvPr userDrawn="1"/>
        </p:nvSpPr>
        <p:spPr bwMode="auto">
          <a:xfrm>
            <a:off x="0" y="6553200"/>
            <a:ext cx="8754035" cy="276999"/>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i="1" baseline="0" dirty="0">
                <a:solidFill>
                  <a:schemeClr val="tx1"/>
                </a:solidFill>
              </a:rPr>
              <a:t>A Web-Based Game to Review Statistics and finance, </a:t>
            </a:r>
            <a:r>
              <a:rPr lang="en-US" sz="1200" b="1" i="1" kern="1200" dirty="0">
                <a:solidFill>
                  <a:schemeClr val="tx1"/>
                </a:solidFill>
                <a:latin typeface="Verdana" pitchFamily="34" charset="0"/>
                <a:ea typeface="ＭＳ Ｐゴシック" charset="-128"/>
                <a:cs typeface="+mn-cs"/>
              </a:rPr>
              <a:t>A. Asef-Vaziri,</a:t>
            </a:r>
            <a:r>
              <a:rPr lang="en-US" sz="1200" b="1" i="1" kern="1200" baseline="0" dirty="0">
                <a:solidFill>
                  <a:schemeClr val="tx1"/>
                </a:solidFill>
                <a:latin typeface="Verdana" pitchFamily="34" charset="0"/>
                <a:ea typeface="ＭＳ Ｐゴシック" charset="-128"/>
                <a:cs typeface="+mn-cs"/>
              </a:rPr>
              <a:t> POMS, 2019, Washington, D.C.</a:t>
            </a:r>
            <a:endParaRPr lang="en-US" sz="1200" b="1" i="1" kern="1200" dirty="0">
              <a:solidFill>
                <a:schemeClr val="tx1"/>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8" r:id="rId6"/>
  </p:sldLayoutIdLst>
  <p:transition/>
  <p:txStyles>
    <p:title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a3f1vEa2OxY" TargetMode="External"/><Relationship Id="rId2" Type="http://schemas.openxmlformats.org/officeDocument/2006/relationships/slideLayout" Target="../slideLayouts/slideLayout2.xml"/><Relationship Id="rId1" Type="http://schemas.openxmlformats.org/officeDocument/2006/relationships/video" Target="https://www.youtube.com/embed/a3f1vEa2OxY?feature=oembed" TargetMode="External"/><Relationship Id="rId5" Type="http://schemas.openxmlformats.org/officeDocument/2006/relationships/image" Target="../media/image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notesSlide" Target="../notesSlides/notesSlide9.xml"/><Relationship Id="rId7" Type="http://schemas.openxmlformats.org/officeDocument/2006/relationships/image" Target="../media/image19.png"/><Relationship Id="rId12"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emf"/><Relationship Id="rId11" Type="http://schemas.openxmlformats.org/officeDocument/2006/relationships/package" Target="../embeddings/Microsoft_Excel_Worksheet2.xlsx"/><Relationship Id="rId5" Type="http://schemas.openxmlformats.org/officeDocument/2006/relationships/package" Target="../embeddings/Microsoft_Excel_Worksheet.xlsx"/><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oleObject" Target="file:///\\webdrive\aa2035\public_html\CourseBase\Games\GameSource1.xlsx!DemandCurves!%5bGameSource1.xlsx%5dDemandCurves%20Chart%206"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1.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image" Target="../media/image25.emf"/><Relationship Id="rId4" Type="http://schemas.openxmlformats.org/officeDocument/2006/relationships/oleObject" Target="../embeddings/oleObject6.bin"/><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embeddings/oleObject8.bin"/><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9.emf"/></Relationships>
</file>

<file path=ppt/slides/_rels/slide1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1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emf"/><Relationship Id="rId5" Type="http://schemas.openxmlformats.org/officeDocument/2006/relationships/package" Target="../embeddings/Microsoft_Excel_Worksheet3.xlsx"/><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9.png"/><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3.jpeg"/><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oleObject" Target="../embeddings/oleObject12.bin"/><Relationship Id="rId9" Type="http://schemas.openxmlformats.org/officeDocument/2006/relationships/image" Target="../media/image46.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45.jpeg"/><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3.bin"/><Relationship Id="rId11" Type="http://schemas.openxmlformats.org/officeDocument/2006/relationships/image" Target="../media/image51.emf"/><Relationship Id="rId5" Type="http://schemas.openxmlformats.org/officeDocument/2006/relationships/image" Target="../media/image48.emf"/><Relationship Id="rId10" Type="http://schemas.openxmlformats.org/officeDocument/2006/relationships/oleObject" Target="../embeddings/oleObject15.bin"/><Relationship Id="rId4" Type="http://schemas.openxmlformats.org/officeDocument/2006/relationships/package" Target="../embeddings/Microsoft_Excel_Worksheet4.xlsx"/><Relationship Id="rId9" Type="http://schemas.openxmlformats.org/officeDocument/2006/relationships/image" Target="../media/image5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emf"/><Relationship Id="rId5" Type="http://schemas.openxmlformats.org/officeDocument/2006/relationships/oleObject" Target="../embeddings/oleObject17.bin"/><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5.emf"/><Relationship Id="rId5" Type="http://schemas.openxmlformats.org/officeDocument/2006/relationships/oleObject" Target="../embeddings/oleObject19.bin"/><Relationship Id="rId4" Type="http://schemas.openxmlformats.org/officeDocument/2006/relationships/image" Target="../media/image5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slide" Target="slide19.xml"/><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file:///\\webdrive\aa2035\public_html\CourseBase\Games\GameSource1.xlsx!LinDemToUniDist!R1C1:R2C4" TargetMode="External"/><Relationship Id="rId7" Type="http://schemas.openxmlformats.org/officeDocument/2006/relationships/oleObject" Target="file:///\\webdrive\aa2035\public_html\CourseBase\Games\GameSource1.xlsx!LinDemToUniDist!%5bGameSource1.xlsx%5dLinDemToUniDist%20Chart%202"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8.emf"/><Relationship Id="rId5" Type="http://schemas.openxmlformats.org/officeDocument/2006/relationships/oleObject" Target="file:///\\webdrive\aa2035\public_html\CourseBase\Games\GameSource1.xlsx!LinDemToUniDist!%5bGameSource1.xlsx%5dLinDemToUniDist%20Chart%201" TargetMode="External"/><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2_qlQiYTLCs" TargetMode="External"/><Relationship Id="rId6" Type="http://schemas.openxmlformats.org/officeDocument/2006/relationships/hyperlink" Target="https://www.youtube.com/watch?v=2_qlQiYTLCs&amp;t=1188s" TargetMode="External"/><Relationship Id="rId5" Type="http://schemas.openxmlformats.org/officeDocument/2006/relationships/image" Target="../media/image5.pn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Tvr3B9UNdIk"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oleObject" Target="file:///\\webdrive\aa2035\public_html\CourseBase\Games\GameSource1.xlsx!LinearDemand!%5bGameSource1.xlsx%5dLinearDemand%20Chart%205" TargetMode="External"/><Relationship Id="rId13" Type="http://schemas.openxmlformats.org/officeDocument/2006/relationships/image" Target="../media/image3.emf"/><Relationship Id="rId3" Type="http://schemas.openxmlformats.org/officeDocument/2006/relationships/notesSlide" Target="../notesSlides/notesSlide4.xml"/><Relationship Id="rId7" Type="http://schemas.openxmlformats.org/officeDocument/2006/relationships/image" Target="../media/image7.emf"/><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webdrive\aa2035\public_html\CourseBase\Games\GameSource1.xlsx!LinearDemand!R3C4:R5C5" TargetMode="External"/><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file:///\\webdrive\aa2035\public_html\CourseBase\Games\GameSource1.xlsx!LinearDemand!R3C3:R6C5" TargetMode="External"/><Relationship Id="rId4" Type="http://schemas.openxmlformats.org/officeDocument/2006/relationships/oleObject" Target="file:///\\webdrive\aa2035\public_html\CourseBase\Games\GameSource1.xlsx!LinearDemand!R4C4:R5C4" TargetMode="External"/><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file:///\\webdrive\aa2035\public_html\CourseBase\Games\GameSource1.xlsx!DemandCurves!%5bGameSource1.xlsx%5dDemandCurves%20Chart%2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43293"/>
            <a:ext cx="9144000" cy="5971873"/>
          </a:xfrm>
          <a:prstGeom prst="rect">
            <a:avLst/>
          </a:prstGeom>
        </p:spPr>
      </p:pic>
    </p:spTree>
    <p:extLst>
      <p:ext uri="{BB962C8B-B14F-4D97-AF65-F5344CB8AC3E}">
        <p14:creationId xmlns:p14="http://schemas.microsoft.com/office/powerpoint/2010/main" val="2243135922"/>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 </a:t>
            </a:r>
          </a:p>
        </p:txBody>
      </p:sp>
      <p:sp>
        <p:nvSpPr>
          <p:cNvPr id="4" name="Content Placeholder 3"/>
          <p:cNvSpPr>
            <a:spLocks noGrp="1"/>
          </p:cNvSpPr>
          <p:nvPr>
            <p:ph idx="1"/>
          </p:nvPr>
        </p:nvSpPr>
        <p:spPr>
          <a:xfrm>
            <a:off x="0" y="850392"/>
            <a:ext cx="9144002" cy="5638800"/>
          </a:xfrm>
        </p:spPr>
        <p:txBody>
          <a:bodyPr/>
          <a:lstStyle/>
          <a:p>
            <a:pPr marL="0" indent="0">
              <a:buNone/>
            </a:pPr>
            <a:r>
              <a:rPr lang="en-US" sz="2000" dirty="0"/>
              <a:t>1. At around what quantity of sales is the revenue maximized?</a:t>
            </a:r>
          </a:p>
          <a:p>
            <a:pPr marL="0" indent="0">
              <a:buNone/>
            </a:pPr>
            <a:r>
              <a:rPr lang="en-US" sz="2000" dirty="0"/>
              <a:t>2. At around what volume of sales is total profit maximized?</a:t>
            </a:r>
          </a:p>
          <a:p>
            <a:pPr marL="0" indent="0">
              <a:buNone/>
            </a:pPr>
            <a:r>
              <a:rPr lang="en-US" sz="2000" dirty="0"/>
              <a:t>3. At around what quantity of sales do you have the first break-even point (from loss to profit)?</a:t>
            </a:r>
          </a:p>
          <a:p>
            <a:pPr marL="0" indent="0">
              <a:buNone/>
            </a:pPr>
            <a:r>
              <a:rPr lang="en-US" sz="2000" dirty="0"/>
              <a:t>4. At around what quantity of sales do you have the second break-even point (from profit to loss)?</a:t>
            </a:r>
          </a:p>
          <a:p>
            <a:pPr marL="0" indent="0">
              <a:buNone/>
            </a:pPr>
            <a:r>
              <a:rPr lang="en-US" sz="2000" dirty="0"/>
              <a:t> </a:t>
            </a:r>
          </a:p>
          <a:p>
            <a:pPr marL="173038" indent="-173038">
              <a:buNone/>
            </a:pPr>
            <a:endParaRPr lang="en-US" sz="1900" dirty="0"/>
          </a:p>
        </p:txBody>
      </p:sp>
    </p:spTree>
    <p:extLst>
      <p:ext uri="{BB962C8B-B14F-4D97-AF65-F5344CB8AC3E}">
        <p14:creationId xmlns:p14="http://schemas.microsoft.com/office/powerpoint/2010/main" val="33964093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6C8D54-8A32-4DBB-AD01-007FBBEBDD57}"/>
              </a:ext>
            </a:extLst>
          </p:cNvPr>
          <p:cNvSpPr>
            <a:spLocks noGrp="1"/>
          </p:cNvSpPr>
          <p:nvPr>
            <p:ph type="title"/>
          </p:nvPr>
        </p:nvSpPr>
        <p:spPr/>
        <p:txBody>
          <a:bodyPr/>
          <a:lstStyle/>
          <a:p>
            <a:r>
              <a:rPr lang="en-US" dirty="0"/>
              <a:t>This is Another Recording For the Same Problem</a:t>
            </a:r>
          </a:p>
        </p:txBody>
      </p:sp>
      <p:sp>
        <p:nvSpPr>
          <p:cNvPr id="5" name="Rectangle 4">
            <a:extLst>
              <a:ext uri="{FF2B5EF4-FFF2-40B4-BE49-F238E27FC236}">
                <a16:creationId xmlns:a16="http://schemas.microsoft.com/office/drawing/2014/main" id="{9A96A4C3-8CBC-43EB-8CB3-67DE30D1ABA3}"/>
              </a:ext>
            </a:extLst>
          </p:cNvPr>
          <p:cNvSpPr/>
          <p:nvPr/>
        </p:nvSpPr>
        <p:spPr>
          <a:xfrm>
            <a:off x="228600" y="6019800"/>
            <a:ext cx="4351704" cy="461665"/>
          </a:xfrm>
          <a:prstGeom prst="rect">
            <a:avLst/>
          </a:prstGeom>
        </p:spPr>
        <p:txBody>
          <a:bodyPr wrap="none">
            <a:spAutoFit/>
          </a:bodyPr>
          <a:lstStyle/>
          <a:p>
            <a:r>
              <a:rPr lang="en-US" sz="2400" dirty="0">
                <a:latin typeface="Arial" panose="020B0604020202020204" pitchFamily="34" charset="0"/>
                <a:hlinkClick r:id="rId3"/>
              </a:rPr>
              <a:t>https://youtu.be/a3f1vEa2OxY </a:t>
            </a:r>
            <a:endParaRPr lang="en-US" sz="2400" dirty="0"/>
          </a:p>
        </p:txBody>
      </p:sp>
      <p:pic>
        <p:nvPicPr>
          <p:cNvPr id="6" name="Online Media 5" title="Association, Demand, Cost, Revenue, Profit, Non-linear Break-Evan Analysis (DemandCostReveProfBEP)">
            <a:hlinkClick r:id="" action="ppaction://media"/>
            <a:extLst>
              <a:ext uri="{FF2B5EF4-FFF2-40B4-BE49-F238E27FC236}">
                <a16:creationId xmlns:a16="http://schemas.microsoft.com/office/drawing/2014/main" id="{204B9DC4-28CC-46AD-B1CC-62C10B44DAE4}"/>
              </a:ext>
            </a:extLst>
          </p:cNvPr>
          <p:cNvPicPr>
            <a:picLocks noRot="1" noChangeAspect="1"/>
          </p:cNvPicPr>
          <p:nvPr>
            <a:videoFile r:link="rId1"/>
          </p:nvPr>
        </p:nvPicPr>
        <p:blipFill>
          <a:blip r:embed="rId4"/>
          <a:stretch>
            <a:fillRect/>
          </a:stretch>
        </p:blipFill>
        <p:spPr>
          <a:xfrm>
            <a:off x="0" y="838200"/>
            <a:ext cx="9143999" cy="5143499"/>
          </a:xfrm>
          <a:prstGeom prst="rect">
            <a:avLst/>
          </a:prstGeom>
        </p:spPr>
      </p:pic>
      <p:pic>
        <p:nvPicPr>
          <p:cNvPr id="7" name="Picture 6">
            <a:extLst>
              <a:ext uri="{FF2B5EF4-FFF2-40B4-BE49-F238E27FC236}">
                <a16:creationId xmlns:a16="http://schemas.microsoft.com/office/drawing/2014/main" id="{7A9D48B5-5CB6-4399-98D2-6B5C6E66EB88}"/>
              </a:ext>
            </a:extLst>
          </p:cNvPr>
          <p:cNvPicPr>
            <a:picLocks noChangeAspect="1"/>
          </p:cNvPicPr>
          <p:nvPr/>
        </p:nvPicPr>
        <p:blipFill>
          <a:blip r:embed="rId5"/>
          <a:stretch>
            <a:fillRect/>
          </a:stretch>
        </p:blipFill>
        <p:spPr>
          <a:xfrm>
            <a:off x="8000999" y="61912"/>
            <a:ext cx="1143000" cy="714375"/>
          </a:xfrm>
          <a:prstGeom prst="rect">
            <a:avLst/>
          </a:prstGeom>
        </p:spPr>
      </p:pic>
    </p:spTree>
    <p:extLst>
      <p:ext uri="{BB962C8B-B14F-4D97-AF65-F5344CB8AC3E}">
        <p14:creationId xmlns:p14="http://schemas.microsoft.com/office/powerpoint/2010/main" val="1703528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4" name="Content Placeholder 3"/>
          <p:cNvSpPr>
            <a:spLocks noGrp="1"/>
          </p:cNvSpPr>
          <p:nvPr>
            <p:ph idx="1"/>
          </p:nvPr>
        </p:nvSpPr>
        <p:spPr>
          <a:xfrm>
            <a:off x="-17107" y="878478"/>
            <a:ext cx="9161107" cy="1202068"/>
          </a:xfrm>
        </p:spPr>
        <p:txBody>
          <a:bodyPr/>
          <a:lstStyle/>
          <a:p>
            <a:pPr marL="0" indent="0">
              <a:buNone/>
            </a:pPr>
            <a:r>
              <a:rPr lang="en-US" dirty="0"/>
              <a:t>Given the following information on the first part of the problem.</a:t>
            </a:r>
          </a:p>
          <a:p>
            <a:pPr marL="0" indent="0">
              <a:buNone/>
            </a:pPr>
            <a:r>
              <a:rPr lang="en-US" dirty="0"/>
              <a:t>Given any quantity, compute total revenue (TR), total cost (TC), and total profit (TP).</a:t>
            </a:r>
          </a:p>
          <a:p>
            <a:pPr marL="0" indent="0">
              <a:buNone/>
            </a:pPr>
            <a:endParaRPr lang="en-US" dirty="0"/>
          </a:p>
        </p:txBody>
      </p:sp>
      <p:grpSp>
        <p:nvGrpSpPr>
          <p:cNvPr id="20" name="Group 19"/>
          <p:cNvGrpSpPr/>
          <p:nvPr/>
        </p:nvGrpSpPr>
        <p:grpSpPr>
          <a:xfrm>
            <a:off x="57113" y="2080546"/>
            <a:ext cx="3752887" cy="2850229"/>
            <a:chOff x="124409" y="2482960"/>
            <a:chExt cx="4040577" cy="3156956"/>
          </a:xfrm>
        </p:grpSpPr>
        <p:pic>
          <p:nvPicPr>
            <p:cNvPr id="5" name="Picture 4"/>
            <p:cNvPicPr>
              <a:picLocks noChangeAspect="1"/>
            </p:cNvPicPr>
            <p:nvPr/>
          </p:nvPicPr>
          <p:blipFill>
            <a:blip r:embed="rId4"/>
            <a:stretch>
              <a:fillRect/>
            </a:stretch>
          </p:blipFill>
          <p:spPr>
            <a:xfrm>
              <a:off x="124409" y="2482960"/>
              <a:ext cx="4040577" cy="3125015"/>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429697945"/>
                </p:ext>
              </p:extLst>
            </p:nvPr>
          </p:nvGraphicFramePr>
          <p:xfrm>
            <a:off x="339807" y="2684149"/>
            <a:ext cx="3818342" cy="2955767"/>
          </p:xfrm>
          <a:graphic>
            <a:graphicData uri="http://schemas.openxmlformats.org/presentationml/2006/ole">
              <mc:AlternateContent xmlns:mc="http://schemas.openxmlformats.org/markup-compatibility/2006">
                <mc:Choice xmlns:v="urn:schemas-microsoft-com:vml" Requires="v">
                  <p:oleObj spid="_x0000_s25009" name="Worksheet" r:id="rId5" imgW="3817635" imgH="2956507" progId="Excel.Sheet.12">
                    <p:embed/>
                  </p:oleObj>
                </mc:Choice>
                <mc:Fallback>
                  <p:oleObj name="Worksheet" r:id="rId5" imgW="3817635" imgH="2956507" progId="Excel.Sheet.12">
                    <p:embed/>
                    <p:pic>
                      <p:nvPicPr>
                        <p:cNvPr id="0" name=""/>
                        <p:cNvPicPr/>
                        <p:nvPr/>
                      </p:nvPicPr>
                      <p:blipFill>
                        <a:blip r:embed="rId6"/>
                        <a:stretch>
                          <a:fillRect/>
                        </a:stretch>
                      </p:blipFill>
                      <p:spPr>
                        <a:xfrm>
                          <a:off x="339807" y="2684149"/>
                          <a:ext cx="3818342" cy="2955767"/>
                        </a:xfrm>
                        <a:prstGeom prst="rect">
                          <a:avLst/>
                        </a:prstGeom>
                      </p:spPr>
                    </p:pic>
                  </p:oleObj>
                </mc:Fallback>
              </mc:AlternateContent>
            </a:graphicData>
          </a:graphic>
        </p:graphicFrame>
      </p:grpSp>
      <p:sp>
        <p:nvSpPr>
          <p:cNvPr id="24" name="Content Placeholder 3"/>
          <p:cNvSpPr txBox="1">
            <a:spLocks/>
          </p:cNvSpPr>
          <p:nvPr/>
        </p:nvSpPr>
        <p:spPr bwMode="auto">
          <a:xfrm>
            <a:off x="-8553" y="4930984"/>
            <a:ext cx="9161107" cy="506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P = 175-2.5Q, TR=PQ, TC= 1200+16Q, TP = TR-TC</a:t>
            </a:r>
          </a:p>
        </p:txBody>
      </p:sp>
      <p:grpSp>
        <p:nvGrpSpPr>
          <p:cNvPr id="25" name="Group 24"/>
          <p:cNvGrpSpPr/>
          <p:nvPr/>
        </p:nvGrpSpPr>
        <p:grpSpPr>
          <a:xfrm>
            <a:off x="4953000" y="1875092"/>
            <a:ext cx="3725247" cy="3055892"/>
            <a:chOff x="5029200" y="1795963"/>
            <a:chExt cx="3808622" cy="3155771"/>
          </a:xfrm>
        </p:grpSpPr>
        <p:pic>
          <p:nvPicPr>
            <p:cNvPr id="26" name="Picture 25"/>
            <p:cNvPicPr>
              <a:picLocks noChangeAspect="1"/>
            </p:cNvPicPr>
            <p:nvPr/>
          </p:nvPicPr>
          <p:blipFill>
            <a:blip r:embed="rId7"/>
            <a:stretch>
              <a:fillRect/>
            </a:stretch>
          </p:blipFill>
          <p:spPr>
            <a:xfrm>
              <a:off x="5029200" y="1795963"/>
              <a:ext cx="3808622" cy="3135670"/>
            </a:xfrm>
            <a:prstGeom prst="rect">
              <a:avLst/>
            </a:prstGeom>
          </p:spPr>
        </p:pic>
        <p:graphicFrame>
          <p:nvGraphicFramePr>
            <p:cNvPr id="27" name="Object 26"/>
            <p:cNvGraphicFramePr>
              <a:graphicFrameLocks noChangeAspect="1"/>
            </p:cNvGraphicFramePr>
            <p:nvPr>
              <p:extLst>
                <p:ext uri="{D42A27DB-BD31-4B8C-83A1-F6EECF244321}">
                  <p14:modId xmlns:p14="http://schemas.microsoft.com/office/powerpoint/2010/main" val="3317038800"/>
                </p:ext>
              </p:extLst>
            </p:nvPr>
          </p:nvGraphicFramePr>
          <p:xfrm>
            <a:off x="5257850" y="1973869"/>
            <a:ext cx="3579972" cy="2977865"/>
          </p:xfrm>
          <a:graphic>
            <a:graphicData uri="http://schemas.openxmlformats.org/presentationml/2006/ole">
              <mc:AlternateContent xmlns:mc="http://schemas.openxmlformats.org/markup-compatibility/2006">
                <mc:Choice xmlns:v="urn:schemas-microsoft-com:vml" Requires="v">
                  <p:oleObj spid="_x0000_s25010" name="Worksheet" r:id="rId8" imgW="3817635" imgH="3139545" progId="Excel.Sheet.12">
                    <p:embed/>
                  </p:oleObj>
                </mc:Choice>
                <mc:Fallback>
                  <p:oleObj name="Worksheet" r:id="rId8" imgW="3817635" imgH="3139545" progId="Excel.Sheet.12">
                    <p:embed/>
                    <p:pic>
                      <p:nvPicPr>
                        <p:cNvPr id="9" name="Object 8"/>
                        <p:cNvPicPr/>
                        <p:nvPr/>
                      </p:nvPicPr>
                      <p:blipFill>
                        <a:blip r:embed="rId9"/>
                        <a:stretch>
                          <a:fillRect/>
                        </a:stretch>
                      </p:blipFill>
                      <p:spPr>
                        <a:xfrm>
                          <a:off x="5257850" y="1973869"/>
                          <a:ext cx="3579972" cy="2977865"/>
                        </a:xfrm>
                        <a:prstGeom prst="rect">
                          <a:avLst/>
                        </a:prstGeom>
                      </p:spPr>
                    </p:pic>
                  </p:oleObj>
                </mc:Fallback>
              </mc:AlternateContent>
            </a:graphicData>
          </a:graphic>
        </p:graphicFrame>
      </p:grpSp>
      <p:grpSp>
        <p:nvGrpSpPr>
          <p:cNvPr id="34" name="Group 33"/>
          <p:cNvGrpSpPr/>
          <p:nvPr/>
        </p:nvGrpSpPr>
        <p:grpSpPr>
          <a:xfrm>
            <a:off x="75247" y="5457120"/>
            <a:ext cx="8993505" cy="918256"/>
            <a:chOff x="57113" y="5466702"/>
            <a:chExt cx="8993505" cy="918256"/>
          </a:xfrm>
        </p:grpSpPr>
        <p:pic>
          <p:nvPicPr>
            <p:cNvPr id="31" name="Picture 30"/>
            <p:cNvPicPr>
              <a:picLocks noChangeAspect="1"/>
            </p:cNvPicPr>
            <p:nvPr/>
          </p:nvPicPr>
          <p:blipFill>
            <a:blip r:embed="rId10"/>
            <a:stretch>
              <a:fillRect/>
            </a:stretch>
          </p:blipFill>
          <p:spPr>
            <a:xfrm>
              <a:off x="57113" y="5466702"/>
              <a:ext cx="8993505" cy="918256"/>
            </a:xfrm>
            <a:prstGeom prst="rect">
              <a:avLst/>
            </a:prstGeom>
          </p:spPr>
        </p:pic>
        <p:sp>
          <p:nvSpPr>
            <p:cNvPr id="33" name="Rectangle 32"/>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720843037"/>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25011" name="Worksheet" r:id="rId11" imgW="9852556" imgH="739245" progId="Excel.Sheet.12">
                    <p:embed/>
                  </p:oleObj>
                </mc:Choice>
                <mc:Fallback>
                  <p:oleObj name="Worksheet" r:id="rId11" imgW="9852556" imgH="739245" progId="Excel.Sheet.12">
                    <p:embed/>
                    <p:pic>
                      <p:nvPicPr>
                        <p:cNvPr id="0" name=""/>
                        <p:cNvPicPr/>
                        <p:nvPr/>
                      </p:nvPicPr>
                      <p:blipFill>
                        <a:blip r:embed="rId12"/>
                        <a:stretch>
                          <a:fillRect/>
                        </a:stretch>
                      </p:blipFill>
                      <p:spPr>
                        <a:xfrm>
                          <a:off x="296598" y="5715000"/>
                          <a:ext cx="8753068" cy="622300"/>
                        </a:xfrm>
                        <a:prstGeom prst="rect">
                          <a:avLst/>
                        </a:prstGeom>
                      </p:spPr>
                    </p:pic>
                  </p:oleObj>
                </mc:Fallback>
              </mc:AlternateContent>
            </a:graphicData>
          </a:graphic>
        </p:graphicFrame>
      </p:grpSp>
    </p:spTree>
    <p:extLst>
      <p:ext uri="{BB962C8B-B14F-4D97-AF65-F5344CB8AC3E}">
        <p14:creationId xmlns:p14="http://schemas.microsoft.com/office/powerpoint/2010/main" val="967104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33400"/>
          </a:xfrm>
        </p:spPr>
        <p:txBody>
          <a:bodyPr/>
          <a:lstStyle/>
          <a:p>
            <a:pPr marL="233363" indent="-233363">
              <a:buNone/>
            </a:pPr>
            <a:r>
              <a:rPr lang="en-US" dirty="0"/>
              <a:t>1. Draw the total revenue curve using the linear demand curve:</a:t>
            </a:r>
          </a:p>
          <a:p>
            <a:pPr marL="460375" indent="-233363">
              <a:buNone/>
            </a:pPr>
            <a:endParaRPr lang="en-US" dirty="0"/>
          </a:p>
          <a:p>
            <a:pPr marL="460375" indent="-233363">
              <a:buNone/>
            </a:pPr>
            <a:endParaRPr lang="en-US" dirty="0"/>
          </a:p>
        </p:txBody>
      </p:sp>
      <p:sp>
        <p:nvSpPr>
          <p:cNvPr id="3" name="Title 2"/>
          <p:cNvSpPr>
            <a:spLocks noGrp="1"/>
          </p:cNvSpPr>
          <p:nvPr>
            <p:ph type="title"/>
          </p:nvPr>
        </p:nvSpPr>
        <p:spPr/>
        <p:txBody>
          <a:bodyPr/>
          <a:lstStyle/>
          <a:p>
            <a:r>
              <a:rPr lang="en-US" dirty="0"/>
              <a:t>Problem 1</a:t>
            </a:r>
          </a:p>
        </p:txBody>
      </p:sp>
      <p:sp>
        <p:nvSpPr>
          <p:cNvPr id="4" name="Content Placeholder 1"/>
          <p:cNvSpPr txBox="1">
            <a:spLocks/>
          </p:cNvSpPr>
          <p:nvPr/>
        </p:nvSpPr>
        <p:spPr bwMode="auto">
          <a:xfrm>
            <a:off x="228600" y="1447800"/>
            <a:ext cx="5291679" cy="475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P=175-2.5Q</a:t>
            </a:r>
          </a:p>
          <a:p>
            <a:pPr marL="460375" indent="-460375">
              <a:buNone/>
            </a:pPr>
            <a:r>
              <a:rPr lang="en-US" kern="0" dirty="0"/>
              <a:t>R=PQ</a:t>
            </a:r>
          </a:p>
        </p:txBody>
      </p:sp>
      <p:pic>
        <p:nvPicPr>
          <p:cNvPr id="5" name="Picture 4"/>
          <p:cNvPicPr>
            <a:picLocks noChangeAspect="1"/>
          </p:cNvPicPr>
          <p:nvPr/>
        </p:nvPicPr>
        <p:blipFill>
          <a:blip r:embed="rId4"/>
          <a:stretch>
            <a:fillRect/>
          </a:stretch>
        </p:blipFill>
        <p:spPr>
          <a:xfrm>
            <a:off x="152400" y="2438400"/>
            <a:ext cx="4743450" cy="1562100"/>
          </a:xfrm>
          <a:prstGeom prst="rect">
            <a:avLst/>
          </a:prstGeom>
        </p:spPr>
      </p:pic>
      <p:sp>
        <p:nvSpPr>
          <p:cNvPr id="6" name="Rectangle 5"/>
          <p:cNvSpPr/>
          <p:nvPr/>
        </p:nvSpPr>
        <p:spPr bwMode="auto">
          <a:xfrm>
            <a:off x="1219200" y="2514600"/>
            <a:ext cx="912540" cy="1485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7" name="Rectangle 6"/>
          <p:cNvSpPr/>
          <p:nvPr/>
        </p:nvSpPr>
        <p:spPr bwMode="auto">
          <a:xfrm>
            <a:off x="4176132" y="2483934"/>
            <a:ext cx="1081668" cy="16308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0" name="Object 9"/>
          <p:cNvGraphicFramePr>
            <a:graphicFrameLocks noChangeAspect="1"/>
          </p:cNvGraphicFramePr>
          <p:nvPr/>
        </p:nvGraphicFramePr>
        <p:xfrm>
          <a:off x="4365045" y="1992086"/>
          <a:ext cx="4554537" cy="3136900"/>
        </p:xfrm>
        <a:graphic>
          <a:graphicData uri="http://schemas.openxmlformats.org/presentationml/2006/ole">
            <mc:AlternateContent xmlns:mc="http://schemas.openxmlformats.org/markup-compatibility/2006">
              <mc:Choice xmlns:v="urn:schemas-microsoft-com:vml" Requires="v">
                <p:oleObj spid="_x0000_s85066" name="Worksheet" r:id="rId5" imgW="4555130" imgH="3136490" progId="Excel.Sheet.12">
                  <p:link updateAutomatic="1"/>
                </p:oleObj>
              </mc:Choice>
              <mc:Fallback>
                <p:oleObj name="Worksheet" r:id="rId5" imgW="4555130" imgH="3136490" progId="Excel.Sheet.12">
                  <p:link updateAutomatic="1"/>
                  <p:pic>
                    <p:nvPicPr>
                      <p:cNvPr id="10" name="Object 9"/>
                      <p:cNvPicPr/>
                      <p:nvPr/>
                    </p:nvPicPr>
                    <p:blipFill>
                      <a:blip r:embed="rId6"/>
                      <a:stretch>
                        <a:fillRect/>
                      </a:stretch>
                    </p:blipFill>
                    <p:spPr>
                      <a:xfrm>
                        <a:off x="4365045" y="1992086"/>
                        <a:ext cx="4554537" cy="3136900"/>
                      </a:xfrm>
                      <a:prstGeom prst="rect">
                        <a:avLst/>
                      </a:prstGeom>
                    </p:spPr>
                  </p:pic>
                </p:oleObj>
              </mc:Fallback>
            </mc:AlternateContent>
          </a:graphicData>
        </a:graphic>
      </p:graphicFrame>
      <p:grpSp>
        <p:nvGrpSpPr>
          <p:cNvPr id="12" name="Group 11"/>
          <p:cNvGrpSpPr/>
          <p:nvPr/>
        </p:nvGrpSpPr>
        <p:grpSpPr>
          <a:xfrm>
            <a:off x="2168436" y="2524590"/>
            <a:ext cx="1913709" cy="863046"/>
            <a:chOff x="2168436" y="2524590"/>
            <a:chExt cx="1913709" cy="863046"/>
          </a:xfrm>
        </p:grpSpPr>
        <p:pic>
          <p:nvPicPr>
            <p:cNvPr id="8" name="Picture 7"/>
            <p:cNvPicPr>
              <a:picLocks noChangeAspect="1"/>
            </p:cNvPicPr>
            <p:nvPr/>
          </p:nvPicPr>
          <p:blipFill>
            <a:blip r:embed="rId7"/>
            <a:stretch>
              <a:fillRect/>
            </a:stretch>
          </p:blipFill>
          <p:spPr>
            <a:xfrm>
              <a:off x="2701058" y="2524590"/>
              <a:ext cx="346761" cy="218610"/>
            </a:xfrm>
            <a:prstGeom prst="rect">
              <a:avLst/>
            </a:prstGeom>
          </p:spPr>
        </p:pic>
        <p:pic>
          <p:nvPicPr>
            <p:cNvPr id="9" name="Picture 8"/>
            <p:cNvPicPr>
              <a:picLocks noChangeAspect="1"/>
            </p:cNvPicPr>
            <p:nvPr/>
          </p:nvPicPr>
          <p:blipFill>
            <a:blip r:embed="rId8"/>
            <a:stretch>
              <a:fillRect/>
            </a:stretch>
          </p:blipFill>
          <p:spPr>
            <a:xfrm>
              <a:off x="3751220" y="2552509"/>
              <a:ext cx="156020" cy="190691"/>
            </a:xfrm>
            <a:prstGeom prst="rect">
              <a:avLst/>
            </a:prstGeom>
          </p:spPr>
        </p:pic>
        <p:sp>
          <p:nvSpPr>
            <p:cNvPr id="11" name="Rectangle 10"/>
            <p:cNvSpPr/>
            <p:nvPr/>
          </p:nvSpPr>
          <p:spPr bwMode="auto">
            <a:xfrm>
              <a:off x="2168436" y="3159036"/>
              <a:ext cx="1913709"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Tree>
    <p:extLst>
      <p:ext uri="{BB962C8B-B14F-4D97-AF65-F5344CB8AC3E}">
        <p14:creationId xmlns:p14="http://schemas.microsoft.com/office/powerpoint/2010/main" val="987576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4" name="Content Placeholder 3"/>
          <p:cNvSpPr>
            <a:spLocks noGrp="1"/>
          </p:cNvSpPr>
          <p:nvPr>
            <p:ph idx="1"/>
          </p:nvPr>
        </p:nvSpPr>
        <p:spPr>
          <a:xfrm>
            <a:off x="-17107" y="878478"/>
            <a:ext cx="9144001" cy="854021"/>
          </a:xfrm>
        </p:spPr>
        <p:txBody>
          <a:bodyPr/>
          <a:lstStyle/>
          <a:p>
            <a:pPr marL="0" indent="0">
              <a:buNone/>
            </a:pPr>
            <a:r>
              <a:rPr lang="en-US" dirty="0"/>
              <a:t>2. At around what quantity of sales is the revenue maximized?</a:t>
            </a:r>
          </a:p>
        </p:txBody>
      </p:sp>
      <p:graphicFrame>
        <p:nvGraphicFramePr>
          <p:cNvPr id="10" name="Object 9"/>
          <p:cNvGraphicFramePr>
            <a:graphicFrameLocks noChangeAspect="1"/>
          </p:cNvGraphicFramePr>
          <p:nvPr>
            <p:extLst>
              <p:ext uri="{D42A27DB-BD31-4B8C-83A1-F6EECF244321}">
                <p14:modId xmlns:p14="http://schemas.microsoft.com/office/powerpoint/2010/main" val="2581410986"/>
              </p:ext>
            </p:extLst>
          </p:nvPr>
        </p:nvGraphicFramePr>
        <p:xfrm>
          <a:off x="76200" y="5861438"/>
          <a:ext cx="5336391" cy="526692"/>
        </p:xfrm>
        <a:graphic>
          <a:graphicData uri="http://schemas.openxmlformats.org/presentationml/2006/ole">
            <mc:AlternateContent xmlns:mc="http://schemas.openxmlformats.org/markup-compatibility/2006">
              <mc:Choice xmlns:v="urn:schemas-microsoft-com:vml" Requires="v">
                <p:oleObj spid="_x0000_s41198" name="Worksheet" r:id="rId4" imgW="3779662" imgH="373301" progId="Excel.Sheet.12">
                  <p:embed/>
                </p:oleObj>
              </mc:Choice>
              <mc:Fallback>
                <p:oleObj name="Worksheet" r:id="rId4" imgW="3779662" imgH="373301" progId="Excel.Sheet.12">
                  <p:embed/>
                  <p:pic>
                    <p:nvPicPr>
                      <p:cNvPr id="0" name=""/>
                      <p:cNvPicPr/>
                      <p:nvPr/>
                    </p:nvPicPr>
                    <p:blipFill>
                      <a:blip r:embed="rId5"/>
                      <a:stretch>
                        <a:fillRect/>
                      </a:stretch>
                    </p:blipFill>
                    <p:spPr>
                      <a:xfrm>
                        <a:off x="76200" y="5861438"/>
                        <a:ext cx="5336391" cy="526692"/>
                      </a:xfrm>
                      <a:prstGeom prst="rect">
                        <a:avLst/>
                      </a:prstGeom>
                    </p:spPr>
                  </p:pic>
                </p:oleObj>
              </mc:Fallback>
            </mc:AlternateContent>
          </a:graphicData>
        </a:graphic>
      </p:graphicFrame>
      <p:grpSp>
        <p:nvGrpSpPr>
          <p:cNvPr id="7" name="Group 6"/>
          <p:cNvGrpSpPr/>
          <p:nvPr/>
        </p:nvGrpSpPr>
        <p:grpSpPr>
          <a:xfrm>
            <a:off x="94488" y="1766027"/>
            <a:ext cx="8993505" cy="918256"/>
            <a:chOff x="57113" y="5466702"/>
            <a:chExt cx="8993505" cy="918256"/>
          </a:xfrm>
        </p:grpSpPr>
        <p:pic>
          <p:nvPicPr>
            <p:cNvPr id="8" name="Picture 7"/>
            <p:cNvPicPr>
              <a:picLocks noChangeAspect="1"/>
            </p:cNvPicPr>
            <p:nvPr/>
          </p:nvPicPr>
          <p:blipFill>
            <a:blip r:embed="rId6"/>
            <a:stretch>
              <a:fillRect/>
            </a:stretch>
          </p:blipFill>
          <p:spPr>
            <a:xfrm>
              <a:off x="57113" y="5466702"/>
              <a:ext cx="8993505" cy="918256"/>
            </a:xfrm>
            <a:prstGeom prst="rect">
              <a:avLst/>
            </a:prstGeom>
          </p:spPr>
        </p:pic>
        <p:sp>
          <p:nvSpPr>
            <p:cNvPr id="11" name="Rectangle 10"/>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885643644"/>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41199" name="Worksheet" r:id="rId7" imgW="9852554" imgH="738967" progId="Excel.Sheet.12">
                    <p:embed/>
                  </p:oleObj>
                </mc:Choice>
                <mc:Fallback>
                  <p:oleObj name="Worksheet" r:id="rId7" imgW="9852554" imgH="738967" progId="Excel.Sheet.12">
                    <p:embed/>
                    <p:pic>
                      <p:nvPicPr>
                        <p:cNvPr id="32" name="Object 31"/>
                        <p:cNvPicPr/>
                        <p:nvPr/>
                      </p:nvPicPr>
                      <p:blipFill>
                        <a:blip r:embed="rId8"/>
                        <a:stretch>
                          <a:fillRect/>
                        </a:stretch>
                      </p:blipFill>
                      <p:spPr>
                        <a:xfrm>
                          <a:off x="296598" y="5715000"/>
                          <a:ext cx="8753068" cy="622300"/>
                        </a:xfrm>
                        <a:prstGeom prst="rect">
                          <a:avLst/>
                        </a:prstGeom>
                      </p:spPr>
                    </p:pic>
                  </p:oleObj>
                </mc:Fallback>
              </mc:AlternateContent>
            </a:graphicData>
          </a:graphic>
        </p:graphicFrame>
      </p:grpSp>
      <p:pic>
        <p:nvPicPr>
          <p:cNvPr id="9" name="Picture 8"/>
          <p:cNvPicPr>
            <a:picLocks noChangeAspect="1"/>
          </p:cNvPicPr>
          <p:nvPr/>
        </p:nvPicPr>
        <p:blipFill>
          <a:blip r:embed="rId9"/>
          <a:stretch>
            <a:fillRect/>
          </a:stretch>
        </p:blipFill>
        <p:spPr>
          <a:xfrm>
            <a:off x="4219575" y="2348237"/>
            <a:ext cx="4772025" cy="3476625"/>
          </a:xfrm>
          <a:prstGeom prst="rect">
            <a:avLst/>
          </a:prstGeom>
        </p:spPr>
      </p:pic>
    </p:spTree>
    <p:extLst>
      <p:ext uri="{BB962C8B-B14F-4D97-AF65-F5344CB8AC3E}">
        <p14:creationId xmlns:p14="http://schemas.microsoft.com/office/powerpoint/2010/main" val="1115513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4" name="Content Placeholder 3"/>
          <p:cNvSpPr>
            <a:spLocks noGrp="1"/>
          </p:cNvSpPr>
          <p:nvPr>
            <p:ph idx="1"/>
          </p:nvPr>
        </p:nvSpPr>
        <p:spPr>
          <a:xfrm>
            <a:off x="-17107" y="878479"/>
            <a:ext cx="9144001" cy="547044"/>
          </a:xfrm>
        </p:spPr>
        <p:txBody>
          <a:bodyPr/>
          <a:lstStyle/>
          <a:p>
            <a:pPr marL="0" indent="0">
              <a:buNone/>
            </a:pPr>
            <a:r>
              <a:rPr lang="en-US" dirty="0"/>
              <a:t>3. At around what volume of sales is total profit maximized? </a:t>
            </a:r>
          </a:p>
          <a:p>
            <a:pPr marL="0" indent="0">
              <a:buNone/>
            </a:pPr>
            <a:r>
              <a:rPr lang="en-US" dirty="0"/>
              <a:t> </a:t>
            </a:r>
          </a:p>
        </p:txBody>
      </p:sp>
      <p:pic>
        <p:nvPicPr>
          <p:cNvPr id="16" name="Picture 15"/>
          <p:cNvPicPr>
            <a:picLocks noChangeAspect="1"/>
          </p:cNvPicPr>
          <p:nvPr/>
        </p:nvPicPr>
        <p:blipFill>
          <a:blip r:embed="rId4"/>
          <a:stretch>
            <a:fillRect/>
          </a:stretch>
        </p:blipFill>
        <p:spPr>
          <a:xfrm>
            <a:off x="1886712" y="1812918"/>
            <a:ext cx="526160" cy="177426"/>
          </a:xfrm>
          <a:prstGeom prst="rect">
            <a:avLst/>
          </a:prstGeom>
        </p:spPr>
      </p:pic>
      <p:graphicFrame>
        <p:nvGraphicFramePr>
          <p:cNvPr id="25" name="Object 24"/>
          <p:cNvGraphicFramePr>
            <a:graphicFrameLocks noChangeAspect="1"/>
          </p:cNvGraphicFramePr>
          <p:nvPr>
            <p:extLst>
              <p:ext uri="{D42A27DB-BD31-4B8C-83A1-F6EECF244321}">
                <p14:modId xmlns:p14="http://schemas.microsoft.com/office/powerpoint/2010/main" val="890541935"/>
              </p:ext>
            </p:extLst>
          </p:nvPr>
        </p:nvGraphicFramePr>
        <p:xfrm>
          <a:off x="532538" y="5485626"/>
          <a:ext cx="7917381" cy="781431"/>
        </p:xfrm>
        <a:graphic>
          <a:graphicData uri="http://schemas.openxmlformats.org/presentationml/2006/ole">
            <mc:AlternateContent xmlns:mc="http://schemas.openxmlformats.org/markup-compatibility/2006">
              <mc:Choice xmlns:v="urn:schemas-microsoft-com:vml" Requires="v">
                <p:oleObj spid="_x0000_s39153" name="Worksheet" r:id="rId5" imgW="3779662" imgH="373301" progId="Excel.Sheet.12">
                  <p:embed/>
                </p:oleObj>
              </mc:Choice>
              <mc:Fallback>
                <p:oleObj name="Worksheet" r:id="rId5" imgW="3779662" imgH="373301" progId="Excel.Sheet.12">
                  <p:embed/>
                  <p:pic>
                    <p:nvPicPr>
                      <p:cNvPr id="0" name=""/>
                      <p:cNvPicPr/>
                      <p:nvPr/>
                    </p:nvPicPr>
                    <p:blipFill>
                      <a:blip r:embed="rId6"/>
                      <a:stretch>
                        <a:fillRect/>
                      </a:stretch>
                    </p:blipFill>
                    <p:spPr>
                      <a:xfrm>
                        <a:off x="532538" y="5485626"/>
                        <a:ext cx="7917381" cy="781431"/>
                      </a:xfrm>
                      <a:prstGeom prst="rect">
                        <a:avLst/>
                      </a:prstGeom>
                    </p:spPr>
                  </p:pic>
                </p:oleObj>
              </mc:Fallback>
            </mc:AlternateContent>
          </a:graphicData>
        </a:graphic>
      </p:graphicFrame>
      <p:grpSp>
        <p:nvGrpSpPr>
          <p:cNvPr id="8" name="Group 7"/>
          <p:cNvGrpSpPr/>
          <p:nvPr/>
        </p:nvGrpSpPr>
        <p:grpSpPr>
          <a:xfrm>
            <a:off x="94488" y="1371600"/>
            <a:ext cx="8993505" cy="918256"/>
            <a:chOff x="57113" y="5466702"/>
            <a:chExt cx="8993505" cy="918256"/>
          </a:xfrm>
        </p:grpSpPr>
        <p:pic>
          <p:nvPicPr>
            <p:cNvPr id="9" name="Picture 8"/>
            <p:cNvPicPr>
              <a:picLocks noChangeAspect="1"/>
            </p:cNvPicPr>
            <p:nvPr/>
          </p:nvPicPr>
          <p:blipFill>
            <a:blip r:embed="rId7"/>
            <a:stretch>
              <a:fillRect/>
            </a:stretch>
          </p:blipFill>
          <p:spPr>
            <a:xfrm>
              <a:off x="57113" y="5466702"/>
              <a:ext cx="8993505" cy="918256"/>
            </a:xfrm>
            <a:prstGeom prst="rect">
              <a:avLst/>
            </a:prstGeom>
          </p:spPr>
        </p:pic>
        <p:sp>
          <p:nvSpPr>
            <p:cNvPr id="10" name="Rectangle 9"/>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82792686"/>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39154" name="Worksheet" r:id="rId8" imgW="9852554" imgH="738967" progId="Excel.Sheet.12">
                    <p:embed/>
                  </p:oleObj>
                </mc:Choice>
                <mc:Fallback>
                  <p:oleObj name="Worksheet" r:id="rId8" imgW="9852554" imgH="738967" progId="Excel.Sheet.12">
                    <p:embed/>
                    <p:pic>
                      <p:nvPicPr>
                        <p:cNvPr id="12" name="Object 11"/>
                        <p:cNvPicPr/>
                        <p:nvPr/>
                      </p:nvPicPr>
                      <p:blipFill>
                        <a:blip r:embed="rId9"/>
                        <a:stretch>
                          <a:fillRect/>
                        </a:stretch>
                      </p:blipFill>
                      <p:spPr>
                        <a:xfrm>
                          <a:off x="296598" y="5715000"/>
                          <a:ext cx="8753068" cy="622300"/>
                        </a:xfrm>
                        <a:prstGeom prst="rect">
                          <a:avLst/>
                        </a:prstGeom>
                      </p:spPr>
                    </p:pic>
                  </p:oleObj>
                </mc:Fallback>
              </mc:AlternateContent>
            </a:graphicData>
          </a:graphic>
        </p:graphicFrame>
      </p:grpSp>
      <p:pic>
        <p:nvPicPr>
          <p:cNvPr id="24" name="Picture 23"/>
          <p:cNvPicPr>
            <a:picLocks noChangeAspect="1"/>
          </p:cNvPicPr>
          <p:nvPr/>
        </p:nvPicPr>
        <p:blipFill>
          <a:blip r:embed="rId10"/>
          <a:stretch>
            <a:fillRect/>
          </a:stretch>
        </p:blipFill>
        <p:spPr>
          <a:xfrm>
            <a:off x="4022980" y="1990344"/>
            <a:ext cx="4962525" cy="3324225"/>
          </a:xfrm>
          <a:prstGeom prst="rect">
            <a:avLst/>
          </a:prstGeom>
        </p:spPr>
      </p:pic>
    </p:spTree>
    <p:extLst>
      <p:ext uri="{BB962C8B-B14F-4D97-AF65-F5344CB8AC3E}">
        <p14:creationId xmlns:p14="http://schemas.microsoft.com/office/powerpoint/2010/main" val="4018859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4. At around what quantity of sales do you have the first break-even point (from loss to profit)?</a:t>
            </a:r>
          </a:p>
        </p:txBody>
      </p:sp>
      <p:pic>
        <p:nvPicPr>
          <p:cNvPr id="15" name="Picture 14"/>
          <p:cNvPicPr>
            <a:picLocks noChangeAspect="1"/>
          </p:cNvPicPr>
          <p:nvPr/>
        </p:nvPicPr>
        <p:blipFill>
          <a:blip r:embed="rId4"/>
          <a:stretch>
            <a:fillRect/>
          </a:stretch>
        </p:blipFill>
        <p:spPr>
          <a:xfrm>
            <a:off x="152400" y="1667307"/>
            <a:ext cx="3276600" cy="1967761"/>
          </a:xfrm>
          <a:prstGeom prst="rect">
            <a:avLst/>
          </a:prstGeom>
        </p:spPr>
      </p:pic>
      <p:pic>
        <p:nvPicPr>
          <p:cNvPr id="16" name="Picture 15"/>
          <p:cNvPicPr>
            <a:picLocks noChangeAspect="1"/>
          </p:cNvPicPr>
          <p:nvPr/>
        </p:nvPicPr>
        <p:blipFill>
          <a:blip r:embed="rId5"/>
          <a:stretch>
            <a:fillRect/>
          </a:stretch>
        </p:blipFill>
        <p:spPr>
          <a:xfrm>
            <a:off x="143256" y="3711320"/>
            <a:ext cx="3285744" cy="1978734"/>
          </a:xfrm>
          <a:prstGeom prst="rect">
            <a:avLst/>
          </a:prstGeom>
        </p:spPr>
      </p:pic>
      <p:pic>
        <p:nvPicPr>
          <p:cNvPr id="2" name="Picture 1"/>
          <p:cNvPicPr>
            <a:picLocks noChangeAspect="1"/>
          </p:cNvPicPr>
          <p:nvPr/>
        </p:nvPicPr>
        <p:blipFill>
          <a:blip r:embed="rId6"/>
          <a:stretch>
            <a:fillRect/>
          </a:stretch>
        </p:blipFill>
        <p:spPr>
          <a:xfrm>
            <a:off x="4648200" y="1314524"/>
            <a:ext cx="4038600" cy="2671689"/>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723178120"/>
              </p:ext>
            </p:extLst>
          </p:nvPr>
        </p:nvGraphicFramePr>
        <p:xfrm>
          <a:off x="3657600" y="5867400"/>
          <a:ext cx="5323939" cy="525463"/>
        </p:xfrm>
        <a:graphic>
          <a:graphicData uri="http://schemas.openxmlformats.org/presentationml/2006/ole">
            <mc:AlternateContent xmlns:mc="http://schemas.openxmlformats.org/markup-compatibility/2006">
              <mc:Choice xmlns:v="urn:schemas-microsoft-com:vml" Requires="v">
                <p:oleObj spid="_x0000_s26791" name="Worksheet" r:id="rId7" imgW="3779662" imgH="373301" progId="Excel.Sheet.12">
                  <p:embed/>
                </p:oleObj>
              </mc:Choice>
              <mc:Fallback>
                <p:oleObj name="Worksheet" r:id="rId7" imgW="3779662" imgH="373301" progId="Excel.Sheet.12">
                  <p:embed/>
                  <p:pic>
                    <p:nvPicPr>
                      <p:cNvPr id="0" name=""/>
                      <p:cNvPicPr/>
                      <p:nvPr/>
                    </p:nvPicPr>
                    <p:blipFill>
                      <a:blip r:embed="rId8"/>
                      <a:stretch>
                        <a:fillRect/>
                      </a:stretch>
                    </p:blipFill>
                    <p:spPr>
                      <a:xfrm>
                        <a:off x="3657600" y="5867400"/>
                        <a:ext cx="5323939" cy="525463"/>
                      </a:xfrm>
                      <a:prstGeom prst="rect">
                        <a:avLst/>
                      </a:prstGeom>
                    </p:spPr>
                  </p:pic>
                </p:oleObj>
              </mc:Fallback>
            </mc:AlternateContent>
          </a:graphicData>
        </a:graphic>
      </p:graphicFrame>
    </p:spTree>
    <p:extLst>
      <p:ext uri="{BB962C8B-B14F-4D97-AF65-F5344CB8AC3E}">
        <p14:creationId xmlns:p14="http://schemas.microsoft.com/office/powerpoint/2010/main" val="336892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5. At around what quantity of sales do you have the first break-even point (</a:t>
            </a:r>
            <a:r>
              <a:rPr lang="en-US" kern="0"/>
              <a:t>from profit to loss)?</a:t>
            </a:r>
            <a:endParaRPr lang="en-US" kern="0" dirty="0"/>
          </a:p>
        </p:txBody>
      </p:sp>
      <p:pic>
        <p:nvPicPr>
          <p:cNvPr id="16" name="Picture 15"/>
          <p:cNvPicPr>
            <a:picLocks noChangeAspect="1"/>
          </p:cNvPicPr>
          <p:nvPr/>
        </p:nvPicPr>
        <p:blipFill>
          <a:blip r:embed="rId3"/>
          <a:stretch>
            <a:fillRect/>
          </a:stretch>
        </p:blipFill>
        <p:spPr>
          <a:xfrm>
            <a:off x="64008" y="4038600"/>
            <a:ext cx="3876450" cy="2334467"/>
          </a:xfrm>
          <a:prstGeom prst="rect">
            <a:avLst/>
          </a:prstGeom>
        </p:spPr>
      </p:pic>
      <p:sp>
        <p:nvSpPr>
          <p:cNvPr id="8" name="Content Placeholder 3"/>
          <p:cNvSpPr txBox="1">
            <a:spLocks/>
          </p:cNvSpPr>
          <p:nvPr/>
        </p:nvSpPr>
        <p:spPr bwMode="auto">
          <a:xfrm>
            <a:off x="30480" y="1676400"/>
            <a:ext cx="9083041"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The two BEPs are on the opposite sides of the Q* that leads to the maximal profit (TP*).</a:t>
            </a:r>
          </a:p>
          <a:p>
            <a:pPr marL="0" indent="0">
              <a:buNone/>
            </a:pPr>
            <a:r>
              <a:rPr lang="en-US" kern="0" dirty="0"/>
              <a:t>If our previous BEP &lt; Q* </a:t>
            </a:r>
            <a:r>
              <a:rPr lang="en-US" kern="0" dirty="0">
                <a:sym typeface="Wingdings" panose="05000000000000000000" pitchFamily="2" charset="2"/>
              </a:rPr>
              <a:t> </a:t>
            </a:r>
            <a:r>
              <a:rPr lang="en-US" kern="0" dirty="0"/>
              <a:t>Add BEP ≥Q*+1, otherwise BEP≤Q*-1</a:t>
            </a:r>
          </a:p>
          <a:p>
            <a:pPr marL="0" indent="0">
              <a:buNone/>
            </a:pPr>
            <a:r>
              <a:rPr lang="en-US" kern="0" dirty="0"/>
              <a:t>Our previous BEP  is 8.75, our Q* is 31.8 </a:t>
            </a:r>
            <a:r>
              <a:rPr lang="en-US" kern="0" dirty="0">
                <a:sym typeface="Wingdings" panose="05000000000000000000" pitchFamily="2" charset="2"/>
              </a:rPr>
              <a:t> </a:t>
            </a:r>
            <a:r>
              <a:rPr lang="en-US" kern="0" dirty="0"/>
              <a:t>BEP≤Q*</a:t>
            </a:r>
          </a:p>
          <a:p>
            <a:pPr marL="0" indent="0">
              <a:buNone/>
            </a:pPr>
            <a:r>
              <a:rPr lang="en-US" kern="0" dirty="0"/>
              <a:t>Add a constraint BEP≥33</a:t>
            </a:r>
          </a:p>
          <a:p>
            <a:pPr marL="0" indent="0">
              <a:buNone/>
            </a:pPr>
            <a:endParaRPr lang="en-US" kern="0" dirty="0"/>
          </a:p>
        </p:txBody>
      </p:sp>
    </p:spTree>
    <p:extLst>
      <p:ext uri="{BB962C8B-B14F-4D97-AF65-F5344CB8AC3E}">
        <p14:creationId xmlns:p14="http://schemas.microsoft.com/office/powerpoint/2010/main" val="1445216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Other BEP</a:t>
            </a:r>
          </a:p>
        </p:txBody>
      </p:sp>
      <p:pic>
        <p:nvPicPr>
          <p:cNvPr id="4" name="Picture 3"/>
          <p:cNvPicPr>
            <a:picLocks noChangeAspect="1"/>
          </p:cNvPicPr>
          <p:nvPr/>
        </p:nvPicPr>
        <p:blipFill>
          <a:blip r:embed="rId4"/>
          <a:stretch>
            <a:fillRect/>
          </a:stretch>
        </p:blipFill>
        <p:spPr>
          <a:xfrm>
            <a:off x="76200" y="914400"/>
            <a:ext cx="4453567" cy="2057399"/>
          </a:xfrm>
          <a:prstGeom prst="rect">
            <a:avLst/>
          </a:prstGeom>
        </p:spPr>
      </p:pic>
      <p:pic>
        <p:nvPicPr>
          <p:cNvPr id="5" name="Picture 4"/>
          <p:cNvPicPr>
            <a:picLocks noChangeAspect="1"/>
          </p:cNvPicPr>
          <p:nvPr/>
        </p:nvPicPr>
        <p:blipFill>
          <a:blip r:embed="rId5"/>
          <a:stretch>
            <a:fillRect/>
          </a:stretch>
        </p:blipFill>
        <p:spPr>
          <a:xfrm>
            <a:off x="3800856" y="3200400"/>
            <a:ext cx="5306568" cy="248407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775091970"/>
              </p:ext>
            </p:extLst>
          </p:nvPr>
        </p:nvGraphicFramePr>
        <p:xfrm>
          <a:off x="112777" y="5791200"/>
          <a:ext cx="6095989" cy="601663"/>
        </p:xfrm>
        <a:graphic>
          <a:graphicData uri="http://schemas.openxmlformats.org/presentationml/2006/ole">
            <mc:AlternateContent xmlns:mc="http://schemas.openxmlformats.org/markup-compatibility/2006">
              <mc:Choice xmlns:v="urn:schemas-microsoft-com:vml" Requires="v">
                <p:oleObj spid="_x0000_s43137" name="Worksheet" r:id="rId6" imgW="3779662" imgH="373301" progId="Excel.Sheet.12">
                  <p:embed/>
                </p:oleObj>
              </mc:Choice>
              <mc:Fallback>
                <p:oleObj name="Worksheet" r:id="rId6" imgW="3779662" imgH="373301" progId="Excel.Sheet.12">
                  <p:embed/>
                  <p:pic>
                    <p:nvPicPr>
                      <p:cNvPr id="0" name=""/>
                      <p:cNvPicPr/>
                      <p:nvPr/>
                    </p:nvPicPr>
                    <p:blipFill>
                      <a:blip r:embed="rId7"/>
                      <a:stretch>
                        <a:fillRect/>
                      </a:stretch>
                    </p:blipFill>
                    <p:spPr>
                      <a:xfrm>
                        <a:off x="112777" y="5791200"/>
                        <a:ext cx="6095989" cy="601663"/>
                      </a:xfrm>
                      <a:prstGeom prst="rect">
                        <a:avLst/>
                      </a:prstGeom>
                    </p:spPr>
                  </p:pic>
                </p:oleObj>
              </mc:Fallback>
            </mc:AlternateContent>
          </a:graphicData>
        </a:graphic>
      </p:graphicFrame>
    </p:spTree>
    <p:extLst>
      <p:ext uri="{BB962C8B-B14F-4D97-AF65-F5344CB8AC3E}">
        <p14:creationId xmlns:p14="http://schemas.microsoft.com/office/powerpoint/2010/main" val="388481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2" y="908826"/>
            <a:ext cx="4562475" cy="1530781"/>
          </a:xfrm>
          <a:prstGeom prst="rect">
            <a:avLst/>
          </a:prstGeom>
        </p:spPr>
      </p:pic>
      <p:sp>
        <p:nvSpPr>
          <p:cNvPr id="3" name="Title 2"/>
          <p:cNvSpPr>
            <a:spLocks noGrp="1"/>
          </p:cNvSpPr>
          <p:nvPr>
            <p:ph type="title"/>
          </p:nvPr>
        </p:nvSpPr>
        <p:spPr/>
        <p:txBody>
          <a:bodyPr/>
          <a:lstStyle/>
          <a:p>
            <a:r>
              <a:rPr lang="en-US" dirty="0"/>
              <a:t>Problem 2</a:t>
            </a:r>
          </a:p>
        </p:txBody>
      </p:sp>
      <p:sp>
        <p:nvSpPr>
          <p:cNvPr id="6" name="Rectangle 5"/>
          <p:cNvSpPr/>
          <p:nvPr/>
        </p:nvSpPr>
        <p:spPr>
          <a:xfrm>
            <a:off x="73152" y="2430463"/>
            <a:ext cx="9070848" cy="4462760"/>
          </a:xfrm>
          <a:prstGeom prst="rect">
            <a:avLst/>
          </a:prstGeom>
        </p:spPr>
        <p:txBody>
          <a:bodyPr wrap="square">
            <a:spAutoFit/>
          </a:bodyPr>
          <a:lstStyle/>
          <a:p>
            <a:r>
              <a:rPr lang="en-US" sz="2200" dirty="0">
                <a:latin typeface="Book Antiqua" panose="02040602050305030304" pitchFamily="18" charset="0"/>
              </a:rPr>
              <a:t>1. Compute the total fixed costs. </a:t>
            </a:r>
          </a:p>
          <a:p>
            <a:r>
              <a:rPr lang="en-US" sz="2200" dirty="0">
                <a:latin typeface="Book Antiqua" panose="02040602050305030304" pitchFamily="18" charset="0"/>
              </a:rPr>
              <a:t>13016.58 =INTERCEPT(C2:C7,A2:A7)</a:t>
            </a:r>
          </a:p>
          <a:p>
            <a:r>
              <a:rPr lang="en-US" sz="2200" dirty="0">
                <a:latin typeface="Book Antiqua" panose="02040602050305030304" pitchFamily="18" charset="0"/>
              </a:rPr>
              <a:t> </a:t>
            </a:r>
          </a:p>
          <a:p>
            <a:pPr marL="0" indent="0">
              <a:buNone/>
            </a:pPr>
            <a:r>
              <a:rPr lang="en-US" sz="2200" dirty="0">
                <a:latin typeface="Book Antiqua" panose="02040602050305030304" pitchFamily="18" charset="0"/>
              </a:rPr>
              <a:t>2. Compute the variable cost per unit of product.</a:t>
            </a:r>
          </a:p>
          <a:p>
            <a:pPr marL="0" indent="0">
              <a:buNone/>
            </a:pPr>
            <a:r>
              <a:rPr lang="en-US" sz="2200" dirty="0">
                <a:latin typeface="Book Antiqua" panose="02040602050305030304" pitchFamily="18" charset="0"/>
              </a:rPr>
              <a:t>298.59 =SLOPE(C2:C7,A2:A7) </a:t>
            </a:r>
          </a:p>
          <a:p>
            <a:pPr marL="0" indent="0">
              <a:buNone/>
            </a:pPr>
            <a:endParaRPr lang="en-US" sz="2200" dirty="0">
              <a:latin typeface="Book Antiqua" panose="02040602050305030304" pitchFamily="18" charset="0"/>
            </a:endParaRPr>
          </a:p>
          <a:p>
            <a:r>
              <a:rPr lang="en-US" sz="2200" dirty="0">
                <a:latin typeface="Book Antiqua" panose="02040602050305030304" pitchFamily="18" charset="0"/>
              </a:rPr>
              <a:t>3. What % of total costs can be estimated based on the volume of production?</a:t>
            </a:r>
          </a:p>
          <a:p>
            <a:r>
              <a:rPr lang="en-US" sz="2200" dirty="0">
                <a:latin typeface="Book Antiqua" panose="02040602050305030304" pitchFamily="18" charset="0"/>
              </a:rPr>
              <a:t>0.961503 =RSQ(C2:C7,A2:A7)</a:t>
            </a:r>
          </a:p>
          <a:p>
            <a:endParaRPr lang="en-US" sz="2200" dirty="0">
              <a:latin typeface="Book Antiqua" panose="02040602050305030304" pitchFamily="18" charset="0"/>
            </a:endParaRPr>
          </a:p>
          <a:p>
            <a:r>
              <a:rPr lang="en-US" sz="2200" dirty="0">
                <a:latin typeface="Book Antiqua" panose="02040602050305030304" pitchFamily="18" charset="0"/>
              </a:rPr>
              <a:t>4. Compute the standard deviation of your total cost estimate. </a:t>
            </a:r>
          </a:p>
          <a:p>
            <a:r>
              <a:rPr lang="en-US" sz="2200" dirty="0">
                <a:latin typeface="Book Antiqua" panose="02040602050305030304" pitchFamily="18" charset="0"/>
              </a:rPr>
              <a:t>1591.296 =STEYX(C2:C7,A2:A7) </a:t>
            </a:r>
          </a:p>
          <a:p>
            <a:r>
              <a:rPr lang="en-US" sz="2000" dirty="0"/>
              <a:t> </a:t>
            </a:r>
            <a:endParaRPr lang="en-US" sz="2000" dirty="0">
              <a:latin typeface="Book Antiqua" panose="02040602050305030304" pitchFamily="18" charset="0"/>
            </a:endParaRPr>
          </a:p>
        </p:txBody>
      </p:sp>
    </p:spTree>
    <p:extLst>
      <p:ext uri="{BB962C8B-B14F-4D97-AF65-F5344CB8AC3E}">
        <p14:creationId xmlns:p14="http://schemas.microsoft.com/office/powerpoint/2010/main" val="3839646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dissolv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dissolve">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dissolve">
                                      <p:cBhvr>
                                        <p:cTn id="5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Verdana" pitchFamily="-112" charset="0"/>
            </a:endParaRPr>
          </a:p>
        </p:txBody>
      </p:sp>
      <p:sp>
        <p:nvSpPr>
          <p:cNvPr id="4" name="Title 3"/>
          <p:cNvSpPr>
            <a:spLocks noGrp="1"/>
          </p:cNvSpPr>
          <p:nvPr>
            <p:ph type="ctrTitle"/>
          </p:nvPr>
        </p:nvSpPr>
        <p:spPr>
          <a:xfrm>
            <a:off x="228600" y="228600"/>
            <a:ext cx="8686800" cy="6400800"/>
          </a:xfrm>
          <a:solidFill>
            <a:schemeClr val="bg1"/>
          </a:solidFill>
        </p:spPr>
        <p:txBody>
          <a:bodyPr/>
          <a:lstStyle/>
          <a:p>
            <a:r>
              <a:rPr lang="en-US" sz="4000" dirty="0">
                <a:solidFill>
                  <a:schemeClr val="tx1"/>
                </a:solidFill>
              </a:rPr>
              <a:t>Reviewing Some Basic Statistics, Economics, and Finance Concepts in an Operations Management Course</a:t>
            </a:r>
            <a:br>
              <a:rPr lang="en-US" sz="4000" dirty="0">
                <a:solidFill>
                  <a:schemeClr val="tx1"/>
                </a:solidFill>
              </a:rPr>
            </a:br>
            <a:br>
              <a:rPr lang="en-US" sz="4000" dirty="0">
                <a:solidFill>
                  <a:schemeClr val="tx1"/>
                </a:solidFill>
              </a:rPr>
            </a:br>
            <a:endParaRPr lang="en-US" sz="4000" dirty="0">
              <a:solidFill>
                <a:schemeClr val="tx1"/>
              </a:solidFill>
            </a:endParaRPr>
          </a:p>
        </p:txBody>
      </p:sp>
    </p:spTree>
    <p:extLst>
      <p:ext uri="{BB962C8B-B14F-4D97-AF65-F5344CB8AC3E}">
        <p14:creationId xmlns:p14="http://schemas.microsoft.com/office/powerpoint/2010/main" val="973789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2</a:t>
            </a:r>
          </a:p>
        </p:txBody>
      </p:sp>
      <p:pic>
        <p:nvPicPr>
          <p:cNvPr id="4" name="Picture 3"/>
          <p:cNvPicPr>
            <a:picLocks noChangeAspect="1"/>
          </p:cNvPicPr>
          <p:nvPr/>
        </p:nvPicPr>
        <p:blipFill>
          <a:blip r:embed="rId4"/>
          <a:stretch>
            <a:fillRect/>
          </a:stretch>
        </p:blipFill>
        <p:spPr>
          <a:xfrm>
            <a:off x="5867400" y="933385"/>
            <a:ext cx="3178870" cy="1912620"/>
          </a:xfrm>
          <a:prstGeom prst="rect">
            <a:avLst/>
          </a:prstGeom>
        </p:spPr>
      </p:pic>
      <p:sp>
        <p:nvSpPr>
          <p:cNvPr id="7" name="Rectangle 6"/>
          <p:cNvSpPr/>
          <p:nvPr/>
        </p:nvSpPr>
        <p:spPr>
          <a:xfrm>
            <a:off x="30480" y="2562224"/>
            <a:ext cx="6065519" cy="4555093"/>
          </a:xfrm>
          <a:prstGeom prst="rect">
            <a:avLst/>
          </a:prstGeom>
        </p:spPr>
        <p:txBody>
          <a:bodyPr wrap="square">
            <a:spAutoFit/>
          </a:bodyPr>
          <a:lstStyle/>
          <a:p>
            <a:pPr>
              <a:spcBef>
                <a:spcPts val="900"/>
              </a:spcBef>
            </a:pPr>
            <a:r>
              <a:rPr lang="en-US" sz="2000" dirty="0">
                <a:latin typeface="Book Antiqua" panose="02040602050305030304" pitchFamily="18" charset="0"/>
              </a:rPr>
              <a:t>5. Compute the maximum potential sales price. </a:t>
            </a:r>
          </a:p>
          <a:p>
            <a:pPr>
              <a:spcBef>
                <a:spcPts val="900"/>
              </a:spcBef>
            </a:pPr>
            <a:r>
              <a:rPr lang="en-US" sz="2000" dirty="0">
                <a:latin typeface="Book Antiqua" panose="02040602050305030304" pitchFamily="18" charset="0"/>
              </a:rPr>
              <a:t>1992.144 =INTERCEPT(B2:B7,A2:A7) </a:t>
            </a:r>
          </a:p>
          <a:p>
            <a:pPr>
              <a:spcBef>
                <a:spcPts val="900"/>
              </a:spcBef>
            </a:pPr>
            <a:r>
              <a:rPr lang="en-US" sz="2000" dirty="0">
                <a:latin typeface="Book Antiqua" panose="02040602050305030304" pitchFamily="18" charset="0"/>
              </a:rPr>
              <a:t>6. Compute the slope of the demand curve. </a:t>
            </a:r>
          </a:p>
          <a:p>
            <a:pPr>
              <a:spcBef>
                <a:spcPts val="900"/>
              </a:spcBef>
            </a:pPr>
            <a:r>
              <a:rPr lang="en-US" sz="2000" dirty="0">
                <a:latin typeface="Book Antiqua" panose="02040602050305030304" pitchFamily="18" charset="0"/>
              </a:rPr>
              <a:t>-17.0308 =SLOPE(B2:B7,A2:A7) </a:t>
            </a:r>
          </a:p>
          <a:p>
            <a:pPr>
              <a:spcBef>
                <a:spcPts val="900"/>
              </a:spcBef>
            </a:pPr>
            <a:r>
              <a:rPr lang="en-US" sz="2000" dirty="0">
                <a:latin typeface="Book Antiqua" panose="02040602050305030304" pitchFamily="18" charset="0"/>
              </a:rPr>
              <a:t>7. Compute the maximum potential sales quantity. </a:t>
            </a:r>
          </a:p>
          <a:p>
            <a:endParaRPr lang="en-US" sz="2000" dirty="0">
              <a:latin typeface="Book Antiqua" panose="02040602050305030304" pitchFamily="18" charset="0"/>
            </a:endParaRPr>
          </a:p>
          <a:p>
            <a:r>
              <a:rPr lang="en-US" sz="2000" dirty="0">
                <a:latin typeface="Book Antiqua" panose="02040602050305030304" pitchFamily="18" charset="0"/>
              </a:rPr>
              <a:t>P= Intercept+Slope*Q</a:t>
            </a:r>
          </a:p>
          <a:p>
            <a:r>
              <a:rPr lang="en-US" sz="2000" dirty="0">
                <a:latin typeface="Book Antiqua" panose="02040602050305030304" pitchFamily="18" charset="0"/>
              </a:rPr>
              <a:t>P = 1992.144 -17.0308Q</a:t>
            </a:r>
          </a:p>
          <a:p>
            <a:r>
              <a:rPr lang="en-US" sz="2000" dirty="0">
                <a:latin typeface="Book Antiqua" panose="02040602050305030304" pitchFamily="18" charset="0"/>
              </a:rPr>
              <a:t>0 = 1992.144 -17.0308Q</a:t>
            </a:r>
          </a:p>
          <a:p>
            <a:r>
              <a:rPr lang="en-US" sz="2000" dirty="0">
                <a:latin typeface="Book Antiqua" panose="02040602050305030304" pitchFamily="18" charset="0"/>
              </a:rPr>
              <a:t>Q= 1992.144/17.0308 </a:t>
            </a:r>
          </a:p>
          <a:p>
            <a:r>
              <a:rPr lang="en-US" sz="2000" dirty="0">
                <a:latin typeface="Book Antiqua" panose="02040602050305030304" pitchFamily="18" charset="0"/>
              </a:rPr>
              <a:t>Q = 116.9728</a:t>
            </a:r>
          </a:p>
          <a:p>
            <a:endParaRPr lang="en-US" sz="2000" dirty="0">
              <a:latin typeface="Book Antiqua" panose="02040602050305030304" pitchFamily="18" charset="0"/>
            </a:endParaRPr>
          </a:p>
          <a:p>
            <a:pPr marL="0" indent="0">
              <a:buNone/>
            </a:pPr>
            <a:endParaRPr lang="en-US" sz="2000" dirty="0">
              <a:latin typeface="Book Antiqua" panose="0204060205030503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63333907"/>
              </p:ext>
            </p:extLst>
          </p:nvPr>
        </p:nvGraphicFramePr>
        <p:xfrm>
          <a:off x="314325" y="1094481"/>
          <a:ext cx="4257675" cy="1343025"/>
        </p:xfrm>
        <a:graphic>
          <a:graphicData uri="http://schemas.openxmlformats.org/presentationml/2006/ole">
            <mc:AlternateContent xmlns:mc="http://schemas.openxmlformats.org/markup-compatibility/2006">
              <mc:Choice xmlns:v="urn:schemas-microsoft-com:vml" Requires="v">
                <p:oleObj spid="_x0000_s74831" name="Worksheet" r:id="rId5" imgW="4257877" imgH="1343297" progId="Excel.Sheet.12">
                  <p:embed/>
                </p:oleObj>
              </mc:Choice>
              <mc:Fallback>
                <p:oleObj name="Worksheet" r:id="rId5" imgW="4257877" imgH="1343297" progId="Excel.Sheet.12">
                  <p:embed/>
                  <p:pic>
                    <p:nvPicPr>
                      <p:cNvPr id="5" name="Object 4"/>
                      <p:cNvPicPr/>
                      <p:nvPr/>
                    </p:nvPicPr>
                    <p:blipFill>
                      <a:blip r:embed="rId6"/>
                      <a:stretch>
                        <a:fillRect/>
                      </a:stretch>
                    </p:blipFill>
                    <p:spPr>
                      <a:xfrm>
                        <a:off x="314325" y="1094481"/>
                        <a:ext cx="4257675" cy="13430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58843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dissolv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dissolv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dissolve">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2</a:t>
            </a:r>
          </a:p>
        </p:txBody>
      </p:sp>
      <p:sp>
        <p:nvSpPr>
          <p:cNvPr id="6" name="Rectangle 5"/>
          <p:cNvSpPr/>
          <p:nvPr/>
        </p:nvSpPr>
        <p:spPr>
          <a:xfrm>
            <a:off x="73151" y="2430463"/>
            <a:ext cx="6130671" cy="1631216"/>
          </a:xfrm>
          <a:prstGeom prst="rect">
            <a:avLst/>
          </a:prstGeom>
        </p:spPr>
        <p:txBody>
          <a:bodyPr wrap="square">
            <a:spAutoFit/>
          </a:bodyPr>
          <a:lstStyle/>
          <a:p>
            <a:r>
              <a:rPr lang="en-US" sz="2000" dirty="0">
                <a:latin typeface="Book Antiqua" panose="02040602050305030304" pitchFamily="18" charset="0"/>
              </a:rPr>
              <a:t>8. At what quantity is the total sales maximized?</a:t>
            </a:r>
          </a:p>
          <a:p>
            <a:r>
              <a:rPr lang="en-US" sz="2000" dirty="0">
                <a:latin typeface="Book Antiqua" panose="02040602050305030304" pitchFamily="18" charset="0"/>
              </a:rPr>
              <a:t>Q</a:t>
            </a:r>
          </a:p>
          <a:p>
            <a:r>
              <a:rPr lang="en-US" sz="2000" dirty="0">
                <a:latin typeface="Book Antiqua" panose="02040602050305030304" pitchFamily="18" charset="0"/>
              </a:rPr>
              <a:t>P= 1992.144 -17.0308Q</a:t>
            </a:r>
          </a:p>
          <a:p>
            <a:r>
              <a:rPr lang="en-US" sz="2000" dirty="0">
                <a:latin typeface="Book Antiqua" panose="02040602050305030304" pitchFamily="18" charset="0"/>
              </a:rPr>
              <a:t>Total Revenue =TR= PQ</a:t>
            </a:r>
          </a:p>
          <a:p>
            <a:r>
              <a:rPr lang="en-US" sz="2000" dirty="0">
                <a:latin typeface="Book Antiqua" panose="02040602050305030304" pitchFamily="18" charset="0"/>
              </a:rPr>
              <a:t>Use Solver to Maximize TR</a:t>
            </a:r>
            <a:endParaRPr lang="en-US" dirty="0">
              <a:latin typeface="Book Antiqua" panose="02040602050305030304" pitchFamily="18" charset="0"/>
            </a:endParaRPr>
          </a:p>
        </p:txBody>
      </p:sp>
      <p:graphicFrame>
        <p:nvGraphicFramePr>
          <p:cNvPr id="5" name="Object 4"/>
          <p:cNvGraphicFramePr>
            <a:graphicFrameLocks noChangeAspect="1"/>
          </p:cNvGraphicFramePr>
          <p:nvPr/>
        </p:nvGraphicFramePr>
        <p:xfrm>
          <a:off x="256033" y="1124712"/>
          <a:ext cx="4381500" cy="1287463"/>
        </p:xfrm>
        <a:graphic>
          <a:graphicData uri="http://schemas.openxmlformats.org/presentationml/2006/ole">
            <mc:AlternateContent xmlns:mc="http://schemas.openxmlformats.org/markup-compatibility/2006">
              <mc:Choice xmlns:v="urn:schemas-microsoft-com:vml" Requires="v">
                <p:oleObj spid="_x0000_s75855" name="Worksheet" r:id="rId4" imgW="4381465" imgH="1287890" progId="Excel.Sheet.12">
                  <p:embed/>
                </p:oleObj>
              </mc:Choice>
              <mc:Fallback>
                <p:oleObj name="Worksheet" r:id="rId4" imgW="4381465" imgH="1287890" progId="Excel.Sheet.12">
                  <p:embed/>
                  <p:pic>
                    <p:nvPicPr>
                      <p:cNvPr id="5" name="Object 4"/>
                      <p:cNvPicPr/>
                      <p:nvPr/>
                    </p:nvPicPr>
                    <p:blipFill>
                      <a:blip r:embed="rId5"/>
                      <a:stretch>
                        <a:fillRect/>
                      </a:stretch>
                    </p:blipFill>
                    <p:spPr>
                      <a:xfrm>
                        <a:off x="256033" y="1124712"/>
                        <a:ext cx="4381500" cy="1287463"/>
                      </a:xfrm>
                      <a:prstGeom prst="rect">
                        <a:avLst/>
                      </a:prstGeom>
                      <a:solidFill>
                        <a:schemeClr val="bg1"/>
                      </a:solidFill>
                    </p:spPr>
                  </p:pic>
                </p:oleObj>
              </mc:Fallback>
            </mc:AlternateContent>
          </a:graphicData>
        </a:graphic>
      </p:graphicFrame>
      <p:sp>
        <p:nvSpPr>
          <p:cNvPr id="7" name="Rectangle 6"/>
          <p:cNvSpPr/>
          <p:nvPr/>
        </p:nvSpPr>
        <p:spPr>
          <a:xfrm>
            <a:off x="30480" y="4651614"/>
            <a:ext cx="6133297" cy="1015663"/>
          </a:xfrm>
          <a:prstGeom prst="rect">
            <a:avLst/>
          </a:prstGeom>
        </p:spPr>
        <p:txBody>
          <a:bodyPr wrap="square">
            <a:spAutoFit/>
          </a:bodyPr>
          <a:lstStyle/>
          <a:p>
            <a:endParaRPr lang="en-US" sz="2000" dirty="0">
              <a:latin typeface="Book Antiqua" panose="02040602050305030304" pitchFamily="18" charset="0"/>
            </a:endParaRPr>
          </a:p>
          <a:p>
            <a:r>
              <a:rPr lang="en-US" sz="2000" dirty="0">
                <a:latin typeface="Book Antiqua" panose="02040602050305030304" pitchFamily="18" charset="0"/>
              </a:rPr>
              <a:t>9. At what quantity is the total profit maximized.</a:t>
            </a:r>
          </a:p>
          <a:p>
            <a:r>
              <a:rPr lang="en-US" sz="2000" dirty="0">
                <a:latin typeface="Book Antiqua" panose="02040602050305030304" pitchFamily="18" charset="0"/>
              </a:rPr>
              <a:t>TC = F+VQ</a:t>
            </a:r>
          </a:p>
        </p:txBody>
      </p:sp>
      <p:pic>
        <p:nvPicPr>
          <p:cNvPr id="9" name="Picture 8"/>
          <p:cNvPicPr>
            <a:picLocks noChangeAspect="1"/>
          </p:cNvPicPr>
          <p:nvPr/>
        </p:nvPicPr>
        <p:blipFill>
          <a:blip r:embed="rId6"/>
          <a:stretch>
            <a:fillRect/>
          </a:stretch>
        </p:blipFill>
        <p:spPr>
          <a:xfrm>
            <a:off x="6248400" y="948009"/>
            <a:ext cx="2734778" cy="1640867"/>
          </a:xfrm>
          <a:prstGeom prst="rect">
            <a:avLst/>
          </a:prstGeom>
        </p:spPr>
      </p:pic>
      <p:pic>
        <p:nvPicPr>
          <p:cNvPr id="10" name="Picture 9"/>
          <p:cNvPicPr>
            <a:picLocks noChangeAspect="1"/>
          </p:cNvPicPr>
          <p:nvPr/>
        </p:nvPicPr>
        <p:blipFill>
          <a:blip r:embed="rId7"/>
          <a:stretch>
            <a:fillRect/>
          </a:stretch>
        </p:blipFill>
        <p:spPr>
          <a:xfrm>
            <a:off x="6278880" y="2733922"/>
            <a:ext cx="2756368" cy="1653821"/>
          </a:xfrm>
          <a:prstGeom prst="rect">
            <a:avLst/>
          </a:prstGeom>
        </p:spPr>
      </p:pic>
      <p:pic>
        <p:nvPicPr>
          <p:cNvPr id="11" name="Picture 10"/>
          <p:cNvPicPr>
            <a:picLocks noChangeAspect="1"/>
          </p:cNvPicPr>
          <p:nvPr/>
        </p:nvPicPr>
        <p:blipFill>
          <a:blip r:embed="rId8"/>
          <a:stretch>
            <a:fillRect/>
          </a:stretch>
        </p:blipFill>
        <p:spPr>
          <a:xfrm>
            <a:off x="6163778" y="4554233"/>
            <a:ext cx="2819400" cy="1729232"/>
          </a:xfrm>
          <a:prstGeom prst="rect">
            <a:avLst/>
          </a:prstGeom>
        </p:spPr>
      </p:pic>
      <p:pic>
        <p:nvPicPr>
          <p:cNvPr id="13" name="Picture 12"/>
          <p:cNvPicPr>
            <a:picLocks noChangeAspect="1"/>
          </p:cNvPicPr>
          <p:nvPr/>
        </p:nvPicPr>
        <p:blipFill>
          <a:blip r:embed="rId9"/>
          <a:stretch>
            <a:fillRect/>
          </a:stretch>
        </p:blipFill>
        <p:spPr>
          <a:xfrm>
            <a:off x="256033" y="4230900"/>
            <a:ext cx="4568588" cy="569700"/>
          </a:xfrm>
          <a:prstGeom prst="rect">
            <a:avLst/>
          </a:prstGeom>
        </p:spPr>
      </p:pic>
      <p:pic>
        <p:nvPicPr>
          <p:cNvPr id="14" name="Picture 13"/>
          <p:cNvPicPr>
            <a:picLocks noChangeAspect="1"/>
          </p:cNvPicPr>
          <p:nvPr/>
        </p:nvPicPr>
        <p:blipFill>
          <a:blip r:embed="rId10"/>
          <a:stretch>
            <a:fillRect/>
          </a:stretch>
        </p:blipFill>
        <p:spPr>
          <a:xfrm>
            <a:off x="341698" y="5592460"/>
            <a:ext cx="4287835" cy="791342"/>
          </a:xfrm>
          <a:prstGeom prst="rect">
            <a:avLst/>
          </a:prstGeom>
        </p:spPr>
      </p:pic>
    </p:spTree>
    <p:extLst>
      <p:ext uri="{BB962C8B-B14F-4D97-AF65-F5344CB8AC3E}">
        <p14:creationId xmlns:p14="http://schemas.microsoft.com/office/powerpoint/2010/main" val="3013090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a:t>
            </a:r>
          </a:p>
        </p:txBody>
      </p:sp>
      <p:sp>
        <p:nvSpPr>
          <p:cNvPr id="6" name="Rectangle 5"/>
          <p:cNvSpPr/>
          <p:nvPr/>
        </p:nvSpPr>
        <p:spPr>
          <a:xfrm>
            <a:off x="36577" y="914400"/>
            <a:ext cx="9070848" cy="707886"/>
          </a:xfrm>
          <a:prstGeom prst="rect">
            <a:avLst/>
          </a:prstGeom>
        </p:spPr>
        <p:txBody>
          <a:bodyPr wrap="square">
            <a:spAutoFit/>
          </a:bodyPr>
          <a:lstStyle/>
          <a:p>
            <a:r>
              <a:rPr lang="en-US" sz="2000" dirty="0">
                <a:latin typeface="Book Antiqua" panose="02040602050305030304" pitchFamily="18" charset="0"/>
              </a:rPr>
              <a:t>10. Compute one break-even point</a:t>
            </a:r>
          </a:p>
          <a:p>
            <a:r>
              <a:rPr lang="en-US" sz="2000" dirty="0">
                <a:latin typeface="Book Antiqua" panose="02040602050305030304" pitchFamily="18" charset="0"/>
              </a:rPr>
              <a:t>11.Compute the other break-even point</a:t>
            </a:r>
            <a:endParaRPr lang="en-US" sz="2000" dirty="0"/>
          </a:p>
        </p:txBody>
      </p:sp>
      <p:pic>
        <p:nvPicPr>
          <p:cNvPr id="9" name="Picture 8"/>
          <p:cNvPicPr>
            <a:picLocks noChangeAspect="1"/>
          </p:cNvPicPr>
          <p:nvPr/>
        </p:nvPicPr>
        <p:blipFill>
          <a:blip r:embed="rId3"/>
          <a:stretch>
            <a:fillRect/>
          </a:stretch>
        </p:blipFill>
        <p:spPr>
          <a:xfrm>
            <a:off x="4768787" y="914400"/>
            <a:ext cx="4310063" cy="264350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271061997"/>
              </p:ext>
            </p:extLst>
          </p:nvPr>
        </p:nvGraphicFramePr>
        <p:xfrm>
          <a:off x="31750" y="3798888"/>
          <a:ext cx="6584950" cy="1101725"/>
        </p:xfrm>
        <a:graphic>
          <a:graphicData uri="http://schemas.openxmlformats.org/presentationml/2006/ole">
            <mc:AlternateContent xmlns:mc="http://schemas.openxmlformats.org/markup-compatibility/2006">
              <mc:Choice xmlns:v="urn:schemas-microsoft-com:vml" Requires="v">
                <p:oleObj spid="_x0000_s77110" name="Worksheet" r:id="rId4" imgW="2333872" imgH="390797" progId="Excel.Sheet.12">
                  <p:embed/>
                </p:oleObj>
              </mc:Choice>
              <mc:Fallback>
                <p:oleObj name="Worksheet" r:id="rId4" imgW="2333872" imgH="390797" progId="Excel.Sheet.12">
                  <p:embed/>
                  <p:pic>
                    <p:nvPicPr>
                      <p:cNvPr id="5" name="Object 4"/>
                      <p:cNvPicPr/>
                      <p:nvPr/>
                    </p:nvPicPr>
                    <p:blipFill>
                      <a:blip r:embed="rId5"/>
                      <a:stretch>
                        <a:fillRect/>
                      </a:stretch>
                    </p:blipFill>
                    <p:spPr>
                      <a:xfrm>
                        <a:off x="31750" y="3798888"/>
                        <a:ext cx="6584950" cy="1101725"/>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1814" y="5093067"/>
          <a:ext cx="7990596" cy="949339"/>
        </p:xfrm>
        <a:graphic>
          <a:graphicData uri="http://schemas.openxmlformats.org/presentationml/2006/ole">
            <mc:AlternateContent xmlns:mc="http://schemas.openxmlformats.org/markup-compatibility/2006">
              <mc:Choice xmlns:v="urn:schemas-microsoft-com:vml" Requires="v">
                <p:oleObj spid="_x0000_s77111" name="Worksheet" r:id="rId6" imgW="3139582" imgH="373301" progId="Excel.Sheet.12">
                  <p:embed/>
                </p:oleObj>
              </mc:Choice>
              <mc:Fallback>
                <p:oleObj name="Worksheet" r:id="rId6" imgW="3139582" imgH="373301" progId="Excel.Sheet.12">
                  <p:embed/>
                  <p:pic>
                    <p:nvPicPr>
                      <p:cNvPr id="11" name="Object 10"/>
                      <p:cNvPicPr/>
                      <p:nvPr/>
                    </p:nvPicPr>
                    <p:blipFill>
                      <a:blip r:embed="rId7"/>
                      <a:stretch>
                        <a:fillRect/>
                      </a:stretch>
                    </p:blipFill>
                    <p:spPr>
                      <a:xfrm>
                        <a:off x="31814" y="5093067"/>
                        <a:ext cx="7990596" cy="949339"/>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110110" y="1838259"/>
          <a:ext cx="1974077" cy="600141"/>
        </p:xfrm>
        <a:graphic>
          <a:graphicData uri="http://schemas.openxmlformats.org/presentationml/2006/ole">
            <mc:AlternateContent xmlns:mc="http://schemas.openxmlformats.org/markup-compatibility/2006">
              <mc:Choice xmlns:v="urn:schemas-microsoft-com:vml" Requires="v">
                <p:oleObj spid="_x0000_s77112" name="Worksheet" r:id="rId8" imgW="1226997" imgH="373301" progId="Excel.Sheet.12">
                  <p:embed/>
                </p:oleObj>
              </mc:Choice>
              <mc:Fallback>
                <p:oleObj name="Worksheet" r:id="rId8" imgW="1226997" imgH="373301" progId="Excel.Sheet.12">
                  <p:embed/>
                  <p:pic>
                    <p:nvPicPr>
                      <p:cNvPr id="2" name="Object 1"/>
                      <p:cNvPicPr/>
                      <p:nvPr/>
                    </p:nvPicPr>
                    <p:blipFill>
                      <a:blip r:embed="rId9"/>
                      <a:stretch>
                        <a:fillRect/>
                      </a:stretch>
                    </p:blipFill>
                    <p:spPr>
                      <a:xfrm>
                        <a:off x="110110" y="1838259"/>
                        <a:ext cx="1974077" cy="600141"/>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43638" y="2932173"/>
          <a:ext cx="1884890" cy="573027"/>
        </p:xfrm>
        <a:graphic>
          <a:graphicData uri="http://schemas.openxmlformats.org/presentationml/2006/ole">
            <mc:AlternateContent xmlns:mc="http://schemas.openxmlformats.org/markup-compatibility/2006">
              <mc:Choice xmlns:v="urn:schemas-microsoft-com:vml" Requires="v">
                <p:oleObj spid="_x0000_s77113" name="Worksheet" r:id="rId10" imgW="1226997" imgH="373301" progId="Excel.Sheet.12">
                  <p:embed/>
                </p:oleObj>
              </mc:Choice>
              <mc:Fallback>
                <p:oleObj name="Worksheet" r:id="rId10" imgW="1226997" imgH="373301" progId="Excel.Sheet.12">
                  <p:embed/>
                  <p:pic>
                    <p:nvPicPr>
                      <p:cNvPr id="7" name="Object 6"/>
                      <p:cNvPicPr/>
                      <p:nvPr/>
                    </p:nvPicPr>
                    <p:blipFill>
                      <a:blip r:embed="rId11"/>
                      <a:stretch>
                        <a:fillRect/>
                      </a:stretch>
                    </p:blipFill>
                    <p:spPr>
                      <a:xfrm>
                        <a:off x="143638" y="2932173"/>
                        <a:ext cx="1884890" cy="573027"/>
                      </a:xfrm>
                      <a:prstGeom prst="rect">
                        <a:avLst/>
                      </a:prstGeom>
                    </p:spPr>
                  </p:pic>
                </p:oleObj>
              </mc:Fallback>
            </mc:AlternateContent>
          </a:graphicData>
        </a:graphic>
      </p:graphicFrame>
    </p:spTree>
    <p:extLst>
      <p:ext uri="{BB962C8B-B14F-4D97-AF65-F5344CB8AC3E}">
        <p14:creationId xmlns:p14="http://schemas.microsoft.com/office/powerpoint/2010/main" val="20781300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9144"/>
            <a:ext cx="9144000" cy="838200"/>
          </a:xfrm>
        </p:spPr>
        <p:txBody>
          <a:bodyPr/>
          <a:lstStyle/>
          <a:p>
            <a:r>
              <a:rPr lang="en-US" dirty="0"/>
              <a:t>Practice - Problem 3 </a:t>
            </a:r>
          </a:p>
        </p:txBody>
      </p:sp>
      <p:sp>
        <p:nvSpPr>
          <p:cNvPr id="4" name="Content Placeholder 3"/>
          <p:cNvSpPr>
            <a:spLocks noGrp="1"/>
          </p:cNvSpPr>
          <p:nvPr>
            <p:ph idx="1"/>
          </p:nvPr>
        </p:nvSpPr>
        <p:spPr>
          <a:xfrm>
            <a:off x="-1" y="850392"/>
            <a:ext cx="9144001" cy="1892808"/>
          </a:xfrm>
        </p:spPr>
        <p:txBody>
          <a:bodyPr/>
          <a:lstStyle/>
          <a:p>
            <a:pPr marL="0" indent="0">
              <a:buNone/>
            </a:pPr>
            <a:r>
              <a:rPr lang="en-US" dirty="0"/>
              <a:t>Given the following information regarding a production and distribution system; The total fixed costs are equal to 15,700 dollars. The variable cost per unit of product is equal to 810 dollars. The linear demand curve intercept of the price axis is at 1,600 dollars. The slope of the linear demand curve is -5. </a:t>
            </a:r>
          </a:p>
          <a:p>
            <a:pPr marL="0" indent="0">
              <a:buNone/>
            </a:pPr>
            <a:endParaRPr lang="en-US" dirty="0"/>
          </a:p>
        </p:txBody>
      </p:sp>
      <p:sp>
        <p:nvSpPr>
          <p:cNvPr id="7" name="Content Placeholder 3"/>
          <p:cNvSpPr txBox="1">
            <a:spLocks/>
          </p:cNvSpPr>
          <p:nvPr/>
        </p:nvSpPr>
        <p:spPr bwMode="auto">
          <a:xfrm>
            <a:off x="9144" y="3554610"/>
            <a:ext cx="3429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Price = 1600-5Q</a:t>
            </a:r>
          </a:p>
          <a:p>
            <a:pPr marL="0" indent="0">
              <a:buNone/>
            </a:pPr>
            <a:r>
              <a:rPr lang="en-US" kern="0" dirty="0"/>
              <a:t>TR= PQ</a:t>
            </a:r>
          </a:p>
        </p:txBody>
      </p:sp>
      <p:graphicFrame>
        <p:nvGraphicFramePr>
          <p:cNvPr id="9" name="Object 8"/>
          <p:cNvGraphicFramePr>
            <a:graphicFrameLocks noChangeAspect="1"/>
          </p:cNvGraphicFramePr>
          <p:nvPr/>
        </p:nvGraphicFramePr>
        <p:xfrm>
          <a:off x="5715000" y="2971800"/>
          <a:ext cx="3078988" cy="1515498"/>
        </p:xfrm>
        <a:graphic>
          <a:graphicData uri="http://schemas.openxmlformats.org/presentationml/2006/ole">
            <mc:AlternateContent xmlns:mc="http://schemas.openxmlformats.org/markup-compatibility/2006">
              <mc:Choice xmlns:v="urn:schemas-microsoft-com:vml" Requires="v">
                <p:oleObj spid="_x0000_s77980" name="Worksheet" r:id="rId3" imgW="1935551" imgH="952343" progId="Excel.Sheet.12">
                  <p:embed/>
                </p:oleObj>
              </mc:Choice>
              <mc:Fallback>
                <p:oleObj name="Worksheet" r:id="rId3" imgW="1935551" imgH="952343" progId="Excel.Sheet.12">
                  <p:embed/>
                  <p:pic>
                    <p:nvPicPr>
                      <p:cNvPr id="9" name="Object 8"/>
                      <p:cNvPicPr/>
                      <p:nvPr/>
                    </p:nvPicPr>
                    <p:blipFill>
                      <a:blip r:embed="rId4"/>
                      <a:stretch>
                        <a:fillRect/>
                      </a:stretch>
                    </p:blipFill>
                    <p:spPr>
                      <a:xfrm>
                        <a:off x="5715000" y="2971800"/>
                        <a:ext cx="3078988" cy="1515498"/>
                      </a:xfrm>
                      <a:prstGeom prst="rect">
                        <a:avLst/>
                      </a:prstGeom>
                    </p:spPr>
                  </p:pic>
                </p:oleObj>
              </mc:Fallback>
            </mc:AlternateContent>
          </a:graphicData>
        </a:graphic>
      </p:graphicFrame>
      <p:sp>
        <p:nvSpPr>
          <p:cNvPr id="10" name="Content Placeholder 3"/>
          <p:cNvSpPr txBox="1">
            <a:spLocks/>
          </p:cNvSpPr>
          <p:nvPr/>
        </p:nvSpPr>
        <p:spPr bwMode="auto">
          <a:xfrm>
            <a:off x="1" y="2723388"/>
            <a:ext cx="525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1. At around what quantity of sales is the revenue maximized? </a:t>
            </a:r>
          </a:p>
          <a:p>
            <a:pPr marL="0" indent="0">
              <a:buFont typeface="Wingdings" pitchFamily="2" charset="2"/>
              <a:buNone/>
            </a:pPr>
            <a:endParaRPr lang="en-US" kern="0" dirty="0"/>
          </a:p>
        </p:txBody>
      </p:sp>
      <p:sp>
        <p:nvSpPr>
          <p:cNvPr id="11" name="Content Placeholder 3"/>
          <p:cNvSpPr txBox="1">
            <a:spLocks/>
          </p:cNvSpPr>
          <p:nvPr/>
        </p:nvSpPr>
        <p:spPr bwMode="auto">
          <a:xfrm>
            <a:off x="76201" y="4487298"/>
            <a:ext cx="3886201"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2. At around what volume of sales is the total profit maximized? </a:t>
            </a:r>
          </a:p>
          <a:p>
            <a:pPr marL="0" indent="0">
              <a:buFont typeface="Wingdings" pitchFamily="2" charset="2"/>
              <a:buNone/>
            </a:pPr>
            <a:r>
              <a:rPr lang="en-US" kern="0" dirty="0"/>
              <a:t>79 units. </a:t>
            </a:r>
          </a:p>
        </p:txBody>
      </p:sp>
      <p:graphicFrame>
        <p:nvGraphicFramePr>
          <p:cNvPr id="12" name="Object 11"/>
          <p:cNvGraphicFramePr>
            <a:graphicFrameLocks noChangeAspect="1"/>
          </p:cNvGraphicFramePr>
          <p:nvPr/>
        </p:nvGraphicFramePr>
        <p:xfrm>
          <a:off x="5678424" y="4792098"/>
          <a:ext cx="3188845" cy="1600200"/>
        </p:xfrm>
        <a:graphic>
          <a:graphicData uri="http://schemas.openxmlformats.org/presentationml/2006/ole">
            <mc:AlternateContent xmlns:mc="http://schemas.openxmlformats.org/markup-compatibility/2006">
              <mc:Choice xmlns:v="urn:schemas-microsoft-com:vml" Requires="v">
                <p:oleObj spid="_x0000_s77981" name="Worksheet" r:id="rId5" imgW="2628794" imgH="1318433" progId="Excel.Sheet.12">
                  <p:embed/>
                </p:oleObj>
              </mc:Choice>
              <mc:Fallback>
                <p:oleObj name="Worksheet" r:id="rId5" imgW="2628794" imgH="1318433" progId="Excel.Sheet.12">
                  <p:embed/>
                  <p:pic>
                    <p:nvPicPr>
                      <p:cNvPr id="12" name="Object 11"/>
                      <p:cNvPicPr/>
                      <p:nvPr/>
                    </p:nvPicPr>
                    <p:blipFill>
                      <a:blip r:embed="rId6"/>
                      <a:stretch>
                        <a:fillRect/>
                      </a:stretch>
                    </p:blipFill>
                    <p:spPr>
                      <a:xfrm>
                        <a:off x="5678424" y="4792098"/>
                        <a:ext cx="3188845" cy="1600200"/>
                      </a:xfrm>
                      <a:prstGeom prst="rect">
                        <a:avLst/>
                      </a:prstGeom>
                    </p:spPr>
                  </p:pic>
                </p:oleObj>
              </mc:Fallback>
            </mc:AlternateContent>
          </a:graphicData>
        </a:graphic>
      </p:graphicFrame>
    </p:spTree>
    <p:extLst>
      <p:ext uri="{BB962C8B-B14F-4D97-AF65-F5344CB8AC3E}">
        <p14:creationId xmlns:p14="http://schemas.microsoft.com/office/powerpoint/2010/main" val="2172918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3 </a:t>
            </a:r>
          </a:p>
        </p:txBody>
      </p:sp>
      <p:sp>
        <p:nvSpPr>
          <p:cNvPr id="7" name="Content Placeholder 3"/>
          <p:cNvSpPr txBox="1">
            <a:spLocks/>
          </p:cNvSpPr>
          <p:nvPr/>
        </p:nvSpPr>
        <p:spPr bwMode="auto">
          <a:xfrm>
            <a:off x="1" y="838200"/>
            <a:ext cx="4267199"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2. At around what quantity of sales do you have the first break-even point (from loss to profit)?</a:t>
            </a:r>
          </a:p>
          <a:p>
            <a:pPr marL="0" indent="0">
              <a:buFont typeface="Wingdings" pitchFamily="2" charset="2"/>
              <a:buNone/>
            </a:pPr>
            <a:r>
              <a:rPr lang="en-US" kern="0" dirty="0"/>
              <a:t>23 units. </a:t>
            </a:r>
          </a:p>
        </p:txBody>
      </p:sp>
      <p:graphicFrame>
        <p:nvGraphicFramePr>
          <p:cNvPr id="4" name="Object 3"/>
          <p:cNvGraphicFramePr>
            <a:graphicFrameLocks noChangeAspect="1"/>
          </p:cNvGraphicFramePr>
          <p:nvPr/>
        </p:nvGraphicFramePr>
        <p:xfrm>
          <a:off x="4556760" y="927496"/>
          <a:ext cx="4503296" cy="2259807"/>
        </p:xfrm>
        <a:graphic>
          <a:graphicData uri="http://schemas.openxmlformats.org/presentationml/2006/ole">
            <mc:AlternateContent xmlns:mc="http://schemas.openxmlformats.org/markup-compatibility/2006">
              <mc:Choice xmlns:v="urn:schemas-microsoft-com:vml" Requires="v">
                <p:oleObj spid="_x0000_s79004" name="Worksheet" r:id="rId3" imgW="2628794" imgH="1318433" progId="Excel.Sheet.12">
                  <p:embed/>
                </p:oleObj>
              </mc:Choice>
              <mc:Fallback>
                <p:oleObj name="Worksheet" r:id="rId3" imgW="2628794" imgH="1318433" progId="Excel.Sheet.12">
                  <p:embed/>
                  <p:pic>
                    <p:nvPicPr>
                      <p:cNvPr id="4" name="Object 3"/>
                      <p:cNvPicPr/>
                      <p:nvPr/>
                    </p:nvPicPr>
                    <p:blipFill>
                      <a:blip r:embed="rId4"/>
                      <a:stretch>
                        <a:fillRect/>
                      </a:stretch>
                    </p:blipFill>
                    <p:spPr>
                      <a:xfrm>
                        <a:off x="4556760" y="927496"/>
                        <a:ext cx="4503296" cy="2259807"/>
                      </a:xfrm>
                      <a:prstGeom prst="rect">
                        <a:avLst/>
                      </a:prstGeom>
                    </p:spPr>
                  </p:pic>
                </p:oleObj>
              </mc:Fallback>
            </mc:AlternateContent>
          </a:graphicData>
        </a:graphic>
      </p:graphicFrame>
      <p:sp>
        <p:nvSpPr>
          <p:cNvPr id="5" name="Rectangle 4"/>
          <p:cNvSpPr/>
          <p:nvPr/>
        </p:nvSpPr>
        <p:spPr>
          <a:xfrm>
            <a:off x="76200" y="3429000"/>
            <a:ext cx="4255006" cy="3046988"/>
          </a:xfrm>
          <a:prstGeom prst="rect">
            <a:avLst/>
          </a:prstGeom>
        </p:spPr>
        <p:txBody>
          <a:bodyPr wrap="square">
            <a:spAutoFit/>
          </a:bodyPr>
          <a:lstStyle/>
          <a:p>
            <a:pPr marL="0" indent="0">
              <a:buFont typeface="Wingdings" pitchFamily="2" charset="2"/>
              <a:buNone/>
            </a:pPr>
            <a:endParaRPr lang="en-US" sz="2400" kern="0" dirty="0">
              <a:latin typeface="Book Antiqua" panose="02040602050305030304" pitchFamily="18" charset="0"/>
            </a:endParaRPr>
          </a:p>
          <a:p>
            <a:pPr marL="0" indent="0">
              <a:buFont typeface="Wingdings" pitchFamily="2" charset="2"/>
              <a:buNone/>
            </a:pPr>
            <a:r>
              <a:rPr lang="en-US" sz="2400" kern="0" dirty="0">
                <a:latin typeface="Book Antiqua" panose="02040602050305030304" pitchFamily="18" charset="0"/>
              </a:rPr>
              <a:t>3. At around what quantity of sales do you have the second BEP? </a:t>
            </a:r>
          </a:p>
          <a:p>
            <a:pPr marL="0" indent="0">
              <a:buFont typeface="Wingdings" pitchFamily="2" charset="2"/>
              <a:buNone/>
            </a:pPr>
            <a:r>
              <a:rPr lang="en-US" sz="2400" kern="0" dirty="0">
                <a:latin typeface="Book Antiqua" panose="02040602050305030304" pitchFamily="18" charset="0"/>
              </a:rPr>
              <a:t>&gt;=Max Profit</a:t>
            </a:r>
          </a:p>
          <a:p>
            <a:pPr marL="0" indent="0">
              <a:buFont typeface="Wingdings" pitchFamily="2" charset="2"/>
              <a:buNone/>
            </a:pPr>
            <a:r>
              <a:rPr lang="en-US" sz="2400" kern="0" dirty="0">
                <a:latin typeface="Book Antiqua" panose="02040602050305030304" pitchFamily="18" charset="0"/>
              </a:rPr>
              <a:t>&gt;= 79</a:t>
            </a:r>
          </a:p>
          <a:p>
            <a:pPr marL="0" indent="0">
              <a:buFont typeface="Wingdings" pitchFamily="2" charset="2"/>
              <a:buNone/>
            </a:pPr>
            <a:r>
              <a:rPr lang="en-US" sz="2400" kern="0" dirty="0">
                <a:latin typeface="Book Antiqua" panose="02040602050305030304" pitchFamily="18" charset="0"/>
              </a:rPr>
              <a:t>135 units. </a:t>
            </a:r>
          </a:p>
          <a:p>
            <a:pPr marL="0" indent="0">
              <a:buFont typeface="Wingdings" pitchFamily="2" charset="2"/>
              <a:buNone/>
            </a:pPr>
            <a:r>
              <a:rPr lang="en-US" sz="2400" kern="0" dirty="0">
                <a:latin typeface="Book Antiqua" panose="02040602050305030304" pitchFamily="18" charset="0"/>
              </a:rPr>
              <a:t> </a:t>
            </a:r>
          </a:p>
        </p:txBody>
      </p:sp>
      <p:graphicFrame>
        <p:nvGraphicFramePr>
          <p:cNvPr id="6" name="Object 5"/>
          <p:cNvGraphicFramePr>
            <a:graphicFrameLocks noChangeAspect="1"/>
          </p:cNvGraphicFramePr>
          <p:nvPr/>
        </p:nvGraphicFramePr>
        <p:xfrm>
          <a:off x="4572000" y="3886200"/>
          <a:ext cx="4403643" cy="2209800"/>
        </p:xfrm>
        <a:graphic>
          <a:graphicData uri="http://schemas.openxmlformats.org/presentationml/2006/ole">
            <mc:AlternateContent xmlns:mc="http://schemas.openxmlformats.org/markup-compatibility/2006">
              <mc:Choice xmlns:v="urn:schemas-microsoft-com:vml" Requires="v">
                <p:oleObj spid="_x0000_s79005" name="Worksheet" r:id="rId5" imgW="2628794" imgH="1318433" progId="Excel.Sheet.12">
                  <p:embed/>
                </p:oleObj>
              </mc:Choice>
              <mc:Fallback>
                <p:oleObj name="Worksheet" r:id="rId5" imgW="2628794" imgH="1318433" progId="Excel.Sheet.12">
                  <p:embed/>
                  <p:pic>
                    <p:nvPicPr>
                      <p:cNvPr id="6" name="Object 5"/>
                      <p:cNvPicPr/>
                      <p:nvPr/>
                    </p:nvPicPr>
                    <p:blipFill>
                      <a:blip r:embed="rId6"/>
                      <a:stretch>
                        <a:fillRect/>
                      </a:stretch>
                    </p:blipFill>
                    <p:spPr>
                      <a:xfrm>
                        <a:off x="4572000" y="3886200"/>
                        <a:ext cx="4403643" cy="2209800"/>
                      </a:xfrm>
                      <a:prstGeom prst="rect">
                        <a:avLst/>
                      </a:prstGeom>
                    </p:spPr>
                  </p:pic>
                </p:oleObj>
              </mc:Fallback>
            </mc:AlternateContent>
          </a:graphicData>
        </a:graphic>
      </p:graphicFrame>
    </p:spTree>
    <p:extLst>
      <p:ext uri="{BB962C8B-B14F-4D97-AF65-F5344CB8AC3E}">
        <p14:creationId xmlns:p14="http://schemas.microsoft.com/office/powerpoint/2010/main" val="20933199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3 </a:t>
            </a:r>
          </a:p>
        </p:txBody>
      </p:sp>
      <p:graphicFrame>
        <p:nvGraphicFramePr>
          <p:cNvPr id="5" name="Object 4"/>
          <p:cNvGraphicFramePr>
            <a:graphicFrameLocks noChangeAspect="1"/>
          </p:cNvGraphicFramePr>
          <p:nvPr/>
        </p:nvGraphicFramePr>
        <p:xfrm>
          <a:off x="0" y="838200"/>
          <a:ext cx="9103963" cy="4800600"/>
        </p:xfrm>
        <a:graphic>
          <a:graphicData uri="http://schemas.openxmlformats.org/presentationml/2006/ole">
            <mc:AlternateContent xmlns:mc="http://schemas.openxmlformats.org/markup-compatibility/2006">
              <mc:Choice xmlns:v="urn:schemas-microsoft-com:vml" Requires="v">
                <p:oleObj spid="_x0000_s79951" name="Worksheet" r:id="rId3" imgW="7993557" imgH="4214064" progId="Excel.Sheet.12">
                  <p:embed/>
                </p:oleObj>
              </mc:Choice>
              <mc:Fallback>
                <p:oleObj name="Worksheet" r:id="rId3" imgW="7993557" imgH="4214064" progId="Excel.Sheet.12">
                  <p:embed/>
                  <p:pic>
                    <p:nvPicPr>
                      <p:cNvPr id="5" name="Object 4"/>
                      <p:cNvPicPr/>
                      <p:nvPr/>
                    </p:nvPicPr>
                    <p:blipFill>
                      <a:blip r:embed="rId4"/>
                      <a:stretch>
                        <a:fillRect/>
                      </a:stretch>
                    </p:blipFill>
                    <p:spPr>
                      <a:xfrm>
                        <a:off x="0" y="838200"/>
                        <a:ext cx="9103963" cy="4800600"/>
                      </a:xfrm>
                      <a:prstGeom prst="rect">
                        <a:avLst/>
                      </a:prstGeom>
                    </p:spPr>
                  </p:pic>
                </p:oleObj>
              </mc:Fallback>
            </mc:AlternateContent>
          </a:graphicData>
        </a:graphic>
      </p:graphicFrame>
      <p:sp>
        <p:nvSpPr>
          <p:cNvPr id="4" name="TextBox 3"/>
          <p:cNvSpPr txBox="1"/>
          <p:nvPr/>
        </p:nvSpPr>
        <p:spPr>
          <a:xfrm>
            <a:off x="-24384" y="6050465"/>
            <a:ext cx="4369851" cy="369332"/>
          </a:xfrm>
          <a:prstGeom prst="rect">
            <a:avLst/>
          </a:prstGeom>
          <a:noFill/>
        </p:spPr>
        <p:txBody>
          <a:bodyPr wrap="none" rtlCol="0">
            <a:spAutoFit/>
          </a:bodyPr>
          <a:lstStyle/>
          <a:p>
            <a:r>
              <a:rPr lang="en-US" dirty="0">
                <a:hlinkClick r:id="rId5" action="ppaction://hlinksldjump"/>
              </a:rPr>
              <a:t>Return To The Slide You Came From</a:t>
            </a:r>
            <a:endParaRPr lang="en-US" dirty="0"/>
          </a:p>
        </p:txBody>
      </p:sp>
    </p:spTree>
    <p:extLst>
      <p:ext uri="{BB962C8B-B14F-4D97-AF65-F5344CB8AC3E}">
        <p14:creationId xmlns:p14="http://schemas.microsoft.com/office/powerpoint/2010/main" val="39828180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1d</a:t>
            </a:r>
          </a:p>
        </p:txBody>
      </p:sp>
      <p:sp>
        <p:nvSpPr>
          <p:cNvPr id="4" name="Content Placeholder 3"/>
          <p:cNvSpPr>
            <a:spLocks noGrp="1"/>
          </p:cNvSpPr>
          <p:nvPr>
            <p:ph idx="1"/>
          </p:nvPr>
        </p:nvSpPr>
        <p:spPr/>
        <p:txBody>
          <a:bodyPr/>
          <a:lstStyle/>
          <a:p>
            <a:pPr marL="0" indent="0">
              <a:buNone/>
            </a:pPr>
            <a:r>
              <a:rPr lang="en-US" dirty="0"/>
              <a:t>There is an online store. Each day 300 potential customers visit the website. If the price is $200, no product is sold.  Draw the demand curve and the revenue curve in Excel. </a:t>
            </a:r>
          </a:p>
        </p:txBody>
      </p:sp>
      <p:graphicFrame>
        <p:nvGraphicFramePr>
          <p:cNvPr id="5" name="Object 4"/>
          <p:cNvGraphicFramePr>
            <a:graphicFrameLocks noChangeAspect="1"/>
          </p:cNvGraphicFramePr>
          <p:nvPr/>
        </p:nvGraphicFramePr>
        <p:xfrm>
          <a:off x="514350" y="2209800"/>
          <a:ext cx="2698750" cy="533400"/>
        </p:xfrm>
        <a:graphic>
          <a:graphicData uri="http://schemas.openxmlformats.org/presentationml/2006/ole">
            <mc:AlternateContent xmlns:mc="http://schemas.openxmlformats.org/markup-compatibility/2006">
              <mc:Choice xmlns:v="urn:schemas-microsoft-com:vml" Requires="v">
                <p:oleObj spid="_x0000_s86234" name="Worksheet" r:id="rId3" imgW="2171599" imgH="428557" progId="Excel.Sheet.12">
                  <p:link updateAutomatic="1"/>
                </p:oleObj>
              </mc:Choice>
              <mc:Fallback>
                <p:oleObj name="Worksheet" r:id="rId3" imgW="2171599" imgH="428557" progId="Excel.Sheet.12">
                  <p:link updateAutomatic="1"/>
                  <p:pic>
                    <p:nvPicPr>
                      <p:cNvPr id="5" name="Object 4"/>
                      <p:cNvPicPr/>
                      <p:nvPr/>
                    </p:nvPicPr>
                    <p:blipFill>
                      <a:blip r:embed="rId4"/>
                      <a:stretch>
                        <a:fillRect/>
                      </a:stretch>
                    </p:blipFill>
                    <p:spPr>
                      <a:xfrm>
                        <a:off x="514350" y="2209800"/>
                        <a:ext cx="2698750" cy="5334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60338" y="3046413"/>
          <a:ext cx="4562475" cy="3000375"/>
        </p:xfrm>
        <a:graphic>
          <a:graphicData uri="http://schemas.openxmlformats.org/presentationml/2006/ole">
            <mc:AlternateContent xmlns:mc="http://schemas.openxmlformats.org/markup-compatibility/2006">
              <mc:Choice xmlns:v="urn:schemas-microsoft-com:vml" Requires="v">
                <p:oleObj spid="_x0000_s86235" name="Worksheet" r:id="rId5" imgW="4562545" imgH="3000443" progId="Excel.Sheet.12">
                  <p:link updateAutomatic="1"/>
                </p:oleObj>
              </mc:Choice>
              <mc:Fallback>
                <p:oleObj name="Worksheet" r:id="rId5" imgW="4562545" imgH="3000443" progId="Excel.Sheet.12">
                  <p:link updateAutomatic="1"/>
                  <p:pic>
                    <p:nvPicPr>
                      <p:cNvPr id="7" name="Object 6"/>
                      <p:cNvPicPr/>
                      <p:nvPr/>
                    </p:nvPicPr>
                    <p:blipFill>
                      <a:blip r:embed="rId6"/>
                      <a:stretch>
                        <a:fillRect/>
                      </a:stretch>
                    </p:blipFill>
                    <p:spPr>
                      <a:xfrm>
                        <a:off x="160338" y="3046413"/>
                        <a:ext cx="4562475" cy="3000375"/>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097463" y="3481388"/>
          <a:ext cx="3597275" cy="2384425"/>
        </p:xfrm>
        <a:graphic>
          <a:graphicData uri="http://schemas.openxmlformats.org/presentationml/2006/ole">
            <mc:AlternateContent xmlns:mc="http://schemas.openxmlformats.org/markup-compatibility/2006">
              <mc:Choice xmlns:v="urn:schemas-microsoft-com:vml" Requires="v">
                <p:oleObj spid="_x0000_s86236" name="Worksheet" r:id="rId7" imgW="4076576" imgH="2705100" progId="Excel.Sheet.12">
                  <p:link updateAutomatic="1"/>
                </p:oleObj>
              </mc:Choice>
              <mc:Fallback>
                <p:oleObj name="Worksheet" r:id="rId7" imgW="4076576" imgH="2705100" progId="Excel.Sheet.12">
                  <p:link updateAutomatic="1"/>
                  <p:pic>
                    <p:nvPicPr>
                      <p:cNvPr id="8" name="Object 7"/>
                      <p:cNvPicPr/>
                      <p:nvPr/>
                    </p:nvPicPr>
                    <p:blipFill>
                      <a:blip r:embed="rId8"/>
                      <a:stretch>
                        <a:fillRect/>
                      </a:stretch>
                    </p:blipFill>
                    <p:spPr>
                      <a:xfrm>
                        <a:off x="5097463" y="3481388"/>
                        <a:ext cx="3597275" cy="2384425"/>
                      </a:xfrm>
                      <a:prstGeom prst="rect">
                        <a:avLst/>
                      </a:prstGeom>
                    </p:spPr>
                  </p:pic>
                </p:oleObj>
              </mc:Fallback>
            </mc:AlternateContent>
          </a:graphicData>
        </a:graphic>
      </p:graphicFrame>
    </p:spTree>
    <p:extLst>
      <p:ext uri="{BB962C8B-B14F-4D97-AF65-F5344CB8AC3E}">
        <p14:creationId xmlns:p14="http://schemas.microsoft.com/office/powerpoint/2010/main" val="35713336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solidFill>
                  <a:srgbClr val="C00000"/>
                </a:solidFill>
              </a:rPr>
              <a:t>Lecture on Additional </a:t>
            </a:r>
            <a:r>
              <a:rPr lang="en-US" dirty="0">
                <a:solidFill>
                  <a:srgbClr val="C00000"/>
                </a:solidFill>
              </a:rPr>
              <a:t>Concepts- Not Required</a:t>
            </a:r>
          </a:p>
        </p:txBody>
      </p:sp>
      <p:pic>
        <p:nvPicPr>
          <p:cNvPr id="4" name="2_qlQiYTLCs"/>
          <p:cNvPicPr>
            <a:picLocks noRot="1" noChangeAspect="1"/>
          </p:cNvPicPr>
          <p:nvPr>
            <a:videoFile r:link="rId1"/>
          </p:nvPr>
        </p:nvPicPr>
        <p:blipFill>
          <a:blip r:embed="rId4"/>
          <a:stretch>
            <a:fillRect/>
          </a:stretch>
        </p:blipFill>
        <p:spPr>
          <a:xfrm>
            <a:off x="69672" y="885826"/>
            <a:ext cx="8991599" cy="5057774"/>
          </a:xfrm>
          <a:prstGeom prst="rect">
            <a:avLst/>
          </a:prstGeom>
        </p:spPr>
      </p:pic>
      <p:pic>
        <p:nvPicPr>
          <p:cNvPr id="6" name="Picture 5"/>
          <p:cNvPicPr>
            <a:picLocks noChangeAspect="1"/>
          </p:cNvPicPr>
          <p:nvPr/>
        </p:nvPicPr>
        <p:blipFill>
          <a:blip r:embed="rId5"/>
          <a:stretch>
            <a:fillRect/>
          </a:stretch>
        </p:blipFill>
        <p:spPr>
          <a:xfrm>
            <a:off x="8229600" y="23950"/>
            <a:ext cx="866504" cy="726640"/>
          </a:xfrm>
          <a:prstGeom prst="rect">
            <a:avLst/>
          </a:prstGeom>
        </p:spPr>
      </p:pic>
      <p:sp>
        <p:nvSpPr>
          <p:cNvPr id="5" name="Rectangle 4"/>
          <p:cNvSpPr/>
          <p:nvPr/>
        </p:nvSpPr>
        <p:spPr>
          <a:xfrm>
            <a:off x="63140" y="5932714"/>
            <a:ext cx="7404460" cy="369332"/>
          </a:xfrm>
          <a:prstGeom prst="rect">
            <a:avLst/>
          </a:prstGeom>
        </p:spPr>
        <p:txBody>
          <a:bodyPr wrap="square">
            <a:spAutoFit/>
          </a:bodyPr>
          <a:lstStyle/>
          <a:p>
            <a:r>
              <a:rPr lang="en-US" dirty="0">
                <a:hlinkClick r:id="rId6"/>
              </a:rPr>
              <a:t>https://www.youtube.com/watch?v=2_qlQiYTLCs&amp;t=1188s</a:t>
            </a:r>
            <a:endParaRPr lang="en-US" dirty="0"/>
          </a:p>
        </p:txBody>
      </p:sp>
    </p:spTree>
    <p:extLst>
      <p:ext uri="{BB962C8B-B14F-4D97-AF65-F5344CB8AC3E}">
        <p14:creationId xmlns:p14="http://schemas.microsoft.com/office/powerpoint/2010/main" val="31122941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4" name="Content Placeholder 3"/>
          <p:cNvSpPr>
            <a:spLocks noGrp="1"/>
          </p:cNvSpPr>
          <p:nvPr>
            <p:ph idx="1"/>
          </p:nvPr>
        </p:nvSpPr>
        <p:spPr>
          <a:xfrm>
            <a:off x="0" y="850392"/>
            <a:ext cx="9144002" cy="5638800"/>
          </a:xfrm>
        </p:spPr>
        <p:txBody>
          <a:bodyPr/>
          <a:lstStyle/>
          <a:p>
            <a:pPr marL="0" indent="0">
              <a:buNone/>
            </a:pPr>
            <a:r>
              <a:rPr lang="en-US" sz="1900" dirty="0"/>
              <a:t>Given the Total Costs vs. Quantity Produced (TC-Q) data, and the Price vs Quantity Sold (P-Q) data. Assume that the quantity produced is equal to the quantity sold. </a:t>
            </a:r>
          </a:p>
          <a:p>
            <a:pPr marL="173038" indent="-173038">
              <a:buNone/>
            </a:pPr>
            <a:r>
              <a:rPr lang="en-US" sz="1900" dirty="0"/>
              <a:t>1. Using TC-Q data, e</a:t>
            </a:r>
            <a:r>
              <a:rPr lang="en-US" sz="2000" dirty="0"/>
              <a:t>stimate the total fixed costs, and variable cost per unit of product.</a:t>
            </a:r>
          </a:p>
          <a:p>
            <a:pPr marL="173038" indent="-173038">
              <a:buNone/>
            </a:pPr>
            <a:r>
              <a:rPr lang="en-US" sz="2000" dirty="0"/>
              <a:t>2. Compute the Coefficient of Determination (R-Squared) , Correction Coefficient (CC), and Standard Deviation of the estimates (Standard Error) for the Total Costs. </a:t>
            </a:r>
          </a:p>
          <a:p>
            <a:pPr marL="460375" indent="-460375">
              <a:buNone/>
            </a:pPr>
            <a:r>
              <a:rPr lang="en-US" sz="2000" dirty="0"/>
              <a:t>3. Using the P-Q  data, prepare a linear demand curve.  Compute Max-P and Max-Q. Then prepare a non-linear demand curve. </a:t>
            </a:r>
          </a:p>
          <a:p>
            <a:pPr marL="173038" indent="-173038">
              <a:buNone/>
            </a:pPr>
            <a:endParaRPr lang="en-US" sz="1900" dirty="0"/>
          </a:p>
        </p:txBody>
      </p:sp>
      <p:graphicFrame>
        <p:nvGraphicFramePr>
          <p:cNvPr id="6" name="Object 5"/>
          <p:cNvGraphicFramePr>
            <a:graphicFrameLocks noChangeAspect="1"/>
          </p:cNvGraphicFramePr>
          <p:nvPr/>
        </p:nvGraphicFramePr>
        <p:xfrm>
          <a:off x="152400" y="3810000"/>
          <a:ext cx="1806575" cy="2484517"/>
        </p:xfrm>
        <a:graphic>
          <a:graphicData uri="http://schemas.openxmlformats.org/presentationml/2006/ole">
            <mc:AlternateContent xmlns:mc="http://schemas.openxmlformats.org/markup-compatibility/2006">
              <mc:Choice xmlns:v="urn:schemas-microsoft-com:vml" Requires="v">
                <p:oleObj spid="_x0000_s88100" name="Worksheet" r:id="rId4" imgW="1501317" imgH="2065036" progId="Excel.Sheet.12">
                  <p:embed/>
                </p:oleObj>
              </mc:Choice>
              <mc:Fallback>
                <p:oleObj name="Worksheet" r:id="rId4" imgW="1501317" imgH="2065036" progId="Excel.Sheet.12">
                  <p:embed/>
                  <p:pic>
                    <p:nvPicPr>
                      <p:cNvPr id="6" name="Object 5"/>
                      <p:cNvPicPr/>
                      <p:nvPr/>
                    </p:nvPicPr>
                    <p:blipFill>
                      <a:blip r:embed="rId5"/>
                      <a:stretch>
                        <a:fillRect/>
                      </a:stretch>
                    </p:blipFill>
                    <p:spPr>
                      <a:xfrm>
                        <a:off x="152400" y="3810000"/>
                        <a:ext cx="1806575" cy="248451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C224E2B-43C8-49FE-9CF0-64ED10ADA710}"/>
              </a:ext>
            </a:extLst>
          </p:cNvPr>
          <p:cNvGraphicFramePr>
            <a:graphicFrameLocks noChangeAspect="1"/>
          </p:cNvGraphicFramePr>
          <p:nvPr>
            <p:extLst>
              <p:ext uri="{D42A27DB-BD31-4B8C-83A1-F6EECF244321}">
                <p14:modId xmlns:p14="http://schemas.microsoft.com/office/powerpoint/2010/main" val="332720125"/>
              </p:ext>
            </p:extLst>
          </p:nvPr>
        </p:nvGraphicFramePr>
        <p:xfrm>
          <a:off x="2076541" y="3823063"/>
          <a:ext cx="1431643" cy="2484517"/>
        </p:xfrm>
        <a:graphic>
          <a:graphicData uri="http://schemas.openxmlformats.org/presentationml/2006/ole">
            <mc:AlternateContent xmlns:mc="http://schemas.openxmlformats.org/markup-compatibility/2006">
              <mc:Choice xmlns:v="urn:schemas-microsoft-com:vml" Requires="v">
                <p:oleObj spid="_x0000_s88101" name="Worksheet" r:id="rId6" imgW="1228947" imgH="2143125" progId="Excel.Sheet.12">
                  <p:embed/>
                </p:oleObj>
              </mc:Choice>
              <mc:Fallback>
                <p:oleObj name="Worksheet" r:id="rId6" imgW="1228947" imgH="2143125" progId="Excel.Sheet.12">
                  <p:embed/>
                  <p:pic>
                    <p:nvPicPr>
                      <p:cNvPr id="5" name="Object 4"/>
                      <p:cNvPicPr/>
                      <p:nvPr/>
                    </p:nvPicPr>
                    <p:blipFill>
                      <a:blip r:embed="rId7"/>
                      <a:stretch>
                        <a:fillRect/>
                      </a:stretch>
                    </p:blipFill>
                    <p:spPr>
                      <a:xfrm>
                        <a:off x="2076541" y="3823063"/>
                        <a:ext cx="1431643" cy="2484517"/>
                      </a:xfrm>
                      <a:prstGeom prst="rect">
                        <a:avLst/>
                      </a:prstGeom>
                    </p:spPr>
                  </p:pic>
                </p:oleObj>
              </mc:Fallback>
            </mc:AlternateContent>
          </a:graphicData>
        </a:graphic>
      </p:graphicFrame>
    </p:spTree>
    <p:extLst>
      <p:ext uri="{BB962C8B-B14F-4D97-AF65-F5344CB8AC3E}">
        <p14:creationId xmlns:p14="http://schemas.microsoft.com/office/powerpoint/2010/main" val="17348934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C07EF-1407-4018-A28F-7E1BF8FADBFB}"/>
              </a:ext>
            </a:extLst>
          </p:cNvPr>
          <p:cNvSpPr>
            <a:spLocks noGrp="1"/>
          </p:cNvSpPr>
          <p:nvPr>
            <p:ph idx="1"/>
          </p:nvPr>
        </p:nvSpPr>
        <p:spPr>
          <a:xfrm>
            <a:off x="0" y="914400"/>
            <a:ext cx="9144000" cy="2209800"/>
          </a:xfrm>
        </p:spPr>
        <p:txBody>
          <a:bodyPr/>
          <a:lstStyle/>
          <a:p>
            <a:pPr marL="0" indent="0">
              <a:buNone/>
            </a:pPr>
            <a:r>
              <a:rPr lang="en-US" dirty="0"/>
              <a:t>Please note that there are two recordings for this problem. One is on the next page and one is on page 11. </a:t>
            </a:r>
          </a:p>
          <a:p>
            <a:pPr marL="0" indent="0">
              <a:buNone/>
            </a:pPr>
            <a:r>
              <a:rPr lang="en-US" dirty="0"/>
              <a:t>I recommend to watch the first one- If you follow everything you are fine. If not you may chose to watch the second one too.</a:t>
            </a:r>
          </a:p>
          <a:p>
            <a:pPr marL="0" indent="0">
              <a:buNone/>
            </a:pPr>
            <a:r>
              <a:rPr lang="en-US" dirty="0"/>
              <a:t>They are mainly the same with some minor differences.</a:t>
            </a:r>
          </a:p>
        </p:txBody>
      </p:sp>
      <p:sp>
        <p:nvSpPr>
          <p:cNvPr id="3" name="Title 2">
            <a:extLst>
              <a:ext uri="{FF2B5EF4-FFF2-40B4-BE49-F238E27FC236}">
                <a16:creationId xmlns:a16="http://schemas.microsoft.com/office/drawing/2014/main" id="{8C1B7EA3-9427-431D-B53A-9764C278EC17}"/>
              </a:ext>
            </a:extLst>
          </p:cNvPr>
          <p:cNvSpPr>
            <a:spLocks noGrp="1"/>
          </p:cNvSpPr>
          <p:nvPr>
            <p:ph type="title"/>
          </p:nvPr>
        </p:nvSpPr>
        <p:spPr/>
        <p:txBody>
          <a:bodyPr/>
          <a:lstStyle/>
          <a:p>
            <a:r>
              <a:rPr lang="en-US" dirty="0"/>
              <a:t>Note</a:t>
            </a:r>
          </a:p>
        </p:txBody>
      </p:sp>
    </p:spTree>
    <p:extLst>
      <p:ext uri="{BB962C8B-B14F-4D97-AF65-F5344CB8AC3E}">
        <p14:creationId xmlns:p14="http://schemas.microsoft.com/office/powerpoint/2010/main" val="13515598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Lecture On Problem 1</a:t>
            </a:r>
          </a:p>
        </p:txBody>
      </p:sp>
      <p:pic>
        <p:nvPicPr>
          <p:cNvPr id="4" name="Tvr3B9UNdIk"/>
          <p:cNvPicPr>
            <a:picLocks noRot="1" noChangeAspect="1"/>
          </p:cNvPicPr>
          <p:nvPr>
            <a:videoFile r:link="rId1"/>
          </p:nvPr>
        </p:nvPicPr>
        <p:blipFill>
          <a:blip r:embed="rId3"/>
          <a:stretch>
            <a:fillRect/>
          </a:stretch>
        </p:blipFill>
        <p:spPr>
          <a:xfrm>
            <a:off x="1" y="866660"/>
            <a:ext cx="9161138" cy="5153140"/>
          </a:xfrm>
          <a:prstGeom prst="rect">
            <a:avLst/>
          </a:prstGeom>
        </p:spPr>
      </p:pic>
      <p:pic>
        <p:nvPicPr>
          <p:cNvPr id="5" name="Picture 4">
            <a:extLst>
              <a:ext uri="{FF2B5EF4-FFF2-40B4-BE49-F238E27FC236}">
                <a16:creationId xmlns:a16="http://schemas.microsoft.com/office/drawing/2014/main" id="{60953FA4-27EC-4412-B4CE-819362DD1D11}"/>
              </a:ext>
            </a:extLst>
          </p:cNvPr>
          <p:cNvPicPr>
            <a:picLocks noChangeAspect="1"/>
          </p:cNvPicPr>
          <p:nvPr/>
        </p:nvPicPr>
        <p:blipFill>
          <a:blip r:embed="rId4"/>
          <a:stretch>
            <a:fillRect/>
          </a:stretch>
        </p:blipFill>
        <p:spPr>
          <a:xfrm>
            <a:off x="7994468" y="61912"/>
            <a:ext cx="1143000" cy="714375"/>
          </a:xfrm>
          <a:prstGeom prst="rect">
            <a:avLst/>
          </a:prstGeom>
        </p:spPr>
      </p:pic>
    </p:spTree>
    <p:extLst>
      <p:ext uri="{BB962C8B-B14F-4D97-AF65-F5344CB8AC3E}">
        <p14:creationId xmlns:p14="http://schemas.microsoft.com/office/powerpoint/2010/main" val="2498317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460375">
              <a:buNone/>
            </a:pPr>
            <a:r>
              <a:rPr lang="en-US" dirty="0"/>
              <a:t>Prepare a linear demand curve using the following price and sales data. </a:t>
            </a:r>
          </a:p>
        </p:txBody>
      </p:sp>
      <p:sp>
        <p:nvSpPr>
          <p:cNvPr id="3" name="Title 2"/>
          <p:cNvSpPr>
            <a:spLocks noGrp="1"/>
          </p:cNvSpPr>
          <p:nvPr>
            <p:ph type="title"/>
          </p:nvPr>
        </p:nvSpPr>
        <p:spPr>
          <a:xfrm>
            <a:off x="0" y="0"/>
            <a:ext cx="9296399" cy="838200"/>
          </a:xfrm>
        </p:spPr>
        <p:txBody>
          <a:bodyPr/>
          <a:lstStyle/>
          <a:p>
            <a:r>
              <a:rPr lang="en-US" dirty="0"/>
              <a:t>Problem 1. Estimate Demand Curve: Max D(Q) and Max P </a:t>
            </a:r>
          </a:p>
        </p:txBody>
      </p:sp>
      <p:graphicFrame>
        <p:nvGraphicFramePr>
          <p:cNvPr id="11" name="Object 10"/>
          <p:cNvGraphicFramePr>
            <a:graphicFrameLocks noChangeAspect="1"/>
          </p:cNvGraphicFramePr>
          <p:nvPr>
            <p:extLst>
              <p:ext uri="{D42A27DB-BD31-4B8C-83A1-F6EECF244321}">
                <p14:modId xmlns:p14="http://schemas.microsoft.com/office/powerpoint/2010/main" val="1211732853"/>
              </p:ext>
            </p:extLst>
          </p:nvPr>
        </p:nvGraphicFramePr>
        <p:xfrm>
          <a:off x="7617404" y="1893453"/>
          <a:ext cx="838200" cy="447675"/>
        </p:xfrm>
        <a:graphic>
          <a:graphicData uri="http://schemas.openxmlformats.org/presentationml/2006/ole">
            <mc:AlternateContent xmlns:mc="http://schemas.openxmlformats.org/markup-compatibility/2006">
              <mc:Choice xmlns:v="urn:schemas-microsoft-com:vml" Requires="v">
                <p:oleObj spid="_x0000_s5099" name="Worksheet" r:id="rId4" imgW="838223" imgH="447743" progId="Excel.Sheet.12">
                  <p:link updateAutomatic="1"/>
                </p:oleObj>
              </mc:Choice>
              <mc:Fallback>
                <p:oleObj name="Worksheet" r:id="rId4" imgW="838223" imgH="447743" progId="Excel.Sheet.12">
                  <p:link updateAutomatic="1"/>
                  <p:pic>
                    <p:nvPicPr>
                      <p:cNvPr id="0" name=""/>
                      <p:cNvPicPr/>
                      <p:nvPr/>
                    </p:nvPicPr>
                    <p:blipFill>
                      <a:blip r:embed="rId5"/>
                      <a:stretch>
                        <a:fillRect/>
                      </a:stretch>
                    </p:blipFill>
                    <p:spPr>
                      <a:xfrm>
                        <a:off x="7617404" y="1893453"/>
                        <a:ext cx="838200" cy="447675"/>
                      </a:xfrm>
                      <a:prstGeom prst="rect">
                        <a:avLst/>
                      </a:prstGeom>
                    </p:spPr>
                  </p:pic>
                </p:oleObj>
              </mc:Fallback>
            </mc:AlternateContent>
          </a:graphicData>
        </a:graphic>
      </p:graphicFrame>
      <p:sp>
        <p:nvSpPr>
          <p:cNvPr id="12" name="Content Placeholder 1"/>
          <p:cNvSpPr txBox="1">
            <a:spLocks/>
          </p:cNvSpPr>
          <p:nvPr/>
        </p:nvSpPr>
        <p:spPr bwMode="auto">
          <a:xfrm>
            <a:off x="1648096" y="1842692"/>
            <a:ext cx="5286103"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Font typeface="Wingdings" pitchFamily="2" charset="2"/>
              <a:buNone/>
            </a:pPr>
            <a:r>
              <a:rPr lang="en-US" kern="0" dirty="0"/>
              <a:t>(a) Estimate the Max possible price. </a:t>
            </a:r>
          </a:p>
        </p:txBody>
      </p:sp>
      <p:sp>
        <p:nvSpPr>
          <p:cNvPr id="13" name="Content Placeholder 1"/>
          <p:cNvSpPr txBox="1">
            <a:spLocks/>
          </p:cNvSpPr>
          <p:nvPr/>
        </p:nvSpPr>
        <p:spPr bwMode="auto">
          <a:xfrm>
            <a:off x="1648096" y="2696654"/>
            <a:ext cx="5291679" cy="532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(b) Estimate the Max possible sales. </a:t>
            </a:r>
          </a:p>
        </p:txBody>
      </p:sp>
      <p:graphicFrame>
        <p:nvGraphicFramePr>
          <p:cNvPr id="14" name="Object 13"/>
          <p:cNvGraphicFramePr>
            <a:graphicFrameLocks noChangeAspect="1"/>
          </p:cNvGraphicFramePr>
          <p:nvPr>
            <p:extLst>
              <p:ext uri="{D42A27DB-BD31-4B8C-83A1-F6EECF244321}">
                <p14:modId xmlns:p14="http://schemas.microsoft.com/office/powerpoint/2010/main" val="2016521234"/>
              </p:ext>
            </p:extLst>
          </p:nvPr>
        </p:nvGraphicFramePr>
        <p:xfrm>
          <a:off x="7008966" y="2562275"/>
          <a:ext cx="1476375" cy="666750"/>
        </p:xfrm>
        <a:graphic>
          <a:graphicData uri="http://schemas.openxmlformats.org/presentationml/2006/ole">
            <mc:AlternateContent xmlns:mc="http://schemas.openxmlformats.org/markup-compatibility/2006">
              <mc:Choice xmlns:v="urn:schemas-microsoft-com:vml" Requires="v">
                <p:oleObj spid="_x0000_s5100" name="Worksheet" r:id="rId6" imgW="1476277" imgH="666885" progId="Excel.Sheet.12">
                  <p:link updateAutomatic="1"/>
                </p:oleObj>
              </mc:Choice>
              <mc:Fallback>
                <p:oleObj name="Worksheet" r:id="rId6" imgW="1476277" imgH="666885" progId="Excel.Sheet.12">
                  <p:link updateAutomatic="1"/>
                  <p:pic>
                    <p:nvPicPr>
                      <p:cNvPr id="0" name=""/>
                      <p:cNvPicPr/>
                      <p:nvPr/>
                    </p:nvPicPr>
                    <p:blipFill>
                      <a:blip r:embed="rId7"/>
                      <a:stretch>
                        <a:fillRect/>
                      </a:stretch>
                    </p:blipFill>
                    <p:spPr>
                      <a:xfrm>
                        <a:off x="7008966" y="2562275"/>
                        <a:ext cx="1476375" cy="666750"/>
                      </a:xfrm>
                      <a:prstGeom prst="rect">
                        <a:avLst/>
                      </a:prstGeom>
                    </p:spPr>
                  </p:pic>
                </p:oleObj>
              </mc:Fallback>
            </mc:AlternateContent>
          </a:graphicData>
        </a:graphic>
      </p:graphicFrame>
      <p:sp>
        <p:nvSpPr>
          <p:cNvPr id="15" name="Content Placeholder 1"/>
          <p:cNvSpPr txBox="1">
            <a:spLocks/>
          </p:cNvSpPr>
          <p:nvPr/>
        </p:nvSpPr>
        <p:spPr bwMode="auto">
          <a:xfrm>
            <a:off x="1752600" y="3199888"/>
            <a:ext cx="5291679" cy="1129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233363">
              <a:buNone/>
            </a:pPr>
            <a:r>
              <a:rPr lang="en-US" kern="0" dirty="0"/>
              <a:t>P=175-2.5Q</a:t>
            </a:r>
          </a:p>
          <a:p>
            <a:pPr marL="460375" indent="-233363">
              <a:buNone/>
            </a:pPr>
            <a:r>
              <a:rPr lang="en-US" kern="0" dirty="0"/>
              <a:t>P=0 </a:t>
            </a:r>
            <a:r>
              <a:rPr lang="en-US" kern="0" dirty="0">
                <a:sym typeface="Wingdings" panose="05000000000000000000" pitchFamily="2" charset="2"/>
              </a:rPr>
              <a:t> </a:t>
            </a:r>
            <a:r>
              <a:rPr lang="en-US" kern="0" dirty="0"/>
              <a:t>175-2.5Q=0 </a:t>
            </a:r>
            <a:r>
              <a:rPr lang="en-US" kern="0" dirty="0">
                <a:sym typeface="Wingdings" panose="05000000000000000000" pitchFamily="2" charset="2"/>
              </a:rPr>
              <a:t> </a:t>
            </a:r>
            <a:r>
              <a:rPr lang="en-US" kern="0" dirty="0"/>
              <a:t>2.5Q=175 </a:t>
            </a:r>
          </a:p>
        </p:txBody>
      </p:sp>
      <p:graphicFrame>
        <p:nvGraphicFramePr>
          <p:cNvPr id="17" name="Object 16"/>
          <p:cNvGraphicFramePr>
            <a:graphicFrameLocks noChangeAspect="1"/>
          </p:cNvGraphicFramePr>
          <p:nvPr>
            <p:extLst>
              <p:ext uri="{D42A27DB-BD31-4B8C-83A1-F6EECF244321}">
                <p14:modId xmlns:p14="http://schemas.microsoft.com/office/powerpoint/2010/main" val="560371959"/>
              </p:ext>
            </p:extLst>
          </p:nvPr>
        </p:nvGraphicFramePr>
        <p:xfrm>
          <a:off x="2308150" y="4052393"/>
          <a:ext cx="3513136" cy="2348407"/>
        </p:xfrm>
        <a:graphic>
          <a:graphicData uri="http://schemas.openxmlformats.org/presentationml/2006/ole">
            <mc:AlternateContent xmlns:mc="http://schemas.openxmlformats.org/markup-compatibility/2006">
              <mc:Choice xmlns:v="urn:schemas-microsoft-com:vml" Requires="v">
                <p:oleObj spid="_x0000_s5101" name="Worksheet" r:id="rId8" imgW="4562545" imgH="3048000" progId="Excel.Sheet.12">
                  <p:link updateAutomatic="1"/>
                </p:oleObj>
              </mc:Choice>
              <mc:Fallback>
                <p:oleObj name="Worksheet" r:id="rId8" imgW="4562545" imgH="3048000" progId="Excel.Sheet.12">
                  <p:link updateAutomatic="1"/>
                  <p:pic>
                    <p:nvPicPr>
                      <p:cNvPr id="0" name=""/>
                      <p:cNvPicPr/>
                      <p:nvPr/>
                    </p:nvPicPr>
                    <p:blipFill>
                      <a:blip r:embed="rId9"/>
                      <a:stretch>
                        <a:fillRect/>
                      </a:stretch>
                    </p:blipFill>
                    <p:spPr>
                      <a:xfrm>
                        <a:off x="2308150" y="4052393"/>
                        <a:ext cx="3513136" cy="234840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99309954"/>
              </p:ext>
            </p:extLst>
          </p:nvPr>
        </p:nvGraphicFramePr>
        <p:xfrm>
          <a:off x="6415628" y="3314655"/>
          <a:ext cx="2085975" cy="885825"/>
        </p:xfrm>
        <a:graphic>
          <a:graphicData uri="http://schemas.openxmlformats.org/presentationml/2006/ole">
            <mc:AlternateContent xmlns:mc="http://schemas.openxmlformats.org/markup-compatibility/2006">
              <mc:Choice xmlns:v="urn:schemas-microsoft-com:vml" Requires="v">
                <p:oleObj spid="_x0000_s5102" name="Worksheet" r:id="rId10" imgW="2085967" imgH="885757" progId="Excel.Sheet.12">
                  <p:link updateAutomatic="1"/>
                </p:oleObj>
              </mc:Choice>
              <mc:Fallback>
                <p:oleObj name="Worksheet" r:id="rId10" imgW="2085967" imgH="885757" progId="Excel.Sheet.12">
                  <p:link updateAutomatic="1"/>
                  <p:pic>
                    <p:nvPicPr>
                      <p:cNvPr id="0" name=""/>
                      <p:cNvPicPr/>
                      <p:nvPr/>
                    </p:nvPicPr>
                    <p:blipFill>
                      <a:blip r:embed="rId11"/>
                      <a:stretch>
                        <a:fillRect/>
                      </a:stretch>
                    </p:blipFill>
                    <p:spPr>
                      <a:xfrm>
                        <a:off x="6415628" y="3314655"/>
                        <a:ext cx="2085975" cy="8858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96475126"/>
              </p:ext>
            </p:extLst>
          </p:nvPr>
        </p:nvGraphicFramePr>
        <p:xfrm>
          <a:off x="283853" y="2132761"/>
          <a:ext cx="1362075" cy="2363787"/>
        </p:xfrm>
        <a:graphic>
          <a:graphicData uri="http://schemas.openxmlformats.org/presentationml/2006/ole">
            <mc:AlternateContent xmlns:mc="http://schemas.openxmlformats.org/markup-compatibility/2006">
              <mc:Choice xmlns:v="urn:schemas-microsoft-com:vml" Requires="v">
                <p:oleObj spid="_x0000_s5103" name="Worksheet" r:id="rId12" imgW="1228947" imgH="2143125" progId="Excel.Sheet.12">
                  <p:embed/>
                </p:oleObj>
              </mc:Choice>
              <mc:Fallback>
                <p:oleObj name="Worksheet" r:id="rId12" imgW="1228947" imgH="2143125" progId="Excel.Sheet.12">
                  <p:embed/>
                  <p:pic>
                    <p:nvPicPr>
                      <p:cNvPr id="0" name=""/>
                      <p:cNvPicPr/>
                      <p:nvPr/>
                    </p:nvPicPr>
                    <p:blipFill>
                      <a:blip r:embed="rId13"/>
                      <a:stretch>
                        <a:fillRect/>
                      </a:stretch>
                    </p:blipFill>
                    <p:spPr>
                      <a:xfrm>
                        <a:off x="283853" y="2132761"/>
                        <a:ext cx="1362075" cy="2363787"/>
                      </a:xfrm>
                      <a:prstGeom prst="rect">
                        <a:avLst/>
                      </a:prstGeom>
                    </p:spPr>
                  </p:pic>
                </p:oleObj>
              </mc:Fallback>
            </mc:AlternateContent>
          </a:graphicData>
        </a:graphic>
      </p:graphicFrame>
    </p:spTree>
    <p:extLst>
      <p:ext uri="{BB962C8B-B14F-4D97-AF65-F5344CB8AC3E}">
        <p14:creationId xmlns:p14="http://schemas.microsoft.com/office/powerpoint/2010/main" val="1223719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dissolv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dissolv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460375">
              <a:buNone/>
            </a:pPr>
            <a:r>
              <a:rPr lang="en-US" dirty="0"/>
              <a:t>Estimate the total fixed costs and variable cost per unit of product.</a:t>
            </a:r>
          </a:p>
        </p:txBody>
      </p:sp>
      <p:sp>
        <p:nvSpPr>
          <p:cNvPr id="3" name="Title 2"/>
          <p:cNvSpPr>
            <a:spLocks noGrp="1"/>
          </p:cNvSpPr>
          <p:nvPr>
            <p:ph type="title"/>
          </p:nvPr>
        </p:nvSpPr>
        <p:spPr>
          <a:xfrm>
            <a:off x="0" y="0"/>
            <a:ext cx="9296399" cy="838200"/>
          </a:xfrm>
        </p:spPr>
        <p:txBody>
          <a:bodyPr/>
          <a:lstStyle/>
          <a:p>
            <a:r>
              <a:rPr lang="en-US" dirty="0"/>
              <a:t>Problem 1. Estimate Fixed and Variable Costs</a:t>
            </a:r>
          </a:p>
        </p:txBody>
      </p:sp>
      <p:graphicFrame>
        <p:nvGraphicFramePr>
          <p:cNvPr id="4" name="Object 3"/>
          <p:cNvGraphicFramePr>
            <a:graphicFrameLocks noChangeAspect="1"/>
          </p:cNvGraphicFramePr>
          <p:nvPr>
            <p:extLst>
              <p:ext uri="{D42A27DB-BD31-4B8C-83A1-F6EECF244321}">
                <p14:modId xmlns:p14="http://schemas.microsoft.com/office/powerpoint/2010/main" val="2766403087"/>
              </p:ext>
            </p:extLst>
          </p:nvPr>
        </p:nvGraphicFramePr>
        <p:xfrm>
          <a:off x="304800" y="1600200"/>
          <a:ext cx="2470363" cy="3810000"/>
        </p:xfrm>
        <a:graphic>
          <a:graphicData uri="http://schemas.openxmlformats.org/presentationml/2006/ole">
            <mc:AlternateContent xmlns:mc="http://schemas.openxmlformats.org/markup-compatibility/2006">
              <mc:Choice xmlns:v="urn:schemas-microsoft-com:vml" Requires="v">
                <p:oleObj spid="_x0000_s45294" name="Worksheet" r:id="rId4" imgW="1501317" imgH="2316590" progId="Excel.Sheet.12">
                  <p:embed/>
                </p:oleObj>
              </mc:Choice>
              <mc:Fallback>
                <p:oleObj name="Worksheet" r:id="rId4" imgW="1501317" imgH="2316590" progId="Excel.Sheet.12">
                  <p:embed/>
                  <p:pic>
                    <p:nvPicPr>
                      <p:cNvPr id="0" name=""/>
                      <p:cNvPicPr/>
                      <p:nvPr/>
                    </p:nvPicPr>
                    <p:blipFill>
                      <a:blip r:embed="rId5"/>
                      <a:stretch>
                        <a:fillRect/>
                      </a:stretch>
                    </p:blipFill>
                    <p:spPr>
                      <a:xfrm>
                        <a:off x="304800" y="1600200"/>
                        <a:ext cx="2470363" cy="3810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2997763"/>
              </p:ext>
            </p:extLst>
          </p:nvPr>
        </p:nvGraphicFramePr>
        <p:xfrm>
          <a:off x="3048000" y="4038600"/>
          <a:ext cx="6051659" cy="2293937"/>
        </p:xfrm>
        <a:graphic>
          <a:graphicData uri="http://schemas.openxmlformats.org/presentationml/2006/ole">
            <mc:AlternateContent xmlns:mc="http://schemas.openxmlformats.org/markup-compatibility/2006">
              <mc:Choice xmlns:v="urn:schemas-microsoft-com:vml" Requires="v">
                <p:oleObj spid="_x0000_s45295" name="Worksheet" r:id="rId6" imgW="2834640" imgH="1074514" progId="Excel.Sheet.12">
                  <p:embed/>
                </p:oleObj>
              </mc:Choice>
              <mc:Fallback>
                <p:oleObj name="Worksheet" r:id="rId6" imgW="2834640" imgH="1074514" progId="Excel.Sheet.12">
                  <p:embed/>
                  <p:pic>
                    <p:nvPicPr>
                      <p:cNvPr id="0" name=""/>
                      <p:cNvPicPr/>
                      <p:nvPr/>
                    </p:nvPicPr>
                    <p:blipFill>
                      <a:blip r:embed="rId7"/>
                      <a:stretch>
                        <a:fillRect/>
                      </a:stretch>
                    </p:blipFill>
                    <p:spPr>
                      <a:xfrm>
                        <a:off x="3048000" y="4038600"/>
                        <a:ext cx="6051659" cy="2293937"/>
                      </a:xfrm>
                      <a:prstGeom prst="rect">
                        <a:avLst/>
                      </a:prstGeom>
                    </p:spPr>
                  </p:pic>
                </p:oleObj>
              </mc:Fallback>
            </mc:AlternateContent>
          </a:graphicData>
        </a:graphic>
      </p:graphicFrame>
    </p:spTree>
    <p:extLst>
      <p:ext uri="{BB962C8B-B14F-4D97-AF65-F5344CB8AC3E}">
        <p14:creationId xmlns:p14="http://schemas.microsoft.com/office/powerpoint/2010/main" val="3753394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R</a:t>
            </a:r>
            <a:r>
              <a:rPr lang="en-US" baseline="30000" dirty="0"/>
              <a:t>2</a:t>
            </a:r>
            <a:r>
              <a:rPr lang="en-US" dirty="0"/>
              <a:t> Values</a:t>
            </a:r>
          </a:p>
        </p:txBody>
      </p:sp>
      <p:graphicFrame>
        <p:nvGraphicFramePr>
          <p:cNvPr id="2" name="Object 1"/>
          <p:cNvGraphicFramePr>
            <a:graphicFrameLocks noChangeAspect="1"/>
          </p:cNvGraphicFramePr>
          <p:nvPr>
            <p:extLst>
              <p:ext uri="{D42A27DB-BD31-4B8C-83A1-F6EECF244321}">
                <p14:modId xmlns:p14="http://schemas.microsoft.com/office/powerpoint/2010/main" val="1444026658"/>
              </p:ext>
            </p:extLst>
          </p:nvPr>
        </p:nvGraphicFramePr>
        <p:xfrm>
          <a:off x="182627" y="914400"/>
          <a:ext cx="8755183" cy="5486400"/>
        </p:xfrm>
        <a:graphic>
          <a:graphicData uri="http://schemas.openxmlformats.org/presentationml/2006/ole">
            <mc:AlternateContent xmlns:mc="http://schemas.openxmlformats.org/markup-compatibility/2006">
              <mc:Choice xmlns:v="urn:schemas-microsoft-com:vml" Requires="v">
                <p:oleObj spid="_x0000_s11442" name="Worksheet" r:id="rId4" imgW="9830013" imgH="6156929" progId="Excel.Sheet.12">
                  <p:embed/>
                </p:oleObj>
              </mc:Choice>
              <mc:Fallback>
                <p:oleObj name="Worksheet" r:id="rId4" imgW="9830013" imgH="6156929" progId="Excel.Sheet.12">
                  <p:embed/>
                  <p:pic>
                    <p:nvPicPr>
                      <p:cNvPr id="2" name="Object 1"/>
                      <p:cNvPicPr/>
                      <p:nvPr/>
                    </p:nvPicPr>
                    <p:blipFill>
                      <a:blip r:embed="rId5"/>
                      <a:stretch>
                        <a:fillRect/>
                      </a:stretch>
                    </p:blipFill>
                    <p:spPr>
                      <a:xfrm>
                        <a:off x="182627" y="914400"/>
                        <a:ext cx="8755183" cy="5486400"/>
                      </a:xfrm>
                      <a:prstGeom prst="rect">
                        <a:avLst/>
                      </a:prstGeom>
                    </p:spPr>
                  </p:pic>
                </p:oleObj>
              </mc:Fallback>
            </mc:AlternateContent>
          </a:graphicData>
        </a:graphic>
      </p:graphicFrame>
    </p:spTree>
    <p:extLst>
      <p:ext uri="{BB962C8B-B14F-4D97-AF65-F5344CB8AC3E}">
        <p14:creationId xmlns:p14="http://schemas.microsoft.com/office/powerpoint/2010/main" val="9405695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233363">
              <a:buNone/>
            </a:pPr>
            <a:r>
              <a:rPr lang="en-US" dirty="0"/>
              <a:t>Draw the demand curve using exponential regression.</a:t>
            </a:r>
          </a:p>
        </p:txBody>
      </p:sp>
      <p:sp>
        <p:nvSpPr>
          <p:cNvPr id="3" name="Title 2"/>
          <p:cNvSpPr>
            <a:spLocks noGrp="1"/>
          </p:cNvSpPr>
          <p:nvPr>
            <p:ph type="title"/>
          </p:nvPr>
        </p:nvSpPr>
        <p:spPr/>
        <p:txBody>
          <a:bodyPr/>
          <a:lstStyle/>
          <a:p>
            <a:r>
              <a:rPr lang="en-US" dirty="0"/>
              <a:t>Estimate Demand Curve: Max D(Q) and Max P </a:t>
            </a:r>
          </a:p>
        </p:txBody>
      </p:sp>
      <p:graphicFrame>
        <p:nvGraphicFramePr>
          <p:cNvPr id="6" name="Object 5"/>
          <p:cNvGraphicFramePr>
            <a:graphicFrameLocks noChangeAspect="1"/>
          </p:cNvGraphicFramePr>
          <p:nvPr>
            <p:extLst>
              <p:ext uri="{D42A27DB-BD31-4B8C-83A1-F6EECF244321}">
                <p14:modId xmlns:p14="http://schemas.microsoft.com/office/powerpoint/2010/main" val="340898251"/>
              </p:ext>
            </p:extLst>
          </p:nvPr>
        </p:nvGraphicFramePr>
        <p:xfrm>
          <a:off x="2209800" y="1524000"/>
          <a:ext cx="4579937" cy="2751137"/>
        </p:xfrm>
        <a:graphic>
          <a:graphicData uri="http://schemas.openxmlformats.org/presentationml/2006/ole">
            <mc:AlternateContent xmlns:mc="http://schemas.openxmlformats.org/markup-compatibility/2006">
              <mc:Choice xmlns:v="urn:schemas-microsoft-com:vml" Requires="v">
                <p:oleObj spid="_x0000_s5313" name="Worksheet" r:id="rId4" imgW="4579599" imgH="2750738" progId="Excel.Sheet.12">
                  <p:link updateAutomatic="1"/>
                </p:oleObj>
              </mc:Choice>
              <mc:Fallback>
                <p:oleObj name="Worksheet" r:id="rId4" imgW="4579599" imgH="2750738" progId="Excel.Sheet.12">
                  <p:link updateAutomatic="1"/>
                  <p:pic>
                    <p:nvPicPr>
                      <p:cNvPr id="0" name=""/>
                      <p:cNvPicPr/>
                      <p:nvPr/>
                    </p:nvPicPr>
                    <p:blipFill>
                      <a:blip r:embed="rId5"/>
                      <a:stretch>
                        <a:fillRect/>
                      </a:stretch>
                    </p:blipFill>
                    <p:spPr>
                      <a:xfrm>
                        <a:off x="2209800" y="1524000"/>
                        <a:ext cx="4579937" cy="2751137"/>
                      </a:xfrm>
                      <a:prstGeom prst="rect">
                        <a:avLst/>
                      </a:prstGeom>
                    </p:spPr>
                  </p:pic>
                </p:oleObj>
              </mc:Fallback>
            </mc:AlternateContent>
          </a:graphicData>
        </a:graphic>
      </p:graphicFrame>
      <p:sp>
        <p:nvSpPr>
          <p:cNvPr id="4" name="TextBox 3"/>
          <p:cNvSpPr txBox="1"/>
          <p:nvPr/>
        </p:nvSpPr>
        <p:spPr>
          <a:xfrm>
            <a:off x="18288" y="5943600"/>
            <a:ext cx="3568349" cy="369332"/>
          </a:xfrm>
          <a:prstGeom prst="rect">
            <a:avLst/>
          </a:prstGeom>
          <a:noFill/>
        </p:spPr>
        <p:txBody>
          <a:bodyPr wrap="none" rtlCol="0">
            <a:spAutoFit/>
          </a:bodyPr>
          <a:lstStyle/>
          <a:p>
            <a:r>
              <a:rPr lang="en-US" dirty="0">
                <a:hlinkClick r:id="" action="ppaction://noaction"/>
              </a:rPr>
              <a:t>Another Example If You Wish</a:t>
            </a:r>
            <a:endParaRPr lang="en-US" dirty="0"/>
          </a:p>
        </p:txBody>
      </p:sp>
    </p:spTree>
    <p:extLst>
      <p:ext uri="{BB962C8B-B14F-4D97-AF65-F5344CB8AC3E}">
        <p14:creationId xmlns:p14="http://schemas.microsoft.com/office/powerpoint/2010/main" val="2806641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Lean Thinking Final.ppt">
  <a:themeElements>
    <a:clrScheme name="Custom 14">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C00000"/>
      </a:hlink>
      <a:folHlink>
        <a:srgbClr val="7030A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35710</TotalTime>
  <Words>1091</Words>
  <Application>Microsoft Office PowerPoint</Application>
  <PresentationFormat>On-screen Show (4:3)</PresentationFormat>
  <Paragraphs>128</Paragraphs>
  <Slides>27</Slides>
  <Notes>16</Notes>
  <HiddenSlides>0</HiddenSlides>
  <MMClips>3</MMClips>
  <ScaleCrop>false</ScaleCrop>
  <HeadingPairs>
    <vt:vector size="10" baseType="variant">
      <vt:variant>
        <vt:lpstr>Fonts Used</vt:lpstr>
      </vt:variant>
      <vt:variant>
        <vt:i4>8</vt:i4>
      </vt:variant>
      <vt:variant>
        <vt:lpstr>Theme</vt:lpstr>
      </vt:variant>
      <vt:variant>
        <vt:i4>4</vt:i4>
      </vt:variant>
      <vt:variant>
        <vt:lpstr>Links</vt:lpstr>
      </vt:variant>
      <vt:variant>
        <vt:i4>9</vt:i4>
      </vt:variant>
      <vt:variant>
        <vt:lpstr>Embedded OLE Servers</vt:lpstr>
      </vt:variant>
      <vt:variant>
        <vt:i4>2</vt:i4>
      </vt:variant>
      <vt:variant>
        <vt:lpstr>Slide Titles</vt:lpstr>
      </vt:variant>
      <vt:variant>
        <vt:i4>27</vt:i4>
      </vt:variant>
    </vt:vector>
  </HeadingPairs>
  <TitlesOfParts>
    <vt:vector size="50" baseType="lpstr">
      <vt:lpstr>Arial</vt:lpstr>
      <vt:lpstr>Book Antiqua</vt:lpstr>
      <vt:lpstr>Calibri</vt:lpstr>
      <vt:lpstr>Garamond</vt:lpstr>
      <vt:lpstr>Impact</vt:lpstr>
      <vt:lpstr>MS Reference Sans Serif</vt:lpstr>
      <vt:lpstr>Verdana</vt:lpstr>
      <vt:lpstr>Wingdings</vt:lpstr>
      <vt:lpstr>Lean Thinking Final.ppt</vt:lpstr>
      <vt:lpstr>1_Lean Thinking Final</vt:lpstr>
      <vt:lpstr>Lean Thinking Final</vt:lpstr>
      <vt:lpstr>2_Lean Thinking Final</vt:lpstr>
      <vt:lpstr>file:///\\webdrive\aa2035\public_html\CourseBase\Games\GameSource1.xlsx!LinearDemand!R4C4:R5C4</vt:lpstr>
      <vt:lpstr>file:///\\webdrive\aa2035\public_html\CourseBase\Games\GameSource1.xlsx!LinearDemand!R3C4:R5C5</vt:lpstr>
      <vt:lpstr>file:///\\webdrive\aa2035\public_html\CourseBase\Games\GameSource1.xlsx!LinearDemand!%5bGameSource1.xlsx%5dLinearDemand%20Chart%205</vt:lpstr>
      <vt:lpstr>file:///\\webdrive\aa2035\public_html\CourseBase\Games\GameSource1.xlsx!LinearDemand!R3C3:R6C5</vt:lpstr>
      <vt:lpstr>file:///\\webdrive\aa2035\public_html\CourseBase\Games\GameSource1.xlsx!DemandCurves!%5bGameSource1.xlsx%5dDemandCurves%20Chart%201</vt:lpstr>
      <vt:lpstr>file:///\\webdrive\aa2035\public_html\CourseBase\Games\GameSource1.xlsx!DemandCurves!%5bGameSource1.xlsx%5dDemandCurves%20Chart%206</vt:lpstr>
      <vt:lpstr>file:///\\webdrive\aa2035\public_html\CourseBase\Games\GameSource1.xlsx!LinDemToUniDist!R1C1:R2C4</vt:lpstr>
      <vt:lpstr>file:///\\webdrive\aa2035\public_html\CourseBase\Games\GameSource1.xlsx!LinDemToUniDist!%5bGameSource1.xlsx%5dLinDemToUniDist%20Chart%201</vt:lpstr>
      <vt:lpstr>file:///\\webdrive\aa2035\public_html\CourseBase\Games\GameSource1.xlsx!LinDemToUniDist!%5bGameSource1.xlsx%5dLinDemToUniDist%20Chart%202</vt:lpstr>
      <vt:lpstr>Worksheet</vt:lpstr>
      <vt:lpstr>Microsoft Excel Worksheet</vt:lpstr>
      <vt:lpstr>PowerPoint Presentation</vt:lpstr>
      <vt:lpstr>Reviewing Some Basic Statistics, Economics, and Finance Concepts in an Operations Management Course  </vt:lpstr>
      <vt:lpstr>Problem 1. </vt:lpstr>
      <vt:lpstr>Note</vt:lpstr>
      <vt:lpstr>The Lecture On Problem 1</vt:lpstr>
      <vt:lpstr>Problem 1. Estimate Demand Curve: Max D(Q) and Max P </vt:lpstr>
      <vt:lpstr>Problem 1. Estimate Fixed and Variable Costs</vt:lpstr>
      <vt:lpstr>General R2 Values</vt:lpstr>
      <vt:lpstr>Estimate Demand Curve: Max D(Q) and Max P </vt:lpstr>
      <vt:lpstr>Problem . </vt:lpstr>
      <vt:lpstr>This is Another Recording For the Same Problem</vt:lpstr>
      <vt:lpstr>Problem 1 </vt:lpstr>
      <vt:lpstr>Problem 1</vt:lpstr>
      <vt:lpstr>Problem 1 </vt:lpstr>
      <vt:lpstr>Problem 1 </vt:lpstr>
      <vt:lpstr>Problem 1 </vt:lpstr>
      <vt:lpstr>Problem 1 </vt:lpstr>
      <vt:lpstr>The Other BEP</vt:lpstr>
      <vt:lpstr>Problem 2</vt:lpstr>
      <vt:lpstr>Problem 2</vt:lpstr>
      <vt:lpstr>Problem 2</vt:lpstr>
      <vt:lpstr>Problem 2</vt:lpstr>
      <vt:lpstr>Practice - Problem 3 </vt:lpstr>
      <vt:lpstr>Practice - Problem 3 </vt:lpstr>
      <vt:lpstr>Practice - Problem 3 </vt:lpstr>
      <vt:lpstr>Problem 1d</vt:lpstr>
      <vt:lpstr>Lecture on Additional Concepts- Not Required</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728</cp:revision>
  <dcterms:created xsi:type="dcterms:W3CDTF">2008-11-22T01:06:20Z</dcterms:created>
  <dcterms:modified xsi:type="dcterms:W3CDTF">2023-07-19T20:30:19Z</dcterms:modified>
</cp:coreProperties>
</file>