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427" r:id="rId2"/>
    <p:sldId id="422" r:id="rId3"/>
    <p:sldId id="360" r:id="rId4"/>
    <p:sldId id="424" r:id="rId5"/>
    <p:sldId id="425" r:id="rId6"/>
    <p:sldId id="426" r:id="rId7"/>
    <p:sldId id="361" r:id="rId8"/>
    <p:sldId id="373" r:id="rId9"/>
    <p:sldId id="363" r:id="rId10"/>
    <p:sldId id="375" r:id="rId11"/>
    <p:sldId id="365" r:id="rId12"/>
    <p:sldId id="366" r:id="rId13"/>
    <p:sldId id="428" r:id="rId14"/>
    <p:sldId id="430" r:id="rId15"/>
    <p:sldId id="434" r:id="rId16"/>
    <p:sldId id="432" r:id="rId17"/>
    <p:sldId id="433" r:id="rId18"/>
    <p:sldId id="435" r:id="rId19"/>
    <p:sldId id="436" r:id="rId20"/>
    <p:sldId id="437" r:id="rId21"/>
  </p:sldIdLst>
  <p:sldSz cx="12192000" cy="6858000"/>
  <p:notesSz cx="6921500" cy="9423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1A70"/>
    <a:srgbClr val="990033"/>
    <a:srgbClr val="0E3780"/>
    <a:srgbClr val="EAEAEA"/>
    <a:srgbClr val="12449E"/>
    <a:srgbClr val="1D4087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1" autoAdjust="0"/>
    <p:restoredTop sz="88645" autoAdjust="0"/>
  </p:normalViewPr>
  <p:slideViewPr>
    <p:cSldViewPr>
      <p:cViewPr varScale="1">
        <p:scale>
          <a:sx n="97" d="100"/>
          <a:sy n="97" d="100"/>
        </p:scale>
        <p:origin x="3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4863" cy="548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FlowTime\FlowTimeSimulAbetter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RBGresources!$K$2:$K$1001</c:f>
              <c:numCache>
                <c:formatCode>General</c:formatCode>
                <c:ptCount val="1000"/>
                <c:pt idx="0">
                  <c:v>32.036501227000613</c:v>
                </c:pt>
                <c:pt idx="1">
                  <c:v>34.159915458375671</c:v>
                </c:pt>
                <c:pt idx="2">
                  <c:v>36.179900032249641</c:v>
                </c:pt>
                <c:pt idx="3">
                  <c:v>36.507687507986574</c:v>
                </c:pt>
                <c:pt idx="4">
                  <c:v>37.073072496307041</c:v>
                </c:pt>
                <c:pt idx="5">
                  <c:v>37.201277128115862</c:v>
                </c:pt>
                <c:pt idx="6">
                  <c:v>37.283129326908984</c:v>
                </c:pt>
                <c:pt idx="7">
                  <c:v>38.093685413355232</c:v>
                </c:pt>
                <c:pt idx="8">
                  <c:v>38.160582159433069</c:v>
                </c:pt>
                <c:pt idx="9">
                  <c:v>38.244308856635371</c:v>
                </c:pt>
                <c:pt idx="10">
                  <c:v>38.270146523784618</c:v>
                </c:pt>
                <c:pt idx="11">
                  <c:v>38.350500760429497</c:v>
                </c:pt>
                <c:pt idx="12">
                  <c:v>38.578436695631595</c:v>
                </c:pt>
                <c:pt idx="13">
                  <c:v>38.700468764299679</c:v>
                </c:pt>
                <c:pt idx="14">
                  <c:v>39.121278880224203</c:v>
                </c:pt>
                <c:pt idx="15">
                  <c:v>39.150281471375841</c:v>
                </c:pt>
                <c:pt idx="16">
                  <c:v>39.33645737695069</c:v>
                </c:pt>
                <c:pt idx="17">
                  <c:v>39.414540368987616</c:v>
                </c:pt>
                <c:pt idx="18">
                  <c:v>39.436001131335708</c:v>
                </c:pt>
                <c:pt idx="19">
                  <c:v>39.449347170378118</c:v>
                </c:pt>
                <c:pt idx="20">
                  <c:v>39.837991119384142</c:v>
                </c:pt>
                <c:pt idx="21">
                  <c:v>39.938356412510601</c:v>
                </c:pt>
                <c:pt idx="22">
                  <c:v>39.982435616647784</c:v>
                </c:pt>
                <c:pt idx="23">
                  <c:v>40.024016443040388</c:v>
                </c:pt>
                <c:pt idx="24">
                  <c:v>40.110184920018725</c:v>
                </c:pt>
                <c:pt idx="25">
                  <c:v>40.150436314415657</c:v>
                </c:pt>
                <c:pt idx="26">
                  <c:v>40.15240546204474</c:v>
                </c:pt>
                <c:pt idx="27">
                  <c:v>40.179942366585031</c:v>
                </c:pt>
                <c:pt idx="28">
                  <c:v>40.267422910910298</c:v>
                </c:pt>
                <c:pt idx="29">
                  <c:v>40.422633699900587</c:v>
                </c:pt>
                <c:pt idx="30">
                  <c:v>40.456889617314474</c:v>
                </c:pt>
                <c:pt idx="31">
                  <c:v>40.475202893270492</c:v>
                </c:pt>
                <c:pt idx="32">
                  <c:v>40.48636762374862</c:v>
                </c:pt>
                <c:pt idx="33">
                  <c:v>40.5869938004681</c:v>
                </c:pt>
                <c:pt idx="34">
                  <c:v>40.614375459136795</c:v>
                </c:pt>
                <c:pt idx="35">
                  <c:v>40.685464653931483</c:v>
                </c:pt>
                <c:pt idx="36">
                  <c:v>40.834072406169888</c:v>
                </c:pt>
                <c:pt idx="37">
                  <c:v>40.835258079211279</c:v>
                </c:pt>
                <c:pt idx="38">
                  <c:v>40.850542126724484</c:v>
                </c:pt>
                <c:pt idx="39">
                  <c:v>40.877504116988035</c:v>
                </c:pt>
                <c:pt idx="40">
                  <c:v>40.905453108810896</c:v>
                </c:pt>
                <c:pt idx="41">
                  <c:v>40.910154089917057</c:v>
                </c:pt>
                <c:pt idx="42">
                  <c:v>40.948816550487564</c:v>
                </c:pt>
                <c:pt idx="43">
                  <c:v>40.950544673411621</c:v>
                </c:pt>
                <c:pt idx="44">
                  <c:v>41.010998128426138</c:v>
                </c:pt>
                <c:pt idx="45">
                  <c:v>41.029120191370012</c:v>
                </c:pt>
                <c:pt idx="46">
                  <c:v>41.041402262652056</c:v>
                </c:pt>
                <c:pt idx="47">
                  <c:v>41.080703792150437</c:v>
                </c:pt>
                <c:pt idx="48">
                  <c:v>41.136569342589794</c:v>
                </c:pt>
                <c:pt idx="49">
                  <c:v>41.153965140130197</c:v>
                </c:pt>
                <c:pt idx="50">
                  <c:v>41.178939540363977</c:v>
                </c:pt>
                <c:pt idx="51">
                  <c:v>41.263873699286869</c:v>
                </c:pt>
                <c:pt idx="52">
                  <c:v>41.289273770805664</c:v>
                </c:pt>
                <c:pt idx="53">
                  <c:v>41.300045381266969</c:v>
                </c:pt>
                <c:pt idx="54">
                  <c:v>41.303662091424847</c:v>
                </c:pt>
                <c:pt idx="55">
                  <c:v>41.343651470730173</c:v>
                </c:pt>
                <c:pt idx="56">
                  <c:v>41.359061231364485</c:v>
                </c:pt>
                <c:pt idx="57">
                  <c:v>41.370716892637454</c:v>
                </c:pt>
                <c:pt idx="58">
                  <c:v>41.376661179131872</c:v>
                </c:pt>
                <c:pt idx="59">
                  <c:v>41.392555339407622</c:v>
                </c:pt>
                <c:pt idx="60">
                  <c:v>41.456312788627542</c:v>
                </c:pt>
                <c:pt idx="61">
                  <c:v>41.465034205587273</c:v>
                </c:pt>
                <c:pt idx="62">
                  <c:v>41.513524792926177</c:v>
                </c:pt>
                <c:pt idx="63">
                  <c:v>41.555432714767932</c:v>
                </c:pt>
                <c:pt idx="64">
                  <c:v>41.578325142897853</c:v>
                </c:pt>
                <c:pt idx="65">
                  <c:v>41.59206960625761</c:v>
                </c:pt>
                <c:pt idx="66">
                  <c:v>41.595813264691685</c:v>
                </c:pt>
                <c:pt idx="67">
                  <c:v>41.603421997309937</c:v>
                </c:pt>
                <c:pt idx="68">
                  <c:v>41.620402158781474</c:v>
                </c:pt>
                <c:pt idx="69">
                  <c:v>41.642428901426101</c:v>
                </c:pt>
                <c:pt idx="70">
                  <c:v>41.652255143318371</c:v>
                </c:pt>
                <c:pt idx="71">
                  <c:v>41.692352912888246</c:v>
                </c:pt>
                <c:pt idx="72">
                  <c:v>41.725558271842267</c:v>
                </c:pt>
                <c:pt idx="73">
                  <c:v>41.841754848354036</c:v>
                </c:pt>
                <c:pt idx="74">
                  <c:v>41.894308350444291</c:v>
                </c:pt>
                <c:pt idx="75">
                  <c:v>41.894386290988308</c:v>
                </c:pt>
                <c:pt idx="76">
                  <c:v>41.921207460598986</c:v>
                </c:pt>
                <c:pt idx="77">
                  <c:v>41.953057960861813</c:v>
                </c:pt>
                <c:pt idx="78">
                  <c:v>42.033366228659304</c:v>
                </c:pt>
                <c:pt idx="79">
                  <c:v>42.0348486872564</c:v>
                </c:pt>
                <c:pt idx="80">
                  <c:v>42.061597093153601</c:v>
                </c:pt>
                <c:pt idx="81">
                  <c:v>42.092061080649145</c:v>
                </c:pt>
                <c:pt idx="82">
                  <c:v>42.097601808746191</c:v>
                </c:pt>
                <c:pt idx="83">
                  <c:v>42.142880286799716</c:v>
                </c:pt>
                <c:pt idx="84">
                  <c:v>42.149130891257087</c:v>
                </c:pt>
                <c:pt idx="85">
                  <c:v>42.153316487759746</c:v>
                </c:pt>
                <c:pt idx="86">
                  <c:v>42.201261816008042</c:v>
                </c:pt>
                <c:pt idx="87">
                  <c:v>42.265821936822256</c:v>
                </c:pt>
                <c:pt idx="88">
                  <c:v>42.306991088256268</c:v>
                </c:pt>
                <c:pt idx="89">
                  <c:v>42.318867968041445</c:v>
                </c:pt>
                <c:pt idx="90">
                  <c:v>42.350089800743582</c:v>
                </c:pt>
                <c:pt idx="91">
                  <c:v>42.438779213431573</c:v>
                </c:pt>
                <c:pt idx="92">
                  <c:v>42.445465382189788</c:v>
                </c:pt>
                <c:pt idx="93">
                  <c:v>42.449473282699628</c:v>
                </c:pt>
                <c:pt idx="94">
                  <c:v>42.452907052491234</c:v>
                </c:pt>
                <c:pt idx="95">
                  <c:v>42.459923820753019</c:v>
                </c:pt>
                <c:pt idx="96">
                  <c:v>42.483132201931689</c:v>
                </c:pt>
                <c:pt idx="97">
                  <c:v>42.541793903312602</c:v>
                </c:pt>
                <c:pt idx="98">
                  <c:v>42.550792919572984</c:v>
                </c:pt>
                <c:pt idx="99">
                  <c:v>42.557594642085554</c:v>
                </c:pt>
                <c:pt idx="100">
                  <c:v>42.571526974355145</c:v>
                </c:pt>
                <c:pt idx="101">
                  <c:v>42.619583542705598</c:v>
                </c:pt>
                <c:pt idx="102">
                  <c:v>42.633766845869829</c:v>
                </c:pt>
                <c:pt idx="103">
                  <c:v>42.69848997774654</c:v>
                </c:pt>
                <c:pt idx="104">
                  <c:v>42.709812523041165</c:v>
                </c:pt>
                <c:pt idx="105">
                  <c:v>42.742709253199813</c:v>
                </c:pt>
                <c:pt idx="106">
                  <c:v>42.749044821553639</c:v>
                </c:pt>
                <c:pt idx="107">
                  <c:v>42.805620232857805</c:v>
                </c:pt>
                <c:pt idx="108">
                  <c:v>42.836284040086078</c:v>
                </c:pt>
                <c:pt idx="109">
                  <c:v>42.842291633551362</c:v>
                </c:pt>
                <c:pt idx="110">
                  <c:v>42.933496346821975</c:v>
                </c:pt>
                <c:pt idx="111">
                  <c:v>42.934525570760499</c:v>
                </c:pt>
                <c:pt idx="112">
                  <c:v>42.958180503672779</c:v>
                </c:pt>
                <c:pt idx="113">
                  <c:v>42.983207024434108</c:v>
                </c:pt>
                <c:pt idx="114">
                  <c:v>43.058089397326398</c:v>
                </c:pt>
                <c:pt idx="115">
                  <c:v>43.093611145014123</c:v>
                </c:pt>
                <c:pt idx="116">
                  <c:v>43.094264258028169</c:v>
                </c:pt>
                <c:pt idx="117">
                  <c:v>43.131433654260199</c:v>
                </c:pt>
                <c:pt idx="118">
                  <c:v>43.140303930136895</c:v>
                </c:pt>
                <c:pt idx="119">
                  <c:v>43.186767203582789</c:v>
                </c:pt>
                <c:pt idx="120">
                  <c:v>43.269238941262799</c:v>
                </c:pt>
                <c:pt idx="121">
                  <c:v>43.270389776079099</c:v>
                </c:pt>
                <c:pt idx="122">
                  <c:v>43.278740012175092</c:v>
                </c:pt>
                <c:pt idx="123">
                  <c:v>43.28424264501205</c:v>
                </c:pt>
                <c:pt idx="124">
                  <c:v>43.300275242363298</c:v>
                </c:pt>
                <c:pt idx="125">
                  <c:v>43.319460314637809</c:v>
                </c:pt>
                <c:pt idx="126">
                  <c:v>43.319501797688346</c:v>
                </c:pt>
                <c:pt idx="127">
                  <c:v>43.347007861196431</c:v>
                </c:pt>
                <c:pt idx="128">
                  <c:v>43.423684993675849</c:v>
                </c:pt>
                <c:pt idx="129">
                  <c:v>43.42845759890433</c:v>
                </c:pt>
                <c:pt idx="130">
                  <c:v>43.488634853703417</c:v>
                </c:pt>
                <c:pt idx="131">
                  <c:v>43.496784600823268</c:v>
                </c:pt>
                <c:pt idx="132">
                  <c:v>43.54251166809982</c:v>
                </c:pt>
                <c:pt idx="133">
                  <c:v>43.553639821153084</c:v>
                </c:pt>
                <c:pt idx="134">
                  <c:v>43.553713261593877</c:v>
                </c:pt>
                <c:pt idx="135">
                  <c:v>43.565858326779406</c:v>
                </c:pt>
                <c:pt idx="136">
                  <c:v>43.567881044307391</c:v>
                </c:pt>
                <c:pt idx="137">
                  <c:v>43.594747341598037</c:v>
                </c:pt>
                <c:pt idx="138">
                  <c:v>43.604147719458609</c:v>
                </c:pt>
                <c:pt idx="139">
                  <c:v>43.664255694380344</c:v>
                </c:pt>
                <c:pt idx="140">
                  <c:v>43.666979345587855</c:v>
                </c:pt>
                <c:pt idx="141">
                  <c:v>43.690169096530511</c:v>
                </c:pt>
                <c:pt idx="142">
                  <c:v>43.711819940483117</c:v>
                </c:pt>
                <c:pt idx="143">
                  <c:v>43.726304384722077</c:v>
                </c:pt>
                <c:pt idx="144">
                  <c:v>43.811514367524524</c:v>
                </c:pt>
                <c:pt idx="145">
                  <c:v>43.815541278376045</c:v>
                </c:pt>
                <c:pt idx="146">
                  <c:v>43.838446905479685</c:v>
                </c:pt>
                <c:pt idx="147">
                  <c:v>43.930821178324443</c:v>
                </c:pt>
                <c:pt idx="148">
                  <c:v>43.939095038517372</c:v>
                </c:pt>
                <c:pt idx="149">
                  <c:v>43.941958297888291</c:v>
                </c:pt>
                <c:pt idx="150">
                  <c:v>43.946914260958508</c:v>
                </c:pt>
                <c:pt idx="151">
                  <c:v>43.970880759832824</c:v>
                </c:pt>
                <c:pt idx="152">
                  <c:v>43.974295049072538</c:v>
                </c:pt>
                <c:pt idx="153">
                  <c:v>43.97518183637591</c:v>
                </c:pt>
                <c:pt idx="154">
                  <c:v>44.073014247422691</c:v>
                </c:pt>
                <c:pt idx="155">
                  <c:v>44.073462032638005</c:v>
                </c:pt>
                <c:pt idx="156">
                  <c:v>44.095276684955991</c:v>
                </c:pt>
                <c:pt idx="157">
                  <c:v>44.160705731839833</c:v>
                </c:pt>
                <c:pt idx="158">
                  <c:v>44.174149123474812</c:v>
                </c:pt>
                <c:pt idx="159">
                  <c:v>44.181509260623699</c:v>
                </c:pt>
                <c:pt idx="160">
                  <c:v>44.190234694646342</c:v>
                </c:pt>
                <c:pt idx="161">
                  <c:v>44.225696489735682</c:v>
                </c:pt>
                <c:pt idx="162">
                  <c:v>44.243136096417373</c:v>
                </c:pt>
                <c:pt idx="163">
                  <c:v>44.245908724920959</c:v>
                </c:pt>
                <c:pt idx="164">
                  <c:v>44.260727308408306</c:v>
                </c:pt>
                <c:pt idx="165">
                  <c:v>44.27255219219073</c:v>
                </c:pt>
                <c:pt idx="166">
                  <c:v>44.3254762178669</c:v>
                </c:pt>
                <c:pt idx="167">
                  <c:v>44.35978525986549</c:v>
                </c:pt>
                <c:pt idx="168">
                  <c:v>44.360686779281352</c:v>
                </c:pt>
                <c:pt idx="169">
                  <c:v>44.376913145573667</c:v>
                </c:pt>
                <c:pt idx="170">
                  <c:v>44.402803528273779</c:v>
                </c:pt>
                <c:pt idx="171">
                  <c:v>44.403263221357761</c:v>
                </c:pt>
                <c:pt idx="172">
                  <c:v>44.429670191606291</c:v>
                </c:pt>
                <c:pt idx="173">
                  <c:v>44.480646467126235</c:v>
                </c:pt>
                <c:pt idx="174">
                  <c:v>44.538266601577746</c:v>
                </c:pt>
                <c:pt idx="175">
                  <c:v>44.538890642260668</c:v>
                </c:pt>
                <c:pt idx="176">
                  <c:v>44.544573273202033</c:v>
                </c:pt>
                <c:pt idx="177">
                  <c:v>44.577233631578949</c:v>
                </c:pt>
                <c:pt idx="178">
                  <c:v>44.582744132857499</c:v>
                </c:pt>
                <c:pt idx="179">
                  <c:v>44.6007374604484</c:v>
                </c:pt>
                <c:pt idx="180">
                  <c:v>44.634066066441406</c:v>
                </c:pt>
                <c:pt idx="181">
                  <c:v>44.643504195864537</c:v>
                </c:pt>
                <c:pt idx="182">
                  <c:v>44.644212107708675</c:v>
                </c:pt>
                <c:pt idx="183">
                  <c:v>44.6686040384918</c:v>
                </c:pt>
                <c:pt idx="184">
                  <c:v>44.69907593672189</c:v>
                </c:pt>
                <c:pt idx="185">
                  <c:v>44.728002866458269</c:v>
                </c:pt>
                <c:pt idx="186">
                  <c:v>44.728585500774336</c:v>
                </c:pt>
                <c:pt idx="187">
                  <c:v>44.729850183757577</c:v>
                </c:pt>
                <c:pt idx="188">
                  <c:v>44.750679426750558</c:v>
                </c:pt>
                <c:pt idx="189">
                  <c:v>44.752090339797888</c:v>
                </c:pt>
                <c:pt idx="190">
                  <c:v>44.76313019716693</c:v>
                </c:pt>
                <c:pt idx="191">
                  <c:v>44.76699084101763</c:v>
                </c:pt>
                <c:pt idx="192">
                  <c:v>44.798582909231641</c:v>
                </c:pt>
                <c:pt idx="193">
                  <c:v>44.81647211917641</c:v>
                </c:pt>
                <c:pt idx="194">
                  <c:v>44.860082370799248</c:v>
                </c:pt>
                <c:pt idx="195">
                  <c:v>44.863814431348302</c:v>
                </c:pt>
                <c:pt idx="196">
                  <c:v>44.89597936436445</c:v>
                </c:pt>
                <c:pt idx="197">
                  <c:v>44.900172354928714</c:v>
                </c:pt>
                <c:pt idx="198">
                  <c:v>44.916148991466017</c:v>
                </c:pt>
                <c:pt idx="199">
                  <c:v>44.926822523265507</c:v>
                </c:pt>
                <c:pt idx="200">
                  <c:v>44.940249193312283</c:v>
                </c:pt>
                <c:pt idx="201">
                  <c:v>44.941564185708216</c:v>
                </c:pt>
                <c:pt idx="202">
                  <c:v>44.951408809052182</c:v>
                </c:pt>
                <c:pt idx="203">
                  <c:v>44.95764343722005</c:v>
                </c:pt>
                <c:pt idx="204">
                  <c:v>44.973200718819115</c:v>
                </c:pt>
                <c:pt idx="205">
                  <c:v>45.003992624700302</c:v>
                </c:pt>
                <c:pt idx="206">
                  <c:v>45.012522965858622</c:v>
                </c:pt>
                <c:pt idx="207">
                  <c:v>45.012965254276651</c:v>
                </c:pt>
                <c:pt idx="208">
                  <c:v>45.013360300617087</c:v>
                </c:pt>
                <c:pt idx="209">
                  <c:v>45.017179743893998</c:v>
                </c:pt>
                <c:pt idx="210">
                  <c:v>45.056885915435416</c:v>
                </c:pt>
                <c:pt idx="211">
                  <c:v>45.082875861386938</c:v>
                </c:pt>
                <c:pt idx="212">
                  <c:v>45.094179804506382</c:v>
                </c:pt>
                <c:pt idx="213">
                  <c:v>45.097623636738547</c:v>
                </c:pt>
                <c:pt idx="214">
                  <c:v>45.110136725870262</c:v>
                </c:pt>
                <c:pt idx="215">
                  <c:v>45.120016806474553</c:v>
                </c:pt>
                <c:pt idx="216">
                  <c:v>45.138434296086849</c:v>
                </c:pt>
                <c:pt idx="217">
                  <c:v>45.149830314804355</c:v>
                </c:pt>
                <c:pt idx="218">
                  <c:v>45.151388023126714</c:v>
                </c:pt>
                <c:pt idx="219">
                  <c:v>45.175699193457632</c:v>
                </c:pt>
                <c:pt idx="220">
                  <c:v>45.198074287344113</c:v>
                </c:pt>
                <c:pt idx="221">
                  <c:v>45.207937955022473</c:v>
                </c:pt>
                <c:pt idx="222">
                  <c:v>45.228640701499351</c:v>
                </c:pt>
                <c:pt idx="223">
                  <c:v>45.244461464723585</c:v>
                </c:pt>
                <c:pt idx="224">
                  <c:v>45.255598547873603</c:v>
                </c:pt>
                <c:pt idx="225">
                  <c:v>45.263539802809817</c:v>
                </c:pt>
                <c:pt idx="226">
                  <c:v>45.271404149235558</c:v>
                </c:pt>
                <c:pt idx="227">
                  <c:v>45.272366516898764</c:v>
                </c:pt>
                <c:pt idx="228">
                  <c:v>45.273830712943663</c:v>
                </c:pt>
                <c:pt idx="229">
                  <c:v>45.314581799780456</c:v>
                </c:pt>
                <c:pt idx="230">
                  <c:v>45.333233182511542</c:v>
                </c:pt>
                <c:pt idx="231">
                  <c:v>45.351613590720405</c:v>
                </c:pt>
                <c:pt idx="232">
                  <c:v>45.352538755592924</c:v>
                </c:pt>
                <c:pt idx="233">
                  <c:v>45.365045950463397</c:v>
                </c:pt>
                <c:pt idx="234">
                  <c:v>45.373058133201283</c:v>
                </c:pt>
                <c:pt idx="235">
                  <c:v>45.416154891023631</c:v>
                </c:pt>
                <c:pt idx="236">
                  <c:v>45.450067392203678</c:v>
                </c:pt>
                <c:pt idx="237">
                  <c:v>45.455966838400094</c:v>
                </c:pt>
                <c:pt idx="238">
                  <c:v>45.457718285335716</c:v>
                </c:pt>
                <c:pt idx="239">
                  <c:v>45.481129744651511</c:v>
                </c:pt>
                <c:pt idx="240">
                  <c:v>45.521465863895699</c:v>
                </c:pt>
                <c:pt idx="241">
                  <c:v>45.53293911193925</c:v>
                </c:pt>
                <c:pt idx="242">
                  <c:v>45.538275329220788</c:v>
                </c:pt>
                <c:pt idx="243">
                  <c:v>45.571519640537382</c:v>
                </c:pt>
                <c:pt idx="244">
                  <c:v>45.58155898696311</c:v>
                </c:pt>
                <c:pt idx="245">
                  <c:v>45.613740767448647</c:v>
                </c:pt>
                <c:pt idx="246">
                  <c:v>45.622479939015065</c:v>
                </c:pt>
                <c:pt idx="247">
                  <c:v>45.636316117823966</c:v>
                </c:pt>
                <c:pt idx="248">
                  <c:v>45.64198496928428</c:v>
                </c:pt>
                <c:pt idx="249">
                  <c:v>45.653421090150601</c:v>
                </c:pt>
                <c:pt idx="250">
                  <c:v>45.659352746383533</c:v>
                </c:pt>
                <c:pt idx="251">
                  <c:v>45.679217181527314</c:v>
                </c:pt>
                <c:pt idx="252">
                  <c:v>45.680039934623096</c:v>
                </c:pt>
                <c:pt idx="253">
                  <c:v>45.70204405076089</c:v>
                </c:pt>
                <c:pt idx="254">
                  <c:v>45.704672142658879</c:v>
                </c:pt>
                <c:pt idx="255">
                  <c:v>45.70586880217661</c:v>
                </c:pt>
                <c:pt idx="256">
                  <c:v>45.706766275840693</c:v>
                </c:pt>
                <c:pt idx="257">
                  <c:v>45.707959171300672</c:v>
                </c:pt>
                <c:pt idx="258">
                  <c:v>45.72172192210914</c:v>
                </c:pt>
                <c:pt idx="259">
                  <c:v>45.739499962998799</c:v>
                </c:pt>
                <c:pt idx="260">
                  <c:v>45.745926416859248</c:v>
                </c:pt>
                <c:pt idx="261">
                  <c:v>45.748117244333464</c:v>
                </c:pt>
                <c:pt idx="262">
                  <c:v>45.781080450632388</c:v>
                </c:pt>
                <c:pt idx="263">
                  <c:v>45.782313615003083</c:v>
                </c:pt>
                <c:pt idx="264">
                  <c:v>45.83100848875744</c:v>
                </c:pt>
                <c:pt idx="265">
                  <c:v>45.847231414478308</c:v>
                </c:pt>
                <c:pt idx="266">
                  <c:v>45.84784871422832</c:v>
                </c:pt>
                <c:pt idx="267">
                  <c:v>45.848344874927555</c:v>
                </c:pt>
                <c:pt idx="268">
                  <c:v>45.855269085970797</c:v>
                </c:pt>
                <c:pt idx="269">
                  <c:v>45.857699329031242</c:v>
                </c:pt>
                <c:pt idx="270">
                  <c:v>45.872433127254546</c:v>
                </c:pt>
                <c:pt idx="271">
                  <c:v>45.887968181901698</c:v>
                </c:pt>
                <c:pt idx="272">
                  <c:v>45.89679092852694</c:v>
                </c:pt>
                <c:pt idx="273">
                  <c:v>45.898221853078503</c:v>
                </c:pt>
                <c:pt idx="274">
                  <c:v>46.023831686256266</c:v>
                </c:pt>
                <c:pt idx="275">
                  <c:v>46.032032539285012</c:v>
                </c:pt>
                <c:pt idx="276">
                  <c:v>46.0374861327536</c:v>
                </c:pt>
                <c:pt idx="277">
                  <c:v>46.044876129173737</c:v>
                </c:pt>
                <c:pt idx="278">
                  <c:v>46.053074108353591</c:v>
                </c:pt>
                <c:pt idx="279">
                  <c:v>46.065630567911882</c:v>
                </c:pt>
                <c:pt idx="280">
                  <c:v>46.073885320771552</c:v>
                </c:pt>
                <c:pt idx="281">
                  <c:v>46.081950063094673</c:v>
                </c:pt>
                <c:pt idx="282">
                  <c:v>46.090019144767311</c:v>
                </c:pt>
                <c:pt idx="283">
                  <c:v>46.094159433746682</c:v>
                </c:pt>
                <c:pt idx="284">
                  <c:v>46.097425346818831</c:v>
                </c:pt>
                <c:pt idx="285">
                  <c:v>46.105356627764159</c:v>
                </c:pt>
                <c:pt idx="286">
                  <c:v>46.14604814572985</c:v>
                </c:pt>
                <c:pt idx="287">
                  <c:v>46.146223676192122</c:v>
                </c:pt>
                <c:pt idx="288">
                  <c:v>46.167618104902786</c:v>
                </c:pt>
                <c:pt idx="289">
                  <c:v>46.177973987023904</c:v>
                </c:pt>
                <c:pt idx="290">
                  <c:v>46.200843437910741</c:v>
                </c:pt>
                <c:pt idx="291">
                  <c:v>46.217442045990097</c:v>
                </c:pt>
                <c:pt idx="292">
                  <c:v>46.2318939427403</c:v>
                </c:pt>
                <c:pt idx="293">
                  <c:v>46.263025377814522</c:v>
                </c:pt>
                <c:pt idx="294">
                  <c:v>46.265670047843521</c:v>
                </c:pt>
                <c:pt idx="295">
                  <c:v>46.276417067757656</c:v>
                </c:pt>
                <c:pt idx="296">
                  <c:v>46.285863408529664</c:v>
                </c:pt>
                <c:pt idx="297">
                  <c:v>46.288221809389825</c:v>
                </c:pt>
                <c:pt idx="298">
                  <c:v>46.296133842952216</c:v>
                </c:pt>
                <c:pt idx="299">
                  <c:v>46.3226431768284</c:v>
                </c:pt>
                <c:pt idx="300">
                  <c:v>46.325510715002984</c:v>
                </c:pt>
                <c:pt idx="301">
                  <c:v>46.356550482948244</c:v>
                </c:pt>
                <c:pt idx="302">
                  <c:v>46.388208786098232</c:v>
                </c:pt>
                <c:pt idx="303">
                  <c:v>46.393602833205449</c:v>
                </c:pt>
                <c:pt idx="304">
                  <c:v>46.403045741135699</c:v>
                </c:pt>
                <c:pt idx="305">
                  <c:v>46.403603872514864</c:v>
                </c:pt>
                <c:pt idx="306">
                  <c:v>46.420503037683794</c:v>
                </c:pt>
                <c:pt idx="307">
                  <c:v>46.453732962883151</c:v>
                </c:pt>
                <c:pt idx="308">
                  <c:v>46.493720551129869</c:v>
                </c:pt>
                <c:pt idx="309">
                  <c:v>46.495943246290217</c:v>
                </c:pt>
                <c:pt idx="310">
                  <c:v>46.524764435939737</c:v>
                </c:pt>
                <c:pt idx="311">
                  <c:v>46.540662987903744</c:v>
                </c:pt>
                <c:pt idx="312">
                  <c:v>46.571108959656591</c:v>
                </c:pt>
                <c:pt idx="313">
                  <c:v>46.58599960776408</c:v>
                </c:pt>
                <c:pt idx="314">
                  <c:v>46.59892590634739</c:v>
                </c:pt>
                <c:pt idx="315">
                  <c:v>46.629630219288998</c:v>
                </c:pt>
                <c:pt idx="316">
                  <c:v>46.639301619889736</c:v>
                </c:pt>
                <c:pt idx="317">
                  <c:v>46.644341301510806</c:v>
                </c:pt>
                <c:pt idx="318">
                  <c:v>46.660239964744925</c:v>
                </c:pt>
                <c:pt idx="319">
                  <c:v>46.670428327084146</c:v>
                </c:pt>
                <c:pt idx="320">
                  <c:v>46.682208194675788</c:v>
                </c:pt>
                <c:pt idx="321">
                  <c:v>46.704878728378674</c:v>
                </c:pt>
                <c:pt idx="322">
                  <c:v>46.707257377180966</c:v>
                </c:pt>
                <c:pt idx="323">
                  <c:v>46.708721334320828</c:v>
                </c:pt>
                <c:pt idx="324">
                  <c:v>46.723433222091671</c:v>
                </c:pt>
                <c:pt idx="325">
                  <c:v>46.737720267332861</c:v>
                </c:pt>
                <c:pt idx="326">
                  <c:v>46.740445704041363</c:v>
                </c:pt>
                <c:pt idx="327">
                  <c:v>46.740702228096893</c:v>
                </c:pt>
                <c:pt idx="328">
                  <c:v>46.743325219271341</c:v>
                </c:pt>
                <c:pt idx="329">
                  <c:v>46.75317389609188</c:v>
                </c:pt>
                <c:pt idx="330">
                  <c:v>46.753248531139334</c:v>
                </c:pt>
                <c:pt idx="331">
                  <c:v>46.776256865659107</c:v>
                </c:pt>
                <c:pt idx="332">
                  <c:v>46.781739586567014</c:v>
                </c:pt>
                <c:pt idx="333">
                  <c:v>46.796727754845406</c:v>
                </c:pt>
                <c:pt idx="334">
                  <c:v>46.809885703021401</c:v>
                </c:pt>
                <c:pt idx="335">
                  <c:v>46.83646202107132</c:v>
                </c:pt>
                <c:pt idx="336">
                  <c:v>46.851034392839296</c:v>
                </c:pt>
                <c:pt idx="337">
                  <c:v>46.860600920128014</c:v>
                </c:pt>
                <c:pt idx="338">
                  <c:v>46.888949944877901</c:v>
                </c:pt>
                <c:pt idx="339">
                  <c:v>46.897968698990923</c:v>
                </c:pt>
                <c:pt idx="340">
                  <c:v>46.916154416447803</c:v>
                </c:pt>
                <c:pt idx="341">
                  <c:v>46.933013283277809</c:v>
                </c:pt>
                <c:pt idx="342">
                  <c:v>46.947426482220443</c:v>
                </c:pt>
                <c:pt idx="343">
                  <c:v>46.980253743822026</c:v>
                </c:pt>
                <c:pt idx="344">
                  <c:v>47.022264874461513</c:v>
                </c:pt>
                <c:pt idx="345">
                  <c:v>47.032323882892214</c:v>
                </c:pt>
                <c:pt idx="346">
                  <c:v>47.038121048837397</c:v>
                </c:pt>
                <c:pt idx="347">
                  <c:v>47.054882969124279</c:v>
                </c:pt>
                <c:pt idx="348">
                  <c:v>47.055012803574563</c:v>
                </c:pt>
                <c:pt idx="349">
                  <c:v>47.058316008877483</c:v>
                </c:pt>
                <c:pt idx="350">
                  <c:v>47.07394875078235</c:v>
                </c:pt>
                <c:pt idx="351">
                  <c:v>47.088045873758176</c:v>
                </c:pt>
                <c:pt idx="352">
                  <c:v>47.091523649756198</c:v>
                </c:pt>
                <c:pt idx="353">
                  <c:v>47.095021351404313</c:v>
                </c:pt>
                <c:pt idx="354">
                  <c:v>47.105315327901877</c:v>
                </c:pt>
                <c:pt idx="355">
                  <c:v>47.120798366052881</c:v>
                </c:pt>
                <c:pt idx="356">
                  <c:v>47.135962217979618</c:v>
                </c:pt>
                <c:pt idx="357">
                  <c:v>47.154603999069082</c:v>
                </c:pt>
                <c:pt idx="358">
                  <c:v>47.193153905259152</c:v>
                </c:pt>
                <c:pt idx="359">
                  <c:v>47.201258974645043</c:v>
                </c:pt>
                <c:pt idx="360">
                  <c:v>47.211495284806574</c:v>
                </c:pt>
                <c:pt idx="361">
                  <c:v>47.216294781457407</c:v>
                </c:pt>
                <c:pt idx="362">
                  <c:v>47.238194609242143</c:v>
                </c:pt>
                <c:pt idx="363">
                  <c:v>47.243436819552883</c:v>
                </c:pt>
                <c:pt idx="364">
                  <c:v>47.247005464765856</c:v>
                </c:pt>
                <c:pt idx="365">
                  <c:v>47.29681606845881</c:v>
                </c:pt>
                <c:pt idx="366">
                  <c:v>47.301640526090296</c:v>
                </c:pt>
                <c:pt idx="367">
                  <c:v>47.313249121356989</c:v>
                </c:pt>
                <c:pt idx="368">
                  <c:v>47.317404620826565</c:v>
                </c:pt>
                <c:pt idx="369">
                  <c:v>47.318958044223699</c:v>
                </c:pt>
                <c:pt idx="370">
                  <c:v>47.319201031881924</c:v>
                </c:pt>
                <c:pt idx="371">
                  <c:v>47.329332292899295</c:v>
                </c:pt>
                <c:pt idx="372">
                  <c:v>47.338844273806316</c:v>
                </c:pt>
                <c:pt idx="373">
                  <c:v>47.347578918592511</c:v>
                </c:pt>
                <c:pt idx="374">
                  <c:v>47.357109088064725</c:v>
                </c:pt>
                <c:pt idx="375">
                  <c:v>47.375118453344328</c:v>
                </c:pt>
                <c:pt idx="376">
                  <c:v>47.387134184971416</c:v>
                </c:pt>
                <c:pt idx="377">
                  <c:v>47.39483656017822</c:v>
                </c:pt>
                <c:pt idx="378">
                  <c:v>47.394863685433997</c:v>
                </c:pt>
                <c:pt idx="379">
                  <c:v>47.398397754221598</c:v>
                </c:pt>
                <c:pt idx="380">
                  <c:v>47.405330749343186</c:v>
                </c:pt>
                <c:pt idx="381">
                  <c:v>47.417826682550768</c:v>
                </c:pt>
                <c:pt idx="382">
                  <c:v>47.490796774941252</c:v>
                </c:pt>
                <c:pt idx="383">
                  <c:v>47.492597077623998</c:v>
                </c:pt>
                <c:pt idx="384">
                  <c:v>47.493329827617977</c:v>
                </c:pt>
                <c:pt idx="385">
                  <c:v>47.513491171341158</c:v>
                </c:pt>
                <c:pt idx="386">
                  <c:v>47.522387791067416</c:v>
                </c:pt>
                <c:pt idx="387">
                  <c:v>47.525183499704355</c:v>
                </c:pt>
                <c:pt idx="388">
                  <c:v>47.532535108194004</c:v>
                </c:pt>
                <c:pt idx="389">
                  <c:v>47.557860876815255</c:v>
                </c:pt>
                <c:pt idx="390">
                  <c:v>47.576868555577917</c:v>
                </c:pt>
                <c:pt idx="391">
                  <c:v>47.594620847794147</c:v>
                </c:pt>
                <c:pt idx="392">
                  <c:v>47.601206125605984</c:v>
                </c:pt>
                <c:pt idx="393">
                  <c:v>47.609987140213505</c:v>
                </c:pt>
                <c:pt idx="394">
                  <c:v>47.614727902018039</c:v>
                </c:pt>
                <c:pt idx="395">
                  <c:v>47.62153789474479</c:v>
                </c:pt>
                <c:pt idx="396">
                  <c:v>47.628690257356197</c:v>
                </c:pt>
                <c:pt idx="397">
                  <c:v>47.648073900581053</c:v>
                </c:pt>
                <c:pt idx="398">
                  <c:v>47.649518324984399</c:v>
                </c:pt>
                <c:pt idx="399">
                  <c:v>47.654687195624589</c:v>
                </c:pt>
                <c:pt idx="400">
                  <c:v>47.674097788609572</c:v>
                </c:pt>
                <c:pt idx="401">
                  <c:v>47.685288013988007</c:v>
                </c:pt>
                <c:pt idx="402">
                  <c:v>47.686933570448289</c:v>
                </c:pt>
                <c:pt idx="403">
                  <c:v>47.703921775673436</c:v>
                </c:pt>
                <c:pt idx="404">
                  <c:v>47.710240661134918</c:v>
                </c:pt>
                <c:pt idx="405">
                  <c:v>47.736534132298885</c:v>
                </c:pt>
                <c:pt idx="406">
                  <c:v>47.739390308297665</c:v>
                </c:pt>
                <c:pt idx="407">
                  <c:v>47.740505580884594</c:v>
                </c:pt>
                <c:pt idx="408">
                  <c:v>47.744302399367804</c:v>
                </c:pt>
                <c:pt idx="409">
                  <c:v>47.758572839672354</c:v>
                </c:pt>
                <c:pt idx="410">
                  <c:v>47.776004676800383</c:v>
                </c:pt>
                <c:pt idx="411">
                  <c:v>47.79146774719247</c:v>
                </c:pt>
                <c:pt idx="412">
                  <c:v>47.79262575637788</c:v>
                </c:pt>
                <c:pt idx="413">
                  <c:v>47.797896931066916</c:v>
                </c:pt>
                <c:pt idx="414">
                  <c:v>47.800237336166418</c:v>
                </c:pt>
                <c:pt idx="415">
                  <c:v>47.843896983182105</c:v>
                </c:pt>
                <c:pt idx="416">
                  <c:v>47.86799710179254</c:v>
                </c:pt>
                <c:pt idx="417">
                  <c:v>47.881652871907995</c:v>
                </c:pt>
                <c:pt idx="418">
                  <c:v>47.883466790706663</c:v>
                </c:pt>
                <c:pt idx="419">
                  <c:v>47.898210632912374</c:v>
                </c:pt>
                <c:pt idx="420">
                  <c:v>47.904258785513633</c:v>
                </c:pt>
                <c:pt idx="421">
                  <c:v>47.909568905990994</c:v>
                </c:pt>
                <c:pt idx="422">
                  <c:v>47.921216629357602</c:v>
                </c:pt>
                <c:pt idx="423">
                  <c:v>47.931487947036189</c:v>
                </c:pt>
                <c:pt idx="424">
                  <c:v>47.938166265519214</c:v>
                </c:pt>
                <c:pt idx="425">
                  <c:v>47.941588717185454</c:v>
                </c:pt>
                <c:pt idx="426">
                  <c:v>47.950175798911197</c:v>
                </c:pt>
                <c:pt idx="427">
                  <c:v>47.971489372178965</c:v>
                </c:pt>
                <c:pt idx="428">
                  <c:v>48.006305599382571</c:v>
                </c:pt>
                <c:pt idx="429">
                  <c:v>48.007755089162863</c:v>
                </c:pt>
                <c:pt idx="430">
                  <c:v>48.00913994989763</c:v>
                </c:pt>
                <c:pt idx="431">
                  <c:v>48.015938212288546</c:v>
                </c:pt>
                <c:pt idx="432">
                  <c:v>48.018097493955963</c:v>
                </c:pt>
                <c:pt idx="433">
                  <c:v>48.033317284226555</c:v>
                </c:pt>
                <c:pt idx="434">
                  <c:v>48.036632735619754</c:v>
                </c:pt>
                <c:pt idx="435">
                  <c:v>48.05007744162927</c:v>
                </c:pt>
                <c:pt idx="436">
                  <c:v>48.057837736068286</c:v>
                </c:pt>
                <c:pt idx="437">
                  <c:v>48.063339440934129</c:v>
                </c:pt>
                <c:pt idx="438">
                  <c:v>48.084098904452475</c:v>
                </c:pt>
                <c:pt idx="439">
                  <c:v>48.099856770341589</c:v>
                </c:pt>
                <c:pt idx="440">
                  <c:v>48.101715370726104</c:v>
                </c:pt>
                <c:pt idx="441">
                  <c:v>48.119217377770539</c:v>
                </c:pt>
                <c:pt idx="442">
                  <c:v>48.130215391428806</c:v>
                </c:pt>
                <c:pt idx="443">
                  <c:v>48.136869347973025</c:v>
                </c:pt>
                <c:pt idx="444">
                  <c:v>48.142145776491347</c:v>
                </c:pt>
                <c:pt idx="445">
                  <c:v>48.145986651199763</c:v>
                </c:pt>
                <c:pt idx="446">
                  <c:v>48.146181019658592</c:v>
                </c:pt>
                <c:pt idx="447">
                  <c:v>48.149295681755532</c:v>
                </c:pt>
                <c:pt idx="448">
                  <c:v>48.194158359520785</c:v>
                </c:pt>
                <c:pt idx="449">
                  <c:v>48.19770120343054</c:v>
                </c:pt>
                <c:pt idx="450">
                  <c:v>48.224276497559075</c:v>
                </c:pt>
                <c:pt idx="451">
                  <c:v>48.23814024529225</c:v>
                </c:pt>
                <c:pt idx="452">
                  <c:v>48.238713655536763</c:v>
                </c:pt>
                <c:pt idx="453">
                  <c:v>48.241431710581324</c:v>
                </c:pt>
                <c:pt idx="454">
                  <c:v>48.241822946557093</c:v>
                </c:pt>
                <c:pt idx="455">
                  <c:v>48.251036401903853</c:v>
                </c:pt>
                <c:pt idx="456">
                  <c:v>48.301886031965921</c:v>
                </c:pt>
                <c:pt idx="457">
                  <c:v>48.331109951849015</c:v>
                </c:pt>
                <c:pt idx="458">
                  <c:v>48.333660883702727</c:v>
                </c:pt>
                <c:pt idx="459">
                  <c:v>48.339201817095841</c:v>
                </c:pt>
                <c:pt idx="460">
                  <c:v>48.411971257779186</c:v>
                </c:pt>
                <c:pt idx="461">
                  <c:v>48.427682762698019</c:v>
                </c:pt>
                <c:pt idx="462">
                  <c:v>48.429908933944361</c:v>
                </c:pt>
                <c:pt idx="463">
                  <c:v>48.438220395955632</c:v>
                </c:pt>
                <c:pt idx="464">
                  <c:v>48.443830122197269</c:v>
                </c:pt>
                <c:pt idx="465">
                  <c:v>48.460105161350334</c:v>
                </c:pt>
                <c:pt idx="466">
                  <c:v>48.466692021156135</c:v>
                </c:pt>
                <c:pt idx="467">
                  <c:v>48.469627941149263</c:v>
                </c:pt>
                <c:pt idx="468">
                  <c:v>48.480611295023152</c:v>
                </c:pt>
                <c:pt idx="469">
                  <c:v>48.513089012015186</c:v>
                </c:pt>
                <c:pt idx="470">
                  <c:v>48.531615565758756</c:v>
                </c:pt>
                <c:pt idx="471">
                  <c:v>48.53512997359239</c:v>
                </c:pt>
                <c:pt idx="472">
                  <c:v>48.537957860737414</c:v>
                </c:pt>
                <c:pt idx="473">
                  <c:v>48.543693914034364</c:v>
                </c:pt>
                <c:pt idx="474">
                  <c:v>48.547284175774578</c:v>
                </c:pt>
                <c:pt idx="475">
                  <c:v>48.548769557738495</c:v>
                </c:pt>
                <c:pt idx="476">
                  <c:v>48.555452107852325</c:v>
                </c:pt>
                <c:pt idx="477">
                  <c:v>48.560838979540414</c:v>
                </c:pt>
                <c:pt idx="478">
                  <c:v>48.562160924050815</c:v>
                </c:pt>
                <c:pt idx="479">
                  <c:v>48.576419630075534</c:v>
                </c:pt>
                <c:pt idx="480">
                  <c:v>48.58057982828602</c:v>
                </c:pt>
                <c:pt idx="481">
                  <c:v>48.5863353745534</c:v>
                </c:pt>
                <c:pt idx="482">
                  <c:v>48.601403733373395</c:v>
                </c:pt>
                <c:pt idx="483">
                  <c:v>48.604223173721536</c:v>
                </c:pt>
                <c:pt idx="484">
                  <c:v>48.607108814622862</c:v>
                </c:pt>
                <c:pt idx="485">
                  <c:v>48.607289714130211</c:v>
                </c:pt>
                <c:pt idx="486">
                  <c:v>48.611270530213332</c:v>
                </c:pt>
                <c:pt idx="487">
                  <c:v>48.642670631618955</c:v>
                </c:pt>
                <c:pt idx="488">
                  <c:v>48.646656409951525</c:v>
                </c:pt>
                <c:pt idx="489">
                  <c:v>48.664227663067173</c:v>
                </c:pt>
                <c:pt idx="490">
                  <c:v>48.665596719656435</c:v>
                </c:pt>
                <c:pt idx="491">
                  <c:v>48.67189575243431</c:v>
                </c:pt>
                <c:pt idx="492">
                  <c:v>48.697867370894315</c:v>
                </c:pt>
                <c:pt idx="493">
                  <c:v>48.708876489831134</c:v>
                </c:pt>
                <c:pt idx="494">
                  <c:v>48.710199198676847</c:v>
                </c:pt>
                <c:pt idx="495">
                  <c:v>48.712030160335729</c:v>
                </c:pt>
                <c:pt idx="496">
                  <c:v>48.712425867982631</c:v>
                </c:pt>
                <c:pt idx="497">
                  <c:v>48.722382349026468</c:v>
                </c:pt>
                <c:pt idx="498">
                  <c:v>48.736521481980745</c:v>
                </c:pt>
                <c:pt idx="499">
                  <c:v>48.751679295997199</c:v>
                </c:pt>
                <c:pt idx="500">
                  <c:v>48.757203130833325</c:v>
                </c:pt>
                <c:pt idx="501">
                  <c:v>48.771462787778404</c:v>
                </c:pt>
                <c:pt idx="502">
                  <c:v>48.783808629979042</c:v>
                </c:pt>
                <c:pt idx="503">
                  <c:v>48.784831642711815</c:v>
                </c:pt>
                <c:pt idx="504">
                  <c:v>48.789185611762541</c:v>
                </c:pt>
                <c:pt idx="505">
                  <c:v>48.803743420923539</c:v>
                </c:pt>
                <c:pt idx="506">
                  <c:v>48.808602843031437</c:v>
                </c:pt>
                <c:pt idx="507">
                  <c:v>48.823921551613338</c:v>
                </c:pt>
                <c:pt idx="508">
                  <c:v>48.840632835747925</c:v>
                </c:pt>
                <c:pt idx="509">
                  <c:v>48.842723707246762</c:v>
                </c:pt>
                <c:pt idx="510">
                  <c:v>48.846050584296705</c:v>
                </c:pt>
                <c:pt idx="511">
                  <c:v>48.853421271993042</c:v>
                </c:pt>
                <c:pt idx="512">
                  <c:v>48.855840390843646</c:v>
                </c:pt>
                <c:pt idx="513">
                  <c:v>48.860493969437229</c:v>
                </c:pt>
                <c:pt idx="514">
                  <c:v>48.868481803380419</c:v>
                </c:pt>
                <c:pt idx="515">
                  <c:v>48.874599496142167</c:v>
                </c:pt>
                <c:pt idx="516">
                  <c:v>48.933520807810993</c:v>
                </c:pt>
                <c:pt idx="517">
                  <c:v>48.93447594248034</c:v>
                </c:pt>
                <c:pt idx="518">
                  <c:v>48.937771803604136</c:v>
                </c:pt>
                <c:pt idx="519">
                  <c:v>48.955535465609913</c:v>
                </c:pt>
                <c:pt idx="520">
                  <c:v>48.956299878704577</c:v>
                </c:pt>
                <c:pt idx="521">
                  <c:v>48.966438880440272</c:v>
                </c:pt>
                <c:pt idx="522">
                  <c:v>48.973174947418372</c:v>
                </c:pt>
                <c:pt idx="523">
                  <c:v>48.979838444695183</c:v>
                </c:pt>
                <c:pt idx="524">
                  <c:v>48.982992256245744</c:v>
                </c:pt>
                <c:pt idx="525">
                  <c:v>49.001112974202542</c:v>
                </c:pt>
                <c:pt idx="526">
                  <c:v>49.03366433752403</c:v>
                </c:pt>
                <c:pt idx="527">
                  <c:v>49.03648161803585</c:v>
                </c:pt>
                <c:pt idx="528">
                  <c:v>49.036558618682008</c:v>
                </c:pt>
                <c:pt idx="529">
                  <c:v>49.051415753220425</c:v>
                </c:pt>
                <c:pt idx="530">
                  <c:v>49.054459369970601</c:v>
                </c:pt>
                <c:pt idx="531">
                  <c:v>49.056084082727963</c:v>
                </c:pt>
                <c:pt idx="532">
                  <c:v>49.05637011430273</c:v>
                </c:pt>
                <c:pt idx="533">
                  <c:v>49.066988270983785</c:v>
                </c:pt>
                <c:pt idx="534">
                  <c:v>49.086172955606877</c:v>
                </c:pt>
                <c:pt idx="535">
                  <c:v>49.089782008645187</c:v>
                </c:pt>
                <c:pt idx="536">
                  <c:v>49.09838157401763</c:v>
                </c:pt>
                <c:pt idx="537">
                  <c:v>49.104906163741084</c:v>
                </c:pt>
                <c:pt idx="538">
                  <c:v>49.111671034603972</c:v>
                </c:pt>
                <c:pt idx="539">
                  <c:v>49.112314201479585</c:v>
                </c:pt>
                <c:pt idx="540">
                  <c:v>49.130620668136217</c:v>
                </c:pt>
                <c:pt idx="541">
                  <c:v>49.146652914814133</c:v>
                </c:pt>
                <c:pt idx="542">
                  <c:v>49.147127939811206</c:v>
                </c:pt>
                <c:pt idx="543">
                  <c:v>49.149175076610931</c:v>
                </c:pt>
                <c:pt idx="544">
                  <c:v>49.149710324059967</c:v>
                </c:pt>
                <c:pt idx="545">
                  <c:v>49.168610946307894</c:v>
                </c:pt>
                <c:pt idx="546">
                  <c:v>49.183086363208204</c:v>
                </c:pt>
                <c:pt idx="547">
                  <c:v>49.193527841025265</c:v>
                </c:pt>
                <c:pt idx="548">
                  <c:v>49.195978221660148</c:v>
                </c:pt>
                <c:pt idx="549">
                  <c:v>49.205268988809976</c:v>
                </c:pt>
                <c:pt idx="550">
                  <c:v>49.215670251297325</c:v>
                </c:pt>
                <c:pt idx="551">
                  <c:v>49.215860020832892</c:v>
                </c:pt>
                <c:pt idx="552">
                  <c:v>49.234723655786979</c:v>
                </c:pt>
                <c:pt idx="553">
                  <c:v>49.23805401162474</c:v>
                </c:pt>
                <c:pt idx="554">
                  <c:v>49.259356692997798</c:v>
                </c:pt>
                <c:pt idx="555">
                  <c:v>49.266734852618853</c:v>
                </c:pt>
                <c:pt idx="556">
                  <c:v>49.2943494180549</c:v>
                </c:pt>
                <c:pt idx="557">
                  <c:v>49.297297792484301</c:v>
                </c:pt>
                <c:pt idx="558">
                  <c:v>49.306419883081844</c:v>
                </c:pt>
                <c:pt idx="559">
                  <c:v>49.324210285758724</c:v>
                </c:pt>
                <c:pt idx="560">
                  <c:v>49.32490565398065</c:v>
                </c:pt>
                <c:pt idx="561">
                  <c:v>49.330579283986879</c:v>
                </c:pt>
                <c:pt idx="562">
                  <c:v>49.337929660683571</c:v>
                </c:pt>
                <c:pt idx="563">
                  <c:v>49.350981335931174</c:v>
                </c:pt>
                <c:pt idx="564">
                  <c:v>49.361934366407766</c:v>
                </c:pt>
                <c:pt idx="565">
                  <c:v>49.406027646546448</c:v>
                </c:pt>
                <c:pt idx="566">
                  <c:v>49.42192918750888</c:v>
                </c:pt>
                <c:pt idx="567">
                  <c:v>49.433145549060626</c:v>
                </c:pt>
                <c:pt idx="568">
                  <c:v>49.435641077328967</c:v>
                </c:pt>
                <c:pt idx="569">
                  <c:v>49.443344348615994</c:v>
                </c:pt>
                <c:pt idx="570">
                  <c:v>49.459613444228843</c:v>
                </c:pt>
                <c:pt idx="571">
                  <c:v>49.463849099602392</c:v>
                </c:pt>
                <c:pt idx="572">
                  <c:v>49.465830028745941</c:v>
                </c:pt>
                <c:pt idx="573">
                  <c:v>49.469574590977253</c:v>
                </c:pt>
                <c:pt idx="574">
                  <c:v>49.476876605230288</c:v>
                </c:pt>
                <c:pt idx="575">
                  <c:v>49.491034370088684</c:v>
                </c:pt>
                <c:pt idx="576">
                  <c:v>49.495854218485796</c:v>
                </c:pt>
                <c:pt idx="577">
                  <c:v>49.513034168096752</c:v>
                </c:pt>
                <c:pt idx="578">
                  <c:v>49.525055589934126</c:v>
                </c:pt>
                <c:pt idx="579">
                  <c:v>49.535359304861061</c:v>
                </c:pt>
                <c:pt idx="580">
                  <c:v>49.54149540905766</c:v>
                </c:pt>
                <c:pt idx="581">
                  <c:v>49.555822328542952</c:v>
                </c:pt>
                <c:pt idx="582">
                  <c:v>49.563623005410449</c:v>
                </c:pt>
                <c:pt idx="583">
                  <c:v>49.565402636445917</c:v>
                </c:pt>
                <c:pt idx="584">
                  <c:v>49.566528905348136</c:v>
                </c:pt>
                <c:pt idx="585">
                  <c:v>49.592599401909268</c:v>
                </c:pt>
                <c:pt idx="586">
                  <c:v>49.608110486782664</c:v>
                </c:pt>
                <c:pt idx="587">
                  <c:v>49.670844411408311</c:v>
                </c:pt>
                <c:pt idx="588">
                  <c:v>49.673660420719443</c:v>
                </c:pt>
                <c:pt idx="589">
                  <c:v>49.685001954165813</c:v>
                </c:pt>
                <c:pt idx="590">
                  <c:v>49.699083692271344</c:v>
                </c:pt>
                <c:pt idx="591">
                  <c:v>49.702482571278487</c:v>
                </c:pt>
                <c:pt idx="592">
                  <c:v>49.704650095903233</c:v>
                </c:pt>
                <c:pt idx="593">
                  <c:v>49.714190799236334</c:v>
                </c:pt>
                <c:pt idx="594">
                  <c:v>49.721803661622609</c:v>
                </c:pt>
                <c:pt idx="595">
                  <c:v>49.766935129228798</c:v>
                </c:pt>
                <c:pt idx="596">
                  <c:v>49.785984472109398</c:v>
                </c:pt>
                <c:pt idx="597">
                  <c:v>49.78892565680033</c:v>
                </c:pt>
                <c:pt idx="598">
                  <c:v>49.807021340397426</c:v>
                </c:pt>
                <c:pt idx="599">
                  <c:v>49.814184346182721</c:v>
                </c:pt>
                <c:pt idx="600">
                  <c:v>49.817992183778983</c:v>
                </c:pt>
                <c:pt idx="601">
                  <c:v>49.818859048473584</c:v>
                </c:pt>
                <c:pt idx="602">
                  <c:v>49.837514145488342</c:v>
                </c:pt>
                <c:pt idx="603">
                  <c:v>49.839237628870421</c:v>
                </c:pt>
                <c:pt idx="604">
                  <c:v>49.89152427883338</c:v>
                </c:pt>
                <c:pt idx="605">
                  <c:v>49.891708406971418</c:v>
                </c:pt>
                <c:pt idx="606">
                  <c:v>49.893256796728608</c:v>
                </c:pt>
                <c:pt idx="607">
                  <c:v>49.903538705297493</c:v>
                </c:pt>
                <c:pt idx="608">
                  <c:v>49.911717280015267</c:v>
                </c:pt>
                <c:pt idx="609">
                  <c:v>49.916800830674475</c:v>
                </c:pt>
                <c:pt idx="610">
                  <c:v>49.918128178671637</c:v>
                </c:pt>
                <c:pt idx="611">
                  <c:v>49.919364876395356</c:v>
                </c:pt>
                <c:pt idx="612">
                  <c:v>49.929654507951142</c:v>
                </c:pt>
                <c:pt idx="613">
                  <c:v>49.935016758799605</c:v>
                </c:pt>
                <c:pt idx="614">
                  <c:v>49.951499616083396</c:v>
                </c:pt>
                <c:pt idx="615">
                  <c:v>49.959152597322735</c:v>
                </c:pt>
                <c:pt idx="616">
                  <c:v>49.962158068361575</c:v>
                </c:pt>
                <c:pt idx="617">
                  <c:v>49.966593232525128</c:v>
                </c:pt>
                <c:pt idx="618">
                  <c:v>49.967913139499274</c:v>
                </c:pt>
                <c:pt idx="619">
                  <c:v>49.9679800039304</c:v>
                </c:pt>
                <c:pt idx="620">
                  <c:v>49.972798304927885</c:v>
                </c:pt>
                <c:pt idx="621">
                  <c:v>49.981483162914977</c:v>
                </c:pt>
                <c:pt idx="622">
                  <c:v>49.991579278130743</c:v>
                </c:pt>
                <c:pt idx="623">
                  <c:v>49.993143664443139</c:v>
                </c:pt>
                <c:pt idx="624">
                  <c:v>49.998356065023295</c:v>
                </c:pt>
                <c:pt idx="625">
                  <c:v>50.002257666184939</c:v>
                </c:pt>
                <c:pt idx="626">
                  <c:v>50.00504569095709</c:v>
                </c:pt>
                <c:pt idx="627">
                  <c:v>50.013830827045069</c:v>
                </c:pt>
                <c:pt idx="628">
                  <c:v>50.023721073859903</c:v>
                </c:pt>
                <c:pt idx="629">
                  <c:v>50.032160828814099</c:v>
                </c:pt>
                <c:pt idx="630">
                  <c:v>50.047546807879648</c:v>
                </c:pt>
                <c:pt idx="631">
                  <c:v>50.053765114683387</c:v>
                </c:pt>
                <c:pt idx="632">
                  <c:v>50.057562692553446</c:v>
                </c:pt>
                <c:pt idx="633">
                  <c:v>50.060788185825672</c:v>
                </c:pt>
                <c:pt idx="634">
                  <c:v>50.061105773027919</c:v>
                </c:pt>
                <c:pt idx="635">
                  <c:v>50.06495761490369</c:v>
                </c:pt>
                <c:pt idx="636">
                  <c:v>50.090389000955298</c:v>
                </c:pt>
                <c:pt idx="637">
                  <c:v>50.096990184767215</c:v>
                </c:pt>
                <c:pt idx="638">
                  <c:v>50.101930241462213</c:v>
                </c:pt>
                <c:pt idx="639">
                  <c:v>50.112259602273809</c:v>
                </c:pt>
                <c:pt idx="640">
                  <c:v>50.117611150724244</c:v>
                </c:pt>
                <c:pt idx="641">
                  <c:v>50.126320424249016</c:v>
                </c:pt>
                <c:pt idx="642">
                  <c:v>50.138995857438836</c:v>
                </c:pt>
                <c:pt idx="643">
                  <c:v>50.194783615346751</c:v>
                </c:pt>
                <c:pt idx="644">
                  <c:v>50.196148926246181</c:v>
                </c:pt>
                <c:pt idx="645">
                  <c:v>50.211663836249329</c:v>
                </c:pt>
                <c:pt idx="646">
                  <c:v>50.224089460532028</c:v>
                </c:pt>
                <c:pt idx="647">
                  <c:v>50.232388454940562</c:v>
                </c:pt>
                <c:pt idx="648">
                  <c:v>50.280388727199266</c:v>
                </c:pt>
                <c:pt idx="649">
                  <c:v>50.281618215069109</c:v>
                </c:pt>
                <c:pt idx="650">
                  <c:v>50.286709193904379</c:v>
                </c:pt>
                <c:pt idx="651">
                  <c:v>50.300315390842776</c:v>
                </c:pt>
                <c:pt idx="652">
                  <c:v>50.313078112713633</c:v>
                </c:pt>
                <c:pt idx="653">
                  <c:v>50.314780377383585</c:v>
                </c:pt>
                <c:pt idx="654">
                  <c:v>50.338975544281197</c:v>
                </c:pt>
                <c:pt idx="655">
                  <c:v>50.348728962651684</c:v>
                </c:pt>
                <c:pt idx="656">
                  <c:v>50.354916208901194</c:v>
                </c:pt>
                <c:pt idx="657">
                  <c:v>50.357790094521377</c:v>
                </c:pt>
                <c:pt idx="658">
                  <c:v>50.363733543553764</c:v>
                </c:pt>
                <c:pt idx="659">
                  <c:v>50.395257900425193</c:v>
                </c:pt>
                <c:pt idx="660">
                  <c:v>50.399450068144958</c:v>
                </c:pt>
                <c:pt idx="661">
                  <c:v>50.400356121100643</c:v>
                </c:pt>
                <c:pt idx="662">
                  <c:v>50.400441878558041</c:v>
                </c:pt>
                <c:pt idx="663">
                  <c:v>50.400525341377495</c:v>
                </c:pt>
                <c:pt idx="664">
                  <c:v>50.400526889727992</c:v>
                </c:pt>
                <c:pt idx="665">
                  <c:v>50.402325908206336</c:v>
                </c:pt>
                <c:pt idx="666">
                  <c:v>50.407164967975056</c:v>
                </c:pt>
                <c:pt idx="667">
                  <c:v>50.418862791248458</c:v>
                </c:pt>
                <c:pt idx="668">
                  <c:v>50.427257100185308</c:v>
                </c:pt>
                <c:pt idx="669">
                  <c:v>50.430636521969141</c:v>
                </c:pt>
                <c:pt idx="670">
                  <c:v>50.438061044214166</c:v>
                </c:pt>
                <c:pt idx="671">
                  <c:v>50.443593824781189</c:v>
                </c:pt>
                <c:pt idx="672">
                  <c:v>50.445476031281309</c:v>
                </c:pt>
                <c:pt idx="673">
                  <c:v>50.447646189604036</c:v>
                </c:pt>
                <c:pt idx="674">
                  <c:v>50.476005430707978</c:v>
                </c:pt>
                <c:pt idx="675">
                  <c:v>50.489748861163228</c:v>
                </c:pt>
                <c:pt idx="676">
                  <c:v>50.490480949544803</c:v>
                </c:pt>
                <c:pt idx="677">
                  <c:v>50.499245193916536</c:v>
                </c:pt>
                <c:pt idx="678">
                  <c:v>50.51316750627754</c:v>
                </c:pt>
                <c:pt idx="679">
                  <c:v>50.525026458704929</c:v>
                </c:pt>
                <c:pt idx="680">
                  <c:v>50.578594086157494</c:v>
                </c:pt>
                <c:pt idx="681">
                  <c:v>50.59019638157254</c:v>
                </c:pt>
                <c:pt idx="682">
                  <c:v>50.622208975910979</c:v>
                </c:pt>
                <c:pt idx="683">
                  <c:v>50.634281702786566</c:v>
                </c:pt>
                <c:pt idx="684">
                  <c:v>50.636602556485471</c:v>
                </c:pt>
                <c:pt idx="685">
                  <c:v>50.640638791701683</c:v>
                </c:pt>
                <c:pt idx="686">
                  <c:v>50.650601189395616</c:v>
                </c:pt>
                <c:pt idx="687">
                  <c:v>50.661221508490904</c:v>
                </c:pt>
                <c:pt idx="688">
                  <c:v>50.663984405264543</c:v>
                </c:pt>
                <c:pt idx="689">
                  <c:v>50.672135940206232</c:v>
                </c:pt>
                <c:pt idx="690">
                  <c:v>50.674355805690205</c:v>
                </c:pt>
                <c:pt idx="691">
                  <c:v>50.697815894181502</c:v>
                </c:pt>
                <c:pt idx="692">
                  <c:v>50.701877749872779</c:v>
                </c:pt>
                <c:pt idx="693">
                  <c:v>50.711070184714984</c:v>
                </c:pt>
                <c:pt idx="694">
                  <c:v>50.751751592107126</c:v>
                </c:pt>
                <c:pt idx="695">
                  <c:v>50.758384912987538</c:v>
                </c:pt>
                <c:pt idx="696">
                  <c:v>50.761716801269998</c:v>
                </c:pt>
                <c:pt idx="697">
                  <c:v>50.76385549339237</c:v>
                </c:pt>
                <c:pt idx="698">
                  <c:v>50.768701871846091</c:v>
                </c:pt>
                <c:pt idx="699">
                  <c:v>50.782438938693375</c:v>
                </c:pt>
                <c:pt idx="700">
                  <c:v>50.793377121579269</c:v>
                </c:pt>
                <c:pt idx="701">
                  <c:v>50.803132794756053</c:v>
                </c:pt>
                <c:pt idx="702">
                  <c:v>50.837713917320258</c:v>
                </c:pt>
                <c:pt idx="703">
                  <c:v>50.844322380894049</c:v>
                </c:pt>
                <c:pt idx="704">
                  <c:v>50.852856185698478</c:v>
                </c:pt>
                <c:pt idx="705">
                  <c:v>50.852918891414561</c:v>
                </c:pt>
                <c:pt idx="706">
                  <c:v>50.882357979805079</c:v>
                </c:pt>
                <c:pt idx="707">
                  <c:v>50.962008985063591</c:v>
                </c:pt>
                <c:pt idx="708">
                  <c:v>50.966273381335313</c:v>
                </c:pt>
                <c:pt idx="709">
                  <c:v>50.98159823733409</c:v>
                </c:pt>
                <c:pt idx="710">
                  <c:v>51.003551524056917</c:v>
                </c:pt>
                <c:pt idx="711">
                  <c:v>51.003879777673951</c:v>
                </c:pt>
                <c:pt idx="712">
                  <c:v>51.023537356444791</c:v>
                </c:pt>
                <c:pt idx="713">
                  <c:v>51.027176278340548</c:v>
                </c:pt>
                <c:pt idx="714">
                  <c:v>51.02857499098895</c:v>
                </c:pt>
                <c:pt idx="715">
                  <c:v>51.042558219581785</c:v>
                </c:pt>
                <c:pt idx="716">
                  <c:v>51.08169561791793</c:v>
                </c:pt>
                <c:pt idx="717">
                  <c:v>51.097680266291903</c:v>
                </c:pt>
                <c:pt idx="718">
                  <c:v>51.10058168233941</c:v>
                </c:pt>
                <c:pt idx="719">
                  <c:v>51.113232348424944</c:v>
                </c:pt>
                <c:pt idx="720">
                  <c:v>51.128034731643936</c:v>
                </c:pt>
                <c:pt idx="721">
                  <c:v>51.139843197502344</c:v>
                </c:pt>
                <c:pt idx="722">
                  <c:v>51.147197908082518</c:v>
                </c:pt>
                <c:pt idx="723">
                  <c:v>51.170060304540812</c:v>
                </c:pt>
                <c:pt idx="724">
                  <c:v>51.186306869936374</c:v>
                </c:pt>
                <c:pt idx="725">
                  <c:v>51.206815825390485</c:v>
                </c:pt>
                <c:pt idx="726">
                  <c:v>51.28103196936739</c:v>
                </c:pt>
                <c:pt idx="727">
                  <c:v>51.291344144721734</c:v>
                </c:pt>
                <c:pt idx="728">
                  <c:v>51.313362121486477</c:v>
                </c:pt>
                <c:pt idx="729">
                  <c:v>51.322976565882442</c:v>
                </c:pt>
                <c:pt idx="730">
                  <c:v>51.332211282759623</c:v>
                </c:pt>
                <c:pt idx="731">
                  <c:v>51.360687976458046</c:v>
                </c:pt>
                <c:pt idx="732">
                  <c:v>51.363118180683962</c:v>
                </c:pt>
                <c:pt idx="733">
                  <c:v>51.366185131240542</c:v>
                </c:pt>
                <c:pt idx="734">
                  <c:v>51.370097602953031</c:v>
                </c:pt>
                <c:pt idx="735">
                  <c:v>51.374680787581525</c:v>
                </c:pt>
                <c:pt idx="736">
                  <c:v>51.394396303169117</c:v>
                </c:pt>
                <c:pt idx="737">
                  <c:v>51.402257249516943</c:v>
                </c:pt>
                <c:pt idx="738">
                  <c:v>51.422299070320278</c:v>
                </c:pt>
                <c:pt idx="739">
                  <c:v>51.4410955181921</c:v>
                </c:pt>
                <c:pt idx="740">
                  <c:v>51.461911022509391</c:v>
                </c:pt>
                <c:pt idx="741">
                  <c:v>51.463065741571</c:v>
                </c:pt>
                <c:pt idx="742">
                  <c:v>51.484737784731919</c:v>
                </c:pt>
                <c:pt idx="743">
                  <c:v>51.505637841108239</c:v>
                </c:pt>
                <c:pt idx="744">
                  <c:v>51.575235718104985</c:v>
                </c:pt>
                <c:pt idx="745">
                  <c:v>51.579936107253289</c:v>
                </c:pt>
                <c:pt idx="746">
                  <c:v>51.596769225154894</c:v>
                </c:pt>
                <c:pt idx="747">
                  <c:v>51.59876985077247</c:v>
                </c:pt>
                <c:pt idx="748">
                  <c:v>51.608781190438251</c:v>
                </c:pt>
                <c:pt idx="749">
                  <c:v>51.61142100077884</c:v>
                </c:pt>
                <c:pt idx="750">
                  <c:v>51.621359490464599</c:v>
                </c:pt>
                <c:pt idx="751">
                  <c:v>51.627169065538993</c:v>
                </c:pt>
                <c:pt idx="752">
                  <c:v>51.633333845925925</c:v>
                </c:pt>
                <c:pt idx="753">
                  <c:v>51.635722904705133</c:v>
                </c:pt>
                <c:pt idx="754">
                  <c:v>51.653690077667548</c:v>
                </c:pt>
                <c:pt idx="755">
                  <c:v>51.656813576235855</c:v>
                </c:pt>
                <c:pt idx="756">
                  <c:v>51.658366178605789</c:v>
                </c:pt>
                <c:pt idx="757">
                  <c:v>51.663679744017415</c:v>
                </c:pt>
                <c:pt idx="758">
                  <c:v>51.665302812422027</c:v>
                </c:pt>
                <c:pt idx="759">
                  <c:v>51.675460181866981</c:v>
                </c:pt>
                <c:pt idx="760">
                  <c:v>51.684733303803284</c:v>
                </c:pt>
                <c:pt idx="761">
                  <c:v>51.687255670798983</c:v>
                </c:pt>
                <c:pt idx="762">
                  <c:v>51.69484391337766</c:v>
                </c:pt>
                <c:pt idx="763">
                  <c:v>51.72037909932228</c:v>
                </c:pt>
                <c:pt idx="764">
                  <c:v>51.735089912734033</c:v>
                </c:pt>
                <c:pt idx="765">
                  <c:v>51.768085562819017</c:v>
                </c:pt>
                <c:pt idx="766">
                  <c:v>51.804372398556573</c:v>
                </c:pt>
                <c:pt idx="767">
                  <c:v>51.845918492045399</c:v>
                </c:pt>
                <c:pt idx="768">
                  <c:v>51.848859590496147</c:v>
                </c:pt>
                <c:pt idx="769">
                  <c:v>51.851229039065728</c:v>
                </c:pt>
                <c:pt idx="770">
                  <c:v>51.854610525563551</c:v>
                </c:pt>
                <c:pt idx="771">
                  <c:v>51.88240760680236</c:v>
                </c:pt>
                <c:pt idx="772">
                  <c:v>51.900992632970194</c:v>
                </c:pt>
                <c:pt idx="773">
                  <c:v>51.921283781202298</c:v>
                </c:pt>
                <c:pt idx="774">
                  <c:v>51.928128490697596</c:v>
                </c:pt>
                <c:pt idx="775">
                  <c:v>51.939494991723151</c:v>
                </c:pt>
                <c:pt idx="776">
                  <c:v>52.015117958418294</c:v>
                </c:pt>
                <c:pt idx="777">
                  <c:v>52.018507850427994</c:v>
                </c:pt>
                <c:pt idx="778">
                  <c:v>52.032624549529999</c:v>
                </c:pt>
                <c:pt idx="779">
                  <c:v>52.034627695261676</c:v>
                </c:pt>
                <c:pt idx="780">
                  <c:v>52.042350758192768</c:v>
                </c:pt>
                <c:pt idx="781">
                  <c:v>52.048690146852195</c:v>
                </c:pt>
                <c:pt idx="782">
                  <c:v>52.056922220942013</c:v>
                </c:pt>
                <c:pt idx="783">
                  <c:v>52.057661848987038</c:v>
                </c:pt>
                <c:pt idx="784">
                  <c:v>52.068761199249721</c:v>
                </c:pt>
                <c:pt idx="785">
                  <c:v>52.092898512467627</c:v>
                </c:pt>
                <c:pt idx="786">
                  <c:v>52.103358260258773</c:v>
                </c:pt>
                <c:pt idx="787">
                  <c:v>52.103507688502731</c:v>
                </c:pt>
                <c:pt idx="788">
                  <c:v>52.113070099684172</c:v>
                </c:pt>
                <c:pt idx="789">
                  <c:v>52.124948168098427</c:v>
                </c:pt>
                <c:pt idx="790">
                  <c:v>52.12517982355979</c:v>
                </c:pt>
                <c:pt idx="791">
                  <c:v>52.153199828220586</c:v>
                </c:pt>
                <c:pt idx="792">
                  <c:v>52.166502611249385</c:v>
                </c:pt>
                <c:pt idx="793">
                  <c:v>52.176943112556728</c:v>
                </c:pt>
                <c:pt idx="794">
                  <c:v>52.180728777070229</c:v>
                </c:pt>
                <c:pt idx="795">
                  <c:v>52.186186538948348</c:v>
                </c:pt>
                <c:pt idx="796">
                  <c:v>52.225841149150504</c:v>
                </c:pt>
                <c:pt idx="797">
                  <c:v>52.22772725205138</c:v>
                </c:pt>
                <c:pt idx="798">
                  <c:v>52.22781202410507</c:v>
                </c:pt>
                <c:pt idx="799">
                  <c:v>52.249128546977886</c:v>
                </c:pt>
                <c:pt idx="800">
                  <c:v>52.258584906496523</c:v>
                </c:pt>
                <c:pt idx="801">
                  <c:v>52.259552979750367</c:v>
                </c:pt>
                <c:pt idx="802">
                  <c:v>52.265834628549328</c:v>
                </c:pt>
                <c:pt idx="803">
                  <c:v>52.269867883912056</c:v>
                </c:pt>
                <c:pt idx="804">
                  <c:v>52.272021422999032</c:v>
                </c:pt>
                <c:pt idx="805">
                  <c:v>52.291825736106603</c:v>
                </c:pt>
                <c:pt idx="806">
                  <c:v>52.305262926098465</c:v>
                </c:pt>
                <c:pt idx="807">
                  <c:v>52.318152262629468</c:v>
                </c:pt>
                <c:pt idx="808">
                  <c:v>52.354851334999047</c:v>
                </c:pt>
                <c:pt idx="809">
                  <c:v>52.368748566112586</c:v>
                </c:pt>
                <c:pt idx="810">
                  <c:v>52.382317123206789</c:v>
                </c:pt>
                <c:pt idx="811">
                  <c:v>52.40200153745127</c:v>
                </c:pt>
                <c:pt idx="812">
                  <c:v>52.41180029646501</c:v>
                </c:pt>
                <c:pt idx="813">
                  <c:v>52.429157542319459</c:v>
                </c:pt>
                <c:pt idx="814">
                  <c:v>52.463805097701439</c:v>
                </c:pt>
                <c:pt idx="815">
                  <c:v>52.476598114857438</c:v>
                </c:pt>
                <c:pt idx="816">
                  <c:v>52.480039866624708</c:v>
                </c:pt>
                <c:pt idx="817">
                  <c:v>52.50438266208775</c:v>
                </c:pt>
                <c:pt idx="818">
                  <c:v>52.533234223454386</c:v>
                </c:pt>
                <c:pt idx="819">
                  <c:v>52.564076577509738</c:v>
                </c:pt>
                <c:pt idx="820">
                  <c:v>52.58350075289804</c:v>
                </c:pt>
                <c:pt idx="821">
                  <c:v>52.614844529655329</c:v>
                </c:pt>
                <c:pt idx="822">
                  <c:v>52.619182612015578</c:v>
                </c:pt>
                <c:pt idx="823">
                  <c:v>52.620303069587926</c:v>
                </c:pt>
                <c:pt idx="824">
                  <c:v>52.650297025892222</c:v>
                </c:pt>
                <c:pt idx="825">
                  <c:v>52.673845029157171</c:v>
                </c:pt>
                <c:pt idx="826">
                  <c:v>52.701108634985758</c:v>
                </c:pt>
                <c:pt idx="827">
                  <c:v>52.703786654336547</c:v>
                </c:pt>
                <c:pt idx="828">
                  <c:v>52.733376980507643</c:v>
                </c:pt>
                <c:pt idx="829">
                  <c:v>52.742694821058457</c:v>
                </c:pt>
                <c:pt idx="830">
                  <c:v>52.747959368370488</c:v>
                </c:pt>
                <c:pt idx="831">
                  <c:v>52.753198110047087</c:v>
                </c:pt>
                <c:pt idx="832">
                  <c:v>52.757287136055268</c:v>
                </c:pt>
                <c:pt idx="833">
                  <c:v>52.771527753623147</c:v>
                </c:pt>
                <c:pt idx="834">
                  <c:v>52.791743115797594</c:v>
                </c:pt>
                <c:pt idx="835">
                  <c:v>52.802698321782529</c:v>
                </c:pt>
                <c:pt idx="836">
                  <c:v>52.86369774369183</c:v>
                </c:pt>
                <c:pt idx="837">
                  <c:v>52.874238399060147</c:v>
                </c:pt>
                <c:pt idx="838">
                  <c:v>52.878853844263816</c:v>
                </c:pt>
                <c:pt idx="839">
                  <c:v>52.882162956215417</c:v>
                </c:pt>
                <c:pt idx="840">
                  <c:v>52.92424586002317</c:v>
                </c:pt>
                <c:pt idx="841">
                  <c:v>52.952878419761738</c:v>
                </c:pt>
                <c:pt idx="842">
                  <c:v>52.999881782093389</c:v>
                </c:pt>
                <c:pt idx="843">
                  <c:v>53.007944295714708</c:v>
                </c:pt>
                <c:pt idx="844">
                  <c:v>53.02126665050271</c:v>
                </c:pt>
                <c:pt idx="845">
                  <c:v>53.037096923618201</c:v>
                </c:pt>
                <c:pt idx="846">
                  <c:v>53.044120030292497</c:v>
                </c:pt>
                <c:pt idx="847">
                  <c:v>53.051098349382563</c:v>
                </c:pt>
                <c:pt idx="848">
                  <c:v>53.060246561725023</c:v>
                </c:pt>
                <c:pt idx="849">
                  <c:v>53.06364666442073</c:v>
                </c:pt>
                <c:pt idx="850">
                  <c:v>53.064007061965931</c:v>
                </c:pt>
                <c:pt idx="851">
                  <c:v>53.073397156427049</c:v>
                </c:pt>
                <c:pt idx="852">
                  <c:v>53.075692632988947</c:v>
                </c:pt>
                <c:pt idx="853">
                  <c:v>53.113705152621144</c:v>
                </c:pt>
                <c:pt idx="854">
                  <c:v>53.124048134855485</c:v>
                </c:pt>
                <c:pt idx="855">
                  <c:v>53.128117869267868</c:v>
                </c:pt>
                <c:pt idx="856">
                  <c:v>53.138055956192602</c:v>
                </c:pt>
                <c:pt idx="857">
                  <c:v>53.140350414842914</c:v>
                </c:pt>
                <c:pt idx="858">
                  <c:v>53.18065539032014</c:v>
                </c:pt>
                <c:pt idx="859">
                  <c:v>53.187583866472323</c:v>
                </c:pt>
                <c:pt idx="860">
                  <c:v>53.22287317248</c:v>
                </c:pt>
                <c:pt idx="861">
                  <c:v>53.254313901575351</c:v>
                </c:pt>
                <c:pt idx="862">
                  <c:v>53.269372730142116</c:v>
                </c:pt>
                <c:pt idx="863">
                  <c:v>53.282846088531684</c:v>
                </c:pt>
                <c:pt idx="864">
                  <c:v>53.31203702112338</c:v>
                </c:pt>
                <c:pt idx="865">
                  <c:v>53.387962021084277</c:v>
                </c:pt>
                <c:pt idx="866">
                  <c:v>53.401880895195788</c:v>
                </c:pt>
                <c:pt idx="867">
                  <c:v>53.455860918773482</c:v>
                </c:pt>
                <c:pt idx="868">
                  <c:v>53.464805978302962</c:v>
                </c:pt>
                <c:pt idx="869">
                  <c:v>53.472173166581527</c:v>
                </c:pt>
                <c:pt idx="870">
                  <c:v>53.510132478158141</c:v>
                </c:pt>
                <c:pt idx="871">
                  <c:v>53.557430184219939</c:v>
                </c:pt>
                <c:pt idx="872">
                  <c:v>53.562569355249153</c:v>
                </c:pt>
                <c:pt idx="873">
                  <c:v>53.652402461316228</c:v>
                </c:pt>
                <c:pt idx="874">
                  <c:v>53.65776013856766</c:v>
                </c:pt>
                <c:pt idx="875">
                  <c:v>53.666964651104784</c:v>
                </c:pt>
                <c:pt idx="876">
                  <c:v>53.676267818289219</c:v>
                </c:pt>
                <c:pt idx="877">
                  <c:v>53.687944519975929</c:v>
                </c:pt>
                <c:pt idx="878">
                  <c:v>53.690864319448735</c:v>
                </c:pt>
                <c:pt idx="879">
                  <c:v>53.745112367187048</c:v>
                </c:pt>
                <c:pt idx="880">
                  <c:v>53.748351653730246</c:v>
                </c:pt>
                <c:pt idx="881">
                  <c:v>53.793978823749271</c:v>
                </c:pt>
                <c:pt idx="882">
                  <c:v>53.806984510010601</c:v>
                </c:pt>
                <c:pt idx="883">
                  <c:v>53.846065042121701</c:v>
                </c:pt>
                <c:pt idx="884">
                  <c:v>53.847462327345283</c:v>
                </c:pt>
                <c:pt idx="885">
                  <c:v>53.86028759765739</c:v>
                </c:pt>
                <c:pt idx="886">
                  <c:v>53.875444189414495</c:v>
                </c:pt>
                <c:pt idx="887">
                  <c:v>53.910908746724616</c:v>
                </c:pt>
                <c:pt idx="888">
                  <c:v>53.93188046251224</c:v>
                </c:pt>
                <c:pt idx="889">
                  <c:v>54.01266850116037</c:v>
                </c:pt>
                <c:pt idx="890">
                  <c:v>54.028497335003671</c:v>
                </c:pt>
                <c:pt idx="891">
                  <c:v>54.04527868435472</c:v>
                </c:pt>
                <c:pt idx="892">
                  <c:v>54.10174576768383</c:v>
                </c:pt>
                <c:pt idx="893">
                  <c:v>54.10511766136208</c:v>
                </c:pt>
                <c:pt idx="894">
                  <c:v>54.137453468501413</c:v>
                </c:pt>
                <c:pt idx="895">
                  <c:v>54.139602277833873</c:v>
                </c:pt>
                <c:pt idx="896">
                  <c:v>54.177420329778435</c:v>
                </c:pt>
                <c:pt idx="897">
                  <c:v>54.181565197571828</c:v>
                </c:pt>
                <c:pt idx="898">
                  <c:v>54.190092623159856</c:v>
                </c:pt>
                <c:pt idx="899">
                  <c:v>54.204062498332227</c:v>
                </c:pt>
                <c:pt idx="900">
                  <c:v>54.231385997985832</c:v>
                </c:pt>
                <c:pt idx="901">
                  <c:v>54.231851850931591</c:v>
                </c:pt>
                <c:pt idx="902">
                  <c:v>54.263720296237153</c:v>
                </c:pt>
                <c:pt idx="903">
                  <c:v>54.271875389711667</c:v>
                </c:pt>
                <c:pt idx="904">
                  <c:v>54.306942732335415</c:v>
                </c:pt>
                <c:pt idx="905">
                  <c:v>54.309035806759383</c:v>
                </c:pt>
                <c:pt idx="906">
                  <c:v>54.327380708503625</c:v>
                </c:pt>
                <c:pt idx="907">
                  <c:v>54.356045793065199</c:v>
                </c:pt>
                <c:pt idx="908">
                  <c:v>54.359532349551316</c:v>
                </c:pt>
                <c:pt idx="909">
                  <c:v>54.376000091885011</c:v>
                </c:pt>
                <c:pt idx="910">
                  <c:v>54.424549688129588</c:v>
                </c:pt>
                <c:pt idx="911">
                  <c:v>54.4365727407055</c:v>
                </c:pt>
                <c:pt idx="912">
                  <c:v>54.551802010343927</c:v>
                </c:pt>
                <c:pt idx="913">
                  <c:v>54.601014671960066</c:v>
                </c:pt>
                <c:pt idx="914">
                  <c:v>54.652757957178657</c:v>
                </c:pt>
                <c:pt idx="915">
                  <c:v>54.667170740268858</c:v>
                </c:pt>
                <c:pt idx="916">
                  <c:v>54.715464786681707</c:v>
                </c:pt>
                <c:pt idx="917">
                  <c:v>54.737316996833684</c:v>
                </c:pt>
                <c:pt idx="918">
                  <c:v>54.801790978823391</c:v>
                </c:pt>
                <c:pt idx="919">
                  <c:v>54.808918229422986</c:v>
                </c:pt>
                <c:pt idx="920">
                  <c:v>54.847925338002739</c:v>
                </c:pt>
                <c:pt idx="921">
                  <c:v>54.848746680500241</c:v>
                </c:pt>
                <c:pt idx="922">
                  <c:v>54.858974363332777</c:v>
                </c:pt>
                <c:pt idx="923">
                  <c:v>54.867676549765761</c:v>
                </c:pt>
                <c:pt idx="924">
                  <c:v>54.886053913208734</c:v>
                </c:pt>
                <c:pt idx="925">
                  <c:v>54.890784653319351</c:v>
                </c:pt>
                <c:pt idx="926">
                  <c:v>54.918004814765602</c:v>
                </c:pt>
                <c:pt idx="927">
                  <c:v>54.920619979219204</c:v>
                </c:pt>
                <c:pt idx="928">
                  <c:v>54.921525320881997</c:v>
                </c:pt>
                <c:pt idx="929">
                  <c:v>54.934379476728061</c:v>
                </c:pt>
                <c:pt idx="930">
                  <c:v>54.98179063820966</c:v>
                </c:pt>
                <c:pt idx="931">
                  <c:v>54.994874316602548</c:v>
                </c:pt>
                <c:pt idx="932">
                  <c:v>54.997703246208388</c:v>
                </c:pt>
                <c:pt idx="933">
                  <c:v>55.006362769997168</c:v>
                </c:pt>
                <c:pt idx="934">
                  <c:v>55.05522853283253</c:v>
                </c:pt>
                <c:pt idx="935">
                  <c:v>55.078379842529721</c:v>
                </c:pt>
                <c:pt idx="936">
                  <c:v>55.183270846314045</c:v>
                </c:pt>
                <c:pt idx="937">
                  <c:v>55.190469949094847</c:v>
                </c:pt>
                <c:pt idx="938">
                  <c:v>55.225459149843772</c:v>
                </c:pt>
                <c:pt idx="939">
                  <c:v>55.253286063373906</c:v>
                </c:pt>
                <c:pt idx="940">
                  <c:v>55.26349796576762</c:v>
                </c:pt>
                <c:pt idx="941">
                  <c:v>55.265827465903968</c:v>
                </c:pt>
                <c:pt idx="942">
                  <c:v>55.32892766511052</c:v>
                </c:pt>
                <c:pt idx="943">
                  <c:v>55.393771089349826</c:v>
                </c:pt>
                <c:pt idx="944">
                  <c:v>55.423295862760241</c:v>
                </c:pt>
                <c:pt idx="945">
                  <c:v>55.455931213990468</c:v>
                </c:pt>
                <c:pt idx="946">
                  <c:v>55.498521379191182</c:v>
                </c:pt>
                <c:pt idx="947">
                  <c:v>55.500933043537607</c:v>
                </c:pt>
                <c:pt idx="948">
                  <c:v>55.51060989008252</c:v>
                </c:pt>
                <c:pt idx="949">
                  <c:v>55.533202654996771</c:v>
                </c:pt>
                <c:pt idx="950">
                  <c:v>55.550989709455052</c:v>
                </c:pt>
                <c:pt idx="951">
                  <c:v>55.608347350082788</c:v>
                </c:pt>
                <c:pt idx="952">
                  <c:v>55.639450221627669</c:v>
                </c:pt>
                <c:pt idx="953">
                  <c:v>55.700520169581942</c:v>
                </c:pt>
                <c:pt idx="954">
                  <c:v>55.712705292461607</c:v>
                </c:pt>
                <c:pt idx="955">
                  <c:v>55.836714619048443</c:v>
                </c:pt>
                <c:pt idx="956">
                  <c:v>55.885081540956392</c:v>
                </c:pt>
                <c:pt idx="957">
                  <c:v>55.892837723720227</c:v>
                </c:pt>
                <c:pt idx="958">
                  <c:v>55.904632018087838</c:v>
                </c:pt>
                <c:pt idx="959">
                  <c:v>55.940685408075041</c:v>
                </c:pt>
                <c:pt idx="960">
                  <c:v>55.95210391612067</c:v>
                </c:pt>
                <c:pt idx="961">
                  <c:v>56.019006898268913</c:v>
                </c:pt>
                <c:pt idx="962">
                  <c:v>56.050920156808985</c:v>
                </c:pt>
                <c:pt idx="963">
                  <c:v>56.066461116890181</c:v>
                </c:pt>
                <c:pt idx="964">
                  <c:v>56.067343401875135</c:v>
                </c:pt>
                <c:pt idx="965">
                  <c:v>56.093829928695527</c:v>
                </c:pt>
                <c:pt idx="966">
                  <c:v>56.131017527376599</c:v>
                </c:pt>
                <c:pt idx="967">
                  <c:v>56.241368690543013</c:v>
                </c:pt>
                <c:pt idx="968">
                  <c:v>56.243036810107924</c:v>
                </c:pt>
                <c:pt idx="969">
                  <c:v>56.25257369041752</c:v>
                </c:pt>
                <c:pt idx="970">
                  <c:v>56.269748140143918</c:v>
                </c:pt>
                <c:pt idx="971">
                  <c:v>56.272862294535422</c:v>
                </c:pt>
                <c:pt idx="972">
                  <c:v>56.330034131371008</c:v>
                </c:pt>
                <c:pt idx="973">
                  <c:v>56.339235592158076</c:v>
                </c:pt>
                <c:pt idx="974">
                  <c:v>56.352976349307411</c:v>
                </c:pt>
                <c:pt idx="975">
                  <c:v>56.363994075084172</c:v>
                </c:pt>
                <c:pt idx="976">
                  <c:v>56.393869189941945</c:v>
                </c:pt>
                <c:pt idx="977">
                  <c:v>56.53573930822084</c:v>
                </c:pt>
                <c:pt idx="978">
                  <c:v>56.572271288335195</c:v>
                </c:pt>
                <c:pt idx="979">
                  <c:v>56.668832478246351</c:v>
                </c:pt>
                <c:pt idx="980">
                  <c:v>56.777628578156154</c:v>
                </c:pt>
                <c:pt idx="981">
                  <c:v>56.914293483821162</c:v>
                </c:pt>
                <c:pt idx="982">
                  <c:v>57.011376807975481</c:v>
                </c:pt>
                <c:pt idx="983">
                  <c:v>57.069053473507722</c:v>
                </c:pt>
                <c:pt idx="984">
                  <c:v>57.102039839174189</c:v>
                </c:pt>
                <c:pt idx="985">
                  <c:v>57.169199718975683</c:v>
                </c:pt>
                <c:pt idx="986">
                  <c:v>57.254338021722759</c:v>
                </c:pt>
                <c:pt idx="987">
                  <c:v>57.323752278148277</c:v>
                </c:pt>
                <c:pt idx="988">
                  <c:v>57.337696930726324</c:v>
                </c:pt>
                <c:pt idx="989">
                  <c:v>57.349367996367477</c:v>
                </c:pt>
                <c:pt idx="990">
                  <c:v>57.396733225504171</c:v>
                </c:pt>
                <c:pt idx="991">
                  <c:v>57.403984825758158</c:v>
                </c:pt>
                <c:pt idx="992">
                  <c:v>57.427163443982217</c:v>
                </c:pt>
                <c:pt idx="993">
                  <c:v>57.692854518144536</c:v>
                </c:pt>
                <c:pt idx="994">
                  <c:v>57.726383818682535</c:v>
                </c:pt>
                <c:pt idx="995">
                  <c:v>57.889360812987441</c:v>
                </c:pt>
                <c:pt idx="996">
                  <c:v>57.969053515678603</c:v>
                </c:pt>
                <c:pt idx="997">
                  <c:v>58.167203376761449</c:v>
                </c:pt>
                <c:pt idx="998">
                  <c:v>58.227352540468878</c:v>
                </c:pt>
                <c:pt idx="999">
                  <c:v>58.455522540783377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2-421A-B732-FBC4375F7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1442784"/>
        <c:axId val="671443568"/>
      </c:barChart>
      <c:catAx>
        <c:axId val="671442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43568"/>
        <c:crosses val="autoZero"/>
        <c:auto val="1"/>
        <c:lblAlgn val="ctr"/>
        <c:lblOffset val="100"/>
        <c:noMultiLvlLbl val="0"/>
      </c:catAx>
      <c:valAx>
        <c:axId val="671443568"/>
        <c:scaling>
          <c:orientation val="minMax"/>
          <c:max val="6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42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" y="706438"/>
            <a:ext cx="628015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476750"/>
            <a:ext cx="55372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BD499C-90E8-471C-B622-68C7930A1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BAD8E-215C-4ADE-B888-6996CB0442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8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1788" y="712788"/>
            <a:ext cx="6257925" cy="3521075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AD9BD-E6B8-4866-9A5E-1BE4028841D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0675" y="706438"/>
            <a:ext cx="6280150" cy="353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D499C-90E8-471C-B622-68C7930A1E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1F8BB-38A6-4D1A-AEBA-25392E12B7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4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72B14-7470-45F9-AA84-3A5E787B4D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7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62797-BACC-4803-B9ED-DD3963ABD8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4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62797-BACC-4803-B9ED-DD3963ABD8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5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FC1F5-7ACE-455C-9183-A72B263B10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5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EF19D-6903-4942-964B-4E55CDDDB7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EF19D-6903-4942-964B-4E55CDDDB7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609CD-C037-419A-A632-68A0E64E7E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6785" y="188914"/>
            <a:ext cx="2832100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8" y="188914"/>
            <a:ext cx="8295217" cy="594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88913"/>
            <a:ext cx="11330517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0917" y="1497014"/>
            <a:ext cx="5450416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4" y="1497014"/>
            <a:ext cx="5450417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88913"/>
            <a:ext cx="11330517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917" y="1497014"/>
            <a:ext cx="5450416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4534" y="1497014"/>
            <a:ext cx="5450417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98" y="1289343"/>
            <a:ext cx="11874903" cy="5211985"/>
          </a:xfrm>
        </p:spPr>
        <p:txBody>
          <a:bodyPr/>
          <a:lstStyle>
            <a:lvl1pPr>
              <a:buClr>
                <a:srgbClr val="1A1A70"/>
              </a:buClr>
              <a:buFont typeface="Wingdings" pitchFamily="2" charset="2"/>
              <a:buChar char="v"/>
              <a:defRPr>
                <a:solidFill>
                  <a:srgbClr val="1A1A70"/>
                </a:solidFill>
                <a:latin typeface="Book Antiqua" pitchFamily="18" charset="0"/>
              </a:defRPr>
            </a:lvl1pPr>
            <a:lvl2pPr>
              <a:buClr>
                <a:srgbClr val="1A1A70"/>
              </a:buClr>
              <a:buFont typeface="Wingdings" pitchFamily="2" charset="2"/>
              <a:buChar char="§"/>
              <a:defRPr>
                <a:solidFill>
                  <a:srgbClr val="1A1A70"/>
                </a:solidFill>
                <a:latin typeface="Book Antiqua" pitchFamily="18" charset="0"/>
              </a:defRPr>
            </a:lvl2pPr>
            <a:lvl3pP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>
              <a:defRPr>
                <a:solidFill>
                  <a:srgbClr val="1A1A70"/>
                </a:solidFill>
                <a:latin typeface="Book Antiqua" pitchFamily="18" charset="0"/>
              </a:defRPr>
            </a:lvl4pPr>
            <a:lvl5pPr>
              <a:defRPr>
                <a:solidFill>
                  <a:srgbClr val="1A1A70"/>
                </a:solidFill>
                <a:latin typeface="Book Antiqu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917" y="1497014"/>
            <a:ext cx="5450416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4" y="1497014"/>
            <a:ext cx="545041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gray">
          <a:xfrm>
            <a:off x="239184" y="1"/>
            <a:ext cx="11952816" cy="12684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gray">
          <a:xfrm>
            <a:off x="239184" y="188913"/>
            <a:ext cx="11664949" cy="8937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gray">
          <a:xfrm>
            <a:off x="0" y="0"/>
            <a:ext cx="287867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478367" y="188913"/>
            <a:ext cx="1133051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Flow-Time Analysis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098" y="1289344"/>
            <a:ext cx="11874903" cy="510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9736" name="Text Box 8"/>
          <p:cNvSpPr txBox="1">
            <a:spLocks noChangeArrowheads="1"/>
          </p:cNvSpPr>
          <p:nvPr userDrawn="1"/>
        </p:nvSpPr>
        <p:spPr bwMode="auto">
          <a:xfrm>
            <a:off x="9789584" y="-84138"/>
            <a:ext cx="2546349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chemeClr val="bg1"/>
                </a:solidFill>
              </a:rPr>
              <a:t>4. Flow-Time Analysis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5202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Impact" pitchFamily="34" charset="0"/>
              </a:defRPr>
            </a:lvl1pPr>
          </a:lstStyle>
          <a:p>
            <a:r>
              <a:rPr lang="en-US" dirty="0"/>
              <a:t>Flow Time Analysis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2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Impact" pitchFamily="34" charset="0"/>
              </a:defRPr>
            </a:lvl1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Nov. 2011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202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mpact" pitchFamily="34" charset="0"/>
              </a:defRPr>
            </a:lvl1pPr>
          </a:lstStyle>
          <a:p>
            <a:fld id="{1D331E90-ED23-40F1-83B5-F035C5BC55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0132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•"/>
        <a:defRPr sz="2400">
          <a:solidFill>
            <a:srgbClr val="0E37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000">
          <a:solidFill>
            <a:srgbClr val="0E3780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400">
          <a:solidFill>
            <a:srgbClr val="0E3780"/>
          </a:solidFill>
          <a:latin typeface="+mn-lt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Monotype Sorts" pitchFamily="2" charset="2"/>
        <a:buChar char="u"/>
        <a:defRPr sz="2000">
          <a:solidFill>
            <a:srgbClr val="000000"/>
          </a:solidFill>
          <a:latin typeface="Arial" charset="0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5pPr>
      <a:lvl6pPr marL="25146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6pPr>
      <a:lvl7pPr marL="29718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7pPr>
      <a:lvl8pPr marL="34290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8pPr>
      <a:lvl9pPr marL="38862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FlowTime\FlowTimeSimulAbetterExample.xlsx!Convergence!R1C1:R1002C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dirty="0">
                <a:latin typeface="+mj-lt"/>
              </a:rPr>
              <a:t>Flow Time</a:t>
            </a:r>
          </a:p>
          <a:p>
            <a:pPr marL="0" indent="0" algn="ctr" eaLnBrk="1" hangingPunct="1">
              <a:buNone/>
            </a:pPr>
            <a:r>
              <a:rPr lang="en-US" sz="4000" dirty="0">
                <a:latin typeface="+mj-lt"/>
              </a:rPr>
              <a:t>2-Critical Path Method</a:t>
            </a: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r>
              <a:rPr lang="en-US" sz="2000" dirty="0">
                <a:latin typeface="+mj-lt"/>
              </a:rPr>
              <a:t>Based on the book: Managing Business Process Flows</a:t>
            </a:r>
          </a:p>
        </p:txBody>
      </p:sp>
    </p:spTree>
    <p:extLst>
      <p:ext uri="{BB962C8B-B14F-4D97-AF65-F5344CB8AC3E}">
        <p14:creationId xmlns:p14="http://schemas.microsoft.com/office/powerpoint/2010/main" val="222093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76801" y="2667001"/>
            <a:ext cx="1579563" cy="9683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143250" y="2384426"/>
            <a:ext cx="1728788" cy="468313"/>
            <a:chOff x="1020" y="1502"/>
            <a:chExt cx="1089" cy="295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179764" y="3141663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 flipV="1">
            <a:off x="3143250" y="3429001"/>
            <a:ext cx="1728788" cy="468313"/>
            <a:chOff x="1020" y="1502"/>
            <a:chExt cx="1089" cy="295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043363" y="2457450"/>
            <a:ext cx="468312" cy="1017588"/>
            <a:chOff x="1587" y="1548"/>
            <a:chExt cx="295" cy="641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87" y="1548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Book Antiqua" pitchFamily="18" charset="0"/>
                </a:rPr>
                <a:t>30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606" y="177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Book Antiqua" pitchFamily="18" charset="0"/>
                </a:rPr>
                <a:t>30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587" y="1956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Book Antiqua" pitchFamily="18" charset="0"/>
                </a:rPr>
                <a:t>30</a:t>
              </a: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43589" y="2168525"/>
            <a:ext cx="111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Min = 35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483225" y="3608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72F21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491289" y="2960688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491289" y="3321050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527800" y="25654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35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527800" y="2997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45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548188" y="22764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30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882775" y="188913"/>
            <a:ext cx="8497888" cy="8636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Backward Path; Latest Starts  </a:t>
            </a:r>
          </a:p>
        </p:txBody>
      </p:sp>
      <p:sp>
        <p:nvSpPr>
          <p:cNvPr id="24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25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7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Activity Slack</a:t>
            </a:r>
            <a:endParaRPr 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447801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Slack, or float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: The amount of time a noncritical task can be delayed without delaying the project</a:t>
            </a:r>
          </a:p>
          <a:p>
            <a:pPr eaLnBrk="1" hangingPunct="1"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Slack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—LFT – EFT    or    LST – EST</a:t>
            </a:r>
          </a:p>
          <a:p>
            <a:pPr eaLnBrk="1" hangingPunct="1"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EST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—Earliest Start Time; </a:t>
            </a:r>
            <a:r>
              <a:rPr lang="en-US" sz="2000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Largest EFT of all predecessors</a:t>
            </a:r>
            <a:endParaRPr lang="en-US" dirty="0">
              <a:solidFill>
                <a:srgbClr val="1A1A70"/>
              </a:solidFill>
              <a:latin typeface="Book Antiqua" pitchFamily="18" charset="0"/>
              <a:cs typeface="Arial" charset="0"/>
            </a:endParaRPr>
          </a:p>
          <a:p>
            <a:pPr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EFT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—Earliest Finish Time; EST + duration for this task</a:t>
            </a:r>
          </a:p>
          <a:p>
            <a:pPr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LFT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—Latest Finish Time; </a:t>
            </a:r>
            <a:r>
              <a:rPr lang="en-US" sz="2000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Smallest LST of following tasks</a:t>
            </a:r>
            <a:endParaRPr lang="en-US" dirty="0">
              <a:solidFill>
                <a:srgbClr val="1A1A70"/>
              </a:solidFill>
              <a:latin typeface="Book Antiqua" pitchFamily="18" charset="0"/>
              <a:cs typeface="Arial" charset="0"/>
            </a:endParaRPr>
          </a:p>
          <a:p>
            <a:pPr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LST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—Latest Start Time; </a:t>
            </a:r>
            <a:r>
              <a:rPr lang="en-US" sz="2000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LFT – duration for this task</a:t>
            </a:r>
            <a:endParaRPr lang="en-US" dirty="0">
              <a:solidFill>
                <a:srgbClr val="1A1A70"/>
              </a:solidFill>
              <a:latin typeface="Book Antiqua" pitchFamily="18" charset="0"/>
              <a:cs typeface="Arial" charset="0"/>
            </a:endParaRPr>
          </a:p>
          <a:p>
            <a:pPr lvl="1" eaLnBrk="1" hangingPunct="1"/>
            <a:endParaRPr lang="en-US" dirty="0">
              <a:cs typeface="Arial" charset="0"/>
            </a:endParaRPr>
          </a:p>
        </p:txBody>
      </p:sp>
      <p:sp>
        <p:nvSpPr>
          <p:cNvPr id="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Critical Path, Slacks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7964" y="2241551"/>
            <a:ext cx="1152525" cy="792163"/>
            <a:chOff x="771" y="1412"/>
            <a:chExt cx="726" cy="499"/>
          </a:xfrm>
        </p:grpSpPr>
        <p:sp>
          <p:nvSpPr>
            <p:cNvPr id="45128" name="Rectangle 7"/>
            <p:cNvSpPr>
              <a:spLocks noChangeArrowheads="1"/>
            </p:cNvSpPr>
            <p:nvPr/>
          </p:nvSpPr>
          <p:spPr bwMode="auto">
            <a:xfrm>
              <a:off x="771" y="1412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9" name="Text Box 8"/>
            <p:cNvSpPr txBox="1">
              <a:spLocks noChangeArrowheads="1"/>
            </p:cNvSpPr>
            <p:nvPr/>
          </p:nvSpPr>
          <p:spPr bwMode="auto">
            <a:xfrm>
              <a:off x="979" y="1544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122864" y="2205038"/>
            <a:ext cx="1152525" cy="792162"/>
            <a:chOff x="2267" y="1389"/>
            <a:chExt cx="726" cy="499"/>
          </a:xfrm>
        </p:grpSpPr>
        <p:sp>
          <p:nvSpPr>
            <p:cNvPr id="45126" name="Rectangle 10"/>
            <p:cNvSpPr>
              <a:spLocks noChangeArrowheads="1"/>
            </p:cNvSpPr>
            <p:nvPr/>
          </p:nvSpPr>
          <p:spPr bwMode="auto">
            <a:xfrm>
              <a:off x="2267" y="1389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7" name="Text Box 11"/>
            <p:cNvSpPr txBox="1">
              <a:spLocks noChangeArrowheads="1"/>
            </p:cNvSpPr>
            <p:nvPr/>
          </p:nvSpPr>
          <p:spPr bwMode="auto">
            <a:xfrm>
              <a:off x="2465" y="1521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22864" y="3752851"/>
            <a:ext cx="1152525" cy="792163"/>
            <a:chOff x="2267" y="2364"/>
            <a:chExt cx="726" cy="499"/>
          </a:xfrm>
        </p:grpSpPr>
        <p:sp>
          <p:nvSpPr>
            <p:cNvPr id="45124" name="Rectangle 13"/>
            <p:cNvSpPr>
              <a:spLocks noChangeArrowheads="1"/>
            </p:cNvSpPr>
            <p:nvPr/>
          </p:nvSpPr>
          <p:spPr bwMode="auto">
            <a:xfrm>
              <a:off x="2267" y="2364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5" name="Text Box 14"/>
            <p:cNvSpPr txBox="1">
              <a:spLocks noChangeArrowheads="1"/>
            </p:cNvSpPr>
            <p:nvPr/>
          </p:nvSpPr>
          <p:spPr bwMode="auto">
            <a:xfrm>
              <a:off x="2465" y="2496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A4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075614" y="3757613"/>
            <a:ext cx="1152525" cy="792162"/>
            <a:chOff x="4127" y="2367"/>
            <a:chExt cx="726" cy="499"/>
          </a:xfrm>
        </p:grpSpPr>
        <p:sp>
          <p:nvSpPr>
            <p:cNvPr id="45122" name="Rectangle 16"/>
            <p:cNvSpPr>
              <a:spLocks noChangeArrowheads="1"/>
            </p:cNvSpPr>
            <p:nvPr/>
          </p:nvSpPr>
          <p:spPr bwMode="auto">
            <a:xfrm>
              <a:off x="4127" y="2367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3" name="Text Box 17"/>
            <p:cNvSpPr txBox="1">
              <a:spLocks noChangeArrowheads="1"/>
            </p:cNvSpPr>
            <p:nvPr/>
          </p:nvSpPr>
          <p:spPr bwMode="auto">
            <a:xfrm>
              <a:off x="4332" y="2499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A6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122864" y="5049838"/>
            <a:ext cx="1152525" cy="792162"/>
            <a:chOff x="2267" y="3181"/>
            <a:chExt cx="726" cy="499"/>
          </a:xfrm>
        </p:grpSpPr>
        <p:sp>
          <p:nvSpPr>
            <p:cNvPr id="45120" name="Rectangle 19"/>
            <p:cNvSpPr>
              <a:spLocks noChangeArrowheads="1"/>
            </p:cNvSpPr>
            <p:nvPr/>
          </p:nvSpPr>
          <p:spPr bwMode="auto">
            <a:xfrm>
              <a:off x="2267" y="3181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1" name="Text Box 20"/>
            <p:cNvSpPr txBox="1">
              <a:spLocks noChangeArrowheads="1"/>
            </p:cNvSpPr>
            <p:nvPr/>
          </p:nvSpPr>
          <p:spPr bwMode="auto">
            <a:xfrm>
              <a:off x="2465" y="3313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A5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713039" y="4976813"/>
            <a:ext cx="1152525" cy="792162"/>
            <a:chOff x="749" y="3135"/>
            <a:chExt cx="726" cy="499"/>
          </a:xfrm>
        </p:grpSpPr>
        <p:sp>
          <p:nvSpPr>
            <p:cNvPr id="45118" name="Rectangle 22"/>
            <p:cNvSpPr>
              <a:spLocks noChangeArrowheads="1"/>
            </p:cNvSpPr>
            <p:nvPr/>
          </p:nvSpPr>
          <p:spPr bwMode="auto">
            <a:xfrm>
              <a:off x="749" y="3135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9" name="Text Box 23"/>
            <p:cNvSpPr txBox="1">
              <a:spLocks noChangeArrowheads="1"/>
            </p:cNvSpPr>
            <p:nvPr/>
          </p:nvSpPr>
          <p:spPr bwMode="auto">
            <a:xfrm>
              <a:off x="945" y="3267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A2</a:t>
              </a:r>
            </a:p>
          </p:txBody>
        </p:sp>
      </p:grpSp>
      <p:sp>
        <p:nvSpPr>
          <p:cNvPr id="45065" name="Text Box 25"/>
          <p:cNvSpPr txBox="1">
            <a:spLocks noChangeArrowheads="1"/>
          </p:cNvSpPr>
          <p:nvPr/>
        </p:nvSpPr>
        <p:spPr bwMode="auto">
          <a:xfrm>
            <a:off x="3108325" y="18811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4</a:t>
            </a:r>
          </a:p>
        </p:txBody>
      </p:sp>
      <p:sp>
        <p:nvSpPr>
          <p:cNvPr id="45066" name="Text Box 26"/>
          <p:cNvSpPr txBox="1">
            <a:spLocks noChangeArrowheads="1"/>
          </p:cNvSpPr>
          <p:nvPr/>
        </p:nvSpPr>
        <p:spPr bwMode="auto">
          <a:xfrm>
            <a:off x="3109913" y="4652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5067" name="Text Box 27"/>
          <p:cNvSpPr txBox="1">
            <a:spLocks noChangeArrowheads="1"/>
          </p:cNvSpPr>
          <p:nvPr/>
        </p:nvSpPr>
        <p:spPr bwMode="auto">
          <a:xfrm>
            <a:off x="5519738" y="1874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5068" name="Text Box 28"/>
          <p:cNvSpPr txBox="1">
            <a:spLocks noChangeArrowheads="1"/>
          </p:cNvSpPr>
          <p:nvPr/>
        </p:nvSpPr>
        <p:spPr bwMode="auto">
          <a:xfrm>
            <a:off x="5483225" y="3392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069" name="Text Box 29"/>
          <p:cNvSpPr txBox="1">
            <a:spLocks noChangeArrowheads="1"/>
          </p:cNvSpPr>
          <p:nvPr/>
        </p:nvSpPr>
        <p:spPr bwMode="auto">
          <a:xfrm>
            <a:off x="5519738" y="4745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45070" name="Text Box 30"/>
          <p:cNvSpPr txBox="1">
            <a:spLocks noChangeArrowheads="1"/>
          </p:cNvSpPr>
          <p:nvPr/>
        </p:nvSpPr>
        <p:spPr bwMode="auto">
          <a:xfrm>
            <a:off x="8528050" y="3446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5071" name="Line 32"/>
          <p:cNvSpPr>
            <a:spLocks noChangeShapeType="1"/>
          </p:cNvSpPr>
          <p:nvPr/>
        </p:nvSpPr>
        <p:spPr bwMode="auto">
          <a:xfrm>
            <a:off x="3902075" y="2422525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2" name="Line 33"/>
          <p:cNvSpPr>
            <a:spLocks noChangeShapeType="1"/>
          </p:cNvSpPr>
          <p:nvPr/>
        </p:nvSpPr>
        <p:spPr bwMode="auto">
          <a:xfrm>
            <a:off x="3902075" y="2697164"/>
            <a:ext cx="1187450" cy="146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3" name="Line 34"/>
          <p:cNvSpPr>
            <a:spLocks noChangeShapeType="1"/>
          </p:cNvSpPr>
          <p:nvPr/>
        </p:nvSpPr>
        <p:spPr bwMode="auto">
          <a:xfrm>
            <a:off x="3902075" y="5440363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4" name="Line 36"/>
          <p:cNvSpPr>
            <a:spLocks noChangeShapeType="1"/>
          </p:cNvSpPr>
          <p:nvPr/>
        </p:nvSpPr>
        <p:spPr bwMode="auto">
          <a:xfrm>
            <a:off x="6315075" y="4087813"/>
            <a:ext cx="170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5" name="Line 37"/>
          <p:cNvSpPr>
            <a:spLocks noChangeShapeType="1"/>
          </p:cNvSpPr>
          <p:nvPr/>
        </p:nvSpPr>
        <p:spPr bwMode="auto">
          <a:xfrm flipV="1">
            <a:off x="6315075" y="4362450"/>
            <a:ext cx="1701800" cy="1041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9771063" y="2330451"/>
            <a:ext cx="768350" cy="549275"/>
            <a:chOff x="150" y="2402"/>
            <a:chExt cx="484" cy="346"/>
          </a:xfrm>
        </p:grpSpPr>
        <p:sp>
          <p:nvSpPr>
            <p:cNvPr id="45116" name="Oval 40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7" name="Text Box 41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E</a:t>
              </a:r>
            </a:p>
          </p:txBody>
        </p:sp>
      </p:grpSp>
      <p:sp>
        <p:nvSpPr>
          <p:cNvPr id="45077" name="Line 42"/>
          <p:cNvSpPr>
            <a:spLocks noChangeShapeType="1"/>
          </p:cNvSpPr>
          <p:nvPr/>
        </p:nvSpPr>
        <p:spPr bwMode="auto">
          <a:xfrm>
            <a:off x="6315076" y="2606675"/>
            <a:ext cx="34020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8" name="Line 43"/>
          <p:cNvSpPr>
            <a:spLocks noChangeShapeType="1"/>
          </p:cNvSpPr>
          <p:nvPr/>
        </p:nvSpPr>
        <p:spPr bwMode="auto">
          <a:xfrm flipV="1">
            <a:off x="9277351" y="2879726"/>
            <a:ext cx="658813" cy="1152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1762125" y="3813176"/>
            <a:ext cx="768350" cy="549275"/>
            <a:chOff x="150" y="2402"/>
            <a:chExt cx="484" cy="346"/>
          </a:xfrm>
        </p:grpSpPr>
        <p:sp>
          <p:nvSpPr>
            <p:cNvPr id="45114" name="Oval 46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5" name="Text Box 47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S</a:t>
              </a:r>
            </a:p>
          </p:txBody>
        </p:sp>
      </p:grpSp>
      <p:sp>
        <p:nvSpPr>
          <p:cNvPr id="45080" name="Line 48"/>
          <p:cNvSpPr>
            <a:spLocks noChangeShapeType="1"/>
          </p:cNvSpPr>
          <p:nvPr/>
        </p:nvSpPr>
        <p:spPr bwMode="auto">
          <a:xfrm flipV="1">
            <a:off x="2365376" y="2770188"/>
            <a:ext cx="328613" cy="1098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81" name="Line 49"/>
          <p:cNvSpPr>
            <a:spLocks noChangeShapeType="1"/>
          </p:cNvSpPr>
          <p:nvPr/>
        </p:nvSpPr>
        <p:spPr bwMode="auto">
          <a:xfrm>
            <a:off x="2365376" y="4306889"/>
            <a:ext cx="328613" cy="1042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82" name="Text Box 57"/>
          <p:cNvSpPr txBox="1">
            <a:spLocks noChangeArrowheads="1"/>
          </p:cNvSpPr>
          <p:nvPr/>
        </p:nvSpPr>
        <p:spPr bwMode="auto">
          <a:xfrm>
            <a:off x="2767013" y="29908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5084" name="Text Box 59"/>
          <p:cNvSpPr txBox="1">
            <a:spLocks noChangeArrowheads="1"/>
          </p:cNvSpPr>
          <p:nvPr/>
        </p:nvSpPr>
        <p:spPr bwMode="auto">
          <a:xfrm>
            <a:off x="3627438" y="29908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085" name="Text Box 60"/>
          <p:cNvSpPr txBox="1">
            <a:spLocks noChangeArrowheads="1"/>
          </p:cNvSpPr>
          <p:nvPr/>
        </p:nvSpPr>
        <p:spPr bwMode="auto">
          <a:xfrm>
            <a:off x="3590925" y="57499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5087" name="Text Box 68"/>
          <p:cNvSpPr txBox="1">
            <a:spLocks noChangeArrowheads="1"/>
          </p:cNvSpPr>
          <p:nvPr/>
        </p:nvSpPr>
        <p:spPr bwMode="auto">
          <a:xfrm>
            <a:off x="5072063" y="45434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088" name="Text Box 69"/>
          <p:cNvSpPr txBox="1">
            <a:spLocks noChangeArrowheads="1"/>
          </p:cNvSpPr>
          <p:nvPr/>
        </p:nvSpPr>
        <p:spPr bwMode="auto">
          <a:xfrm>
            <a:off x="5016500" y="30067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089" name="Text Box 70"/>
          <p:cNvSpPr txBox="1">
            <a:spLocks noChangeArrowheads="1"/>
          </p:cNvSpPr>
          <p:nvPr/>
        </p:nvSpPr>
        <p:spPr bwMode="auto">
          <a:xfrm>
            <a:off x="6040439" y="3006726"/>
            <a:ext cx="43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45090" name="Text Box 71"/>
          <p:cNvSpPr txBox="1">
            <a:spLocks noChangeArrowheads="1"/>
          </p:cNvSpPr>
          <p:nvPr/>
        </p:nvSpPr>
        <p:spPr bwMode="auto">
          <a:xfrm>
            <a:off x="6040439" y="45434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092" name="Text Box 79"/>
          <p:cNvSpPr txBox="1">
            <a:spLocks noChangeArrowheads="1"/>
          </p:cNvSpPr>
          <p:nvPr/>
        </p:nvSpPr>
        <p:spPr bwMode="auto">
          <a:xfrm>
            <a:off x="7961314" y="45815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093" name="Text Box 80"/>
          <p:cNvSpPr txBox="1">
            <a:spLocks noChangeArrowheads="1"/>
          </p:cNvSpPr>
          <p:nvPr/>
        </p:nvSpPr>
        <p:spPr bwMode="auto">
          <a:xfrm>
            <a:off x="9058276" y="4525963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5094" name="Text Box 82"/>
          <p:cNvSpPr txBox="1">
            <a:spLocks noChangeArrowheads="1"/>
          </p:cNvSpPr>
          <p:nvPr/>
        </p:nvSpPr>
        <p:spPr bwMode="auto">
          <a:xfrm>
            <a:off x="10266363" y="277018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5095" name="Text Box 83"/>
          <p:cNvSpPr txBox="1">
            <a:spLocks noChangeArrowheads="1"/>
          </p:cNvSpPr>
          <p:nvPr/>
        </p:nvSpPr>
        <p:spPr bwMode="auto">
          <a:xfrm>
            <a:off x="10266363" y="2057401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5096" name="Text Box 88"/>
          <p:cNvSpPr txBox="1">
            <a:spLocks noChangeArrowheads="1"/>
          </p:cNvSpPr>
          <p:nvPr/>
        </p:nvSpPr>
        <p:spPr bwMode="auto">
          <a:xfrm>
            <a:off x="5930901" y="18923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5097" name="Text Box 89"/>
          <p:cNvSpPr txBox="1">
            <a:spLocks noChangeArrowheads="1"/>
          </p:cNvSpPr>
          <p:nvPr/>
        </p:nvSpPr>
        <p:spPr bwMode="auto">
          <a:xfrm>
            <a:off x="4943476" y="18923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5098" name="Text Box 92"/>
          <p:cNvSpPr txBox="1">
            <a:spLocks noChangeArrowheads="1"/>
          </p:cNvSpPr>
          <p:nvPr/>
        </p:nvSpPr>
        <p:spPr bwMode="auto">
          <a:xfrm>
            <a:off x="8015289" y="34290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099" name="Text Box 97"/>
          <p:cNvSpPr txBox="1">
            <a:spLocks noChangeArrowheads="1"/>
          </p:cNvSpPr>
          <p:nvPr/>
        </p:nvSpPr>
        <p:spPr bwMode="auto">
          <a:xfrm>
            <a:off x="5986464" y="33734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100" name="Text Box 98"/>
          <p:cNvSpPr txBox="1">
            <a:spLocks noChangeArrowheads="1"/>
          </p:cNvSpPr>
          <p:nvPr/>
        </p:nvSpPr>
        <p:spPr bwMode="auto">
          <a:xfrm>
            <a:off x="5986464" y="47450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101" name="Text Box 99"/>
          <p:cNvSpPr txBox="1">
            <a:spLocks noChangeArrowheads="1"/>
          </p:cNvSpPr>
          <p:nvPr/>
        </p:nvSpPr>
        <p:spPr bwMode="auto">
          <a:xfrm>
            <a:off x="4999039" y="33734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102" name="Text Box 100"/>
          <p:cNvSpPr txBox="1">
            <a:spLocks noChangeArrowheads="1"/>
          </p:cNvSpPr>
          <p:nvPr/>
        </p:nvSpPr>
        <p:spPr bwMode="auto">
          <a:xfrm>
            <a:off x="5053014" y="47450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5103" name="Text Box 105"/>
          <p:cNvSpPr txBox="1">
            <a:spLocks noChangeArrowheads="1"/>
          </p:cNvSpPr>
          <p:nvPr/>
        </p:nvSpPr>
        <p:spPr bwMode="auto">
          <a:xfrm>
            <a:off x="3571875" y="465296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5104" name="Text Box 106"/>
          <p:cNvSpPr txBox="1">
            <a:spLocks noChangeArrowheads="1"/>
          </p:cNvSpPr>
          <p:nvPr/>
        </p:nvSpPr>
        <p:spPr bwMode="auto">
          <a:xfrm>
            <a:off x="2640014" y="46355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5105" name="Text Box 109"/>
          <p:cNvSpPr txBox="1">
            <a:spLocks noChangeArrowheads="1"/>
          </p:cNvSpPr>
          <p:nvPr/>
        </p:nvSpPr>
        <p:spPr bwMode="auto">
          <a:xfrm>
            <a:off x="3627439" y="19478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106" name="Text Box 110"/>
          <p:cNvSpPr txBox="1">
            <a:spLocks noChangeArrowheads="1"/>
          </p:cNvSpPr>
          <p:nvPr/>
        </p:nvSpPr>
        <p:spPr bwMode="auto">
          <a:xfrm>
            <a:off x="2693989" y="19478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5107" name="Text Box 113"/>
          <p:cNvSpPr txBox="1">
            <a:spLocks noChangeArrowheads="1"/>
          </p:cNvSpPr>
          <p:nvPr/>
        </p:nvSpPr>
        <p:spPr bwMode="auto">
          <a:xfrm>
            <a:off x="8839201" y="34290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2749551" y="2222501"/>
            <a:ext cx="6480175" cy="2308225"/>
            <a:chOff x="875" y="1516"/>
            <a:chExt cx="4082" cy="1454"/>
          </a:xfrm>
        </p:grpSpPr>
        <p:sp>
          <p:nvSpPr>
            <p:cNvPr id="45109" name="Rectangle 116"/>
            <p:cNvSpPr>
              <a:spLocks noChangeArrowheads="1"/>
            </p:cNvSpPr>
            <p:nvPr/>
          </p:nvSpPr>
          <p:spPr bwMode="auto">
            <a:xfrm>
              <a:off x="875" y="1516"/>
              <a:ext cx="726" cy="499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0" name="Rectangle 119"/>
            <p:cNvSpPr>
              <a:spLocks noChangeArrowheads="1"/>
            </p:cNvSpPr>
            <p:nvPr/>
          </p:nvSpPr>
          <p:spPr bwMode="auto">
            <a:xfrm>
              <a:off x="2371" y="2468"/>
              <a:ext cx="726" cy="499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1" name="Rectangle 122"/>
            <p:cNvSpPr>
              <a:spLocks noChangeArrowheads="1"/>
            </p:cNvSpPr>
            <p:nvPr/>
          </p:nvSpPr>
          <p:spPr bwMode="auto">
            <a:xfrm>
              <a:off x="4231" y="2471"/>
              <a:ext cx="726" cy="499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2" name="Line 124"/>
            <p:cNvSpPr>
              <a:spLocks noChangeShapeType="1"/>
            </p:cNvSpPr>
            <p:nvPr/>
          </p:nvSpPr>
          <p:spPr bwMode="auto">
            <a:xfrm>
              <a:off x="1602" y="1803"/>
              <a:ext cx="748" cy="922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3" name="Line 125"/>
            <p:cNvSpPr>
              <a:spLocks noChangeShapeType="1"/>
            </p:cNvSpPr>
            <p:nvPr/>
          </p:nvSpPr>
          <p:spPr bwMode="auto">
            <a:xfrm>
              <a:off x="3122" y="2679"/>
              <a:ext cx="1072" cy="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7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8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4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Key </a:t>
            </a:r>
            <a:r>
              <a:rPr lang="en-US" dirty="0"/>
              <a:t>Problem: The Impact Converging Activities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5011980" y="2473569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4405513" y="2062708"/>
            <a:ext cx="1700058" cy="461665"/>
          </a:xfrm>
          <a:prstGeom prst="rect">
            <a:avLst/>
          </a:prstGeom>
          <a:noFill/>
          <a:ln w="38100" algn="ctr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Activity 2</a:t>
            </a: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6176318" y="2282653"/>
            <a:ext cx="468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rot="10800000" flipV="1">
            <a:off x="3728163" y="2297585"/>
            <a:ext cx="4476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2423398" y="2470130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871550" y="2036274"/>
            <a:ext cx="1692157" cy="4616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Activity  1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4909063" y="4674443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4354288" y="4256616"/>
            <a:ext cx="1700058" cy="461665"/>
          </a:xfrm>
          <a:prstGeom prst="rect">
            <a:avLst/>
          </a:prstGeom>
          <a:noFill/>
          <a:ln w="38100" algn="ctr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Activity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105572" y="4478563"/>
            <a:ext cx="468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2368152" y="5349206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780067" y="4943791"/>
            <a:ext cx="1668617" cy="461665"/>
          </a:xfrm>
          <a:prstGeom prst="rect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Activity 2</a:t>
            </a: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rot="10800000" flipH="1">
            <a:off x="3824636" y="3885918"/>
            <a:ext cx="1" cy="12998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 rot="10800000" flipV="1">
            <a:off x="3824639" y="4459705"/>
            <a:ext cx="4476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2368153" y="4049607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1780067" y="3657321"/>
            <a:ext cx="1668617" cy="4616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Activity 1</a:t>
            </a:r>
          </a:p>
        </p:txBody>
      </p:sp>
      <p:sp>
        <p:nvSpPr>
          <p:cNvPr id="71" name="Line 9"/>
          <p:cNvSpPr>
            <a:spLocks noChangeShapeType="1"/>
          </p:cNvSpPr>
          <p:nvPr/>
        </p:nvSpPr>
        <p:spPr bwMode="auto">
          <a:xfrm rot="10800000">
            <a:off x="3517440" y="3885918"/>
            <a:ext cx="316946" cy="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72" name="Content Placeholder 1"/>
          <p:cNvSpPr txBox="1">
            <a:spLocks/>
          </p:cNvSpPr>
          <p:nvPr/>
        </p:nvSpPr>
        <p:spPr bwMode="auto">
          <a:xfrm>
            <a:off x="6640073" y="1278739"/>
            <a:ext cx="3899830" cy="8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Which process has a longer flow time?. </a:t>
            </a:r>
            <a:endParaRPr lang="en-US" sz="2300" kern="0" dirty="0"/>
          </a:p>
        </p:txBody>
      </p:sp>
      <p:sp>
        <p:nvSpPr>
          <p:cNvPr id="73" name="Content Placeholder 1"/>
          <p:cNvSpPr txBox="1">
            <a:spLocks/>
          </p:cNvSpPr>
          <p:nvPr/>
        </p:nvSpPr>
        <p:spPr bwMode="auto">
          <a:xfrm>
            <a:off x="6588848" y="2093489"/>
            <a:ext cx="4079152" cy="43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In a deterministic world they both have a flow time of 30 </a:t>
            </a:r>
            <a:r>
              <a:rPr lang="en-US" sz="2300" dirty="0" err="1"/>
              <a:t>mins</a:t>
            </a:r>
            <a:r>
              <a:rPr lang="en-US" sz="2300" dirty="0"/>
              <a:t>.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The situation differs in real world where nothing is deterministic.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Suppose instead of an exact number of 15, the activity time is uniformly distributed in the range of 10 to 20. The average is still 15. </a:t>
            </a:r>
            <a:endParaRPr lang="en-US" sz="2300" kern="0" dirty="0"/>
          </a:p>
        </p:txBody>
      </p:sp>
      <p:sp>
        <p:nvSpPr>
          <p:cNvPr id="32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33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13</a:t>
            </a:r>
          </a:p>
        </p:txBody>
      </p:sp>
      <p:sp>
        <p:nvSpPr>
          <p:cNvPr id="35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rot="10800000">
            <a:off x="3517441" y="5174622"/>
            <a:ext cx="316946" cy="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823" y="1289343"/>
            <a:ext cx="6754206" cy="52119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Activity time = 10+10rand()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rand() is a random number between 0 and 1.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If it is ranch = 0,  the duration of the activity is 10, if rand() = 1,  1, the duration of the activity is 20.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For all possible rand()  10 ≤ Activity Time  ≤ 20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For the fist project, the project duration is computed as the duration of Activity 1 + duration of Activity 2. That 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10+10rand()+10+10rand()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We can generate 1000 instance of each activity in excel and compute project duration.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Key </a:t>
            </a:r>
            <a:r>
              <a:rPr lang="en-US" dirty="0"/>
              <a:t>Problem: The Impact Converging Activities</a:t>
            </a:r>
          </a:p>
        </p:txBody>
      </p:sp>
      <p:sp>
        <p:nvSpPr>
          <p:cNvPr id="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</p:txBody>
      </p:sp>
      <p:sp>
        <p:nvSpPr>
          <p:cNvPr id="11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12495"/>
              </p:ext>
            </p:extLst>
          </p:nvPr>
        </p:nvGraphicFramePr>
        <p:xfrm>
          <a:off x="8400247" y="1312107"/>
          <a:ext cx="2196995" cy="392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3" imgW="2028698" imgH="3628957" progId="Excel.Sheet.12">
                  <p:embed/>
                </p:oleObj>
              </mc:Choice>
              <mc:Fallback>
                <p:oleObj name="Worksheet" r:id="rId3" imgW="2028698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0247" y="1312107"/>
                        <a:ext cx="2196995" cy="3929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5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823" y="1289343"/>
            <a:ext cx="5596026" cy="421487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For project 2, still duration of all the activities are computed as  10 ≤ 10+10rand() ≤ 20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However, the </a:t>
            </a:r>
            <a:r>
              <a:rPr lang="en-US" dirty="0" err="1"/>
              <a:t>the</a:t>
            </a:r>
            <a:r>
              <a:rPr lang="en-US" dirty="0"/>
              <a:t> project duration is computed as the  MAX duration of (Activity 1, Activity 2) + duration of Activity 3.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Max duration of (Activity 1, Activity 2) &gt; 10+10rand().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That is the significance of convergence points.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Key </a:t>
            </a:r>
            <a:r>
              <a:rPr lang="en-US" dirty="0"/>
              <a:t>Problem: The Impact Converging Activities</a:t>
            </a:r>
          </a:p>
        </p:txBody>
      </p:sp>
      <p:sp>
        <p:nvSpPr>
          <p:cNvPr id="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</p:txBody>
      </p:sp>
      <p:sp>
        <p:nvSpPr>
          <p:cNvPr id="11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1755214" y="5562547"/>
            <a:ext cx="8866881" cy="10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kern="0" dirty="0"/>
              <a:t>Not even in a single instance the duration of Project 1 was greater that that of </a:t>
            </a:r>
            <a:r>
              <a:rPr lang="en-US" kern="0" dirty="0" err="1"/>
              <a:t>Prject</a:t>
            </a:r>
            <a:r>
              <a:rPr lang="en-US" kern="0" dirty="0"/>
              <a:t> 2.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78304"/>
              </p:ext>
            </p:extLst>
          </p:nvPr>
        </p:nvGraphicFramePr>
        <p:xfrm>
          <a:off x="7152738" y="1312326"/>
          <a:ext cx="3458113" cy="409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4" imgW="3067089" imgH="3628957" progId="Excel.Sheet.12">
                  <p:embed/>
                </p:oleObj>
              </mc:Choice>
              <mc:Fallback>
                <p:oleObj name="Worksheet" r:id="rId4" imgW="3067089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2738" y="1312326"/>
                        <a:ext cx="3458113" cy="4091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</a:t>
            </a:r>
            <a:r>
              <a:rPr lang="en-US" dirty="0"/>
              <a:t>Problem Flow time: 10,000 Instances</a:t>
            </a:r>
          </a:p>
        </p:txBody>
      </p:sp>
      <p:sp>
        <p:nvSpPr>
          <p:cNvPr id="5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7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17</a:t>
            </a:r>
          </a:p>
        </p:txBody>
      </p:sp>
      <p:sp>
        <p:nvSpPr>
          <p:cNvPr id="8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019059"/>
              </p:ext>
            </p:extLst>
          </p:nvPr>
        </p:nvGraphicFramePr>
        <p:xfrm>
          <a:off x="2663410" y="1443083"/>
          <a:ext cx="2742267" cy="490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Worksheet" r:id="rId3" imgW="2028698" imgH="3628957" progId="Excel.Sheet.12">
                  <p:embed/>
                </p:oleObj>
              </mc:Choice>
              <mc:Fallback>
                <p:oleObj name="Worksheet" r:id="rId3" imgW="2028698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3410" y="1443083"/>
                        <a:ext cx="2742267" cy="490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08216"/>
              </p:ext>
            </p:extLst>
          </p:nvPr>
        </p:nvGraphicFramePr>
        <p:xfrm>
          <a:off x="5571371" y="1443083"/>
          <a:ext cx="4145587" cy="490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Worksheet" r:id="rId5" imgW="3067089" imgH="3628957" progId="Excel.Sheet.12">
                  <p:embed/>
                </p:oleObj>
              </mc:Choice>
              <mc:Fallback>
                <p:oleObj name="Worksheet" r:id="rId5" imgW="3067089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1371" y="1443083"/>
                        <a:ext cx="4145587" cy="4905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06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Converging Activities + Common Resources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889801" y="3167427"/>
            <a:ext cx="8320924" cy="2181778"/>
            <a:chOff x="72189" y="2161622"/>
            <a:chExt cx="8320924" cy="2181778"/>
          </a:xfrm>
        </p:grpSpPr>
        <p:grpSp>
          <p:nvGrpSpPr>
            <p:cNvPr id="4" name="Group 3"/>
            <p:cNvGrpSpPr/>
            <p:nvPr/>
          </p:nvGrpSpPr>
          <p:grpSpPr>
            <a:xfrm>
              <a:off x="3135312" y="2161622"/>
              <a:ext cx="1752600" cy="2163324"/>
              <a:chOff x="2750301" y="3006031"/>
              <a:chExt cx="1323657" cy="2163324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750301" y="3006031"/>
                <a:ext cx="1323657" cy="461665"/>
              </a:xfrm>
              <a:prstGeom prst="rect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Activity R2</a:t>
                </a:r>
              </a:p>
            </p:txBody>
          </p: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750301" y="4707690"/>
                <a:ext cx="1323657" cy="461665"/>
              </a:xfrm>
              <a:prstGeom prst="rect">
                <a:avLst/>
              </a:prstGeom>
              <a:noFill/>
              <a:ln w="38100" algn="ctr">
                <a:solidFill>
                  <a:srgbClr val="00007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000078"/>
                    </a:solidFill>
                    <a:latin typeface="Book Antiqua" pitchFamily="18" charset="0"/>
                  </a:rPr>
                  <a:t>Activity B2</a:t>
                </a:r>
              </a:p>
            </p:txBody>
          </p:sp>
        </p:grp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77658" y="2203591"/>
              <a:ext cx="1749197" cy="461665"/>
            </a:xfrm>
            <a:prstGeom prst="rect">
              <a:avLst/>
            </a:prstGeom>
            <a:noFill/>
            <a:ln w="38100" algn="ctr">
              <a:solidFill>
                <a:srgbClr val="0000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000078"/>
                  </a:solidFill>
                  <a:latin typeface="Book Antiqua" pitchFamily="18" charset="0"/>
                </a:rPr>
                <a:t>Activity B1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72189" y="2410561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590800" y="2425801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Book Antiqua" pitchFamily="18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677658" y="3881735"/>
              <a:ext cx="1766830" cy="461665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C00000"/>
                  </a:solidFill>
                  <a:latin typeface="Book Antiqua" pitchFamily="18" charset="0"/>
                </a:rPr>
                <a:t>Activity R1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72189" y="4094460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2601912" y="4129385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Book Antiqua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69488" y="2335958"/>
              <a:ext cx="3323625" cy="1711671"/>
              <a:chOff x="5820376" y="3180367"/>
              <a:chExt cx="3323625" cy="1711671"/>
            </a:xfrm>
          </p:grpSpPr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6765133" y="3801421"/>
                <a:ext cx="1758156" cy="461665"/>
              </a:xfrm>
              <a:prstGeom prst="rect">
                <a:avLst/>
              </a:prstGeom>
              <a:noFill/>
              <a:ln w="38100" algn="ctr">
                <a:solidFill>
                  <a:srgbClr val="007E3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007E39"/>
                    </a:solidFill>
                    <a:latin typeface="Book Antiqua" pitchFamily="18" charset="0"/>
                  </a:rPr>
                  <a:t>Activity G</a:t>
                </a:r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8675688" y="4017321"/>
                <a:ext cx="46831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rot="10800000">
                <a:off x="6241300" y="3180367"/>
                <a:ext cx="0" cy="17116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 rot="10800000" flipV="1">
                <a:off x="6241298" y="4049502"/>
                <a:ext cx="4476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rot="10800000">
                <a:off x="5820376" y="4876800"/>
                <a:ext cx="4209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</p:grp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rot="10800000">
              <a:off x="5062083" y="2355991"/>
              <a:ext cx="4209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Book Antiqua" pitchFamily="18" charset="0"/>
              </a:endParaRPr>
            </a:p>
          </p:txBody>
        </p:sp>
      </p:grpSp>
      <p:sp>
        <p:nvSpPr>
          <p:cNvPr id="35" name="Content Placeholder 1"/>
          <p:cNvSpPr txBox="1">
            <a:spLocks/>
          </p:cNvSpPr>
          <p:nvPr/>
        </p:nvSpPr>
        <p:spPr bwMode="auto">
          <a:xfrm>
            <a:off x="1761823" y="129918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All activities are [10,20] minutes. 10+10RAND(). Average 15. </a:t>
            </a:r>
          </a:p>
          <a:p>
            <a:pPr marL="0" indent="0">
              <a:buNone/>
            </a:pPr>
            <a:r>
              <a:rPr lang="en-US" kern="0" dirty="0"/>
              <a:t>One Recourse Red, One Resource Blue, One Resource Green.</a:t>
            </a:r>
          </a:p>
          <a:p>
            <a:pPr marL="0" indent="0">
              <a:buNone/>
            </a:pPr>
            <a:r>
              <a:rPr lang="en-US" kern="0" dirty="0"/>
              <a:t>Project Duration &gt;&gt; 45  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23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24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18</a:t>
            </a:r>
            <a:endParaRPr lang="en-US" dirty="0"/>
          </a:p>
        </p:txBody>
      </p:sp>
      <p:sp>
        <p:nvSpPr>
          <p:cNvPr id="25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70934"/>
              </p:ext>
            </p:extLst>
          </p:nvPr>
        </p:nvGraphicFramePr>
        <p:xfrm>
          <a:off x="8253735" y="46093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Worksheet" showAsIcon="1" r:id="rId3" imgW="914400" imgH="771480" progId="Excel.Sheet.12">
                  <p:link updateAutomatic="1"/>
                </p:oleObj>
              </mc:Choice>
              <mc:Fallback>
                <p:oleObj name="Worksheet" showAsIcon="1" r:id="rId3" imgW="914400" imgH="7714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3735" y="46093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37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4456"/>
              </p:ext>
            </p:extLst>
          </p:nvPr>
        </p:nvGraphicFramePr>
        <p:xfrm>
          <a:off x="1882775" y="1783111"/>
          <a:ext cx="8497888" cy="423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Worksheet" r:id="rId3" imgW="7277111" imgH="3628957" progId="Excel.Sheet.12">
                  <p:embed/>
                </p:oleObj>
              </mc:Choice>
              <mc:Fallback>
                <p:oleObj name="Worksheet" r:id="rId3" imgW="7277111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2775" y="1783111"/>
                        <a:ext cx="8497888" cy="423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07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757287"/>
              </p:ext>
            </p:extLst>
          </p:nvPr>
        </p:nvGraphicFramePr>
        <p:xfrm>
          <a:off x="1761823" y="1508796"/>
          <a:ext cx="8778080" cy="400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26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Flow Time Example: Activity Times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713038" y="2205038"/>
            <a:ext cx="6515100" cy="3636962"/>
            <a:chOff x="749" y="1389"/>
            <a:chExt cx="4104" cy="2291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771" y="1412"/>
              <a:ext cx="726" cy="499"/>
              <a:chOff x="771" y="1412"/>
              <a:chExt cx="726" cy="499"/>
            </a:xfrm>
          </p:grpSpPr>
          <p:sp>
            <p:nvSpPr>
              <p:cNvPr id="37935" name="Rectangle 7"/>
              <p:cNvSpPr>
                <a:spLocks noChangeArrowheads="1"/>
              </p:cNvSpPr>
              <p:nvPr/>
            </p:nvSpPr>
            <p:spPr bwMode="auto">
              <a:xfrm>
                <a:off x="771" y="1412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36" name="Text Box 8"/>
              <p:cNvSpPr txBox="1">
                <a:spLocks noChangeArrowheads="1"/>
              </p:cNvSpPr>
              <p:nvPr/>
            </p:nvSpPr>
            <p:spPr bwMode="auto">
              <a:xfrm>
                <a:off x="979" y="1544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A1</a:t>
                </a: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2267" y="1389"/>
              <a:ext cx="726" cy="499"/>
              <a:chOff x="2267" y="1389"/>
              <a:chExt cx="726" cy="499"/>
            </a:xfrm>
          </p:grpSpPr>
          <p:sp>
            <p:nvSpPr>
              <p:cNvPr id="37933" name="Rectangle 11"/>
              <p:cNvSpPr>
                <a:spLocks noChangeArrowheads="1"/>
              </p:cNvSpPr>
              <p:nvPr/>
            </p:nvSpPr>
            <p:spPr bwMode="auto">
              <a:xfrm>
                <a:off x="2267" y="1389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34" name="Text Box 12"/>
              <p:cNvSpPr txBox="1">
                <a:spLocks noChangeArrowheads="1"/>
              </p:cNvSpPr>
              <p:nvPr/>
            </p:nvSpPr>
            <p:spPr bwMode="auto">
              <a:xfrm>
                <a:off x="2465" y="1521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A3</a:t>
                </a:r>
              </a:p>
            </p:txBody>
          </p:sp>
        </p:grp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2267" y="2364"/>
              <a:ext cx="726" cy="499"/>
              <a:chOff x="2267" y="2364"/>
              <a:chExt cx="726" cy="499"/>
            </a:xfrm>
          </p:grpSpPr>
          <p:sp>
            <p:nvSpPr>
              <p:cNvPr id="37931" name="Rectangle 14"/>
              <p:cNvSpPr>
                <a:spLocks noChangeArrowheads="1"/>
              </p:cNvSpPr>
              <p:nvPr/>
            </p:nvSpPr>
            <p:spPr bwMode="auto">
              <a:xfrm>
                <a:off x="2267" y="2364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32" name="Text Box 15"/>
              <p:cNvSpPr txBox="1">
                <a:spLocks noChangeArrowheads="1"/>
              </p:cNvSpPr>
              <p:nvPr/>
            </p:nvSpPr>
            <p:spPr bwMode="auto">
              <a:xfrm>
                <a:off x="2465" y="2496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A4</a:t>
                </a:r>
              </a:p>
            </p:txBody>
          </p:sp>
        </p:grp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4127" y="2367"/>
              <a:ext cx="726" cy="499"/>
              <a:chOff x="4127" y="2367"/>
              <a:chExt cx="726" cy="499"/>
            </a:xfrm>
          </p:grpSpPr>
          <p:sp>
            <p:nvSpPr>
              <p:cNvPr id="37929" name="Rectangle 17"/>
              <p:cNvSpPr>
                <a:spLocks noChangeArrowheads="1"/>
              </p:cNvSpPr>
              <p:nvPr/>
            </p:nvSpPr>
            <p:spPr bwMode="auto">
              <a:xfrm>
                <a:off x="4127" y="2367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30" name="Text Box 18"/>
              <p:cNvSpPr txBox="1">
                <a:spLocks noChangeArrowheads="1"/>
              </p:cNvSpPr>
              <p:nvPr/>
            </p:nvSpPr>
            <p:spPr bwMode="auto">
              <a:xfrm>
                <a:off x="4332" y="2499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A6</a:t>
                </a:r>
              </a:p>
            </p:txBody>
          </p: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2267" y="3181"/>
              <a:ext cx="726" cy="499"/>
              <a:chOff x="2267" y="3181"/>
              <a:chExt cx="726" cy="499"/>
            </a:xfrm>
          </p:grpSpPr>
          <p:sp>
            <p:nvSpPr>
              <p:cNvPr id="37927" name="Rectangle 20"/>
              <p:cNvSpPr>
                <a:spLocks noChangeArrowheads="1"/>
              </p:cNvSpPr>
              <p:nvPr/>
            </p:nvSpPr>
            <p:spPr bwMode="auto">
              <a:xfrm>
                <a:off x="2267" y="3181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28" name="Text Box 21"/>
              <p:cNvSpPr txBox="1">
                <a:spLocks noChangeArrowheads="1"/>
              </p:cNvSpPr>
              <p:nvPr/>
            </p:nvSpPr>
            <p:spPr bwMode="auto">
              <a:xfrm>
                <a:off x="2465" y="3313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A5</a:t>
                </a:r>
              </a:p>
            </p:txBody>
          </p:sp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749" y="3135"/>
              <a:ext cx="726" cy="499"/>
              <a:chOff x="749" y="3135"/>
              <a:chExt cx="726" cy="499"/>
            </a:xfrm>
          </p:grpSpPr>
          <p:sp>
            <p:nvSpPr>
              <p:cNvPr id="37925" name="Rectangle 31"/>
              <p:cNvSpPr>
                <a:spLocks noChangeArrowheads="1"/>
              </p:cNvSpPr>
              <p:nvPr/>
            </p:nvSpPr>
            <p:spPr bwMode="auto">
              <a:xfrm>
                <a:off x="749" y="3135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26" name="Text Box 32"/>
              <p:cNvSpPr txBox="1">
                <a:spLocks noChangeArrowheads="1"/>
              </p:cNvSpPr>
              <p:nvPr/>
            </p:nvSpPr>
            <p:spPr bwMode="auto">
              <a:xfrm>
                <a:off x="945" y="3267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A2</a:t>
                </a:r>
              </a:p>
            </p:txBody>
          </p:sp>
        </p:grp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108326" y="1874838"/>
            <a:ext cx="5730875" cy="3236912"/>
            <a:chOff x="998" y="1181"/>
            <a:chExt cx="3610" cy="2039"/>
          </a:xfrm>
        </p:grpSpPr>
        <p:sp>
          <p:nvSpPr>
            <p:cNvPr id="37913" name="Text Box 34"/>
            <p:cNvSpPr txBox="1">
              <a:spLocks noChangeArrowheads="1"/>
            </p:cNvSpPr>
            <p:nvPr/>
          </p:nvSpPr>
          <p:spPr bwMode="auto">
            <a:xfrm>
              <a:off x="998" y="118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4</a:t>
              </a:r>
            </a:p>
          </p:txBody>
        </p:sp>
        <p:sp>
          <p:nvSpPr>
            <p:cNvPr id="37914" name="Text Box 35"/>
            <p:cNvSpPr txBox="1">
              <a:spLocks noChangeArrowheads="1"/>
            </p:cNvSpPr>
            <p:nvPr/>
          </p:nvSpPr>
          <p:spPr bwMode="auto">
            <a:xfrm>
              <a:off x="999" y="293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37915" name="Text Box 36"/>
            <p:cNvSpPr txBox="1">
              <a:spLocks noChangeArrowheads="1"/>
            </p:cNvSpPr>
            <p:nvPr/>
          </p:nvSpPr>
          <p:spPr bwMode="auto">
            <a:xfrm>
              <a:off x="2517" y="118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6</a:t>
              </a:r>
            </a:p>
          </p:txBody>
        </p:sp>
        <p:sp>
          <p:nvSpPr>
            <p:cNvPr id="37916" name="Text Box 37"/>
            <p:cNvSpPr txBox="1">
              <a:spLocks noChangeArrowheads="1"/>
            </p:cNvSpPr>
            <p:nvPr/>
          </p:nvSpPr>
          <p:spPr bwMode="auto">
            <a:xfrm>
              <a:off x="2494" y="213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37917" name="Text Box 38"/>
            <p:cNvSpPr txBox="1">
              <a:spLocks noChangeArrowheads="1"/>
            </p:cNvSpPr>
            <p:nvPr/>
          </p:nvSpPr>
          <p:spPr bwMode="auto">
            <a:xfrm>
              <a:off x="2517" y="298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2</a:t>
              </a:r>
            </a:p>
          </p:txBody>
        </p:sp>
        <p:sp>
          <p:nvSpPr>
            <p:cNvPr id="37918" name="Text Box 39"/>
            <p:cNvSpPr txBox="1">
              <a:spLocks noChangeArrowheads="1"/>
            </p:cNvSpPr>
            <p:nvPr/>
          </p:nvSpPr>
          <p:spPr bwMode="auto">
            <a:xfrm>
              <a:off x="4412" y="217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3</a:t>
              </a: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3902075" y="2422526"/>
            <a:ext cx="1187450" cy="1738313"/>
            <a:chOff x="1498" y="1526"/>
            <a:chExt cx="748" cy="1095"/>
          </a:xfrm>
        </p:grpSpPr>
        <p:sp>
          <p:nvSpPr>
            <p:cNvPr id="37911" name="Line 40"/>
            <p:cNvSpPr>
              <a:spLocks noChangeShapeType="1"/>
            </p:cNvSpPr>
            <p:nvPr/>
          </p:nvSpPr>
          <p:spPr bwMode="auto">
            <a:xfrm>
              <a:off x="1498" y="1526"/>
              <a:ext cx="7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912" name="Line 41"/>
            <p:cNvSpPr>
              <a:spLocks noChangeShapeType="1"/>
            </p:cNvSpPr>
            <p:nvPr/>
          </p:nvSpPr>
          <p:spPr bwMode="auto">
            <a:xfrm>
              <a:off x="1498" y="1699"/>
              <a:ext cx="748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483370" name="Line 42"/>
          <p:cNvSpPr>
            <a:spLocks noChangeShapeType="1"/>
          </p:cNvSpPr>
          <p:nvPr/>
        </p:nvSpPr>
        <p:spPr bwMode="auto">
          <a:xfrm>
            <a:off x="3902075" y="5440363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6315075" y="4087814"/>
            <a:ext cx="1701800" cy="1316037"/>
            <a:chOff x="3018" y="2575"/>
            <a:chExt cx="1072" cy="829"/>
          </a:xfrm>
        </p:grpSpPr>
        <p:sp>
          <p:nvSpPr>
            <p:cNvPr id="37909" name="Line 24"/>
            <p:cNvSpPr>
              <a:spLocks noChangeShapeType="1"/>
            </p:cNvSpPr>
            <p:nvPr/>
          </p:nvSpPr>
          <p:spPr bwMode="auto">
            <a:xfrm>
              <a:off x="3018" y="2575"/>
              <a:ext cx="10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910" name="Line 44"/>
            <p:cNvSpPr>
              <a:spLocks noChangeShapeType="1"/>
            </p:cNvSpPr>
            <p:nvPr/>
          </p:nvSpPr>
          <p:spPr bwMode="auto">
            <a:xfrm flipV="1">
              <a:off x="3018" y="2748"/>
              <a:ext cx="1072" cy="6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6315075" y="2330450"/>
            <a:ext cx="4224338" cy="1701800"/>
            <a:chOff x="3018" y="1468"/>
            <a:chExt cx="2661" cy="1072"/>
          </a:xfrm>
        </p:grpSpPr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5195" y="1468"/>
              <a:ext cx="484" cy="346"/>
              <a:chOff x="150" y="2402"/>
              <a:chExt cx="484" cy="346"/>
            </a:xfrm>
          </p:grpSpPr>
          <p:sp>
            <p:nvSpPr>
              <p:cNvPr id="37907" name="Oval 49"/>
              <p:cNvSpPr>
                <a:spLocks noChangeArrowheads="1"/>
              </p:cNvSpPr>
              <p:nvPr/>
            </p:nvSpPr>
            <p:spPr bwMode="auto">
              <a:xfrm>
                <a:off x="150" y="2402"/>
                <a:ext cx="484" cy="346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08" name="Text Box 50"/>
              <p:cNvSpPr txBox="1">
                <a:spLocks noChangeArrowheads="1"/>
              </p:cNvSpPr>
              <p:nvPr/>
            </p:nvSpPr>
            <p:spPr bwMode="auto">
              <a:xfrm>
                <a:off x="288" y="2471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Book Antiqua" pitchFamily="18" charset="0"/>
                  </a:rPr>
                  <a:t>E</a:t>
                </a:r>
              </a:p>
            </p:txBody>
          </p:sp>
        </p:grpSp>
        <p:sp>
          <p:nvSpPr>
            <p:cNvPr id="37905" name="Line 51"/>
            <p:cNvSpPr>
              <a:spLocks noChangeShapeType="1"/>
            </p:cNvSpPr>
            <p:nvPr/>
          </p:nvSpPr>
          <p:spPr bwMode="auto">
            <a:xfrm>
              <a:off x="3018" y="1642"/>
              <a:ext cx="214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906" name="Line 52"/>
            <p:cNvSpPr>
              <a:spLocks noChangeShapeType="1"/>
            </p:cNvSpPr>
            <p:nvPr/>
          </p:nvSpPr>
          <p:spPr bwMode="auto">
            <a:xfrm flipV="1">
              <a:off x="4884" y="1814"/>
              <a:ext cx="415" cy="7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1762126" y="2770189"/>
            <a:ext cx="931863" cy="2579687"/>
            <a:chOff x="150" y="1745"/>
            <a:chExt cx="587" cy="1625"/>
          </a:xfrm>
        </p:grpSpPr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150" y="2402"/>
              <a:ext cx="484" cy="346"/>
              <a:chOff x="150" y="2402"/>
              <a:chExt cx="484" cy="346"/>
            </a:xfrm>
          </p:grpSpPr>
          <p:sp>
            <p:nvSpPr>
              <p:cNvPr id="37902" name="Oval 45"/>
              <p:cNvSpPr>
                <a:spLocks noChangeArrowheads="1"/>
              </p:cNvSpPr>
              <p:nvPr/>
            </p:nvSpPr>
            <p:spPr bwMode="auto">
              <a:xfrm>
                <a:off x="150" y="2402"/>
                <a:ext cx="484" cy="346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03" name="Text Box 46"/>
              <p:cNvSpPr txBox="1">
                <a:spLocks noChangeArrowheads="1"/>
              </p:cNvSpPr>
              <p:nvPr/>
            </p:nvSpPr>
            <p:spPr bwMode="auto">
              <a:xfrm>
                <a:off x="288" y="2471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Book Antiqua" pitchFamily="18" charset="0"/>
                  </a:rPr>
                  <a:t>S</a:t>
                </a:r>
              </a:p>
            </p:txBody>
          </p:sp>
        </p:grpSp>
        <p:sp>
          <p:nvSpPr>
            <p:cNvPr id="37900" name="Line 53"/>
            <p:cNvSpPr>
              <a:spLocks noChangeShapeType="1"/>
            </p:cNvSpPr>
            <p:nvPr/>
          </p:nvSpPr>
          <p:spPr bwMode="auto">
            <a:xfrm flipV="1">
              <a:off x="530" y="1745"/>
              <a:ext cx="207" cy="6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901" name="Line 54"/>
            <p:cNvSpPr>
              <a:spLocks noChangeShapeType="1"/>
            </p:cNvSpPr>
            <p:nvPr/>
          </p:nvSpPr>
          <p:spPr bwMode="auto">
            <a:xfrm>
              <a:off x="530" y="2713"/>
              <a:ext cx="207" cy="6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483395" name="Text Box 67"/>
          <p:cNvSpPr txBox="1">
            <a:spLocks noChangeArrowheads="1"/>
          </p:cNvSpPr>
          <p:nvPr/>
        </p:nvSpPr>
        <p:spPr bwMode="auto">
          <a:xfrm>
            <a:off x="4968910" y="5873982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Book Antiqua" pitchFamily="18" charset="0"/>
              </a:rPr>
              <a:t>What is the Theoretical Flow Time </a:t>
            </a:r>
          </a:p>
        </p:txBody>
      </p:sp>
      <p:sp>
        <p:nvSpPr>
          <p:cNvPr id="52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53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4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  <p:extLst>
      <p:ext uri="{BB962C8B-B14F-4D97-AF65-F5344CB8AC3E}">
        <p14:creationId xmlns:p14="http://schemas.microsoft.com/office/powerpoint/2010/main" val="7351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70" grpId="0" animBg="1"/>
      <p:bldP spid="4833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ADA0-8952-41A0-9840-761942ED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68" y="192083"/>
            <a:ext cx="11624409" cy="863600"/>
          </a:xfrm>
        </p:spPr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710019-EDF4-45CC-9D3C-8B82D9B1C5E8}"/>
              </a:ext>
            </a:extLst>
          </p:cNvPr>
          <p:cNvGrpSpPr/>
          <p:nvPr/>
        </p:nvGrpSpPr>
        <p:grpSpPr>
          <a:xfrm>
            <a:off x="1258144" y="1568581"/>
            <a:ext cx="1645890" cy="738666"/>
            <a:chOff x="1322919" y="2825507"/>
            <a:chExt cx="1645890" cy="738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A1085A-41AE-4676-A448-3999F533D6EB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E9B124-6834-4222-A1BE-FD4A12F1426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AB7070-CBA6-4FB8-A8B5-BC8FF6FA2EC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3855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2FF444-2D19-4BFA-B151-74D0DB56599D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3DB69A-923E-4DEB-99E6-65B8A49806C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8EC792-7FE8-4D1C-9096-4F82B36AEF3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FAD512-1943-4D56-A483-593EAE0D1217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B5D04C-71D8-47BD-912F-6F8D1F21D43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E30722-B3F2-40C7-B5F6-FE9E4511AAC1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22094C-A8CC-4092-AC01-D10B01A821F1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C0F32F-371B-451A-8E99-B909F1CBDB5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746073-07D5-4F0A-9839-326217B54B9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7BB14A-8CAF-4900-9096-26DC50D05EDB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B92E86-4D56-4E68-AEC0-5DCB836E791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9B072B-207B-40EE-801D-3A3E64339EDA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6EA45D-4EC7-46D8-B470-31A7791260C0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BEA3A5-0A65-4C85-943C-FE6BA2197C3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768B85-9D47-4F76-A845-ADDEF50B783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1C580C-624C-4D1F-BF79-FC560B80489D}"/>
              </a:ext>
            </a:extLst>
          </p:cNvPr>
          <p:cNvGrpSpPr/>
          <p:nvPr/>
        </p:nvGrpSpPr>
        <p:grpSpPr>
          <a:xfrm>
            <a:off x="1287238" y="5221125"/>
            <a:ext cx="1645890" cy="738666"/>
            <a:chOff x="1322919" y="2825507"/>
            <a:chExt cx="1645890" cy="7386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47632FE-FD75-481E-8AF6-4B2188DC50B1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20ACE9-8C85-4C07-BF02-C86B4790CE85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54E5D8-0597-4D50-88BD-42B8B44ED2B2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3855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22B916-B59E-4794-A0BD-0E58918AEEF2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5508F18-3953-4ED0-BB1E-C21D3A6FF48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6F1BE0-AE10-4D85-A989-CA2E62AFEC4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426E003-4E7B-40DF-B7DC-644382B3313F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7B00E0-4D80-49F5-8BE9-60875551859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5DB90-CE42-48AD-9D35-84D8D06DB65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FBD4E3-08A8-409F-B2AD-C466480638BF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43C9A18-F8B2-46C0-B8E8-6610CD560D6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01D9E1-62B3-40E2-BE8F-8FE2384E387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4BCBBE9-48DD-48F3-8B28-1BE95CE12261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99B5EC2-7525-4A1E-BC29-EE6A58803C8A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16982AB-2AB1-4F5E-9858-8A69141197F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2D0CA6B-0E04-4F03-8464-4631F288177E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D34D3B-D247-423B-B06F-786584210A7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88EB5F3-DD23-46DB-AAB3-9FCD8D38E63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56261A9-80B9-420E-98CD-A7D9BBB4716A}"/>
              </a:ext>
            </a:extLst>
          </p:cNvPr>
          <p:cNvGrpSpPr/>
          <p:nvPr/>
        </p:nvGrpSpPr>
        <p:grpSpPr>
          <a:xfrm>
            <a:off x="3823410" y="1555774"/>
            <a:ext cx="1645890" cy="738666"/>
            <a:chOff x="1322919" y="2825507"/>
            <a:chExt cx="1645890" cy="7386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28F96E0-4832-4E2F-859F-A288BA51E7BB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60BBE74-0F7A-496C-8D12-871467DBF83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27436F-6FD1-4560-A157-574379A3A98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5137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FAFF25-3A9A-4163-9643-FAE5EB96A858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9F4A352-07F7-4C6F-9F65-CDF0A24194A5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56E6F47-990A-441C-B35C-36F601F2EBC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D6E8E3-7162-4DA0-87E7-933E04B901E1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540DB19-1AF8-4733-91A7-8CD2A4169E5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FE4FDBF-C667-45FE-9624-905DEA8C5A1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0384255-B8FE-457D-94D4-A1E75A5D0D32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F0324A4-72CA-4736-97F7-4A464F93ADDD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F0BE8DD-B67A-4CA4-965D-E9FFCEC8BEB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7771F18-AD2E-4D55-8285-B17EBADD6605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31B5558-A400-4D77-880F-940935A711E3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D01C434-B215-4457-8128-E67B8027A65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52E215F-1C52-4A7D-8A72-3D9100871061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2C9665-83BC-468F-8422-58797B70644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00FA7C-D0ED-4936-9F55-4798BB588EF3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04097B7-994B-462C-9C26-6B0AC297544B}"/>
              </a:ext>
            </a:extLst>
          </p:cNvPr>
          <p:cNvGrpSpPr/>
          <p:nvPr/>
        </p:nvGrpSpPr>
        <p:grpSpPr>
          <a:xfrm>
            <a:off x="3870214" y="3238453"/>
            <a:ext cx="1645890" cy="738666"/>
            <a:chOff x="1322919" y="2825507"/>
            <a:chExt cx="1645890" cy="738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180CD2-FF84-4182-BC1B-7C90293A8E8F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92497D4-F2C7-4167-950B-6D312E14B8CB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45237C1-2414-4BD1-B5EE-8DF569184B40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5137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F746A00-848A-49DD-B081-7A8FE61D9FDD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E032E61-FB8F-44B9-ABEF-A32362E6381B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1C4923B-1456-478B-A93C-70A5A13431CE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B4B7B2F-AF47-4690-B373-1CD0746BE3DA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95D9E7-4DDE-4D29-87A5-934072200E0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2631F47-BB43-4ED9-8839-8B0593EB10B6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A73BA3F-BDB6-472E-98D9-96D17F053321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CD8A83-9CEE-4DDA-9E82-D4866E7DCD83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E90DB8-F757-4CF0-8A02-A8BC281D1C42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1B79CDB-B0FE-4132-8E75-8B47647F886B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CA2B799-87F7-4F5A-A9AF-141127782A10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ACC9B3-FAE3-42C1-8699-C214DAE58DE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8566CC9-7763-49BB-837E-C41036B87B05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16F2D5E-6F49-463D-9671-E5844E773BE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A687F9-F84E-4148-B695-4589AE98ECF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02EBCC2-CA37-4955-B409-F136807A3D75}"/>
              </a:ext>
            </a:extLst>
          </p:cNvPr>
          <p:cNvGrpSpPr/>
          <p:nvPr/>
        </p:nvGrpSpPr>
        <p:grpSpPr>
          <a:xfrm>
            <a:off x="3862774" y="5230830"/>
            <a:ext cx="1645890" cy="738666"/>
            <a:chOff x="1322919" y="2825507"/>
            <a:chExt cx="1645890" cy="738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913F6D8-D74B-48A1-A972-D23F74592692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827013-6A37-4A57-ADF6-F03376DD2757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B49B5B2-3064-4983-A7AF-1B71AFFD151E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3855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56F4B1D-88B6-42A2-B383-FF47E1CB456C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BFEB569-788B-4E44-AA2F-FE51E3623FC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870CF08-1354-41DB-88AD-9560919130E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4F86887-2A06-4BF6-B3C6-3DE01E91B4A9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CC467B8-65EC-4B44-975B-EA676719B91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E4D0CE5-8F40-4296-B146-06F5B03B55E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A1AC32A-F935-4F05-89FB-33BBE45EB689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A458309-CD13-4A49-91FE-D68C25350330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5F52ED1-5A74-45F2-B1FD-22CBC9ECCD21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179EA25-CE48-4907-87EA-B4459F1630CC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2A2E3C-7EC7-4A91-90B0-492724C56EC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32CB6D-C164-47C3-823B-F954720596A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8E296AF-8AFB-422A-97CD-1F9424A1A9CB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F113DCE-67B2-459F-B11F-7790179CD4F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1AFF0DF-81CB-49E8-B10B-DB7726B041A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6DBECA-1080-47EA-975A-A6AD53E2B2B0}"/>
              </a:ext>
            </a:extLst>
          </p:cNvPr>
          <p:cNvGrpSpPr/>
          <p:nvPr/>
        </p:nvGrpSpPr>
        <p:grpSpPr>
          <a:xfrm>
            <a:off x="6405707" y="3208149"/>
            <a:ext cx="1645890" cy="738666"/>
            <a:chOff x="1322919" y="2825507"/>
            <a:chExt cx="1645890" cy="738666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A5B7D2E-E23D-490C-BE1C-C4FC3F5F5D21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3F50284-49E4-47B8-BF4F-94931439FF40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6A3A920-45E4-4409-83C0-DFF4BA924C5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2573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C69D558-B468-4000-B3EE-06817B83CFC3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0A452B3-B5CE-4E16-8231-957FB3DDA8B1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CF2CEE9-33F7-40C5-9DE1-B64EDD3BBA0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2840B9A-46A5-42C2-AAA9-C5A8DA2E4976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47B53FF-B23D-4B3C-9B49-85EC34F464E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A012010-F18C-4D45-95AE-775B4FBB4FE3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27EA45F-0318-4C2B-B8FA-7146D816EDFF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6EA2F0E-6BD5-44E8-997B-9A15310AD693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14B508C-0E00-40A4-B655-8AA7C48D2B5A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42279C3-2DC0-4EFC-B373-D5BAB4D70706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091C987-0775-448B-99AB-4DB7C345056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976DAF2-6BE7-485D-95FA-443CADF3C4D0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936B450-CC20-46CE-9971-1F0AC9133D33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0146BCD-1DE9-48D2-8D63-7248CA54E94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0B04FCD-C50C-4EF7-A91E-5DC393A12291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21A5CEA-1BBC-4DEC-B207-E0F93ECB3ABA}"/>
              </a:ext>
            </a:extLst>
          </p:cNvPr>
          <p:cNvGrpSpPr/>
          <p:nvPr/>
        </p:nvGrpSpPr>
        <p:grpSpPr>
          <a:xfrm>
            <a:off x="6421161" y="5201131"/>
            <a:ext cx="1645890" cy="738666"/>
            <a:chOff x="1322919" y="2825507"/>
            <a:chExt cx="1645890" cy="738666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1CE0DCB-D7CC-451C-ABF8-15BED0F0FA0B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D26E555-718B-49E9-ABDF-97187994D6C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A680CFA-2725-4E58-A659-B8EC5E90C84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6420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DD30287-4F57-4400-A1C6-778BFF7A7570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4D822F9-AB44-4797-84F1-111953D9D8F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1EACBC5-7AA3-4337-AF0C-E6C53A0D8609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0731EBF-3989-4C69-B1DA-4A7B2265A4E8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F193E00-96D9-48FB-B215-D9BD36B6380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6613850-24D5-4CDE-9507-6CA8C428B710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4DB63A6-276C-4D27-A2FE-2B73323DD55B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2B2E7CB-7D9F-4984-9DD1-9F386E1DD6F7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714618F-0ECE-491D-A8C8-E58FF66F84E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23D2C0E-2ED0-45EB-9767-A902D219C321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DAEC15-85B4-47C7-AE6E-ABD47708D56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F019A7-30D7-4C77-A166-D8563245260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DF620BF-658F-4876-A3B0-1B3B5728DFD6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37F7DB3-0768-45FD-9B4C-EFDC534055FA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F53E85-22BE-4CA1-A615-3CF5C1CC1BF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E51E20A-12B6-4F17-980E-51E2708B430E}"/>
              </a:ext>
            </a:extLst>
          </p:cNvPr>
          <p:cNvGrpSpPr/>
          <p:nvPr/>
        </p:nvGrpSpPr>
        <p:grpSpPr>
          <a:xfrm>
            <a:off x="9009784" y="1546069"/>
            <a:ext cx="1645890" cy="738666"/>
            <a:chOff x="1322919" y="2825507"/>
            <a:chExt cx="1645890" cy="738666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BAD0E91-0593-4376-B555-1A40BE1D583A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2BFBBA5-FE8B-4363-8956-DB1BEEB9D181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A56808A-6756-4060-907D-A91730F654BA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5137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D3C30DF-F815-4812-A538-A93DC48D7366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D984AE7-F9BC-450A-BFD0-C502C4C43B1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2D63273-1E52-4354-BB76-1EAD4836E61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8277F82-D434-4A5B-81DC-E1818CBE1011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92D9FFF0-9120-4D65-A929-0D1464FFAAA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B4C45AD-3989-4AF1-A5D7-5CA722CD3E82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770F25D-B24D-44CA-B618-65C14C281359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1E1CF20-FA08-4F99-99FE-DA8D268FD4C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06348E5-2B06-49B4-991D-FE64BD3B052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A38D52B-0E54-49EA-9679-7279536DAEB3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890461D-27F4-43CF-9B58-61671868AD0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E6A068-EAC1-44C2-A8F7-FD43511EAAA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6452401-5478-4663-8F59-C2CB6333A228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DFB513E-5759-4AF7-9B63-AAEDE4E2D4F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72B7490-BAA9-4763-86A8-2D5EDB6A393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1EA5615-BAEC-4F96-9B86-2577E1396E2B}"/>
              </a:ext>
            </a:extLst>
          </p:cNvPr>
          <p:cNvGrpSpPr/>
          <p:nvPr/>
        </p:nvGrpSpPr>
        <p:grpSpPr>
          <a:xfrm>
            <a:off x="9049148" y="5230830"/>
            <a:ext cx="1645890" cy="738666"/>
            <a:chOff x="1322919" y="2825507"/>
            <a:chExt cx="1645890" cy="738666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92D7058-5F23-4D04-80A9-A662C2D9A626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FD88E0C1-C204-4749-8D00-7F87F4840E3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12D78EEF-0516-4DA1-90DF-E63B9FC5AE6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24878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0BAB368-E3D3-4A3C-A127-D6EA98964DCD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50F6306-BD6A-4724-A76E-00BC3310499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2E7C61EB-B3F5-4282-B2C4-55A537036F3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A9B6A619-01AA-49D1-90C6-11E90EB2C73C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7601E4B-C126-4DA6-A570-A70E7565061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157744D-44BC-4AD6-8A61-D50609AA7D5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A5C20F94-7AF9-4AAA-AD60-1AF7D3307B7E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A133D006-EADF-47AE-8DCC-D3BA2A84244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45380FF-7113-4D5A-9563-22D5B02659C3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25B17B7-A410-4107-968C-009E037A2889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C8AB3D7-C63E-44D4-97B9-A391966AABD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F84FE8EA-A205-4E1F-AB4C-0693A598DC3E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2AA1D1C-2958-475A-85D4-8CBE9DDF5A15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EBBED37-A24B-409B-B2D2-E9381D603A2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91A1D1F5-7C8F-4D4A-832F-9312E4B81766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FDB25C2-AD48-44FF-BF7B-6FCC20EA3B32}"/>
              </a:ext>
            </a:extLst>
          </p:cNvPr>
          <p:cNvGrpSpPr/>
          <p:nvPr/>
        </p:nvGrpSpPr>
        <p:grpSpPr>
          <a:xfrm>
            <a:off x="339718" y="3429000"/>
            <a:ext cx="502447" cy="468321"/>
            <a:chOff x="430467" y="3429000"/>
            <a:chExt cx="502447" cy="468321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B3EBDC4-4910-457D-841D-CF4212BCCEE5}"/>
                </a:ext>
              </a:extLst>
            </p:cNvPr>
            <p:cNvSpPr/>
            <p:nvPr/>
          </p:nvSpPr>
          <p:spPr>
            <a:xfrm>
              <a:off x="430467" y="3429000"/>
              <a:ext cx="502447" cy="468321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384CD2F-B53D-4E83-94D4-65923A6DADB6}"/>
                </a:ext>
              </a:extLst>
            </p:cNvPr>
            <p:cNvSpPr txBox="1"/>
            <p:nvPr/>
          </p:nvSpPr>
          <p:spPr>
            <a:xfrm>
              <a:off x="501158" y="347849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4402A638-1CAD-4D5D-A35C-41FFCF0C72B5}"/>
              </a:ext>
            </a:extLst>
          </p:cNvPr>
          <p:cNvCxnSpPr>
            <a:cxnSpLocks/>
          </p:cNvCxnSpPr>
          <p:nvPr/>
        </p:nvCxnSpPr>
        <p:spPr>
          <a:xfrm flipV="1">
            <a:off x="667057" y="2005270"/>
            <a:ext cx="513853" cy="142373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B7EF1DEA-CB35-4FB5-B0CA-E4107DA761AC}"/>
              </a:ext>
            </a:extLst>
          </p:cNvPr>
          <p:cNvCxnSpPr>
            <a:cxnSpLocks/>
          </p:cNvCxnSpPr>
          <p:nvPr/>
        </p:nvCxnSpPr>
        <p:spPr>
          <a:xfrm>
            <a:off x="629426" y="3960688"/>
            <a:ext cx="628718" cy="163947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CFA96A10-64D2-47BE-913F-623B75AFCF20}"/>
              </a:ext>
            </a:extLst>
          </p:cNvPr>
          <p:cNvCxnSpPr>
            <a:cxnSpLocks/>
          </p:cNvCxnSpPr>
          <p:nvPr/>
        </p:nvCxnSpPr>
        <p:spPr>
          <a:xfrm>
            <a:off x="3133398" y="1937914"/>
            <a:ext cx="443593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0FD55C50-E05A-4FC3-B728-D14326F24BEE}"/>
              </a:ext>
            </a:extLst>
          </p:cNvPr>
          <p:cNvCxnSpPr>
            <a:cxnSpLocks/>
          </p:cNvCxnSpPr>
          <p:nvPr/>
        </p:nvCxnSpPr>
        <p:spPr>
          <a:xfrm>
            <a:off x="3068138" y="2109773"/>
            <a:ext cx="711089" cy="1553387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25F8A4B1-44CE-4A80-8C59-76B9756962FD}"/>
              </a:ext>
            </a:extLst>
          </p:cNvPr>
          <p:cNvCxnSpPr>
            <a:cxnSpLocks/>
          </p:cNvCxnSpPr>
          <p:nvPr/>
        </p:nvCxnSpPr>
        <p:spPr>
          <a:xfrm>
            <a:off x="3068138" y="5570464"/>
            <a:ext cx="577340" cy="910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A929B76-0443-4ED2-8B77-628450393141}"/>
              </a:ext>
            </a:extLst>
          </p:cNvPr>
          <p:cNvCxnSpPr>
            <a:cxnSpLocks/>
          </p:cNvCxnSpPr>
          <p:nvPr/>
        </p:nvCxnSpPr>
        <p:spPr>
          <a:xfrm>
            <a:off x="5733137" y="3577482"/>
            <a:ext cx="443593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681B3433-2216-47E3-9341-D37FD6EEC8F9}"/>
              </a:ext>
            </a:extLst>
          </p:cNvPr>
          <p:cNvCxnSpPr>
            <a:cxnSpLocks/>
          </p:cNvCxnSpPr>
          <p:nvPr/>
        </p:nvCxnSpPr>
        <p:spPr>
          <a:xfrm>
            <a:off x="5696796" y="5600163"/>
            <a:ext cx="583072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4506BE6E-DF75-40F0-842F-917E38CA94E6}"/>
              </a:ext>
            </a:extLst>
          </p:cNvPr>
          <p:cNvCxnSpPr>
            <a:cxnSpLocks/>
          </p:cNvCxnSpPr>
          <p:nvPr/>
        </p:nvCxnSpPr>
        <p:spPr>
          <a:xfrm>
            <a:off x="5703252" y="3792452"/>
            <a:ext cx="576616" cy="1623044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8FD53644-E9C0-419A-ACC0-EB7B082ECE4D}"/>
              </a:ext>
            </a:extLst>
          </p:cNvPr>
          <p:cNvCxnSpPr>
            <a:cxnSpLocks/>
          </p:cNvCxnSpPr>
          <p:nvPr/>
        </p:nvCxnSpPr>
        <p:spPr>
          <a:xfrm flipV="1">
            <a:off x="5696796" y="3712654"/>
            <a:ext cx="583072" cy="178231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E5C1BDE-D19F-4F2A-864E-DCB2A478C119}"/>
              </a:ext>
            </a:extLst>
          </p:cNvPr>
          <p:cNvCxnSpPr>
            <a:cxnSpLocks/>
          </p:cNvCxnSpPr>
          <p:nvPr/>
        </p:nvCxnSpPr>
        <p:spPr>
          <a:xfrm>
            <a:off x="5930764" y="1887179"/>
            <a:ext cx="2734523" cy="3013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871DB98D-F598-404A-88BD-4DC867281759}"/>
              </a:ext>
            </a:extLst>
          </p:cNvPr>
          <p:cNvCxnSpPr>
            <a:cxnSpLocks/>
          </p:cNvCxnSpPr>
          <p:nvPr/>
        </p:nvCxnSpPr>
        <p:spPr>
          <a:xfrm flipV="1">
            <a:off x="8179816" y="2122580"/>
            <a:ext cx="743112" cy="139698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79EAB936-B74D-4DDC-8E9E-3E8524BB0394}"/>
              </a:ext>
            </a:extLst>
          </p:cNvPr>
          <p:cNvCxnSpPr>
            <a:cxnSpLocks/>
          </p:cNvCxnSpPr>
          <p:nvPr/>
        </p:nvCxnSpPr>
        <p:spPr>
          <a:xfrm>
            <a:off x="8245604" y="5579564"/>
            <a:ext cx="593546" cy="646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976A04A-4953-4BE8-9904-273AE7A5D79E}"/>
              </a:ext>
            </a:extLst>
          </p:cNvPr>
          <p:cNvGrpSpPr/>
          <p:nvPr/>
        </p:nvGrpSpPr>
        <p:grpSpPr>
          <a:xfrm>
            <a:off x="11279144" y="3478494"/>
            <a:ext cx="502447" cy="468321"/>
            <a:chOff x="430467" y="3429000"/>
            <a:chExt cx="502447" cy="468321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9B6BD11-BF22-4BBC-96A4-65DC814EA2BF}"/>
                </a:ext>
              </a:extLst>
            </p:cNvPr>
            <p:cNvSpPr/>
            <p:nvPr/>
          </p:nvSpPr>
          <p:spPr>
            <a:xfrm>
              <a:off x="430467" y="3429000"/>
              <a:ext cx="502447" cy="468321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ED1AA36-1F83-41D4-8675-34D48485C12D}"/>
                </a:ext>
              </a:extLst>
            </p:cNvPr>
            <p:cNvSpPr txBox="1"/>
            <p:nvPr/>
          </p:nvSpPr>
          <p:spPr>
            <a:xfrm>
              <a:off x="501158" y="347849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DC73918C-92EC-4EF6-958E-47EF19B4BBB5}"/>
              </a:ext>
            </a:extLst>
          </p:cNvPr>
          <p:cNvCxnSpPr>
            <a:cxnSpLocks/>
          </p:cNvCxnSpPr>
          <p:nvPr/>
        </p:nvCxnSpPr>
        <p:spPr>
          <a:xfrm>
            <a:off x="10722863" y="1938007"/>
            <a:ext cx="626972" cy="148511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6283EDB1-8F20-4C5B-93EC-DE04E0B3380A}"/>
              </a:ext>
            </a:extLst>
          </p:cNvPr>
          <p:cNvCxnSpPr>
            <a:cxnSpLocks/>
          </p:cNvCxnSpPr>
          <p:nvPr/>
        </p:nvCxnSpPr>
        <p:spPr>
          <a:xfrm flipV="1">
            <a:off x="10779422" y="4002190"/>
            <a:ext cx="638289" cy="158384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2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61"/>
          <p:cNvSpPr>
            <a:spLocks noChangeShapeType="1"/>
          </p:cNvSpPr>
          <p:nvPr/>
        </p:nvSpPr>
        <p:spPr bwMode="auto">
          <a:xfrm flipV="1">
            <a:off x="9277351" y="2879726"/>
            <a:ext cx="658813" cy="1152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Critical Path Method: Paths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7964" y="2241551"/>
            <a:ext cx="1152525" cy="792163"/>
            <a:chOff x="771" y="1412"/>
            <a:chExt cx="726" cy="499"/>
          </a:xfrm>
        </p:grpSpPr>
        <p:sp>
          <p:nvSpPr>
            <p:cNvPr id="38971" name="Rectangle 5"/>
            <p:cNvSpPr>
              <a:spLocks noChangeArrowheads="1"/>
            </p:cNvSpPr>
            <p:nvPr/>
          </p:nvSpPr>
          <p:spPr bwMode="auto">
            <a:xfrm>
              <a:off x="771" y="1412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72" name="Text Box 6"/>
            <p:cNvSpPr txBox="1">
              <a:spLocks noChangeArrowheads="1"/>
            </p:cNvSpPr>
            <p:nvPr/>
          </p:nvSpPr>
          <p:spPr bwMode="auto">
            <a:xfrm>
              <a:off x="979" y="1544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22864" y="2205038"/>
            <a:ext cx="1152525" cy="792162"/>
            <a:chOff x="2267" y="1389"/>
            <a:chExt cx="726" cy="499"/>
          </a:xfrm>
        </p:grpSpPr>
        <p:sp>
          <p:nvSpPr>
            <p:cNvPr id="38969" name="Rectangle 8"/>
            <p:cNvSpPr>
              <a:spLocks noChangeArrowheads="1"/>
            </p:cNvSpPr>
            <p:nvPr/>
          </p:nvSpPr>
          <p:spPr bwMode="auto">
            <a:xfrm>
              <a:off x="2267" y="1389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70" name="Text Box 9"/>
            <p:cNvSpPr txBox="1">
              <a:spLocks noChangeArrowheads="1"/>
            </p:cNvSpPr>
            <p:nvPr/>
          </p:nvSpPr>
          <p:spPr bwMode="auto">
            <a:xfrm>
              <a:off x="2465" y="1521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A3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22864" y="3752851"/>
            <a:ext cx="1152525" cy="792163"/>
            <a:chOff x="2267" y="2364"/>
            <a:chExt cx="726" cy="499"/>
          </a:xfrm>
        </p:grpSpPr>
        <p:sp>
          <p:nvSpPr>
            <p:cNvPr id="38967" name="Rectangle 11"/>
            <p:cNvSpPr>
              <a:spLocks noChangeArrowheads="1"/>
            </p:cNvSpPr>
            <p:nvPr/>
          </p:nvSpPr>
          <p:spPr bwMode="auto">
            <a:xfrm>
              <a:off x="2267" y="2364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8" name="Text Box 12"/>
            <p:cNvSpPr txBox="1">
              <a:spLocks noChangeArrowheads="1"/>
            </p:cNvSpPr>
            <p:nvPr/>
          </p:nvSpPr>
          <p:spPr bwMode="auto">
            <a:xfrm>
              <a:off x="2465" y="2496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A4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075614" y="3757613"/>
            <a:ext cx="1152525" cy="792162"/>
            <a:chOff x="4127" y="2367"/>
            <a:chExt cx="726" cy="499"/>
          </a:xfrm>
        </p:grpSpPr>
        <p:sp>
          <p:nvSpPr>
            <p:cNvPr id="38965" name="Rectangle 14"/>
            <p:cNvSpPr>
              <a:spLocks noChangeArrowheads="1"/>
            </p:cNvSpPr>
            <p:nvPr/>
          </p:nvSpPr>
          <p:spPr bwMode="auto">
            <a:xfrm>
              <a:off x="4127" y="2367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6" name="Text Box 15"/>
            <p:cNvSpPr txBox="1">
              <a:spLocks noChangeArrowheads="1"/>
            </p:cNvSpPr>
            <p:nvPr/>
          </p:nvSpPr>
          <p:spPr bwMode="auto">
            <a:xfrm>
              <a:off x="4332" y="2499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A6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122864" y="5049838"/>
            <a:ext cx="1152525" cy="792162"/>
            <a:chOff x="2267" y="3181"/>
            <a:chExt cx="726" cy="499"/>
          </a:xfrm>
        </p:grpSpPr>
        <p:sp>
          <p:nvSpPr>
            <p:cNvPr id="38963" name="Rectangle 17"/>
            <p:cNvSpPr>
              <a:spLocks noChangeArrowheads="1"/>
            </p:cNvSpPr>
            <p:nvPr/>
          </p:nvSpPr>
          <p:spPr bwMode="auto">
            <a:xfrm>
              <a:off x="2267" y="3181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4" name="Text Box 18"/>
            <p:cNvSpPr txBox="1">
              <a:spLocks noChangeArrowheads="1"/>
            </p:cNvSpPr>
            <p:nvPr/>
          </p:nvSpPr>
          <p:spPr bwMode="auto">
            <a:xfrm>
              <a:off x="2465" y="3313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A5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713039" y="4976813"/>
            <a:ext cx="1152525" cy="792162"/>
            <a:chOff x="749" y="3135"/>
            <a:chExt cx="726" cy="499"/>
          </a:xfrm>
        </p:grpSpPr>
        <p:sp>
          <p:nvSpPr>
            <p:cNvPr id="38961" name="Rectangle 20"/>
            <p:cNvSpPr>
              <a:spLocks noChangeArrowheads="1"/>
            </p:cNvSpPr>
            <p:nvPr/>
          </p:nvSpPr>
          <p:spPr bwMode="auto">
            <a:xfrm>
              <a:off x="749" y="3135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2" name="Text Box 21"/>
            <p:cNvSpPr txBox="1">
              <a:spLocks noChangeArrowheads="1"/>
            </p:cNvSpPr>
            <p:nvPr/>
          </p:nvSpPr>
          <p:spPr bwMode="auto">
            <a:xfrm>
              <a:off x="945" y="3267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A2</a:t>
              </a:r>
            </a:p>
          </p:txBody>
        </p:sp>
      </p:grpSp>
      <p:sp>
        <p:nvSpPr>
          <p:cNvPr id="38922" name="Text Box 23"/>
          <p:cNvSpPr txBox="1">
            <a:spLocks noChangeArrowheads="1"/>
          </p:cNvSpPr>
          <p:nvPr/>
        </p:nvSpPr>
        <p:spPr bwMode="auto">
          <a:xfrm>
            <a:off x="3108325" y="18811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4</a:t>
            </a:r>
          </a:p>
        </p:txBody>
      </p:sp>
      <p:sp>
        <p:nvSpPr>
          <p:cNvPr id="38923" name="Text Box 24"/>
          <p:cNvSpPr txBox="1">
            <a:spLocks noChangeArrowheads="1"/>
          </p:cNvSpPr>
          <p:nvPr/>
        </p:nvSpPr>
        <p:spPr bwMode="auto">
          <a:xfrm>
            <a:off x="3109913" y="4652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38924" name="Text Box 25"/>
          <p:cNvSpPr txBox="1">
            <a:spLocks noChangeArrowheads="1"/>
          </p:cNvSpPr>
          <p:nvPr/>
        </p:nvSpPr>
        <p:spPr bwMode="auto">
          <a:xfrm>
            <a:off x="5519738" y="1874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38925" name="Text Box 26"/>
          <p:cNvSpPr txBox="1">
            <a:spLocks noChangeArrowheads="1"/>
          </p:cNvSpPr>
          <p:nvPr/>
        </p:nvSpPr>
        <p:spPr bwMode="auto">
          <a:xfrm>
            <a:off x="5483225" y="3392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38926" name="Text Box 27"/>
          <p:cNvSpPr txBox="1">
            <a:spLocks noChangeArrowheads="1"/>
          </p:cNvSpPr>
          <p:nvPr/>
        </p:nvSpPr>
        <p:spPr bwMode="auto">
          <a:xfrm>
            <a:off x="5519738" y="4745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38927" name="Text Box 28"/>
          <p:cNvSpPr txBox="1">
            <a:spLocks noChangeArrowheads="1"/>
          </p:cNvSpPr>
          <p:nvPr/>
        </p:nvSpPr>
        <p:spPr bwMode="auto">
          <a:xfrm>
            <a:off x="8528050" y="3446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38928" name="Line 30"/>
          <p:cNvSpPr>
            <a:spLocks noChangeShapeType="1"/>
          </p:cNvSpPr>
          <p:nvPr/>
        </p:nvSpPr>
        <p:spPr bwMode="auto">
          <a:xfrm>
            <a:off x="3902075" y="2422525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29" name="Line 31"/>
          <p:cNvSpPr>
            <a:spLocks noChangeShapeType="1"/>
          </p:cNvSpPr>
          <p:nvPr/>
        </p:nvSpPr>
        <p:spPr bwMode="auto">
          <a:xfrm>
            <a:off x="3902075" y="2697164"/>
            <a:ext cx="1187450" cy="146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30" name="Line 32"/>
          <p:cNvSpPr>
            <a:spLocks noChangeShapeType="1"/>
          </p:cNvSpPr>
          <p:nvPr/>
        </p:nvSpPr>
        <p:spPr bwMode="auto">
          <a:xfrm>
            <a:off x="3902075" y="5440363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31" name="Line 34"/>
          <p:cNvSpPr>
            <a:spLocks noChangeShapeType="1"/>
          </p:cNvSpPr>
          <p:nvPr/>
        </p:nvSpPr>
        <p:spPr bwMode="auto">
          <a:xfrm>
            <a:off x="6315075" y="4087813"/>
            <a:ext cx="170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32" name="Line 35"/>
          <p:cNvSpPr>
            <a:spLocks noChangeShapeType="1"/>
          </p:cNvSpPr>
          <p:nvPr/>
        </p:nvSpPr>
        <p:spPr bwMode="auto">
          <a:xfrm flipV="1">
            <a:off x="6315075" y="4362450"/>
            <a:ext cx="1701800" cy="1041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9771063" y="2330451"/>
            <a:ext cx="768350" cy="549275"/>
            <a:chOff x="150" y="2402"/>
            <a:chExt cx="484" cy="346"/>
          </a:xfrm>
        </p:grpSpPr>
        <p:sp>
          <p:nvSpPr>
            <p:cNvPr id="38959" name="Oval 38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0" name="Text Box 39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E</a:t>
              </a:r>
            </a:p>
          </p:txBody>
        </p:sp>
      </p:grpSp>
      <p:sp>
        <p:nvSpPr>
          <p:cNvPr id="38934" name="Line 40"/>
          <p:cNvSpPr>
            <a:spLocks noChangeShapeType="1"/>
          </p:cNvSpPr>
          <p:nvPr/>
        </p:nvSpPr>
        <p:spPr bwMode="auto">
          <a:xfrm>
            <a:off x="6315076" y="2606675"/>
            <a:ext cx="34020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762125" y="3813176"/>
            <a:ext cx="768350" cy="549275"/>
            <a:chOff x="150" y="2402"/>
            <a:chExt cx="484" cy="346"/>
          </a:xfrm>
        </p:grpSpPr>
        <p:sp>
          <p:nvSpPr>
            <p:cNvPr id="38957" name="Oval 44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8" name="Text Box 45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S</a:t>
              </a:r>
            </a:p>
          </p:txBody>
        </p:sp>
      </p:grpSp>
      <p:sp>
        <p:nvSpPr>
          <p:cNvPr id="38936" name="Line 46"/>
          <p:cNvSpPr>
            <a:spLocks noChangeShapeType="1"/>
          </p:cNvSpPr>
          <p:nvPr/>
        </p:nvSpPr>
        <p:spPr bwMode="auto">
          <a:xfrm flipV="1">
            <a:off x="2365376" y="2770188"/>
            <a:ext cx="328613" cy="1098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37" name="Line 47"/>
          <p:cNvSpPr>
            <a:spLocks noChangeShapeType="1"/>
          </p:cNvSpPr>
          <p:nvPr/>
        </p:nvSpPr>
        <p:spPr bwMode="auto">
          <a:xfrm>
            <a:off x="2365376" y="4306889"/>
            <a:ext cx="328613" cy="1042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2365376" y="2420938"/>
            <a:ext cx="7351713" cy="1446212"/>
            <a:chOff x="634" y="1630"/>
            <a:chExt cx="4631" cy="911"/>
          </a:xfrm>
        </p:grpSpPr>
        <p:sp>
          <p:nvSpPr>
            <p:cNvPr id="38954" name="Line 49"/>
            <p:cNvSpPr>
              <a:spLocks noChangeShapeType="1"/>
            </p:cNvSpPr>
            <p:nvPr/>
          </p:nvSpPr>
          <p:spPr bwMode="auto">
            <a:xfrm>
              <a:off x="1602" y="1630"/>
              <a:ext cx="7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5" name="Line 50"/>
            <p:cNvSpPr>
              <a:spLocks noChangeShapeType="1"/>
            </p:cNvSpPr>
            <p:nvPr/>
          </p:nvSpPr>
          <p:spPr bwMode="auto">
            <a:xfrm>
              <a:off x="3122" y="1746"/>
              <a:ext cx="214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6" name="Line 51"/>
            <p:cNvSpPr>
              <a:spLocks noChangeShapeType="1"/>
            </p:cNvSpPr>
            <p:nvPr/>
          </p:nvSpPr>
          <p:spPr bwMode="auto">
            <a:xfrm flipV="1">
              <a:off x="634" y="1849"/>
              <a:ext cx="207" cy="6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365375" y="2716214"/>
            <a:ext cx="7570788" cy="1463675"/>
            <a:chOff x="530" y="1711"/>
            <a:chExt cx="4769" cy="922"/>
          </a:xfrm>
        </p:grpSpPr>
        <p:sp>
          <p:nvSpPr>
            <p:cNvPr id="38950" name="Line 41"/>
            <p:cNvSpPr>
              <a:spLocks noChangeShapeType="1"/>
            </p:cNvSpPr>
            <p:nvPr/>
          </p:nvSpPr>
          <p:spPr bwMode="auto">
            <a:xfrm flipV="1">
              <a:off x="4884" y="1802"/>
              <a:ext cx="415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1" name="Line 54"/>
            <p:cNvSpPr>
              <a:spLocks noChangeShapeType="1"/>
            </p:cNvSpPr>
            <p:nvPr/>
          </p:nvSpPr>
          <p:spPr bwMode="auto">
            <a:xfrm>
              <a:off x="1498" y="1711"/>
              <a:ext cx="748" cy="9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2" name="Line 55"/>
            <p:cNvSpPr>
              <a:spLocks noChangeShapeType="1"/>
            </p:cNvSpPr>
            <p:nvPr/>
          </p:nvSpPr>
          <p:spPr bwMode="auto">
            <a:xfrm>
              <a:off x="3018" y="2575"/>
              <a:ext cx="10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3" name="Line 56"/>
            <p:cNvSpPr>
              <a:spLocks noChangeShapeType="1"/>
            </p:cNvSpPr>
            <p:nvPr/>
          </p:nvSpPr>
          <p:spPr bwMode="auto">
            <a:xfrm flipV="1">
              <a:off x="530" y="1757"/>
              <a:ext cx="207" cy="6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2365375" y="2879725"/>
            <a:ext cx="7570788" cy="2560638"/>
            <a:chOff x="634" y="1918"/>
            <a:chExt cx="4769" cy="1613"/>
          </a:xfrm>
        </p:grpSpPr>
        <p:sp>
          <p:nvSpPr>
            <p:cNvPr id="38946" name="Line 64"/>
            <p:cNvSpPr>
              <a:spLocks noChangeShapeType="1"/>
            </p:cNvSpPr>
            <p:nvPr/>
          </p:nvSpPr>
          <p:spPr bwMode="auto">
            <a:xfrm flipV="1">
              <a:off x="4988" y="1918"/>
              <a:ext cx="415" cy="72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47" name="Line 65"/>
            <p:cNvSpPr>
              <a:spLocks noChangeShapeType="1"/>
            </p:cNvSpPr>
            <p:nvPr/>
          </p:nvSpPr>
          <p:spPr bwMode="auto">
            <a:xfrm>
              <a:off x="1602" y="3531"/>
              <a:ext cx="74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48" name="Line 66"/>
            <p:cNvSpPr>
              <a:spLocks noChangeShapeType="1"/>
            </p:cNvSpPr>
            <p:nvPr/>
          </p:nvSpPr>
          <p:spPr bwMode="auto">
            <a:xfrm flipV="1">
              <a:off x="3122" y="2852"/>
              <a:ext cx="1072" cy="65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49" name="Line 67"/>
            <p:cNvSpPr>
              <a:spLocks noChangeShapeType="1"/>
            </p:cNvSpPr>
            <p:nvPr/>
          </p:nvSpPr>
          <p:spPr bwMode="auto">
            <a:xfrm>
              <a:off x="634" y="2817"/>
              <a:ext cx="207" cy="65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485446" name="Text Box 70"/>
          <p:cNvSpPr txBox="1">
            <a:spLocks noChangeArrowheads="1"/>
          </p:cNvSpPr>
          <p:nvPr/>
        </p:nvSpPr>
        <p:spPr bwMode="auto">
          <a:xfrm>
            <a:off x="4906964" y="6062663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Book Antiqua" pitchFamily="18" charset="0"/>
              </a:rPr>
              <a:t>Critical Path is the longest Path</a:t>
            </a:r>
          </a:p>
        </p:txBody>
      </p:sp>
      <p:sp>
        <p:nvSpPr>
          <p:cNvPr id="485450" name="Text Box 74"/>
          <p:cNvSpPr txBox="1">
            <a:spLocks noChangeArrowheads="1"/>
          </p:cNvSpPr>
          <p:nvPr/>
        </p:nvSpPr>
        <p:spPr bwMode="auto">
          <a:xfrm>
            <a:off x="4449764" y="1398588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How many paths?</a:t>
            </a:r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4294967295"/>
          </p:nvPr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Critical Path method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294967295"/>
          </p:nvPr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/>
          <a:lstStyle/>
          <a:p>
            <a:fld id="{1D331E90-ED23-40F1-83B5-F035C5BC55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4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7615777" y="5094783"/>
            <a:ext cx="805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10</a:t>
            </a:r>
          </a:p>
        </p:txBody>
      </p:sp>
      <p:sp>
        <p:nvSpPr>
          <p:cNvPr id="66" name="Text Box 72"/>
          <p:cNvSpPr txBox="1">
            <a:spLocks noChangeArrowheads="1"/>
          </p:cNvSpPr>
          <p:nvPr/>
        </p:nvSpPr>
        <p:spPr bwMode="auto">
          <a:xfrm>
            <a:off x="8290520" y="5074890"/>
            <a:ext cx="806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67" name="Text Box 73"/>
          <p:cNvSpPr txBox="1">
            <a:spLocks noChangeArrowheads="1"/>
          </p:cNvSpPr>
          <p:nvPr/>
        </p:nvSpPr>
        <p:spPr bwMode="auto">
          <a:xfrm>
            <a:off x="9047063" y="5111750"/>
            <a:ext cx="603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Book Antiqua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46" grpId="0" build="p"/>
      <p:bldP spid="485450" grpId="0" build="p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725614" y="192089"/>
            <a:ext cx="8759825" cy="877887"/>
          </a:xfrm>
        </p:spPr>
        <p:txBody>
          <a:bodyPr/>
          <a:lstStyle/>
          <a:p>
            <a:r>
              <a:rPr lang="en-US" dirty="0"/>
              <a:t>Critical Path Example of Flow Time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746959" y="1234480"/>
            <a:ext cx="4733082" cy="504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dirty="0"/>
              <a:t>a) The Critical Path is A1-A4-A6. The theoretical flow time of the process is 4+4+3= 11.</a:t>
            </a:r>
          </a:p>
          <a:p>
            <a:pPr marL="0" indent="0">
              <a:buNone/>
            </a:pPr>
            <a:r>
              <a:rPr lang="en-US" dirty="0"/>
              <a:t>b) What will happen if activity A5 is increased from 2 to 4?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Symbol" pitchFamily="18" charset="2"/>
              <a:buNone/>
              <a:defRPr/>
            </a:pPr>
            <a:r>
              <a:rPr lang="en-US" sz="1900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1900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56" y="1698070"/>
            <a:ext cx="3677106" cy="174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720913" y="3817234"/>
            <a:ext cx="8947087" cy="246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dirty="0"/>
              <a:t>A5 is not on critical path. Increasing its time by 2 increases the length of the path A2-A5-A6 from 8 to 10. It does not become a critical path. The flow time is still 11.</a:t>
            </a:r>
          </a:p>
          <a:p>
            <a:pPr marL="0" indent="0">
              <a:buNone/>
            </a:pPr>
            <a:r>
              <a:rPr lang="en-US" dirty="0"/>
              <a:t>c) What will happen if activity A5 is increased from 2 to 5?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Symbol" pitchFamily="18" charset="2"/>
              <a:buNone/>
              <a:defRPr/>
            </a:pPr>
            <a:r>
              <a:rPr lang="en-US" sz="1900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1900" dirty="0"/>
          </a:p>
        </p:txBody>
      </p:sp>
      <p:sp>
        <p:nvSpPr>
          <p:cNvPr id="10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1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87581" y="1775426"/>
            <a:ext cx="859584" cy="989370"/>
            <a:chOff x="7963581" y="1775426"/>
            <a:chExt cx="859584" cy="989370"/>
          </a:xfrm>
        </p:grpSpPr>
        <p:sp>
          <p:nvSpPr>
            <p:cNvPr id="12" name="Text Box 69"/>
            <p:cNvSpPr txBox="1">
              <a:spLocks noChangeArrowheads="1"/>
            </p:cNvSpPr>
            <p:nvPr/>
          </p:nvSpPr>
          <p:spPr bwMode="auto">
            <a:xfrm>
              <a:off x="7963581" y="1775426"/>
              <a:ext cx="437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10</a:t>
              </a:r>
            </a:p>
          </p:txBody>
        </p:sp>
        <p:sp>
          <p:nvSpPr>
            <p:cNvPr id="14" name="Text Box 72"/>
            <p:cNvSpPr txBox="1">
              <a:spLocks noChangeArrowheads="1"/>
            </p:cNvSpPr>
            <p:nvPr/>
          </p:nvSpPr>
          <p:spPr bwMode="auto">
            <a:xfrm>
              <a:off x="8182009" y="2146762"/>
              <a:ext cx="438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Book Antiqua" pitchFamily="18" charset="0"/>
                </a:rPr>
                <a:t>11</a:t>
              </a:r>
            </a:p>
          </p:txBody>
        </p:sp>
        <p:sp>
          <p:nvSpPr>
            <p:cNvPr id="15" name="Text Box 73"/>
            <p:cNvSpPr txBox="1">
              <a:spLocks noChangeArrowheads="1"/>
            </p:cNvSpPr>
            <p:nvPr/>
          </p:nvSpPr>
          <p:spPr bwMode="auto">
            <a:xfrm>
              <a:off x="8495063" y="2395464"/>
              <a:ext cx="3281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268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725614" y="192089"/>
            <a:ext cx="8759825" cy="877887"/>
          </a:xfrm>
        </p:spPr>
        <p:txBody>
          <a:bodyPr/>
          <a:lstStyle/>
          <a:p>
            <a:r>
              <a:rPr lang="en-US" dirty="0"/>
              <a:t>Critical Path Example of Flow Time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746959" y="1234480"/>
            <a:ext cx="5171987" cy="252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dirty="0"/>
              <a:t>The length of the path A2-A5-A6 becomes 11.  </a:t>
            </a:r>
          </a:p>
          <a:p>
            <a:pPr marL="0" indent="0">
              <a:buNone/>
            </a:pPr>
            <a:r>
              <a:rPr lang="en-US" dirty="0"/>
              <a:t>Both A1-A4-A6 and A2-A5-A6  are critical path. The flow time is still 11.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Symbol" pitchFamily="18" charset="2"/>
              <a:buNone/>
              <a:defRPr/>
            </a:pPr>
            <a:r>
              <a:rPr lang="en-US" sz="1900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1900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56" y="1698070"/>
            <a:ext cx="3677106" cy="174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1734229" y="3621034"/>
            <a:ext cx="8915400" cy="27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dirty="0"/>
              <a:t>d) What will happen if activity A1 is increased from 4 to 5? </a:t>
            </a:r>
          </a:p>
          <a:p>
            <a:pPr marL="0" indent="0">
              <a:buNone/>
            </a:pPr>
            <a:r>
              <a:rPr lang="en-US" dirty="0"/>
              <a:t>Path A1-A4-A6 is still critical and the flow time increases to 12.</a:t>
            </a:r>
          </a:p>
          <a:p>
            <a:pPr marL="0" indent="0">
              <a:buNone/>
            </a:pPr>
            <a:r>
              <a:rPr lang="en-US" dirty="0"/>
              <a:t>e) What will happen if activity A3 is increased from 6 to 8? </a:t>
            </a:r>
          </a:p>
          <a:p>
            <a:pPr marL="0" indent="0">
              <a:buNone/>
            </a:pPr>
            <a:r>
              <a:rPr lang="en-US" dirty="0"/>
              <a:t>Now path A1-A3 becomes critical and the flow time increases to 4+8 =12.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Symbol" pitchFamily="18" charset="2"/>
              <a:buNone/>
              <a:defRPr/>
            </a:pPr>
            <a:r>
              <a:rPr lang="en-US" sz="1900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1900" dirty="0"/>
          </a:p>
        </p:txBody>
      </p:sp>
      <p:sp>
        <p:nvSpPr>
          <p:cNvPr id="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1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87581" y="1775426"/>
            <a:ext cx="859584" cy="989370"/>
            <a:chOff x="7963581" y="1775426"/>
            <a:chExt cx="859584" cy="989370"/>
          </a:xfrm>
        </p:grpSpPr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7963581" y="1775426"/>
              <a:ext cx="437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10</a:t>
              </a:r>
            </a:p>
          </p:txBody>
        </p:sp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8182009" y="2146762"/>
              <a:ext cx="438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Book Antiqua" pitchFamily="18" charset="0"/>
                </a:rPr>
                <a:t>11</a:t>
              </a:r>
            </a:p>
          </p:txBody>
        </p:sp>
        <p:sp>
          <p:nvSpPr>
            <p:cNvPr id="16" name="Text Box 73"/>
            <p:cNvSpPr txBox="1">
              <a:spLocks noChangeArrowheads="1"/>
            </p:cNvSpPr>
            <p:nvPr/>
          </p:nvSpPr>
          <p:spPr bwMode="auto">
            <a:xfrm>
              <a:off x="8495063" y="2395464"/>
              <a:ext cx="3281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389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Theoretical Critical Path  vs. Critical Path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747964" y="2096493"/>
            <a:ext cx="1152525" cy="7921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078164" y="2306042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A1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5122864" y="2059980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5437189" y="226953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A3</a:t>
            </a:r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5122864" y="3607793"/>
            <a:ext cx="1152525" cy="7921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5437189" y="3817342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A4</a:t>
            </a:r>
          </a:p>
        </p:txBody>
      </p:sp>
      <p:sp>
        <p:nvSpPr>
          <p:cNvPr id="46089" name="Rectangle 13"/>
          <p:cNvSpPr>
            <a:spLocks noChangeArrowheads="1"/>
          </p:cNvSpPr>
          <p:nvPr/>
        </p:nvSpPr>
        <p:spPr bwMode="auto">
          <a:xfrm>
            <a:off x="8075614" y="3612555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8401051" y="3822105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A6</a:t>
            </a:r>
          </a:p>
        </p:txBody>
      </p:sp>
      <p:sp>
        <p:nvSpPr>
          <p:cNvPr id="46091" name="Rectangle 16"/>
          <p:cNvSpPr>
            <a:spLocks noChangeArrowheads="1"/>
          </p:cNvSpPr>
          <p:nvPr/>
        </p:nvSpPr>
        <p:spPr bwMode="auto">
          <a:xfrm>
            <a:off x="5122864" y="4904780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92" name="Text Box 17"/>
          <p:cNvSpPr txBox="1">
            <a:spLocks noChangeArrowheads="1"/>
          </p:cNvSpPr>
          <p:nvPr/>
        </p:nvSpPr>
        <p:spPr bwMode="auto">
          <a:xfrm>
            <a:off x="5437189" y="511433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A5</a:t>
            </a:r>
          </a:p>
        </p:txBody>
      </p:sp>
      <p:sp>
        <p:nvSpPr>
          <p:cNvPr id="46093" name="Rectangle 19"/>
          <p:cNvSpPr>
            <a:spLocks noChangeArrowheads="1"/>
          </p:cNvSpPr>
          <p:nvPr/>
        </p:nvSpPr>
        <p:spPr bwMode="auto">
          <a:xfrm>
            <a:off x="2713039" y="4831755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94" name="Text Box 20"/>
          <p:cNvSpPr txBox="1">
            <a:spLocks noChangeArrowheads="1"/>
          </p:cNvSpPr>
          <p:nvPr/>
        </p:nvSpPr>
        <p:spPr bwMode="auto">
          <a:xfrm>
            <a:off x="3024189" y="5041305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A2</a:t>
            </a:r>
          </a:p>
        </p:txBody>
      </p:sp>
      <p:sp>
        <p:nvSpPr>
          <p:cNvPr id="46095" name="Text Box 21"/>
          <p:cNvSpPr txBox="1">
            <a:spLocks noChangeArrowheads="1"/>
          </p:cNvSpPr>
          <p:nvPr/>
        </p:nvSpPr>
        <p:spPr bwMode="auto">
          <a:xfrm>
            <a:off x="3108325" y="173613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4</a:t>
            </a:r>
          </a:p>
        </p:txBody>
      </p:sp>
      <p:sp>
        <p:nvSpPr>
          <p:cNvPr id="46096" name="Text Box 22"/>
          <p:cNvSpPr txBox="1">
            <a:spLocks noChangeArrowheads="1"/>
          </p:cNvSpPr>
          <p:nvPr/>
        </p:nvSpPr>
        <p:spPr bwMode="auto">
          <a:xfrm>
            <a:off x="3109913" y="45079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6097" name="Text Box 23"/>
          <p:cNvSpPr txBox="1">
            <a:spLocks noChangeArrowheads="1"/>
          </p:cNvSpPr>
          <p:nvPr/>
        </p:nvSpPr>
        <p:spPr bwMode="auto">
          <a:xfrm>
            <a:off x="5519738" y="172978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6098" name="Text Box 24"/>
          <p:cNvSpPr txBox="1">
            <a:spLocks noChangeArrowheads="1"/>
          </p:cNvSpPr>
          <p:nvPr/>
        </p:nvSpPr>
        <p:spPr bwMode="auto">
          <a:xfrm>
            <a:off x="5483225" y="324743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5519738" y="459998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8528050" y="33014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6101" name="Line 27"/>
          <p:cNvSpPr>
            <a:spLocks noChangeShapeType="1"/>
          </p:cNvSpPr>
          <p:nvPr/>
        </p:nvSpPr>
        <p:spPr bwMode="auto">
          <a:xfrm>
            <a:off x="3902075" y="2277467"/>
            <a:ext cx="1187450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2" name="Line 28"/>
          <p:cNvSpPr>
            <a:spLocks noChangeShapeType="1"/>
          </p:cNvSpPr>
          <p:nvPr/>
        </p:nvSpPr>
        <p:spPr bwMode="auto">
          <a:xfrm>
            <a:off x="3902075" y="2552106"/>
            <a:ext cx="1187450" cy="1463675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3" name="Line 29"/>
          <p:cNvSpPr>
            <a:spLocks noChangeShapeType="1"/>
          </p:cNvSpPr>
          <p:nvPr/>
        </p:nvSpPr>
        <p:spPr bwMode="auto">
          <a:xfrm>
            <a:off x="3902075" y="5295305"/>
            <a:ext cx="1187450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4" name="Line 30"/>
          <p:cNvSpPr>
            <a:spLocks noChangeShapeType="1"/>
          </p:cNvSpPr>
          <p:nvPr/>
        </p:nvSpPr>
        <p:spPr bwMode="auto">
          <a:xfrm>
            <a:off x="6315075" y="3942755"/>
            <a:ext cx="1701800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5" name="Line 31"/>
          <p:cNvSpPr>
            <a:spLocks noChangeShapeType="1"/>
          </p:cNvSpPr>
          <p:nvPr/>
        </p:nvSpPr>
        <p:spPr bwMode="auto">
          <a:xfrm flipV="1">
            <a:off x="6315075" y="4217392"/>
            <a:ext cx="1701800" cy="104140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771063" y="2185393"/>
            <a:ext cx="768350" cy="549275"/>
            <a:chOff x="150" y="2402"/>
            <a:chExt cx="484" cy="346"/>
          </a:xfrm>
        </p:grpSpPr>
        <p:sp>
          <p:nvSpPr>
            <p:cNvPr id="46144" name="Oval 33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6145" name="Text Box 34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E</a:t>
              </a:r>
            </a:p>
          </p:txBody>
        </p:sp>
      </p:grpSp>
      <p:sp>
        <p:nvSpPr>
          <p:cNvPr id="46107" name="Line 35"/>
          <p:cNvSpPr>
            <a:spLocks noChangeShapeType="1"/>
          </p:cNvSpPr>
          <p:nvPr/>
        </p:nvSpPr>
        <p:spPr bwMode="auto">
          <a:xfrm>
            <a:off x="6315076" y="2461617"/>
            <a:ext cx="3402013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8" name="Line 36"/>
          <p:cNvSpPr>
            <a:spLocks noChangeShapeType="1"/>
          </p:cNvSpPr>
          <p:nvPr/>
        </p:nvSpPr>
        <p:spPr bwMode="auto">
          <a:xfrm flipV="1">
            <a:off x="9277351" y="2734668"/>
            <a:ext cx="658813" cy="1152525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762125" y="3668118"/>
            <a:ext cx="768350" cy="549275"/>
            <a:chOff x="150" y="2402"/>
            <a:chExt cx="484" cy="346"/>
          </a:xfrm>
        </p:grpSpPr>
        <p:sp>
          <p:nvSpPr>
            <p:cNvPr id="46142" name="Oval 38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6143" name="Text Box 39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S</a:t>
              </a:r>
            </a:p>
          </p:txBody>
        </p:sp>
      </p:grpSp>
      <p:sp>
        <p:nvSpPr>
          <p:cNvPr id="46110" name="Line 41"/>
          <p:cNvSpPr>
            <a:spLocks noChangeShapeType="1"/>
          </p:cNvSpPr>
          <p:nvPr/>
        </p:nvSpPr>
        <p:spPr bwMode="auto">
          <a:xfrm>
            <a:off x="2365376" y="4161831"/>
            <a:ext cx="328613" cy="1042987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11" name="Line 40"/>
          <p:cNvSpPr>
            <a:spLocks noChangeShapeType="1"/>
          </p:cNvSpPr>
          <p:nvPr/>
        </p:nvSpPr>
        <p:spPr bwMode="auto">
          <a:xfrm flipV="1">
            <a:off x="2365376" y="2625130"/>
            <a:ext cx="328613" cy="109855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090738" y="1967905"/>
            <a:ext cx="7954962" cy="3548062"/>
            <a:chOff x="357" y="1331"/>
            <a:chExt cx="5011" cy="2235"/>
          </a:xfrm>
        </p:grpSpPr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92" y="1884"/>
              <a:ext cx="484" cy="369"/>
              <a:chOff x="392" y="1884"/>
              <a:chExt cx="484" cy="369"/>
            </a:xfrm>
          </p:grpSpPr>
          <p:sp>
            <p:nvSpPr>
              <p:cNvPr id="46140" name="AutoShape 74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41" name="Text Box 75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W1</a:t>
                </a:r>
              </a:p>
            </p:txBody>
          </p:sp>
        </p:grp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357" y="2748"/>
              <a:ext cx="484" cy="369"/>
              <a:chOff x="392" y="1884"/>
              <a:chExt cx="484" cy="369"/>
            </a:xfrm>
          </p:grpSpPr>
          <p:sp>
            <p:nvSpPr>
              <p:cNvPr id="46138" name="AutoShape 95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9" name="Text Box 96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W2</a:t>
                </a:r>
              </a:p>
            </p:txBody>
          </p:sp>
        </p:grpSp>
        <p:grpSp>
          <p:nvGrpSpPr>
            <p:cNvPr id="7" name="Group 97"/>
            <p:cNvGrpSpPr>
              <a:grpSpLocks/>
            </p:cNvGrpSpPr>
            <p:nvPr/>
          </p:nvGrpSpPr>
          <p:grpSpPr bwMode="auto">
            <a:xfrm>
              <a:off x="1567" y="1884"/>
              <a:ext cx="484" cy="369"/>
              <a:chOff x="392" y="1884"/>
              <a:chExt cx="484" cy="369"/>
            </a:xfrm>
          </p:grpSpPr>
          <p:sp>
            <p:nvSpPr>
              <p:cNvPr id="46136" name="AutoShape 98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7" name="Text Box 99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W4</a:t>
                </a:r>
              </a:p>
            </p:txBody>
          </p:sp>
        </p:grpSp>
        <p:grpSp>
          <p:nvGrpSpPr>
            <p:cNvPr id="8" name="Group 100"/>
            <p:cNvGrpSpPr>
              <a:grpSpLocks/>
            </p:cNvGrpSpPr>
            <p:nvPr/>
          </p:nvGrpSpPr>
          <p:grpSpPr bwMode="auto">
            <a:xfrm>
              <a:off x="1636" y="1331"/>
              <a:ext cx="484" cy="369"/>
              <a:chOff x="392" y="1884"/>
              <a:chExt cx="484" cy="369"/>
            </a:xfrm>
          </p:grpSpPr>
          <p:sp>
            <p:nvSpPr>
              <p:cNvPr id="46134" name="AutoShape 101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5" name="Text Box 102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W3</a:t>
                </a:r>
              </a:p>
            </p:txBody>
          </p: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3260" y="2379"/>
              <a:ext cx="484" cy="369"/>
              <a:chOff x="392" y="1884"/>
              <a:chExt cx="484" cy="369"/>
            </a:xfrm>
          </p:grpSpPr>
          <p:sp>
            <p:nvSpPr>
              <p:cNvPr id="46132" name="AutoShape 104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3" name="Text Box 105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W6</a:t>
                </a:r>
              </a:p>
            </p:txBody>
          </p: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3295" y="2886"/>
              <a:ext cx="484" cy="369"/>
              <a:chOff x="392" y="1884"/>
              <a:chExt cx="484" cy="369"/>
            </a:xfrm>
          </p:grpSpPr>
          <p:sp>
            <p:nvSpPr>
              <p:cNvPr id="46130" name="AutoShape 107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1" name="Text Box 108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W7</a:t>
                </a:r>
              </a:p>
            </p:txBody>
          </p:sp>
        </p:grpSp>
        <p:grpSp>
          <p:nvGrpSpPr>
            <p:cNvPr id="11" name="Group 109"/>
            <p:cNvGrpSpPr>
              <a:grpSpLocks/>
            </p:cNvGrpSpPr>
            <p:nvPr/>
          </p:nvGrpSpPr>
          <p:grpSpPr bwMode="auto">
            <a:xfrm>
              <a:off x="1636" y="3197"/>
              <a:ext cx="484" cy="369"/>
              <a:chOff x="392" y="1884"/>
              <a:chExt cx="484" cy="369"/>
            </a:xfrm>
          </p:grpSpPr>
          <p:sp>
            <p:nvSpPr>
              <p:cNvPr id="46128" name="AutoShape 110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29" name="Text Box 111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W5</a:t>
                </a:r>
              </a:p>
            </p:txBody>
          </p:sp>
        </p:grpSp>
        <p:grpSp>
          <p:nvGrpSpPr>
            <p:cNvPr id="12" name="Group 112"/>
            <p:cNvGrpSpPr>
              <a:grpSpLocks/>
            </p:cNvGrpSpPr>
            <p:nvPr/>
          </p:nvGrpSpPr>
          <p:grpSpPr bwMode="auto">
            <a:xfrm>
              <a:off x="4884" y="1918"/>
              <a:ext cx="484" cy="369"/>
              <a:chOff x="392" y="1884"/>
              <a:chExt cx="484" cy="369"/>
            </a:xfrm>
          </p:grpSpPr>
          <p:sp>
            <p:nvSpPr>
              <p:cNvPr id="46126" name="AutoShape 113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27" name="Text Box 114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W9</a:t>
                </a:r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>
              <a:off x="3709" y="1400"/>
              <a:ext cx="484" cy="369"/>
              <a:chOff x="392" y="1884"/>
              <a:chExt cx="484" cy="369"/>
            </a:xfrm>
          </p:grpSpPr>
          <p:sp>
            <p:nvSpPr>
              <p:cNvPr id="46124" name="AutoShape 116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25" name="Text Box 117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W8</a:t>
                </a:r>
              </a:p>
            </p:txBody>
          </p:sp>
        </p:grpSp>
      </p:grpSp>
      <p:sp>
        <p:nvSpPr>
          <p:cNvPr id="493686" name="Text Box 118"/>
          <p:cNvSpPr txBox="1">
            <a:spLocks noChangeArrowheads="1"/>
          </p:cNvSpPr>
          <p:nvPr/>
        </p:nvSpPr>
        <p:spPr bwMode="auto">
          <a:xfrm>
            <a:off x="1816100" y="1234481"/>
            <a:ext cx="8851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ook Antiqua" pitchFamily="18" charset="0"/>
              </a:rPr>
              <a:t>The time of the critical path differs from the time of the theoretical critical path. Why?</a:t>
            </a:r>
          </a:p>
        </p:txBody>
      </p:sp>
      <p:sp>
        <p:nvSpPr>
          <p:cNvPr id="493687" name="Text Box 119"/>
          <p:cNvSpPr txBox="1">
            <a:spLocks noChangeArrowheads="1"/>
          </p:cNvSpPr>
          <p:nvPr/>
        </p:nvSpPr>
        <p:spPr bwMode="auto">
          <a:xfrm>
            <a:off x="1761823" y="5788109"/>
            <a:ext cx="8906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ook Antiqua" pitchFamily="18" charset="0"/>
              </a:rPr>
              <a:t>The critical path itself also may differ from the theoretical critical path. Why?</a:t>
            </a:r>
          </a:p>
        </p:txBody>
      </p:sp>
      <p:sp>
        <p:nvSpPr>
          <p:cNvPr id="6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7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2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  <p:extLst>
      <p:ext uri="{BB962C8B-B14F-4D97-AF65-F5344CB8AC3E}">
        <p14:creationId xmlns:p14="http://schemas.microsoft.com/office/powerpoint/2010/main" val="7809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86" grpId="0"/>
      <p:bldP spid="4936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Critical Path </a:t>
            </a:r>
            <a:r>
              <a:rPr lang="en-US" dirty="0" err="1"/>
              <a:t>Methos</a:t>
            </a:r>
            <a:r>
              <a:rPr lang="en-US" dirty="0"/>
              <a:t>: Forward Path; Earliest Starts  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62125" y="1874838"/>
            <a:ext cx="8777288" cy="3967162"/>
            <a:chOff x="150" y="1181"/>
            <a:chExt cx="5529" cy="249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49" y="1389"/>
              <a:ext cx="4104" cy="2291"/>
              <a:chOff x="749" y="1389"/>
              <a:chExt cx="4104" cy="2291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771" y="1412"/>
                <a:ext cx="726" cy="499"/>
                <a:chOff x="771" y="1412"/>
                <a:chExt cx="726" cy="499"/>
              </a:xfrm>
            </p:grpSpPr>
            <p:sp>
              <p:nvSpPr>
                <p:cNvPr id="40017" name="Rectangle 5"/>
                <p:cNvSpPr>
                  <a:spLocks noChangeArrowheads="1"/>
                </p:cNvSpPr>
                <p:nvPr/>
              </p:nvSpPr>
              <p:spPr bwMode="auto">
                <a:xfrm>
                  <a:off x="771" y="1412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79" y="1544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A1</a:t>
                  </a: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267" y="1389"/>
                <a:ext cx="726" cy="499"/>
                <a:chOff x="2267" y="1389"/>
                <a:chExt cx="726" cy="499"/>
              </a:xfrm>
            </p:grpSpPr>
            <p:sp>
              <p:nvSpPr>
                <p:cNvPr id="40015" name="Rectangle 8"/>
                <p:cNvSpPr>
                  <a:spLocks noChangeArrowheads="1"/>
                </p:cNvSpPr>
                <p:nvPr/>
              </p:nvSpPr>
              <p:spPr bwMode="auto">
                <a:xfrm>
                  <a:off x="2267" y="1389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465" y="1521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A3</a:t>
                  </a: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267" y="2364"/>
                <a:ext cx="726" cy="499"/>
                <a:chOff x="2267" y="2364"/>
                <a:chExt cx="726" cy="499"/>
              </a:xfrm>
            </p:grpSpPr>
            <p:sp>
              <p:nvSpPr>
                <p:cNvPr id="40013" name="Rectangle 11"/>
                <p:cNvSpPr>
                  <a:spLocks noChangeArrowheads="1"/>
                </p:cNvSpPr>
                <p:nvPr/>
              </p:nvSpPr>
              <p:spPr bwMode="auto">
                <a:xfrm>
                  <a:off x="2267" y="2364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65" y="2496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A4</a:t>
                  </a:r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4127" y="2367"/>
                <a:ext cx="726" cy="499"/>
                <a:chOff x="4127" y="2367"/>
                <a:chExt cx="726" cy="499"/>
              </a:xfrm>
            </p:grpSpPr>
            <p:sp>
              <p:nvSpPr>
                <p:cNvPr id="40011" name="Rectangle 14"/>
                <p:cNvSpPr>
                  <a:spLocks noChangeArrowheads="1"/>
                </p:cNvSpPr>
                <p:nvPr/>
              </p:nvSpPr>
              <p:spPr bwMode="auto">
                <a:xfrm>
                  <a:off x="4127" y="2367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32" y="2499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A6</a:t>
                  </a: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2267" y="3181"/>
                <a:ext cx="726" cy="499"/>
                <a:chOff x="2267" y="3181"/>
                <a:chExt cx="726" cy="499"/>
              </a:xfrm>
            </p:grpSpPr>
            <p:sp>
              <p:nvSpPr>
                <p:cNvPr id="40009" name="Rectangle 17"/>
                <p:cNvSpPr>
                  <a:spLocks noChangeArrowheads="1"/>
                </p:cNvSpPr>
                <p:nvPr/>
              </p:nvSpPr>
              <p:spPr bwMode="auto">
                <a:xfrm>
                  <a:off x="2267" y="3181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465" y="3313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A5</a:t>
                  </a:r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749" y="3135"/>
                <a:ext cx="726" cy="499"/>
                <a:chOff x="749" y="3135"/>
                <a:chExt cx="726" cy="499"/>
              </a:xfrm>
            </p:grpSpPr>
            <p:sp>
              <p:nvSpPr>
                <p:cNvPr id="40007" name="Rectangle 20"/>
                <p:cNvSpPr>
                  <a:spLocks noChangeArrowheads="1"/>
                </p:cNvSpPr>
                <p:nvPr/>
              </p:nvSpPr>
              <p:spPr bwMode="auto">
                <a:xfrm>
                  <a:off x="749" y="3135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0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45" y="3267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A2</a:t>
                  </a:r>
                </a:p>
              </p:txBody>
            </p:sp>
          </p:grp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998" y="1181"/>
              <a:ext cx="3610" cy="2039"/>
              <a:chOff x="998" y="1181"/>
              <a:chExt cx="3610" cy="2039"/>
            </a:xfrm>
          </p:grpSpPr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998" y="1185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Book Antiqua" pitchFamily="18" charset="0"/>
                  </a:rPr>
                  <a:t>4</a:t>
                </a:r>
              </a:p>
            </p:txBody>
          </p:sp>
          <p:sp>
            <p:nvSpPr>
              <p:cNvPr id="39996" name="Text Box 24"/>
              <p:cNvSpPr txBox="1">
                <a:spLocks noChangeArrowheads="1"/>
              </p:cNvSpPr>
              <p:nvPr/>
            </p:nvSpPr>
            <p:spPr bwMode="auto">
              <a:xfrm>
                <a:off x="999" y="293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3</a:t>
                </a:r>
              </a:p>
            </p:txBody>
          </p:sp>
          <p:sp>
            <p:nvSpPr>
              <p:cNvPr id="39997" name="Text Box 25"/>
              <p:cNvSpPr txBox="1">
                <a:spLocks noChangeArrowheads="1"/>
              </p:cNvSpPr>
              <p:nvPr/>
            </p:nvSpPr>
            <p:spPr bwMode="auto">
              <a:xfrm>
                <a:off x="2517" y="118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6</a:t>
                </a:r>
              </a:p>
            </p:txBody>
          </p:sp>
          <p:sp>
            <p:nvSpPr>
              <p:cNvPr id="39998" name="Text Box 26"/>
              <p:cNvSpPr txBox="1">
                <a:spLocks noChangeArrowheads="1"/>
              </p:cNvSpPr>
              <p:nvPr/>
            </p:nvSpPr>
            <p:spPr bwMode="auto">
              <a:xfrm>
                <a:off x="2494" y="213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4</a:t>
                </a:r>
              </a:p>
            </p:txBody>
          </p:sp>
          <p:sp>
            <p:nvSpPr>
              <p:cNvPr id="39999" name="Text Box 27"/>
              <p:cNvSpPr txBox="1">
                <a:spLocks noChangeArrowheads="1"/>
              </p:cNvSpPr>
              <p:nvPr/>
            </p:nvSpPr>
            <p:spPr bwMode="auto">
              <a:xfrm>
                <a:off x="2517" y="2989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2</a:t>
                </a:r>
              </a:p>
            </p:txBody>
          </p:sp>
          <p:sp>
            <p:nvSpPr>
              <p:cNvPr id="40000" name="Text Box 28"/>
              <p:cNvSpPr txBox="1">
                <a:spLocks noChangeArrowheads="1"/>
              </p:cNvSpPr>
              <p:nvPr/>
            </p:nvSpPr>
            <p:spPr bwMode="auto">
              <a:xfrm>
                <a:off x="4412" y="217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3</a:t>
                </a:r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498" y="1526"/>
              <a:ext cx="748" cy="1095"/>
              <a:chOff x="1498" y="1526"/>
              <a:chExt cx="748" cy="1095"/>
            </a:xfrm>
          </p:grpSpPr>
          <p:sp>
            <p:nvSpPr>
              <p:cNvPr id="39993" name="Line 30"/>
              <p:cNvSpPr>
                <a:spLocks noChangeShapeType="1"/>
              </p:cNvSpPr>
              <p:nvPr/>
            </p:nvSpPr>
            <p:spPr bwMode="auto">
              <a:xfrm>
                <a:off x="1498" y="1526"/>
                <a:ext cx="7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9994" name="Line 31"/>
              <p:cNvSpPr>
                <a:spLocks noChangeShapeType="1"/>
              </p:cNvSpPr>
              <p:nvPr/>
            </p:nvSpPr>
            <p:spPr bwMode="auto">
              <a:xfrm>
                <a:off x="1498" y="1699"/>
                <a:ext cx="748" cy="9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  <p:sp>
          <p:nvSpPr>
            <p:cNvPr id="39977" name="Line 32"/>
            <p:cNvSpPr>
              <a:spLocks noChangeShapeType="1"/>
            </p:cNvSpPr>
            <p:nvPr/>
          </p:nvSpPr>
          <p:spPr bwMode="auto">
            <a:xfrm>
              <a:off x="1498" y="3427"/>
              <a:ext cx="7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3018" y="2575"/>
              <a:ext cx="1072" cy="829"/>
              <a:chOff x="3018" y="2575"/>
              <a:chExt cx="1072" cy="829"/>
            </a:xfrm>
          </p:grpSpPr>
          <p:sp>
            <p:nvSpPr>
              <p:cNvPr id="39991" name="Line 34"/>
              <p:cNvSpPr>
                <a:spLocks noChangeShapeType="1"/>
              </p:cNvSpPr>
              <p:nvPr/>
            </p:nvSpPr>
            <p:spPr bwMode="auto">
              <a:xfrm>
                <a:off x="3018" y="2575"/>
                <a:ext cx="10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9992" name="Line 35"/>
              <p:cNvSpPr>
                <a:spLocks noChangeShapeType="1"/>
              </p:cNvSpPr>
              <p:nvPr/>
            </p:nvSpPr>
            <p:spPr bwMode="auto">
              <a:xfrm flipV="1">
                <a:off x="3018" y="2748"/>
                <a:ext cx="1072" cy="6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3018" y="1468"/>
              <a:ext cx="2661" cy="1072"/>
              <a:chOff x="3018" y="1468"/>
              <a:chExt cx="2661" cy="1072"/>
            </a:xfrm>
          </p:grpSpPr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5195" y="1468"/>
                <a:ext cx="484" cy="346"/>
                <a:chOff x="150" y="2402"/>
                <a:chExt cx="484" cy="346"/>
              </a:xfrm>
            </p:grpSpPr>
            <p:sp>
              <p:nvSpPr>
                <p:cNvPr id="39989" name="Oval 38"/>
                <p:cNvSpPr>
                  <a:spLocks noChangeArrowheads="1"/>
                </p:cNvSpPr>
                <p:nvPr/>
              </p:nvSpPr>
              <p:spPr bwMode="auto">
                <a:xfrm>
                  <a:off x="150" y="2402"/>
                  <a:ext cx="484" cy="346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3999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8" y="2471"/>
                  <a:ext cx="21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Book Antiqua" pitchFamily="18" charset="0"/>
                    </a:rPr>
                    <a:t>E</a:t>
                  </a:r>
                </a:p>
              </p:txBody>
            </p:sp>
          </p:grpSp>
          <p:sp>
            <p:nvSpPr>
              <p:cNvPr id="39987" name="Line 40"/>
              <p:cNvSpPr>
                <a:spLocks noChangeShapeType="1"/>
              </p:cNvSpPr>
              <p:nvPr/>
            </p:nvSpPr>
            <p:spPr bwMode="auto">
              <a:xfrm>
                <a:off x="3018" y="1642"/>
                <a:ext cx="214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9988" name="Line 41"/>
              <p:cNvSpPr>
                <a:spLocks noChangeShapeType="1"/>
              </p:cNvSpPr>
              <p:nvPr/>
            </p:nvSpPr>
            <p:spPr bwMode="auto">
              <a:xfrm flipV="1">
                <a:off x="4884" y="1814"/>
                <a:ext cx="415" cy="7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150" y="1745"/>
              <a:ext cx="587" cy="1625"/>
              <a:chOff x="150" y="1745"/>
              <a:chExt cx="587" cy="1625"/>
            </a:xfrm>
          </p:grpSpPr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150" y="2402"/>
                <a:ext cx="484" cy="346"/>
                <a:chOff x="150" y="2402"/>
                <a:chExt cx="484" cy="346"/>
              </a:xfrm>
            </p:grpSpPr>
            <p:sp>
              <p:nvSpPr>
                <p:cNvPr id="39984" name="Oval 44"/>
                <p:cNvSpPr>
                  <a:spLocks noChangeArrowheads="1"/>
                </p:cNvSpPr>
                <p:nvPr/>
              </p:nvSpPr>
              <p:spPr bwMode="auto">
                <a:xfrm>
                  <a:off x="150" y="2402"/>
                  <a:ext cx="484" cy="346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3998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88" y="2471"/>
                  <a:ext cx="21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Book Antiqua" pitchFamily="18" charset="0"/>
                    </a:rPr>
                    <a:t>S</a:t>
                  </a:r>
                </a:p>
              </p:txBody>
            </p:sp>
          </p:grpSp>
          <p:sp>
            <p:nvSpPr>
              <p:cNvPr id="39982" name="Line 46"/>
              <p:cNvSpPr>
                <a:spLocks noChangeShapeType="1"/>
              </p:cNvSpPr>
              <p:nvPr/>
            </p:nvSpPr>
            <p:spPr bwMode="auto">
              <a:xfrm flipV="1">
                <a:off x="530" y="1745"/>
                <a:ext cx="207" cy="6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9983" name="Line 47"/>
              <p:cNvSpPr>
                <a:spLocks noChangeShapeType="1"/>
              </p:cNvSpPr>
              <p:nvPr/>
            </p:nvSpPr>
            <p:spPr bwMode="auto">
              <a:xfrm>
                <a:off x="530" y="2713"/>
                <a:ext cx="207" cy="6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2163763" y="3611564"/>
            <a:ext cx="512762" cy="1062037"/>
            <a:chOff x="403" y="2275"/>
            <a:chExt cx="323" cy="669"/>
          </a:xfrm>
        </p:grpSpPr>
        <p:sp>
          <p:nvSpPr>
            <p:cNvPr id="39972" name="Text Box 50"/>
            <p:cNvSpPr txBox="1">
              <a:spLocks noChangeArrowheads="1"/>
            </p:cNvSpPr>
            <p:nvPr/>
          </p:nvSpPr>
          <p:spPr bwMode="auto">
            <a:xfrm>
              <a:off x="530" y="227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  <p:sp>
          <p:nvSpPr>
            <p:cNvPr id="39973" name="Text Box 51"/>
            <p:cNvSpPr txBox="1">
              <a:spLocks noChangeArrowheads="1"/>
            </p:cNvSpPr>
            <p:nvPr/>
          </p:nvSpPr>
          <p:spPr bwMode="auto">
            <a:xfrm>
              <a:off x="403" y="271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2382838" y="2990850"/>
            <a:ext cx="476250" cy="2451100"/>
            <a:chOff x="541" y="1884"/>
            <a:chExt cx="300" cy="1544"/>
          </a:xfrm>
        </p:grpSpPr>
        <p:sp>
          <p:nvSpPr>
            <p:cNvPr id="39970" name="Text Box 52"/>
            <p:cNvSpPr txBox="1">
              <a:spLocks noChangeArrowheads="1"/>
            </p:cNvSpPr>
            <p:nvPr/>
          </p:nvSpPr>
          <p:spPr bwMode="auto">
            <a:xfrm>
              <a:off x="645" y="1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  <p:sp>
          <p:nvSpPr>
            <p:cNvPr id="39971" name="Text Box 53"/>
            <p:cNvSpPr txBox="1">
              <a:spLocks noChangeArrowheads="1"/>
            </p:cNvSpPr>
            <p:nvPr/>
          </p:nvSpPr>
          <p:spPr bwMode="auto">
            <a:xfrm>
              <a:off x="541" y="319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</p:grpSp>
      <p:grpSp>
        <p:nvGrpSpPr>
          <p:cNvPr id="19" name="Group 85"/>
          <p:cNvGrpSpPr>
            <a:grpSpLocks/>
          </p:cNvGrpSpPr>
          <p:nvPr/>
        </p:nvGrpSpPr>
        <p:grpSpPr bwMode="auto">
          <a:xfrm>
            <a:off x="2640014" y="2990851"/>
            <a:ext cx="420687" cy="3109913"/>
            <a:chOff x="703" y="1884"/>
            <a:chExt cx="265" cy="1959"/>
          </a:xfrm>
        </p:grpSpPr>
        <p:sp>
          <p:nvSpPr>
            <p:cNvPr id="39968" name="Text Box 56"/>
            <p:cNvSpPr txBox="1">
              <a:spLocks noChangeArrowheads="1"/>
            </p:cNvSpPr>
            <p:nvPr/>
          </p:nvSpPr>
          <p:spPr bwMode="auto">
            <a:xfrm>
              <a:off x="772" y="1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  <p:sp>
          <p:nvSpPr>
            <p:cNvPr id="39969" name="Text Box 57"/>
            <p:cNvSpPr txBox="1">
              <a:spLocks noChangeArrowheads="1"/>
            </p:cNvSpPr>
            <p:nvPr/>
          </p:nvSpPr>
          <p:spPr bwMode="auto">
            <a:xfrm>
              <a:off x="703" y="36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</p:grpSp>
      <p:sp>
        <p:nvSpPr>
          <p:cNvPr id="487483" name="Text Box 59"/>
          <p:cNvSpPr txBox="1">
            <a:spLocks noChangeArrowheads="1"/>
          </p:cNvSpPr>
          <p:nvPr/>
        </p:nvSpPr>
        <p:spPr bwMode="auto">
          <a:xfrm>
            <a:off x="3627438" y="29908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84" name="Text Box 60"/>
          <p:cNvSpPr txBox="1">
            <a:spLocks noChangeArrowheads="1"/>
          </p:cNvSpPr>
          <p:nvPr/>
        </p:nvSpPr>
        <p:spPr bwMode="auto">
          <a:xfrm>
            <a:off x="3590925" y="57499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7485" name="Text Box 61"/>
          <p:cNvSpPr txBox="1">
            <a:spLocks noChangeArrowheads="1"/>
          </p:cNvSpPr>
          <p:nvPr/>
        </p:nvSpPr>
        <p:spPr bwMode="auto">
          <a:xfrm>
            <a:off x="3902075" y="54038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7486" name="Text Box 62"/>
          <p:cNvSpPr txBox="1">
            <a:spLocks noChangeArrowheads="1"/>
          </p:cNvSpPr>
          <p:nvPr/>
        </p:nvSpPr>
        <p:spPr bwMode="auto">
          <a:xfrm>
            <a:off x="3902075" y="29527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87" name="Text Box 63"/>
          <p:cNvSpPr txBox="1">
            <a:spLocks noChangeArrowheads="1"/>
          </p:cNvSpPr>
          <p:nvPr/>
        </p:nvSpPr>
        <p:spPr bwMode="auto">
          <a:xfrm>
            <a:off x="3902075" y="2386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88" name="Text Box 64"/>
          <p:cNvSpPr txBox="1">
            <a:spLocks noChangeArrowheads="1"/>
          </p:cNvSpPr>
          <p:nvPr/>
        </p:nvSpPr>
        <p:spPr bwMode="auto">
          <a:xfrm>
            <a:off x="4833938" y="5421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7489" name="Text Box 65"/>
          <p:cNvSpPr txBox="1">
            <a:spLocks noChangeArrowheads="1"/>
          </p:cNvSpPr>
          <p:nvPr/>
        </p:nvSpPr>
        <p:spPr bwMode="auto">
          <a:xfrm>
            <a:off x="4797425" y="244157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90" name="Text Box 66"/>
          <p:cNvSpPr txBox="1">
            <a:spLocks noChangeArrowheads="1"/>
          </p:cNvSpPr>
          <p:nvPr/>
        </p:nvSpPr>
        <p:spPr bwMode="auto">
          <a:xfrm>
            <a:off x="4741863" y="4049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91" name="Text Box 67"/>
          <p:cNvSpPr txBox="1">
            <a:spLocks noChangeArrowheads="1"/>
          </p:cNvSpPr>
          <p:nvPr/>
        </p:nvSpPr>
        <p:spPr bwMode="auto">
          <a:xfrm>
            <a:off x="5053013" y="58610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7492" name="Text Box 68"/>
          <p:cNvSpPr txBox="1">
            <a:spLocks noChangeArrowheads="1"/>
          </p:cNvSpPr>
          <p:nvPr/>
        </p:nvSpPr>
        <p:spPr bwMode="auto">
          <a:xfrm>
            <a:off x="5072063" y="45434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93" name="Text Box 69"/>
          <p:cNvSpPr txBox="1">
            <a:spLocks noChangeArrowheads="1"/>
          </p:cNvSpPr>
          <p:nvPr/>
        </p:nvSpPr>
        <p:spPr bwMode="auto">
          <a:xfrm>
            <a:off x="5016500" y="30067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94" name="Text Box 70"/>
          <p:cNvSpPr txBox="1">
            <a:spLocks noChangeArrowheads="1"/>
          </p:cNvSpPr>
          <p:nvPr/>
        </p:nvSpPr>
        <p:spPr bwMode="auto">
          <a:xfrm>
            <a:off x="6040439" y="3006726"/>
            <a:ext cx="43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487495" name="Text Box 71"/>
          <p:cNvSpPr txBox="1">
            <a:spLocks noChangeArrowheads="1"/>
          </p:cNvSpPr>
          <p:nvPr/>
        </p:nvSpPr>
        <p:spPr bwMode="auto">
          <a:xfrm>
            <a:off x="6040439" y="45434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7496" name="Text Box 72"/>
          <p:cNvSpPr txBox="1">
            <a:spLocks noChangeArrowheads="1"/>
          </p:cNvSpPr>
          <p:nvPr/>
        </p:nvSpPr>
        <p:spPr bwMode="auto">
          <a:xfrm>
            <a:off x="6040439" y="5861051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7497" name="Text Box 73"/>
          <p:cNvSpPr txBox="1">
            <a:spLocks noChangeArrowheads="1"/>
          </p:cNvSpPr>
          <p:nvPr/>
        </p:nvSpPr>
        <p:spPr bwMode="auto">
          <a:xfrm>
            <a:off x="6261101" y="534987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7498" name="Text Box 74"/>
          <p:cNvSpPr txBox="1">
            <a:spLocks noChangeArrowheads="1"/>
          </p:cNvSpPr>
          <p:nvPr/>
        </p:nvSpPr>
        <p:spPr bwMode="auto">
          <a:xfrm>
            <a:off x="7796214" y="44164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7499" name="Text Box 75"/>
          <p:cNvSpPr txBox="1">
            <a:spLocks noChangeArrowheads="1"/>
          </p:cNvSpPr>
          <p:nvPr/>
        </p:nvSpPr>
        <p:spPr bwMode="auto">
          <a:xfrm>
            <a:off x="6261101" y="4032251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7500" name="Text Box 76"/>
          <p:cNvSpPr txBox="1">
            <a:spLocks noChangeArrowheads="1"/>
          </p:cNvSpPr>
          <p:nvPr/>
        </p:nvSpPr>
        <p:spPr bwMode="auto">
          <a:xfrm>
            <a:off x="7686676" y="4032251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7501" name="Text Box 77"/>
          <p:cNvSpPr txBox="1">
            <a:spLocks noChangeArrowheads="1"/>
          </p:cNvSpPr>
          <p:nvPr/>
        </p:nvSpPr>
        <p:spPr bwMode="auto">
          <a:xfrm>
            <a:off x="6259514" y="2568576"/>
            <a:ext cx="43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487502" name="Text Box 78"/>
          <p:cNvSpPr txBox="1">
            <a:spLocks noChangeArrowheads="1"/>
          </p:cNvSpPr>
          <p:nvPr/>
        </p:nvSpPr>
        <p:spPr bwMode="auto">
          <a:xfrm>
            <a:off x="9331325" y="2568576"/>
            <a:ext cx="439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487503" name="Text Box 79"/>
          <p:cNvSpPr txBox="1">
            <a:spLocks noChangeArrowheads="1"/>
          </p:cNvSpPr>
          <p:nvPr/>
        </p:nvSpPr>
        <p:spPr bwMode="auto">
          <a:xfrm>
            <a:off x="7961314" y="45815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7504" name="Text Box 80"/>
          <p:cNvSpPr txBox="1">
            <a:spLocks noChangeArrowheads="1"/>
          </p:cNvSpPr>
          <p:nvPr/>
        </p:nvSpPr>
        <p:spPr bwMode="auto">
          <a:xfrm>
            <a:off x="9058276" y="4525963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7505" name="Text Box 81"/>
          <p:cNvSpPr txBox="1">
            <a:spLocks noChangeArrowheads="1"/>
          </p:cNvSpPr>
          <p:nvPr/>
        </p:nvSpPr>
        <p:spPr bwMode="auto">
          <a:xfrm>
            <a:off x="9167813" y="399573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7507" name="Text Box 83"/>
          <p:cNvSpPr txBox="1">
            <a:spLocks noChangeArrowheads="1"/>
          </p:cNvSpPr>
          <p:nvPr/>
        </p:nvSpPr>
        <p:spPr bwMode="auto">
          <a:xfrm>
            <a:off x="9771063" y="293528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7508" name="Text Box 84"/>
          <p:cNvSpPr txBox="1">
            <a:spLocks noChangeArrowheads="1"/>
          </p:cNvSpPr>
          <p:nvPr/>
        </p:nvSpPr>
        <p:spPr bwMode="auto">
          <a:xfrm>
            <a:off x="10266363" y="277018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88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89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6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8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8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8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8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8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8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8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8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8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8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8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83" grpId="0"/>
      <p:bldP spid="487484" grpId="0"/>
      <p:bldP spid="487485" grpId="0"/>
      <p:bldP spid="487486" grpId="0"/>
      <p:bldP spid="487487" grpId="0"/>
      <p:bldP spid="487488" grpId="0"/>
      <p:bldP spid="487489" grpId="0"/>
      <p:bldP spid="487490" grpId="0"/>
      <p:bldP spid="487491" grpId="0"/>
      <p:bldP spid="487492" grpId="0"/>
      <p:bldP spid="487493" grpId="0"/>
      <p:bldP spid="487494" grpId="0"/>
      <p:bldP spid="487495" grpId="0"/>
      <p:bldP spid="487496" grpId="0"/>
      <p:bldP spid="487497" grpId="0"/>
      <p:bldP spid="487498" grpId="0"/>
      <p:bldP spid="487499" grpId="0"/>
      <p:bldP spid="487500" grpId="0"/>
      <p:bldP spid="487501" grpId="0"/>
      <p:bldP spid="487502" grpId="0"/>
      <p:bldP spid="487503" grpId="0"/>
      <p:bldP spid="487504" grpId="0"/>
      <p:bldP spid="487505" grpId="0"/>
      <p:bldP spid="487507" grpId="0"/>
      <p:bldP spid="4875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Forward Path; Earliest Starts  </a:t>
            </a:r>
          </a:p>
        </p:txBody>
      </p:sp>
      <p:sp>
        <p:nvSpPr>
          <p:cNvPr id="86" name="Text Box 3"/>
          <p:cNvSpPr txBox="1">
            <a:spLocks noChangeArrowheads="1"/>
          </p:cNvSpPr>
          <p:nvPr/>
        </p:nvSpPr>
        <p:spPr bwMode="auto">
          <a:xfrm>
            <a:off x="4876801" y="2667001"/>
            <a:ext cx="1579563" cy="9683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</p:txBody>
      </p:sp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3143250" y="2384426"/>
            <a:ext cx="1728788" cy="468313"/>
            <a:chOff x="1020" y="1502"/>
            <a:chExt cx="1089" cy="295"/>
          </a:xfrm>
        </p:grpSpPr>
        <p:sp>
          <p:nvSpPr>
            <p:cNvPr id="88" name="Line 5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179764" y="3141663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91" name="Group 8"/>
          <p:cNvGrpSpPr>
            <a:grpSpLocks/>
          </p:cNvGrpSpPr>
          <p:nvPr/>
        </p:nvGrpSpPr>
        <p:grpSpPr bwMode="auto">
          <a:xfrm flipV="1">
            <a:off x="3143250" y="3429001"/>
            <a:ext cx="1728788" cy="468313"/>
            <a:chOff x="1020" y="1502"/>
            <a:chExt cx="1089" cy="295"/>
          </a:xfrm>
        </p:grpSpPr>
        <p:sp>
          <p:nvSpPr>
            <p:cNvPr id="92" name="Line 9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4079875" y="24574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4110038" y="281622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itchFamily="18" charset="0"/>
              </a:rPr>
              <a:t>30</a:t>
            </a: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4073525" y="31051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itchFamily="18" charset="0"/>
              </a:rPr>
              <a:t>20</a:t>
            </a:r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4511675" y="2168526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Max = 30</a:t>
            </a:r>
          </a:p>
        </p:txBody>
      </p: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5483225" y="3608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72F21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>
            <a:off x="6491289" y="2960688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>
            <a:off x="6491289" y="3321050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6059488" y="22050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35</a:t>
            </a:r>
          </a:p>
        </p:txBody>
      </p:sp>
      <p:sp>
        <p:nvSpPr>
          <p:cNvPr id="102" name="Text Box 20"/>
          <p:cNvSpPr txBox="1">
            <a:spLocks noChangeArrowheads="1"/>
          </p:cNvSpPr>
          <p:nvPr/>
        </p:nvSpPr>
        <p:spPr bwMode="auto">
          <a:xfrm>
            <a:off x="6456363" y="2600326"/>
            <a:ext cx="4154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35</a:t>
            </a:r>
          </a:p>
          <a:p>
            <a:endParaRPr lang="en-US" sz="800" b="1">
              <a:solidFill>
                <a:srgbClr val="00FF00"/>
              </a:solidFill>
              <a:latin typeface="Book Antiqua" pitchFamily="18" charset="0"/>
            </a:endParaRPr>
          </a:p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35</a:t>
            </a:r>
          </a:p>
        </p:txBody>
      </p:sp>
      <p:sp>
        <p:nvSpPr>
          <p:cNvPr id="25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26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3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Backward Path; Latest Starts  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762125" y="1874839"/>
            <a:ext cx="8997950" cy="4352925"/>
            <a:chOff x="150" y="1181"/>
            <a:chExt cx="5668" cy="274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0" y="1181"/>
              <a:ext cx="5529" cy="2499"/>
              <a:chOff x="150" y="1181"/>
              <a:chExt cx="5529" cy="2499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749" y="1389"/>
                <a:ext cx="4104" cy="2291"/>
                <a:chOff x="749" y="1389"/>
                <a:chExt cx="4104" cy="2291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771" y="1412"/>
                  <a:ext cx="726" cy="499"/>
                  <a:chOff x="771" y="1412"/>
                  <a:chExt cx="726" cy="499"/>
                </a:xfrm>
              </p:grpSpPr>
              <p:sp>
                <p:nvSpPr>
                  <p:cNvPr id="42097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71" y="1412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" y="1544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A1</a:t>
                    </a:r>
                  </a:p>
                </p:txBody>
              </p:sp>
            </p:grpSp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2267" y="1389"/>
                  <a:ext cx="726" cy="499"/>
                  <a:chOff x="2267" y="1389"/>
                  <a:chExt cx="726" cy="499"/>
                </a:xfrm>
              </p:grpSpPr>
              <p:sp>
                <p:nvSpPr>
                  <p:cNvPr id="4209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1389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1521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A3</a:t>
                    </a:r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2267" y="2364"/>
                  <a:ext cx="726" cy="499"/>
                  <a:chOff x="2267" y="2364"/>
                  <a:chExt cx="726" cy="499"/>
                </a:xfrm>
              </p:grpSpPr>
              <p:sp>
                <p:nvSpPr>
                  <p:cNvPr id="4209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2364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2496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A4</a:t>
                    </a:r>
                  </a:p>
                </p:txBody>
              </p:sp>
            </p:grp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4127" y="2367"/>
                  <a:ext cx="726" cy="499"/>
                  <a:chOff x="4127" y="2367"/>
                  <a:chExt cx="726" cy="499"/>
                </a:xfrm>
              </p:grpSpPr>
              <p:sp>
                <p:nvSpPr>
                  <p:cNvPr id="4209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127" y="2367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2" y="2499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A6</a:t>
                    </a:r>
                  </a:p>
                </p:txBody>
              </p:sp>
            </p:grp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2267" y="3181"/>
                  <a:ext cx="726" cy="499"/>
                  <a:chOff x="2267" y="3181"/>
                  <a:chExt cx="726" cy="499"/>
                </a:xfrm>
              </p:grpSpPr>
              <p:sp>
                <p:nvSpPr>
                  <p:cNvPr id="4208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3181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3313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A5</a:t>
                    </a:r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749" y="3135"/>
                  <a:ext cx="726" cy="499"/>
                  <a:chOff x="749" y="3135"/>
                  <a:chExt cx="726" cy="499"/>
                </a:xfrm>
              </p:grpSpPr>
              <p:sp>
                <p:nvSpPr>
                  <p:cNvPr id="4208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49" y="3135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8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3267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A2</a:t>
                    </a:r>
                  </a:p>
                </p:txBody>
              </p:sp>
            </p:grpSp>
          </p:grpSp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998" y="1181"/>
                <a:ext cx="3610" cy="2039"/>
                <a:chOff x="998" y="1181"/>
                <a:chExt cx="3610" cy="2039"/>
              </a:xfrm>
            </p:grpSpPr>
            <p:sp>
              <p:nvSpPr>
                <p:cNvPr id="4207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98" y="1185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Book Antiqua" pitchFamily="18" charset="0"/>
                    </a:rPr>
                    <a:t>4</a:t>
                  </a:r>
                </a:p>
              </p:txBody>
            </p:sp>
            <p:sp>
              <p:nvSpPr>
                <p:cNvPr id="4207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99" y="293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3</a:t>
                  </a:r>
                </a:p>
              </p:txBody>
            </p:sp>
            <p:sp>
              <p:nvSpPr>
                <p:cNvPr id="4207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17" y="118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6</a:t>
                  </a:r>
                </a:p>
              </p:txBody>
            </p:sp>
            <p:sp>
              <p:nvSpPr>
                <p:cNvPr id="420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94" y="2137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4</a:t>
                  </a:r>
                </a:p>
              </p:txBody>
            </p:sp>
            <p:sp>
              <p:nvSpPr>
                <p:cNvPr id="420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517" y="2989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2</a:t>
                  </a:r>
                </a:p>
              </p:txBody>
            </p:sp>
            <p:sp>
              <p:nvSpPr>
                <p:cNvPr id="420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412" y="217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3</a:t>
                  </a:r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1498" y="1526"/>
                <a:ext cx="748" cy="1095"/>
                <a:chOff x="1498" y="1526"/>
                <a:chExt cx="748" cy="1095"/>
              </a:xfrm>
            </p:grpSpPr>
            <p:sp>
              <p:nvSpPr>
                <p:cNvPr id="42073" name="Line 31"/>
                <p:cNvSpPr>
                  <a:spLocks noChangeShapeType="1"/>
                </p:cNvSpPr>
                <p:nvPr/>
              </p:nvSpPr>
              <p:spPr bwMode="auto">
                <a:xfrm>
                  <a:off x="1498" y="1526"/>
                  <a:ext cx="74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2074" name="Line 32"/>
                <p:cNvSpPr>
                  <a:spLocks noChangeShapeType="1"/>
                </p:cNvSpPr>
                <p:nvPr/>
              </p:nvSpPr>
              <p:spPr bwMode="auto">
                <a:xfrm>
                  <a:off x="1498" y="1699"/>
                  <a:ext cx="748" cy="9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</p:grpSp>
          <p:sp>
            <p:nvSpPr>
              <p:cNvPr id="42057" name="Line 33"/>
              <p:cNvSpPr>
                <a:spLocks noChangeShapeType="1"/>
              </p:cNvSpPr>
              <p:nvPr/>
            </p:nvSpPr>
            <p:spPr bwMode="auto">
              <a:xfrm>
                <a:off x="1498" y="3427"/>
                <a:ext cx="7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3018" y="2575"/>
                <a:ext cx="1072" cy="829"/>
                <a:chOff x="3018" y="2575"/>
                <a:chExt cx="1072" cy="829"/>
              </a:xfrm>
            </p:grpSpPr>
            <p:sp>
              <p:nvSpPr>
                <p:cNvPr id="42071" name="Line 35"/>
                <p:cNvSpPr>
                  <a:spLocks noChangeShapeType="1"/>
                </p:cNvSpPr>
                <p:nvPr/>
              </p:nvSpPr>
              <p:spPr bwMode="auto">
                <a:xfrm>
                  <a:off x="3018" y="2575"/>
                  <a:ext cx="10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207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18" y="2748"/>
                  <a:ext cx="1072" cy="65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3018" y="1468"/>
                <a:ext cx="2661" cy="1072"/>
                <a:chOff x="3018" y="1468"/>
                <a:chExt cx="2661" cy="1072"/>
              </a:xfrm>
            </p:grpSpPr>
            <p:grpSp>
              <p:nvGrpSpPr>
                <p:cNvPr id="15" name="Group 38"/>
                <p:cNvGrpSpPr>
                  <a:grpSpLocks/>
                </p:cNvGrpSpPr>
                <p:nvPr/>
              </p:nvGrpSpPr>
              <p:grpSpPr bwMode="auto">
                <a:xfrm>
                  <a:off x="5195" y="1468"/>
                  <a:ext cx="484" cy="346"/>
                  <a:chOff x="150" y="2402"/>
                  <a:chExt cx="484" cy="346"/>
                </a:xfrm>
              </p:grpSpPr>
              <p:sp>
                <p:nvSpPr>
                  <p:cNvPr id="4206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50" y="2402"/>
                    <a:ext cx="484" cy="346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70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471"/>
                    <a:ext cx="21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latin typeface="Book Antiqua" pitchFamily="18" charset="0"/>
                      </a:rPr>
                      <a:t>E</a:t>
                    </a:r>
                  </a:p>
                </p:txBody>
              </p:sp>
            </p:grpSp>
            <p:sp>
              <p:nvSpPr>
                <p:cNvPr id="42067" name="Line 41"/>
                <p:cNvSpPr>
                  <a:spLocks noChangeShapeType="1"/>
                </p:cNvSpPr>
                <p:nvPr/>
              </p:nvSpPr>
              <p:spPr bwMode="auto">
                <a:xfrm>
                  <a:off x="3018" y="1642"/>
                  <a:ext cx="2143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206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4884" y="1814"/>
                  <a:ext cx="415" cy="7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150" y="1745"/>
                <a:ext cx="587" cy="1625"/>
                <a:chOff x="150" y="1745"/>
                <a:chExt cx="587" cy="1625"/>
              </a:xfrm>
            </p:grpSpPr>
            <p:grpSp>
              <p:nvGrpSpPr>
                <p:cNvPr id="17" name="Group 44"/>
                <p:cNvGrpSpPr>
                  <a:grpSpLocks/>
                </p:cNvGrpSpPr>
                <p:nvPr/>
              </p:nvGrpSpPr>
              <p:grpSpPr bwMode="auto">
                <a:xfrm>
                  <a:off x="150" y="2402"/>
                  <a:ext cx="484" cy="346"/>
                  <a:chOff x="150" y="2402"/>
                  <a:chExt cx="484" cy="346"/>
                </a:xfrm>
              </p:grpSpPr>
              <p:sp>
                <p:nvSpPr>
                  <p:cNvPr id="42064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50" y="2402"/>
                    <a:ext cx="484" cy="346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65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471"/>
                    <a:ext cx="21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latin typeface="Book Antiqua" pitchFamily="18" charset="0"/>
                      </a:rPr>
                      <a:t>S</a:t>
                    </a:r>
                  </a:p>
                </p:txBody>
              </p:sp>
            </p:grpSp>
            <p:sp>
              <p:nvSpPr>
                <p:cNvPr id="4206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530" y="1745"/>
                  <a:ext cx="207" cy="69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2063" name="Line 48"/>
                <p:cNvSpPr>
                  <a:spLocks noChangeShapeType="1"/>
                </p:cNvSpPr>
                <p:nvPr/>
              </p:nvSpPr>
              <p:spPr bwMode="auto">
                <a:xfrm>
                  <a:off x="530" y="2713"/>
                  <a:ext cx="207" cy="6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</p:grp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403" y="2275"/>
              <a:ext cx="323" cy="669"/>
              <a:chOff x="403" y="2275"/>
              <a:chExt cx="323" cy="669"/>
            </a:xfrm>
          </p:grpSpPr>
          <p:sp>
            <p:nvSpPr>
              <p:cNvPr id="42052" name="Text Box 50"/>
              <p:cNvSpPr txBox="1">
                <a:spLocks noChangeArrowheads="1"/>
              </p:cNvSpPr>
              <p:nvPr/>
            </p:nvSpPr>
            <p:spPr bwMode="auto">
              <a:xfrm>
                <a:off x="530" y="2275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  <p:sp>
            <p:nvSpPr>
              <p:cNvPr id="42053" name="Text Box 51"/>
              <p:cNvSpPr txBox="1">
                <a:spLocks noChangeArrowheads="1"/>
              </p:cNvSpPr>
              <p:nvPr/>
            </p:nvSpPr>
            <p:spPr bwMode="auto">
              <a:xfrm>
                <a:off x="403" y="27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</p:grp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541" y="1884"/>
              <a:ext cx="300" cy="1544"/>
              <a:chOff x="541" y="1884"/>
              <a:chExt cx="300" cy="1544"/>
            </a:xfrm>
          </p:grpSpPr>
          <p:sp>
            <p:nvSpPr>
              <p:cNvPr id="42050" name="Text Box 53"/>
              <p:cNvSpPr txBox="1">
                <a:spLocks noChangeArrowheads="1"/>
              </p:cNvSpPr>
              <p:nvPr/>
            </p:nvSpPr>
            <p:spPr bwMode="auto">
              <a:xfrm>
                <a:off x="645" y="1884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  <p:sp>
            <p:nvSpPr>
              <p:cNvPr id="42051" name="Text Box 54"/>
              <p:cNvSpPr txBox="1">
                <a:spLocks noChangeArrowheads="1"/>
              </p:cNvSpPr>
              <p:nvPr/>
            </p:nvSpPr>
            <p:spPr bwMode="auto">
              <a:xfrm>
                <a:off x="541" y="319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</p:grpSp>
        <p:grpSp>
          <p:nvGrpSpPr>
            <p:cNvPr id="20" name="Group 116"/>
            <p:cNvGrpSpPr>
              <a:grpSpLocks/>
            </p:cNvGrpSpPr>
            <p:nvPr/>
          </p:nvGrpSpPr>
          <p:grpSpPr bwMode="auto">
            <a:xfrm>
              <a:off x="714" y="1884"/>
              <a:ext cx="265" cy="1959"/>
              <a:chOff x="714" y="1884"/>
              <a:chExt cx="265" cy="1959"/>
            </a:xfrm>
          </p:grpSpPr>
          <p:sp>
            <p:nvSpPr>
              <p:cNvPr id="42048" name="Text Box 56"/>
              <p:cNvSpPr txBox="1">
                <a:spLocks noChangeArrowheads="1"/>
              </p:cNvSpPr>
              <p:nvPr/>
            </p:nvSpPr>
            <p:spPr bwMode="auto">
              <a:xfrm>
                <a:off x="783" y="1884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  <p:sp>
            <p:nvSpPr>
              <p:cNvPr id="42049" name="Text Box 57"/>
              <p:cNvSpPr txBox="1">
                <a:spLocks noChangeArrowheads="1"/>
              </p:cNvSpPr>
              <p:nvPr/>
            </p:nvSpPr>
            <p:spPr bwMode="auto">
              <a:xfrm>
                <a:off x="714" y="361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</p:grpSp>
        <p:sp>
          <p:nvSpPr>
            <p:cNvPr id="42024" name="Text Box 58"/>
            <p:cNvSpPr txBox="1">
              <a:spLocks noChangeArrowheads="1"/>
            </p:cNvSpPr>
            <p:nvPr/>
          </p:nvSpPr>
          <p:spPr bwMode="auto">
            <a:xfrm>
              <a:off x="1325" y="1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25" name="Text Box 59"/>
            <p:cNvSpPr txBox="1">
              <a:spLocks noChangeArrowheads="1"/>
            </p:cNvSpPr>
            <p:nvPr/>
          </p:nvSpPr>
          <p:spPr bwMode="auto">
            <a:xfrm>
              <a:off x="1302" y="362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42026" name="Text Box 60"/>
            <p:cNvSpPr txBox="1">
              <a:spLocks noChangeArrowheads="1"/>
            </p:cNvSpPr>
            <p:nvPr/>
          </p:nvSpPr>
          <p:spPr bwMode="auto">
            <a:xfrm>
              <a:off x="1498" y="340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42027" name="Text Box 61"/>
            <p:cNvSpPr txBox="1">
              <a:spLocks noChangeArrowheads="1"/>
            </p:cNvSpPr>
            <p:nvPr/>
          </p:nvSpPr>
          <p:spPr bwMode="auto">
            <a:xfrm>
              <a:off x="1498" y="18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28" name="Text Box 62"/>
            <p:cNvSpPr txBox="1">
              <a:spLocks noChangeArrowheads="1"/>
            </p:cNvSpPr>
            <p:nvPr/>
          </p:nvSpPr>
          <p:spPr bwMode="auto">
            <a:xfrm>
              <a:off x="1498" y="150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29" name="Text Box 63"/>
            <p:cNvSpPr txBox="1">
              <a:spLocks noChangeArrowheads="1"/>
            </p:cNvSpPr>
            <p:nvPr/>
          </p:nvSpPr>
          <p:spPr bwMode="auto">
            <a:xfrm>
              <a:off x="2085" y="341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42030" name="Text Box 64"/>
            <p:cNvSpPr txBox="1">
              <a:spLocks noChangeArrowheads="1"/>
            </p:cNvSpPr>
            <p:nvPr/>
          </p:nvSpPr>
          <p:spPr bwMode="auto">
            <a:xfrm>
              <a:off x="2062" y="153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31" name="Text Box 65"/>
            <p:cNvSpPr txBox="1">
              <a:spLocks noChangeArrowheads="1"/>
            </p:cNvSpPr>
            <p:nvPr/>
          </p:nvSpPr>
          <p:spPr bwMode="auto">
            <a:xfrm>
              <a:off x="2027" y="255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32" name="Text Box 66"/>
            <p:cNvSpPr txBox="1">
              <a:spLocks noChangeArrowheads="1"/>
            </p:cNvSpPr>
            <p:nvPr/>
          </p:nvSpPr>
          <p:spPr bwMode="auto">
            <a:xfrm>
              <a:off x="2223" y="369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42033" name="Text Box 67"/>
            <p:cNvSpPr txBox="1">
              <a:spLocks noChangeArrowheads="1"/>
            </p:cNvSpPr>
            <p:nvPr/>
          </p:nvSpPr>
          <p:spPr bwMode="auto">
            <a:xfrm>
              <a:off x="2235" y="286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34" name="Text Box 68"/>
            <p:cNvSpPr txBox="1">
              <a:spLocks noChangeArrowheads="1"/>
            </p:cNvSpPr>
            <p:nvPr/>
          </p:nvSpPr>
          <p:spPr bwMode="auto">
            <a:xfrm>
              <a:off x="2200" y="189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35" name="Text Box 69"/>
            <p:cNvSpPr txBox="1">
              <a:spLocks noChangeArrowheads="1"/>
            </p:cNvSpPr>
            <p:nvPr/>
          </p:nvSpPr>
          <p:spPr bwMode="auto">
            <a:xfrm>
              <a:off x="2845" y="1894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10</a:t>
              </a:r>
            </a:p>
          </p:txBody>
        </p:sp>
        <p:sp>
          <p:nvSpPr>
            <p:cNvPr id="42036" name="Text Box 70"/>
            <p:cNvSpPr txBox="1">
              <a:spLocks noChangeArrowheads="1"/>
            </p:cNvSpPr>
            <p:nvPr/>
          </p:nvSpPr>
          <p:spPr bwMode="auto">
            <a:xfrm>
              <a:off x="2845" y="2862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8</a:t>
              </a:r>
            </a:p>
          </p:txBody>
        </p:sp>
        <p:sp>
          <p:nvSpPr>
            <p:cNvPr id="42037" name="Text Box 71"/>
            <p:cNvSpPr txBox="1">
              <a:spLocks noChangeArrowheads="1"/>
            </p:cNvSpPr>
            <p:nvPr/>
          </p:nvSpPr>
          <p:spPr bwMode="auto">
            <a:xfrm>
              <a:off x="2845" y="3692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5</a:t>
              </a:r>
            </a:p>
          </p:txBody>
        </p:sp>
        <p:sp>
          <p:nvSpPr>
            <p:cNvPr id="42038" name="Text Box 72"/>
            <p:cNvSpPr txBox="1">
              <a:spLocks noChangeArrowheads="1"/>
            </p:cNvSpPr>
            <p:nvPr/>
          </p:nvSpPr>
          <p:spPr bwMode="auto">
            <a:xfrm>
              <a:off x="2984" y="3370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5</a:t>
              </a:r>
            </a:p>
          </p:txBody>
        </p:sp>
        <p:sp>
          <p:nvSpPr>
            <p:cNvPr id="42039" name="Text Box 73"/>
            <p:cNvSpPr txBox="1">
              <a:spLocks noChangeArrowheads="1"/>
            </p:cNvSpPr>
            <p:nvPr/>
          </p:nvSpPr>
          <p:spPr bwMode="auto">
            <a:xfrm>
              <a:off x="3951" y="2782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5</a:t>
              </a:r>
            </a:p>
          </p:txBody>
        </p:sp>
        <p:sp>
          <p:nvSpPr>
            <p:cNvPr id="42040" name="Text Box 74"/>
            <p:cNvSpPr txBox="1">
              <a:spLocks noChangeArrowheads="1"/>
            </p:cNvSpPr>
            <p:nvPr/>
          </p:nvSpPr>
          <p:spPr bwMode="auto">
            <a:xfrm>
              <a:off x="2984" y="2540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8</a:t>
              </a:r>
            </a:p>
          </p:txBody>
        </p:sp>
        <p:sp>
          <p:nvSpPr>
            <p:cNvPr id="42041" name="Text Box 75"/>
            <p:cNvSpPr txBox="1">
              <a:spLocks noChangeArrowheads="1"/>
            </p:cNvSpPr>
            <p:nvPr/>
          </p:nvSpPr>
          <p:spPr bwMode="auto">
            <a:xfrm>
              <a:off x="3882" y="2540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8</a:t>
              </a:r>
            </a:p>
          </p:txBody>
        </p:sp>
        <p:sp>
          <p:nvSpPr>
            <p:cNvPr id="42042" name="Text Box 76"/>
            <p:cNvSpPr txBox="1">
              <a:spLocks noChangeArrowheads="1"/>
            </p:cNvSpPr>
            <p:nvPr/>
          </p:nvSpPr>
          <p:spPr bwMode="auto">
            <a:xfrm>
              <a:off x="2983" y="1618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10</a:t>
              </a:r>
            </a:p>
          </p:txBody>
        </p:sp>
        <p:sp>
          <p:nvSpPr>
            <p:cNvPr id="42043" name="Text Box 77"/>
            <p:cNvSpPr txBox="1">
              <a:spLocks noChangeArrowheads="1"/>
            </p:cNvSpPr>
            <p:nvPr/>
          </p:nvSpPr>
          <p:spPr bwMode="auto">
            <a:xfrm>
              <a:off x="4918" y="1618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10</a:t>
              </a:r>
            </a:p>
          </p:txBody>
        </p:sp>
        <p:sp>
          <p:nvSpPr>
            <p:cNvPr id="42044" name="Text Box 78"/>
            <p:cNvSpPr txBox="1">
              <a:spLocks noChangeArrowheads="1"/>
            </p:cNvSpPr>
            <p:nvPr/>
          </p:nvSpPr>
          <p:spPr bwMode="auto">
            <a:xfrm>
              <a:off x="4055" y="2886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8</a:t>
              </a:r>
            </a:p>
          </p:txBody>
        </p:sp>
        <p:sp>
          <p:nvSpPr>
            <p:cNvPr id="42045" name="Text Box 79"/>
            <p:cNvSpPr txBox="1">
              <a:spLocks noChangeArrowheads="1"/>
            </p:cNvSpPr>
            <p:nvPr/>
          </p:nvSpPr>
          <p:spPr bwMode="auto">
            <a:xfrm>
              <a:off x="4746" y="2851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11</a:t>
              </a:r>
            </a:p>
          </p:txBody>
        </p:sp>
        <p:sp>
          <p:nvSpPr>
            <p:cNvPr id="42046" name="Text Box 80"/>
            <p:cNvSpPr txBox="1">
              <a:spLocks noChangeArrowheads="1"/>
            </p:cNvSpPr>
            <p:nvPr/>
          </p:nvSpPr>
          <p:spPr bwMode="auto">
            <a:xfrm>
              <a:off x="5195" y="1849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11</a:t>
              </a:r>
            </a:p>
          </p:txBody>
        </p:sp>
        <p:sp>
          <p:nvSpPr>
            <p:cNvPr id="42047" name="Text Box 81"/>
            <p:cNvSpPr txBox="1">
              <a:spLocks noChangeArrowheads="1"/>
            </p:cNvSpPr>
            <p:nvPr/>
          </p:nvSpPr>
          <p:spPr bwMode="auto">
            <a:xfrm>
              <a:off x="5507" y="1745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11</a:t>
              </a:r>
            </a:p>
          </p:txBody>
        </p:sp>
      </p:grpSp>
      <p:sp>
        <p:nvSpPr>
          <p:cNvPr id="489555" name="Text Box 83"/>
          <p:cNvSpPr txBox="1">
            <a:spLocks noChangeArrowheads="1"/>
          </p:cNvSpPr>
          <p:nvPr/>
        </p:nvSpPr>
        <p:spPr bwMode="auto">
          <a:xfrm>
            <a:off x="10266363" y="2057401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56" name="Text Box 84"/>
          <p:cNvSpPr txBox="1">
            <a:spLocks noChangeArrowheads="1"/>
          </p:cNvSpPr>
          <p:nvPr/>
        </p:nvSpPr>
        <p:spPr bwMode="auto">
          <a:xfrm>
            <a:off x="9332913" y="2239963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57" name="Text Box 85"/>
          <p:cNvSpPr txBox="1">
            <a:spLocks noChangeArrowheads="1"/>
          </p:cNvSpPr>
          <p:nvPr/>
        </p:nvSpPr>
        <p:spPr bwMode="auto">
          <a:xfrm>
            <a:off x="9442451" y="2843213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58" name="Text Box 86"/>
          <p:cNvSpPr txBox="1">
            <a:spLocks noChangeArrowheads="1"/>
          </p:cNvSpPr>
          <p:nvPr/>
        </p:nvSpPr>
        <p:spPr bwMode="auto">
          <a:xfrm>
            <a:off x="6261101" y="2293938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59" name="Text Box 87"/>
          <p:cNvSpPr txBox="1">
            <a:spLocks noChangeArrowheads="1"/>
          </p:cNvSpPr>
          <p:nvPr/>
        </p:nvSpPr>
        <p:spPr bwMode="auto">
          <a:xfrm>
            <a:off x="9113838" y="3446463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60" name="Text Box 88"/>
          <p:cNvSpPr txBox="1">
            <a:spLocks noChangeArrowheads="1"/>
          </p:cNvSpPr>
          <p:nvPr/>
        </p:nvSpPr>
        <p:spPr bwMode="auto">
          <a:xfrm>
            <a:off x="5930901" y="18923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61" name="Text Box 89"/>
          <p:cNvSpPr txBox="1">
            <a:spLocks noChangeArrowheads="1"/>
          </p:cNvSpPr>
          <p:nvPr/>
        </p:nvSpPr>
        <p:spPr bwMode="auto">
          <a:xfrm>
            <a:off x="4943476" y="18923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9562" name="Text Box 90"/>
          <p:cNvSpPr txBox="1">
            <a:spLocks noChangeArrowheads="1"/>
          </p:cNvSpPr>
          <p:nvPr/>
        </p:nvSpPr>
        <p:spPr bwMode="auto">
          <a:xfrm>
            <a:off x="4668838" y="2057401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9563" name="Text Box 91"/>
          <p:cNvSpPr txBox="1">
            <a:spLocks noChangeArrowheads="1"/>
          </p:cNvSpPr>
          <p:nvPr/>
        </p:nvSpPr>
        <p:spPr bwMode="auto">
          <a:xfrm>
            <a:off x="3846513" y="2057401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9564" name="Text Box 92"/>
          <p:cNvSpPr txBox="1">
            <a:spLocks noChangeArrowheads="1"/>
          </p:cNvSpPr>
          <p:nvPr/>
        </p:nvSpPr>
        <p:spPr bwMode="auto">
          <a:xfrm>
            <a:off x="8015289" y="34290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5" name="Text Box 93"/>
          <p:cNvSpPr txBox="1">
            <a:spLocks noChangeArrowheads="1"/>
          </p:cNvSpPr>
          <p:nvPr/>
        </p:nvSpPr>
        <p:spPr bwMode="auto">
          <a:xfrm>
            <a:off x="7686675" y="3721101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6" name="Text Box 94"/>
          <p:cNvSpPr txBox="1">
            <a:spLocks noChangeArrowheads="1"/>
          </p:cNvSpPr>
          <p:nvPr/>
        </p:nvSpPr>
        <p:spPr bwMode="auto">
          <a:xfrm>
            <a:off x="7631114" y="421481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7" name="Text Box 95"/>
          <p:cNvSpPr txBox="1">
            <a:spLocks noChangeArrowheads="1"/>
          </p:cNvSpPr>
          <p:nvPr/>
        </p:nvSpPr>
        <p:spPr bwMode="auto">
          <a:xfrm>
            <a:off x="6261100" y="3721101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8" name="Text Box 96"/>
          <p:cNvSpPr txBox="1">
            <a:spLocks noChangeArrowheads="1"/>
          </p:cNvSpPr>
          <p:nvPr/>
        </p:nvSpPr>
        <p:spPr bwMode="auto">
          <a:xfrm>
            <a:off x="6261100" y="498316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9" name="Text Box 97"/>
          <p:cNvSpPr txBox="1">
            <a:spLocks noChangeArrowheads="1"/>
          </p:cNvSpPr>
          <p:nvPr/>
        </p:nvSpPr>
        <p:spPr bwMode="auto">
          <a:xfrm>
            <a:off x="5986464" y="33734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70" name="Text Box 98"/>
          <p:cNvSpPr txBox="1">
            <a:spLocks noChangeArrowheads="1"/>
          </p:cNvSpPr>
          <p:nvPr/>
        </p:nvSpPr>
        <p:spPr bwMode="auto">
          <a:xfrm>
            <a:off x="5986464" y="47450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71" name="Text Box 99"/>
          <p:cNvSpPr txBox="1">
            <a:spLocks noChangeArrowheads="1"/>
          </p:cNvSpPr>
          <p:nvPr/>
        </p:nvSpPr>
        <p:spPr bwMode="auto">
          <a:xfrm>
            <a:off x="4999039" y="33734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9572" name="Text Box 100"/>
          <p:cNvSpPr txBox="1">
            <a:spLocks noChangeArrowheads="1"/>
          </p:cNvSpPr>
          <p:nvPr/>
        </p:nvSpPr>
        <p:spPr bwMode="auto">
          <a:xfrm>
            <a:off x="5053014" y="47450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89573" name="Text Box 101"/>
          <p:cNvSpPr txBox="1">
            <a:spLocks noChangeArrowheads="1"/>
          </p:cNvSpPr>
          <p:nvPr/>
        </p:nvSpPr>
        <p:spPr bwMode="auto">
          <a:xfrm>
            <a:off x="4779964" y="36115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9574" name="Text Box 102"/>
          <p:cNvSpPr txBox="1">
            <a:spLocks noChangeArrowheads="1"/>
          </p:cNvSpPr>
          <p:nvPr/>
        </p:nvSpPr>
        <p:spPr bwMode="auto">
          <a:xfrm>
            <a:off x="3902075" y="255111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9575" name="Text Box 103"/>
          <p:cNvSpPr txBox="1">
            <a:spLocks noChangeArrowheads="1"/>
          </p:cNvSpPr>
          <p:nvPr/>
        </p:nvSpPr>
        <p:spPr bwMode="auto">
          <a:xfrm>
            <a:off x="4833939" y="50927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89576" name="Text Box 104"/>
          <p:cNvSpPr txBox="1">
            <a:spLocks noChangeArrowheads="1"/>
          </p:cNvSpPr>
          <p:nvPr/>
        </p:nvSpPr>
        <p:spPr bwMode="auto">
          <a:xfrm>
            <a:off x="3902075" y="512921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89577" name="Text Box 105"/>
          <p:cNvSpPr txBox="1">
            <a:spLocks noChangeArrowheads="1"/>
          </p:cNvSpPr>
          <p:nvPr/>
        </p:nvSpPr>
        <p:spPr bwMode="auto">
          <a:xfrm>
            <a:off x="3571875" y="465296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89578" name="Text Box 106"/>
          <p:cNvSpPr txBox="1">
            <a:spLocks noChangeArrowheads="1"/>
          </p:cNvSpPr>
          <p:nvPr/>
        </p:nvSpPr>
        <p:spPr bwMode="auto">
          <a:xfrm>
            <a:off x="2640014" y="46355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9579" name="Text Box 107"/>
          <p:cNvSpPr txBox="1">
            <a:spLocks noChangeArrowheads="1"/>
          </p:cNvSpPr>
          <p:nvPr/>
        </p:nvSpPr>
        <p:spPr bwMode="auto">
          <a:xfrm>
            <a:off x="2474914" y="46355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9580" name="Text Box 108"/>
          <p:cNvSpPr txBox="1">
            <a:spLocks noChangeArrowheads="1"/>
          </p:cNvSpPr>
          <p:nvPr/>
        </p:nvSpPr>
        <p:spPr bwMode="auto">
          <a:xfrm>
            <a:off x="2365375" y="4251326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9581" name="Text Box 109"/>
          <p:cNvSpPr txBox="1">
            <a:spLocks noChangeArrowheads="1"/>
          </p:cNvSpPr>
          <p:nvPr/>
        </p:nvSpPr>
        <p:spPr bwMode="auto">
          <a:xfrm>
            <a:off x="3627439" y="19478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9582" name="Text Box 110"/>
          <p:cNvSpPr txBox="1">
            <a:spLocks noChangeArrowheads="1"/>
          </p:cNvSpPr>
          <p:nvPr/>
        </p:nvSpPr>
        <p:spPr bwMode="auto">
          <a:xfrm>
            <a:off x="2693989" y="19478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89583" name="Text Box 111"/>
          <p:cNvSpPr txBox="1">
            <a:spLocks noChangeArrowheads="1"/>
          </p:cNvSpPr>
          <p:nvPr/>
        </p:nvSpPr>
        <p:spPr bwMode="auto">
          <a:xfrm>
            <a:off x="2365375" y="2787651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89584" name="Text Box 112"/>
          <p:cNvSpPr txBox="1">
            <a:spLocks noChangeArrowheads="1"/>
          </p:cNvSpPr>
          <p:nvPr/>
        </p:nvSpPr>
        <p:spPr bwMode="auto">
          <a:xfrm>
            <a:off x="2146300" y="3500438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89585" name="Text Box 113"/>
          <p:cNvSpPr txBox="1">
            <a:spLocks noChangeArrowheads="1"/>
          </p:cNvSpPr>
          <p:nvPr/>
        </p:nvSpPr>
        <p:spPr bwMode="auto">
          <a:xfrm>
            <a:off x="8839201" y="34290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2019" name="Text Box 114"/>
          <p:cNvSpPr txBox="1">
            <a:spLocks noChangeArrowheads="1"/>
          </p:cNvSpPr>
          <p:nvPr/>
        </p:nvSpPr>
        <p:spPr bwMode="auto">
          <a:xfrm>
            <a:off x="9167813" y="414178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120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21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8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8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8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8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8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8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8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8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8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8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8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8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8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8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8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555" grpId="0"/>
      <p:bldP spid="489556" grpId="0"/>
      <p:bldP spid="489557" grpId="0"/>
      <p:bldP spid="489558" grpId="0"/>
      <p:bldP spid="489559" grpId="0"/>
      <p:bldP spid="489560" grpId="0"/>
      <p:bldP spid="489561" grpId="0"/>
      <p:bldP spid="489562" grpId="0"/>
      <p:bldP spid="489563" grpId="0"/>
      <p:bldP spid="489564" grpId="0"/>
      <p:bldP spid="489565" grpId="0"/>
      <p:bldP spid="489566" grpId="0"/>
      <p:bldP spid="489567" grpId="0"/>
      <p:bldP spid="489568" grpId="0"/>
      <p:bldP spid="489569" grpId="0"/>
      <p:bldP spid="489570" grpId="0"/>
      <p:bldP spid="489571" grpId="0"/>
      <p:bldP spid="489572" grpId="0"/>
      <p:bldP spid="489573" grpId="0"/>
      <p:bldP spid="489574" grpId="0"/>
      <p:bldP spid="489575" grpId="0"/>
      <p:bldP spid="489576" grpId="0"/>
      <p:bldP spid="489577" grpId="0"/>
      <p:bldP spid="489578" grpId="0"/>
      <p:bldP spid="489579" grpId="0"/>
      <p:bldP spid="489580" grpId="0"/>
      <p:bldP spid="489581" grpId="0"/>
      <p:bldP spid="489582" grpId="0"/>
      <p:bldP spid="489583" grpId="0"/>
      <p:bldP spid="489584" grpId="0"/>
      <p:bldP spid="489585" grpId="0"/>
    </p:bldLst>
  </p:timing>
</p:sld>
</file>

<file path=ppt/theme/theme1.xml><?xml version="1.0" encoding="utf-8"?>
<a:theme xmlns:a="http://schemas.openxmlformats.org/drawingml/2006/main" name="1_Sample presentation slides with animation [2]">
  <a:themeElements>
    <a:clrScheme name="1_Sample presentation slides with animation [2]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1_Sample presentation slides with animation [2]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ample presentation slides with animation [2]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presentation slides with animation [2]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presentation slides with animation [2]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with animation [2]</Template>
  <TotalTime>11859</TotalTime>
  <Words>1129</Words>
  <Application>Microsoft Office PowerPoint</Application>
  <PresentationFormat>Widescreen</PresentationFormat>
  <Paragraphs>421</Paragraphs>
  <Slides>20</Slides>
  <Notes>12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Impact</vt:lpstr>
      <vt:lpstr>Monotype Sorts</vt:lpstr>
      <vt:lpstr>Symbol</vt:lpstr>
      <vt:lpstr>Times New Roman</vt:lpstr>
      <vt:lpstr>Wingdings</vt:lpstr>
      <vt:lpstr>1_Sample presentation slides with animation [2]</vt:lpstr>
      <vt:lpstr>file:///\\webdrive\aa2035\public_html\CourseBase\FlowTime\FlowTimeSimulAbetterExample.xlsx!Convergence!R1C1:R1002C6</vt:lpstr>
      <vt:lpstr>Worksheet</vt:lpstr>
      <vt:lpstr>PowerPoint Presentation</vt:lpstr>
      <vt:lpstr>Flow Time Example: Activity Times</vt:lpstr>
      <vt:lpstr>Critical Path Method: Paths </vt:lpstr>
      <vt:lpstr>Critical Path Example of Flow Time </vt:lpstr>
      <vt:lpstr>Critical Path Example of Flow Time </vt:lpstr>
      <vt:lpstr>Theoretical Critical Path  vs. Critical Path</vt:lpstr>
      <vt:lpstr>Critical Path Methos: Forward Path; Earliest Starts  </vt:lpstr>
      <vt:lpstr>Forward Path; Earliest Starts  </vt:lpstr>
      <vt:lpstr>Backward Path; Latest Starts  </vt:lpstr>
      <vt:lpstr>PowerPoint Presentation</vt:lpstr>
      <vt:lpstr>Activity Slack</vt:lpstr>
      <vt:lpstr>Critical Path, Slacks  </vt:lpstr>
      <vt:lpstr>A Key Problem: The Impact Converging Activities</vt:lpstr>
      <vt:lpstr>A Key Problem: The Impact Converging Activities</vt:lpstr>
      <vt:lpstr>A Key Problem: The Impact Converging Activities</vt:lpstr>
      <vt:lpstr>Key Problem Flow time: 10,000 Instances</vt:lpstr>
      <vt:lpstr>Converging Activities + Common 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Tony Barnett</dc:creator>
  <cp:lastModifiedBy>Asef-Vaziri , Ardavan</cp:lastModifiedBy>
  <cp:revision>398</cp:revision>
  <dcterms:created xsi:type="dcterms:W3CDTF">2005-11-30T06:54:40Z</dcterms:created>
  <dcterms:modified xsi:type="dcterms:W3CDTF">2020-12-06T00:08:56Z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TC011367991033</vt:lpwstr>
  </property>
</Properties>
</file>