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422" r:id="rId2"/>
    <p:sldId id="402" r:id="rId3"/>
    <p:sldId id="403" r:id="rId4"/>
    <p:sldId id="404" r:id="rId5"/>
    <p:sldId id="405" r:id="rId6"/>
    <p:sldId id="406" r:id="rId7"/>
    <p:sldId id="407" r:id="rId8"/>
    <p:sldId id="408" r:id="rId9"/>
    <p:sldId id="409" r:id="rId10"/>
    <p:sldId id="410" r:id="rId11"/>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70"/>
    <a:srgbClr val="000000"/>
    <a:srgbClr val="990033"/>
    <a:srgbClr val="0E3780"/>
    <a:srgbClr val="EAEAEA"/>
    <a:srgbClr val="12449E"/>
    <a:srgbClr val="1D4087"/>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31" autoAdjust="0"/>
    <p:restoredTop sz="90443" autoAdjust="0"/>
  </p:normalViewPr>
  <p:slideViewPr>
    <p:cSldViewPr>
      <p:cViewPr>
        <p:scale>
          <a:sx n="72" d="100"/>
          <a:sy n="72" d="100"/>
        </p:scale>
        <p:origin x="-1218"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54863" cy="548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BD499C-90E8-471C-B622-68C7930A1EE9}" type="slidenum">
              <a:rPr lang="en-US"/>
              <a:pPr>
                <a:defRPr/>
              </a:pPr>
              <a:t>‹#›</a:t>
            </a:fld>
            <a:endParaRPr lang="en-US"/>
          </a:p>
        </p:txBody>
      </p:sp>
    </p:spTree>
    <p:extLst>
      <p:ext uri="{BB962C8B-B14F-4D97-AF65-F5344CB8AC3E}">
        <p14:creationId xmlns:p14="http://schemas.microsoft.com/office/powerpoint/2010/main" val="1417802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3CBAD8E-215C-4ADE-B888-6996CB044244}" type="slidenum">
              <a:rPr lang="en-US" smtClean="0"/>
              <a:pPr/>
              <a:t>1</a:t>
            </a:fld>
            <a:endParaRPr lang="en-US"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endParaRPr lang="en-US" smtClean="0">
              <a:latin typeface="Arial" pitchFamily="-72" charset="0"/>
            </a:endParaRPr>
          </a:p>
        </p:txBody>
      </p:sp>
      <p:sp>
        <p:nvSpPr>
          <p:cNvPr id="21507" name="Slide Number Placeholder 3"/>
          <p:cNvSpPr>
            <a:spLocks noGrp="1"/>
          </p:cNvSpPr>
          <p:nvPr>
            <p:ph type="sldNum" sz="quarter" idx="5"/>
          </p:nvPr>
        </p:nvSpPr>
        <p:spPr>
          <a:noFill/>
        </p:spPr>
        <p:txBody>
          <a:bodyPr/>
          <a:lstStyle/>
          <a:p>
            <a:fld id="{A76125EA-3980-4394-976F-8E800CA37FF8}" type="slidenum">
              <a:rPr lang="en-US" smtClean="0">
                <a:latin typeface="Arial" pitchFamily="-72" charset="0"/>
                <a:ea typeface="ＭＳ Ｐゴシック" pitchFamily="-72" charset="-128"/>
                <a:cs typeface="ＭＳ Ｐゴシック" pitchFamily="-72" charset="-128"/>
              </a:rPr>
              <a:pPr/>
              <a:t>10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noTextEdit="1"/>
          </p:cNvSpPr>
          <p:nvPr>
            <p:ph type="sldImg"/>
          </p:nvPr>
        </p:nvSpPr>
        <p:spPr>
          <a:ln/>
        </p:spPr>
      </p:sp>
      <p:sp>
        <p:nvSpPr>
          <p:cNvPr id="5122" name="Notes Placeholder 2"/>
          <p:cNvSpPr>
            <a:spLocks noGrp="1"/>
          </p:cNvSpPr>
          <p:nvPr>
            <p:ph type="body" idx="1"/>
          </p:nvPr>
        </p:nvSpPr>
        <p:spPr>
          <a:noFill/>
          <a:ln/>
        </p:spPr>
        <p:txBody>
          <a:bodyPr/>
          <a:lstStyle/>
          <a:p>
            <a:endParaRPr lang="en-US" smtClean="0">
              <a:latin typeface="Arial" pitchFamily="-72" charset="0"/>
            </a:endParaRPr>
          </a:p>
        </p:txBody>
      </p:sp>
      <p:sp>
        <p:nvSpPr>
          <p:cNvPr id="5123" name="Slide Number Placeholder 3"/>
          <p:cNvSpPr>
            <a:spLocks noGrp="1"/>
          </p:cNvSpPr>
          <p:nvPr>
            <p:ph type="sldNum" sz="quarter" idx="5"/>
          </p:nvPr>
        </p:nvSpPr>
        <p:spPr>
          <a:noFill/>
        </p:spPr>
        <p:txBody>
          <a:bodyPr/>
          <a:lstStyle/>
          <a:p>
            <a:fld id="{7DAECB9E-99F6-4CF3-B195-7D84383DC27A}" type="slidenum">
              <a:rPr lang="en-US" smtClean="0">
                <a:latin typeface="Arial" pitchFamily="-72" charset="0"/>
                <a:ea typeface="ＭＳ Ｐゴシック" pitchFamily="-72" charset="-128"/>
                <a:cs typeface="ＭＳ Ｐゴシック" pitchFamily="-72" charset="-128"/>
              </a:rPr>
              <a:pPr/>
              <a:t>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a:ln/>
        </p:spPr>
      </p:sp>
      <p:sp>
        <p:nvSpPr>
          <p:cNvPr id="7170" name="Notes Placeholder 2"/>
          <p:cNvSpPr>
            <a:spLocks noGrp="1"/>
          </p:cNvSpPr>
          <p:nvPr>
            <p:ph type="body" idx="1"/>
          </p:nvPr>
        </p:nvSpPr>
        <p:spPr>
          <a:noFill/>
          <a:ln/>
        </p:spPr>
        <p:txBody>
          <a:bodyPr/>
          <a:lstStyle/>
          <a:p>
            <a:endParaRPr lang="en-US" smtClean="0">
              <a:latin typeface="Arial" pitchFamily="-72" charset="0"/>
            </a:endParaRPr>
          </a:p>
        </p:txBody>
      </p:sp>
      <p:sp>
        <p:nvSpPr>
          <p:cNvPr id="7171" name="Slide Number Placeholder 3"/>
          <p:cNvSpPr>
            <a:spLocks noGrp="1"/>
          </p:cNvSpPr>
          <p:nvPr>
            <p:ph type="sldNum" sz="quarter" idx="5"/>
          </p:nvPr>
        </p:nvSpPr>
        <p:spPr>
          <a:noFill/>
        </p:spPr>
        <p:txBody>
          <a:bodyPr/>
          <a:lstStyle/>
          <a:p>
            <a:fld id="{C49CD370-37AA-4132-B885-32EF4B52BA4B}" type="slidenum">
              <a:rPr lang="en-US" smtClean="0">
                <a:latin typeface="Arial" pitchFamily="-72" charset="0"/>
                <a:ea typeface="ＭＳ Ｐゴシック" pitchFamily="-72" charset="-128"/>
                <a:cs typeface="ＭＳ Ｐゴシック" pitchFamily="-72" charset="-128"/>
              </a:rPr>
              <a:pPr/>
              <a:t>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a:ln/>
        </p:spPr>
      </p:sp>
      <p:sp>
        <p:nvSpPr>
          <p:cNvPr id="9218" name="Notes Placeholder 2"/>
          <p:cNvSpPr>
            <a:spLocks noGrp="1"/>
          </p:cNvSpPr>
          <p:nvPr>
            <p:ph type="body" idx="1"/>
          </p:nvPr>
        </p:nvSpPr>
        <p:spPr>
          <a:noFill/>
          <a:ln/>
        </p:spPr>
        <p:txBody>
          <a:bodyPr/>
          <a:lstStyle/>
          <a:p>
            <a:endParaRPr lang="en-US" smtClean="0">
              <a:latin typeface="Arial" pitchFamily="-72" charset="0"/>
            </a:endParaRPr>
          </a:p>
        </p:txBody>
      </p:sp>
      <p:sp>
        <p:nvSpPr>
          <p:cNvPr id="9219" name="Slide Number Placeholder 3"/>
          <p:cNvSpPr>
            <a:spLocks noGrp="1"/>
          </p:cNvSpPr>
          <p:nvPr>
            <p:ph type="sldNum" sz="quarter" idx="5"/>
          </p:nvPr>
        </p:nvSpPr>
        <p:spPr>
          <a:noFill/>
        </p:spPr>
        <p:txBody>
          <a:bodyPr/>
          <a:lstStyle/>
          <a:p>
            <a:fld id="{3326C722-4D4D-4227-B1B7-C96AA5F8812D}" type="slidenum">
              <a:rPr lang="en-US" smtClean="0">
                <a:latin typeface="Arial" pitchFamily="-72" charset="0"/>
                <a:ea typeface="ＭＳ Ｐゴシック" pitchFamily="-72" charset="-128"/>
                <a:cs typeface="ＭＳ Ｐゴシック" pitchFamily="-72" charset="-128"/>
              </a:rPr>
              <a:pPr/>
              <a:t>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a:ln/>
        </p:spPr>
      </p:sp>
      <p:sp>
        <p:nvSpPr>
          <p:cNvPr id="11266" name="Notes Placeholder 2"/>
          <p:cNvSpPr>
            <a:spLocks noGrp="1"/>
          </p:cNvSpPr>
          <p:nvPr>
            <p:ph type="body" idx="1"/>
          </p:nvPr>
        </p:nvSpPr>
        <p:spPr>
          <a:noFill/>
          <a:ln/>
        </p:spPr>
        <p:txBody>
          <a:bodyPr/>
          <a:lstStyle/>
          <a:p>
            <a:endParaRPr lang="en-US" smtClean="0">
              <a:latin typeface="Arial" pitchFamily="-72" charset="0"/>
            </a:endParaRPr>
          </a:p>
        </p:txBody>
      </p:sp>
      <p:sp>
        <p:nvSpPr>
          <p:cNvPr id="11267" name="Slide Number Placeholder 3"/>
          <p:cNvSpPr>
            <a:spLocks noGrp="1"/>
          </p:cNvSpPr>
          <p:nvPr>
            <p:ph type="sldNum" sz="quarter" idx="5"/>
          </p:nvPr>
        </p:nvSpPr>
        <p:spPr>
          <a:noFill/>
        </p:spPr>
        <p:txBody>
          <a:bodyPr/>
          <a:lstStyle/>
          <a:p>
            <a:fld id="{93DCFEA4-DA8A-449B-90BE-3C942852623E}" type="slidenum">
              <a:rPr lang="en-US" smtClean="0">
                <a:latin typeface="Arial" pitchFamily="-72" charset="0"/>
                <a:ea typeface="ＭＳ Ｐゴシック" pitchFamily="-72" charset="-128"/>
                <a:cs typeface="ＭＳ Ｐゴシック" pitchFamily="-72" charset="-128"/>
              </a:rPr>
              <a:pPr/>
              <a:t>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a:ln/>
        </p:spPr>
      </p:sp>
      <p:sp>
        <p:nvSpPr>
          <p:cNvPr id="13314" name="Notes Placeholder 2"/>
          <p:cNvSpPr>
            <a:spLocks noGrp="1"/>
          </p:cNvSpPr>
          <p:nvPr>
            <p:ph type="body" idx="1"/>
          </p:nvPr>
        </p:nvSpPr>
        <p:spPr>
          <a:noFill/>
          <a:ln/>
        </p:spPr>
        <p:txBody>
          <a:bodyPr/>
          <a:lstStyle/>
          <a:p>
            <a:endParaRPr lang="en-US" smtClean="0">
              <a:latin typeface="Arial" pitchFamily="-72" charset="0"/>
            </a:endParaRPr>
          </a:p>
        </p:txBody>
      </p:sp>
      <p:sp>
        <p:nvSpPr>
          <p:cNvPr id="13315" name="Slide Number Placeholder 3"/>
          <p:cNvSpPr>
            <a:spLocks noGrp="1"/>
          </p:cNvSpPr>
          <p:nvPr>
            <p:ph type="sldNum" sz="quarter" idx="5"/>
          </p:nvPr>
        </p:nvSpPr>
        <p:spPr>
          <a:noFill/>
        </p:spPr>
        <p:txBody>
          <a:bodyPr/>
          <a:lstStyle/>
          <a:p>
            <a:fld id="{4C4430CD-9E22-4685-9F55-2452342701A2}" type="slidenum">
              <a:rPr lang="en-US" smtClean="0">
                <a:latin typeface="Arial" pitchFamily="-72" charset="0"/>
                <a:ea typeface="ＭＳ Ｐゴシック" pitchFamily="-72" charset="-128"/>
                <a:cs typeface="ＭＳ Ｐゴシック" pitchFamily="-72" charset="-128"/>
              </a:rPr>
              <a:pPr/>
              <a:t>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p:spPr>
        <p:txBody>
          <a:bodyPr/>
          <a:lstStyle/>
          <a:p>
            <a:endParaRPr lang="en-US" smtClean="0">
              <a:latin typeface="Arial" pitchFamily="-72" charset="0"/>
            </a:endParaRPr>
          </a:p>
        </p:txBody>
      </p:sp>
      <p:sp>
        <p:nvSpPr>
          <p:cNvPr id="15363" name="Slide Number Placeholder 3"/>
          <p:cNvSpPr>
            <a:spLocks noGrp="1"/>
          </p:cNvSpPr>
          <p:nvPr>
            <p:ph type="sldNum" sz="quarter" idx="5"/>
          </p:nvPr>
        </p:nvSpPr>
        <p:spPr>
          <a:noFill/>
        </p:spPr>
        <p:txBody>
          <a:bodyPr/>
          <a:lstStyle/>
          <a:p>
            <a:fld id="{D8DBD828-A480-4904-A44C-95E8AF007E30}" type="slidenum">
              <a:rPr lang="en-US" smtClean="0">
                <a:latin typeface="Arial" pitchFamily="-72" charset="0"/>
                <a:ea typeface="ＭＳ Ｐゴシック" pitchFamily="-72" charset="-128"/>
                <a:cs typeface="ＭＳ Ｐゴシック" pitchFamily="-72" charset="-128"/>
              </a:rPr>
              <a:pPr/>
              <a:t>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72" charset="0"/>
            </a:endParaRPr>
          </a:p>
        </p:txBody>
      </p:sp>
      <p:sp>
        <p:nvSpPr>
          <p:cNvPr id="17411" name="Slide Number Placeholder 3"/>
          <p:cNvSpPr>
            <a:spLocks noGrp="1"/>
          </p:cNvSpPr>
          <p:nvPr>
            <p:ph type="sldNum" sz="quarter" idx="5"/>
          </p:nvPr>
        </p:nvSpPr>
        <p:spPr>
          <a:noFill/>
        </p:spPr>
        <p:txBody>
          <a:bodyPr/>
          <a:lstStyle/>
          <a:p>
            <a:fld id="{84EB9545-ED7D-4591-8C1D-F17BE38B9D34}" type="slidenum">
              <a:rPr lang="en-US" smtClean="0">
                <a:latin typeface="Arial" pitchFamily="-72" charset="0"/>
                <a:ea typeface="ＭＳ Ｐゴシック" pitchFamily="-72" charset="-128"/>
                <a:cs typeface="ＭＳ Ｐゴシック" pitchFamily="-72" charset="-128"/>
              </a:rPr>
              <a:pPr/>
              <a:t>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latin typeface="Arial" pitchFamily="-72" charset="0"/>
            </a:endParaRPr>
          </a:p>
        </p:txBody>
      </p:sp>
      <p:sp>
        <p:nvSpPr>
          <p:cNvPr id="19459" name="Slide Number Placeholder 3"/>
          <p:cNvSpPr>
            <a:spLocks noGrp="1"/>
          </p:cNvSpPr>
          <p:nvPr>
            <p:ph type="sldNum" sz="quarter" idx="5"/>
          </p:nvPr>
        </p:nvSpPr>
        <p:spPr>
          <a:noFill/>
        </p:spPr>
        <p:txBody>
          <a:bodyPr/>
          <a:lstStyle/>
          <a:p>
            <a:fld id="{C352BC90-8661-4302-A84C-5A33493AD86C}" type="slidenum">
              <a:rPr lang="en-US" smtClean="0">
                <a:latin typeface="Arial" pitchFamily="-72" charset="0"/>
                <a:ea typeface="ＭＳ Ｐゴシック" pitchFamily="-72" charset="-128"/>
                <a:cs typeface="ＭＳ Ｐゴシック" pitchFamily="-72" charset="-128"/>
              </a:rPr>
              <a:pPr/>
              <a:t>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940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5940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37823" y="1289342"/>
            <a:ext cx="8906177" cy="5211985"/>
          </a:xfrm>
        </p:spPr>
        <p:txBody>
          <a:bodyPr/>
          <a:lstStyle>
            <a:lvl1pPr>
              <a:buClr>
                <a:srgbClr val="1A1A70"/>
              </a:buClr>
              <a:buFont typeface="Wingdings" pitchFamily="2" charset="2"/>
              <a:buChar char="v"/>
              <a:defRPr>
                <a:solidFill>
                  <a:srgbClr val="1A1A70"/>
                </a:solidFill>
                <a:latin typeface="Book Antiqua" pitchFamily="18" charset="0"/>
              </a:defRPr>
            </a:lvl1pPr>
            <a:lvl2pPr>
              <a:buClr>
                <a:srgbClr val="1A1A70"/>
              </a:buClr>
              <a:buFont typeface="Wingdings" pitchFamily="2" charset="2"/>
              <a:buChar char="§"/>
              <a:defRPr>
                <a:solidFill>
                  <a:srgbClr val="1A1A70"/>
                </a:solidFill>
                <a:latin typeface="Book Antiqua" pitchFamily="18" charset="0"/>
              </a:defRPr>
            </a:lvl2pPr>
            <a:lvl3pPr>
              <a:buFont typeface="Arial" pitchFamily="34" charset="0"/>
              <a:buChar char="•"/>
              <a:defRPr sz="2000">
                <a:solidFill>
                  <a:srgbClr val="1A1A70"/>
                </a:solidFill>
                <a:latin typeface="Book Antiqua" pitchFamily="18" charset="0"/>
              </a:defRPr>
            </a:lvl3pPr>
            <a:lvl4pPr>
              <a:defRPr>
                <a:solidFill>
                  <a:srgbClr val="1A1A70"/>
                </a:solidFill>
                <a:latin typeface="Book Antiqua" pitchFamily="18" charset="0"/>
              </a:defRPr>
            </a:lvl4pPr>
            <a:lvl5pPr>
              <a:defRPr>
                <a:solidFill>
                  <a:srgbClr val="1A1A70"/>
                </a:solidFill>
                <a:latin typeface="Book Antiqu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gray">
          <a:xfrm>
            <a:off x="179388" y="0"/>
            <a:ext cx="8964612" cy="12684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329731" name="Rectangle 3"/>
          <p:cNvSpPr>
            <a:spLocks noChangeArrowheads="1"/>
          </p:cNvSpPr>
          <p:nvPr/>
        </p:nvSpPr>
        <p:spPr bwMode="gray">
          <a:xfrm>
            <a:off x="179388" y="188913"/>
            <a:ext cx="8748712"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329732" name="Rectangle 4"/>
          <p:cNvSpPr>
            <a:spLocks noChangeArrowheads="1"/>
          </p:cNvSpPr>
          <p:nvPr/>
        </p:nvSpPr>
        <p:spPr bwMode="gray">
          <a:xfrm>
            <a:off x="0" y="0"/>
            <a:ext cx="215900" cy="6858000"/>
          </a:xfrm>
          <a:prstGeom prst="rect">
            <a:avLst/>
          </a:prstGeom>
          <a:gradFill rotWithShape="1">
            <a:gsLst>
              <a:gs pos="0">
                <a:schemeClr val="tx2"/>
              </a:gs>
              <a:gs pos="100000">
                <a:srgbClr val="FFFFFF"/>
              </a:gs>
            </a:gsLst>
            <a:lin ang="5400000" scaled="1"/>
          </a:gradFill>
          <a:ln w="9525" algn="ctr">
            <a:noFill/>
            <a:miter lim="800000"/>
            <a:headEnd/>
            <a:tailEnd/>
          </a:ln>
          <a:effectLst/>
        </p:spPr>
        <p:txBody>
          <a:bodyPr wrap="none" anchor="ctr"/>
          <a:lstStyle/>
          <a:p>
            <a:pPr>
              <a:defRPr/>
            </a:pPr>
            <a:endParaRPr lang="en-US"/>
          </a:p>
        </p:txBody>
      </p:sp>
      <p:sp>
        <p:nvSpPr>
          <p:cNvPr id="10245"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Flow-Time Analysis</a:t>
            </a:r>
          </a:p>
        </p:txBody>
      </p:sp>
      <p:sp>
        <p:nvSpPr>
          <p:cNvPr id="10246" name="Rectangle 6"/>
          <p:cNvSpPr>
            <a:spLocks noGrp="1" noChangeArrowheads="1"/>
          </p:cNvSpPr>
          <p:nvPr>
            <p:ph type="body" idx="1"/>
          </p:nvPr>
        </p:nvSpPr>
        <p:spPr bwMode="auto">
          <a:xfrm>
            <a:off x="237823" y="1289343"/>
            <a:ext cx="8906177" cy="510225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329736" name="Text Box 8"/>
          <p:cNvSpPr txBox="1">
            <a:spLocks noChangeArrowheads="1"/>
          </p:cNvSpPr>
          <p:nvPr userDrawn="1"/>
        </p:nvSpPr>
        <p:spPr bwMode="auto">
          <a:xfrm>
            <a:off x="7342188" y="-84138"/>
            <a:ext cx="1909762" cy="274638"/>
          </a:xfrm>
          <a:prstGeom prst="rect">
            <a:avLst/>
          </a:prstGeom>
          <a:noFill/>
          <a:ln w="9525">
            <a:noFill/>
            <a:miter lim="800000"/>
            <a:headEnd/>
            <a:tailEnd/>
          </a:ln>
          <a:effectLst/>
        </p:spPr>
        <p:txBody>
          <a:bodyPr>
            <a:spAutoFit/>
          </a:bodyPr>
          <a:lstStyle/>
          <a:p>
            <a:pPr>
              <a:defRPr/>
            </a:pPr>
            <a:r>
              <a:rPr lang="en-US" sz="1200" b="1" i="1">
                <a:solidFill>
                  <a:schemeClr val="bg1"/>
                </a:solidFill>
              </a:rPr>
              <a:t>4. Flow-Time Analysis</a:t>
            </a:r>
          </a:p>
        </p:txBody>
      </p:sp>
      <p:sp>
        <p:nvSpPr>
          <p:cNvPr id="9" name="Date Placeholder 3"/>
          <p:cNvSpPr>
            <a:spLocks noGrp="1"/>
          </p:cNvSpPr>
          <p:nvPr>
            <p:ph type="dt" sz="half" idx="2"/>
          </p:nvPr>
        </p:nvSpPr>
        <p:spPr>
          <a:xfrm>
            <a:off x="228600" y="6520244"/>
            <a:ext cx="2133600"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r>
              <a:rPr lang="en-US" dirty="0" smtClean="0"/>
              <a:t>Flow Time Analysis</a:t>
            </a:r>
            <a:endParaRPr lang="en-US" dirty="0"/>
          </a:p>
        </p:txBody>
      </p:sp>
      <p:sp>
        <p:nvSpPr>
          <p:cNvPr id="10" name="Footer Placeholder 4"/>
          <p:cNvSpPr>
            <a:spLocks noGrp="1"/>
          </p:cNvSpPr>
          <p:nvPr>
            <p:ph type="ftr" sz="quarter" idx="3"/>
          </p:nvPr>
        </p:nvSpPr>
        <p:spPr>
          <a:xfrm>
            <a:off x="3124200" y="6520244"/>
            <a:ext cx="2895600" cy="365125"/>
          </a:xfrm>
          <a:prstGeom prst="rect">
            <a:avLst/>
          </a:prstGeom>
        </p:spPr>
        <p:txBody>
          <a:bodyPr vert="horz" lIns="91440" tIns="45720" rIns="91440" bIns="45720" rtlCol="0" anchor="ctr"/>
          <a:lstStyle>
            <a:lvl1pPr algn="ctr">
              <a:defRPr sz="1200">
                <a:solidFill>
                  <a:schemeClr val="tx1"/>
                </a:solidFill>
                <a:latin typeface="Impact" pitchFamily="34" charset="0"/>
              </a:defRPr>
            </a:lvl1pPr>
          </a:lstStyle>
          <a:p>
            <a:r>
              <a:rPr lang="en-US" dirty="0" err="1" smtClean="0"/>
              <a:t>Ardavan</a:t>
            </a:r>
            <a:r>
              <a:rPr lang="en-US" dirty="0" smtClean="0"/>
              <a:t> </a:t>
            </a:r>
            <a:r>
              <a:rPr lang="en-US" dirty="0" err="1" smtClean="0"/>
              <a:t>Asef-Vaziri</a:t>
            </a:r>
            <a:r>
              <a:rPr lang="en-US" dirty="0" smtClean="0"/>
              <a:t>, Nov. 2011</a:t>
            </a:r>
            <a:endParaRPr lang="en-US" dirty="0"/>
          </a:p>
        </p:txBody>
      </p:sp>
      <p:sp>
        <p:nvSpPr>
          <p:cNvPr id="11" name="Slide Number Placeholder 5"/>
          <p:cNvSpPr>
            <a:spLocks noGrp="1"/>
          </p:cNvSpPr>
          <p:nvPr>
            <p:ph type="sldNum" sz="quarter" idx="4"/>
          </p:nvPr>
        </p:nvSpPr>
        <p:spPr>
          <a:xfrm>
            <a:off x="6781800" y="6520244"/>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fld id="{1D331E90-ED23-40F1-83B5-F035C5BC55BC}" type="slidenum">
              <a:rPr lang="en-US" smtClean="0"/>
              <a:pPr/>
              <a:t>‹#›</a:t>
            </a:fld>
            <a:endParaRPr lang="en-US" dirty="0"/>
          </a:p>
        </p:txBody>
      </p:sp>
      <p:cxnSp>
        <p:nvCxnSpPr>
          <p:cNvPr id="12" name="Straight Connector 11"/>
          <p:cNvCxnSpPr/>
          <p:nvPr userDrawn="1"/>
        </p:nvCxnSpPr>
        <p:spPr>
          <a:xfrm>
            <a:off x="0" y="6501328"/>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timing>
    <p:tnLst>
      <p:par>
        <p:cTn id="1" dur="indefinite" restart="never" nodeType="tmRoot"/>
      </p:par>
    </p:tnLst>
  </p:timing>
  <p:hf hdr="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Impact" pitchFamily="34" charset="0"/>
        </a:defRPr>
      </a:lvl2pPr>
      <a:lvl3pPr algn="l" rtl="0" eaLnBrk="0" fontAlgn="base" hangingPunct="0">
        <a:spcBef>
          <a:spcPct val="0"/>
        </a:spcBef>
        <a:spcAft>
          <a:spcPct val="0"/>
        </a:spcAft>
        <a:defRPr sz="3200">
          <a:solidFill>
            <a:schemeClr val="bg1"/>
          </a:solidFill>
          <a:latin typeface="Impact" pitchFamily="34" charset="0"/>
        </a:defRPr>
      </a:lvl3pPr>
      <a:lvl4pPr algn="l" rtl="0" eaLnBrk="0" fontAlgn="base" hangingPunct="0">
        <a:spcBef>
          <a:spcPct val="0"/>
        </a:spcBef>
        <a:spcAft>
          <a:spcPct val="0"/>
        </a:spcAft>
        <a:defRPr sz="3200">
          <a:solidFill>
            <a:schemeClr val="bg1"/>
          </a:solidFill>
          <a:latin typeface="Impact" pitchFamily="34" charset="0"/>
        </a:defRPr>
      </a:lvl4pPr>
      <a:lvl5pPr algn="l" rtl="0" eaLnBrk="0" fontAlgn="base" hangingPunct="0">
        <a:spcBef>
          <a:spcPct val="0"/>
        </a:spcBef>
        <a:spcAft>
          <a:spcPct val="0"/>
        </a:spcAft>
        <a:defRPr sz="3200">
          <a:solidFill>
            <a:schemeClr val="bg1"/>
          </a:solidFill>
          <a:latin typeface="Impact" pitchFamily="34" charset="0"/>
        </a:defRPr>
      </a:lvl5pPr>
      <a:lvl6pPr marL="457200" algn="l" rtl="0" fontAlgn="base">
        <a:spcBef>
          <a:spcPct val="0"/>
        </a:spcBef>
        <a:spcAft>
          <a:spcPct val="0"/>
        </a:spcAft>
        <a:defRPr sz="3200">
          <a:solidFill>
            <a:schemeClr val="bg1"/>
          </a:solidFill>
          <a:latin typeface="Impact" pitchFamily="34" charset="0"/>
        </a:defRPr>
      </a:lvl6pPr>
      <a:lvl7pPr marL="914400" algn="l" rtl="0" fontAlgn="base">
        <a:spcBef>
          <a:spcPct val="0"/>
        </a:spcBef>
        <a:spcAft>
          <a:spcPct val="0"/>
        </a:spcAft>
        <a:defRPr sz="3200">
          <a:solidFill>
            <a:schemeClr val="bg1"/>
          </a:solidFill>
          <a:latin typeface="Impact" pitchFamily="34" charset="0"/>
        </a:defRPr>
      </a:lvl7pPr>
      <a:lvl8pPr marL="1371600" algn="l" rtl="0" fontAlgn="base">
        <a:spcBef>
          <a:spcPct val="0"/>
        </a:spcBef>
        <a:spcAft>
          <a:spcPct val="0"/>
        </a:spcAft>
        <a:defRPr sz="3200">
          <a:solidFill>
            <a:schemeClr val="bg1"/>
          </a:solidFill>
          <a:latin typeface="Impact" pitchFamily="34" charset="0"/>
        </a:defRPr>
      </a:lvl8pPr>
      <a:lvl9pPr marL="1828800" algn="l" rtl="0" fontAlgn="base">
        <a:spcBef>
          <a:spcPct val="0"/>
        </a:spcBef>
        <a:spcAft>
          <a:spcPct val="0"/>
        </a:spcAft>
        <a:defRPr sz="3200">
          <a:solidFill>
            <a:schemeClr val="bg1"/>
          </a:solidFill>
          <a:latin typeface="Impact" pitchFamily="34" charset="0"/>
        </a:defRPr>
      </a:lvl9pPr>
    </p:titleStyle>
    <p:bodyStyle>
      <a:lvl1pPr marL="342900" indent="-342900" algn="l" rtl="0" eaLnBrk="0" fontAlgn="base" hangingPunct="0">
        <a:lnSpc>
          <a:spcPct val="130000"/>
        </a:lnSpc>
        <a:spcBef>
          <a:spcPct val="20000"/>
        </a:spcBef>
        <a:spcAft>
          <a:spcPct val="0"/>
        </a:spcAft>
        <a:buClr>
          <a:srgbClr val="000000"/>
        </a:buClr>
        <a:buFont typeface="Wingdings" pitchFamily="2" charset="2"/>
        <a:buChar char="•"/>
        <a:defRPr sz="2400">
          <a:solidFill>
            <a:srgbClr val="0E3780"/>
          </a:solidFill>
          <a:latin typeface="+mn-lt"/>
          <a:ea typeface="+mn-ea"/>
          <a:cs typeface="+mn-cs"/>
        </a:defRPr>
      </a:lvl1pPr>
      <a:lvl2pPr marL="742950" indent="-285750" algn="l" rtl="0" eaLnBrk="0" fontAlgn="base" hangingPunct="0">
        <a:lnSpc>
          <a:spcPct val="130000"/>
        </a:lnSpc>
        <a:spcBef>
          <a:spcPct val="20000"/>
        </a:spcBef>
        <a:spcAft>
          <a:spcPct val="0"/>
        </a:spcAft>
        <a:buClr>
          <a:schemeClr val="tx1"/>
        </a:buClr>
        <a:buFont typeface="Symbol" pitchFamily="18" charset="2"/>
        <a:buChar char="-"/>
        <a:defRPr sz="2000">
          <a:solidFill>
            <a:srgbClr val="0E3780"/>
          </a:solidFill>
          <a:latin typeface="+mn-lt"/>
        </a:defRPr>
      </a:lvl2pPr>
      <a:lvl3pPr marL="1143000" indent="-228600" algn="l" rtl="0" eaLnBrk="0" fontAlgn="base" hangingPunct="0">
        <a:lnSpc>
          <a:spcPct val="130000"/>
        </a:lnSpc>
        <a:spcBef>
          <a:spcPct val="20000"/>
        </a:spcBef>
        <a:spcAft>
          <a:spcPct val="0"/>
        </a:spcAft>
        <a:buClr>
          <a:schemeClr val="tx1"/>
        </a:buClr>
        <a:buFont typeface="Symbol" pitchFamily="18" charset="2"/>
        <a:buChar char="-"/>
        <a:defRPr sz="2400">
          <a:solidFill>
            <a:srgbClr val="0E3780"/>
          </a:solidFill>
          <a:latin typeface="+mn-lt"/>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000000"/>
          </a:solidFill>
          <a:latin typeface="Arial"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000000"/>
          </a:solidFill>
          <a:latin typeface="Arial"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0" y="0"/>
            <a:ext cx="9144000" cy="6858000"/>
          </a:xfrm>
          <a:solidFill>
            <a:schemeClr val="bg1"/>
          </a:solidFill>
        </p:spPr>
        <p:txBody>
          <a:bodyPr/>
          <a:lstStyle/>
          <a:p>
            <a:pPr marL="0" indent="0" algn="ctr" eaLnBrk="1" hangingPunct="1">
              <a:buNone/>
            </a:pPr>
            <a:r>
              <a:rPr lang="en-US" sz="4000" dirty="0" smtClean="0">
                <a:latin typeface="+mj-lt"/>
              </a:rPr>
              <a:t>Flow Time</a:t>
            </a:r>
          </a:p>
          <a:p>
            <a:pPr marL="0" indent="0" algn="ctr" eaLnBrk="1" hangingPunct="1">
              <a:buNone/>
            </a:pPr>
            <a:r>
              <a:rPr lang="en-US" sz="4000" dirty="0" smtClean="0">
                <a:latin typeface="+mj-lt"/>
              </a:rPr>
              <a:t>4</a:t>
            </a:r>
            <a:r>
              <a:rPr lang="en-US" sz="4000" dirty="0" smtClean="0">
                <a:latin typeface="+mj-lt"/>
              </a:rPr>
              <a:t>-Dynamics</a:t>
            </a:r>
          </a:p>
          <a:p>
            <a:pPr marL="0" indent="0" algn="ctr" eaLnBrk="1" hangingPunct="1">
              <a:buNone/>
            </a:pPr>
            <a:endParaRPr lang="en-US" sz="4000" dirty="0" smtClean="0">
              <a:latin typeface="+mj-lt"/>
            </a:endParaRPr>
          </a:p>
          <a:p>
            <a:pPr marL="0" indent="0" algn="ctr" eaLnBrk="1" hangingPunct="1">
              <a:buNone/>
            </a:pPr>
            <a:endParaRPr lang="en-US" sz="4000" dirty="0" smtClean="0">
              <a:latin typeface="+mj-lt"/>
            </a:endParaRPr>
          </a:p>
          <a:p>
            <a:pPr marL="0" indent="0" algn="ctr" eaLnBrk="1" hangingPunct="1">
              <a:buNone/>
            </a:pPr>
            <a:endParaRPr lang="en-US" sz="4000" dirty="0">
              <a:latin typeface="+mj-lt"/>
            </a:endParaRPr>
          </a:p>
          <a:p>
            <a:pPr marL="0" indent="0" algn="ctr" eaLnBrk="1" hangingPunct="1">
              <a:buNone/>
            </a:pPr>
            <a:endParaRPr lang="en-US" sz="4000" dirty="0" smtClean="0">
              <a:latin typeface="+mj-lt"/>
            </a:endParaRPr>
          </a:p>
          <a:p>
            <a:pPr marL="0" indent="0" algn="ctr" eaLnBrk="1" hangingPunct="1">
              <a:buNone/>
            </a:pPr>
            <a:endParaRPr lang="en-US" sz="4000" dirty="0">
              <a:latin typeface="+mj-lt"/>
            </a:endParaRPr>
          </a:p>
          <a:p>
            <a:pPr marL="0" indent="0" algn="ctr" eaLnBrk="1" hangingPunct="1">
              <a:buNone/>
            </a:pPr>
            <a:r>
              <a:rPr lang="en-US" sz="2000" dirty="0" smtClean="0">
                <a:latin typeface="+mj-lt"/>
              </a:rPr>
              <a:t>Based on the book: Managing Business Process Flows</a:t>
            </a:r>
          </a:p>
        </p:txBody>
      </p:sp>
    </p:spTree>
    <p:extLst>
      <p:ext uri="{BB962C8B-B14F-4D97-AF65-F5344CB8AC3E}">
        <p14:creationId xmlns:p14="http://schemas.microsoft.com/office/powerpoint/2010/main" val="3809835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a:xfrm>
            <a:off x="201613" y="192088"/>
            <a:ext cx="8759825" cy="877887"/>
          </a:xfrm>
        </p:spPr>
        <p:txBody>
          <a:bodyPr/>
          <a:lstStyle/>
          <a:p>
            <a:r>
              <a:rPr lang="en-US" smtClean="0">
                <a:latin typeface="Impact" pitchFamily="-72" charset="0"/>
              </a:rPr>
              <a:t>Average Flow Time</a:t>
            </a:r>
          </a:p>
        </p:txBody>
      </p:sp>
      <p:sp>
        <p:nvSpPr>
          <p:cNvPr id="7" name="Content Placeholder 1"/>
          <p:cNvSpPr txBox="1">
            <a:spLocks/>
          </p:cNvSpPr>
          <p:nvPr/>
        </p:nvSpPr>
        <p:spPr bwMode="auto">
          <a:xfrm>
            <a:off x="182563" y="1235075"/>
            <a:ext cx="8961437" cy="5211763"/>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g) Compute the average flow time from 7:45AM to 12:00PM.</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RT = I, R = 3.76 per min, I = 144.7</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T = 144.7/3.76 = 38.44 min.</a:t>
            </a:r>
          </a:p>
        </p:txBody>
      </p:sp>
      <p:sp>
        <p:nvSpPr>
          <p:cNvPr id="8"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9"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10</a:t>
            </a:fld>
            <a:endParaRPr lang="en-US" dirty="0">
              <a:latin typeface="Impact" pitchFamily="-72" charset="0"/>
            </a:endParaRPr>
          </a:p>
        </p:txBody>
      </p:sp>
      <p:sp>
        <p:nvSpPr>
          <p:cNvPr id="10"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11773643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Content Placeholder 1"/>
          <p:cNvSpPr>
            <a:spLocks noGrp="1"/>
          </p:cNvSpPr>
          <p:nvPr>
            <p:ph idx="1"/>
          </p:nvPr>
        </p:nvSpPr>
        <p:spPr>
          <a:xfrm>
            <a:off x="228600" y="1295400"/>
            <a:ext cx="8915400" cy="5257800"/>
          </a:xfrm>
        </p:spPr>
        <p:txBody>
          <a:bodyPr/>
          <a:lstStyle/>
          <a:p>
            <a:pPr marL="0" indent="0">
              <a:lnSpc>
                <a:spcPct val="100000"/>
              </a:lnSpc>
              <a:buFont typeface="Wingdings" pitchFamily="-72" charset="2"/>
              <a:buNone/>
            </a:pPr>
            <a:r>
              <a:rPr lang="en-US" dirty="0">
                <a:latin typeface="Book Antiqua" pitchFamily="-72" charset="0"/>
              </a:rPr>
              <a:t>The “Steal a Deal” gift shop specializes in heavily discounted merchandise for the holiday season.  The store prices are so appealing that lines of people queue up in the early AM hours in front of the store doors in order to secure a place in the line. </a:t>
            </a:r>
          </a:p>
          <a:p>
            <a:pPr marL="0" indent="0">
              <a:lnSpc>
                <a:spcPct val="100000"/>
              </a:lnSpc>
              <a:buFont typeface="Wingdings" pitchFamily="-72" charset="2"/>
              <a:buNone/>
            </a:pPr>
            <a:r>
              <a:rPr lang="en-US" dirty="0">
                <a:latin typeface="Book Antiqua" pitchFamily="-72" charset="0"/>
              </a:rPr>
              <a:t>On the morning after Thanksgiving, one of the </a:t>
            </a:r>
            <a:r>
              <a:rPr lang="en-US" dirty="0" smtClean="0">
                <a:latin typeface="Book Antiqua" pitchFamily="-72" charset="0"/>
              </a:rPr>
              <a:t>most busy days </a:t>
            </a:r>
            <a:r>
              <a:rPr lang="en-US" dirty="0">
                <a:latin typeface="Book Antiqua" pitchFamily="-72" charset="0"/>
              </a:rPr>
              <a:t>of the year, the store opened its doors at 8:00AM.  From 7:45 to 8:</a:t>
            </a:r>
            <a:r>
              <a:rPr lang="en-US" dirty="0" smtClean="0">
                <a:latin typeface="Book Antiqua" pitchFamily="-72" charset="0"/>
              </a:rPr>
              <a:t>00, 120 </a:t>
            </a:r>
            <a:r>
              <a:rPr lang="en-US" dirty="0">
                <a:latin typeface="Book Antiqua" pitchFamily="-72" charset="0"/>
              </a:rPr>
              <a:t>customers arrive </a:t>
            </a:r>
            <a:r>
              <a:rPr lang="en-US" dirty="0" smtClean="0">
                <a:latin typeface="Book Antiqua" pitchFamily="-72" charset="0"/>
              </a:rPr>
              <a:t>and are </a:t>
            </a:r>
            <a:r>
              <a:rPr lang="en-US" dirty="0">
                <a:latin typeface="Book Antiqua" pitchFamily="-72" charset="0"/>
              </a:rPr>
              <a:t>already waiting in line.  From 8:00AM to 10:00AM, new customers arrive at the rate of 5 per minute.  After 10:00AM, the rate reduces to 2 per minute.  The store admits customers at the rate of 4 per minute.  </a:t>
            </a:r>
            <a:endParaRPr lang="en-US" sz="2200" dirty="0">
              <a:latin typeface="Book Antiqua" pitchFamily="-72" charset="0"/>
            </a:endParaRPr>
          </a:p>
          <a:p>
            <a:pPr lvl="1">
              <a:buFont typeface="Symbol" pitchFamily="-72" charset="2"/>
              <a:buNone/>
            </a:pPr>
            <a:r>
              <a:rPr lang="en-US" sz="2200" dirty="0">
                <a:latin typeface="Book Antiqua" pitchFamily="-72" charset="0"/>
              </a:rPr>
              <a:t> </a:t>
            </a:r>
          </a:p>
          <a:p>
            <a:pPr marL="0" indent="0">
              <a:buFont typeface="Wingdings" pitchFamily="-72" charset="2"/>
              <a:buNone/>
            </a:pPr>
            <a:endParaRPr lang="en-US" dirty="0">
              <a:latin typeface="Book Antiqua" pitchFamily="-72" charset="0"/>
            </a:endParaRPr>
          </a:p>
        </p:txBody>
      </p:sp>
      <p:sp>
        <p:nvSpPr>
          <p:cNvPr id="4098" name="Title 2"/>
          <p:cNvSpPr>
            <a:spLocks noGrp="1"/>
          </p:cNvSpPr>
          <p:nvPr>
            <p:ph type="title"/>
          </p:nvPr>
        </p:nvSpPr>
        <p:spPr>
          <a:xfrm>
            <a:off x="201613" y="192088"/>
            <a:ext cx="8759825" cy="877887"/>
          </a:xfrm>
        </p:spPr>
        <p:txBody>
          <a:bodyPr/>
          <a:lstStyle/>
          <a:p>
            <a:r>
              <a:rPr lang="en-US" smtClean="0">
                <a:latin typeface="Impact" pitchFamily="-72" charset="0"/>
              </a:rPr>
              <a:t>Flow Time Example </a:t>
            </a:r>
          </a:p>
        </p:txBody>
      </p:sp>
      <p:sp>
        <p:nvSpPr>
          <p:cNvPr id="4099" name="Date Placeholder 3"/>
          <p:cNvSpPr>
            <a:spLocks noGrp="1"/>
          </p:cNvSpPr>
          <p:nvPr>
            <p:ph type="dt" sz="quarter" idx="4294967295"/>
          </p:nvPr>
        </p:nvSpPr>
        <p:spPr bwMode="auto">
          <a:xfrm>
            <a:off x="0" y="6492875"/>
            <a:ext cx="2133600" cy="365125"/>
          </a:xfrm>
          <a:prstGeom prst="rect">
            <a:avLst/>
          </a:prstGeom>
          <a:noFill/>
          <a:ln>
            <a:miter lim="800000"/>
            <a:headEnd/>
            <a:tailEnd/>
          </a:ln>
        </p:spPr>
        <p:txBody>
          <a:bodyPr anchor="ctr">
            <a:prstTxWarp prst="textNoShape">
              <a:avLst/>
            </a:prstTxWarp>
          </a:bodyPr>
          <a:lstStyle/>
          <a:p>
            <a:r>
              <a:rPr lang="en-US" sz="1200" dirty="0" smtClean="0">
                <a:latin typeface="Impact" pitchFamily="-72" charset="0"/>
              </a:rPr>
              <a:t>Flow Time Dynamics</a:t>
            </a:r>
            <a:endParaRPr lang="en-US" sz="1200" dirty="0">
              <a:latin typeface="Impact" pitchFamily="-72" charset="0"/>
            </a:endParaRPr>
          </a:p>
        </p:txBody>
      </p:sp>
      <p:sp>
        <p:nvSpPr>
          <p:cNvPr id="4100" name="Slide Number Placeholder 4"/>
          <p:cNvSpPr>
            <a:spLocks noGrp="1"/>
          </p:cNvSpPr>
          <p:nvPr>
            <p:ph type="sldNum" sz="quarter" idx="4294967295"/>
          </p:nvPr>
        </p:nvSpPr>
        <p:spPr bwMode="auto">
          <a:xfrm>
            <a:off x="6992029" y="6519863"/>
            <a:ext cx="2133600" cy="365125"/>
          </a:xfrm>
          <a:prstGeom prst="rect">
            <a:avLst/>
          </a:prstGeom>
          <a:noFill/>
          <a:ln>
            <a:miter lim="800000"/>
            <a:headEnd/>
            <a:tailEnd/>
          </a:ln>
        </p:spPr>
        <p:txBody>
          <a:bodyPr anchor="ctr">
            <a:prstTxWarp prst="textNoShape">
              <a:avLst/>
            </a:prstTxWarp>
          </a:bodyPr>
          <a:lstStyle/>
          <a:p>
            <a:pPr algn="r"/>
            <a:fld id="{FE9D56D1-E1CE-48D3-9FD9-C097649BB542}" type="slidenum">
              <a:rPr lang="en-US" sz="1200">
                <a:latin typeface="Impact" pitchFamily="-72" charset="0"/>
              </a:rPr>
              <a:pPr algn="r"/>
              <a:t>2</a:t>
            </a:fld>
            <a:endParaRPr lang="en-US" sz="1200" dirty="0">
              <a:latin typeface="Impact" pitchFamily="-72" charset="0"/>
            </a:endParaRPr>
          </a:p>
        </p:txBody>
      </p:sp>
      <p:sp>
        <p:nvSpPr>
          <p:cNvPr id="4101" name="Footer Placeholder 5"/>
          <p:cNvSpPr>
            <a:spLocks noGrp="1"/>
          </p:cNvSpPr>
          <p:nvPr>
            <p:ph type="ftr" sz="quarter" idx="4294967295"/>
          </p:nvPr>
        </p:nvSpPr>
        <p:spPr bwMode="auto">
          <a:xfrm>
            <a:off x="3124200" y="6519863"/>
            <a:ext cx="2895600" cy="365125"/>
          </a:xfrm>
          <a:prstGeom prst="rect">
            <a:avLst/>
          </a:prstGeom>
          <a:noFill/>
          <a:ln>
            <a:miter lim="800000"/>
            <a:headEnd/>
            <a:tailEnd/>
          </a:ln>
        </p:spPr>
        <p:txBody>
          <a:bodyPr anchor="ctr">
            <a:prstTxWarp prst="textNoShape">
              <a:avLst/>
            </a:prstTxWarp>
          </a:bodyPr>
          <a:lstStyle/>
          <a:p>
            <a:pPr algn="ctr"/>
            <a:r>
              <a:rPr lang="en-US" sz="1200" dirty="0">
                <a:latin typeface="Impact" pitchFamily="-72" charset="0"/>
              </a:rPr>
              <a:t>Ardavan </a:t>
            </a:r>
            <a:r>
              <a:rPr lang="en-US" sz="1200" dirty="0" smtClean="0">
                <a:latin typeface="Impact" pitchFamily="-72" charset="0"/>
              </a:rPr>
              <a:t>Asef-Vaziri, Sep. 2013</a:t>
            </a:r>
            <a:endParaRPr lang="en-US" sz="1200" dirty="0">
              <a:latin typeface="Impact" pitchFamily="-72" charset="0"/>
            </a:endParaRPr>
          </a:p>
        </p:txBody>
      </p:sp>
    </p:spTree>
    <p:extLst>
      <p:ext uri="{BB962C8B-B14F-4D97-AF65-F5344CB8AC3E}">
        <p14:creationId xmlns:p14="http://schemas.microsoft.com/office/powerpoint/2010/main" val="51045485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2"/>
          <p:cNvSpPr>
            <a:spLocks noGrp="1"/>
          </p:cNvSpPr>
          <p:nvPr>
            <p:ph type="title"/>
          </p:nvPr>
        </p:nvSpPr>
        <p:spPr>
          <a:xfrm>
            <a:off x="201613" y="192088"/>
            <a:ext cx="8759825" cy="877887"/>
          </a:xfrm>
        </p:spPr>
        <p:txBody>
          <a:bodyPr/>
          <a:lstStyle/>
          <a:p>
            <a:r>
              <a:rPr lang="en-US" smtClean="0">
                <a:latin typeface="Impact" pitchFamily="-72" charset="0"/>
              </a:rPr>
              <a:t>Schematic Representation of the Flow Dynamics</a:t>
            </a:r>
          </a:p>
        </p:txBody>
      </p:sp>
      <p:cxnSp>
        <p:nvCxnSpPr>
          <p:cNvPr id="8" name="Straight Arrow Connector 7"/>
          <p:cNvCxnSpPr/>
          <p:nvPr/>
        </p:nvCxnSpPr>
        <p:spPr>
          <a:xfrm>
            <a:off x="182563" y="6172200"/>
            <a:ext cx="8218487" cy="0"/>
          </a:xfrm>
          <a:prstGeom prst="straightConnector1">
            <a:avLst/>
          </a:prstGeom>
          <a:ln w="38100">
            <a:solidFill>
              <a:srgbClr val="1A1A7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903288" y="1508125"/>
            <a:ext cx="0" cy="4664075"/>
          </a:xfrm>
          <a:prstGeom prst="straightConnector1">
            <a:avLst/>
          </a:prstGeom>
          <a:ln w="38100">
            <a:solidFill>
              <a:srgbClr val="1A1A7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890588" y="1235075"/>
            <a:ext cx="2584450" cy="384016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890588" y="1308100"/>
            <a:ext cx="3224212" cy="3767138"/>
          </a:xfrm>
          <a:prstGeom prst="line">
            <a:avLst/>
          </a:prstGeom>
          <a:ln w="38100">
            <a:solidFill>
              <a:srgbClr val="1A1A7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881063" y="3840163"/>
            <a:ext cx="3705225" cy="12001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586288" y="3840163"/>
            <a:ext cx="1820862" cy="233203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Rectangle 19"/>
          <p:cNvSpPr>
            <a:spLocks noChangeArrowheads="1"/>
          </p:cNvSpPr>
          <p:nvPr/>
        </p:nvSpPr>
        <p:spPr bwMode="auto">
          <a:xfrm>
            <a:off x="1211263" y="1308100"/>
            <a:ext cx="1920875" cy="396875"/>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pPr>
            <a:r>
              <a:rPr lang="en-US" sz="2000">
                <a:solidFill>
                  <a:srgbClr val="FF0000"/>
                </a:solidFill>
                <a:latin typeface="Book Antiqua" pitchFamily="-72" charset="0"/>
              </a:rPr>
              <a:t>Rp&lt;</a:t>
            </a:r>
            <a:r>
              <a:rPr lang="en-US" sz="2000" baseline="-25000">
                <a:solidFill>
                  <a:srgbClr val="FF0000"/>
                </a:solidFill>
                <a:latin typeface="Book Antiqua" pitchFamily="-72" charset="0"/>
              </a:rPr>
              <a:t> </a:t>
            </a:r>
            <a:r>
              <a:rPr lang="en-US" sz="2000">
                <a:solidFill>
                  <a:srgbClr val="FF0000"/>
                </a:solidFill>
                <a:latin typeface="Book Antiqua" pitchFamily="-72" charset="0"/>
              </a:rPr>
              <a:t>Ra</a:t>
            </a:r>
            <a:r>
              <a:rPr lang="en-US" sz="2000" baseline="-25000">
                <a:solidFill>
                  <a:srgbClr val="FF0000"/>
                </a:solidFill>
                <a:latin typeface="Book Antiqua" pitchFamily="-72" charset="0"/>
              </a:rPr>
              <a:t> </a:t>
            </a:r>
            <a:r>
              <a:rPr lang="en-US" sz="2000">
                <a:solidFill>
                  <a:srgbClr val="FF0000"/>
                </a:solidFill>
                <a:latin typeface="Book Antiqua" pitchFamily="-72" charset="0"/>
              </a:rPr>
              <a:t>=5/min</a:t>
            </a:r>
          </a:p>
        </p:txBody>
      </p:sp>
      <p:sp>
        <p:nvSpPr>
          <p:cNvPr id="35" name="Rectangle 19"/>
          <p:cNvSpPr>
            <a:spLocks noChangeArrowheads="1"/>
          </p:cNvSpPr>
          <p:nvPr/>
        </p:nvSpPr>
        <p:spPr bwMode="auto">
          <a:xfrm>
            <a:off x="3933825" y="1508125"/>
            <a:ext cx="1492250" cy="396875"/>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pPr>
            <a:r>
              <a:rPr lang="en-US" sz="2000">
                <a:solidFill>
                  <a:srgbClr val="1A1A70"/>
                </a:solidFill>
                <a:latin typeface="Book Antiqua" pitchFamily="-72" charset="0"/>
              </a:rPr>
              <a:t>Rp</a:t>
            </a:r>
            <a:r>
              <a:rPr lang="en-US" sz="2000" baseline="-25000">
                <a:solidFill>
                  <a:srgbClr val="1A1A70"/>
                </a:solidFill>
                <a:latin typeface="Book Antiqua" pitchFamily="-72" charset="0"/>
              </a:rPr>
              <a:t> </a:t>
            </a:r>
            <a:r>
              <a:rPr lang="en-US" sz="2000">
                <a:solidFill>
                  <a:srgbClr val="1A1A70"/>
                </a:solidFill>
                <a:latin typeface="Book Antiqua" pitchFamily="-72" charset="0"/>
              </a:rPr>
              <a:t>= 4/min</a:t>
            </a:r>
          </a:p>
        </p:txBody>
      </p:sp>
      <p:sp>
        <p:nvSpPr>
          <p:cNvPr id="36" name="Rectangle 19"/>
          <p:cNvSpPr>
            <a:spLocks noChangeArrowheads="1"/>
          </p:cNvSpPr>
          <p:nvPr/>
        </p:nvSpPr>
        <p:spPr bwMode="auto">
          <a:xfrm>
            <a:off x="2406650" y="4606925"/>
            <a:ext cx="1809750" cy="396875"/>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pPr>
            <a:r>
              <a:rPr lang="en-US" sz="2000">
                <a:solidFill>
                  <a:srgbClr val="FF0000"/>
                </a:solidFill>
                <a:latin typeface="Book Antiqua" pitchFamily="-72" charset="0"/>
              </a:rPr>
              <a:t>Ra</a:t>
            </a:r>
            <a:r>
              <a:rPr lang="en-US" sz="2000" baseline="-25000">
                <a:solidFill>
                  <a:srgbClr val="FF0000"/>
                </a:solidFill>
                <a:latin typeface="Book Antiqua" pitchFamily="-72" charset="0"/>
              </a:rPr>
              <a:t> </a:t>
            </a:r>
            <a:r>
              <a:rPr lang="en-US" sz="2000">
                <a:solidFill>
                  <a:srgbClr val="FF0000"/>
                </a:solidFill>
                <a:latin typeface="Book Antiqua" pitchFamily="-72" charset="0"/>
              </a:rPr>
              <a:t>-Rp=1/min</a:t>
            </a:r>
          </a:p>
        </p:txBody>
      </p:sp>
      <p:sp>
        <p:nvSpPr>
          <p:cNvPr id="37" name="Rectangle 19"/>
          <p:cNvSpPr>
            <a:spLocks noChangeArrowheads="1"/>
          </p:cNvSpPr>
          <p:nvPr/>
        </p:nvSpPr>
        <p:spPr bwMode="auto">
          <a:xfrm>
            <a:off x="5824538" y="4892675"/>
            <a:ext cx="1809750" cy="396875"/>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pPr>
            <a:r>
              <a:rPr lang="en-US" sz="2000">
                <a:solidFill>
                  <a:srgbClr val="408000"/>
                </a:solidFill>
                <a:latin typeface="Book Antiqua" pitchFamily="-72" charset="0"/>
              </a:rPr>
              <a:t>Rp</a:t>
            </a:r>
            <a:r>
              <a:rPr lang="en-US" sz="2000" baseline="-25000">
                <a:solidFill>
                  <a:srgbClr val="408000"/>
                </a:solidFill>
                <a:latin typeface="Book Antiqua" pitchFamily="-72" charset="0"/>
              </a:rPr>
              <a:t> </a:t>
            </a:r>
            <a:r>
              <a:rPr lang="en-US" sz="2000">
                <a:solidFill>
                  <a:srgbClr val="408000"/>
                </a:solidFill>
                <a:latin typeface="Book Antiqua" pitchFamily="-72" charset="0"/>
              </a:rPr>
              <a:t>-Ra=2/min</a:t>
            </a:r>
          </a:p>
        </p:txBody>
      </p:sp>
      <p:sp>
        <p:nvSpPr>
          <p:cNvPr id="6159" name="TextBox 38"/>
          <p:cNvSpPr txBox="1">
            <a:spLocks noChangeArrowheads="1"/>
          </p:cNvSpPr>
          <p:nvPr/>
        </p:nvSpPr>
        <p:spPr bwMode="auto">
          <a:xfrm>
            <a:off x="646113" y="6172200"/>
            <a:ext cx="584200" cy="366713"/>
          </a:xfrm>
          <a:prstGeom prst="rect">
            <a:avLst/>
          </a:prstGeom>
          <a:noFill/>
          <a:ln w="9525">
            <a:noFill/>
            <a:miter lim="800000"/>
            <a:headEnd/>
            <a:tailEnd/>
          </a:ln>
        </p:spPr>
        <p:txBody>
          <a:bodyPr wrap="none">
            <a:prstTxWarp prst="textNoShape">
              <a:avLst/>
            </a:prstTxWarp>
            <a:spAutoFit/>
          </a:bodyPr>
          <a:lstStyle/>
          <a:p>
            <a:r>
              <a:rPr lang="en-US" sz="1800">
                <a:latin typeface="Book Antiqua" pitchFamily="-72" charset="0"/>
              </a:rPr>
              <a:t>8:00</a:t>
            </a:r>
          </a:p>
        </p:txBody>
      </p:sp>
      <p:sp>
        <p:nvSpPr>
          <p:cNvPr id="41" name="TextBox 40"/>
          <p:cNvSpPr txBox="1">
            <a:spLocks noChangeArrowheads="1"/>
          </p:cNvSpPr>
          <p:nvPr/>
        </p:nvSpPr>
        <p:spPr bwMode="auto">
          <a:xfrm>
            <a:off x="4233863" y="6172200"/>
            <a:ext cx="698500" cy="366713"/>
          </a:xfrm>
          <a:prstGeom prst="rect">
            <a:avLst/>
          </a:prstGeom>
          <a:noFill/>
          <a:ln w="9525">
            <a:noFill/>
            <a:miter lim="800000"/>
            <a:headEnd/>
            <a:tailEnd/>
          </a:ln>
        </p:spPr>
        <p:txBody>
          <a:bodyPr wrap="none">
            <a:prstTxWarp prst="textNoShape">
              <a:avLst/>
            </a:prstTxWarp>
            <a:spAutoFit/>
          </a:bodyPr>
          <a:lstStyle/>
          <a:p>
            <a:r>
              <a:rPr lang="en-US" sz="1800">
                <a:latin typeface="Book Antiqua" pitchFamily="-72" charset="0"/>
              </a:rPr>
              <a:t>10:00</a:t>
            </a:r>
          </a:p>
        </p:txBody>
      </p:sp>
      <p:sp>
        <p:nvSpPr>
          <p:cNvPr id="42" name="TextBox 41"/>
          <p:cNvSpPr txBox="1">
            <a:spLocks noChangeArrowheads="1"/>
          </p:cNvSpPr>
          <p:nvPr/>
        </p:nvSpPr>
        <p:spPr bwMode="auto">
          <a:xfrm>
            <a:off x="6035675" y="6172200"/>
            <a:ext cx="698500" cy="366713"/>
          </a:xfrm>
          <a:prstGeom prst="rect">
            <a:avLst/>
          </a:prstGeom>
          <a:noFill/>
          <a:ln w="9525">
            <a:noFill/>
            <a:miter lim="800000"/>
            <a:headEnd/>
            <a:tailEnd/>
          </a:ln>
        </p:spPr>
        <p:txBody>
          <a:bodyPr wrap="none">
            <a:prstTxWarp prst="textNoShape">
              <a:avLst/>
            </a:prstTxWarp>
            <a:spAutoFit/>
          </a:bodyPr>
          <a:lstStyle/>
          <a:p>
            <a:r>
              <a:rPr lang="en-US" sz="1800">
                <a:latin typeface="Book Antiqua" pitchFamily="-72" charset="0"/>
              </a:rPr>
              <a:t>12:00</a:t>
            </a:r>
          </a:p>
        </p:txBody>
      </p:sp>
      <p:cxnSp>
        <p:nvCxnSpPr>
          <p:cNvPr id="20" name="Straight Connector 19"/>
          <p:cNvCxnSpPr/>
          <p:nvPr/>
        </p:nvCxnSpPr>
        <p:spPr>
          <a:xfrm flipV="1">
            <a:off x="679450" y="5075238"/>
            <a:ext cx="204788" cy="109696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6163" name="TextBox 22"/>
          <p:cNvSpPr txBox="1">
            <a:spLocks noChangeArrowheads="1"/>
          </p:cNvSpPr>
          <p:nvPr/>
        </p:nvSpPr>
        <p:spPr bwMode="auto">
          <a:xfrm>
            <a:off x="180975" y="6172200"/>
            <a:ext cx="584200" cy="366713"/>
          </a:xfrm>
          <a:prstGeom prst="rect">
            <a:avLst/>
          </a:prstGeom>
          <a:noFill/>
          <a:ln w="9525">
            <a:noFill/>
            <a:miter lim="800000"/>
            <a:headEnd/>
            <a:tailEnd/>
          </a:ln>
        </p:spPr>
        <p:txBody>
          <a:bodyPr wrap="none">
            <a:prstTxWarp prst="textNoShape">
              <a:avLst/>
            </a:prstTxWarp>
            <a:spAutoFit/>
          </a:bodyPr>
          <a:lstStyle/>
          <a:p>
            <a:r>
              <a:rPr lang="en-US" sz="1800">
                <a:latin typeface="Book Antiqua" pitchFamily="-72" charset="0"/>
              </a:rPr>
              <a:t>7:15</a:t>
            </a:r>
          </a:p>
        </p:txBody>
      </p:sp>
      <p:sp>
        <p:nvSpPr>
          <p:cNvPr id="24" name="Rectangle 19"/>
          <p:cNvSpPr>
            <a:spLocks noChangeArrowheads="1"/>
          </p:cNvSpPr>
          <p:nvPr/>
        </p:nvSpPr>
        <p:spPr bwMode="auto">
          <a:xfrm>
            <a:off x="344488" y="4892675"/>
            <a:ext cx="565150" cy="396875"/>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pPr>
            <a:r>
              <a:rPr lang="en-US" sz="2000">
                <a:solidFill>
                  <a:srgbClr val="FF0000"/>
                </a:solidFill>
                <a:latin typeface="Book Antiqua" pitchFamily="-72" charset="0"/>
              </a:rPr>
              <a:t>120</a:t>
            </a:r>
          </a:p>
        </p:txBody>
      </p:sp>
      <p:sp>
        <p:nvSpPr>
          <p:cNvPr id="6165" name="TextBox 30"/>
          <p:cNvSpPr txBox="1">
            <a:spLocks noChangeArrowheads="1"/>
          </p:cNvSpPr>
          <p:nvPr/>
        </p:nvSpPr>
        <p:spPr bwMode="auto">
          <a:xfrm>
            <a:off x="2439988" y="6175375"/>
            <a:ext cx="584200" cy="366713"/>
          </a:xfrm>
          <a:prstGeom prst="rect">
            <a:avLst/>
          </a:prstGeom>
          <a:noFill/>
          <a:ln w="9525">
            <a:noFill/>
            <a:miter lim="800000"/>
            <a:headEnd/>
            <a:tailEnd/>
          </a:ln>
        </p:spPr>
        <p:txBody>
          <a:bodyPr wrap="none">
            <a:prstTxWarp prst="textNoShape">
              <a:avLst/>
            </a:prstTxWarp>
            <a:spAutoFit/>
          </a:bodyPr>
          <a:lstStyle/>
          <a:p>
            <a:r>
              <a:rPr lang="en-US" sz="1800">
                <a:latin typeface="Book Antiqua" pitchFamily="-72" charset="0"/>
              </a:rPr>
              <a:t>9:00</a:t>
            </a:r>
          </a:p>
        </p:txBody>
      </p:sp>
      <p:sp>
        <p:nvSpPr>
          <p:cNvPr id="23"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25"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3</a:t>
            </a:fld>
            <a:endParaRPr lang="en-US" dirty="0">
              <a:latin typeface="Impact" pitchFamily="-72" charset="0"/>
            </a:endParaRPr>
          </a:p>
        </p:txBody>
      </p:sp>
      <p:sp>
        <p:nvSpPr>
          <p:cNvPr id="26"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22408422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dissolv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dissolve">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dissolv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dissolve">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dissolve">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dissolv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dissolve">
                                      <p:cBhvr>
                                        <p:cTn id="52" dur="500"/>
                                        <p:tgtEl>
                                          <p:spTgt spid="3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dissolv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dissolve">
                                      <p:cBhvr>
                                        <p:cTn id="6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36" grpId="0"/>
      <p:bldP spid="37" grpId="0"/>
      <p:bldP spid="41" grpId="0"/>
      <p:bldP spid="42"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1036638"/>
          </a:xfrm>
        </p:spPr>
        <p:txBody>
          <a:bodyPr/>
          <a:lstStyle/>
          <a:p>
            <a:pPr marL="0" indent="0">
              <a:buFont typeface="Wingdings" pitchFamily="2" charset="2"/>
              <a:buNone/>
              <a:defRPr/>
            </a:pPr>
            <a:r>
              <a:rPr lang="en-US" dirty="0" smtClean="0"/>
              <a:t>a) How </a:t>
            </a:r>
            <a:r>
              <a:rPr lang="en-US" dirty="0"/>
              <a:t>many customers are in the waiting line at 10 </a:t>
            </a:r>
            <a:r>
              <a:rPr lang="en-US" dirty="0" smtClean="0"/>
              <a:t>AM?</a:t>
            </a:r>
            <a:endParaRPr lang="en-US" dirty="0"/>
          </a:p>
          <a:p>
            <a:pPr>
              <a:buFont typeface="Wingdings" pitchFamily="2" charset="2"/>
              <a:buNone/>
              <a:defRPr/>
            </a:pPr>
            <a:endParaRPr lang="en-US" dirty="0" smtClean="0"/>
          </a:p>
        </p:txBody>
      </p:sp>
      <p:sp>
        <p:nvSpPr>
          <p:cNvPr id="8194" name="Title 2"/>
          <p:cNvSpPr>
            <a:spLocks noGrp="1"/>
          </p:cNvSpPr>
          <p:nvPr>
            <p:ph type="title"/>
          </p:nvPr>
        </p:nvSpPr>
        <p:spPr>
          <a:xfrm>
            <a:off x="201613" y="192088"/>
            <a:ext cx="8759825" cy="877887"/>
          </a:xfrm>
        </p:spPr>
        <p:txBody>
          <a:bodyPr/>
          <a:lstStyle/>
          <a:p>
            <a:r>
              <a:rPr lang="en-US" smtClean="0">
                <a:latin typeface="Impact" pitchFamily="-72" charset="0"/>
              </a:rPr>
              <a:t>Dynamics of Inventory and Waiting Time</a:t>
            </a:r>
          </a:p>
        </p:txBody>
      </p:sp>
      <p:sp>
        <p:nvSpPr>
          <p:cNvPr id="7" name="Content Placeholder 1"/>
          <p:cNvSpPr txBox="1">
            <a:spLocks/>
          </p:cNvSpPr>
          <p:nvPr/>
        </p:nvSpPr>
        <p:spPr bwMode="auto">
          <a:xfrm>
            <a:off x="311150" y="1874838"/>
            <a:ext cx="5224463" cy="1941512"/>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120 at 8:00</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Buffer increases at rate of 1/min.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At 10:00 thee are 120+1(120) = 240</a:t>
            </a:r>
          </a:p>
        </p:txBody>
      </p:sp>
      <p:sp>
        <p:nvSpPr>
          <p:cNvPr id="8" name="Content Placeholder 1"/>
          <p:cNvSpPr txBox="1">
            <a:spLocks/>
          </p:cNvSpPr>
          <p:nvPr/>
        </p:nvSpPr>
        <p:spPr bwMode="auto">
          <a:xfrm>
            <a:off x="228600" y="3611563"/>
            <a:ext cx="8915400" cy="1036637"/>
          </a:xfrm>
          <a:prstGeom prst="rect">
            <a:avLst/>
          </a:prstGeom>
          <a:noFill/>
          <a:ln w="9525">
            <a:noFill/>
            <a:miter lim="800000"/>
            <a:headEnd/>
            <a:tailEnd/>
          </a:ln>
        </p:spPr>
        <p:txBody>
          <a:bodyPr lIns="92075" tIns="46038" rIns="92075" bIns="46038">
            <a:prstTxWarp prst="textNoShape">
              <a:avLst/>
            </a:prstTxWarp>
          </a:bodyPr>
          <a:lstStyle>
            <a:lvl1pPr marL="342900" indent="-342900" algn="l" rtl="0" eaLnBrk="0" fontAlgn="base" hangingPunct="0">
              <a:lnSpc>
                <a:spcPct val="130000"/>
              </a:lnSpc>
              <a:spcBef>
                <a:spcPct val="20000"/>
              </a:spcBef>
              <a:spcAft>
                <a:spcPct val="0"/>
              </a:spcAft>
              <a:buClr>
                <a:srgbClr val="1A1A70"/>
              </a:buClr>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lnSpc>
                <a:spcPct val="130000"/>
              </a:lnSpc>
              <a:spcBef>
                <a:spcPct val="20000"/>
              </a:spcBef>
              <a:spcAft>
                <a:spcPct val="0"/>
              </a:spcAft>
              <a:buClr>
                <a:srgbClr val="1A1A70"/>
              </a:buClr>
              <a:buFont typeface="Wingdings" pitchFamily="2" charset="2"/>
              <a:buChar char="§"/>
              <a:defRPr sz="2000">
                <a:solidFill>
                  <a:srgbClr val="1A1A70"/>
                </a:solidFill>
                <a:latin typeface="Book Antiqua" pitchFamily="18" charset="0"/>
              </a:defRPr>
            </a:lvl2pPr>
            <a:lvl3pPr marL="1143000" indent="-228600" algn="l" rtl="0" eaLnBrk="0" fontAlgn="base" hangingPunct="0">
              <a:lnSpc>
                <a:spcPct val="130000"/>
              </a:lnSpc>
              <a:spcBef>
                <a:spcPct val="20000"/>
              </a:spcBef>
              <a:spcAft>
                <a:spcPct val="0"/>
              </a:spcAft>
              <a:buClr>
                <a:schemeClr val="tx1"/>
              </a:buClr>
              <a:buFont typeface="Arial" pitchFamily="34" charset="0"/>
              <a:buChar char="•"/>
              <a:defRPr sz="2000">
                <a:solidFill>
                  <a:srgbClr val="1A1A70"/>
                </a:solidFill>
                <a:latin typeface="Book Antiqua" pitchFamily="18" charset="0"/>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1A1A70"/>
                </a:solidFill>
                <a:latin typeface="Book Antiqua" pitchFamily="18"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1A1A70"/>
                </a:solidFill>
                <a:latin typeface="Book Antiqua" pitchFamily="18"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a:lstStyle>
          <a:p>
            <a:pPr marL="0" indent="0">
              <a:buFont typeface="Wingdings" pitchFamily="2" charset="2"/>
              <a:buNone/>
              <a:defRPr/>
            </a:pPr>
            <a:r>
              <a:rPr lang="en-US" smtClean="0"/>
              <a:t>b) Jacob plans to arrive to the store at 9:00AM.  How long should he expect to wait?</a:t>
            </a:r>
          </a:p>
          <a:p>
            <a:pPr>
              <a:buFont typeface="Wingdings" pitchFamily="2" charset="2"/>
              <a:buNone/>
              <a:defRPr/>
            </a:pPr>
            <a:endParaRPr lang="en-US" dirty="0" smtClean="0"/>
          </a:p>
        </p:txBody>
      </p:sp>
      <p:sp>
        <p:nvSpPr>
          <p:cNvPr id="9" name="Content Placeholder 1"/>
          <p:cNvSpPr txBox="1">
            <a:spLocks/>
          </p:cNvSpPr>
          <p:nvPr/>
        </p:nvSpPr>
        <p:spPr bwMode="auto">
          <a:xfrm>
            <a:off x="228600" y="4708525"/>
            <a:ext cx="5224463" cy="1646238"/>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120 at 8:00</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Buffer increases at rate of 1/min.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At 9:00 thee are 120+1(60) = 180</a:t>
            </a:r>
          </a:p>
        </p:txBody>
      </p:sp>
      <p:sp>
        <p:nvSpPr>
          <p:cNvPr id="10"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11"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4</a:t>
            </a:fld>
            <a:endParaRPr lang="en-US" dirty="0">
              <a:latin typeface="Impact" pitchFamily="-72" charset="0"/>
            </a:endParaRPr>
          </a:p>
        </p:txBody>
      </p:sp>
      <p:sp>
        <p:nvSpPr>
          <p:cNvPr id="12"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206209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dissolv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dissolve">
                                      <p:cBhvr>
                                        <p:cTn id="32" dur="500"/>
                                        <p:tgtEl>
                                          <p:spTgt spid="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dissolve">
                                      <p:cBhvr>
                                        <p:cTn id="3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2"/>
          <p:cNvSpPr>
            <a:spLocks noGrp="1"/>
          </p:cNvSpPr>
          <p:nvPr>
            <p:ph type="title"/>
          </p:nvPr>
        </p:nvSpPr>
        <p:spPr>
          <a:xfrm>
            <a:off x="201613" y="192088"/>
            <a:ext cx="8759825" cy="877887"/>
          </a:xfrm>
        </p:spPr>
        <p:txBody>
          <a:bodyPr/>
          <a:lstStyle/>
          <a:p>
            <a:r>
              <a:rPr lang="en-US" smtClean="0">
                <a:latin typeface="Impact" pitchFamily="-72" charset="0"/>
              </a:rPr>
              <a:t>Dynamics of Inventory and Waiting Time</a:t>
            </a:r>
          </a:p>
        </p:txBody>
      </p:sp>
      <p:sp>
        <p:nvSpPr>
          <p:cNvPr id="7" name="Content Placeholder 1"/>
          <p:cNvSpPr txBox="1">
            <a:spLocks/>
          </p:cNvSpPr>
          <p:nvPr/>
        </p:nvSpPr>
        <p:spPr bwMode="auto">
          <a:xfrm>
            <a:off x="274638" y="1282700"/>
            <a:ext cx="5224462" cy="2238375"/>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a:solidFill>
                  <a:srgbClr val="1A1A70"/>
                </a:solidFill>
                <a:latin typeface="Book Antiqua" pitchFamily="-72" charset="0"/>
              </a:rPr>
              <a:t>Buffer is served at rate of 4/min</a:t>
            </a:r>
          </a:p>
          <a:p>
            <a:pPr eaLnBrk="0" hangingPunct="0">
              <a:lnSpc>
                <a:spcPct val="130000"/>
              </a:lnSpc>
              <a:spcBef>
                <a:spcPct val="20000"/>
              </a:spcBef>
              <a:buClr>
                <a:srgbClr val="1A1A70"/>
              </a:buClr>
              <a:buFont typeface="Wingdings" pitchFamily="-72" charset="2"/>
              <a:buNone/>
            </a:pPr>
            <a:r>
              <a:rPr lang="en-US" sz="2400">
                <a:solidFill>
                  <a:srgbClr val="1A1A70"/>
                </a:solidFill>
                <a:latin typeface="Book Antiqua" pitchFamily="-72" charset="0"/>
              </a:rPr>
              <a:t>180/4 = 45 min.</a:t>
            </a:r>
          </a:p>
          <a:p>
            <a:pPr eaLnBrk="0" hangingPunct="0">
              <a:lnSpc>
                <a:spcPct val="130000"/>
              </a:lnSpc>
              <a:spcBef>
                <a:spcPct val="20000"/>
              </a:spcBef>
              <a:buClr>
                <a:srgbClr val="1A1A70"/>
              </a:buClr>
              <a:buFont typeface="Wingdings" pitchFamily="-72" charset="2"/>
              <a:buNone/>
            </a:pPr>
            <a:r>
              <a:rPr lang="en-US" sz="2400">
                <a:solidFill>
                  <a:srgbClr val="1A1A70"/>
                </a:solidFill>
                <a:latin typeface="Book Antiqua" pitchFamily="-72" charset="0"/>
              </a:rPr>
              <a:t>It takes Jacob 45 min to get in</a:t>
            </a:r>
          </a:p>
          <a:p>
            <a:pPr eaLnBrk="0" hangingPunct="0">
              <a:lnSpc>
                <a:spcPct val="130000"/>
              </a:lnSpc>
              <a:spcBef>
                <a:spcPct val="20000"/>
              </a:spcBef>
              <a:buClr>
                <a:srgbClr val="1A1A70"/>
              </a:buClr>
              <a:buFont typeface="Wingdings" pitchFamily="-72" charset="2"/>
              <a:buNone/>
            </a:pPr>
            <a:r>
              <a:rPr lang="en-US" sz="2400">
                <a:solidFill>
                  <a:srgbClr val="1A1A70"/>
                </a:solidFill>
                <a:latin typeface="Book Antiqua" pitchFamily="-72" charset="0"/>
              </a:rPr>
              <a:t>9:00 + 45 min  = 9:45</a:t>
            </a:r>
          </a:p>
        </p:txBody>
      </p:sp>
      <p:sp>
        <p:nvSpPr>
          <p:cNvPr id="9" name="Content Placeholder 1"/>
          <p:cNvSpPr>
            <a:spLocks noGrp="1"/>
          </p:cNvSpPr>
          <p:nvPr>
            <p:ph idx="1"/>
          </p:nvPr>
        </p:nvSpPr>
        <p:spPr>
          <a:xfrm>
            <a:off x="228600" y="3429000"/>
            <a:ext cx="8915400" cy="1554163"/>
          </a:xfrm>
        </p:spPr>
        <p:txBody>
          <a:bodyPr/>
          <a:lstStyle/>
          <a:p>
            <a:pPr marL="0" indent="0">
              <a:buFont typeface="Wingdings" pitchFamily="-72" charset="2"/>
              <a:buNone/>
            </a:pPr>
            <a:r>
              <a:rPr lang="en-US" smtClean="0">
                <a:latin typeface="Book Antiqua" pitchFamily="-72" charset="0"/>
              </a:rPr>
              <a:t>c) Rachel does not want to wait more than 15 minutes.  When should she show up (in terms of the number of customers in the waiting line)?</a:t>
            </a:r>
          </a:p>
        </p:txBody>
      </p:sp>
      <p:sp>
        <p:nvSpPr>
          <p:cNvPr id="10" name="Content Placeholder 1"/>
          <p:cNvSpPr txBox="1">
            <a:spLocks/>
          </p:cNvSpPr>
          <p:nvPr/>
        </p:nvSpPr>
        <p:spPr bwMode="auto">
          <a:xfrm>
            <a:off x="182563" y="4892675"/>
            <a:ext cx="8961437" cy="1554163"/>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Buffer is served at rate of 4/min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In 15 min they can serve 15(4) = 60. When there are </a:t>
            </a:r>
            <a:r>
              <a:rPr lang="en-US" sz="2400" dirty="0">
                <a:solidFill>
                  <a:srgbClr val="FF0000"/>
                </a:solidFill>
                <a:latin typeface="Book Antiqua" pitchFamily="-72" charset="0"/>
              </a:rPr>
              <a:t>60</a:t>
            </a:r>
            <a:r>
              <a:rPr lang="en-US" sz="2400" dirty="0">
                <a:solidFill>
                  <a:srgbClr val="1A1A70"/>
                </a:solidFill>
                <a:latin typeface="Book Antiqua" pitchFamily="-72" charset="0"/>
              </a:rPr>
              <a:t> customers in line. </a:t>
            </a:r>
          </a:p>
        </p:txBody>
      </p:sp>
      <p:sp>
        <p:nvSpPr>
          <p:cNvPr id="11"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12"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5</a:t>
            </a:fld>
            <a:endParaRPr lang="en-US" dirty="0">
              <a:latin typeface="Impact" pitchFamily="-72" charset="0"/>
            </a:endParaRPr>
          </a:p>
        </p:txBody>
      </p:sp>
      <p:sp>
        <p:nvSpPr>
          <p:cNvPr id="13"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22552903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dissolv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dissolv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Effect transition="in" filter="dissolve">
                                      <p:cBhvr>
                                        <p:cTn id="3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Content Placeholder 1"/>
          <p:cNvSpPr>
            <a:spLocks noGrp="1"/>
          </p:cNvSpPr>
          <p:nvPr>
            <p:ph idx="1"/>
          </p:nvPr>
        </p:nvSpPr>
        <p:spPr>
          <a:xfrm>
            <a:off x="228600" y="1295400"/>
            <a:ext cx="8915400" cy="5229225"/>
          </a:xfrm>
        </p:spPr>
        <p:txBody>
          <a:bodyPr/>
          <a:lstStyle/>
          <a:p>
            <a:pPr marL="0" indent="0">
              <a:buNone/>
            </a:pPr>
            <a:r>
              <a:rPr lang="en-US" dirty="0">
                <a:latin typeface="Book Antiqua" pitchFamily="-72" charset="0"/>
              </a:rPr>
              <a:t>d</a:t>
            </a:r>
            <a:r>
              <a:rPr lang="en-US" dirty="0" smtClean="0">
                <a:latin typeface="Book Antiqua" pitchFamily="-72" charset="0"/>
              </a:rPr>
              <a:t>) Rachel </a:t>
            </a:r>
            <a:r>
              <a:rPr lang="en-US" dirty="0">
                <a:latin typeface="Book Antiqua" pitchFamily="-72" charset="0"/>
              </a:rPr>
              <a:t>does not want to wait more than 15 minutes.  When should she show </a:t>
            </a:r>
            <a:r>
              <a:rPr lang="en-US" kern="1200" dirty="0">
                <a:latin typeface="Book Antiqua" pitchFamily="-72" charset="0"/>
              </a:rPr>
              <a:t>up (in terms of time)?</a:t>
            </a:r>
          </a:p>
          <a:p>
            <a:pPr marL="0" indent="0">
              <a:buFont typeface="Wingdings" pitchFamily="-72" charset="2"/>
              <a:buNone/>
            </a:pPr>
            <a:endParaRPr lang="en-US" dirty="0" smtClean="0">
              <a:latin typeface="Book Antiqua" pitchFamily="-72" charset="0"/>
            </a:endParaRPr>
          </a:p>
          <a:p>
            <a:pPr marL="0" indent="0">
              <a:buFont typeface="Wingdings" pitchFamily="-72" charset="2"/>
              <a:buNone/>
            </a:pPr>
            <a:endParaRPr lang="en-US" dirty="0">
              <a:latin typeface="Book Antiqua" pitchFamily="-72" charset="0"/>
            </a:endParaRPr>
          </a:p>
          <a:p>
            <a:pPr marL="0" indent="0">
              <a:buFont typeface="Wingdings" pitchFamily="-72" charset="2"/>
              <a:buChar char="v"/>
            </a:pPr>
            <a:endParaRPr lang="en-US" dirty="0">
              <a:latin typeface="Book Antiqua" pitchFamily="-72" charset="0"/>
            </a:endParaRPr>
          </a:p>
          <a:p>
            <a:pPr lvl="1">
              <a:buFont typeface="Wingdings" pitchFamily="-72" charset="2"/>
              <a:buChar char="§"/>
            </a:pPr>
            <a:endParaRPr lang="en-US" sz="2400" dirty="0" smtClean="0">
              <a:latin typeface="Book Antiqua" pitchFamily="-72" charset="0"/>
            </a:endParaRPr>
          </a:p>
          <a:p>
            <a:pPr lvl="1">
              <a:buFont typeface="Symbol" pitchFamily="-72" charset="2"/>
              <a:buNone/>
            </a:pPr>
            <a:r>
              <a:rPr lang="en-US" sz="2400" dirty="0" smtClean="0">
                <a:latin typeface="Book Antiqua" pitchFamily="-72" charset="0"/>
              </a:rPr>
              <a:t> </a:t>
            </a:r>
          </a:p>
          <a:p>
            <a:pPr marL="0" indent="0">
              <a:buFont typeface="Wingdings" pitchFamily="-72" charset="2"/>
              <a:buNone/>
            </a:pPr>
            <a:endParaRPr lang="en-US" dirty="0" smtClean="0">
              <a:latin typeface="Book Antiqua" pitchFamily="-72" charset="0"/>
            </a:endParaRPr>
          </a:p>
        </p:txBody>
      </p:sp>
      <p:sp>
        <p:nvSpPr>
          <p:cNvPr id="12290" name="Title 2"/>
          <p:cNvSpPr>
            <a:spLocks noGrp="1"/>
          </p:cNvSpPr>
          <p:nvPr>
            <p:ph type="title"/>
          </p:nvPr>
        </p:nvSpPr>
        <p:spPr>
          <a:xfrm>
            <a:off x="201613" y="192088"/>
            <a:ext cx="8759825" cy="877887"/>
          </a:xfrm>
        </p:spPr>
        <p:txBody>
          <a:bodyPr/>
          <a:lstStyle/>
          <a:p>
            <a:r>
              <a:rPr lang="en-US" smtClean="0">
                <a:latin typeface="Impact" pitchFamily="-72" charset="0"/>
              </a:rPr>
              <a:t>Dynamics of Inventory and Waiting Time</a:t>
            </a:r>
          </a:p>
        </p:txBody>
      </p:sp>
      <p:sp>
        <p:nvSpPr>
          <p:cNvPr id="7" name="Content Placeholder 1"/>
          <p:cNvSpPr txBox="1">
            <a:spLocks/>
          </p:cNvSpPr>
          <p:nvPr/>
        </p:nvSpPr>
        <p:spPr bwMode="auto">
          <a:xfrm>
            <a:off x="190500" y="2789237"/>
            <a:ext cx="8953500" cy="3766953"/>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At 10:00 there are 240 customers in the waiting line.</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Rachel should arrive when there are no more than 60 customers in line because those in front of her are served at rate of 4/ 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2 new customers per minutes arrive after 10:00 AM.</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Customers are reduced at rate of (4-2) = 2/min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(240-60)/2 = 90 min</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10:00 + 90 min = 11:30</a:t>
            </a:r>
          </a:p>
        </p:txBody>
      </p:sp>
      <p:sp>
        <p:nvSpPr>
          <p:cNvPr id="8"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9"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6</a:t>
            </a:fld>
            <a:endParaRPr lang="en-US" dirty="0">
              <a:latin typeface="Impact" pitchFamily="-72" charset="0"/>
            </a:endParaRPr>
          </a:p>
        </p:txBody>
      </p:sp>
      <p:sp>
        <p:nvSpPr>
          <p:cNvPr id="10"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23355348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2"/>
          <p:cNvSpPr>
            <a:spLocks noGrp="1"/>
          </p:cNvSpPr>
          <p:nvPr>
            <p:ph type="title"/>
          </p:nvPr>
        </p:nvSpPr>
        <p:spPr>
          <a:xfrm>
            <a:off x="201613" y="192088"/>
            <a:ext cx="8759825" cy="877887"/>
          </a:xfrm>
        </p:spPr>
        <p:txBody>
          <a:bodyPr/>
          <a:lstStyle/>
          <a:p>
            <a:r>
              <a:rPr lang="en-US" smtClean="0">
                <a:latin typeface="Impact" pitchFamily="-72" charset="0"/>
              </a:rPr>
              <a:t>Average Inventory</a:t>
            </a:r>
          </a:p>
        </p:txBody>
      </p:sp>
      <p:sp>
        <p:nvSpPr>
          <p:cNvPr id="14341" name="Content Placeholder 1"/>
          <p:cNvSpPr txBox="1">
            <a:spLocks/>
          </p:cNvSpPr>
          <p:nvPr/>
        </p:nvSpPr>
        <p:spPr bwMode="auto">
          <a:xfrm>
            <a:off x="190500" y="1235075"/>
            <a:ext cx="8959850" cy="5119688"/>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130000"/>
              </a:lnSpc>
              <a:spcBef>
                <a:spcPct val="20000"/>
              </a:spcBef>
              <a:buClr>
                <a:srgbClr val="1A1A70"/>
              </a:buClr>
            </a:pPr>
            <a:r>
              <a:rPr lang="en-US" sz="2400" dirty="0">
                <a:solidFill>
                  <a:srgbClr val="1A1A70"/>
                </a:solidFill>
                <a:latin typeface="Book Antiqua" pitchFamily="-72" charset="0"/>
              </a:rPr>
              <a:t>e) Compute the average inventory from 7:45AM to 12:00PM.</a:t>
            </a:r>
          </a:p>
          <a:p>
            <a:pPr eaLnBrk="0" hangingPunct="0">
              <a:lnSpc>
                <a:spcPct val="130000"/>
              </a:lnSpc>
              <a:spcBef>
                <a:spcPct val="20000"/>
              </a:spcBef>
              <a:buClr>
                <a:srgbClr val="1A1A70"/>
              </a:buClr>
            </a:pPr>
            <a:r>
              <a:rPr lang="en-US" sz="2400" dirty="0">
                <a:solidFill>
                  <a:srgbClr val="1A1A70"/>
                </a:solidFill>
                <a:latin typeface="Book Antiqua" pitchFamily="-72" charset="0"/>
              </a:rPr>
              <a:t>Inventory starts from 0, goes up to 120 in 15 min. Therefore during 0.25 hour the average inventory is (0+120)/2 = 60.</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Inventory then starts from 120, goes up to 240 in 2 hours. Therefore, during 2 hour the average inventory is (120+240)/2 = 180.</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Then inventory goes down from 240 to 0 in 240/2 = 120 min = 2 hour; at 12:00.  Therefore during 2  hours the average inventory is (240+0)/2 = 120.</a:t>
            </a:r>
          </a:p>
          <a:p>
            <a:pPr eaLnBrk="0" hangingPunct="0">
              <a:lnSpc>
                <a:spcPct val="130000"/>
              </a:lnSpc>
              <a:spcBef>
                <a:spcPct val="20000"/>
              </a:spcBef>
              <a:buClr>
                <a:srgbClr val="1A1A70"/>
              </a:buClr>
              <a:buFont typeface="Wingdings" pitchFamily="-72" charset="2"/>
              <a:buNone/>
            </a:pPr>
            <a:r>
              <a:rPr lang="en-US" sz="2400" dirty="0">
                <a:solidFill>
                  <a:srgbClr val="1A1A70"/>
                </a:solidFill>
                <a:latin typeface="Book Antiqua" pitchFamily="-72" charset="0"/>
              </a:rPr>
              <a:t>The average inventory 0.25(60) + 2(180) + 2(120) = 615</a:t>
            </a:r>
          </a:p>
        </p:txBody>
      </p:sp>
      <p:sp>
        <p:nvSpPr>
          <p:cNvPr id="7"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8"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7</a:t>
            </a:fld>
            <a:endParaRPr lang="en-US" dirty="0">
              <a:latin typeface="Impact" pitchFamily="-72" charset="0"/>
            </a:endParaRPr>
          </a:p>
        </p:txBody>
      </p:sp>
      <p:sp>
        <p:nvSpPr>
          <p:cNvPr id="9"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88886484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2925763"/>
          </a:xfrm>
        </p:spPr>
        <p:txBody>
          <a:bodyPr/>
          <a:lstStyle/>
          <a:p>
            <a:pPr>
              <a:buFont typeface="Wingdings" pitchFamily="2" charset="2"/>
              <a:buNone/>
              <a:defRPr/>
            </a:pPr>
            <a:r>
              <a:rPr lang="en-US" dirty="0" smtClean="0"/>
              <a:t> </a:t>
            </a:r>
            <a:r>
              <a:rPr lang="en-US" dirty="0">
                <a:latin typeface="Book Antiqua" pitchFamily="-72" charset="0"/>
              </a:rPr>
              <a:t>We should divide this by the sum of the relative weights;  </a:t>
            </a:r>
          </a:p>
          <a:p>
            <a:pPr>
              <a:buFont typeface="Wingdings" pitchFamily="2" charset="2"/>
              <a:buNone/>
              <a:defRPr/>
            </a:pPr>
            <a:r>
              <a:rPr lang="en-US" dirty="0">
                <a:latin typeface="Book Antiqua" pitchFamily="-72" charset="0"/>
              </a:rPr>
              <a:t>0.25 + 2 + 2 = 4.25</a:t>
            </a:r>
          </a:p>
          <a:p>
            <a:pPr>
              <a:buFont typeface="Wingdings" pitchFamily="2" charset="2"/>
              <a:buNone/>
              <a:defRPr/>
            </a:pPr>
            <a:r>
              <a:rPr lang="en-US" dirty="0">
                <a:latin typeface="Book Antiqua" pitchFamily="-72" charset="0"/>
              </a:rPr>
              <a:t>The average inventory (customers in the line)  = 615/4.25 = 144.7</a:t>
            </a:r>
          </a:p>
          <a:p>
            <a:pPr>
              <a:buFont typeface="Wingdings" pitchFamily="2" charset="2"/>
              <a:buNone/>
              <a:defRPr/>
            </a:pPr>
            <a:r>
              <a:rPr lang="en-US" dirty="0">
                <a:latin typeface="Book Antiqua" pitchFamily="-72" charset="0"/>
              </a:rPr>
              <a:t>Average inventory is the </a:t>
            </a:r>
            <a:r>
              <a:rPr lang="en-US" dirty="0" smtClean="0">
                <a:latin typeface="Book Antiqua" pitchFamily="-72" charset="0"/>
              </a:rPr>
              <a:t>same, regardless the unit of time used (for hours, minutes </a:t>
            </a:r>
            <a:r>
              <a:rPr lang="en-US" dirty="0">
                <a:latin typeface="Book Antiqua" pitchFamily="-72" charset="0"/>
              </a:rPr>
              <a:t>and </a:t>
            </a:r>
            <a:r>
              <a:rPr lang="en-US" dirty="0" smtClean="0">
                <a:latin typeface="Book Antiqua" pitchFamily="-72" charset="0"/>
              </a:rPr>
              <a:t>in this case, 4.25 hours).</a:t>
            </a:r>
            <a:endParaRPr lang="en-US" dirty="0">
              <a:latin typeface="Book Antiqua" pitchFamily="-72" charset="0"/>
            </a:endParaRPr>
          </a:p>
          <a:p>
            <a:pPr marL="0" indent="0">
              <a:buFont typeface="Wingdings" pitchFamily="2" charset="2"/>
              <a:buNone/>
              <a:defRPr/>
            </a:pPr>
            <a:endParaRPr lang="en-US" sz="1800" dirty="0" smtClean="0"/>
          </a:p>
          <a:p>
            <a:pPr marL="0" indent="0">
              <a:buFont typeface="Wingdings" pitchFamily="2" charset="2"/>
              <a:buNone/>
              <a:defRPr/>
            </a:pPr>
            <a:endParaRPr lang="en-US" sz="1800" dirty="0"/>
          </a:p>
          <a:p>
            <a:pPr>
              <a:defRPr/>
            </a:pPr>
            <a:endParaRPr lang="en-US" sz="1800" dirty="0"/>
          </a:p>
          <a:p>
            <a:pPr lvl="1">
              <a:defRPr/>
            </a:pPr>
            <a:endParaRPr lang="en-US" sz="2200" dirty="0" smtClean="0"/>
          </a:p>
          <a:p>
            <a:pPr lvl="1">
              <a:buFont typeface="Symbol" pitchFamily="18" charset="2"/>
              <a:buNone/>
              <a:defRPr/>
            </a:pPr>
            <a:r>
              <a:rPr lang="en-US" sz="2200" dirty="0" smtClean="0"/>
              <a:t> </a:t>
            </a:r>
          </a:p>
          <a:p>
            <a:pPr>
              <a:buFont typeface="Wingdings" pitchFamily="2" charset="2"/>
              <a:buNone/>
              <a:defRPr/>
            </a:pPr>
            <a:endParaRPr lang="en-US" dirty="0" smtClean="0"/>
          </a:p>
        </p:txBody>
      </p:sp>
      <p:sp>
        <p:nvSpPr>
          <p:cNvPr id="16386" name="Title 2"/>
          <p:cNvSpPr>
            <a:spLocks noGrp="1"/>
          </p:cNvSpPr>
          <p:nvPr>
            <p:ph type="title"/>
          </p:nvPr>
        </p:nvSpPr>
        <p:spPr>
          <a:xfrm>
            <a:off x="201613" y="192088"/>
            <a:ext cx="8759825" cy="877887"/>
          </a:xfrm>
        </p:spPr>
        <p:txBody>
          <a:bodyPr/>
          <a:lstStyle/>
          <a:p>
            <a:r>
              <a:rPr lang="en-US" smtClean="0">
                <a:latin typeface="Impact" pitchFamily="-72" charset="0"/>
              </a:rPr>
              <a:t>Average Inventory</a:t>
            </a:r>
          </a:p>
        </p:txBody>
      </p:sp>
      <p:sp>
        <p:nvSpPr>
          <p:cNvPr id="7"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8"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8</a:t>
            </a:fld>
            <a:endParaRPr lang="en-US" dirty="0">
              <a:latin typeface="Impact" pitchFamily="-72" charset="0"/>
            </a:endParaRPr>
          </a:p>
        </p:txBody>
      </p:sp>
      <p:sp>
        <p:nvSpPr>
          <p:cNvPr id="9"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195827596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a:xfrm>
            <a:off x="228600" y="1295400"/>
            <a:ext cx="8915400" cy="5013325"/>
          </a:xfrm>
        </p:spPr>
        <p:txBody>
          <a:bodyPr/>
          <a:lstStyle/>
          <a:p>
            <a:pPr marL="0" indent="0">
              <a:buFont typeface="Wingdings" pitchFamily="-72" charset="2"/>
              <a:buNone/>
            </a:pPr>
            <a:r>
              <a:rPr lang="en-US" dirty="0">
                <a:latin typeface="Book Antiqua" pitchFamily="-72" charset="0"/>
              </a:rPr>
              <a:t>f) Compute the average throughput from 7:45AM to 12:00PM. </a:t>
            </a:r>
          </a:p>
          <a:p>
            <a:pPr marL="0" indent="0">
              <a:buFont typeface="Wingdings" pitchFamily="-72" charset="2"/>
              <a:buNone/>
            </a:pPr>
            <a:r>
              <a:rPr lang="en-US" dirty="0">
                <a:latin typeface="Book Antiqua" pitchFamily="-72" charset="0"/>
              </a:rPr>
              <a:t>From 7:45 to 8:00; 0.25 hours 120 customers arrive</a:t>
            </a:r>
          </a:p>
          <a:p>
            <a:pPr marL="0" indent="0">
              <a:buFont typeface="Wingdings" pitchFamily="-72" charset="2"/>
              <a:buNone/>
            </a:pPr>
            <a:r>
              <a:rPr lang="en-US" dirty="0">
                <a:latin typeface="Book Antiqua" pitchFamily="-72" charset="0"/>
              </a:rPr>
              <a:t>From 8:00 to 10:00; 2 hours (2×60)(5) = 600  customers arrive</a:t>
            </a:r>
          </a:p>
          <a:p>
            <a:pPr marL="0" indent="0">
              <a:buFont typeface="Wingdings" pitchFamily="-72" charset="2"/>
              <a:buNone/>
            </a:pPr>
            <a:r>
              <a:rPr lang="en-US" dirty="0">
                <a:latin typeface="Book Antiqua" pitchFamily="-72" charset="0"/>
              </a:rPr>
              <a:t>From 10:00 to 12:00; 2 hours (2×60)(2) = 240  customers arrive</a:t>
            </a:r>
          </a:p>
          <a:p>
            <a:pPr marL="0" indent="0">
              <a:buFont typeface="Wingdings" pitchFamily="-72" charset="2"/>
              <a:buNone/>
            </a:pPr>
            <a:r>
              <a:rPr lang="en-US" dirty="0">
                <a:latin typeface="Book Antiqua" pitchFamily="-72" charset="0"/>
              </a:rPr>
              <a:t>A total of 120+5(60×2)+2(120) = 960 arrive over the time interval of 7:45 to 12:00PM, that is 4 hours and 15 min. or in 4.25 hours.  R is 960  customers per 4.25 hours.</a:t>
            </a:r>
          </a:p>
          <a:p>
            <a:pPr marL="0" indent="0">
              <a:buFont typeface="Wingdings" pitchFamily="-72" charset="2"/>
              <a:buNone/>
            </a:pPr>
            <a:r>
              <a:rPr lang="en-US" dirty="0">
                <a:latin typeface="Book Antiqua" pitchFamily="-72" charset="0"/>
              </a:rPr>
              <a:t>R = 960/4.25  = 225.882 per hour.</a:t>
            </a:r>
          </a:p>
          <a:p>
            <a:pPr marL="0" indent="0">
              <a:buFont typeface="Wingdings" pitchFamily="-72" charset="2"/>
              <a:buNone/>
            </a:pPr>
            <a:r>
              <a:rPr lang="en-US" dirty="0">
                <a:latin typeface="Book Antiqua" pitchFamily="-72" charset="0"/>
              </a:rPr>
              <a:t>R = 225.882/60 = 3.76 per min.</a:t>
            </a:r>
          </a:p>
        </p:txBody>
      </p:sp>
      <p:sp>
        <p:nvSpPr>
          <p:cNvPr id="18434" name="Title 2"/>
          <p:cNvSpPr>
            <a:spLocks noGrp="1"/>
          </p:cNvSpPr>
          <p:nvPr>
            <p:ph type="title"/>
          </p:nvPr>
        </p:nvSpPr>
        <p:spPr>
          <a:xfrm>
            <a:off x="201613" y="192088"/>
            <a:ext cx="8759825" cy="877887"/>
          </a:xfrm>
        </p:spPr>
        <p:txBody>
          <a:bodyPr/>
          <a:lstStyle/>
          <a:p>
            <a:r>
              <a:rPr lang="en-US" smtClean="0">
                <a:latin typeface="Impact" pitchFamily="-72" charset="0"/>
              </a:rPr>
              <a:t>Average Throughput</a:t>
            </a:r>
          </a:p>
        </p:txBody>
      </p:sp>
      <p:sp>
        <p:nvSpPr>
          <p:cNvPr id="7" name="Date Placeholder 3"/>
          <p:cNvSpPr txBox="1">
            <a:spLocks/>
          </p:cNvSpPr>
          <p:nvPr/>
        </p:nvSpPr>
        <p:spPr bwMode="auto">
          <a:xfrm>
            <a:off x="0" y="6492875"/>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l"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Flow Time Dynamics</a:t>
            </a:r>
            <a:endParaRPr lang="en-US" dirty="0">
              <a:latin typeface="Impact" pitchFamily="-72" charset="0"/>
            </a:endParaRPr>
          </a:p>
        </p:txBody>
      </p:sp>
      <p:sp>
        <p:nvSpPr>
          <p:cNvPr id="8" name="Slide Number Placeholder 4"/>
          <p:cNvSpPr txBox="1">
            <a:spLocks/>
          </p:cNvSpPr>
          <p:nvPr/>
        </p:nvSpPr>
        <p:spPr bwMode="auto">
          <a:xfrm>
            <a:off x="6992029" y="6519863"/>
            <a:ext cx="2133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FE9D56D1-E1CE-48D3-9FD9-C097649BB542}" type="slidenum">
              <a:rPr lang="en-US" smtClean="0">
                <a:latin typeface="Impact" pitchFamily="-72" charset="0"/>
              </a:rPr>
              <a:pPr/>
              <a:t>9</a:t>
            </a:fld>
            <a:endParaRPr lang="en-US" dirty="0">
              <a:latin typeface="Impact" pitchFamily="-72" charset="0"/>
            </a:endParaRPr>
          </a:p>
        </p:txBody>
      </p:sp>
      <p:sp>
        <p:nvSpPr>
          <p:cNvPr id="9" name="Footer Placeholder 5"/>
          <p:cNvSpPr txBox="1">
            <a:spLocks/>
          </p:cNvSpPr>
          <p:nvPr/>
        </p:nvSpPr>
        <p:spPr bwMode="auto">
          <a:xfrm>
            <a:off x="3124200" y="6519863"/>
            <a:ext cx="2895600" cy="365125"/>
          </a:xfrm>
          <a:prstGeom prst="rect">
            <a:avLst/>
          </a:prstGeom>
          <a:noFill/>
          <a:ln>
            <a:miter lim="800000"/>
            <a:headEnd/>
            <a:tailEnd/>
          </a:ln>
        </p:spPr>
        <p:txBody>
          <a:bodyPr vert="horz" lIns="91440" tIns="45720" rIns="91440" bIns="45720" rtlCol="0" anchor="ctr">
            <a:prstTxWarp prst="textNoShape">
              <a:avLst/>
            </a:prstTxWarp>
          </a:bodyPr>
          <a:lstStyle>
            <a:defPPr>
              <a:defRPr lang="en-US"/>
            </a:defPPr>
            <a:lvl1pPr algn="ctr" rtl="0" fontAlgn="base">
              <a:spcBef>
                <a:spcPct val="0"/>
              </a:spcBef>
              <a:spcAft>
                <a:spcPct val="0"/>
              </a:spcAft>
              <a:defRPr sz="1200" kern="1200">
                <a:solidFill>
                  <a:schemeClr val="tx1"/>
                </a:solidFill>
                <a:latin typeface="Impact" pitchFamily="34"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latin typeface="Impact" pitchFamily="-72" charset="0"/>
              </a:rPr>
              <a:t>Ardavan Asef-Vaziri, Sep. 2013</a:t>
            </a:r>
            <a:endParaRPr lang="en-US" dirty="0">
              <a:latin typeface="Impact" pitchFamily="-72" charset="0"/>
            </a:endParaRPr>
          </a:p>
        </p:txBody>
      </p:sp>
    </p:spTree>
    <p:extLst>
      <p:ext uri="{BB962C8B-B14F-4D97-AF65-F5344CB8AC3E}">
        <p14:creationId xmlns:p14="http://schemas.microsoft.com/office/powerpoint/2010/main" val="242106890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Sample presentation slides with animation [2]">
  <a:themeElements>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1_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1_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1_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11085</TotalTime>
  <Words>866</Words>
  <Application>Microsoft Office PowerPoint</Application>
  <PresentationFormat>On-screen Show (4:3)</PresentationFormat>
  <Paragraphs>118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1_Sample presentation slides with animation [2]</vt:lpstr>
      <vt:lpstr>PowerPoint Presentation</vt:lpstr>
      <vt:lpstr>Flow Time Example </vt:lpstr>
      <vt:lpstr>Schematic Representation of the Flow Dynamics</vt:lpstr>
      <vt:lpstr>Dynamics of Inventory and Waiting Time</vt:lpstr>
      <vt:lpstr>Dynamics of Inventory and Waiting Time</vt:lpstr>
      <vt:lpstr>Dynamics of Inventory and Waiting Time</vt:lpstr>
      <vt:lpstr>Average Inventory</vt:lpstr>
      <vt:lpstr>Average Inventory</vt:lpstr>
      <vt:lpstr>Average Throughput</vt:lpstr>
      <vt:lpstr>Average Flow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Ardavan</cp:lastModifiedBy>
  <cp:revision>365</cp:revision>
  <dcterms:created xsi:type="dcterms:W3CDTF">2005-11-30T06:54:40Z</dcterms:created>
  <dcterms:modified xsi:type="dcterms:W3CDTF">2013-09-03T22:18:29Z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