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426" r:id="rId2"/>
    <p:sldId id="331" r:id="rId3"/>
    <p:sldId id="342" r:id="rId4"/>
    <p:sldId id="333" r:id="rId5"/>
    <p:sldId id="370" r:id="rId6"/>
    <p:sldId id="336" r:id="rId7"/>
    <p:sldId id="372" r:id="rId8"/>
    <p:sldId id="341" r:id="rId9"/>
    <p:sldId id="339" r:id="rId10"/>
    <p:sldId id="340" r:id="rId11"/>
  </p:sldIdLst>
  <p:sldSz cx="9144000" cy="6858000" type="screen4x3"/>
  <p:notesSz cx="6921500" cy="9423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A70"/>
    <a:srgbClr val="000000"/>
    <a:srgbClr val="990033"/>
    <a:srgbClr val="0E3780"/>
    <a:srgbClr val="EAEAEA"/>
    <a:srgbClr val="12449E"/>
    <a:srgbClr val="1D4087"/>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31" autoAdjust="0"/>
    <p:restoredTop sz="91119" autoAdjust="0"/>
  </p:normalViewPr>
  <p:slideViewPr>
    <p:cSldViewPr>
      <p:cViewPr>
        <p:scale>
          <a:sx n="72" d="100"/>
          <a:sy n="72" d="100"/>
        </p:scale>
        <p:origin x="-1218"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54863" cy="5486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2" name="Rectangle 2"/>
          <p:cNvSpPr>
            <a:spLocks noGrp="1" noChangeArrowheads="1"/>
          </p:cNvSpPr>
          <p:nvPr>
            <p:ph type="hdr" sz="quarter"/>
          </p:nvPr>
        </p:nvSpPr>
        <p:spPr bwMode="auto">
          <a:xfrm>
            <a:off x="0"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48483" name="Rectangle 3"/>
          <p:cNvSpPr>
            <a:spLocks noGrp="1" noChangeArrowheads="1"/>
          </p:cNvSpPr>
          <p:nvPr>
            <p:ph type="dt" idx="1"/>
          </p:nvPr>
        </p:nvSpPr>
        <p:spPr bwMode="auto">
          <a:xfrm>
            <a:off x="3921125" y="0"/>
            <a:ext cx="2998788" cy="4714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04900" y="706438"/>
            <a:ext cx="4711700" cy="3533775"/>
          </a:xfrm>
          <a:prstGeom prst="rect">
            <a:avLst/>
          </a:prstGeom>
          <a:noFill/>
          <a:ln w="9525">
            <a:solidFill>
              <a:srgbClr val="000000"/>
            </a:solidFill>
            <a:miter lim="800000"/>
            <a:headEnd/>
            <a:tailEnd/>
          </a:ln>
        </p:spPr>
      </p:sp>
      <p:sp>
        <p:nvSpPr>
          <p:cNvPr id="148485" name="Rectangle 5"/>
          <p:cNvSpPr>
            <a:spLocks noGrp="1" noChangeArrowheads="1"/>
          </p:cNvSpPr>
          <p:nvPr>
            <p:ph type="body" sz="quarter" idx="3"/>
          </p:nvPr>
        </p:nvSpPr>
        <p:spPr bwMode="auto">
          <a:xfrm>
            <a:off x="692150" y="4476750"/>
            <a:ext cx="5537200" cy="42402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48486" name="Rectangle 6"/>
          <p:cNvSpPr>
            <a:spLocks noGrp="1" noChangeArrowheads="1"/>
          </p:cNvSpPr>
          <p:nvPr>
            <p:ph type="ftr" sz="quarter" idx="4"/>
          </p:nvPr>
        </p:nvSpPr>
        <p:spPr bwMode="auto">
          <a:xfrm>
            <a:off x="0"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48487" name="Rectangle 7"/>
          <p:cNvSpPr>
            <a:spLocks noGrp="1" noChangeArrowheads="1"/>
          </p:cNvSpPr>
          <p:nvPr>
            <p:ph type="sldNum" sz="quarter" idx="5"/>
          </p:nvPr>
        </p:nvSpPr>
        <p:spPr bwMode="auto">
          <a:xfrm>
            <a:off x="3921125" y="8950325"/>
            <a:ext cx="2998788" cy="4714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BBD499C-90E8-471C-B622-68C7930A1EE9}" type="slidenum">
              <a:rPr lang="en-US"/>
              <a:pPr>
                <a:defRPr/>
              </a:pPr>
              <a:t>‹#›</a:t>
            </a:fld>
            <a:endParaRPr lang="en-US"/>
          </a:p>
        </p:txBody>
      </p:sp>
    </p:spTree>
    <p:extLst>
      <p:ext uri="{BB962C8B-B14F-4D97-AF65-F5344CB8AC3E}">
        <p14:creationId xmlns:p14="http://schemas.microsoft.com/office/powerpoint/2010/main" val="14178026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3CBAD8E-215C-4ADE-B888-6996CB044244}" type="slidenum">
              <a:rPr lang="en-US" smtClean="0"/>
              <a:pPr/>
              <a:t>1</a:t>
            </a:fld>
            <a:endParaRPr lang="en-US" dirty="0"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71807CDD-BFBF-4989-9E1C-EB2291773C8B}" type="slidenum">
              <a:rPr lang="en-US" smtClean="0"/>
              <a:pPr/>
              <a:t>3</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2588" y="188913"/>
            <a:ext cx="2124075" cy="5940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8775" y="188913"/>
            <a:ext cx="6221413" cy="5940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358775" y="188913"/>
            <a:ext cx="8497888" cy="863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60900" y="1497013"/>
            <a:ext cx="4087813" cy="46323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237823" y="1289342"/>
            <a:ext cx="8906177" cy="5211985"/>
          </a:xfrm>
        </p:spPr>
        <p:txBody>
          <a:bodyPr/>
          <a:lstStyle>
            <a:lvl1pPr>
              <a:buClr>
                <a:srgbClr val="1A1A70"/>
              </a:buClr>
              <a:buFont typeface="Wingdings" pitchFamily="2" charset="2"/>
              <a:buChar char="v"/>
              <a:defRPr>
                <a:solidFill>
                  <a:srgbClr val="1A1A70"/>
                </a:solidFill>
                <a:latin typeface="Book Antiqua" pitchFamily="18" charset="0"/>
              </a:defRPr>
            </a:lvl1pPr>
            <a:lvl2pPr>
              <a:buClr>
                <a:srgbClr val="1A1A70"/>
              </a:buClr>
              <a:buFont typeface="Wingdings" pitchFamily="2" charset="2"/>
              <a:buChar char="§"/>
              <a:defRPr>
                <a:solidFill>
                  <a:srgbClr val="1A1A70"/>
                </a:solidFill>
                <a:latin typeface="Book Antiqua" pitchFamily="18" charset="0"/>
              </a:defRPr>
            </a:lvl2pPr>
            <a:lvl3pPr>
              <a:buFont typeface="Arial" pitchFamily="34" charset="0"/>
              <a:buChar char="•"/>
              <a:defRPr sz="2000">
                <a:solidFill>
                  <a:srgbClr val="1A1A70"/>
                </a:solidFill>
                <a:latin typeface="Book Antiqua" pitchFamily="18" charset="0"/>
              </a:defRPr>
            </a:lvl3pPr>
            <a:lvl4pPr>
              <a:defRPr>
                <a:solidFill>
                  <a:srgbClr val="1A1A70"/>
                </a:solidFill>
                <a:latin typeface="Book Antiqua" pitchFamily="18" charset="0"/>
              </a:defRPr>
            </a:lvl4pPr>
            <a:lvl5pPr>
              <a:defRPr>
                <a:solidFill>
                  <a:srgbClr val="1A1A70"/>
                </a:solidFill>
                <a:latin typeface="Book Antiqu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0688" y="1497013"/>
            <a:ext cx="4087812"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0900" y="1497013"/>
            <a:ext cx="4087813" cy="4632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39216"/>
                <a:invGamma/>
              </a:schemeClr>
            </a:gs>
          </a:gsLst>
          <a:lin ang="5400000" scaled="1"/>
        </a:gra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gray">
          <a:xfrm>
            <a:off x="179388" y="0"/>
            <a:ext cx="8964612" cy="1268413"/>
          </a:xfrm>
          <a:prstGeom prst="rect">
            <a:avLst/>
          </a:prstGeom>
          <a:solidFill>
            <a:schemeClr val="tx2"/>
          </a:solidFill>
          <a:ln w="9525">
            <a:noFill/>
            <a:miter lim="800000"/>
            <a:headEnd/>
            <a:tailEnd/>
          </a:ln>
          <a:effectLst/>
        </p:spPr>
        <p:txBody>
          <a:bodyPr wrap="none" anchor="ctr"/>
          <a:lstStyle/>
          <a:p>
            <a:pPr>
              <a:defRPr/>
            </a:pPr>
            <a:endParaRPr lang="en-US"/>
          </a:p>
        </p:txBody>
      </p:sp>
      <p:sp>
        <p:nvSpPr>
          <p:cNvPr id="329731" name="Rectangle 3"/>
          <p:cNvSpPr>
            <a:spLocks noChangeArrowheads="1"/>
          </p:cNvSpPr>
          <p:nvPr/>
        </p:nvSpPr>
        <p:spPr bwMode="gray">
          <a:xfrm>
            <a:off x="179388" y="188913"/>
            <a:ext cx="8748712" cy="893762"/>
          </a:xfrm>
          <a:prstGeom prst="rect">
            <a:avLst/>
          </a:prstGeom>
          <a:gradFill rotWithShape="1">
            <a:gsLst>
              <a:gs pos="0">
                <a:schemeClr val="accent1">
                  <a:gamma/>
                  <a:shade val="46275"/>
                  <a:invGamma/>
                </a:schemeClr>
              </a:gs>
              <a:gs pos="100000">
                <a:schemeClr val="accent1"/>
              </a:gs>
            </a:gsLst>
            <a:lin ang="0" scaled="1"/>
          </a:gradFill>
          <a:ln w="9525">
            <a:solidFill>
              <a:schemeClr val="accent1"/>
            </a:solidFill>
            <a:miter lim="800000"/>
            <a:headEnd/>
            <a:tailEnd/>
          </a:ln>
          <a:effectLst/>
        </p:spPr>
        <p:txBody>
          <a:bodyPr wrap="none" anchor="ctr"/>
          <a:lstStyle/>
          <a:p>
            <a:pPr>
              <a:defRPr/>
            </a:pPr>
            <a:endParaRPr lang="en-US"/>
          </a:p>
        </p:txBody>
      </p:sp>
      <p:sp>
        <p:nvSpPr>
          <p:cNvPr id="329732" name="Rectangle 4"/>
          <p:cNvSpPr>
            <a:spLocks noChangeArrowheads="1"/>
          </p:cNvSpPr>
          <p:nvPr/>
        </p:nvSpPr>
        <p:spPr bwMode="gray">
          <a:xfrm>
            <a:off x="0" y="0"/>
            <a:ext cx="215900" cy="6858000"/>
          </a:xfrm>
          <a:prstGeom prst="rect">
            <a:avLst/>
          </a:prstGeom>
          <a:gradFill rotWithShape="1">
            <a:gsLst>
              <a:gs pos="0">
                <a:schemeClr val="tx2"/>
              </a:gs>
              <a:gs pos="100000">
                <a:srgbClr val="FFFFFF"/>
              </a:gs>
            </a:gsLst>
            <a:lin ang="5400000" scaled="1"/>
          </a:gradFill>
          <a:ln w="9525" algn="ctr">
            <a:noFill/>
            <a:miter lim="800000"/>
            <a:headEnd/>
            <a:tailEnd/>
          </a:ln>
          <a:effectLst/>
        </p:spPr>
        <p:txBody>
          <a:bodyPr wrap="none" anchor="ctr"/>
          <a:lstStyle/>
          <a:p>
            <a:pPr>
              <a:defRPr/>
            </a:pPr>
            <a:endParaRPr lang="en-US"/>
          </a:p>
        </p:txBody>
      </p:sp>
      <p:sp>
        <p:nvSpPr>
          <p:cNvPr id="10245" name="Rectangle 5"/>
          <p:cNvSpPr>
            <a:spLocks noGrp="1" noChangeArrowheads="1"/>
          </p:cNvSpPr>
          <p:nvPr>
            <p:ph type="title"/>
          </p:nvPr>
        </p:nvSpPr>
        <p:spPr bwMode="gray">
          <a:xfrm>
            <a:off x="358775" y="188913"/>
            <a:ext cx="8497888"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Flow-Time Analysis</a:t>
            </a:r>
          </a:p>
        </p:txBody>
      </p:sp>
      <p:sp>
        <p:nvSpPr>
          <p:cNvPr id="10246" name="Rectangle 6"/>
          <p:cNvSpPr>
            <a:spLocks noGrp="1" noChangeArrowheads="1"/>
          </p:cNvSpPr>
          <p:nvPr>
            <p:ph type="body" idx="1"/>
          </p:nvPr>
        </p:nvSpPr>
        <p:spPr bwMode="auto">
          <a:xfrm>
            <a:off x="237823" y="1289343"/>
            <a:ext cx="8906177" cy="5102259"/>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329736" name="Text Box 8"/>
          <p:cNvSpPr txBox="1">
            <a:spLocks noChangeArrowheads="1"/>
          </p:cNvSpPr>
          <p:nvPr userDrawn="1"/>
        </p:nvSpPr>
        <p:spPr bwMode="auto">
          <a:xfrm>
            <a:off x="7342188" y="-84138"/>
            <a:ext cx="1909762" cy="274638"/>
          </a:xfrm>
          <a:prstGeom prst="rect">
            <a:avLst/>
          </a:prstGeom>
          <a:noFill/>
          <a:ln w="9525">
            <a:noFill/>
            <a:miter lim="800000"/>
            <a:headEnd/>
            <a:tailEnd/>
          </a:ln>
          <a:effectLst/>
        </p:spPr>
        <p:txBody>
          <a:bodyPr>
            <a:spAutoFit/>
          </a:bodyPr>
          <a:lstStyle/>
          <a:p>
            <a:pPr>
              <a:defRPr/>
            </a:pPr>
            <a:r>
              <a:rPr lang="en-US" sz="1200" b="1" i="1">
                <a:solidFill>
                  <a:schemeClr val="bg1"/>
                </a:solidFill>
              </a:rPr>
              <a:t>4. Flow-Time Analysis</a:t>
            </a:r>
          </a:p>
        </p:txBody>
      </p:sp>
      <p:sp>
        <p:nvSpPr>
          <p:cNvPr id="9" name="Date Placeholder 3"/>
          <p:cNvSpPr>
            <a:spLocks noGrp="1"/>
          </p:cNvSpPr>
          <p:nvPr>
            <p:ph type="dt" sz="half" idx="2"/>
          </p:nvPr>
        </p:nvSpPr>
        <p:spPr>
          <a:xfrm>
            <a:off x="228600" y="6520244"/>
            <a:ext cx="2133600" cy="365125"/>
          </a:xfrm>
          <a:prstGeom prst="rect">
            <a:avLst/>
          </a:prstGeom>
        </p:spPr>
        <p:txBody>
          <a:bodyPr vert="horz" lIns="91440" tIns="45720" rIns="91440" bIns="45720" rtlCol="0" anchor="ctr"/>
          <a:lstStyle>
            <a:lvl1pPr algn="l">
              <a:defRPr sz="1200">
                <a:solidFill>
                  <a:schemeClr val="tx1"/>
                </a:solidFill>
                <a:latin typeface="Impact" pitchFamily="34" charset="0"/>
              </a:defRPr>
            </a:lvl1pPr>
          </a:lstStyle>
          <a:p>
            <a:r>
              <a:rPr lang="en-US" dirty="0" smtClean="0"/>
              <a:t>Flow Time Analysis</a:t>
            </a:r>
            <a:endParaRPr lang="en-US" dirty="0"/>
          </a:p>
        </p:txBody>
      </p:sp>
      <p:sp>
        <p:nvSpPr>
          <p:cNvPr id="10" name="Footer Placeholder 4"/>
          <p:cNvSpPr>
            <a:spLocks noGrp="1"/>
          </p:cNvSpPr>
          <p:nvPr>
            <p:ph type="ftr" sz="quarter" idx="3"/>
          </p:nvPr>
        </p:nvSpPr>
        <p:spPr>
          <a:xfrm>
            <a:off x="3124200" y="6520244"/>
            <a:ext cx="2895600" cy="365125"/>
          </a:xfrm>
          <a:prstGeom prst="rect">
            <a:avLst/>
          </a:prstGeom>
        </p:spPr>
        <p:txBody>
          <a:bodyPr vert="horz" lIns="91440" tIns="45720" rIns="91440" bIns="45720" rtlCol="0" anchor="ctr"/>
          <a:lstStyle>
            <a:lvl1pPr algn="ctr">
              <a:defRPr sz="1200">
                <a:solidFill>
                  <a:schemeClr val="tx1"/>
                </a:solidFill>
                <a:latin typeface="Impact" pitchFamily="34" charset="0"/>
              </a:defRPr>
            </a:lvl1pPr>
          </a:lstStyle>
          <a:p>
            <a:r>
              <a:rPr lang="en-US" dirty="0" err="1" smtClean="0"/>
              <a:t>Ardavan</a:t>
            </a:r>
            <a:r>
              <a:rPr lang="en-US" dirty="0" smtClean="0"/>
              <a:t> </a:t>
            </a:r>
            <a:r>
              <a:rPr lang="en-US" dirty="0" err="1" smtClean="0"/>
              <a:t>Asef-Vaziri</a:t>
            </a:r>
            <a:r>
              <a:rPr lang="en-US" dirty="0" smtClean="0"/>
              <a:t>, Nov. 2011</a:t>
            </a:r>
            <a:endParaRPr lang="en-US" dirty="0"/>
          </a:p>
        </p:txBody>
      </p:sp>
      <p:sp>
        <p:nvSpPr>
          <p:cNvPr id="11" name="Slide Number Placeholder 5"/>
          <p:cNvSpPr>
            <a:spLocks noGrp="1"/>
          </p:cNvSpPr>
          <p:nvPr>
            <p:ph type="sldNum" sz="quarter" idx="4"/>
          </p:nvPr>
        </p:nvSpPr>
        <p:spPr>
          <a:xfrm>
            <a:off x="6781800" y="6520244"/>
            <a:ext cx="2133600" cy="365125"/>
          </a:xfrm>
          <a:prstGeom prst="rect">
            <a:avLst/>
          </a:prstGeom>
        </p:spPr>
        <p:txBody>
          <a:bodyPr vert="horz" lIns="91440" tIns="45720" rIns="91440" bIns="45720" rtlCol="0" anchor="ctr"/>
          <a:lstStyle>
            <a:lvl1pPr algn="r">
              <a:defRPr sz="1200">
                <a:solidFill>
                  <a:schemeClr val="tx1"/>
                </a:solidFill>
                <a:latin typeface="Impact" pitchFamily="34" charset="0"/>
              </a:defRPr>
            </a:lvl1pPr>
          </a:lstStyle>
          <a:p>
            <a:fld id="{1D331E90-ED23-40F1-83B5-F035C5BC55BC}" type="slidenum">
              <a:rPr lang="en-US" smtClean="0"/>
              <a:pPr/>
              <a:t>‹#›</a:t>
            </a:fld>
            <a:endParaRPr lang="en-US" dirty="0"/>
          </a:p>
        </p:txBody>
      </p:sp>
      <p:cxnSp>
        <p:nvCxnSpPr>
          <p:cNvPr id="12" name="Straight Connector 11"/>
          <p:cNvCxnSpPr/>
          <p:nvPr userDrawn="1"/>
        </p:nvCxnSpPr>
        <p:spPr>
          <a:xfrm>
            <a:off x="0" y="6501328"/>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Lst>
  <p:timing>
    <p:tnLst>
      <p:par>
        <p:cTn id="1" dur="indefinite" restart="never" nodeType="tmRoot"/>
      </p:par>
    </p:tnLst>
  </p:timing>
  <p:hf hdr="0"/>
  <p:txStyles>
    <p:titleStyle>
      <a:lvl1pPr algn="l" rtl="0" eaLnBrk="0" fontAlgn="base" hangingPunct="0">
        <a:spcBef>
          <a:spcPct val="0"/>
        </a:spcBef>
        <a:spcAft>
          <a:spcPct val="0"/>
        </a:spcAft>
        <a:defRPr sz="3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Impact" pitchFamily="34" charset="0"/>
        </a:defRPr>
      </a:lvl2pPr>
      <a:lvl3pPr algn="l" rtl="0" eaLnBrk="0" fontAlgn="base" hangingPunct="0">
        <a:spcBef>
          <a:spcPct val="0"/>
        </a:spcBef>
        <a:spcAft>
          <a:spcPct val="0"/>
        </a:spcAft>
        <a:defRPr sz="3200">
          <a:solidFill>
            <a:schemeClr val="bg1"/>
          </a:solidFill>
          <a:latin typeface="Impact" pitchFamily="34" charset="0"/>
        </a:defRPr>
      </a:lvl3pPr>
      <a:lvl4pPr algn="l" rtl="0" eaLnBrk="0" fontAlgn="base" hangingPunct="0">
        <a:spcBef>
          <a:spcPct val="0"/>
        </a:spcBef>
        <a:spcAft>
          <a:spcPct val="0"/>
        </a:spcAft>
        <a:defRPr sz="3200">
          <a:solidFill>
            <a:schemeClr val="bg1"/>
          </a:solidFill>
          <a:latin typeface="Impact" pitchFamily="34" charset="0"/>
        </a:defRPr>
      </a:lvl4pPr>
      <a:lvl5pPr algn="l" rtl="0" eaLnBrk="0" fontAlgn="base" hangingPunct="0">
        <a:spcBef>
          <a:spcPct val="0"/>
        </a:spcBef>
        <a:spcAft>
          <a:spcPct val="0"/>
        </a:spcAft>
        <a:defRPr sz="3200">
          <a:solidFill>
            <a:schemeClr val="bg1"/>
          </a:solidFill>
          <a:latin typeface="Impact" pitchFamily="34" charset="0"/>
        </a:defRPr>
      </a:lvl5pPr>
      <a:lvl6pPr marL="457200" algn="l" rtl="0" fontAlgn="base">
        <a:spcBef>
          <a:spcPct val="0"/>
        </a:spcBef>
        <a:spcAft>
          <a:spcPct val="0"/>
        </a:spcAft>
        <a:defRPr sz="3200">
          <a:solidFill>
            <a:schemeClr val="bg1"/>
          </a:solidFill>
          <a:latin typeface="Impact" pitchFamily="34" charset="0"/>
        </a:defRPr>
      </a:lvl6pPr>
      <a:lvl7pPr marL="914400" algn="l" rtl="0" fontAlgn="base">
        <a:spcBef>
          <a:spcPct val="0"/>
        </a:spcBef>
        <a:spcAft>
          <a:spcPct val="0"/>
        </a:spcAft>
        <a:defRPr sz="3200">
          <a:solidFill>
            <a:schemeClr val="bg1"/>
          </a:solidFill>
          <a:latin typeface="Impact" pitchFamily="34" charset="0"/>
        </a:defRPr>
      </a:lvl7pPr>
      <a:lvl8pPr marL="1371600" algn="l" rtl="0" fontAlgn="base">
        <a:spcBef>
          <a:spcPct val="0"/>
        </a:spcBef>
        <a:spcAft>
          <a:spcPct val="0"/>
        </a:spcAft>
        <a:defRPr sz="3200">
          <a:solidFill>
            <a:schemeClr val="bg1"/>
          </a:solidFill>
          <a:latin typeface="Impact" pitchFamily="34" charset="0"/>
        </a:defRPr>
      </a:lvl8pPr>
      <a:lvl9pPr marL="1828800" algn="l" rtl="0" fontAlgn="base">
        <a:spcBef>
          <a:spcPct val="0"/>
        </a:spcBef>
        <a:spcAft>
          <a:spcPct val="0"/>
        </a:spcAft>
        <a:defRPr sz="3200">
          <a:solidFill>
            <a:schemeClr val="bg1"/>
          </a:solidFill>
          <a:latin typeface="Impact" pitchFamily="34" charset="0"/>
        </a:defRPr>
      </a:lvl9pPr>
    </p:titleStyle>
    <p:bodyStyle>
      <a:lvl1pPr marL="342900" indent="-342900" algn="l" rtl="0" eaLnBrk="0" fontAlgn="base" hangingPunct="0">
        <a:lnSpc>
          <a:spcPct val="130000"/>
        </a:lnSpc>
        <a:spcBef>
          <a:spcPct val="20000"/>
        </a:spcBef>
        <a:spcAft>
          <a:spcPct val="0"/>
        </a:spcAft>
        <a:buClr>
          <a:srgbClr val="000000"/>
        </a:buClr>
        <a:buFont typeface="Wingdings" pitchFamily="2" charset="2"/>
        <a:buChar char="•"/>
        <a:defRPr sz="2400">
          <a:solidFill>
            <a:srgbClr val="0E3780"/>
          </a:solidFill>
          <a:latin typeface="+mn-lt"/>
          <a:ea typeface="+mn-ea"/>
          <a:cs typeface="+mn-cs"/>
        </a:defRPr>
      </a:lvl1pPr>
      <a:lvl2pPr marL="742950" indent="-285750" algn="l" rtl="0" eaLnBrk="0" fontAlgn="base" hangingPunct="0">
        <a:lnSpc>
          <a:spcPct val="130000"/>
        </a:lnSpc>
        <a:spcBef>
          <a:spcPct val="20000"/>
        </a:spcBef>
        <a:spcAft>
          <a:spcPct val="0"/>
        </a:spcAft>
        <a:buClr>
          <a:schemeClr val="tx1"/>
        </a:buClr>
        <a:buFont typeface="Symbol" pitchFamily="18" charset="2"/>
        <a:buChar char="-"/>
        <a:defRPr sz="2000">
          <a:solidFill>
            <a:srgbClr val="0E3780"/>
          </a:solidFill>
          <a:latin typeface="+mn-lt"/>
        </a:defRPr>
      </a:lvl2pPr>
      <a:lvl3pPr marL="1143000" indent="-228600" algn="l" rtl="0" eaLnBrk="0" fontAlgn="base" hangingPunct="0">
        <a:lnSpc>
          <a:spcPct val="130000"/>
        </a:lnSpc>
        <a:spcBef>
          <a:spcPct val="20000"/>
        </a:spcBef>
        <a:spcAft>
          <a:spcPct val="0"/>
        </a:spcAft>
        <a:buClr>
          <a:schemeClr val="tx1"/>
        </a:buClr>
        <a:buFont typeface="Symbol" pitchFamily="18" charset="2"/>
        <a:buChar char="-"/>
        <a:defRPr sz="2400">
          <a:solidFill>
            <a:srgbClr val="0E3780"/>
          </a:solidFill>
          <a:latin typeface="+mn-lt"/>
        </a:defRPr>
      </a:lvl3pPr>
      <a:lvl4pPr marL="1600200" indent="-228600" algn="l" rtl="0" eaLnBrk="0" fontAlgn="base" hangingPunct="0">
        <a:lnSpc>
          <a:spcPct val="130000"/>
        </a:lnSpc>
        <a:spcBef>
          <a:spcPct val="20000"/>
        </a:spcBef>
        <a:spcAft>
          <a:spcPct val="0"/>
        </a:spcAft>
        <a:buClr>
          <a:srgbClr val="000000"/>
        </a:buClr>
        <a:buFont typeface="Monotype Sorts" pitchFamily="2" charset="2"/>
        <a:buChar char="u"/>
        <a:defRPr sz="2000">
          <a:solidFill>
            <a:srgbClr val="000000"/>
          </a:solidFill>
          <a:latin typeface="Arial" charset="0"/>
        </a:defRPr>
      </a:lvl4pPr>
      <a:lvl5pPr marL="2057400" indent="-228600" algn="l" rtl="0" eaLnBrk="0" fontAlgn="base" hangingPunct="0">
        <a:lnSpc>
          <a:spcPct val="130000"/>
        </a:lnSpc>
        <a:spcBef>
          <a:spcPct val="20000"/>
        </a:spcBef>
        <a:spcAft>
          <a:spcPct val="0"/>
        </a:spcAft>
        <a:buClr>
          <a:srgbClr val="000000"/>
        </a:buClr>
        <a:buChar char="–"/>
        <a:defRPr sz="1600">
          <a:solidFill>
            <a:srgbClr val="000000"/>
          </a:solidFill>
          <a:latin typeface="Arial" charset="0"/>
        </a:defRPr>
      </a:lvl5pPr>
      <a:lvl6pPr marL="2514600" indent="-228600" algn="l" rtl="0" fontAlgn="base">
        <a:lnSpc>
          <a:spcPct val="130000"/>
        </a:lnSpc>
        <a:spcBef>
          <a:spcPct val="20000"/>
        </a:spcBef>
        <a:spcAft>
          <a:spcPct val="0"/>
        </a:spcAft>
        <a:buClr>
          <a:srgbClr val="000000"/>
        </a:buClr>
        <a:buChar char="–"/>
        <a:defRPr sz="1600">
          <a:solidFill>
            <a:srgbClr val="000000"/>
          </a:solidFill>
          <a:latin typeface="Arial" charset="0"/>
        </a:defRPr>
      </a:lvl6pPr>
      <a:lvl7pPr marL="2971800" indent="-228600" algn="l" rtl="0" fontAlgn="base">
        <a:lnSpc>
          <a:spcPct val="130000"/>
        </a:lnSpc>
        <a:spcBef>
          <a:spcPct val="20000"/>
        </a:spcBef>
        <a:spcAft>
          <a:spcPct val="0"/>
        </a:spcAft>
        <a:buClr>
          <a:srgbClr val="000000"/>
        </a:buClr>
        <a:buChar char="–"/>
        <a:defRPr sz="1600">
          <a:solidFill>
            <a:srgbClr val="000000"/>
          </a:solidFill>
          <a:latin typeface="Arial" charset="0"/>
        </a:defRPr>
      </a:lvl7pPr>
      <a:lvl8pPr marL="3429000" indent="-228600" algn="l" rtl="0" fontAlgn="base">
        <a:lnSpc>
          <a:spcPct val="130000"/>
        </a:lnSpc>
        <a:spcBef>
          <a:spcPct val="20000"/>
        </a:spcBef>
        <a:spcAft>
          <a:spcPct val="0"/>
        </a:spcAft>
        <a:buClr>
          <a:srgbClr val="000000"/>
        </a:buClr>
        <a:buChar char="–"/>
        <a:defRPr sz="1600">
          <a:solidFill>
            <a:srgbClr val="000000"/>
          </a:solidFill>
          <a:latin typeface="Arial" charset="0"/>
        </a:defRPr>
      </a:lvl8pPr>
      <a:lvl9pPr marL="3886200" indent="-228600" algn="l" rtl="0" fontAlgn="base">
        <a:lnSpc>
          <a:spcPct val="130000"/>
        </a:lnSpc>
        <a:spcBef>
          <a:spcPct val="20000"/>
        </a:spcBef>
        <a:spcAft>
          <a:spcPct val="0"/>
        </a:spcAft>
        <a:buClr>
          <a:srgbClr val="000000"/>
        </a:buClr>
        <a:buChar char="–"/>
        <a:defRPr sz="1600">
          <a:solidFill>
            <a:srgbClr val="000000"/>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0" y="0"/>
            <a:ext cx="9144000" cy="6858000"/>
          </a:xfrm>
          <a:solidFill>
            <a:schemeClr val="bg1"/>
          </a:solidFill>
        </p:spPr>
        <p:txBody>
          <a:bodyPr/>
          <a:lstStyle/>
          <a:p>
            <a:pPr marL="0" indent="0" algn="ctr" eaLnBrk="1" hangingPunct="1">
              <a:buNone/>
            </a:pPr>
            <a:r>
              <a:rPr lang="en-US" sz="4000" dirty="0" smtClean="0">
                <a:latin typeface="+mj-lt"/>
              </a:rPr>
              <a:t>Flow Time</a:t>
            </a:r>
          </a:p>
          <a:p>
            <a:pPr marL="0" indent="0" algn="ctr" eaLnBrk="1" hangingPunct="1">
              <a:buNone/>
            </a:pPr>
            <a:r>
              <a:rPr lang="en-US" sz="4000" dirty="0" smtClean="0">
                <a:latin typeface="+mj-lt"/>
              </a:rPr>
              <a:t>3-Flow Time Reduction Levers</a:t>
            </a:r>
            <a:endParaRPr lang="en-US" sz="4000" dirty="0" smtClean="0">
              <a:latin typeface="+mj-lt"/>
            </a:endParaRPr>
          </a:p>
          <a:p>
            <a:pPr marL="0" indent="0" algn="ctr" eaLnBrk="1" hangingPunct="1">
              <a:buNone/>
            </a:pPr>
            <a:endParaRPr lang="en-US" sz="4000" dirty="0">
              <a:latin typeface="+mj-lt"/>
            </a:endParaRPr>
          </a:p>
          <a:p>
            <a:pPr marL="0" indent="0" algn="ctr" eaLnBrk="1" hangingPunct="1">
              <a:buNone/>
            </a:pPr>
            <a:endParaRPr lang="en-US" sz="4000" dirty="0" smtClean="0">
              <a:latin typeface="+mj-lt"/>
            </a:endParaRPr>
          </a:p>
          <a:p>
            <a:pPr marL="0" indent="0" algn="ctr" eaLnBrk="1" hangingPunct="1">
              <a:buNone/>
            </a:pPr>
            <a:endParaRPr lang="en-US" sz="4000" dirty="0">
              <a:latin typeface="+mj-lt"/>
            </a:endParaRPr>
          </a:p>
          <a:p>
            <a:pPr marL="0" indent="0" algn="ctr" eaLnBrk="1" hangingPunct="1">
              <a:buNone/>
            </a:pPr>
            <a:endParaRPr lang="en-US" sz="4000" dirty="0" smtClean="0">
              <a:latin typeface="+mj-lt"/>
            </a:endParaRPr>
          </a:p>
          <a:p>
            <a:pPr marL="0" indent="0" algn="ctr" eaLnBrk="1" hangingPunct="1">
              <a:buNone/>
            </a:pPr>
            <a:endParaRPr lang="en-US" sz="4000" dirty="0">
              <a:latin typeface="+mj-lt"/>
            </a:endParaRPr>
          </a:p>
          <a:p>
            <a:pPr marL="0" indent="0" algn="ctr" eaLnBrk="1" hangingPunct="1">
              <a:buNone/>
            </a:pPr>
            <a:r>
              <a:rPr lang="en-US" sz="2000" dirty="0" smtClean="0">
                <a:latin typeface="+mj-lt"/>
              </a:rPr>
              <a:t>Based on the book: Managing Business Process Flows</a:t>
            </a:r>
          </a:p>
        </p:txBody>
      </p:sp>
    </p:spTree>
    <p:extLst>
      <p:ext uri="{BB962C8B-B14F-4D97-AF65-F5344CB8AC3E}">
        <p14:creationId xmlns:p14="http://schemas.microsoft.com/office/powerpoint/2010/main" val="1018718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a:t>5</a:t>
            </a:r>
            <a:r>
              <a:rPr lang="en-US" dirty="0" smtClean="0"/>
              <a:t>. Modifying the Product Sequencing</a:t>
            </a:r>
          </a:p>
        </p:txBody>
      </p:sp>
      <p:sp>
        <p:nvSpPr>
          <p:cNvPr id="3" name="Rectangle 2"/>
          <p:cNvSpPr/>
          <p:nvPr/>
        </p:nvSpPr>
        <p:spPr>
          <a:xfrm>
            <a:off x="237823" y="1289343"/>
            <a:ext cx="8686800" cy="1938992"/>
          </a:xfrm>
          <a:prstGeom prst="rect">
            <a:avLst/>
          </a:prstGeom>
        </p:spPr>
        <p:txBody>
          <a:bodyPr>
            <a:spAutoFit/>
          </a:bodyPr>
          <a:lstStyle/>
          <a:p>
            <a:pPr marL="0" lvl="2">
              <a:spcBef>
                <a:spcPct val="20000"/>
              </a:spcBef>
              <a:buClr>
                <a:schemeClr val="tx1"/>
              </a:buClr>
              <a:tabLst>
                <a:tab pos="685800" algn="l"/>
              </a:tabLst>
              <a:defRPr/>
            </a:pPr>
            <a:r>
              <a:rPr lang="en-US" sz="2400" dirty="0">
                <a:solidFill>
                  <a:srgbClr val="1A1A70"/>
                </a:solidFill>
                <a:latin typeface="Book Antiqua" pitchFamily="18" charset="0"/>
              </a:rPr>
              <a:t>Modify the product </a:t>
            </a:r>
            <a:r>
              <a:rPr lang="en-US" sz="2400" dirty="0" smtClean="0">
                <a:solidFill>
                  <a:srgbClr val="1A1A70"/>
                </a:solidFill>
                <a:latin typeface="Book Antiqua" pitchFamily="18" charset="0"/>
              </a:rPr>
              <a:t>sequencing </a:t>
            </a:r>
            <a:r>
              <a:rPr lang="en-US" sz="2400" dirty="0">
                <a:solidFill>
                  <a:srgbClr val="1A1A70"/>
                </a:solidFill>
                <a:latin typeface="Book Antiqua" pitchFamily="18" charset="0"/>
              </a:rPr>
              <a:t>- do the quickest </a:t>
            </a:r>
            <a:r>
              <a:rPr lang="en-US" sz="2400" dirty="0" smtClean="0">
                <a:solidFill>
                  <a:srgbClr val="1A1A70"/>
                </a:solidFill>
                <a:latin typeface="Book Antiqua" pitchFamily="18" charset="0"/>
              </a:rPr>
              <a:t>thing </a:t>
            </a:r>
            <a:r>
              <a:rPr lang="en-US" sz="2400" dirty="0">
                <a:solidFill>
                  <a:srgbClr val="1A1A70"/>
                </a:solidFill>
                <a:latin typeface="Book Antiqua" pitchFamily="18" charset="0"/>
              </a:rPr>
              <a:t>first. </a:t>
            </a:r>
            <a:r>
              <a:rPr lang="en-US" sz="2400" dirty="0" smtClean="0">
                <a:solidFill>
                  <a:srgbClr val="1A1A70"/>
                </a:solidFill>
                <a:latin typeface="Book Antiqua" pitchFamily="18" charset="0"/>
              </a:rPr>
              <a:t>Most </a:t>
            </a:r>
            <a:r>
              <a:rPr lang="en-US" sz="2400" dirty="0">
                <a:solidFill>
                  <a:srgbClr val="1A1A70"/>
                </a:solidFill>
                <a:latin typeface="Book Antiqua" pitchFamily="18" charset="0"/>
              </a:rPr>
              <a:t>processes involve a mix of products, characterized by different flow times for the various units of flow. If we give priority to </a:t>
            </a:r>
            <a:r>
              <a:rPr lang="en-US" sz="2400" dirty="0" smtClean="0">
                <a:solidFill>
                  <a:srgbClr val="1A1A70"/>
                </a:solidFill>
                <a:latin typeface="Book Antiqua" pitchFamily="18" charset="0"/>
              </a:rPr>
              <a:t>flows </a:t>
            </a:r>
            <a:r>
              <a:rPr lang="en-US" sz="2400" dirty="0">
                <a:solidFill>
                  <a:srgbClr val="1A1A70"/>
                </a:solidFill>
                <a:latin typeface="Book Antiqua" pitchFamily="18" charset="0"/>
              </a:rPr>
              <a:t>unit that move through the process faster, the overall flow time of the process will decrease. </a:t>
            </a:r>
            <a:endParaRPr lang="en-US" sz="2400" dirty="0" smtClean="0">
              <a:solidFill>
                <a:srgbClr val="1A1A70"/>
              </a:solidFill>
              <a:latin typeface="Book Antiqua" pitchFamily="18" charset="0"/>
            </a:endParaRPr>
          </a:p>
        </p:txBody>
      </p:sp>
      <p:sp>
        <p:nvSpPr>
          <p:cNvPr id="7" name="Rectangle 6"/>
          <p:cNvSpPr/>
          <p:nvPr/>
        </p:nvSpPr>
        <p:spPr>
          <a:xfrm>
            <a:off x="249546" y="4821942"/>
            <a:ext cx="8686800" cy="1569660"/>
          </a:xfrm>
          <a:prstGeom prst="rect">
            <a:avLst/>
          </a:prstGeom>
        </p:spPr>
        <p:txBody>
          <a:bodyPr>
            <a:spAutoFit/>
          </a:bodyPr>
          <a:lstStyle/>
          <a:p>
            <a:pPr marL="0" lvl="2">
              <a:spcBef>
                <a:spcPct val="20000"/>
              </a:spcBef>
              <a:buClr>
                <a:schemeClr val="tx1"/>
              </a:buClr>
              <a:tabLst>
                <a:tab pos="685800" algn="l"/>
              </a:tabLst>
              <a:defRPr/>
            </a:pPr>
            <a:r>
              <a:rPr lang="en-US" sz="2400" dirty="0" smtClean="0">
                <a:solidFill>
                  <a:srgbClr val="1A1A70"/>
                </a:solidFill>
                <a:latin typeface="Book Antiqua" pitchFamily="18" charset="0"/>
              </a:rPr>
              <a:t>Of </a:t>
            </a:r>
            <a:r>
              <a:rPr lang="en-US" sz="2400" dirty="0">
                <a:solidFill>
                  <a:srgbClr val="1A1A70"/>
                </a:solidFill>
                <a:latin typeface="Book Antiqua" pitchFamily="18" charset="0"/>
              </a:rPr>
              <a:t>course, product mix is often dictated by the market, and even when the organization has some control over it, there may be other relevant factors, such as profitability, resource-utilization issues, and market considerations. </a:t>
            </a:r>
          </a:p>
        </p:txBody>
      </p:sp>
      <p:sp>
        <p:nvSpPr>
          <p:cNvPr id="2" name="Rectangle 1"/>
          <p:cNvSpPr/>
          <p:nvPr/>
        </p:nvSpPr>
        <p:spPr>
          <a:xfrm>
            <a:off x="512138" y="3813042"/>
            <a:ext cx="932671" cy="3840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377480" y="3813041"/>
            <a:ext cx="932671" cy="384041"/>
          </a:xfrm>
          <a:prstGeom prst="rect">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44809" y="3817493"/>
            <a:ext cx="932671" cy="3840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25990" y="3819123"/>
            <a:ext cx="932671" cy="3840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983056" y="3819123"/>
            <a:ext cx="932671" cy="384041"/>
          </a:xfrm>
          <a:prstGeom prst="rect">
            <a:avLst/>
          </a:prstGeom>
          <a:solidFill>
            <a:srgbClr val="990033"/>
          </a:solidFill>
          <a:ln>
            <a:solidFill>
              <a:srgbClr val="99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876246" y="3817493"/>
            <a:ext cx="932671" cy="3840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67796" y="4392969"/>
            <a:ext cx="2019410" cy="461665"/>
          </a:xfrm>
          <a:prstGeom prst="rect">
            <a:avLst/>
          </a:prstGeom>
        </p:spPr>
        <p:txBody>
          <a:bodyPr wrap="square">
            <a:spAutoFit/>
          </a:bodyPr>
          <a:lstStyle/>
          <a:p>
            <a:pPr marL="0" lvl="2">
              <a:spcBef>
                <a:spcPct val="20000"/>
              </a:spcBef>
              <a:buClr>
                <a:schemeClr val="tx1"/>
              </a:buClr>
              <a:tabLst>
                <a:tab pos="685800" algn="l"/>
              </a:tabLst>
              <a:defRPr/>
            </a:pPr>
            <a:r>
              <a:rPr lang="en-US" sz="2400" dirty="0" smtClean="0">
                <a:solidFill>
                  <a:srgbClr val="1A1A70"/>
                </a:solidFill>
                <a:latin typeface="Book Antiqua" pitchFamily="18" charset="0"/>
              </a:rPr>
              <a:t>(2+3)/2 = 2.5</a:t>
            </a:r>
            <a:endParaRPr lang="en-US" sz="2400" dirty="0">
              <a:solidFill>
                <a:srgbClr val="1A1A70"/>
              </a:solidFill>
              <a:latin typeface="Book Antiqua" pitchFamily="18" charset="0"/>
            </a:endParaRPr>
          </a:p>
        </p:txBody>
      </p:sp>
      <p:sp>
        <p:nvSpPr>
          <p:cNvPr id="18" name="Rectangle 17"/>
          <p:cNvSpPr/>
          <p:nvPr/>
        </p:nvSpPr>
        <p:spPr>
          <a:xfrm>
            <a:off x="5394945" y="4361672"/>
            <a:ext cx="2019410" cy="461665"/>
          </a:xfrm>
          <a:prstGeom prst="rect">
            <a:avLst/>
          </a:prstGeom>
        </p:spPr>
        <p:txBody>
          <a:bodyPr wrap="square">
            <a:spAutoFit/>
          </a:bodyPr>
          <a:lstStyle/>
          <a:p>
            <a:pPr marL="0" lvl="2">
              <a:spcBef>
                <a:spcPct val="20000"/>
              </a:spcBef>
              <a:buClr>
                <a:schemeClr val="tx1"/>
              </a:buClr>
              <a:tabLst>
                <a:tab pos="685800" algn="l"/>
              </a:tabLst>
              <a:defRPr/>
            </a:pPr>
            <a:r>
              <a:rPr lang="en-US" sz="2400" dirty="0" smtClean="0">
                <a:solidFill>
                  <a:srgbClr val="1A1A70"/>
                </a:solidFill>
                <a:latin typeface="Book Antiqua" pitchFamily="18" charset="0"/>
              </a:rPr>
              <a:t>(1+3)/2 = 2.0</a:t>
            </a:r>
            <a:endParaRPr lang="en-US" sz="2400" dirty="0">
              <a:solidFill>
                <a:srgbClr val="1A1A70"/>
              </a:solidFill>
              <a:latin typeface="Book Antiqua" pitchFamily="18" charset="0"/>
            </a:endParaRPr>
          </a:p>
        </p:txBody>
      </p:sp>
      <p:sp>
        <p:nvSpPr>
          <p:cNvPr id="19" name="Rectangle 18"/>
          <p:cNvSpPr/>
          <p:nvPr/>
        </p:nvSpPr>
        <p:spPr>
          <a:xfrm>
            <a:off x="257858" y="3170576"/>
            <a:ext cx="8686800" cy="461665"/>
          </a:xfrm>
          <a:prstGeom prst="rect">
            <a:avLst/>
          </a:prstGeom>
        </p:spPr>
        <p:txBody>
          <a:bodyPr>
            <a:spAutoFit/>
          </a:bodyPr>
          <a:lstStyle/>
          <a:p>
            <a:pPr marL="0" lvl="2">
              <a:spcBef>
                <a:spcPct val="20000"/>
              </a:spcBef>
              <a:buClr>
                <a:schemeClr val="tx1"/>
              </a:buClr>
              <a:tabLst>
                <a:tab pos="685800" algn="l"/>
              </a:tabLst>
              <a:defRPr/>
            </a:pPr>
            <a:r>
              <a:rPr lang="en-US" sz="2400" dirty="0" smtClean="0">
                <a:solidFill>
                  <a:srgbClr val="1A1A70"/>
                </a:solidFill>
                <a:latin typeface="Book Antiqua" pitchFamily="18" charset="0"/>
              </a:rPr>
              <a:t>Product Blue  needs two days, Product Red needs one day.</a:t>
            </a:r>
            <a:endParaRPr lang="en-US" sz="2400" dirty="0">
              <a:solidFill>
                <a:srgbClr val="1A1A70"/>
              </a:solidFill>
              <a:latin typeface="Book Antiqua" pitchFamily="18" charset="0"/>
            </a:endParaRPr>
          </a:p>
        </p:txBody>
      </p:sp>
      <p:sp>
        <p:nvSpPr>
          <p:cNvPr id="20"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21"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22"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dissolv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dissolve">
                                      <p:cBhvr>
                                        <p:cTn id="20" dur="500"/>
                                        <p:tgtEl>
                                          <p:spTgt spid="12"/>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dissolve">
                                      <p:cBhvr>
                                        <p:cTn id="25" dur="500"/>
                                        <p:tgtEl>
                                          <p:spTgt spid="17"/>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dissolve">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dissolve">
                                      <p:cBhvr>
                                        <p:cTn id="35" dur="500"/>
                                        <p:tgtEl>
                                          <p:spTgt spid="14"/>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dissolve">
                                      <p:cBhvr>
                                        <p:cTn id="38" dur="500"/>
                                        <p:tgtEl>
                                          <p:spTgt spid="16"/>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dissolve">
                                      <p:cBhvr>
                                        <p:cTn id="43" dur="500"/>
                                        <p:tgtEl>
                                          <p:spTgt spid="18"/>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dissolve">
                                      <p:cBhvr>
                                        <p:cTn id="4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2" grpId="0" animBg="1"/>
      <p:bldP spid="13" grpId="0" animBg="1"/>
      <p:bldP spid="14" grpId="0" animBg="1"/>
      <p:bldP spid="15" grpId="0" animBg="1"/>
      <p:bldP spid="16" grpId="0" animBg="1"/>
      <p:bldP spid="17"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Levers for Managing  Flow Time</a:t>
            </a:r>
          </a:p>
        </p:txBody>
      </p:sp>
      <p:sp>
        <p:nvSpPr>
          <p:cNvPr id="3" name="Rectangle 3"/>
          <p:cNvSpPr txBox="1">
            <a:spLocks noChangeArrowheads="1"/>
          </p:cNvSpPr>
          <p:nvPr/>
        </p:nvSpPr>
        <p:spPr>
          <a:xfrm>
            <a:off x="237823" y="1289343"/>
            <a:ext cx="8723312" cy="5360987"/>
          </a:xfrm>
          <a:prstGeom prst="rect">
            <a:avLst/>
          </a:prstGeom>
        </p:spPr>
        <p:txBody>
          <a:bodyPr/>
          <a:lstStyle/>
          <a:p>
            <a:pPr marL="285750" indent="-285750">
              <a:lnSpc>
                <a:spcPct val="130000"/>
              </a:lnSpc>
              <a:spcBef>
                <a:spcPts val="600"/>
              </a:spcBef>
              <a:buClr>
                <a:schemeClr val="tx1"/>
              </a:buClr>
              <a:buFont typeface="Wingdings" pitchFamily="2" charset="2"/>
              <a:buChar char="v"/>
              <a:defRPr/>
            </a:pPr>
            <a:r>
              <a:rPr lang="en-US" sz="2400" dirty="0" smtClean="0">
                <a:solidFill>
                  <a:srgbClr val="1A1A70"/>
                </a:solidFill>
                <a:latin typeface="Book Antiqua" pitchFamily="18" charset="0"/>
              </a:rPr>
              <a:t>To </a:t>
            </a:r>
            <a:r>
              <a:rPr lang="en-US" sz="2400" dirty="0">
                <a:solidFill>
                  <a:srgbClr val="1A1A70"/>
                </a:solidFill>
                <a:latin typeface="Book Antiqua" pitchFamily="18" charset="0"/>
              </a:rPr>
              <a:t>reduce the flow </a:t>
            </a:r>
            <a:r>
              <a:rPr lang="en-US" sz="2400" dirty="0" smtClean="0">
                <a:solidFill>
                  <a:srgbClr val="1A1A70"/>
                </a:solidFill>
                <a:latin typeface="Book Antiqua" pitchFamily="18" charset="0"/>
              </a:rPr>
              <a:t>time we must </a:t>
            </a:r>
            <a:r>
              <a:rPr lang="en-US" sz="2400" dirty="0" smtClean="0">
                <a:solidFill>
                  <a:srgbClr val="990033"/>
                </a:solidFill>
                <a:latin typeface="Book Antiqua" pitchFamily="18" charset="0"/>
              </a:rPr>
              <a:t>shorten </a:t>
            </a:r>
            <a:r>
              <a:rPr lang="en-US" sz="2400" dirty="0">
                <a:solidFill>
                  <a:srgbClr val="990033"/>
                </a:solidFill>
                <a:latin typeface="Book Antiqua" pitchFamily="18" charset="0"/>
              </a:rPr>
              <a:t>the length of every critical path. </a:t>
            </a:r>
          </a:p>
          <a:p>
            <a:pPr marL="285750" indent="-285750" hangingPunct="0">
              <a:spcBef>
                <a:spcPts val="600"/>
              </a:spcBef>
              <a:buFont typeface="Wingdings" pitchFamily="2" charset="2"/>
              <a:buChar char="v"/>
              <a:defRPr/>
            </a:pPr>
            <a:r>
              <a:rPr lang="en-US" sz="2400" dirty="0">
                <a:solidFill>
                  <a:srgbClr val="1A1A70"/>
                </a:solidFill>
                <a:latin typeface="Book Antiqua" pitchFamily="18" charset="0"/>
              </a:rPr>
              <a:t>F</a:t>
            </a:r>
            <a:r>
              <a:rPr lang="en-US" sz="2400" dirty="0" smtClean="0">
                <a:solidFill>
                  <a:srgbClr val="1A1A70"/>
                </a:solidFill>
                <a:latin typeface="Book Antiqua" pitchFamily="18" charset="0"/>
              </a:rPr>
              <a:t>low </a:t>
            </a:r>
            <a:r>
              <a:rPr lang="en-US" sz="2400" dirty="0">
                <a:solidFill>
                  <a:srgbClr val="1A1A70"/>
                </a:solidFill>
                <a:latin typeface="Book Antiqua" pitchFamily="18" charset="0"/>
              </a:rPr>
              <a:t>time is the sum of two </a:t>
            </a:r>
            <a:r>
              <a:rPr lang="en-US" sz="2400" dirty="0" smtClean="0">
                <a:solidFill>
                  <a:srgbClr val="1A1A70"/>
                </a:solidFill>
                <a:latin typeface="Book Antiqua" pitchFamily="18" charset="0"/>
              </a:rPr>
              <a:t>components—</a:t>
            </a:r>
            <a:r>
              <a:rPr lang="en-US" sz="2400" dirty="0" smtClean="0">
                <a:solidFill>
                  <a:srgbClr val="990033"/>
                </a:solidFill>
                <a:latin typeface="Book Antiqua" pitchFamily="18" charset="0"/>
              </a:rPr>
              <a:t>Waiting </a:t>
            </a:r>
            <a:r>
              <a:rPr lang="en-US" sz="2400" dirty="0">
                <a:solidFill>
                  <a:srgbClr val="990033"/>
                </a:solidFill>
                <a:latin typeface="Book Antiqua" pitchFamily="18" charset="0"/>
              </a:rPr>
              <a:t>time and </a:t>
            </a:r>
            <a:r>
              <a:rPr lang="en-US" sz="2400" dirty="0" smtClean="0">
                <a:solidFill>
                  <a:srgbClr val="990033"/>
                </a:solidFill>
                <a:latin typeface="Book Antiqua" pitchFamily="18" charset="0"/>
              </a:rPr>
              <a:t>Activity </a:t>
            </a:r>
            <a:r>
              <a:rPr lang="en-US" sz="2400" dirty="0">
                <a:solidFill>
                  <a:srgbClr val="990033"/>
                </a:solidFill>
                <a:latin typeface="Book Antiqua" pitchFamily="18" charset="0"/>
              </a:rPr>
              <a:t>time.  </a:t>
            </a:r>
          </a:p>
          <a:p>
            <a:pPr hangingPunct="0">
              <a:spcBef>
                <a:spcPts val="600"/>
              </a:spcBef>
              <a:defRPr/>
            </a:pPr>
            <a:r>
              <a:rPr lang="en-US" sz="2400" dirty="0">
                <a:solidFill>
                  <a:srgbClr val="1A1A70"/>
                </a:solidFill>
                <a:latin typeface="Book Antiqua" pitchFamily="18" charset="0"/>
              </a:rPr>
              <a:t>These two components have different natures and  the levers available for managing each are  distinct. </a:t>
            </a:r>
          </a:p>
          <a:p>
            <a:pPr hangingPunct="0">
              <a:spcBef>
                <a:spcPts val="600"/>
              </a:spcBef>
              <a:buFont typeface="Wingdings" pitchFamily="2" charset="2"/>
              <a:buChar char="v"/>
              <a:defRPr/>
            </a:pPr>
            <a:r>
              <a:rPr lang="en-US" sz="2400" dirty="0">
                <a:solidFill>
                  <a:srgbClr val="1A1A70"/>
                </a:solidFill>
                <a:latin typeface="Book Antiqua" pitchFamily="18" charset="0"/>
              </a:rPr>
              <a:t>The main levers for reducing waiting times are</a:t>
            </a:r>
          </a:p>
          <a:p>
            <a:pPr marL="628650" lvl="1" indent="-171450" hangingPunct="0">
              <a:spcBef>
                <a:spcPts val="600"/>
              </a:spcBef>
              <a:buFont typeface="Wingdings" pitchFamily="2" charset="2"/>
              <a:buChar char="§"/>
              <a:defRPr/>
            </a:pPr>
            <a:r>
              <a:rPr lang="en-US" sz="2400" dirty="0">
                <a:solidFill>
                  <a:srgbClr val="1A1A70"/>
                </a:solidFill>
                <a:latin typeface="Book Antiqua" pitchFamily="18" charset="0"/>
              </a:rPr>
              <a:t>Managing congestion (Utilization and Variability) – </a:t>
            </a:r>
            <a:r>
              <a:rPr lang="en-US" sz="2400" dirty="0" smtClean="0">
                <a:solidFill>
                  <a:srgbClr val="1A1A70"/>
                </a:solidFill>
                <a:latin typeface="Book Antiqua" pitchFamily="18" charset="0"/>
              </a:rPr>
              <a:t>Ch3 </a:t>
            </a:r>
            <a:r>
              <a:rPr lang="en-US" sz="2400" dirty="0">
                <a:solidFill>
                  <a:srgbClr val="1A1A70"/>
                </a:solidFill>
                <a:latin typeface="Book Antiqua" pitchFamily="18" charset="0"/>
              </a:rPr>
              <a:t>and </a:t>
            </a:r>
            <a:r>
              <a:rPr lang="en-US" sz="2400" dirty="0" smtClean="0">
                <a:solidFill>
                  <a:srgbClr val="1A1A70"/>
                </a:solidFill>
                <a:latin typeface="Book Antiqua" pitchFamily="18" charset="0"/>
              </a:rPr>
              <a:t>Ch8</a:t>
            </a:r>
            <a:r>
              <a:rPr lang="en-US" sz="2400" dirty="0">
                <a:solidFill>
                  <a:srgbClr val="1A1A70"/>
                </a:solidFill>
                <a:latin typeface="Book Antiqua" pitchFamily="18" charset="0"/>
              </a:rPr>
              <a:t>. </a:t>
            </a:r>
          </a:p>
          <a:p>
            <a:pPr marL="628650" lvl="1" indent="-171450" hangingPunct="0">
              <a:spcBef>
                <a:spcPts val="600"/>
              </a:spcBef>
              <a:buFont typeface="Wingdings" pitchFamily="2" charset="2"/>
              <a:buChar char="§"/>
              <a:defRPr/>
            </a:pPr>
            <a:r>
              <a:rPr lang="en-US" sz="2400" dirty="0">
                <a:solidFill>
                  <a:srgbClr val="1A1A70"/>
                </a:solidFill>
                <a:latin typeface="Book Antiqua" pitchFamily="18" charset="0"/>
              </a:rPr>
              <a:t>Reducing </a:t>
            </a:r>
            <a:r>
              <a:rPr lang="en-US" sz="2400" dirty="0" smtClean="0">
                <a:solidFill>
                  <a:srgbClr val="1A1A70"/>
                </a:solidFill>
                <a:latin typeface="Book Antiqua" pitchFamily="18" charset="0"/>
              </a:rPr>
              <a:t>Batch </a:t>
            </a:r>
            <a:r>
              <a:rPr lang="en-US" sz="2400" dirty="0">
                <a:solidFill>
                  <a:srgbClr val="1A1A70"/>
                </a:solidFill>
                <a:latin typeface="Book Antiqua" pitchFamily="18" charset="0"/>
              </a:rPr>
              <a:t>sizes  and Safety s</a:t>
            </a:r>
            <a:r>
              <a:rPr lang="en-US" sz="2400" dirty="0" smtClean="0">
                <a:solidFill>
                  <a:srgbClr val="1A1A70"/>
                </a:solidFill>
                <a:latin typeface="Book Antiqua" pitchFamily="18" charset="0"/>
              </a:rPr>
              <a:t>tock </a:t>
            </a:r>
            <a:r>
              <a:rPr lang="en-US" sz="2400" dirty="0">
                <a:solidFill>
                  <a:srgbClr val="1A1A70"/>
                </a:solidFill>
                <a:latin typeface="Book Antiqua" pitchFamily="18" charset="0"/>
              </a:rPr>
              <a:t>– </a:t>
            </a:r>
            <a:r>
              <a:rPr lang="en-US" sz="2400" dirty="0" smtClean="0">
                <a:solidFill>
                  <a:srgbClr val="1A1A70"/>
                </a:solidFill>
                <a:latin typeface="Book Antiqua" pitchFamily="18" charset="0"/>
              </a:rPr>
              <a:t>Ch6 </a:t>
            </a:r>
            <a:r>
              <a:rPr lang="en-US" sz="2400" dirty="0">
                <a:solidFill>
                  <a:srgbClr val="1A1A70"/>
                </a:solidFill>
                <a:latin typeface="Book Antiqua" pitchFamily="18" charset="0"/>
              </a:rPr>
              <a:t>and </a:t>
            </a:r>
            <a:r>
              <a:rPr lang="en-US" sz="2400" dirty="0" smtClean="0">
                <a:solidFill>
                  <a:srgbClr val="1A1A70"/>
                </a:solidFill>
                <a:latin typeface="Book Antiqua" pitchFamily="18" charset="0"/>
              </a:rPr>
              <a:t>Ch7</a:t>
            </a:r>
            <a:r>
              <a:rPr lang="en-US" sz="2400" dirty="0">
                <a:solidFill>
                  <a:srgbClr val="1A1A70"/>
                </a:solidFill>
                <a:latin typeface="Book Antiqua" pitchFamily="18" charset="0"/>
              </a:rPr>
              <a:t>. </a:t>
            </a:r>
          </a:p>
          <a:p>
            <a:pPr marL="628650" lvl="1" indent="-171450" hangingPunct="0">
              <a:spcBef>
                <a:spcPts val="600"/>
              </a:spcBef>
              <a:buFont typeface="Wingdings" pitchFamily="2" charset="2"/>
              <a:buChar char="§"/>
              <a:defRPr/>
            </a:pPr>
            <a:r>
              <a:rPr lang="en-US" sz="2400" dirty="0">
                <a:solidFill>
                  <a:srgbClr val="1A1A70"/>
                </a:solidFill>
                <a:latin typeface="Book Antiqua" pitchFamily="18" charset="0"/>
              </a:rPr>
              <a:t>Synchronization – </a:t>
            </a:r>
            <a:r>
              <a:rPr lang="en-US" sz="2400" dirty="0" smtClean="0">
                <a:solidFill>
                  <a:srgbClr val="1A1A70"/>
                </a:solidFill>
                <a:latin typeface="Book Antiqua" pitchFamily="18" charset="0"/>
              </a:rPr>
              <a:t>Ch10</a:t>
            </a:r>
            <a:r>
              <a:rPr lang="en-US" sz="2400" dirty="0">
                <a:solidFill>
                  <a:srgbClr val="1A1A70"/>
                </a:solidFill>
                <a:latin typeface="Book Antiqua" pitchFamily="18" charset="0"/>
              </a:rPr>
              <a:t>. </a:t>
            </a:r>
          </a:p>
        </p:txBody>
      </p:sp>
      <p:sp>
        <p:nvSpPr>
          <p:cNvPr id="4"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5"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6"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dirty="0" smtClean="0"/>
              <a:t>Reducing Theoretical Flow Time: Shorten the Length of Every Critical Path</a:t>
            </a:r>
          </a:p>
        </p:txBody>
      </p:sp>
      <p:sp>
        <p:nvSpPr>
          <p:cNvPr id="36867" name="Rectangle 3"/>
          <p:cNvSpPr>
            <a:spLocks noGrp="1" noChangeArrowheads="1"/>
          </p:cNvSpPr>
          <p:nvPr>
            <p:ph type="body" idx="1"/>
          </p:nvPr>
        </p:nvSpPr>
        <p:spPr>
          <a:xfrm>
            <a:off x="182960" y="1195204"/>
            <a:ext cx="8961040" cy="5360987"/>
          </a:xfrm>
        </p:spPr>
        <p:txBody>
          <a:bodyPr/>
          <a:lstStyle/>
          <a:p>
            <a:pPr eaLnBrk="1" hangingPunct="1">
              <a:buClr>
                <a:srgbClr val="990033"/>
              </a:buClr>
              <a:buFont typeface="Wingdings" pitchFamily="2" charset="2"/>
              <a:buChar char="v"/>
            </a:pPr>
            <a:r>
              <a:rPr lang="en-US" sz="1900" b="1" dirty="0" smtClean="0">
                <a:solidFill>
                  <a:srgbClr val="990033"/>
                </a:solidFill>
              </a:rPr>
              <a:t>Re-Structure - Moving work off the critical path</a:t>
            </a:r>
          </a:p>
          <a:p>
            <a:pPr lvl="1" eaLnBrk="1" hangingPunct="1">
              <a:lnSpc>
                <a:spcPct val="100000"/>
              </a:lnSpc>
            </a:pPr>
            <a:r>
              <a:rPr lang="en-US" sz="1900" dirty="0" smtClean="0"/>
              <a:t>Move work off the critical path to a </a:t>
            </a:r>
            <a:r>
              <a:rPr lang="en-US" sz="1900" b="1" dirty="0" smtClean="0"/>
              <a:t>noncritical activity</a:t>
            </a:r>
          </a:p>
          <a:p>
            <a:pPr lvl="1" eaLnBrk="1" hangingPunct="1">
              <a:lnSpc>
                <a:spcPct val="100000"/>
              </a:lnSpc>
            </a:pPr>
            <a:r>
              <a:rPr lang="en-US" sz="1900" dirty="0" smtClean="0"/>
              <a:t>Move work off the critical path to the </a:t>
            </a:r>
            <a:r>
              <a:rPr lang="en-US" sz="1900" b="1" dirty="0" smtClean="0"/>
              <a:t>outer loop</a:t>
            </a:r>
            <a:r>
              <a:rPr lang="en-US" sz="1900" dirty="0" smtClean="0"/>
              <a:t> (pre-processing or post-processing).</a:t>
            </a:r>
          </a:p>
          <a:p>
            <a:pPr eaLnBrk="1" hangingPunct="1">
              <a:buClr>
                <a:srgbClr val="990033"/>
              </a:buClr>
              <a:buFont typeface="Wingdings" pitchFamily="2" charset="2"/>
              <a:buChar char="v"/>
            </a:pPr>
            <a:r>
              <a:rPr lang="en-US" sz="1900" b="1" dirty="0" smtClean="0">
                <a:solidFill>
                  <a:srgbClr val="990033"/>
                </a:solidFill>
              </a:rPr>
              <a:t>Eliminate - Reducing the work content of critical activities</a:t>
            </a:r>
          </a:p>
          <a:p>
            <a:pPr lvl="1" eaLnBrk="1" hangingPunct="1">
              <a:lnSpc>
                <a:spcPct val="100000"/>
              </a:lnSpc>
            </a:pPr>
            <a:r>
              <a:rPr lang="en-US" sz="1900" b="1" dirty="0" smtClean="0"/>
              <a:t>Work smarter. </a:t>
            </a:r>
            <a:r>
              <a:rPr lang="en-US" sz="1900" dirty="0" smtClean="0"/>
              <a:t> Reduce non-value-adding part of the activity; Business Process Re-engineering.</a:t>
            </a:r>
          </a:p>
          <a:p>
            <a:pPr lvl="1" eaLnBrk="1" hangingPunct="1">
              <a:lnSpc>
                <a:spcPct val="100000"/>
              </a:lnSpc>
            </a:pPr>
            <a:r>
              <a:rPr lang="en-US" sz="1900" b="1" dirty="0" smtClean="0"/>
              <a:t>Work Faster. </a:t>
            </a:r>
            <a:r>
              <a:rPr lang="en-US" sz="1900" dirty="0" smtClean="0"/>
              <a:t>Increase the speed of the activity.  Better Methods, Training, Advanced Technology, Better Management.</a:t>
            </a:r>
          </a:p>
          <a:p>
            <a:pPr lvl="1" eaLnBrk="1" hangingPunct="1">
              <a:lnSpc>
                <a:spcPct val="100000"/>
              </a:lnSpc>
            </a:pPr>
            <a:r>
              <a:rPr lang="en-US" sz="1900" b="1" dirty="0" smtClean="0"/>
              <a:t>Reduce the </a:t>
            </a:r>
            <a:r>
              <a:rPr lang="en-US" sz="1900" b="1" dirty="0"/>
              <a:t>amount of extra work</a:t>
            </a:r>
            <a:r>
              <a:rPr lang="en-US" sz="1900" dirty="0" smtClean="0"/>
              <a:t>. Work right the first time; implement a robust quality management system. </a:t>
            </a:r>
          </a:p>
          <a:p>
            <a:pPr eaLnBrk="1" hangingPunct="1">
              <a:buClr>
                <a:srgbClr val="990033"/>
              </a:buClr>
              <a:buFont typeface="Wingdings" pitchFamily="2" charset="2"/>
              <a:buChar char="v"/>
            </a:pPr>
            <a:r>
              <a:rPr lang="en-US" sz="1900" b="1" dirty="0" smtClean="0">
                <a:solidFill>
                  <a:srgbClr val="990033"/>
                </a:solidFill>
              </a:rPr>
              <a:t>Modify the product sequencing</a:t>
            </a:r>
          </a:p>
          <a:p>
            <a:pPr lvl="1" eaLnBrk="1" hangingPunct="1">
              <a:lnSpc>
                <a:spcPct val="100000"/>
              </a:lnSpc>
            </a:pPr>
            <a:r>
              <a:rPr lang="en-US" sz="1900" dirty="0" smtClean="0"/>
              <a:t>Priority </a:t>
            </a:r>
            <a:r>
              <a:rPr lang="en-US" sz="1900" dirty="0"/>
              <a:t>to the product that requires less processing time - </a:t>
            </a:r>
            <a:r>
              <a:rPr lang="en-US" sz="1900" dirty="0">
                <a:sym typeface="Wingdings" pitchFamily="2" charset="2"/>
              </a:rPr>
              <a:t>Given market </a:t>
            </a:r>
            <a:r>
              <a:rPr lang="en-US" sz="1900" dirty="0" smtClean="0">
                <a:sym typeface="Wingdings" pitchFamily="2" charset="2"/>
              </a:rPr>
              <a:t>condition.</a:t>
            </a:r>
            <a:endParaRPr lang="en-US" sz="1900" dirty="0">
              <a:sym typeface="Wingdings" pitchFamily="2" charset="2"/>
            </a:endParaRPr>
          </a:p>
          <a:p>
            <a:pPr lvl="1" eaLnBrk="1" hangingPunct="1">
              <a:lnSpc>
                <a:spcPct val="100000"/>
              </a:lnSpc>
            </a:pPr>
            <a:endParaRPr lang="en-US" dirty="0"/>
          </a:p>
          <a:p>
            <a:pPr lvl="1" eaLnBrk="1" hangingPunct="1">
              <a:lnSpc>
                <a:spcPct val="100000"/>
              </a:lnSpc>
            </a:pPr>
            <a:endParaRPr lang="en-US" dirty="0" smtClean="0">
              <a:sym typeface="Wingdings" pitchFamily="2" charset="2"/>
            </a:endParaRPr>
          </a:p>
        </p:txBody>
      </p:sp>
      <p:sp>
        <p:nvSpPr>
          <p:cNvPr id="10"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1"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12"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Reducing Theoretical Flow Time: Shorten the Length of Every Critical Path</a:t>
            </a:r>
          </a:p>
        </p:txBody>
      </p:sp>
      <p:sp>
        <p:nvSpPr>
          <p:cNvPr id="3" name="Rectangle 2"/>
          <p:cNvSpPr/>
          <p:nvPr/>
        </p:nvSpPr>
        <p:spPr>
          <a:xfrm>
            <a:off x="347548" y="1289343"/>
            <a:ext cx="8796451" cy="3046988"/>
          </a:xfrm>
          <a:prstGeom prst="rect">
            <a:avLst/>
          </a:prstGeom>
        </p:spPr>
        <p:txBody>
          <a:bodyPr wrap="square">
            <a:spAutoFit/>
          </a:bodyPr>
          <a:lstStyle/>
          <a:p>
            <a:pPr>
              <a:defRPr/>
            </a:pPr>
            <a:r>
              <a:rPr lang="en-US" sz="2800" dirty="0" smtClean="0">
                <a:solidFill>
                  <a:srgbClr val="1A1A70"/>
                </a:solidFill>
                <a:latin typeface="+mn-lt"/>
              </a:rPr>
              <a:t>Whatever </a:t>
            </a:r>
            <a:r>
              <a:rPr lang="en-US" sz="2800" dirty="0">
                <a:solidFill>
                  <a:srgbClr val="1A1A70"/>
                </a:solidFill>
                <a:latin typeface="+mn-lt"/>
              </a:rPr>
              <a:t>approach we take, it must be directed towards the critical path. Reducing the work content of noncritical activities does not reduce the theoretical flow time. Such reduction may still be useful for decreasing total processing costs, increasing process capacity, and reducing the potential for errors and defects</a:t>
            </a:r>
            <a:r>
              <a:rPr lang="en-US" sz="2800" dirty="0" smtClean="0">
                <a:solidFill>
                  <a:srgbClr val="1A1A70"/>
                </a:solidFill>
                <a:latin typeface="+mn-lt"/>
              </a:rPr>
              <a:t>.</a:t>
            </a:r>
          </a:p>
          <a:p>
            <a:pPr>
              <a:defRPr/>
            </a:pPr>
            <a:endParaRPr lang="en-US" sz="2400" dirty="0">
              <a:solidFill>
                <a:srgbClr val="1A1A70"/>
              </a:solidFill>
              <a:latin typeface="+mn-lt"/>
            </a:endParaRPr>
          </a:p>
        </p:txBody>
      </p:sp>
      <p:sp>
        <p:nvSpPr>
          <p:cNvPr id="7"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9"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1. Restructure the Critical Path</a:t>
            </a:r>
          </a:p>
        </p:txBody>
      </p:sp>
      <p:sp>
        <p:nvSpPr>
          <p:cNvPr id="3" name="Rectangle 2"/>
          <p:cNvSpPr/>
          <p:nvPr/>
        </p:nvSpPr>
        <p:spPr>
          <a:xfrm>
            <a:off x="347548" y="1289343"/>
            <a:ext cx="8796451" cy="1200329"/>
          </a:xfrm>
          <a:prstGeom prst="rect">
            <a:avLst/>
          </a:prstGeom>
        </p:spPr>
        <p:txBody>
          <a:bodyPr wrap="square">
            <a:spAutoFit/>
          </a:bodyPr>
          <a:lstStyle/>
          <a:p>
            <a:pPr>
              <a:defRPr/>
            </a:pPr>
            <a:r>
              <a:rPr lang="en-US" sz="2400" dirty="0" smtClean="0">
                <a:solidFill>
                  <a:srgbClr val="1A1A70"/>
                </a:solidFill>
                <a:latin typeface="+mn-lt"/>
              </a:rPr>
              <a:t>Move </a:t>
            </a:r>
            <a:r>
              <a:rPr lang="en-US" sz="2400" dirty="0">
                <a:solidFill>
                  <a:srgbClr val="1A1A70"/>
                </a:solidFill>
                <a:latin typeface="+mn-lt"/>
              </a:rPr>
              <a:t>work off the critical path to a noncritical activity. So that critical activities are performed in parallel rather than sequentially. </a:t>
            </a:r>
            <a:r>
              <a:rPr lang="en-US" sz="2400" dirty="0" smtClean="0">
                <a:solidFill>
                  <a:srgbClr val="1A1A70"/>
                </a:solidFill>
                <a:latin typeface="+mn-lt"/>
              </a:rPr>
              <a:t> </a:t>
            </a:r>
          </a:p>
          <a:p>
            <a:pPr marL="228600" indent="-228600">
              <a:defRPr/>
            </a:pPr>
            <a:endParaRPr lang="en-US" sz="2400" dirty="0" smtClean="0">
              <a:solidFill>
                <a:srgbClr val="1A1A70"/>
              </a:solidFill>
              <a:latin typeface="+mn-lt"/>
            </a:endParaRPr>
          </a:p>
        </p:txBody>
      </p:sp>
      <p:sp>
        <p:nvSpPr>
          <p:cNvPr id="7" name="Rectangle 6"/>
          <p:cNvSpPr/>
          <p:nvPr/>
        </p:nvSpPr>
        <p:spPr>
          <a:xfrm>
            <a:off x="347549" y="4383038"/>
            <a:ext cx="8796451" cy="1569660"/>
          </a:xfrm>
          <a:prstGeom prst="rect">
            <a:avLst/>
          </a:prstGeom>
        </p:spPr>
        <p:txBody>
          <a:bodyPr wrap="square">
            <a:spAutoFit/>
          </a:bodyPr>
          <a:lstStyle/>
          <a:p>
            <a:pPr>
              <a:defRPr/>
            </a:pPr>
            <a:r>
              <a:rPr lang="en-US" sz="2400" dirty="0" smtClean="0">
                <a:solidFill>
                  <a:srgbClr val="1A1A70"/>
                </a:solidFill>
                <a:latin typeface="+mn-lt"/>
              </a:rPr>
              <a:t>Moving </a:t>
            </a:r>
            <a:r>
              <a:rPr lang="en-US" sz="2400" dirty="0">
                <a:solidFill>
                  <a:srgbClr val="1A1A70"/>
                </a:solidFill>
                <a:latin typeface="+mn-lt"/>
              </a:rPr>
              <a:t>activities to the outer </a:t>
            </a:r>
            <a:r>
              <a:rPr lang="en-US" sz="2400" dirty="0" smtClean="0">
                <a:solidFill>
                  <a:srgbClr val="1A1A70"/>
                </a:solidFill>
                <a:latin typeface="+mn-lt"/>
              </a:rPr>
              <a:t>loop: perform them </a:t>
            </a:r>
            <a:r>
              <a:rPr lang="en-US" sz="2400" dirty="0">
                <a:solidFill>
                  <a:srgbClr val="1A1A70"/>
                </a:solidFill>
                <a:latin typeface="+mn-lt"/>
              </a:rPr>
              <a:t>before </a:t>
            </a:r>
            <a:r>
              <a:rPr lang="en-US" sz="2400" dirty="0" smtClean="0">
                <a:solidFill>
                  <a:srgbClr val="1A1A70"/>
                </a:solidFill>
                <a:latin typeface="+mn-lt"/>
              </a:rPr>
              <a:t>or after the process. </a:t>
            </a:r>
            <a:r>
              <a:rPr lang="en-US" sz="2400" dirty="0">
                <a:solidFill>
                  <a:srgbClr val="1A1A70"/>
                </a:solidFill>
                <a:latin typeface="+mn-lt"/>
              </a:rPr>
              <a:t>Instead of assembling a complete hamburger in </a:t>
            </a:r>
            <a:r>
              <a:rPr lang="en-US" sz="2400" dirty="0" smtClean="0">
                <a:solidFill>
                  <a:srgbClr val="1A1A70"/>
                </a:solidFill>
                <a:latin typeface="+mn-lt"/>
              </a:rPr>
              <a:t>MTO (make to order), shift towards MTS (made to stock), </a:t>
            </a:r>
            <a:r>
              <a:rPr lang="en-US" sz="2400" dirty="0">
                <a:solidFill>
                  <a:srgbClr val="1A1A70"/>
                </a:solidFill>
                <a:latin typeface="+mn-lt"/>
              </a:rPr>
              <a:t>precook beef </a:t>
            </a:r>
            <a:r>
              <a:rPr lang="en-US" sz="2400" dirty="0" smtClean="0">
                <a:solidFill>
                  <a:srgbClr val="1A1A70"/>
                </a:solidFill>
                <a:latin typeface="+mn-lt"/>
              </a:rPr>
              <a:t>patties and keep them ready. </a:t>
            </a:r>
            <a:endParaRPr lang="en-US" sz="2400" dirty="0">
              <a:solidFill>
                <a:srgbClr val="1A1A70"/>
              </a:solidFill>
              <a:latin typeface="+mn-lt"/>
            </a:endParaRPr>
          </a:p>
        </p:txBody>
      </p:sp>
      <p:sp>
        <p:nvSpPr>
          <p:cNvPr id="8" name="TextBox 7"/>
          <p:cNvSpPr txBox="1"/>
          <p:nvPr/>
        </p:nvSpPr>
        <p:spPr>
          <a:xfrm>
            <a:off x="1115631" y="2418070"/>
            <a:ext cx="1152123" cy="369332"/>
          </a:xfrm>
          <a:prstGeom prst="rect">
            <a:avLst/>
          </a:prstGeom>
          <a:noFill/>
          <a:ln>
            <a:solidFill>
              <a:srgbClr val="0E3780"/>
            </a:solidFill>
          </a:ln>
        </p:spPr>
        <p:txBody>
          <a:bodyPr wrap="square" rtlCol="0">
            <a:spAutoFit/>
          </a:bodyPr>
          <a:lstStyle/>
          <a:p>
            <a:r>
              <a:rPr lang="en-US" dirty="0" smtClean="0"/>
              <a:t>A :5 days</a:t>
            </a:r>
            <a:endParaRPr lang="en-US" dirty="0"/>
          </a:p>
        </p:txBody>
      </p:sp>
      <p:sp>
        <p:nvSpPr>
          <p:cNvPr id="9" name="TextBox 8"/>
          <p:cNvSpPr txBox="1"/>
          <p:nvPr/>
        </p:nvSpPr>
        <p:spPr>
          <a:xfrm>
            <a:off x="2761521" y="2418070"/>
            <a:ext cx="1152123" cy="369332"/>
          </a:xfrm>
          <a:prstGeom prst="rect">
            <a:avLst/>
          </a:prstGeom>
          <a:noFill/>
          <a:ln>
            <a:solidFill>
              <a:srgbClr val="0E3780"/>
            </a:solidFill>
          </a:ln>
        </p:spPr>
        <p:txBody>
          <a:bodyPr wrap="square" rtlCol="0">
            <a:spAutoFit/>
          </a:bodyPr>
          <a:lstStyle/>
          <a:p>
            <a:r>
              <a:rPr lang="en-US" dirty="0" smtClean="0"/>
              <a:t>B:5 days</a:t>
            </a:r>
            <a:endParaRPr lang="en-US" dirty="0"/>
          </a:p>
        </p:txBody>
      </p:sp>
      <p:sp>
        <p:nvSpPr>
          <p:cNvPr id="10" name="TextBox 9"/>
          <p:cNvSpPr txBox="1"/>
          <p:nvPr/>
        </p:nvSpPr>
        <p:spPr>
          <a:xfrm>
            <a:off x="4462274" y="2418070"/>
            <a:ext cx="1152123" cy="369332"/>
          </a:xfrm>
          <a:prstGeom prst="rect">
            <a:avLst/>
          </a:prstGeom>
          <a:noFill/>
          <a:ln>
            <a:solidFill>
              <a:srgbClr val="0E3780"/>
            </a:solidFill>
          </a:ln>
        </p:spPr>
        <p:txBody>
          <a:bodyPr wrap="square" rtlCol="0">
            <a:spAutoFit/>
          </a:bodyPr>
          <a:lstStyle/>
          <a:p>
            <a:r>
              <a:rPr lang="en-US" dirty="0" smtClean="0"/>
              <a:t>C:5 days</a:t>
            </a:r>
            <a:endParaRPr lang="en-US" dirty="0"/>
          </a:p>
        </p:txBody>
      </p:sp>
      <p:cxnSp>
        <p:nvCxnSpPr>
          <p:cNvPr id="12" name="Straight Arrow Connector 11"/>
          <p:cNvCxnSpPr>
            <a:stCxn id="8" idx="3"/>
            <a:endCxn id="9" idx="1"/>
          </p:cNvCxnSpPr>
          <p:nvPr/>
        </p:nvCxnSpPr>
        <p:spPr>
          <a:xfrm>
            <a:off x="2267754" y="2602736"/>
            <a:ext cx="493767" cy="0"/>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968507" y="2582659"/>
            <a:ext cx="493767" cy="0"/>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951043" y="3264411"/>
            <a:ext cx="1316712" cy="369332"/>
          </a:xfrm>
          <a:prstGeom prst="rect">
            <a:avLst/>
          </a:prstGeom>
          <a:noFill/>
          <a:ln>
            <a:solidFill>
              <a:srgbClr val="0E3780"/>
            </a:solidFill>
          </a:ln>
        </p:spPr>
        <p:txBody>
          <a:bodyPr wrap="square" rtlCol="0">
            <a:spAutoFit/>
          </a:bodyPr>
          <a:lstStyle/>
          <a:p>
            <a:r>
              <a:rPr lang="en-US" dirty="0" smtClean="0"/>
              <a:t>A 1:3 days</a:t>
            </a:r>
            <a:endParaRPr lang="en-US" dirty="0"/>
          </a:p>
        </p:txBody>
      </p:sp>
      <p:sp>
        <p:nvSpPr>
          <p:cNvPr id="16" name="TextBox 15"/>
          <p:cNvSpPr txBox="1"/>
          <p:nvPr/>
        </p:nvSpPr>
        <p:spPr>
          <a:xfrm>
            <a:off x="5778986" y="3264411"/>
            <a:ext cx="1152123" cy="369332"/>
          </a:xfrm>
          <a:prstGeom prst="rect">
            <a:avLst/>
          </a:prstGeom>
          <a:noFill/>
          <a:ln>
            <a:solidFill>
              <a:srgbClr val="0E3780"/>
            </a:solidFill>
          </a:ln>
        </p:spPr>
        <p:txBody>
          <a:bodyPr wrap="square" rtlCol="0">
            <a:spAutoFit/>
          </a:bodyPr>
          <a:lstStyle/>
          <a:p>
            <a:r>
              <a:rPr lang="en-US" dirty="0" smtClean="0"/>
              <a:t>C:5 days</a:t>
            </a:r>
            <a:endParaRPr lang="en-US" dirty="0"/>
          </a:p>
        </p:txBody>
      </p:sp>
      <p:cxnSp>
        <p:nvCxnSpPr>
          <p:cNvPr id="17" name="Straight Arrow Connector 16"/>
          <p:cNvCxnSpPr>
            <a:stCxn id="14" idx="3"/>
            <a:endCxn id="27" idx="1"/>
          </p:cNvCxnSpPr>
          <p:nvPr/>
        </p:nvCxnSpPr>
        <p:spPr>
          <a:xfrm>
            <a:off x="2267755" y="3449077"/>
            <a:ext cx="658355" cy="555985"/>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71247" y="3264411"/>
            <a:ext cx="1371575" cy="369332"/>
          </a:xfrm>
          <a:prstGeom prst="rect">
            <a:avLst/>
          </a:prstGeom>
          <a:noFill/>
          <a:ln>
            <a:solidFill>
              <a:srgbClr val="0E3780"/>
            </a:solidFill>
          </a:ln>
        </p:spPr>
        <p:txBody>
          <a:bodyPr wrap="square" rtlCol="0">
            <a:spAutoFit/>
          </a:bodyPr>
          <a:lstStyle/>
          <a:p>
            <a:r>
              <a:rPr lang="en-US" dirty="0" smtClean="0"/>
              <a:t>A 2:2 days</a:t>
            </a:r>
            <a:endParaRPr lang="en-US" dirty="0"/>
          </a:p>
        </p:txBody>
      </p:sp>
      <p:cxnSp>
        <p:nvCxnSpPr>
          <p:cNvPr id="23" name="Straight Arrow Connector 22"/>
          <p:cNvCxnSpPr/>
          <p:nvPr/>
        </p:nvCxnSpPr>
        <p:spPr>
          <a:xfrm>
            <a:off x="2322617" y="3429000"/>
            <a:ext cx="493767" cy="0"/>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926110" y="3813041"/>
            <a:ext cx="1152123" cy="384041"/>
          </a:xfrm>
          <a:prstGeom prst="rect">
            <a:avLst/>
          </a:prstGeom>
          <a:noFill/>
          <a:ln>
            <a:solidFill>
              <a:srgbClr val="0E3780"/>
            </a:solidFill>
          </a:ln>
        </p:spPr>
        <p:txBody>
          <a:bodyPr wrap="square" rtlCol="0">
            <a:spAutoFit/>
          </a:bodyPr>
          <a:lstStyle/>
          <a:p>
            <a:r>
              <a:rPr lang="en-US" dirty="0" smtClean="0"/>
              <a:t>B:5 day</a:t>
            </a:r>
            <a:endParaRPr lang="en-US" dirty="0"/>
          </a:p>
        </p:txBody>
      </p:sp>
      <p:cxnSp>
        <p:nvCxnSpPr>
          <p:cNvPr id="32" name="Straight Arrow Connector 31"/>
          <p:cNvCxnSpPr>
            <a:stCxn id="27" idx="3"/>
            <a:endCxn id="16" idx="1"/>
          </p:cNvCxnSpPr>
          <p:nvPr/>
        </p:nvCxnSpPr>
        <p:spPr>
          <a:xfrm flipV="1">
            <a:off x="4078233" y="3449077"/>
            <a:ext cx="1700753" cy="555985"/>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1" idx="3"/>
            <a:endCxn id="16" idx="1"/>
          </p:cNvCxnSpPr>
          <p:nvPr/>
        </p:nvCxnSpPr>
        <p:spPr>
          <a:xfrm>
            <a:off x="4242822" y="3449077"/>
            <a:ext cx="1536164" cy="0"/>
          </a:xfrm>
          <a:prstGeom prst="straightConnector1">
            <a:avLst/>
          </a:prstGeom>
          <a:ln>
            <a:solidFill>
              <a:srgbClr val="0E3780"/>
            </a:solidFill>
            <a:tailEnd type="arrow"/>
          </a:ln>
        </p:spPr>
        <p:style>
          <a:lnRef idx="1">
            <a:schemeClr val="accent1"/>
          </a:lnRef>
          <a:fillRef idx="0">
            <a:schemeClr val="accent1"/>
          </a:fillRef>
          <a:effectRef idx="0">
            <a:schemeClr val="accent1"/>
          </a:effectRef>
          <a:fontRef idx="minor">
            <a:schemeClr val="tx1"/>
          </a:fontRef>
        </p:style>
      </p:cxnSp>
      <p:sp>
        <p:nvSpPr>
          <p:cNvPr id="22"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24"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25"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2. Work Smarter; Reduce Non-Value-Adding Activities</a:t>
            </a:r>
          </a:p>
        </p:txBody>
      </p:sp>
      <p:sp>
        <p:nvSpPr>
          <p:cNvPr id="3" name="Rectangle 2"/>
          <p:cNvSpPr/>
          <p:nvPr/>
        </p:nvSpPr>
        <p:spPr>
          <a:xfrm>
            <a:off x="237822" y="1289343"/>
            <a:ext cx="8906177" cy="3785652"/>
          </a:xfrm>
          <a:prstGeom prst="rect">
            <a:avLst/>
          </a:prstGeom>
        </p:spPr>
        <p:txBody>
          <a:bodyPr wrap="square">
            <a:spAutoFit/>
          </a:bodyPr>
          <a:lstStyle/>
          <a:p>
            <a:pPr hangingPunct="0"/>
            <a:r>
              <a:rPr lang="en-AU" sz="2400" dirty="0" smtClean="0">
                <a:latin typeface="Book Antiqua" pitchFamily="18" charset="0"/>
              </a:rPr>
              <a:t>Value-adding activities </a:t>
            </a:r>
            <a:r>
              <a:rPr lang="en-US" sz="2400" dirty="0" smtClean="0">
                <a:latin typeface="Book Antiqua" pitchFamily="18" charset="0"/>
              </a:rPr>
              <a:t>increase the economic value of a flow unit from the perspective of the customer. Performing surgery, flying airplane, serving meals, manufacturing products,  and dispensing loans  are value-adding. </a:t>
            </a:r>
          </a:p>
          <a:p>
            <a:endParaRPr lang="en-US" sz="2400" dirty="0" smtClean="0">
              <a:latin typeface="Book Antiqua" pitchFamily="18" charset="0"/>
            </a:endParaRPr>
          </a:p>
          <a:p>
            <a:r>
              <a:rPr lang="en-US" sz="2400" dirty="0" smtClean="0">
                <a:latin typeface="Book Antiqua" pitchFamily="18" charset="0"/>
              </a:rPr>
              <a:t>Non-value-adding activities do not directly increase the value of a flow unit.  Moving work or workers, setting up machines, scheduling activities or personnel, sorting, storing, counting, filling out forms, participating in meetings, obtaining approvals or maintaining equipment are  non- value -adding.    </a:t>
            </a:r>
          </a:p>
        </p:txBody>
      </p:sp>
      <p:sp>
        <p:nvSpPr>
          <p:cNvPr id="7"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9"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2. Reduce Non-Value-Adding Activities</a:t>
            </a:r>
          </a:p>
        </p:txBody>
      </p:sp>
      <p:sp>
        <p:nvSpPr>
          <p:cNvPr id="3" name="Rectangle 2"/>
          <p:cNvSpPr/>
          <p:nvPr/>
        </p:nvSpPr>
        <p:spPr>
          <a:xfrm>
            <a:off x="237822" y="1289343"/>
            <a:ext cx="8906177" cy="4893647"/>
          </a:xfrm>
          <a:prstGeom prst="rect">
            <a:avLst/>
          </a:prstGeom>
        </p:spPr>
        <p:txBody>
          <a:bodyPr wrap="square">
            <a:spAutoFit/>
          </a:bodyPr>
          <a:lstStyle/>
          <a:p>
            <a:r>
              <a:rPr lang="en-US" sz="2400" dirty="0" smtClean="0">
                <a:latin typeface="Book Antiqua" pitchFamily="18" charset="0"/>
              </a:rPr>
              <a:t>Non value adding activities come in two types; necessary or non-necessary.   The second type should be eliminated outright.  </a:t>
            </a:r>
            <a:r>
              <a:rPr lang="en-US" sz="2400" dirty="0">
                <a:latin typeface="Book Antiqua" pitchFamily="18" charset="0"/>
              </a:rPr>
              <a:t>T</a:t>
            </a:r>
            <a:r>
              <a:rPr lang="en-US" sz="2400" dirty="0" smtClean="0">
                <a:latin typeface="Book Antiqua" pitchFamily="18" charset="0"/>
              </a:rPr>
              <a:t>he first type activities can also be eliminated .  A  process  with high fraction of defectives may require a  sorting station to separate the defective from the good units.  If the process capability is increased so that no defectives are produced, the sorting activity could be eliminated.  The primary value-adding activity the accounts-payable (A/P) process is paying  the bills in an accurate and timely fashion. The A/P  department  spends much of its time reconciling contradictory information, verifying, matching documents, and investigating discrepancies. Such activities do not add value but are still necessary. They can be eliminated  if the process is modified. </a:t>
            </a:r>
            <a:endParaRPr lang="en-US" sz="2400" dirty="0">
              <a:latin typeface="Book Antiqua" pitchFamily="18" charset="0"/>
            </a:endParaRPr>
          </a:p>
        </p:txBody>
      </p:sp>
      <p:sp>
        <p:nvSpPr>
          <p:cNvPr id="7"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9"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3. Work Faster; Increase the Speed of Operations</a:t>
            </a:r>
          </a:p>
        </p:txBody>
      </p:sp>
      <p:sp>
        <p:nvSpPr>
          <p:cNvPr id="3" name="Rectangle 2"/>
          <p:cNvSpPr/>
          <p:nvPr/>
        </p:nvSpPr>
        <p:spPr>
          <a:xfrm>
            <a:off x="237823" y="1289343"/>
            <a:ext cx="8686800" cy="3016210"/>
          </a:xfrm>
          <a:prstGeom prst="rect">
            <a:avLst/>
          </a:prstGeom>
        </p:spPr>
        <p:txBody>
          <a:bodyPr>
            <a:spAutoFit/>
          </a:bodyPr>
          <a:lstStyle/>
          <a:p>
            <a:pPr marL="0" lvl="2">
              <a:defRPr/>
            </a:pPr>
            <a:r>
              <a:rPr lang="en-US" sz="2400" dirty="0">
                <a:solidFill>
                  <a:srgbClr val="1A1A70"/>
                </a:solidFill>
                <a:latin typeface="Book Antiqua" pitchFamily="18" charset="0"/>
              </a:rPr>
              <a:t>Increase the speed of operation - work faster. Technology, Method, </a:t>
            </a:r>
            <a:r>
              <a:rPr lang="en-US" sz="2400" dirty="0" smtClean="0">
                <a:solidFill>
                  <a:srgbClr val="1A1A70"/>
                </a:solidFill>
                <a:latin typeface="Book Antiqua" pitchFamily="18" charset="0"/>
              </a:rPr>
              <a:t>Training, Incentive. The speed of a </a:t>
            </a:r>
            <a:r>
              <a:rPr lang="en-US" sz="2400" dirty="0">
                <a:solidFill>
                  <a:srgbClr val="1A1A70"/>
                </a:solidFill>
                <a:latin typeface="Book Antiqua" pitchFamily="18" charset="0"/>
              </a:rPr>
              <a:t>manual checkout counter </a:t>
            </a:r>
            <a:r>
              <a:rPr lang="en-US" sz="2400" dirty="0" smtClean="0">
                <a:solidFill>
                  <a:srgbClr val="1A1A70"/>
                </a:solidFill>
                <a:latin typeface="Book Antiqua" pitchFamily="18" charset="0"/>
              </a:rPr>
              <a:t>can </a:t>
            </a:r>
            <a:r>
              <a:rPr lang="en-US" sz="2400" dirty="0">
                <a:solidFill>
                  <a:srgbClr val="1A1A70"/>
                </a:solidFill>
                <a:latin typeface="Book Antiqua" pitchFamily="18" charset="0"/>
              </a:rPr>
              <a:t>be increased by </a:t>
            </a:r>
            <a:r>
              <a:rPr lang="en-US" sz="2400" dirty="0" smtClean="0">
                <a:solidFill>
                  <a:srgbClr val="1A1A70"/>
                </a:solidFill>
                <a:latin typeface="Book Antiqua" pitchFamily="18" charset="0"/>
              </a:rPr>
              <a:t>using </a:t>
            </a:r>
            <a:r>
              <a:rPr lang="en-US" sz="2400" dirty="0">
                <a:solidFill>
                  <a:srgbClr val="1A1A70"/>
                </a:solidFill>
                <a:latin typeface="Book Antiqua" pitchFamily="18" charset="0"/>
              </a:rPr>
              <a:t>bar codes with a scanner, adding a second worker to bag products, </a:t>
            </a:r>
            <a:r>
              <a:rPr lang="en-US" sz="2400" dirty="0" smtClean="0">
                <a:solidFill>
                  <a:srgbClr val="1A1A70"/>
                </a:solidFill>
                <a:latin typeface="Book Antiqua" pitchFamily="18" charset="0"/>
              </a:rPr>
              <a:t>or </a:t>
            </a:r>
            <a:r>
              <a:rPr lang="en-US" sz="2400" dirty="0">
                <a:solidFill>
                  <a:srgbClr val="1A1A70"/>
                </a:solidFill>
                <a:latin typeface="Book Antiqua" pitchFamily="18" charset="0"/>
              </a:rPr>
              <a:t>proper incentives, coupled with training and better equipment so that checkout personnel work </a:t>
            </a:r>
            <a:r>
              <a:rPr lang="en-US" sz="2400" dirty="0" smtClean="0">
                <a:solidFill>
                  <a:srgbClr val="1A1A70"/>
                </a:solidFill>
                <a:latin typeface="Book Antiqua" pitchFamily="18" charset="0"/>
              </a:rPr>
              <a:t>faster without </a:t>
            </a:r>
            <a:r>
              <a:rPr lang="en-US" sz="2400" dirty="0">
                <a:solidFill>
                  <a:srgbClr val="1A1A70"/>
                </a:solidFill>
                <a:latin typeface="Book Antiqua" pitchFamily="18" charset="0"/>
              </a:rPr>
              <a:t>increasing error rates or jeopardizing service quality. </a:t>
            </a:r>
            <a:endParaRPr lang="en-US" sz="2400" dirty="0">
              <a:latin typeface="Book Antiqua" pitchFamily="18" charset="0"/>
            </a:endParaRPr>
          </a:p>
          <a:p>
            <a:pPr>
              <a:defRPr/>
            </a:pPr>
            <a:endParaRPr lang="en-US" sz="2200" dirty="0">
              <a:solidFill>
                <a:srgbClr val="1A1A70"/>
              </a:solidFill>
              <a:latin typeface="Book Antiqua" pitchFamily="18" charset="0"/>
            </a:endParaRPr>
          </a:p>
        </p:txBody>
      </p:sp>
      <p:sp>
        <p:nvSpPr>
          <p:cNvPr id="7"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9"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a:t>4</a:t>
            </a:r>
            <a:r>
              <a:rPr lang="en-US" dirty="0" smtClean="0"/>
              <a:t>. Do It Right in the First Time; Reduce the Amount of Rework</a:t>
            </a:r>
          </a:p>
        </p:txBody>
      </p:sp>
      <p:sp>
        <p:nvSpPr>
          <p:cNvPr id="3" name="Rectangle 2"/>
          <p:cNvSpPr/>
          <p:nvPr/>
        </p:nvSpPr>
        <p:spPr>
          <a:xfrm>
            <a:off x="237822" y="1289343"/>
            <a:ext cx="8906177" cy="4524315"/>
          </a:xfrm>
          <a:prstGeom prst="rect">
            <a:avLst/>
          </a:prstGeom>
        </p:spPr>
        <p:txBody>
          <a:bodyPr wrap="square">
            <a:spAutoFit/>
          </a:bodyPr>
          <a:lstStyle/>
          <a:p>
            <a:pPr marL="0" indent="0" eaLnBrk="1" hangingPunct="1">
              <a:lnSpc>
                <a:spcPct val="100000"/>
              </a:lnSpc>
              <a:buFont typeface="Wingdings" pitchFamily="2" charset="2"/>
              <a:buNone/>
            </a:pPr>
            <a:r>
              <a:rPr lang="en-US" sz="2400" dirty="0" smtClean="0">
                <a:solidFill>
                  <a:srgbClr val="1A1A70"/>
                </a:solidFill>
                <a:latin typeface="Book Antiqua" pitchFamily="18" charset="0"/>
              </a:rPr>
              <a:t>Decreasing </a:t>
            </a:r>
            <a:r>
              <a:rPr lang="en-US" sz="2400" dirty="0">
                <a:solidFill>
                  <a:srgbClr val="1A1A70"/>
                </a:solidFill>
                <a:latin typeface="Book Antiqua" pitchFamily="18" charset="0"/>
              </a:rPr>
              <a:t>the amount of repeat work can often be achieved by process-improvement techniques such as statistical process control</a:t>
            </a:r>
            <a:r>
              <a:rPr lang="en-US" sz="2400" dirty="0" smtClean="0">
                <a:solidFill>
                  <a:srgbClr val="1A1A70"/>
                </a:solidFill>
                <a:latin typeface="Book Antiqua" pitchFamily="18" charset="0"/>
              </a:rPr>
              <a:t>, method improvement and training.  In data-processing, </a:t>
            </a:r>
            <a:r>
              <a:rPr lang="en-US" sz="2400" dirty="0">
                <a:solidFill>
                  <a:srgbClr val="1A1A70"/>
                </a:solidFill>
                <a:latin typeface="Book Antiqua" pitchFamily="18" charset="0"/>
              </a:rPr>
              <a:t>the </a:t>
            </a:r>
            <a:r>
              <a:rPr lang="en-US" sz="2400" dirty="0" smtClean="0">
                <a:solidFill>
                  <a:srgbClr val="1A1A70"/>
                </a:solidFill>
                <a:latin typeface="Book Antiqua" pitchFamily="18" charset="0"/>
              </a:rPr>
              <a:t>goal is to input each piece of data just once; to avoid additional time (as </a:t>
            </a:r>
            <a:r>
              <a:rPr lang="en-US" sz="2400" dirty="0">
                <a:solidFill>
                  <a:srgbClr val="1A1A70"/>
                </a:solidFill>
                <a:latin typeface="Book Antiqua" pitchFamily="18" charset="0"/>
              </a:rPr>
              <a:t>well as cost and errors). </a:t>
            </a:r>
            <a:endParaRPr lang="en-US" sz="2400" dirty="0" smtClean="0">
              <a:solidFill>
                <a:srgbClr val="1A1A70"/>
              </a:solidFill>
              <a:latin typeface="Book Antiqua" pitchFamily="18" charset="0"/>
            </a:endParaRPr>
          </a:p>
          <a:p>
            <a:pPr marL="0" indent="0" eaLnBrk="1" hangingPunct="1">
              <a:lnSpc>
                <a:spcPct val="100000"/>
              </a:lnSpc>
              <a:buFont typeface="Wingdings" pitchFamily="2" charset="2"/>
              <a:buNone/>
            </a:pPr>
            <a:endParaRPr lang="en-US" sz="2400" dirty="0" smtClean="0">
              <a:latin typeface="Book Antiqua" pitchFamily="18" charset="0"/>
            </a:endParaRPr>
          </a:p>
          <a:p>
            <a:pPr marL="0" indent="0" eaLnBrk="1" hangingPunct="1">
              <a:lnSpc>
                <a:spcPct val="100000"/>
              </a:lnSpc>
              <a:buFont typeface="Wingdings" pitchFamily="2" charset="2"/>
              <a:buNone/>
            </a:pPr>
            <a:r>
              <a:rPr lang="en-US" sz="2400" dirty="0" smtClean="0">
                <a:latin typeface="Book Antiqua" pitchFamily="18" charset="0"/>
              </a:rPr>
              <a:t>Work content = Activity time </a:t>
            </a:r>
            <a:r>
              <a:rPr lang="en-US" sz="2400" dirty="0" smtClean="0">
                <a:latin typeface="Book Antiqua" pitchFamily="18" charset="0"/>
                <a:cs typeface="Times New Roman" pitchFamily="18" charset="0"/>
              </a:rPr>
              <a:t>×</a:t>
            </a:r>
            <a:r>
              <a:rPr lang="en-US" sz="2400" dirty="0" smtClean="0">
                <a:latin typeface="Book Antiqua" pitchFamily="18" charset="0"/>
              </a:rPr>
              <a:t> Average number of visits</a:t>
            </a:r>
          </a:p>
          <a:p>
            <a:pPr marL="0" indent="0" eaLnBrk="1" hangingPunct="1">
              <a:lnSpc>
                <a:spcPct val="100000"/>
              </a:lnSpc>
              <a:buFont typeface="Wingdings" pitchFamily="2" charset="2"/>
              <a:buNone/>
            </a:pPr>
            <a:r>
              <a:rPr lang="en-US" sz="2400" dirty="0" smtClean="0">
                <a:latin typeface="Book Antiqua" pitchFamily="18" charset="0"/>
              </a:rPr>
              <a:t>Activity time 10 min, rework 10% </a:t>
            </a:r>
            <a:r>
              <a:rPr lang="en-US" sz="2400" dirty="0" smtClean="0">
                <a:latin typeface="Book Antiqua" pitchFamily="18" charset="0"/>
                <a:sym typeface="Wingdings" pitchFamily="2" charset="2"/>
              </a:rPr>
              <a:t> number of visits 1.1</a:t>
            </a:r>
          </a:p>
          <a:p>
            <a:pPr marL="0" indent="0" eaLnBrk="1" hangingPunct="1">
              <a:lnSpc>
                <a:spcPct val="100000"/>
              </a:lnSpc>
              <a:buFont typeface="Wingdings" pitchFamily="2" charset="2"/>
              <a:buNone/>
            </a:pPr>
            <a:r>
              <a:rPr lang="en-US" sz="2400" dirty="0" smtClean="0">
                <a:latin typeface="Book Antiqua" pitchFamily="18" charset="0"/>
                <a:sym typeface="Wingdings" pitchFamily="2" charset="2"/>
              </a:rPr>
              <a:t>Work content = 1.1(10) = 11 min. </a:t>
            </a:r>
            <a:endParaRPr lang="en-US" sz="2400" dirty="0" smtClean="0">
              <a:latin typeface="Book Antiqua" pitchFamily="18" charset="0"/>
            </a:endParaRPr>
          </a:p>
          <a:p>
            <a:pPr marL="0" indent="0" eaLnBrk="1" hangingPunct="1">
              <a:lnSpc>
                <a:spcPct val="100000"/>
              </a:lnSpc>
              <a:buFont typeface="Wingdings" pitchFamily="2" charset="2"/>
              <a:buNone/>
            </a:pPr>
            <a:endParaRPr lang="en-US" sz="2400" dirty="0" smtClean="0">
              <a:latin typeface="Book Antiqua" pitchFamily="18" charset="0"/>
            </a:endParaRPr>
          </a:p>
          <a:p>
            <a:pPr marL="0" indent="0" eaLnBrk="1" hangingPunct="1">
              <a:lnSpc>
                <a:spcPct val="100000"/>
              </a:lnSpc>
              <a:buFont typeface="Wingdings" pitchFamily="2" charset="2"/>
              <a:buNone/>
            </a:pPr>
            <a:r>
              <a:rPr lang="en-US" sz="2400" dirty="0" smtClean="0">
                <a:solidFill>
                  <a:srgbClr val="FF0000"/>
                </a:solidFill>
                <a:latin typeface="Book Antiqua" pitchFamily="18" charset="0"/>
              </a:rPr>
              <a:t>Theoretical flow time is computed based on </a:t>
            </a:r>
            <a:r>
              <a:rPr lang="en-US" sz="2400" b="1" dirty="0" smtClean="0">
                <a:solidFill>
                  <a:srgbClr val="FF0000"/>
                </a:solidFill>
                <a:latin typeface="Book Antiqua" pitchFamily="18" charset="0"/>
              </a:rPr>
              <a:t>work content</a:t>
            </a:r>
            <a:r>
              <a:rPr lang="en-US" sz="2400" dirty="0" smtClean="0">
                <a:solidFill>
                  <a:srgbClr val="FF0000"/>
                </a:solidFill>
                <a:latin typeface="Book Antiqua" pitchFamily="18" charset="0"/>
              </a:rPr>
              <a:t> not based on Activity time</a:t>
            </a:r>
          </a:p>
        </p:txBody>
      </p:sp>
      <p:sp>
        <p:nvSpPr>
          <p:cNvPr id="7" name="Date Placeholder 12"/>
          <p:cNvSpPr txBox="1">
            <a:spLocks/>
          </p:cNvSpPr>
          <p:nvPr/>
        </p:nvSpPr>
        <p:spPr>
          <a:xfrm>
            <a:off x="19137" y="6520244"/>
            <a:ext cx="2133600" cy="365125"/>
          </a:xfrm>
          <a:prstGeom prst="rect">
            <a:avLst/>
          </a:prstGeom>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dirty="0" smtClean="0">
                <a:latin typeface="Impact" pitchFamily="34" charset="0"/>
              </a:rPr>
              <a:t>Flow Time Levers</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8" name="Slide Number Placeholder 13"/>
          <p:cNvSpPr txBox="1">
            <a:spLocks/>
          </p:cNvSpPr>
          <p:nvPr/>
        </p:nvSpPr>
        <p:spPr>
          <a:xfrm>
            <a:off x="6992029" y="6520244"/>
            <a:ext cx="2133600"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fld id="{1D331E90-ED23-40F1-83B5-F035C5BC55BC}" type="slidenum">
              <a:rPr kumimoji="0" lang="en-US" sz="1200" b="0" i="0" u="none" strike="noStrike" kern="1200" cap="none" spc="0" normalizeH="0" baseline="0" noProof="0" smtClean="0">
                <a:ln>
                  <a:noFill/>
                </a:ln>
                <a:solidFill>
                  <a:schemeClr val="tx1"/>
                </a:solidFill>
                <a:effectLst/>
                <a:uLnTx/>
                <a:uFillTx/>
                <a:latin typeface="Impact"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
        <p:nvSpPr>
          <p:cNvPr id="9" name="Footer Placeholder 14"/>
          <p:cNvSpPr txBox="1">
            <a:spLocks/>
          </p:cNvSpPr>
          <p:nvPr/>
        </p:nvSpPr>
        <p:spPr>
          <a:xfrm>
            <a:off x="3124200" y="6520244"/>
            <a:ext cx="2895600" cy="365125"/>
          </a:xfrm>
          <a:prstGeom prst="rect">
            <a:avLst/>
          </a:prstGeom>
        </p:spPr>
        <p:txBody>
          <a:bodyPr vert="horz" lIns="91440" tIns="45720" rIns="91440" bIns="4572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Ardavan </a:t>
            </a:r>
            <a:r>
              <a:rPr kumimoji="0" lang="en-US" sz="1200" b="0" i="0" u="none" strike="noStrike" kern="1200" cap="none" spc="0" normalizeH="0" baseline="0" noProof="0" dirty="0" smtClean="0">
                <a:ln>
                  <a:noFill/>
                </a:ln>
                <a:solidFill>
                  <a:schemeClr val="tx1"/>
                </a:solidFill>
                <a:effectLst/>
                <a:uLnTx/>
                <a:uFillTx/>
                <a:latin typeface="Impact" pitchFamily="34" charset="0"/>
                <a:ea typeface="+mn-ea"/>
                <a:cs typeface="+mn-cs"/>
              </a:rPr>
              <a:t>Asef-Vaziri, Sep. 2013</a:t>
            </a:r>
            <a:endParaRPr kumimoji="0" lang="en-US" sz="1200" b="0" i="0" u="none" strike="noStrike" kern="1200" cap="none" spc="0" normalizeH="0" baseline="0" noProof="0" dirty="0">
              <a:ln>
                <a:noFill/>
              </a:ln>
              <a:solidFill>
                <a:schemeClr val="tx1"/>
              </a:solidFill>
              <a:effectLst/>
              <a:uLnTx/>
              <a:uFillTx/>
              <a:latin typeface="Impact" pitchFamily="34"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Sample presentation slides with animation [2]">
  <a:themeElements>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fontScheme name="1_Sample presentation slides with animation [2]">
      <a:majorFont>
        <a:latin typeface="Impac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ample presentation slides with animation [2] 1">
        <a:dk1>
          <a:srgbClr val="1A1A70"/>
        </a:dk1>
        <a:lt1>
          <a:srgbClr val="FFFFFF"/>
        </a:lt1>
        <a:dk2>
          <a:srgbClr val="12449E"/>
        </a:dk2>
        <a:lt2>
          <a:srgbClr val="C0C0C0"/>
        </a:lt2>
        <a:accent1>
          <a:srgbClr val="3167D3"/>
        </a:accent1>
        <a:accent2>
          <a:srgbClr val="87A3E9"/>
        </a:accent2>
        <a:accent3>
          <a:srgbClr val="FFFFFF"/>
        </a:accent3>
        <a:accent4>
          <a:srgbClr val="14145F"/>
        </a:accent4>
        <a:accent5>
          <a:srgbClr val="ADB8E6"/>
        </a:accent5>
        <a:accent6>
          <a:srgbClr val="7A93D3"/>
        </a:accent6>
        <a:hlink>
          <a:srgbClr val="90B54D"/>
        </a:hlink>
        <a:folHlink>
          <a:srgbClr val="F6A23C"/>
        </a:folHlink>
      </a:clrScheme>
      <a:clrMap bg1="lt1" tx1="dk1" bg2="lt2" tx2="dk2" accent1="accent1" accent2="accent2" accent3="accent3" accent4="accent4" accent5="accent5" accent6="accent6" hlink="hlink" folHlink="folHlink"/>
    </a:extraClrScheme>
    <a:extraClrScheme>
      <a:clrScheme name="1_Sample presentation slides with animation [2] 2">
        <a:dk1>
          <a:srgbClr val="0E5D92"/>
        </a:dk1>
        <a:lt1>
          <a:srgbClr val="FFFFFF"/>
        </a:lt1>
        <a:dk2>
          <a:srgbClr val="137C9D"/>
        </a:dk2>
        <a:lt2>
          <a:srgbClr val="C0C0C0"/>
        </a:lt2>
        <a:accent1>
          <a:srgbClr val="35AACF"/>
        </a:accent1>
        <a:accent2>
          <a:srgbClr val="75CDB2"/>
        </a:accent2>
        <a:accent3>
          <a:srgbClr val="FFFFFF"/>
        </a:accent3>
        <a:accent4>
          <a:srgbClr val="0A4E7C"/>
        </a:accent4>
        <a:accent5>
          <a:srgbClr val="AED2E4"/>
        </a:accent5>
        <a:accent6>
          <a:srgbClr val="69BAA1"/>
        </a:accent6>
        <a:hlink>
          <a:srgbClr val="E8C86E"/>
        </a:hlink>
        <a:folHlink>
          <a:srgbClr val="1E68D6"/>
        </a:folHlink>
      </a:clrScheme>
      <a:clrMap bg1="lt1" tx1="dk1" bg2="lt2" tx2="dk2" accent1="accent1" accent2="accent2" accent3="accent3" accent4="accent4" accent5="accent5" accent6="accent6" hlink="hlink" folHlink="folHlink"/>
    </a:extraClrScheme>
    <a:extraClrScheme>
      <a:clrScheme name="1_Sample presentation slides with animation [2] 3">
        <a:dk1>
          <a:srgbClr val="164D60"/>
        </a:dk1>
        <a:lt1>
          <a:srgbClr val="FFFFFF"/>
        </a:lt1>
        <a:dk2>
          <a:srgbClr val="2A8486"/>
        </a:dk2>
        <a:lt2>
          <a:srgbClr val="C0C0C0"/>
        </a:lt2>
        <a:accent1>
          <a:srgbClr val="48BC77"/>
        </a:accent1>
        <a:accent2>
          <a:srgbClr val="ECCA4C"/>
        </a:accent2>
        <a:accent3>
          <a:srgbClr val="FFFFFF"/>
        </a:accent3>
        <a:accent4>
          <a:srgbClr val="114051"/>
        </a:accent4>
        <a:accent5>
          <a:srgbClr val="B1DABD"/>
        </a:accent5>
        <a:accent6>
          <a:srgbClr val="D6B744"/>
        </a:accent6>
        <a:hlink>
          <a:srgbClr val="3191E9"/>
        </a:hlink>
        <a:folHlink>
          <a:srgbClr val="E369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Sample presentation slides with animation [2]</Template>
  <TotalTime>11076</TotalTime>
  <Words>1025</Words>
  <Application>Microsoft Office PowerPoint</Application>
  <PresentationFormat>On-screen Show (4:3)</PresentationFormat>
  <Paragraphs>89</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1_Sample presentation slides with animation [2]</vt:lpstr>
      <vt:lpstr>PowerPoint Presentation</vt:lpstr>
      <vt:lpstr>Levers for Managing  Flow Time</vt:lpstr>
      <vt:lpstr>Reducing Theoretical Flow Time: Shorten the Length of Every Critical Path</vt:lpstr>
      <vt:lpstr>Reducing Theoretical Flow Time: Shorten the Length of Every Critical Path</vt:lpstr>
      <vt:lpstr>1. Restructure the Critical Path</vt:lpstr>
      <vt:lpstr>2. Work Smarter; Reduce Non-Value-Adding Activities</vt:lpstr>
      <vt:lpstr>2. Reduce Non-Value-Adding Activities</vt:lpstr>
      <vt:lpstr>3. Work Faster; Increase the Speed of Operations</vt:lpstr>
      <vt:lpstr>4. Do It Right in the First Time; Reduce the Amount of Rework</vt:lpstr>
      <vt:lpstr>5. Modifying the Product Sequencing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Tony Barnett</dc:creator>
  <cp:lastModifiedBy>Asef-Vaziri, Ardavan</cp:lastModifiedBy>
  <cp:revision>366</cp:revision>
  <dcterms:created xsi:type="dcterms:W3CDTF">2005-11-30T06:54:40Z</dcterms:created>
  <dcterms:modified xsi:type="dcterms:W3CDTF">2013-09-03T22:16:20Z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