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421" r:id="rId2"/>
    <p:sldId id="401" r:id="rId3"/>
    <p:sldId id="374" r:id="rId4"/>
    <p:sldId id="320" r:id="rId5"/>
    <p:sldId id="321" r:id="rId6"/>
    <p:sldId id="424" r:id="rId7"/>
    <p:sldId id="425" r:id="rId8"/>
    <p:sldId id="426" r:id="rId9"/>
    <p:sldId id="427" r:id="rId10"/>
    <p:sldId id="431" r:id="rId11"/>
    <p:sldId id="429" r:id="rId12"/>
    <p:sldId id="430" r:id="rId13"/>
    <p:sldId id="432" r:id="rId14"/>
    <p:sldId id="433" r:id="rId1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70"/>
    <a:srgbClr val="000000"/>
    <a:srgbClr val="990033"/>
    <a:srgbClr val="0E3780"/>
    <a:srgbClr val="EAEAEA"/>
    <a:srgbClr val="12449E"/>
    <a:srgbClr val="1D4087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31" autoAdjust="0"/>
    <p:restoredTop sz="91119" autoAdjust="0"/>
  </p:normalViewPr>
  <p:slideViewPr>
    <p:cSldViewPr>
      <p:cViewPr varScale="1">
        <p:scale>
          <a:sx n="117" d="100"/>
          <a:sy n="117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54863" cy="548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BD499C-90E8-471C-B622-68C7930A1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02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BAD8E-215C-4ADE-B888-6996CB04424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2525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AAD3AE-A27D-44BB-A8FD-8929F1B63A4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0004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0965C-DB91-4073-AB7D-E770A63436F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1151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ADC76-F4DC-41D6-8E4B-2BF59F86D1C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0470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ADC76-F4DC-41D6-8E4B-2BF59F86D1C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1196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7D0B0-571F-439A-A375-9D2A9369299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96838"/>
            <a:ext cx="5337175" cy="4003675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9638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BAD8E-215C-4ADE-B888-6996CB04424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078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D62797-BACC-4803-B9ED-DD3963ABD8DB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0354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62E6D-F28A-45C6-914D-0C5417689C9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5515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3C61B-4A34-4553-81F0-D8183B8849F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1234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22681-9C6C-4041-8560-AC6917040D66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96838"/>
            <a:ext cx="5337175" cy="4003675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864661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461D62-803A-4A65-AF4B-0EF66B49F6D3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8330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9DA56B-CE5B-4B25-9074-0D655DC0C81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147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9D1EC-FB4A-4E3E-8437-F7C5B0A944C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7380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0688" y="1497013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497013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688" y="1497013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0900" y="1497013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823" y="1289342"/>
            <a:ext cx="8906177" cy="5211985"/>
          </a:xfrm>
        </p:spPr>
        <p:txBody>
          <a:bodyPr/>
          <a:lstStyle>
            <a:lvl1pPr>
              <a:buClr>
                <a:srgbClr val="1A1A70"/>
              </a:buClr>
              <a:buFont typeface="Wingdings" pitchFamily="2" charset="2"/>
              <a:buChar char="v"/>
              <a:defRPr>
                <a:solidFill>
                  <a:srgbClr val="1A1A70"/>
                </a:solidFill>
                <a:latin typeface="Book Antiqua" pitchFamily="18" charset="0"/>
              </a:defRPr>
            </a:lvl1pPr>
            <a:lvl2pPr>
              <a:buClr>
                <a:srgbClr val="1A1A70"/>
              </a:buClr>
              <a:buFont typeface="Wingdings" pitchFamily="2" charset="2"/>
              <a:buChar char="§"/>
              <a:defRPr>
                <a:solidFill>
                  <a:srgbClr val="1A1A70"/>
                </a:solidFill>
                <a:latin typeface="Book Antiqua" pitchFamily="18" charset="0"/>
              </a:defRPr>
            </a:lvl2pPr>
            <a:lvl3pPr>
              <a:buFont typeface="Arial" pitchFamily="34" charset="0"/>
              <a:buChar char="•"/>
              <a:defRPr sz="2000">
                <a:solidFill>
                  <a:srgbClr val="1A1A70"/>
                </a:solidFill>
                <a:latin typeface="Book Antiqua" pitchFamily="18" charset="0"/>
              </a:defRPr>
            </a:lvl3pPr>
            <a:lvl4pPr>
              <a:defRPr>
                <a:solidFill>
                  <a:srgbClr val="1A1A70"/>
                </a:solidFill>
                <a:latin typeface="Book Antiqua" pitchFamily="18" charset="0"/>
              </a:defRPr>
            </a:lvl4pPr>
            <a:lvl5pPr>
              <a:defRPr>
                <a:solidFill>
                  <a:srgbClr val="1A1A70"/>
                </a:solidFill>
                <a:latin typeface="Book Antiqu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688" y="1497013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497013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68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gray">
          <a:xfrm>
            <a:off x="179388" y="188913"/>
            <a:ext cx="8748712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Flow-Time Analysis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823" y="1289343"/>
            <a:ext cx="8906177" cy="5102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29736" name="Text Box 8"/>
          <p:cNvSpPr txBox="1">
            <a:spLocks noChangeArrowheads="1"/>
          </p:cNvSpPr>
          <p:nvPr userDrawn="1"/>
        </p:nvSpPr>
        <p:spPr bwMode="auto">
          <a:xfrm>
            <a:off x="7342188" y="-84138"/>
            <a:ext cx="190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4. Flow-Time Analysis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r>
              <a:rPr lang="en-US" dirty="0" smtClean="0"/>
              <a:t>Flow Time Analysis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r>
              <a:rPr lang="en-US" dirty="0" err="1" smtClean="0"/>
              <a:t>Ardavan</a:t>
            </a:r>
            <a:r>
              <a:rPr lang="en-US" dirty="0" smtClean="0"/>
              <a:t> </a:t>
            </a:r>
            <a:r>
              <a:rPr lang="en-US" dirty="0" err="1" smtClean="0"/>
              <a:t>Asef-Vaziri</a:t>
            </a:r>
            <a:r>
              <a:rPr lang="en-US" dirty="0" smtClean="0"/>
              <a:t>, Nov. 2011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fld id="{1D331E90-ED23-40F1-83B5-F035C5BC55B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501328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•"/>
        <a:defRPr sz="2400">
          <a:solidFill>
            <a:srgbClr val="0E37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rgbClr val="0E3780"/>
          </a:solidFill>
          <a:latin typeface="+mn-lt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rgbClr val="0E3780"/>
          </a:solidFill>
          <a:latin typeface="+mn-lt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fontAlgn="base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Binary_Worksheet2.xlsb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sz="4000" dirty="0" smtClean="0">
                <a:latin typeface="+mj-lt"/>
              </a:rPr>
              <a:t>Flow Time</a:t>
            </a:r>
          </a:p>
          <a:p>
            <a:pPr marL="0" indent="0" algn="ctr" eaLnBrk="1" hangingPunct="1">
              <a:buNone/>
            </a:pPr>
            <a:r>
              <a:rPr lang="en-US" sz="4000" dirty="0" smtClean="0">
                <a:latin typeface="+mj-lt"/>
              </a:rPr>
              <a:t>1-Introduction</a:t>
            </a:r>
          </a:p>
          <a:p>
            <a:pPr marL="0" indent="0" algn="ctr" eaLnBrk="1" hangingPunct="1">
              <a:buNone/>
            </a:pPr>
            <a:endParaRPr lang="en-US" sz="4000" dirty="0">
              <a:latin typeface="+mj-lt"/>
            </a:endParaRPr>
          </a:p>
          <a:p>
            <a:pPr marL="0" indent="0" algn="ctr" eaLnBrk="1" hangingPunct="1">
              <a:buNone/>
            </a:pPr>
            <a:endParaRPr lang="en-US" sz="4000" dirty="0" smtClean="0">
              <a:latin typeface="+mj-lt"/>
            </a:endParaRPr>
          </a:p>
          <a:p>
            <a:pPr marL="0" indent="0" algn="ctr" eaLnBrk="1" hangingPunct="1">
              <a:buNone/>
            </a:pPr>
            <a:endParaRPr lang="en-US" sz="4000" dirty="0">
              <a:latin typeface="+mj-lt"/>
            </a:endParaRPr>
          </a:p>
          <a:p>
            <a:pPr marL="0" indent="0" algn="ctr" eaLnBrk="1" hangingPunct="1">
              <a:buNone/>
            </a:pPr>
            <a:endParaRPr lang="en-US" sz="4000" dirty="0" smtClean="0">
              <a:latin typeface="+mj-lt"/>
            </a:endParaRPr>
          </a:p>
          <a:p>
            <a:pPr marL="0" indent="0" algn="ctr" eaLnBrk="1" hangingPunct="1">
              <a:buNone/>
            </a:pPr>
            <a:endParaRPr lang="en-US" sz="4000" dirty="0">
              <a:latin typeface="+mj-lt"/>
            </a:endParaRPr>
          </a:p>
          <a:p>
            <a:pPr marL="0" indent="0" algn="ctr" eaLnBrk="1" hangingPunct="1">
              <a:buNone/>
            </a:pPr>
            <a:r>
              <a:rPr lang="en-US" sz="2000" dirty="0" smtClean="0">
                <a:latin typeface="+mj-lt"/>
              </a:rPr>
              <a:t>Based on the book: Managing Business Process Flows</a:t>
            </a:r>
          </a:p>
        </p:txBody>
      </p:sp>
    </p:spTree>
    <p:extLst>
      <p:ext uri="{BB962C8B-B14F-4D97-AF65-F5344CB8AC3E}">
        <p14:creationId xmlns:p14="http://schemas.microsoft.com/office/powerpoint/2010/main" val="380965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Theoretical Flow Time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3044959"/>
            <a:ext cx="8712200" cy="3377827"/>
          </a:xfrm>
        </p:spPr>
        <p:txBody>
          <a:bodyPr/>
          <a:lstStyle/>
          <a:p>
            <a:pPr marL="225425" indent="-225425"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dirty="0" smtClean="0"/>
              <a:t>Theoretical Flow Time: The minimum amount of time required for processing a typical flow unit without any waiting. </a:t>
            </a:r>
          </a:p>
          <a:p>
            <a:pPr marL="225425" indent="-225425"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Activity Time: The time required by a typical flow unit to complete the activity. </a:t>
            </a:r>
          </a:p>
          <a:p>
            <a:pPr marL="225425" indent="-225425"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Unless stated otherwise, we assume that an activity cannot be broken down into smaller activities that can be executed in parallel. What does that mean???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84213" y="1891893"/>
            <a:ext cx="1092200" cy="711200"/>
          </a:xfrm>
          <a:prstGeom prst="flowChartTerminator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Entry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1912938" y="2069693"/>
            <a:ext cx="684212" cy="355600"/>
          </a:xfrm>
          <a:prstGeom prst="rightArrow">
            <a:avLst>
              <a:gd name="adj1" fmla="val 50000"/>
              <a:gd name="adj2" fmla="val 48103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2597150" y="1344206"/>
            <a:ext cx="1501775" cy="1422400"/>
          </a:xfrm>
          <a:prstGeom prst="flowChartExtract">
            <a:avLst/>
          </a:prstGeom>
          <a:solidFill>
            <a:srgbClr val="9900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1600" b="1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Buffer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4918075" y="1753781"/>
            <a:ext cx="1501775" cy="1027112"/>
          </a:xfrm>
          <a:prstGeom prst="rect">
            <a:avLst/>
          </a:prstGeom>
          <a:solidFill>
            <a:srgbClr val="1D408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000"/>
              </a:spcBef>
            </a:pPr>
            <a:endParaRPr lang="en-US" altLang="zh-CN" sz="8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  <a:p>
            <a:pPr algn="ctr">
              <a:spcBef>
                <a:spcPts val="1000"/>
              </a:spcBef>
            </a:pPr>
            <a:r>
              <a:rPr lang="en-US" altLang="zh-CN" sz="2000" b="1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Activity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0488" name="AutoShape 10"/>
          <p:cNvSpPr>
            <a:spLocks noChangeArrowheads="1"/>
          </p:cNvSpPr>
          <p:nvPr/>
        </p:nvSpPr>
        <p:spPr bwMode="auto">
          <a:xfrm>
            <a:off x="7512050" y="1891893"/>
            <a:ext cx="1092200" cy="711200"/>
          </a:xfrm>
          <a:prstGeom prst="flowChartTerminator">
            <a:avLst/>
          </a:prstGeom>
          <a:solidFill>
            <a:schemeClr val="bg2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rPr>
              <a:t>Exit</a:t>
            </a:r>
            <a:endParaRPr lang="en-US" sz="2000" b="1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73772" name="AutoShape 12"/>
          <p:cNvSpPr>
            <a:spLocks noChangeArrowheads="1"/>
          </p:cNvSpPr>
          <p:nvPr/>
        </p:nvSpPr>
        <p:spPr bwMode="auto">
          <a:xfrm>
            <a:off x="2700338" y="1537881"/>
            <a:ext cx="1331912" cy="13684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990033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AutoShape 29"/>
          <p:cNvSpPr>
            <a:spLocks noChangeArrowheads="1"/>
          </p:cNvSpPr>
          <p:nvPr/>
        </p:nvSpPr>
        <p:spPr bwMode="auto">
          <a:xfrm>
            <a:off x="4106863" y="2112556"/>
            <a:ext cx="684212" cy="355600"/>
          </a:xfrm>
          <a:prstGeom prst="rightArrow">
            <a:avLst>
              <a:gd name="adj1" fmla="val 50000"/>
              <a:gd name="adj2" fmla="val 48103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AutoShape 30"/>
          <p:cNvSpPr>
            <a:spLocks noChangeArrowheads="1"/>
          </p:cNvSpPr>
          <p:nvPr/>
        </p:nvSpPr>
        <p:spPr bwMode="auto">
          <a:xfrm>
            <a:off x="6575425" y="2112556"/>
            <a:ext cx="684213" cy="355600"/>
          </a:xfrm>
          <a:prstGeom prst="rightArrow">
            <a:avLst>
              <a:gd name="adj1" fmla="val 50000"/>
              <a:gd name="adj2" fmla="val 48103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8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Critical Path</a:t>
            </a:r>
          </a:p>
        </p:txBody>
      </p:sp>
      <p:sp>
        <p:nvSpPr>
          <p:cNvPr id="21507" name="Rectangle 20"/>
          <p:cNvSpPr>
            <a:spLocks noChangeArrowheads="1"/>
          </p:cNvSpPr>
          <p:nvPr/>
        </p:nvSpPr>
        <p:spPr bwMode="auto">
          <a:xfrm>
            <a:off x="237822" y="2715781"/>
            <a:ext cx="8906177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990033"/>
                </a:solidFill>
                <a:latin typeface="Book Antiqua" pitchFamily="18" charset="0"/>
              </a:rPr>
              <a:t>Theoretical flow time of each path </a:t>
            </a:r>
            <a:r>
              <a:rPr lang="en-US" sz="2200" dirty="0">
                <a:solidFill>
                  <a:srgbClr val="1A1A70"/>
                </a:solidFill>
                <a:latin typeface="Book Antiqua" pitchFamily="18" charset="0"/>
              </a:rPr>
              <a:t>in the process flowchart 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1A1A70"/>
                </a:solidFill>
                <a:latin typeface="Book Antiqua" pitchFamily="18" charset="0"/>
              </a:rPr>
              <a:t>= sum of the activity times of all activities on that path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1A1A70"/>
                </a:solidFill>
                <a:latin typeface="Book Antiqua" pitchFamily="18" charset="0"/>
              </a:rPr>
              <a:t>Critical Path: the longest path 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990033"/>
                </a:solidFill>
                <a:latin typeface="Book Antiqua" pitchFamily="18" charset="0"/>
              </a:rPr>
              <a:t>Critical Activities: </a:t>
            </a:r>
            <a:r>
              <a:rPr lang="en-US" sz="2200" dirty="0">
                <a:solidFill>
                  <a:srgbClr val="1A1A70"/>
                </a:solidFill>
                <a:latin typeface="Book Antiqua" pitchFamily="18" charset="0"/>
              </a:rPr>
              <a:t>activities that lie on the critical path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 smtClean="0">
                <a:solidFill>
                  <a:srgbClr val="990033"/>
                </a:solidFill>
                <a:latin typeface="Book Antiqua" pitchFamily="18" charset="0"/>
              </a:rPr>
              <a:t>Theoretical </a:t>
            </a:r>
            <a:r>
              <a:rPr lang="en-US" sz="2200" dirty="0">
                <a:solidFill>
                  <a:srgbClr val="990033"/>
                </a:solidFill>
                <a:latin typeface="Book Antiqua" pitchFamily="18" charset="0"/>
              </a:rPr>
              <a:t>flow time of the process = T</a:t>
            </a:r>
            <a:r>
              <a:rPr lang="en-US" sz="2200" dirty="0" smtClean="0">
                <a:solidFill>
                  <a:srgbClr val="990033"/>
                </a:solidFill>
                <a:latin typeface="Book Antiqua" pitchFamily="18" charset="0"/>
              </a:rPr>
              <a:t>ime </a:t>
            </a:r>
            <a:r>
              <a:rPr lang="en-US" sz="2200" dirty="0">
                <a:solidFill>
                  <a:srgbClr val="990033"/>
                </a:solidFill>
                <a:latin typeface="Book Antiqua" pitchFamily="18" charset="0"/>
              </a:rPr>
              <a:t>of the theoretical critical path</a:t>
            </a:r>
          </a:p>
        </p:txBody>
      </p:sp>
      <p:grpSp>
        <p:nvGrpSpPr>
          <p:cNvPr id="21508" name="Group 21"/>
          <p:cNvGrpSpPr>
            <a:grpSpLocks/>
          </p:cNvGrpSpPr>
          <p:nvPr/>
        </p:nvGrpSpPr>
        <p:grpSpPr bwMode="auto">
          <a:xfrm>
            <a:off x="402412" y="1399069"/>
            <a:ext cx="8229600" cy="1258887"/>
            <a:chOff x="1623" y="7332"/>
            <a:chExt cx="10800" cy="1698"/>
          </a:xfrm>
        </p:grpSpPr>
        <p:grpSp>
          <p:nvGrpSpPr>
            <p:cNvPr id="21523" name="Group 22"/>
            <p:cNvGrpSpPr>
              <a:grpSpLocks/>
            </p:cNvGrpSpPr>
            <p:nvPr/>
          </p:nvGrpSpPr>
          <p:grpSpPr bwMode="auto">
            <a:xfrm>
              <a:off x="1623" y="7332"/>
              <a:ext cx="7800" cy="773"/>
              <a:chOff x="1923" y="7332"/>
              <a:chExt cx="7800" cy="773"/>
            </a:xfrm>
          </p:grpSpPr>
          <p:sp>
            <p:nvSpPr>
              <p:cNvPr id="21533" name="Rectangle 23"/>
              <p:cNvSpPr>
                <a:spLocks noChangeArrowheads="1"/>
              </p:cNvSpPr>
              <p:nvPr/>
            </p:nvSpPr>
            <p:spPr bwMode="auto">
              <a:xfrm>
                <a:off x="4923" y="7332"/>
                <a:ext cx="1800" cy="773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1000"/>
                  </a:spcBef>
                </a:pPr>
                <a:r>
                  <a:rPr lang="en-US" altLang="zh-CN" sz="1400" b="1">
                    <a:solidFill>
                      <a:srgbClr val="000000"/>
                    </a:solidFill>
                    <a:latin typeface="Times New Roman" pitchFamily="18" charset="0"/>
                    <a:ea typeface="SimSun" pitchFamily="2" charset="-122"/>
                  </a:rPr>
                  <a:t>Activity Time 2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34" name="Rectangle 24"/>
              <p:cNvSpPr>
                <a:spLocks noChangeArrowheads="1"/>
              </p:cNvSpPr>
              <p:nvPr/>
            </p:nvSpPr>
            <p:spPr bwMode="auto">
              <a:xfrm>
                <a:off x="1923" y="7332"/>
                <a:ext cx="1800" cy="773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1000"/>
                  </a:spcBef>
                </a:pPr>
                <a:r>
                  <a:rPr lang="en-US" altLang="zh-CN" sz="1400" b="1">
                    <a:solidFill>
                      <a:srgbClr val="000000"/>
                    </a:solidFill>
                    <a:latin typeface="Times New Roman" pitchFamily="18" charset="0"/>
                    <a:ea typeface="SimSun" pitchFamily="2" charset="-122"/>
                  </a:rPr>
                  <a:t>Activity Time 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35" name="Rectangle 25"/>
              <p:cNvSpPr>
                <a:spLocks noChangeArrowheads="1"/>
              </p:cNvSpPr>
              <p:nvPr/>
            </p:nvSpPr>
            <p:spPr bwMode="auto">
              <a:xfrm>
                <a:off x="7923" y="7332"/>
                <a:ext cx="1800" cy="773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1000"/>
                  </a:spcBef>
                </a:pPr>
                <a:r>
                  <a:rPr lang="en-US" altLang="zh-CN" sz="1400" b="1">
                    <a:solidFill>
                      <a:srgbClr val="000000"/>
                    </a:solidFill>
                    <a:latin typeface="Times New Roman" pitchFamily="18" charset="0"/>
                    <a:ea typeface="SimSun" pitchFamily="2" charset="-122"/>
                  </a:rPr>
                  <a:t>Activity Time 3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36" name="AutoShape 26"/>
              <p:cNvSpPr>
                <a:spLocks noChangeArrowheads="1"/>
              </p:cNvSpPr>
              <p:nvPr/>
            </p:nvSpPr>
            <p:spPr bwMode="auto">
              <a:xfrm>
                <a:off x="3873" y="7487"/>
                <a:ext cx="900" cy="309"/>
              </a:xfrm>
              <a:prstGeom prst="rightArrow">
                <a:avLst>
                  <a:gd name="adj1" fmla="val 50000"/>
                  <a:gd name="adj2" fmla="val 72816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7" name="AutoShape 27"/>
              <p:cNvSpPr>
                <a:spLocks noChangeArrowheads="1"/>
              </p:cNvSpPr>
              <p:nvPr/>
            </p:nvSpPr>
            <p:spPr bwMode="auto">
              <a:xfrm>
                <a:off x="6873" y="7487"/>
                <a:ext cx="900" cy="309"/>
              </a:xfrm>
              <a:prstGeom prst="rightArrow">
                <a:avLst>
                  <a:gd name="adj1" fmla="val 50000"/>
                  <a:gd name="adj2" fmla="val 72816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24" name="Group 28"/>
            <p:cNvGrpSpPr>
              <a:grpSpLocks/>
            </p:cNvGrpSpPr>
            <p:nvPr/>
          </p:nvGrpSpPr>
          <p:grpSpPr bwMode="auto">
            <a:xfrm>
              <a:off x="1623" y="8258"/>
              <a:ext cx="7800" cy="772"/>
              <a:chOff x="1923" y="7332"/>
              <a:chExt cx="7800" cy="773"/>
            </a:xfrm>
          </p:grpSpPr>
          <p:sp>
            <p:nvSpPr>
              <p:cNvPr id="21528" name="Rectangle 29"/>
              <p:cNvSpPr>
                <a:spLocks noChangeArrowheads="1"/>
              </p:cNvSpPr>
              <p:nvPr/>
            </p:nvSpPr>
            <p:spPr bwMode="auto">
              <a:xfrm>
                <a:off x="4923" y="7332"/>
                <a:ext cx="1800" cy="773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1000"/>
                  </a:spcBef>
                </a:pPr>
                <a:r>
                  <a:rPr lang="en-US" altLang="zh-CN" sz="1400" b="1">
                    <a:solidFill>
                      <a:srgbClr val="000000"/>
                    </a:solidFill>
                    <a:latin typeface="Times New Roman" pitchFamily="18" charset="0"/>
                    <a:ea typeface="SimSun" pitchFamily="2" charset="-122"/>
                  </a:rPr>
                  <a:t>Activity Time 5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9" name="Rectangle 30"/>
              <p:cNvSpPr>
                <a:spLocks noChangeArrowheads="1"/>
              </p:cNvSpPr>
              <p:nvPr/>
            </p:nvSpPr>
            <p:spPr bwMode="auto">
              <a:xfrm>
                <a:off x="1923" y="7332"/>
                <a:ext cx="1800" cy="773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1000"/>
                  </a:spcBef>
                </a:pPr>
                <a:r>
                  <a:rPr lang="en-US" altLang="zh-CN" sz="1400" b="1">
                    <a:solidFill>
                      <a:srgbClr val="000000"/>
                    </a:solidFill>
                    <a:latin typeface="Times New Roman" pitchFamily="18" charset="0"/>
                    <a:ea typeface="SimSun" pitchFamily="2" charset="-122"/>
                  </a:rPr>
                  <a:t>Activity Time 4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30" name="Rectangle 31"/>
              <p:cNvSpPr>
                <a:spLocks noChangeArrowheads="1"/>
              </p:cNvSpPr>
              <p:nvPr/>
            </p:nvSpPr>
            <p:spPr bwMode="auto">
              <a:xfrm>
                <a:off x="7923" y="7332"/>
                <a:ext cx="1800" cy="773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Bef>
                    <a:spcPts val="1000"/>
                  </a:spcBef>
                </a:pPr>
                <a:r>
                  <a:rPr lang="en-US" altLang="zh-CN" sz="1400" b="1">
                    <a:solidFill>
                      <a:srgbClr val="000000"/>
                    </a:solidFill>
                    <a:latin typeface="Times New Roman" pitchFamily="18" charset="0"/>
                    <a:ea typeface="SimSun" pitchFamily="2" charset="-122"/>
                  </a:rPr>
                  <a:t>Activity Time 6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31" name="AutoShape 32"/>
              <p:cNvSpPr>
                <a:spLocks noChangeArrowheads="1"/>
              </p:cNvSpPr>
              <p:nvPr/>
            </p:nvSpPr>
            <p:spPr bwMode="auto">
              <a:xfrm>
                <a:off x="3873" y="7487"/>
                <a:ext cx="900" cy="309"/>
              </a:xfrm>
              <a:prstGeom prst="rightArrow">
                <a:avLst>
                  <a:gd name="adj1" fmla="val 50000"/>
                  <a:gd name="adj2" fmla="val 72816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2" name="AutoShape 33"/>
              <p:cNvSpPr>
                <a:spLocks noChangeArrowheads="1"/>
              </p:cNvSpPr>
              <p:nvPr/>
            </p:nvSpPr>
            <p:spPr bwMode="auto">
              <a:xfrm>
                <a:off x="6873" y="7487"/>
                <a:ext cx="900" cy="309"/>
              </a:xfrm>
              <a:prstGeom prst="rightArrow">
                <a:avLst>
                  <a:gd name="adj1" fmla="val 50000"/>
                  <a:gd name="adj2" fmla="val 72816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5" name="AutoShape 34"/>
            <p:cNvSpPr>
              <a:spLocks/>
            </p:cNvSpPr>
            <p:nvPr/>
          </p:nvSpPr>
          <p:spPr bwMode="auto">
            <a:xfrm>
              <a:off x="10923" y="7487"/>
              <a:ext cx="200" cy="1234"/>
            </a:xfrm>
            <a:prstGeom prst="rightBrace">
              <a:avLst>
                <a:gd name="adj1" fmla="val 5141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Text Box 35"/>
            <p:cNvSpPr txBox="1">
              <a:spLocks noChangeArrowheads="1"/>
            </p:cNvSpPr>
            <p:nvPr/>
          </p:nvSpPr>
          <p:spPr bwMode="auto">
            <a:xfrm>
              <a:off x="9573" y="7332"/>
              <a:ext cx="1350" cy="15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Sequential Activities</a:t>
              </a:r>
            </a:p>
            <a:p>
              <a:endParaRPr lang="en-US" altLang="zh-CN" sz="14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endParaRPr>
            </a:p>
            <a:p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Sequential Activities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27" name="Text Box 36"/>
            <p:cNvSpPr txBox="1">
              <a:spLocks noChangeArrowheads="1"/>
            </p:cNvSpPr>
            <p:nvPr/>
          </p:nvSpPr>
          <p:spPr bwMode="auto">
            <a:xfrm>
              <a:off x="11223" y="7795"/>
              <a:ext cx="1200" cy="7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400" b="1" dirty="0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Parallel Activities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376885" name="Text Box 53"/>
          <p:cNvSpPr txBox="1">
            <a:spLocks noChangeArrowheads="1"/>
          </p:cNvSpPr>
          <p:nvPr/>
        </p:nvSpPr>
        <p:spPr bwMode="auto">
          <a:xfrm>
            <a:off x="6667575" y="5502602"/>
            <a:ext cx="2305050" cy="520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How many Paths?</a:t>
            </a:r>
            <a:endParaRPr lang="en-US" sz="2000">
              <a:solidFill>
                <a:srgbClr val="000000"/>
              </a:solidFill>
            </a:endParaRPr>
          </a:p>
        </p:txBody>
      </p: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457275" y="5132715"/>
            <a:ext cx="5943600" cy="1258887"/>
            <a:chOff x="385" y="3431"/>
            <a:chExt cx="3744" cy="793"/>
          </a:xfrm>
        </p:grpSpPr>
        <p:sp>
          <p:nvSpPr>
            <p:cNvPr id="21511" name="Rectangle 40"/>
            <p:cNvSpPr>
              <a:spLocks noChangeArrowheads="1"/>
            </p:cNvSpPr>
            <p:nvPr/>
          </p:nvSpPr>
          <p:spPr bwMode="auto">
            <a:xfrm>
              <a:off x="1825" y="3431"/>
              <a:ext cx="864" cy="36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Activity Time 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2" name="Rectangle 41"/>
            <p:cNvSpPr>
              <a:spLocks noChangeArrowheads="1"/>
            </p:cNvSpPr>
            <p:nvPr/>
          </p:nvSpPr>
          <p:spPr bwMode="auto">
            <a:xfrm>
              <a:off x="385" y="3431"/>
              <a:ext cx="864" cy="36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Activity Time 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3" name="Rectangle 42"/>
            <p:cNvSpPr>
              <a:spLocks noChangeArrowheads="1"/>
            </p:cNvSpPr>
            <p:nvPr/>
          </p:nvSpPr>
          <p:spPr bwMode="auto">
            <a:xfrm>
              <a:off x="3265" y="3431"/>
              <a:ext cx="864" cy="36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Activity Time 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4" name="AutoShape 43"/>
            <p:cNvSpPr>
              <a:spLocks noChangeArrowheads="1"/>
            </p:cNvSpPr>
            <p:nvPr/>
          </p:nvSpPr>
          <p:spPr bwMode="auto">
            <a:xfrm>
              <a:off x="1321" y="3453"/>
              <a:ext cx="432" cy="145"/>
            </a:xfrm>
            <a:prstGeom prst="rightArrow">
              <a:avLst>
                <a:gd name="adj1" fmla="val 50000"/>
                <a:gd name="adj2" fmla="val 7448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AutoShape 44"/>
            <p:cNvSpPr>
              <a:spLocks noChangeArrowheads="1"/>
            </p:cNvSpPr>
            <p:nvPr/>
          </p:nvSpPr>
          <p:spPr bwMode="auto">
            <a:xfrm>
              <a:off x="2761" y="3503"/>
              <a:ext cx="432" cy="145"/>
            </a:xfrm>
            <a:prstGeom prst="rightArrow">
              <a:avLst>
                <a:gd name="adj1" fmla="val 50000"/>
                <a:gd name="adj2" fmla="val 7448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Rectangle 46"/>
            <p:cNvSpPr>
              <a:spLocks noChangeArrowheads="1"/>
            </p:cNvSpPr>
            <p:nvPr/>
          </p:nvSpPr>
          <p:spPr bwMode="auto">
            <a:xfrm>
              <a:off x="1825" y="3863"/>
              <a:ext cx="864" cy="36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Activity Time 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7" name="Rectangle 47"/>
            <p:cNvSpPr>
              <a:spLocks noChangeArrowheads="1"/>
            </p:cNvSpPr>
            <p:nvPr/>
          </p:nvSpPr>
          <p:spPr bwMode="auto">
            <a:xfrm>
              <a:off x="385" y="3863"/>
              <a:ext cx="864" cy="36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Activity Time 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8" name="Rectangle 48"/>
            <p:cNvSpPr>
              <a:spLocks noChangeArrowheads="1"/>
            </p:cNvSpPr>
            <p:nvPr/>
          </p:nvSpPr>
          <p:spPr bwMode="auto">
            <a:xfrm>
              <a:off x="3265" y="3863"/>
              <a:ext cx="864" cy="361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Times New Roman" pitchFamily="18" charset="0"/>
                  <a:ea typeface="SimSun" pitchFamily="2" charset="-122"/>
                </a:rPr>
                <a:t>Activity Time 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19" name="AutoShape 49"/>
            <p:cNvSpPr>
              <a:spLocks noChangeArrowheads="1"/>
            </p:cNvSpPr>
            <p:nvPr/>
          </p:nvSpPr>
          <p:spPr bwMode="auto">
            <a:xfrm>
              <a:off x="1321" y="3935"/>
              <a:ext cx="432" cy="145"/>
            </a:xfrm>
            <a:prstGeom prst="rightArrow">
              <a:avLst>
                <a:gd name="adj1" fmla="val 50000"/>
                <a:gd name="adj2" fmla="val 7448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AutoShape 50"/>
            <p:cNvSpPr>
              <a:spLocks noChangeArrowheads="1"/>
            </p:cNvSpPr>
            <p:nvPr/>
          </p:nvSpPr>
          <p:spPr bwMode="auto">
            <a:xfrm>
              <a:off x="2761" y="4056"/>
              <a:ext cx="432" cy="145"/>
            </a:xfrm>
            <a:prstGeom prst="rightArrow">
              <a:avLst>
                <a:gd name="adj1" fmla="val 50000"/>
                <a:gd name="adj2" fmla="val 7448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AutoShape 54"/>
            <p:cNvSpPr>
              <a:spLocks noChangeArrowheads="1"/>
            </p:cNvSpPr>
            <p:nvPr/>
          </p:nvSpPr>
          <p:spPr bwMode="auto">
            <a:xfrm rot="2145405" flipV="1">
              <a:off x="1255" y="3702"/>
              <a:ext cx="567" cy="165"/>
            </a:xfrm>
            <a:prstGeom prst="rightArrow">
              <a:avLst>
                <a:gd name="adj1" fmla="val 50000"/>
                <a:gd name="adj2" fmla="val 85909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AutoShape 55"/>
            <p:cNvSpPr>
              <a:spLocks noChangeArrowheads="1"/>
            </p:cNvSpPr>
            <p:nvPr/>
          </p:nvSpPr>
          <p:spPr bwMode="auto">
            <a:xfrm rot="20313193" flipV="1">
              <a:off x="2699" y="3793"/>
              <a:ext cx="567" cy="165"/>
            </a:xfrm>
            <a:prstGeom prst="rightArrow">
              <a:avLst>
                <a:gd name="adj1" fmla="val 50000"/>
                <a:gd name="adj2" fmla="val 85909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38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9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7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Wondershed</a:t>
            </a:r>
            <a:r>
              <a:rPr lang="en-US" dirty="0" smtClean="0"/>
              <a:t> Inc. Theoretical Flow Time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2412" y="4306807"/>
            <a:ext cx="8741588" cy="2139657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dirty="0" smtClean="0">
                <a:solidFill>
                  <a:srgbClr val="990033"/>
                </a:solidFill>
                <a:latin typeface="Book Antiqua" pitchFamily="18" charset="0"/>
              </a:rPr>
              <a:t>Path 1 (roof) Start 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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 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5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7  8  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End     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10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+20 +10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+10+30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= 80 min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dirty="0" smtClean="0">
                <a:solidFill>
                  <a:srgbClr val="1A1A70"/>
                </a:solidFill>
                <a:latin typeface="Book Antiqua" pitchFamily="18" charset="0"/>
              </a:rPr>
              <a:t>Path 2 (base) Start </a:t>
            </a:r>
            <a:r>
              <a:rPr lang="en-US" dirty="0" smtClean="0">
                <a:solidFill>
                  <a:srgbClr val="1A1A70"/>
                </a:solidFill>
                <a:latin typeface="Book Antiqua" pitchFamily="18" charset="0"/>
                <a:sym typeface="Wingdings" pitchFamily="2" charset="2"/>
              </a:rPr>
              <a:t>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 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2 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6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7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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8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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End   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10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+25+5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+ 10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+10+30 =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90 min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Theoretical Flow Time </a:t>
            </a:r>
            <a:r>
              <a:rPr lang="en-US" b="1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= 90 min</a:t>
            </a:r>
            <a:endParaRPr lang="en-US" b="1" dirty="0" smtClean="0">
              <a:solidFill>
                <a:schemeClr val="tx1"/>
              </a:solidFill>
              <a:latin typeface="Book Antiqua" pitchFamily="18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614488" y="1399069"/>
          <a:ext cx="5915025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5" imgW="5915152" imgH="2676661" progId="Excel.Sheet.12">
                  <p:embed/>
                </p:oleObj>
              </mc:Choice>
              <mc:Fallback>
                <p:oleObj name="Worksheet" r:id="rId5" imgW="5915152" imgH="267666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488" y="1399069"/>
                        <a:ext cx="5915025" cy="267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3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Wondershed</a:t>
            </a:r>
            <a:r>
              <a:rPr lang="en-US" dirty="0" smtClean="0"/>
              <a:t> Inc.  Flow Time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7823" y="4251944"/>
            <a:ext cx="8741588" cy="2139658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dirty="0" smtClean="0">
                <a:solidFill>
                  <a:srgbClr val="990033"/>
                </a:solidFill>
                <a:latin typeface="Book Antiqua" pitchFamily="18" charset="0"/>
              </a:rPr>
              <a:t>Path 1 (roof) Start 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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 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5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7  8  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End 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30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+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110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+ 8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5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55 + 105 = </a:t>
            </a: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385 min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Path 2 (base) Start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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 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2 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6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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7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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8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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End   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30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+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70 +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40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+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70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+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55+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</a:t>
            </a:r>
            <a:r>
              <a:rPr lang="en-US" b="1" kern="1200" dirty="0" smtClean="0">
                <a:solidFill>
                  <a:srgbClr val="009900"/>
                </a:solidFill>
                <a:latin typeface="Book Antiqua" pitchFamily="18" charset="0"/>
                <a:cs typeface="Arial" charset="0"/>
                <a:sym typeface="Wingdings" pitchFamily="2" charset="2"/>
              </a:rPr>
              <a:t>105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 =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370 min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en-US" b="1" dirty="0" smtClean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Flow Time = 385 min</a:t>
            </a: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271953" y="1355968"/>
          <a:ext cx="874395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Binary Worksheet" r:id="rId5" imgW="8744102" imgH="2676661" progId="Excel.SheetBinaryMacroEnabled.12">
                  <p:embed/>
                </p:oleObj>
              </mc:Choice>
              <mc:Fallback>
                <p:oleObj name="Binary Worksheet" r:id="rId5" imgW="8744102" imgH="2676661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53" y="1355968"/>
                        <a:ext cx="8743950" cy="267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3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/>
          </p:cNvGraphicFramePr>
          <p:nvPr/>
        </p:nvGraphicFramePr>
        <p:xfrm>
          <a:off x="1005905" y="2386528"/>
          <a:ext cx="7461368" cy="4224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5" imgW="10017775" imgH="5213972" progId="Word.Document.8">
                  <p:embed/>
                </p:oleObj>
              </mc:Choice>
              <mc:Fallback>
                <p:oleObj name="Document" r:id="rId5" imgW="10017775" imgH="5213972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5905" y="2386528"/>
                        <a:ext cx="7461368" cy="4224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Time Efficiencies in White Collar Processes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37823" y="1234480"/>
            <a:ext cx="83280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Flow Time Efficiency = Theoretical Flow Time / Flow Time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Flow Time Efficiency = 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90/385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= 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23.4%</a:t>
            </a:r>
            <a:endParaRPr lang="en-US" sz="2400" dirty="0">
              <a:solidFill>
                <a:srgbClr val="1A1A70"/>
              </a:solidFill>
              <a:latin typeface="Book Antiqua" pitchFamily="18" charset="0"/>
            </a:endParaRPr>
          </a:p>
          <a:p>
            <a:pPr marL="342900" indent="-342900" algn="ct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sz="2100" dirty="0">
              <a:solidFill>
                <a:srgbClr val="0E3780"/>
              </a:solidFill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18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Competitive Advantages of a shorter flow time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60" y="1234480"/>
            <a:ext cx="8961040" cy="5064125"/>
          </a:xfrm>
        </p:spPr>
        <p:txBody>
          <a:bodyPr/>
          <a:lstStyle/>
          <a:p>
            <a:pPr eaLnBrk="1" hangingPunct="1"/>
            <a:r>
              <a:rPr lang="en-US" sz="2600" dirty="0" smtClean="0"/>
              <a:t>Shorter response time (</a:t>
            </a:r>
            <a:r>
              <a:rPr lang="en-US" sz="2600" dirty="0" smtClean="0">
                <a:solidFill>
                  <a:srgbClr val="C00000"/>
                </a:solidFill>
              </a:rPr>
              <a:t>both in production and product design</a:t>
            </a:r>
            <a:r>
              <a:rPr lang="en-US" sz="2600" dirty="0" smtClean="0"/>
              <a:t>).</a:t>
            </a:r>
          </a:p>
          <a:p>
            <a:pPr eaLnBrk="1" hangingPunct="1"/>
            <a:r>
              <a:rPr lang="en-US" sz="2600" dirty="0" smtClean="0"/>
              <a:t>More responsive to changes in customer preferences and technological advancements. </a:t>
            </a:r>
          </a:p>
          <a:p>
            <a:pPr eaLnBrk="1" hangingPunct="1"/>
            <a:r>
              <a:rPr lang="en-US" sz="2600" dirty="0" smtClean="0"/>
              <a:t>Delayed differentiation (Postponement). </a:t>
            </a:r>
          </a:p>
          <a:p>
            <a:pPr eaLnBrk="1" hangingPunct="1"/>
            <a:r>
              <a:rPr lang="en-US" sz="2600" dirty="0" smtClean="0"/>
              <a:t>Moving from the extreme of MTS towards MTO. </a:t>
            </a:r>
          </a:p>
          <a:p>
            <a:pPr eaLnBrk="1" hangingPunct="1"/>
            <a:r>
              <a:rPr lang="en-US" sz="2600" dirty="0" smtClean="0"/>
              <a:t>Lower inventory costs (</a:t>
            </a:r>
            <a:r>
              <a:rPr lang="en-US" sz="2600" dirty="0" smtClean="0">
                <a:solidFill>
                  <a:srgbClr val="C00000"/>
                </a:solidFill>
              </a:rPr>
              <a:t>due to Little’s Law</a:t>
            </a:r>
            <a:r>
              <a:rPr lang="en-US" sz="2600" dirty="0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Flow Time -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/>
          <a:lstStyle/>
          <a:p>
            <a:fld id="{1D331E90-ED23-40F1-83B5-F035C5BC55B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5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257800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900" dirty="0" smtClean="0"/>
              <a:t>Inventory adversely affects </a:t>
            </a:r>
            <a:r>
              <a:rPr lang="en-US" sz="1900" dirty="0" smtClean="0">
                <a:solidFill>
                  <a:srgbClr val="C00000"/>
                </a:solidFill>
              </a:rPr>
              <a:t>all</a:t>
            </a:r>
            <a:r>
              <a:rPr lang="en-US" sz="1900" dirty="0" smtClean="0"/>
              <a:t> competing edges (P/Q/V/T)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1900" dirty="0" smtClean="0"/>
              <a:t>Has cost: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Physical carrying costs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Financial costs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1900" dirty="0" smtClean="0"/>
              <a:t>Causes obsolescence: 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Due to market changes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Due to technology changes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1900" dirty="0" smtClean="0"/>
              <a:t>Leads to poor quality: 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Feedback loop is long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1900" dirty="0" smtClean="0"/>
              <a:t>Hides problems: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Unreliable suppliers. 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High defect rate. 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Long set-up times. 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900" dirty="0" smtClean="0"/>
              <a:t>Frequent machine breakdowns.</a:t>
            </a:r>
          </a:p>
          <a:p>
            <a:pPr>
              <a:lnSpc>
                <a:spcPct val="10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1900" dirty="0" smtClean="0"/>
              <a:t>Leads to long flow time</a:t>
            </a:r>
          </a:p>
          <a:p>
            <a:pPr lvl="1">
              <a:defRPr/>
            </a:pPr>
            <a:endParaRPr lang="en-US" sz="2200" dirty="0" smtClean="0"/>
          </a:p>
          <a:p>
            <a:pPr lvl="1">
              <a:buFont typeface="Symbol" pitchFamily="18" charset="2"/>
              <a:buNone/>
              <a:defRPr/>
            </a:pPr>
            <a:r>
              <a:rPr lang="en-US" sz="22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201613" y="192088"/>
            <a:ext cx="8759825" cy="877887"/>
          </a:xfrm>
        </p:spPr>
        <p:txBody>
          <a:bodyPr/>
          <a:lstStyle/>
          <a:p>
            <a:r>
              <a:rPr lang="en-US" dirty="0" smtClean="0"/>
              <a:t>Lean  Operations: The Real Cost of Inventory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Direct Methods of Measuring Flow Time 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289050"/>
            <a:ext cx="8961437" cy="5211763"/>
          </a:xfrm>
        </p:spPr>
        <p:txBody>
          <a:bodyPr/>
          <a:lstStyle/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Randomly sample flow units over an extended period of time. </a:t>
            </a:r>
          </a:p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Measure the flow time for each flow unit from entry to exit.</a:t>
            </a:r>
          </a:p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Compute the average of flow times.</a:t>
            </a:r>
          </a:p>
          <a:p>
            <a:pPr marL="457200" indent="-457200" eaLnBrk="1" hangingPunct="1">
              <a:lnSpc>
                <a:spcPct val="100000"/>
              </a:lnSpc>
              <a:spcAft>
                <a:spcPct val="25000"/>
              </a:spcAft>
              <a:buClr>
                <a:schemeClr val="tx1"/>
              </a:buClr>
              <a:buFont typeface="Wingdings" pitchFamily="2" charset="2"/>
              <a:buNone/>
            </a:pPr>
            <a:endParaRPr lang="en-US" sz="2000" dirty="0" smtClean="0"/>
          </a:p>
          <a:p>
            <a:pPr marL="514350" indent="-457200" eaLnBrk="1" hangingPunct="1">
              <a:lnSpc>
                <a:spcPct val="100000"/>
              </a:lnSpc>
            </a:pPr>
            <a:r>
              <a:rPr lang="en-US" dirty="0" smtClean="0"/>
              <a:t>During a given month, a sample of 50 applications was taken</a:t>
            </a:r>
          </a:p>
          <a:p>
            <a:pPr marL="514350" indent="-457200" eaLnBrk="1" hangingPunct="1">
              <a:lnSpc>
                <a:spcPct val="100000"/>
              </a:lnSpc>
            </a:pPr>
            <a:r>
              <a:rPr lang="en-US" dirty="0" smtClean="0"/>
              <a:t>The average flow time = 20.85 working days.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Indirect Methods of Measuring Flow Time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60" y="1289343"/>
            <a:ext cx="8961040" cy="2688288"/>
          </a:xfrm>
        </p:spPr>
        <p:txBody>
          <a:bodyPr/>
          <a:lstStyle/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Count the number of units produced over an extended period of time. </a:t>
            </a:r>
          </a:p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R = number of units produced / duration of time period</a:t>
            </a:r>
            <a:r>
              <a:rPr lang="en-US" b="1" i="1" dirty="0" smtClean="0"/>
              <a:t> .</a:t>
            </a:r>
          </a:p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Count the number of units of inventory at random points during the time period. Compute the average inventory (</a:t>
            </a:r>
            <a:r>
              <a:rPr lang="en-US" i="1" dirty="0" smtClean="0"/>
              <a:t>I</a:t>
            </a:r>
            <a:r>
              <a:rPr lang="en-US" dirty="0" smtClean="0"/>
              <a:t>).</a:t>
            </a:r>
          </a:p>
          <a:p>
            <a:pPr marL="514350" indent="-457200" eaLnBrk="1" hangingPunct="1">
              <a:lnSpc>
                <a:spcPct val="100000"/>
              </a:lnSpc>
              <a:spcAft>
                <a:spcPct val="25000"/>
              </a:spcAft>
            </a:pPr>
            <a:r>
              <a:rPr lang="en-US" dirty="0" smtClean="0"/>
              <a:t>Compute  flow time T =I/R</a:t>
            </a:r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292686" y="4252402"/>
            <a:ext cx="8742362" cy="21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200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applications processed during 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20 days; average throughput  of </a:t>
            </a:r>
            <a:r>
              <a:rPr lang="en-US" sz="2400" b="1" dirty="0" smtClean="0">
                <a:solidFill>
                  <a:srgbClr val="990033"/>
                </a:solidFill>
                <a:latin typeface="Book Antiqua" pitchFamily="18" charset="0"/>
              </a:rPr>
              <a:t>R=200/20 </a:t>
            </a:r>
            <a:r>
              <a:rPr lang="en-US" sz="2400" b="1" dirty="0">
                <a:solidFill>
                  <a:srgbClr val="990033"/>
                </a:solidFill>
                <a:latin typeface="Book Antiqua" pitchFamily="18" charset="0"/>
              </a:rPr>
              <a:t>= 10 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applications per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day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. The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number of applications 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were counted at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4 random points during 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these days,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the average inventory (</a:t>
            </a:r>
            <a:r>
              <a:rPr lang="en-US" sz="2400" i="1" dirty="0">
                <a:solidFill>
                  <a:srgbClr val="1A1A7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) was </a:t>
            </a:r>
            <a:r>
              <a:rPr lang="en-US" sz="2400" b="1" dirty="0">
                <a:solidFill>
                  <a:srgbClr val="990033"/>
                </a:solidFill>
                <a:latin typeface="Book Antiqua" pitchFamily="18" charset="0"/>
              </a:rPr>
              <a:t>860/4 =215</a:t>
            </a:r>
            <a:r>
              <a:rPr lang="en-US" sz="2400" dirty="0" smtClean="0">
                <a:solidFill>
                  <a:srgbClr val="1A1A70"/>
                </a:solidFill>
                <a:latin typeface="Book Antiqua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990033"/>
                </a:solidFill>
                <a:latin typeface="Book Antiqua" pitchFamily="18" charset="0"/>
              </a:rPr>
              <a:t>T = I/R </a:t>
            </a:r>
            <a:r>
              <a:rPr lang="en-US" sz="2400" b="1" dirty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b="1" dirty="0">
                <a:solidFill>
                  <a:srgbClr val="990033"/>
                </a:solidFill>
                <a:latin typeface="Book Antiqua" pitchFamily="18" charset="0"/>
              </a:rPr>
              <a:t> T = 215/10 </a:t>
            </a:r>
            <a:r>
              <a:rPr lang="en-US" sz="2400" b="1" dirty="0">
                <a:solidFill>
                  <a:srgbClr val="990033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flow time is 21.5 days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0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0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823" y="1289343"/>
            <a:ext cx="8906177" cy="51816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Process : Network of activities performed by resources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1-2. </a:t>
            </a:r>
            <a:r>
              <a:rPr lang="en-US" b="1" dirty="0" smtClean="0"/>
              <a:t>Flow unit (input/output)</a:t>
            </a:r>
            <a:r>
              <a:rPr lang="en-US" dirty="0" smtClean="0"/>
              <a:t>: </a:t>
            </a:r>
            <a:r>
              <a:rPr lang="en-US" dirty="0"/>
              <a:t>U</a:t>
            </a:r>
            <a:r>
              <a:rPr lang="en-US" dirty="0" smtClean="0"/>
              <a:t>nit of analysis– Level of detail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3. </a:t>
            </a:r>
            <a:r>
              <a:rPr lang="en-US" b="1" dirty="0" smtClean="0"/>
              <a:t>Network of Activities &amp; Buffers</a:t>
            </a:r>
            <a:endParaRPr lang="en-US" dirty="0" smtClean="0"/>
          </a:p>
          <a:p>
            <a:pPr lvl="1" eaLnBrk="1" hangingPunct="1"/>
            <a:r>
              <a:rPr lang="en-US" sz="2200" dirty="0" smtClean="0"/>
              <a:t>Define Process Boundaries</a:t>
            </a:r>
          </a:p>
          <a:p>
            <a:pPr lvl="1" eaLnBrk="1" hangingPunct="1"/>
            <a:r>
              <a:rPr lang="en-US" sz="2200" dirty="0" smtClean="0"/>
              <a:t>Activities with activity times</a:t>
            </a:r>
          </a:p>
          <a:p>
            <a:pPr lvl="1" eaLnBrk="1" hangingPunct="1"/>
            <a:r>
              <a:rPr lang="en-US" sz="2200" dirty="0" smtClean="0"/>
              <a:t>Buffers with waiting times</a:t>
            </a:r>
          </a:p>
          <a:p>
            <a:pPr lvl="1" eaLnBrk="1" hangingPunct="1"/>
            <a:r>
              <a:rPr lang="en-US" sz="2200" dirty="0" smtClean="0"/>
              <a:t>Routes:</a:t>
            </a:r>
            <a:r>
              <a:rPr lang="en-US" sz="2200" i="1" dirty="0" smtClean="0"/>
              <a:t> </a:t>
            </a:r>
            <a:r>
              <a:rPr lang="en-US" sz="2200" dirty="0" smtClean="0"/>
              <a:t>precedence relationships (solid lines) with throughputs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4. </a:t>
            </a:r>
            <a:r>
              <a:rPr lang="en-US" b="1" dirty="0" smtClean="0"/>
              <a:t>Resources &amp; Allocation</a:t>
            </a:r>
          </a:p>
          <a:p>
            <a:pPr lvl="1" eaLnBrk="1" hangingPunct="1"/>
            <a:r>
              <a:rPr lang="en-US" sz="2200" dirty="0" smtClean="0"/>
              <a:t>Who does what?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5. </a:t>
            </a:r>
            <a:r>
              <a:rPr lang="en-US" b="1" dirty="0" smtClean="0"/>
              <a:t>Information Structure &amp; flow</a:t>
            </a:r>
            <a:r>
              <a:rPr lang="en-US" dirty="0" smtClean="0"/>
              <a:t> (dashed lines)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82574" y="1343025"/>
            <a:ext cx="7910384" cy="533400"/>
          </a:xfrm>
          <a:prstGeom prst="rect">
            <a:avLst/>
          </a:prstGeom>
          <a:noFill/>
          <a:ln w="38100">
            <a:solidFill>
              <a:srgbClr val="618FFD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>
            <a:off x="4901178" y="3044959"/>
            <a:ext cx="2139657" cy="658356"/>
          </a:xfrm>
          <a:prstGeom prst="wedgeRectCallout">
            <a:avLst>
              <a:gd name="adj1" fmla="val -74564"/>
              <a:gd name="adj2" fmla="val 4973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2000" dirty="0">
                <a:latin typeface="Book Antiqua" pitchFamily="18" charset="0"/>
              </a:rPr>
              <a:t>Key for  capacity analysis</a:t>
            </a:r>
          </a:p>
        </p:txBody>
      </p:sp>
      <p:pic>
        <p:nvPicPr>
          <p:cNvPr id="16389" name="Picture 6" descr="BD0491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0288" y="2278276"/>
            <a:ext cx="1755615" cy="219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Process Flow Chart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83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Flowcharting</a:t>
            </a:r>
          </a:p>
        </p:txBody>
      </p:sp>
      <p:sp>
        <p:nvSpPr>
          <p:cNvPr id="17411" name="AutoShape 4"/>
          <p:cNvSpPr>
            <a:spLocks noChangeAspect="1" noChangeArrowheads="1"/>
          </p:cNvSpPr>
          <p:nvPr/>
        </p:nvSpPr>
        <p:spPr bwMode="auto">
          <a:xfrm>
            <a:off x="3527425" y="1628775"/>
            <a:ext cx="1295400" cy="893763"/>
          </a:xfrm>
          <a:prstGeom prst="flowChartDecision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12" name="AutoShape 5"/>
          <p:cNvSpPr>
            <a:spLocks noChangeAspect="1" noChangeArrowheads="1"/>
          </p:cNvSpPr>
          <p:nvPr/>
        </p:nvSpPr>
        <p:spPr bwMode="auto">
          <a:xfrm>
            <a:off x="2051050" y="1449388"/>
            <a:ext cx="1154113" cy="982662"/>
          </a:xfrm>
          <a:prstGeom prst="flowChartExtract">
            <a:avLst/>
          </a:prstGeom>
          <a:solidFill>
            <a:schemeClr val="bg2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13" name="AutoShape 10"/>
          <p:cNvSpPr>
            <a:spLocks noChangeAspect="1" noChangeArrowheads="1"/>
          </p:cNvSpPr>
          <p:nvPr/>
        </p:nvSpPr>
        <p:spPr bwMode="auto">
          <a:xfrm>
            <a:off x="395288" y="1690688"/>
            <a:ext cx="1100137" cy="693737"/>
          </a:xfrm>
          <a:prstGeom prst="flowChartProcess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395288" y="1725613"/>
            <a:ext cx="13684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Activity</a:t>
            </a: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195513" y="1881188"/>
            <a:ext cx="9366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</a:rPr>
              <a:t>Buffer</a:t>
            </a:r>
          </a:p>
        </p:txBody>
      </p:sp>
      <p:grpSp>
        <p:nvGrpSpPr>
          <p:cNvPr id="17416" name="Group 26"/>
          <p:cNvGrpSpPr>
            <a:grpSpLocks/>
          </p:cNvGrpSpPr>
          <p:nvPr/>
        </p:nvGrpSpPr>
        <p:grpSpPr bwMode="auto">
          <a:xfrm>
            <a:off x="7126288" y="1547813"/>
            <a:ext cx="1584325" cy="541337"/>
            <a:chOff x="4762" y="3543"/>
            <a:chExt cx="998" cy="341"/>
          </a:xfrm>
        </p:grpSpPr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>
              <a:off x="5080" y="3543"/>
              <a:ext cx="52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762" y="3544"/>
              <a:ext cx="998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000000"/>
                </a:buClr>
                <a:buFont typeface="Wingdings" pitchFamily="2" charset="2"/>
                <a:buNone/>
              </a:pPr>
              <a:r>
                <a:rPr lang="en-US" sz="2000" dirty="0">
                  <a:latin typeface="Times New Roman" pitchFamily="18" charset="0"/>
                </a:rPr>
                <a:t>Physical flow</a:t>
              </a:r>
            </a:p>
          </p:txBody>
        </p:sp>
      </p:grpSp>
      <p:grpSp>
        <p:nvGrpSpPr>
          <p:cNvPr id="17417" name="Group 24"/>
          <p:cNvGrpSpPr>
            <a:grpSpLocks/>
          </p:cNvGrpSpPr>
          <p:nvPr/>
        </p:nvGrpSpPr>
        <p:grpSpPr bwMode="auto">
          <a:xfrm>
            <a:off x="5184775" y="1808163"/>
            <a:ext cx="1098550" cy="541337"/>
            <a:chOff x="4910" y="2886"/>
            <a:chExt cx="692" cy="341"/>
          </a:xfrm>
        </p:grpSpPr>
        <p:sp>
          <p:nvSpPr>
            <p:cNvPr id="17423" name="Oval 13"/>
            <p:cNvSpPr>
              <a:spLocks noChangeAspect="1" noChangeArrowheads="1"/>
            </p:cNvSpPr>
            <p:nvPr/>
          </p:nvSpPr>
          <p:spPr bwMode="auto">
            <a:xfrm>
              <a:off x="4910" y="2894"/>
              <a:ext cx="692" cy="332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424" name="Rectangle 19"/>
            <p:cNvSpPr>
              <a:spLocks noChangeArrowheads="1"/>
            </p:cNvSpPr>
            <p:nvPr/>
          </p:nvSpPr>
          <p:spPr bwMode="auto">
            <a:xfrm>
              <a:off x="5012" y="2886"/>
              <a:ext cx="522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000000"/>
                </a:buClr>
                <a:buFont typeface="Wingdings" pitchFamily="2" charset="2"/>
                <a:buNone/>
              </a:pPr>
              <a:r>
                <a:rPr lang="en-US" sz="2000" dirty="0">
                  <a:latin typeface="Times New Roman" pitchFamily="18" charset="0"/>
                </a:rPr>
                <a:t>Event</a:t>
              </a:r>
            </a:p>
          </p:txBody>
        </p:sp>
      </p:grpSp>
      <p:grpSp>
        <p:nvGrpSpPr>
          <p:cNvPr id="17418" name="Group 25"/>
          <p:cNvGrpSpPr>
            <a:grpSpLocks/>
          </p:cNvGrpSpPr>
          <p:nvPr/>
        </p:nvGrpSpPr>
        <p:grpSpPr bwMode="auto">
          <a:xfrm>
            <a:off x="6767513" y="2241550"/>
            <a:ext cx="2124075" cy="539750"/>
            <a:chOff x="4536" y="3980"/>
            <a:chExt cx="1338" cy="340"/>
          </a:xfrm>
        </p:grpSpPr>
        <p:sp>
          <p:nvSpPr>
            <p:cNvPr id="17421" name="Line 21"/>
            <p:cNvSpPr>
              <a:spLocks noChangeShapeType="1"/>
            </p:cNvSpPr>
            <p:nvPr/>
          </p:nvSpPr>
          <p:spPr bwMode="auto">
            <a:xfrm>
              <a:off x="5080" y="3997"/>
              <a:ext cx="52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22" name="Rectangle 22"/>
            <p:cNvSpPr>
              <a:spLocks noChangeArrowheads="1"/>
            </p:cNvSpPr>
            <p:nvPr/>
          </p:nvSpPr>
          <p:spPr bwMode="auto">
            <a:xfrm>
              <a:off x="4536" y="3980"/>
              <a:ext cx="1338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rgbClr val="000000"/>
                </a:buClr>
                <a:buFont typeface="Wingdings" pitchFamily="2" charset="2"/>
                <a:buNone/>
              </a:pPr>
              <a:r>
                <a:rPr lang="en-US" sz="2000" dirty="0">
                  <a:latin typeface="Times New Roman" pitchFamily="18" charset="0"/>
                </a:rPr>
                <a:t>Information flow</a:t>
              </a:r>
            </a:p>
          </p:txBody>
        </p:sp>
      </p:grpSp>
      <p:sp>
        <p:nvSpPr>
          <p:cNvPr id="17419" name="Rectangle 23"/>
          <p:cNvSpPr>
            <a:spLocks noChangeArrowheads="1"/>
          </p:cNvSpPr>
          <p:nvPr/>
        </p:nvSpPr>
        <p:spPr bwMode="auto">
          <a:xfrm>
            <a:off x="215900" y="2935233"/>
            <a:ext cx="8928100" cy="345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1A1A7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See the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total process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; a</a:t>
            </a:r>
            <a:r>
              <a:rPr lang="en-US" sz="2400" dirty="0">
                <a:solidFill>
                  <a:srgbClr val="0E378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systems view </a:t>
            </a:r>
          </a:p>
          <a:p>
            <a:pPr marL="342900" indent="-342900">
              <a:spcBef>
                <a:spcPct val="20000"/>
              </a:spcBef>
              <a:buClr>
                <a:srgbClr val="1A1A7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Define</a:t>
            </a:r>
            <a:r>
              <a:rPr lang="en-US" sz="2400" dirty="0">
                <a:solidFill>
                  <a:srgbClr val="0E378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flow units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and</a:t>
            </a:r>
            <a:r>
              <a:rPr lang="en-US" sz="2400" dirty="0">
                <a:solidFill>
                  <a:srgbClr val="0E378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process boundaries</a:t>
            </a:r>
          </a:p>
          <a:p>
            <a:pPr marL="342900" indent="-342900">
              <a:spcBef>
                <a:spcPct val="20000"/>
              </a:spcBef>
              <a:buClr>
                <a:srgbClr val="1A1A7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Include only the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key steps</a:t>
            </a:r>
          </a:p>
          <a:p>
            <a:pPr marL="342900" indent="-342900">
              <a:spcBef>
                <a:spcPct val="20000"/>
              </a:spcBef>
              <a:buClr>
                <a:srgbClr val="1A1A7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Clarify the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level of detail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needed. Processes can be broken down into sub-activities. On the other hand, cascading allows several activities to be combined in a single sub-process</a:t>
            </a:r>
          </a:p>
          <a:p>
            <a:pPr marL="342900" indent="-342900">
              <a:spcBef>
                <a:spcPct val="20000"/>
              </a:spcBef>
              <a:buClr>
                <a:srgbClr val="1A1A7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Depicts resources required to carry out activities</a:t>
            </a:r>
          </a:p>
          <a:p>
            <a:pPr marL="342900" indent="-342900">
              <a:spcBef>
                <a:spcPct val="20000"/>
              </a:spcBef>
              <a:buClr>
                <a:srgbClr val="1A1A7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Identify the processes that need </a:t>
            </a:r>
            <a:r>
              <a:rPr lang="en-US" sz="2400" dirty="0">
                <a:solidFill>
                  <a:srgbClr val="990033"/>
                </a:solidFill>
                <a:latin typeface="Book Antiqua" pitchFamily="18" charset="0"/>
              </a:rPr>
              <a:t>attention </a:t>
            </a:r>
            <a:r>
              <a:rPr lang="en-US" sz="2400" dirty="0">
                <a:solidFill>
                  <a:srgbClr val="1A1A70"/>
                </a:solidFill>
                <a:latin typeface="Book Antiqua" pitchFamily="18" charset="0"/>
              </a:rPr>
              <a:t>(weak points) </a:t>
            </a:r>
          </a:p>
        </p:txBody>
      </p:sp>
      <p:sp>
        <p:nvSpPr>
          <p:cNvPr id="17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35375" y="1773238"/>
            <a:ext cx="1223963" cy="541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Decision</a:t>
            </a:r>
          </a:p>
        </p:txBody>
      </p:sp>
      <p:sp>
        <p:nvSpPr>
          <p:cNvPr id="19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20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1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08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Wondershed</a:t>
            </a:r>
            <a:r>
              <a:rPr lang="en-US" dirty="0" smtClean="0"/>
              <a:t> Inc: Narrative Representation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823" y="1234480"/>
            <a:ext cx="4992533" cy="5266848"/>
          </a:xfrm>
        </p:spPr>
        <p:txBody>
          <a:bodyPr/>
          <a:lstStyle/>
          <a:p>
            <a:pPr lvl="1" eaLnBrk="1" hangingPunct="1">
              <a:lnSpc>
                <a:spcPct val="110000"/>
              </a:lnSpc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2400" dirty="0" smtClean="0">
                <a:solidFill>
                  <a:srgbClr val="000000"/>
                </a:solidFill>
              </a:rPr>
              <a:t>Separate the roof and the base sheets</a:t>
            </a:r>
          </a:p>
          <a:p>
            <a:pPr lvl="1" eaLnBrk="1" hangingPunct="1">
              <a:lnSpc>
                <a:spcPct val="110000"/>
              </a:lnSpc>
              <a:buNone/>
            </a:pPr>
            <a:r>
              <a:rPr lang="en-US" sz="2400" dirty="0" smtClean="0"/>
              <a:t>2. Punch the base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990033"/>
                </a:solidFill>
              </a:rPr>
              <a:t>3. Punch the roof</a:t>
            </a:r>
          </a:p>
          <a:p>
            <a:pPr lvl="1" eaLnBrk="1" hangingPunct="1">
              <a:lnSpc>
                <a:spcPct val="110000"/>
              </a:lnSpc>
              <a:buNone/>
            </a:pPr>
            <a:r>
              <a:rPr lang="en-US" sz="2400" dirty="0" smtClean="0"/>
              <a:t>4. Form the base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990033"/>
                </a:solidFill>
              </a:rPr>
              <a:t>5. Form the roof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/>
              <a:t>6. Sub-assemble the base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7.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Assemble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8.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Inspect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pic>
        <p:nvPicPr>
          <p:cNvPr id="18436" name="Picture 4" descr="Steel Sheets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5400675" y="1628775"/>
            <a:ext cx="3492500" cy="232727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7" name="Picture 5" descr="Steel Shed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5394945" y="4142219"/>
            <a:ext cx="3462338" cy="2239963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8"/>
          <p:cNvSpPr txBox="1">
            <a:spLocks noChangeArrowheads="1"/>
          </p:cNvSpPr>
          <p:nvPr/>
        </p:nvSpPr>
        <p:spPr bwMode="auto">
          <a:xfrm>
            <a:off x="8388350" y="3608388"/>
            <a:ext cx="53975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Wondershed Inc. : Schematic Representation </a:t>
            </a: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auto">
          <a:xfrm>
            <a:off x="250825" y="2601913"/>
            <a:ext cx="561975" cy="252412"/>
          </a:xfrm>
          <a:prstGeom prst="flowChartTerminator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Start</a:t>
            </a:r>
          </a:p>
        </p:txBody>
      </p:sp>
      <p:sp>
        <p:nvSpPr>
          <p:cNvPr id="19461" name="AutoShape 8"/>
          <p:cNvSpPr>
            <a:spLocks noChangeArrowheads="1"/>
          </p:cNvSpPr>
          <p:nvPr/>
        </p:nvSpPr>
        <p:spPr bwMode="auto">
          <a:xfrm>
            <a:off x="849313" y="2673350"/>
            <a:ext cx="174625" cy="144463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10"/>
          <p:cNvSpPr>
            <a:spLocks noChangeArrowheads="1"/>
          </p:cNvSpPr>
          <p:nvPr/>
        </p:nvSpPr>
        <p:spPr bwMode="auto">
          <a:xfrm>
            <a:off x="1339850" y="1954213"/>
            <a:ext cx="141288" cy="473075"/>
          </a:xfrm>
          <a:prstGeom prst="upArrow">
            <a:avLst>
              <a:gd name="adj1" fmla="val 50000"/>
              <a:gd name="adj2" fmla="val 83708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AutoShape 11"/>
          <p:cNvSpPr>
            <a:spLocks noChangeArrowheads="1"/>
          </p:cNvSpPr>
          <p:nvPr/>
        </p:nvSpPr>
        <p:spPr bwMode="auto">
          <a:xfrm>
            <a:off x="1304925" y="3033713"/>
            <a:ext cx="139700" cy="468312"/>
          </a:xfrm>
          <a:prstGeom prst="downArrow">
            <a:avLst>
              <a:gd name="adj1" fmla="val 50000"/>
              <a:gd name="adj2" fmla="val 83807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AutoShape 12"/>
          <p:cNvSpPr>
            <a:spLocks noChangeArrowheads="1"/>
          </p:cNvSpPr>
          <p:nvPr/>
        </p:nvSpPr>
        <p:spPr bwMode="auto">
          <a:xfrm>
            <a:off x="1198563" y="1520825"/>
            <a:ext cx="385762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AutoShape 14"/>
          <p:cNvSpPr>
            <a:spLocks noChangeArrowheads="1"/>
          </p:cNvSpPr>
          <p:nvPr/>
        </p:nvSpPr>
        <p:spPr bwMode="auto">
          <a:xfrm>
            <a:off x="5133975" y="2170113"/>
            <a:ext cx="104775" cy="1150937"/>
          </a:xfrm>
          <a:prstGeom prst="downArrow">
            <a:avLst>
              <a:gd name="adj1" fmla="val 50000"/>
              <a:gd name="adj2" fmla="val 274621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AutoShape 15"/>
          <p:cNvSpPr>
            <a:spLocks noChangeArrowheads="1"/>
          </p:cNvSpPr>
          <p:nvPr/>
        </p:nvSpPr>
        <p:spPr bwMode="auto">
          <a:xfrm>
            <a:off x="4084638" y="3681413"/>
            <a:ext cx="668337" cy="144462"/>
          </a:xfrm>
          <a:prstGeom prst="rightArrow">
            <a:avLst>
              <a:gd name="adj1" fmla="val 50000"/>
              <a:gd name="adj2" fmla="val 11566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16"/>
          <p:cNvSpPr txBox="1">
            <a:spLocks noChangeArrowheads="1"/>
          </p:cNvSpPr>
          <p:nvPr/>
        </p:nvSpPr>
        <p:spPr bwMode="auto">
          <a:xfrm>
            <a:off x="1079500" y="2457450"/>
            <a:ext cx="931863" cy="5461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Separate</a:t>
            </a:r>
          </a:p>
          <a:p>
            <a:pPr algn="ctr"/>
            <a:r>
              <a:rPr lang="en-US" sz="1400"/>
              <a:t>Sheet</a:t>
            </a:r>
          </a:p>
        </p:txBody>
      </p:sp>
      <p:sp>
        <p:nvSpPr>
          <p:cNvPr id="19468" name="AutoShape 17"/>
          <p:cNvSpPr>
            <a:spLocks noChangeArrowheads="1"/>
          </p:cNvSpPr>
          <p:nvPr/>
        </p:nvSpPr>
        <p:spPr bwMode="auto">
          <a:xfrm>
            <a:off x="1163638" y="3573463"/>
            <a:ext cx="385762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 algn="ctr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1835150" y="1449388"/>
            <a:ext cx="719138" cy="5461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Punch </a:t>
            </a:r>
          </a:p>
          <a:p>
            <a:pPr algn="ctr"/>
            <a:r>
              <a:rPr lang="en-US" sz="1400"/>
              <a:t>base</a:t>
            </a:r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1800225" y="3500438"/>
            <a:ext cx="719138" cy="5461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Punch </a:t>
            </a:r>
          </a:p>
          <a:p>
            <a:pPr algn="ctr"/>
            <a:r>
              <a:rPr lang="en-US" sz="1400"/>
              <a:t>roof</a:t>
            </a:r>
          </a:p>
        </p:txBody>
      </p:sp>
      <p:sp>
        <p:nvSpPr>
          <p:cNvPr id="19471" name="AutoShape 21"/>
          <p:cNvSpPr>
            <a:spLocks noChangeArrowheads="1"/>
          </p:cNvSpPr>
          <p:nvPr/>
        </p:nvSpPr>
        <p:spPr bwMode="auto">
          <a:xfrm>
            <a:off x="2709863" y="3536950"/>
            <a:ext cx="385762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 algn="ctr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AutoShape 22"/>
          <p:cNvSpPr>
            <a:spLocks noChangeArrowheads="1"/>
          </p:cNvSpPr>
          <p:nvPr/>
        </p:nvSpPr>
        <p:spPr bwMode="auto">
          <a:xfrm>
            <a:off x="2781300" y="1557338"/>
            <a:ext cx="384175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 algn="ctr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Text Box 24"/>
          <p:cNvSpPr txBox="1">
            <a:spLocks noChangeArrowheads="1"/>
          </p:cNvSpPr>
          <p:nvPr/>
        </p:nvSpPr>
        <p:spPr bwMode="auto">
          <a:xfrm>
            <a:off x="3348038" y="1484313"/>
            <a:ext cx="719137" cy="5461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Form </a:t>
            </a:r>
          </a:p>
          <a:p>
            <a:pPr algn="ctr"/>
            <a:r>
              <a:rPr lang="en-US" sz="1400"/>
              <a:t>base</a:t>
            </a:r>
          </a:p>
        </p:txBody>
      </p:sp>
      <p:sp>
        <p:nvSpPr>
          <p:cNvPr id="19474" name="Text Box 26"/>
          <p:cNvSpPr txBox="1">
            <a:spLocks noChangeArrowheads="1"/>
          </p:cNvSpPr>
          <p:nvPr/>
        </p:nvSpPr>
        <p:spPr bwMode="auto">
          <a:xfrm>
            <a:off x="3311525" y="3500438"/>
            <a:ext cx="719138" cy="52387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Form </a:t>
            </a:r>
          </a:p>
          <a:p>
            <a:pPr algn="ctr"/>
            <a:r>
              <a:rPr lang="en-US" sz="1400"/>
              <a:t>roof</a:t>
            </a:r>
          </a:p>
        </p:txBody>
      </p:sp>
      <p:sp>
        <p:nvSpPr>
          <p:cNvPr id="19475" name="Text Box 28"/>
          <p:cNvSpPr txBox="1">
            <a:spLocks noChangeArrowheads="1"/>
          </p:cNvSpPr>
          <p:nvPr/>
        </p:nvSpPr>
        <p:spPr bwMode="auto">
          <a:xfrm>
            <a:off x="4852988" y="1485900"/>
            <a:ext cx="1371600" cy="5461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Sub assemble </a:t>
            </a:r>
          </a:p>
          <a:p>
            <a:pPr algn="ctr"/>
            <a:r>
              <a:rPr lang="en-US" sz="1400"/>
              <a:t>base</a:t>
            </a:r>
          </a:p>
        </p:txBody>
      </p:sp>
      <p:sp>
        <p:nvSpPr>
          <p:cNvPr id="19476" name="Rectangle 29"/>
          <p:cNvSpPr>
            <a:spLocks noChangeArrowheads="1"/>
          </p:cNvSpPr>
          <p:nvPr/>
        </p:nvSpPr>
        <p:spPr bwMode="auto">
          <a:xfrm>
            <a:off x="7340600" y="3536950"/>
            <a:ext cx="703263" cy="5762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30"/>
          <p:cNvSpPr txBox="1">
            <a:spLocks noChangeArrowheads="1"/>
          </p:cNvSpPr>
          <p:nvPr/>
        </p:nvSpPr>
        <p:spPr bwMode="auto">
          <a:xfrm>
            <a:off x="7272338" y="364490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Inspect</a:t>
            </a:r>
          </a:p>
        </p:txBody>
      </p:sp>
      <p:sp>
        <p:nvSpPr>
          <p:cNvPr id="19478" name="Rectangle 31"/>
          <p:cNvSpPr>
            <a:spLocks noChangeArrowheads="1"/>
          </p:cNvSpPr>
          <p:nvPr/>
        </p:nvSpPr>
        <p:spPr bwMode="auto">
          <a:xfrm>
            <a:off x="5591175" y="3465513"/>
            <a:ext cx="841375" cy="57626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Text Box 32"/>
          <p:cNvSpPr txBox="1">
            <a:spLocks noChangeArrowheads="1"/>
          </p:cNvSpPr>
          <p:nvPr/>
        </p:nvSpPr>
        <p:spPr bwMode="auto">
          <a:xfrm>
            <a:off x="5484813" y="3609975"/>
            <a:ext cx="1054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Assemble</a:t>
            </a:r>
          </a:p>
        </p:txBody>
      </p:sp>
      <p:sp>
        <p:nvSpPr>
          <p:cNvPr id="19480" name="AutoShape 33"/>
          <p:cNvSpPr>
            <a:spLocks noChangeArrowheads="1"/>
          </p:cNvSpPr>
          <p:nvPr/>
        </p:nvSpPr>
        <p:spPr bwMode="auto">
          <a:xfrm>
            <a:off x="4291013" y="1557338"/>
            <a:ext cx="385762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 algn="ctr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AutoShape 34"/>
          <p:cNvSpPr>
            <a:spLocks noChangeArrowheads="1"/>
          </p:cNvSpPr>
          <p:nvPr/>
        </p:nvSpPr>
        <p:spPr bwMode="auto">
          <a:xfrm>
            <a:off x="4922838" y="3536950"/>
            <a:ext cx="385762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 algn="ctr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AutoShape 35"/>
          <p:cNvSpPr>
            <a:spLocks noChangeArrowheads="1"/>
          </p:cNvSpPr>
          <p:nvPr/>
        </p:nvSpPr>
        <p:spPr bwMode="auto">
          <a:xfrm>
            <a:off x="6732588" y="3573463"/>
            <a:ext cx="385762" cy="374650"/>
          </a:xfrm>
          <a:prstGeom prst="triangle">
            <a:avLst>
              <a:gd name="adj" fmla="val 50000"/>
            </a:avLst>
          </a:prstGeom>
          <a:solidFill>
            <a:srgbClr val="CDAAA3"/>
          </a:solidFill>
          <a:ln w="28575" algn="ctr">
            <a:solidFill>
              <a:srgbClr val="9900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AutoShape 37"/>
          <p:cNvSpPr>
            <a:spLocks noChangeArrowheads="1"/>
          </p:cNvSpPr>
          <p:nvPr/>
        </p:nvSpPr>
        <p:spPr bwMode="auto">
          <a:xfrm>
            <a:off x="1620838" y="1665288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AutoShape 38"/>
          <p:cNvSpPr>
            <a:spLocks noChangeArrowheads="1"/>
          </p:cNvSpPr>
          <p:nvPr/>
        </p:nvSpPr>
        <p:spPr bwMode="auto">
          <a:xfrm>
            <a:off x="2603500" y="1665288"/>
            <a:ext cx="176213" cy="144462"/>
          </a:xfrm>
          <a:prstGeom prst="rightArrow">
            <a:avLst>
              <a:gd name="adj1" fmla="val 50000"/>
              <a:gd name="adj2" fmla="val 30495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AutoShape 39"/>
          <p:cNvSpPr>
            <a:spLocks noChangeArrowheads="1"/>
          </p:cNvSpPr>
          <p:nvPr/>
        </p:nvSpPr>
        <p:spPr bwMode="auto">
          <a:xfrm>
            <a:off x="2559050" y="3681413"/>
            <a:ext cx="176213" cy="144462"/>
          </a:xfrm>
          <a:prstGeom prst="rightArrow">
            <a:avLst>
              <a:gd name="adj1" fmla="val 50000"/>
              <a:gd name="adj2" fmla="val 30495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AutoShape 40"/>
          <p:cNvSpPr>
            <a:spLocks noChangeArrowheads="1"/>
          </p:cNvSpPr>
          <p:nvPr/>
        </p:nvSpPr>
        <p:spPr bwMode="auto">
          <a:xfrm>
            <a:off x="3065463" y="3681413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AutoShape 41"/>
          <p:cNvSpPr>
            <a:spLocks noChangeArrowheads="1"/>
          </p:cNvSpPr>
          <p:nvPr/>
        </p:nvSpPr>
        <p:spPr bwMode="auto">
          <a:xfrm>
            <a:off x="3130550" y="1665288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AutoShape 42"/>
          <p:cNvSpPr>
            <a:spLocks noChangeArrowheads="1"/>
          </p:cNvSpPr>
          <p:nvPr/>
        </p:nvSpPr>
        <p:spPr bwMode="auto">
          <a:xfrm>
            <a:off x="4079875" y="1665288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AutoShape 43"/>
          <p:cNvSpPr>
            <a:spLocks noChangeArrowheads="1"/>
          </p:cNvSpPr>
          <p:nvPr/>
        </p:nvSpPr>
        <p:spPr bwMode="auto">
          <a:xfrm>
            <a:off x="4643438" y="1665288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AutoShape 44"/>
          <p:cNvSpPr>
            <a:spLocks noChangeArrowheads="1"/>
          </p:cNvSpPr>
          <p:nvPr/>
        </p:nvSpPr>
        <p:spPr bwMode="auto">
          <a:xfrm>
            <a:off x="5380038" y="3681413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AutoShape 45"/>
          <p:cNvSpPr>
            <a:spLocks noChangeArrowheads="1"/>
          </p:cNvSpPr>
          <p:nvPr/>
        </p:nvSpPr>
        <p:spPr bwMode="auto">
          <a:xfrm>
            <a:off x="6538913" y="3681413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AutoShape 46"/>
          <p:cNvSpPr>
            <a:spLocks noChangeArrowheads="1"/>
          </p:cNvSpPr>
          <p:nvPr/>
        </p:nvSpPr>
        <p:spPr bwMode="auto">
          <a:xfrm>
            <a:off x="7092950" y="3681413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AutoShape 47"/>
          <p:cNvSpPr>
            <a:spLocks noChangeArrowheads="1"/>
          </p:cNvSpPr>
          <p:nvPr/>
        </p:nvSpPr>
        <p:spPr bwMode="auto">
          <a:xfrm>
            <a:off x="8331200" y="3609975"/>
            <a:ext cx="631825" cy="252413"/>
          </a:xfrm>
          <a:prstGeom prst="flowChartTerminator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AutoShape 49"/>
          <p:cNvSpPr>
            <a:spLocks noChangeArrowheads="1"/>
          </p:cNvSpPr>
          <p:nvPr/>
        </p:nvSpPr>
        <p:spPr bwMode="auto">
          <a:xfrm>
            <a:off x="8101013" y="3681413"/>
            <a:ext cx="174625" cy="144462"/>
          </a:xfrm>
          <a:prstGeom prst="rightArrow">
            <a:avLst>
              <a:gd name="adj1" fmla="val 50000"/>
              <a:gd name="adj2" fmla="val 30220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66738" y="4141788"/>
            <a:ext cx="4899025" cy="1804987"/>
            <a:chOff x="357" y="2609"/>
            <a:chExt cx="3086" cy="1137"/>
          </a:xfrm>
        </p:grpSpPr>
        <p:sp>
          <p:nvSpPr>
            <p:cNvPr id="19496" name="Line 51"/>
            <p:cNvSpPr>
              <a:spLocks noChangeShapeType="1"/>
            </p:cNvSpPr>
            <p:nvPr/>
          </p:nvSpPr>
          <p:spPr bwMode="auto">
            <a:xfrm flipH="1">
              <a:off x="564" y="2609"/>
              <a:ext cx="703" cy="7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Line 52"/>
            <p:cNvSpPr>
              <a:spLocks noChangeShapeType="1"/>
            </p:cNvSpPr>
            <p:nvPr/>
          </p:nvSpPr>
          <p:spPr bwMode="auto">
            <a:xfrm>
              <a:off x="1267" y="2609"/>
              <a:ext cx="1928" cy="7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AutoShape 53"/>
            <p:cNvSpPr>
              <a:spLocks noChangeArrowheads="1"/>
            </p:cNvSpPr>
            <p:nvPr/>
          </p:nvSpPr>
          <p:spPr bwMode="auto">
            <a:xfrm>
              <a:off x="357" y="3493"/>
              <a:ext cx="354" cy="159"/>
            </a:xfrm>
            <a:prstGeom prst="flowChartTerminator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Start</a:t>
              </a:r>
            </a:p>
          </p:txBody>
        </p:sp>
        <p:sp>
          <p:nvSpPr>
            <p:cNvPr id="19499" name="AutoShape 54"/>
            <p:cNvSpPr>
              <a:spLocks noChangeArrowheads="1"/>
            </p:cNvSpPr>
            <p:nvPr/>
          </p:nvSpPr>
          <p:spPr bwMode="auto">
            <a:xfrm>
              <a:off x="734" y="3538"/>
              <a:ext cx="110" cy="91"/>
            </a:xfrm>
            <a:prstGeom prst="rightArrow">
              <a:avLst>
                <a:gd name="adj1" fmla="val 50000"/>
                <a:gd name="adj2" fmla="val 30220"/>
              </a:avLst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Text Box 56"/>
            <p:cNvSpPr txBox="1">
              <a:spLocks noChangeArrowheads="1"/>
            </p:cNvSpPr>
            <p:nvPr/>
          </p:nvSpPr>
          <p:spPr bwMode="auto">
            <a:xfrm>
              <a:off x="902" y="3402"/>
              <a:ext cx="489" cy="344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Activity</a:t>
              </a:r>
            </a:p>
            <a:p>
              <a:pPr algn="ctr"/>
              <a:r>
                <a:rPr lang="en-US" sz="1400"/>
                <a:t>A</a:t>
              </a:r>
            </a:p>
          </p:txBody>
        </p:sp>
        <p:sp>
          <p:nvSpPr>
            <p:cNvPr id="19501" name="AutoShape 57"/>
            <p:cNvSpPr>
              <a:spLocks noChangeArrowheads="1"/>
            </p:cNvSpPr>
            <p:nvPr/>
          </p:nvSpPr>
          <p:spPr bwMode="auto">
            <a:xfrm>
              <a:off x="1448" y="3538"/>
              <a:ext cx="110" cy="91"/>
            </a:xfrm>
            <a:prstGeom prst="rightArrow">
              <a:avLst>
                <a:gd name="adj1" fmla="val 50000"/>
                <a:gd name="adj2" fmla="val 30220"/>
              </a:avLst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Text Box 59"/>
            <p:cNvSpPr txBox="1">
              <a:spLocks noChangeArrowheads="1"/>
            </p:cNvSpPr>
            <p:nvPr/>
          </p:nvSpPr>
          <p:spPr bwMode="auto">
            <a:xfrm>
              <a:off x="1625" y="3402"/>
              <a:ext cx="489" cy="344"/>
            </a:xfrm>
            <a:prstGeom prst="rect">
              <a:avLst/>
            </a:prstGeom>
            <a:solidFill>
              <a:schemeClr val="bg2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Activity</a:t>
              </a:r>
            </a:p>
            <a:p>
              <a:pPr algn="ctr"/>
              <a:r>
                <a:rPr lang="en-US" sz="1400"/>
                <a:t>B</a:t>
              </a:r>
            </a:p>
          </p:txBody>
        </p:sp>
        <p:sp>
          <p:nvSpPr>
            <p:cNvPr id="19503" name="AutoShape 60"/>
            <p:cNvSpPr>
              <a:spLocks noChangeArrowheads="1"/>
            </p:cNvSpPr>
            <p:nvPr/>
          </p:nvSpPr>
          <p:spPr bwMode="auto">
            <a:xfrm>
              <a:off x="2174" y="3538"/>
              <a:ext cx="110" cy="91"/>
            </a:xfrm>
            <a:prstGeom prst="rightArrow">
              <a:avLst>
                <a:gd name="adj1" fmla="val 50000"/>
                <a:gd name="adj2" fmla="val 30220"/>
              </a:avLst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4" name="Text Box 62"/>
            <p:cNvSpPr txBox="1">
              <a:spLocks noChangeArrowheads="1"/>
            </p:cNvSpPr>
            <p:nvPr/>
          </p:nvSpPr>
          <p:spPr bwMode="auto">
            <a:xfrm>
              <a:off x="2352" y="3402"/>
              <a:ext cx="489" cy="344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Activity</a:t>
              </a:r>
            </a:p>
            <a:p>
              <a:pPr algn="ctr"/>
              <a:r>
                <a:rPr lang="en-US" sz="1400"/>
                <a:t>C</a:t>
              </a:r>
            </a:p>
          </p:txBody>
        </p:sp>
        <p:sp>
          <p:nvSpPr>
            <p:cNvPr id="19505" name="AutoShape 63"/>
            <p:cNvSpPr>
              <a:spLocks noChangeArrowheads="1"/>
            </p:cNvSpPr>
            <p:nvPr/>
          </p:nvSpPr>
          <p:spPr bwMode="auto">
            <a:xfrm>
              <a:off x="3045" y="3493"/>
              <a:ext cx="398" cy="159"/>
            </a:xfrm>
            <a:prstGeom prst="flowChartTerminator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6" name="Text Box 64"/>
            <p:cNvSpPr txBox="1">
              <a:spLocks noChangeArrowheads="1"/>
            </p:cNvSpPr>
            <p:nvPr/>
          </p:nvSpPr>
          <p:spPr bwMode="auto">
            <a:xfrm>
              <a:off x="3081" y="3470"/>
              <a:ext cx="315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End</a:t>
              </a:r>
            </a:p>
          </p:txBody>
        </p:sp>
        <p:sp>
          <p:nvSpPr>
            <p:cNvPr id="19507" name="AutoShape 65"/>
            <p:cNvSpPr>
              <a:spLocks noChangeArrowheads="1"/>
            </p:cNvSpPr>
            <p:nvPr/>
          </p:nvSpPr>
          <p:spPr bwMode="auto">
            <a:xfrm>
              <a:off x="2900" y="3538"/>
              <a:ext cx="110" cy="91"/>
            </a:xfrm>
            <a:prstGeom prst="rightArrow">
              <a:avLst>
                <a:gd name="adj1" fmla="val 50000"/>
                <a:gd name="adj2" fmla="val 30220"/>
              </a:avLst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" name="Date Placeholder 3"/>
          <p:cNvSpPr txBox="1">
            <a:spLocks/>
          </p:cNvSpPr>
          <p:nvPr/>
        </p:nvSpPr>
        <p:spPr>
          <a:xfrm>
            <a:off x="-8949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Flow Time - Introduction</a:t>
            </a:r>
            <a:endParaRPr lang="en-US" dirty="0"/>
          </a:p>
        </p:txBody>
      </p:sp>
      <p:sp>
        <p:nvSpPr>
          <p:cNvPr id="56" name="Slide Number Placeholder 4"/>
          <p:cNvSpPr txBox="1">
            <a:spLocks/>
          </p:cNvSpPr>
          <p:nvPr/>
        </p:nvSpPr>
        <p:spPr>
          <a:xfrm>
            <a:off x="6985972" y="6512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331E90-ED23-40F1-83B5-F035C5BC55B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7" name="Footer Placeholder 5"/>
          <p:cNvSpPr txBox="1">
            <a:spLocks/>
          </p:cNvSpPr>
          <p:nvPr/>
        </p:nvSpPr>
        <p:spPr>
          <a:xfrm>
            <a:off x="2886651" y="65127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mtClean="0"/>
              <a:t>Ardavan Asef-Vaziri, Sep.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1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ample presentation slides with animation [2]">
  <a:themeElements>
    <a:clrScheme name="1_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1_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11278</TotalTime>
  <Words>1027</Words>
  <Application>Microsoft Office PowerPoint</Application>
  <PresentationFormat>On-screen Show (4:3)</PresentationFormat>
  <Paragraphs>205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SimSun</vt:lpstr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1_Sample presentation slides with animation [2]</vt:lpstr>
      <vt:lpstr>Document</vt:lpstr>
      <vt:lpstr>Worksheet</vt:lpstr>
      <vt:lpstr>Binary Worksheet</vt:lpstr>
      <vt:lpstr>PowerPoint Presentation</vt:lpstr>
      <vt:lpstr>Competitive Advantages of a shorter flow time</vt:lpstr>
      <vt:lpstr>Lean  Operations: The Real Cost of Inventory</vt:lpstr>
      <vt:lpstr>Direct Methods of Measuring Flow Time </vt:lpstr>
      <vt:lpstr>Indirect Methods of Measuring Flow Time </vt:lpstr>
      <vt:lpstr>Process Flow Chart</vt:lpstr>
      <vt:lpstr>Flowcharting</vt:lpstr>
      <vt:lpstr>Wondershed Inc: Narrative Representation</vt:lpstr>
      <vt:lpstr>Wondershed Inc. : Schematic Representation </vt:lpstr>
      <vt:lpstr>Theoretical Flow Time</vt:lpstr>
      <vt:lpstr>Critical Path</vt:lpstr>
      <vt:lpstr>Wondershed Inc. Theoretical Flow Time</vt:lpstr>
      <vt:lpstr>Wondershed Inc.  Flow Time</vt:lpstr>
      <vt:lpstr>Flow Time Efficiencies in White Collar Processes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374</cp:revision>
  <dcterms:created xsi:type="dcterms:W3CDTF">2005-11-30T06:54:40Z</dcterms:created>
  <dcterms:modified xsi:type="dcterms:W3CDTF">2016-02-25T03:02:04Z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