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6" r:id="rId1"/>
    <p:sldMasterId id="2147483668" r:id="rId2"/>
  </p:sldMasterIdLst>
  <p:notesMasterIdLst>
    <p:notesMasterId r:id="rId44"/>
  </p:notesMasterIdLst>
  <p:handoutMasterIdLst>
    <p:handoutMasterId r:id="rId45"/>
  </p:handoutMasterIdLst>
  <p:sldIdLst>
    <p:sldId id="553" r:id="rId3"/>
    <p:sldId id="542" r:id="rId4"/>
    <p:sldId id="447" r:id="rId5"/>
    <p:sldId id="545" r:id="rId6"/>
    <p:sldId id="550" r:id="rId7"/>
    <p:sldId id="544" r:id="rId8"/>
    <p:sldId id="557" r:id="rId9"/>
    <p:sldId id="448" r:id="rId10"/>
    <p:sldId id="449" r:id="rId11"/>
    <p:sldId id="559" r:id="rId12"/>
    <p:sldId id="452" r:id="rId13"/>
    <p:sldId id="508" r:id="rId14"/>
    <p:sldId id="455" r:id="rId15"/>
    <p:sldId id="458" r:id="rId16"/>
    <p:sldId id="459" r:id="rId17"/>
    <p:sldId id="460" r:id="rId18"/>
    <p:sldId id="461" r:id="rId19"/>
    <p:sldId id="548" r:id="rId20"/>
    <p:sldId id="462" r:id="rId21"/>
    <p:sldId id="463" r:id="rId22"/>
    <p:sldId id="554" r:id="rId23"/>
    <p:sldId id="464" r:id="rId24"/>
    <p:sldId id="466" r:id="rId25"/>
    <p:sldId id="467" r:id="rId26"/>
    <p:sldId id="509" r:id="rId27"/>
    <p:sldId id="562" r:id="rId28"/>
    <p:sldId id="473" r:id="rId29"/>
    <p:sldId id="563" r:id="rId30"/>
    <p:sldId id="474" r:id="rId31"/>
    <p:sldId id="475" r:id="rId32"/>
    <p:sldId id="564" r:id="rId33"/>
    <p:sldId id="556" r:id="rId34"/>
    <p:sldId id="565" r:id="rId35"/>
    <p:sldId id="566" r:id="rId36"/>
    <p:sldId id="567" r:id="rId37"/>
    <p:sldId id="568" r:id="rId38"/>
    <p:sldId id="569" r:id="rId39"/>
    <p:sldId id="570" r:id="rId40"/>
    <p:sldId id="571" r:id="rId41"/>
    <p:sldId id="572" r:id="rId42"/>
    <p:sldId id="573" r:id="rId43"/>
  </p:sldIdLst>
  <p:sldSz cx="9144000" cy="6858000" type="screen4x3"/>
  <p:notesSz cx="6856413" cy="9083675"/>
  <p:embeddedFontLst>
    <p:embeddedFont>
      <p:font typeface="MS Reference Serif" panose="020B0604020202020204" charset="0"/>
      <p:regular r:id="rId46"/>
      <p:bold r:id="rId47"/>
      <p:italic r:id="rId48"/>
      <p:boldItalic r:id="rId49"/>
    </p:embeddedFont>
    <p:embeddedFont>
      <p:font typeface="Arial Unicode MS" panose="020B0604020202020204" pitchFamily="34" charset="-128"/>
      <p:regular r:id="rId50"/>
    </p:embeddedFont>
    <p:embeddedFont>
      <p:font typeface="Impact" panose="020B0806030902050204" pitchFamily="34" charset="0"/>
      <p:regular r:id="rId51"/>
    </p:embeddedFont>
    <p:embeddedFont>
      <p:font typeface="Book Antiqua" panose="02040602050305030304" pitchFamily="18" charset="0"/>
      <p:regular r:id="rId52"/>
      <p:bold r:id="rId53"/>
      <p:italic r:id="rId54"/>
      <p:boldItalic r:id="rId55"/>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4256">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1C2F6B"/>
    <a:srgbClr val="005392"/>
    <a:srgbClr val="003B68"/>
    <a:srgbClr val="006699"/>
    <a:srgbClr val="993366"/>
    <a:srgbClr val="5F5F5F"/>
    <a:srgbClr val="777777"/>
    <a:srgbClr val="472F4F"/>
    <a:srgbClr val="3B28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9" autoAdjust="0"/>
    <p:restoredTop sz="96980" autoAdjust="0"/>
  </p:normalViewPr>
  <p:slideViewPr>
    <p:cSldViewPr snapToGrid="0">
      <p:cViewPr varScale="1">
        <p:scale>
          <a:sx n="108" d="100"/>
          <a:sy n="108" d="100"/>
        </p:scale>
        <p:origin x="1794" y="108"/>
      </p:cViewPr>
      <p:guideLst>
        <p:guide orient="horz" pos="4256"/>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4" d="100"/>
        <a:sy n="44" d="100"/>
      </p:scale>
      <p:origin x="0" y="0"/>
    </p:cViewPr>
  </p:sorterViewPr>
  <p:notesViewPr>
    <p:cSldViewPr snapToGrid="0">
      <p:cViewPr varScale="1">
        <p:scale>
          <a:sx n="86" d="100"/>
          <a:sy n="86" d="100"/>
        </p:scale>
        <p:origin x="378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0163" y="8693150"/>
            <a:ext cx="406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35" tIns="44277" rIns="90135" bIns="44277" anchor="ctr">
            <a:spAutoFit/>
          </a:bodyPr>
          <a:lstStyle/>
          <a:p>
            <a:pPr algn="r" defTabSz="911225"/>
            <a:fld id="{009B9B91-3331-4621-A0F0-4DB49400BA5B}" type="slidenum">
              <a:rPr lang="en-US" sz="1400">
                <a:effectLst/>
                <a:latin typeface="Book Antiqua" pitchFamily="18" charset="0"/>
              </a:rPr>
              <a:pPr algn="r" defTabSz="911225"/>
              <a:t>‹#›</a:t>
            </a:fld>
            <a:endParaRPr lang="en-US" sz="1400" dirty="0">
              <a:effectLst/>
              <a:latin typeface="Book Antiqua" pitchFamily="18" charset="0"/>
            </a:endParaRPr>
          </a:p>
        </p:txBody>
      </p:sp>
    </p:spTree>
    <p:extLst>
      <p:ext uri="{BB962C8B-B14F-4D97-AF65-F5344CB8AC3E}">
        <p14:creationId xmlns:p14="http://schemas.microsoft.com/office/powerpoint/2010/main" val="365366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14825"/>
            <a:ext cx="5027613"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35" tIns="44277" rIns="90135" bIns="44277" numCol="1" anchor="t" anchorCtr="0" compatLnSpc="1">
            <a:prstTxWarp prst="textNoShape">
              <a:avLst/>
            </a:prstTxWarp>
          </a:bodyPr>
          <a:lstStyle/>
          <a:p>
            <a:pPr lvl="0"/>
            <a:r>
              <a:rPr lang="en-US" smtClean="0"/>
              <a:t>Click to edit Master notes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1" name="Rectangle 3"/>
          <p:cNvSpPr>
            <a:spLocks noGrp="1" noRot="1" noChangeAspect="1" noChangeArrowheads="1" noTextEdit="1"/>
          </p:cNvSpPr>
          <p:nvPr>
            <p:ph type="sldImg" idx="2"/>
          </p:nvPr>
        </p:nvSpPr>
        <p:spPr bwMode="auto">
          <a:xfrm>
            <a:off x="1165225" y="687388"/>
            <a:ext cx="4525963" cy="33940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380163" y="8693150"/>
            <a:ext cx="406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35" tIns="44277" rIns="90135" bIns="44277" anchor="ctr">
            <a:spAutoFit/>
          </a:bodyPr>
          <a:lstStyle/>
          <a:p>
            <a:pPr algn="r" defTabSz="911225"/>
            <a:fld id="{FA8E72B1-0A4E-4635-B562-A5AE8FE33C2D}" type="slidenum">
              <a:rPr lang="en-US" sz="1400">
                <a:effectLst/>
                <a:latin typeface="Book Antiqua" pitchFamily="18" charset="0"/>
              </a:rPr>
              <a:pPr algn="r" defTabSz="911225"/>
              <a:t>‹#›</a:t>
            </a:fld>
            <a:endParaRPr lang="en-US" sz="1400" dirty="0">
              <a:effectLst/>
              <a:latin typeface="Book Antiqua" pitchFamily="18" charset="0"/>
            </a:endParaRPr>
          </a:p>
        </p:txBody>
      </p:sp>
    </p:spTree>
    <p:extLst>
      <p:ext uri="{BB962C8B-B14F-4D97-AF65-F5344CB8AC3E}">
        <p14:creationId xmlns:p14="http://schemas.microsoft.com/office/powerpoint/2010/main" val="2440751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168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245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016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7609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54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232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787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33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946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1890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596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175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5967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969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9390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1039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7939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5350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5424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9468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15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152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7635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968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763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763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763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763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829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1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7472636"/>
      </p:ext>
    </p:extLst>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32628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52388"/>
            <a:ext cx="1943100"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2388"/>
            <a:ext cx="5678488"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426706"/>
      </p:ext>
    </p:extLst>
  </p:cSld>
  <p:clrMapOvr>
    <a:masterClrMapping/>
  </p:clrMapOvr>
  <p:transition>
    <p:zo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61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a:solidFill>
                  <a:schemeClr val="tx2">
                    <a:lumMod val="50000"/>
                  </a:schemeClr>
                </a:solidFill>
              </a:defRPr>
            </a:lvl1pPr>
            <a:lvl2pPr>
              <a:buClr>
                <a:schemeClr val="tx2">
                  <a:lumMod val="50000"/>
                </a:schemeClr>
              </a:buClr>
              <a:buFont typeface="Wingdings" pitchFamily="2" charset="2"/>
              <a:buChar char="p"/>
              <a:defRPr>
                <a:solidFill>
                  <a:schemeClr val="tx2">
                    <a:lumMod val="50000"/>
                  </a:schemeClr>
                </a:solidFill>
              </a:defRPr>
            </a:lvl2pPr>
            <a:lvl3pPr>
              <a:buClr>
                <a:schemeClr val="tx2">
                  <a:lumMod val="50000"/>
                </a:schemeClr>
              </a:buClr>
              <a:buFont typeface="Wingdings" pitchFamily="2" charset="2"/>
              <a:buChar char="n"/>
              <a:defRPr>
                <a:solidFill>
                  <a:schemeClr val="tx2">
                    <a:lumMod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529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839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438275"/>
            <a:ext cx="4071937"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38275"/>
            <a:ext cx="4073525"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72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653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31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032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610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3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bwMode="auto">
          <a:xfrm>
            <a:off x="0" y="929896"/>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userDrawn="1"/>
        </p:nvCxnSpPr>
        <p:spPr bwMode="auto">
          <a:xfrm>
            <a:off x="0" y="6460201"/>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8490204"/>
      </p:ext>
    </p:extLst>
  </p:cSld>
  <p:clrMapOvr>
    <a:masterClrMapping/>
  </p:clrMapOvr>
  <p:transition>
    <p:zo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511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6945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88913"/>
            <a:ext cx="2124075" cy="6408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188913"/>
            <a:ext cx="6221413" cy="6408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7698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88913"/>
            <a:ext cx="8497888"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438275"/>
            <a:ext cx="4071937" cy="515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38275"/>
            <a:ext cx="4073525" cy="515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3818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88913"/>
            <a:ext cx="8497888"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438275"/>
            <a:ext cx="8297862" cy="2503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4338" y="4094163"/>
            <a:ext cx="8297862" cy="2503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441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799363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104900"/>
            <a:ext cx="381000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104900"/>
            <a:ext cx="381000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690505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89495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5562282"/>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7810"/>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57743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230028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6620" name="Rectangle 12"/>
          <p:cNvSpPr>
            <a:spLocks noGrp="1" noChangeArrowheads="1"/>
          </p:cNvSpPr>
          <p:nvPr>
            <p:ph type="title"/>
          </p:nvPr>
        </p:nvSpPr>
        <p:spPr bwMode="auto">
          <a:xfrm>
            <a:off x="990663" y="64294"/>
            <a:ext cx="8118636"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dirty="0" smtClean="0"/>
              <a:t>Click to Edit Master Title Style</a:t>
            </a:r>
          </a:p>
        </p:txBody>
      </p:sp>
      <p:sp>
        <p:nvSpPr>
          <p:cNvPr id="196621" name="Rectangle 13"/>
          <p:cNvSpPr>
            <a:spLocks noGrp="1" noChangeArrowheads="1"/>
          </p:cNvSpPr>
          <p:nvPr>
            <p:ph type="body" idx="1"/>
          </p:nvPr>
        </p:nvSpPr>
        <p:spPr bwMode="auto">
          <a:xfrm>
            <a:off x="290286" y="1104900"/>
            <a:ext cx="8526118" cy="529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96624" name="Rectangle 16"/>
          <p:cNvSpPr>
            <a:spLocks noChangeArrowheads="1"/>
          </p:cNvSpPr>
          <p:nvPr/>
        </p:nvSpPr>
        <p:spPr bwMode="auto">
          <a:xfrm>
            <a:off x="0" y="6547307"/>
            <a:ext cx="586949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20000"/>
              </a:spcBef>
              <a:buFontTx/>
              <a:buNone/>
            </a:pPr>
            <a:r>
              <a:rPr lang="en-US" sz="1800" b="0" dirty="0" smtClean="0">
                <a:solidFill>
                  <a:schemeClr val="accent4">
                    <a:lumMod val="10000"/>
                  </a:schemeClr>
                </a:solidFill>
                <a:effectLst/>
                <a:latin typeface="Impact" pitchFamily="34" charset="0"/>
              </a:rPr>
              <a:t>Ardavan  Asef-Vaziri, CSU, Northridge.</a:t>
            </a:r>
            <a:r>
              <a:rPr lang="en-US" sz="1800" b="0" baseline="0" dirty="0" smtClean="0">
                <a:solidFill>
                  <a:schemeClr val="accent4">
                    <a:lumMod val="10000"/>
                  </a:schemeClr>
                </a:solidFill>
                <a:effectLst/>
                <a:latin typeface="Impact" pitchFamily="34" charset="0"/>
              </a:rPr>
              <a:t> </a:t>
            </a:r>
            <a:r>
              <a:rPr lang="en-US" sz="1800" b="0" baseline="0" dirty="0" smtClean="0">
                <a:solidFill>
                  <a:schemeClr val="accent4">
                    <a:lumMod val="10000"/>
                  </a:schemeClr>
                </a:solidFill>
                <a:effectLst/>
                <a:latin typeface="Impact" pitchFamily="34" charset="0"/>
              </a:rPr>
              <a:t>DSI, </a:t>
            </a:r>
            <a:r>
              <a:rPr lang="en-US" sz="1800" b="0" dirty="0" smtClean="0">
                <a:solidFill>
                  <a:schemeClr val="accent4">
                    <a:lumMod val="10000"/>
                  </a:schemeClr>
                </a:solidFill>
                <a:effectLst/>
                <a:latin typeface="Impact" pitchFamily="34" charset="0"/>
              </a:rPr>
              <a:t>2016</a:t>
            </a:r>
            <a:r>
              <a:rPr lang="en-US" sz="1800" b="0" dirty="0" smtClean="0">
                <a:solidFill>
                  <a:schemeClr val="accent4">
                    <a:lumMod val="10000"/>
                  </a:schemeClr>
                </a:solidFill>
                <a:effectLst/>
                <a:latin typeface="Impact" pitchFamily="34" charset="0"/>
              </a:rPr>
              <a:t>, </a:t>
            </a:r>
            <a:r>
              <a:rPr lang="en-US" sz="1800" b="0" dirty="0" smtClean="0">
                <a:solidFill>
                  <a:schemeClr val="accent4">
                    <a:lumMod val="10000"/>
                  </a:schemeClr>
                </a:solidFill>
                <a:effectLst/>
                <a:latin typeface="Impact" pitchFamily="34" charset="0"/>
              </a:rPr>
              <a:t>Austin, Texas.</a:t>
            </a:r>
            <a:endParaRPr lang="en-US" sz="1800" b="0" dirty="0">
              <a:solidFill>
                <a:schemeClr val="accent4">
                  <a:lumMod val="10000"/>
                </a:schemeClr>
              </a:solidFill>
              <a:effectLst/>
              <a:latin typeface="Impact" pitchFamily="34" charset="0"/>
            </a:endParaRPr>
          </a:p>
        </p:txBody>
      </p:sp>
      <p:cxnSp>
        <p:nvCxnSpPr>
          <p:cNvPr id="17" name="Straight Connector 16"/>
          <p:cNvCxnSpPr/>
          <p:nvPr userDrawn="1"/>
        </p:nvCxnSpPr>
        <p:spPr bwMode="auto">
          <a:xfrm>
            <a:off x="0" y="6460201"/>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userDrawn="1"/>
        </p:nvCxnSpPr>
        <p:spPr bwMode="auto">
          <a:xfrm>
            <a:off x="0" y="929896"/>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userDrawn="1"/>
        </p:nvSpPr>
        <p:spPr>
          <a:xfrm>
            <a:off x="8731459" y="6505238"/>
            <a:ext cx="473206" cy="430887"/>
          </a:xfrm>
          <a:prstGeom prst="rect">
            <a:avLst/>
          </a:prstGeom>
          <a:noFill/>
        </p:spPr>
        <p:txBody>
          <a:bodyPr wrap="none" rtlCol="0">
            <a:spAutoFit/>
          </a:bodyPr>
          <a:lstStyle/>
          <a:p>
            <a:fld id="{C1FFCFF9-C897-436F-8A41-3EC000DBAE4F}" type="slidenum">
              <a:rPr lang="en-US" smtClean="0">
                <a:solidFill>
                  <a:schemeClr val="accent4">
                    <a:lumMod val="10000"/>
                  </a:schemeClr>
                </a:solidFill>
                <a:effectLst/>
                <a:latin typeface="Impact" pitchFamily="34" charset="0"/>
              </a:rPr>
              <a:t>‹#›</a:t>
            </a:fld>
            <a:endParaRPr lang="en-US" dirty="0">
              <a:solidFill>
                <a:schemeClr val="accent4">
                  <a:lumMod val="10000"/>
                </a:schemeClr>
              </a:solidFill>
              <a:effectLst/>
              <a:latin typeface="Impact" pitchFamily="34" charset="0"/>
            </a:endParaRPr>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accent4">
            <a:lumMod val="10000"/>
          </a:schemeClr>
        </a:buClr>
        <a:buSzPct val="15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420866" name="Rectangle 2"/>
          <p:cNvSpPr>
            <a:spLocks noChangeArrowheads="1"/>
          </p:cNvSpPr>
          <p:nvPr/>
        </p:nvSpPr>
        <p:spPr bwMode="gray">
          <a:xfrm>
            <a:off x="179388" y="0"/>
            <a:ext cx="8964612" cy="123348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420867" name="Rectangle 3"/>
          <p:cNvSpPr>
            <a:spLocks noChangeArrowheads="1"/>
          </p:cNvSpPr>
          <p:nvPr/>
        </p:nvSpPr>
        <p:spPr bwMode="gray">
          <a:xfrm>
            <a:off x="179388" y="188913"/>
            <a:ext cx="8785225" cy="893762"/>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defRPr/>
            </a:pPr>
            <a:endParaRPr lang="en-US"/>
          </a:p>
        </p:txBody>
      </p:sp>
      <p:sp>
        <p:nvSpPr>
          <p:cNvPr id="420868" name="Rectangle 4"/>
          <p:cNvSpPr>
            <a:spLocks noChangeArrowheads="1"/>
          </p:cNvSpPr>
          <p:nvPr/>
        </p:nvSpPr>
        <p:spPr bwMode="gray">
          <a:xfrm>
            <a:off x="0" y="0"/>
            <a:ext cx="215900" cy="6858000"/>
          </a:xfrm>
          <a:prstGeom prst="rect">
            <a:avLst/>
          </a:prstGeom>
          <a:gradFill rotWithShape="1">
            <a:gsLst>
              <a:gs pos="0">
                <a:srgbClr val="12449E"/>
              </a:gs>
              <a:gs pos="100000">
                <a:srgbClr val="FFFFFF"/>
              </a:gs>
            </a:gsLst>
            <a:lin ang="5400000" scaled="1"/>
          </a:gradFill>
          <a:ln w="9525">
            <a:noFill/>
            <a:miter lim="800000"/>
            <a:headEnd/>
            <a:tailEnd/>
          </a:ln>
          <a:effectLst/>
        </p:spPr>
        <p:txBody>
          <a:bodyPr wrap="none" anchor="ctr"/>
          <a:lstStyle/>
          <a:p>
            <a:pPr>
              <a:defRPr/>
            </a:pPr>
            <a:endParaRPr lang="en-US"/>
          </a:p>
        </p:txBody>
      </p:sp>
      <p:sp>
        <p:nvSpPr>
          <p:cNvPr id="1029" name="Rectangle 5"/>
          <p:cNvSpPr>
            <a:spLocks noGrp="1" noChangeArrowheads="1"/>
          </p:cNvSpPr>
          <p:nvPr>
            <p:ph type="title"/>
          </p:nvPr>
        </p:nvSpPr>
        <p:spPr bwMode="gray">
          <a:xfrm>
            <a:off x="358775" y="188913"/>
            <a:ext cx="8497888"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a:t>
            </a:r>
            <a:br>
              <a:rPr lang="en-US" smtClean="0"/>
            </a:br>
            <a:r>
              <a:rPr lang="en-US" smtClean="0"/>
              <a:t>title style</a:t>
            </a:r>
          </a:p>
        </p:txBody>
      </p:sp>
      <p:sp>
        <p:nvSpPr>
          <p:cNvPr id="1030" name="Rectangle 6"/>
          <p:cNvSpPr>
            <a:spLocks noGrp="1" noChangeArrowheads="1"/>
          </p:cNvSpPr>
          <p:nvPr>
            <p:ph type="body" idx="1"/>
          </p:nvPr>
        </p:nvSpPr>
        <p:spPr bwMode="auto">
          <a:xfrm>
            <a:off x="414338" y="1438275"/>
            <a:ext cx="8297862" cy="51593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20871" name="Text Box 7"/>
          <p:cNvSpPr txBox="1">
            <a:spLocks noChangeArrowheads="1"/>
          </p:cNvSpPr>
          <p:nvPr/>
        </p:nvSpPr>
        <p:spPr bwMode="auto">
          <a:xfrm>
            <a:off x="8810625" y="1016000"/>
            <a:ext cx="369888" cy="274638"/>
          </a:xfrm>
          <a:prstGeom prst="rect">
            <a:avLst/>
          </a:prstGeom>
          <a:noFill/>
          <a:ln w="9525">
            <a:noFill/>
            <a:miter lim="800000"/>
            <a:headEnd/>
            <a:tailEnd/>
          </a:ln>
          <a:effectLst/>
        </p:spPr>
        <p:txBody>
          <a:bodyPr wrap="none">
            <a:spAutoFit/>
          </a:bodyPr>
          <a:lstStyle/>
          <a:p>
            <a:pPr>
              <a:defRPr/>
            </a:pPr>
            <a:fld id="{13715DCA-0976-48F6-9B48-21A594CB1BBF}" type="slidenum">
              <a:rPr lang="en-US" sz="1200" b="1">
                <a:solidFill>
                  <a:schemeClr val="bg1"/>
                </a:solidFill>
              </a:rPr>
              <a:pPr>
                <a:defRPr/>
              </a:pPr>
              <a:t>‹#›</a:t>
            </a:fld>
            <a:endParaRPr lang="en-US" sz="1200" b="1">
              <a:solidFill>
                <a:schemeClr val="bg1"/>
              </a:solidFill>
            </a:endParaRPr>
          </a:p>
        </p:txBody>
      </p:sp>
      <p:sp>
        <p:nvSpPr>
          <p:cNvPr id="420872" name="Text Box 8"/>
          <p:cNvSpPr txBox="1">
            <a:spLocks noChangeArrowheads="1"/>
          </p:cNvSpPr>
          <p:nvPr/>
        </p:nvSpPr>
        <p:spPr bwMode="auto">
          <a:xfrm>
            <a:off x="7064375" y="-63500"/>
            <a:ext cx="2079625" cy="274638"/>
          </a:xfrm>
          <a:prstGeom prst="rect">
            <a:avLst/>
          </a:prstGeom>
          <a:noFill/>
          <a:ln w="9525">
            <a:noFill/>
            <a:miter lim="800000"/>
            <a:headEnd/>
            <a:tailEnd/>
          </a:ln>
          <a:effectLst/>
        </p:spPr>
        <p:txBody>
          <a:bodyPr wrap="none">
            <a:spAutoFit/>
          </a:bodyPr>
          <a:lstStyle/>
          <a:p>
            <a:pPr>
              <a:defRPr/>
            </a:pPr>
            <a:r>
              <a:rPr lang="en-US" sz="1200" b="1" i="1">
                <a:solidFill>
                  <a:schemeClr val="bg1"/>
                </a:solidFill>
              </a:rPr>
              <a:t>3. Process Flow Measures</a:t>
            </a:r>
          </a:p>
        </p:txBody>
      </p:sp>
    </p:spTree>
    <p:extLst>
      <p:ext uri="{BB962C8B-B14F-4D97-AF65-F5344CB8AC3E}">
        <p14:creationId xmlns:p14="http://schemas.microsoft.com/office/powerpoint/2010/main" val="11734203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Impact" pitchFamily="34" charset="0"/>
        </a:defRPr>
      </a:lvl2pPr>
      <a:lvl3pPr algn="l" rtl="0" eaLnBrk="0" fontAlgn="base" hangingPunct="0">
        <a:spcBef>
          <a:spcPct val="0"/>
        </a:spcBef>
        <a:spcAft>
          <a:spcPct val="0"/>
        </a:spcAft>
        <a:defRPr sz="2800">
          <a:solidFill>
            <a:schemeClr val="bg1"/>
          </a:solidFill>
          <a:latin typeface="Impact" pitchFamily="34" charset="0"/>
        </a:defRPr>
      </a:lvl3pPr>
      <a:lvl4pPr algn="l" rtl="0" eaLnBrk="0" fontAlgn="base" hangingPunct="0">
        <a:spcBef>
          <a:spcPct val="0"/>
        </a:spcBef>
        <a:spcAft>
          <a:spcPct val="0"/>
        </a:spcAft>
        <a:defRPr sz="2800">
          <a:solidFill>
            <a:schemeClr val="bg1"/>
          </a:solidFill>
          <a:latin typeface="Impact" pitchFamily="34" charset="0"/>
        </a:defRPr>
      </a:lvl4pPr>
      <a:lvl5pPr algn="l" rtl="0" eaLnBrk="0" fontAlgn="base" hangingPunct="0">
        <a:spcBef>
          <a:spcPct val="0"/>
        </a:spcBef>
        <a:spcAft>
          <a:spcPct val="0"/>
        </a:spcAft>
        <a:defRPr sz="2800">
          <a:solidFill>
            <a:schemeClr val="bg1"/>
          </a:solidFill>
          <a:latin typeface="Impact" pitchFamily="34" charset="0"/>
        </a:defRPr>
      </a:lvl5pPr>
      <a:lvl6pPr marL="457200" algn="l" rtl="0" fontAlgn="base">
        <a:spcBef>
          <a:spcPct val="0"/>
        </a:spcBef>
        <a:spcAft>
          <a:spcPct val="0"/>
        </a:spcAft>
        <a:defRPr sz="2800">
          <a:solidFill>
            <a:schemeClr val="bg1"/>
          </a:solidFill>
          <a:latin typeface="Impact" pitchFamily="34" charset="0"/>
        </a:defRPr>
      </a:lvl6pPr>
      <a:lvl7pPr marL="914400" algn="l" rtl="0" fontAlgn="base">
        <a:spcBef>
          <a:spcPct val="0"/>
        </a:spcBef>
        <a:spcAft>
          <a:spcPct val="0"/>
        </a:spcAft>
        <a:defRPr sz="2800">
          <a:solidFill>
            <a:schemeClr val="bg1"/>
          </a:solidFill>
          <a:latin typeface="Impact" pitchFamily="34" charset="0"/>
        </a:defRPr>
      </a:lvl7pPr>
      <a:lvl8pPr marL="1371600" algn="l" rtl="0" fontAlgn="base">
        <a:spcBef>
          <a:spcPct val="0"/>
        </a:spcBef>
        <a:spcAft>
          <a:spcPct val="0"/>
        </a:spcAft>
        <a:defRPr sz="2800">
          <a:solidFill>
            <a:schemeClr val="bg1"/>
          </a:solidFill>
          <a:latin typeface="Impact" pitchFamily="34" charset="0"/>
        </a:defRPr>
      </a:lvl8pPr>
      <a:lvl9pPr marL="1828800" algn="l" rtl="0" fontAlgn="base">
        <a:spcBef>
          <a:spcPct val="0"/>
        </a:spcBef>
        <a:spcAft>
          <a:spcPct val="0"/>
        </a:spcAft>
        <a:defRPr sz="2800">
          <a:solidFill>
            <a:schemeClr val="bg1"/>
          </a:solidFill>
          <a:latin typeface="Impact" pitchFamily="34" charset="0"/>
        </a:defRPr>
      </a:lvl9pPr>
    </p:titleStyle>
    <p:bodyStyle>
      <a:lvl1pPr marL="342900" indent="-342900" algn="l" rtl="0" eaLnBrk="0" fontAlgn="base" hangingPunct="0">
        <a:spcBef>
          <a:spcPct val="20000"/>
        </a:spcBef>
        <a:spcAft>
          <a:spcPct val="0"/>
        </a:spcAft>
        <a:buClr>
          <a:srgbClr val="000000"/>
        </a:buClr>
        <a:buSzPct val="8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Symbol" pitchFamily="18"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Font typeface="Symbol" pitchFamily="18" charset="2"/>
        <a:buChar char="-"/>
        <a:defRPr sz="2000">
          <a:solidFill>
            <a:schemeClr val="tx1"/>
          </a:solidFill>
          <a:latin typeface="+mn-lt"/>
        </a:defRPr>
      </a:lvl3pPr>
      <a:lvl4pPr marL="1600200" indent="-228600" algn="l" rtl="0" eaLnBrk="0" fontAlgn="base" hangingPunct="0">
        <a:spcBef>
          <a:spcPct val="20000"/>
        </a:spcBef>
        <a:spcAft>
          <a:spcPct val="0"/>
        </a:spcAft>
        <a:buClr>
          <a:srgbClr val="000000"/>
        </a:buClr>
        <a:buFont typeface="Monotype Sorts" pitchFamily="1" charset="2"/>
        <a:buChar char="u"/>
        <a:defRPr sz="2000">
          <a:solidFill>
            <a:srgbClr val="000000"/>
          </a:solidFill>
          <a:latin typeface="Arial" charset="0"/>
        </a:defRPr>
      </a:lvl4pPr>
      <a:lvl5pPr marL="2057400" indent="-228600" algn="l" rtl="0" eaLnBrk="0" fontAlgn="base" hangingPunct="0">
        <a:spcBef>
          <a:spcPct val="20000"/>
        </a:spcBef>
        <a:spcAft>
          <a:spcPct val="0"/>
        </a:spcAft>
        <a:buClr>
          <a:srgbClr val="000000"/>
        </a:buClr>
        <a:buChar char="–"/>
        <a:defRPr sz="1600">
          <a:solidFill>
            <a:srgbClr val="000000"/>
          </a:solidFill>
          <a:latin typeface="Arial" charset="0"/>
        </a:defRPr>
      </a:lvl5pPr>
      <a:lvl6pPr marL="2514600" indent="-228600" algn="l" rtl="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algn="l" rtl="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algn="l" rtl="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algn="l" rtl="0" eaLnBrk="0" fontAlgn="base" hangingPunct="0">
        <a:spcBef>
          <a:spcPct val="20000"/>
        </a:spcBef>
        <a:spcAft>
          <a:spcPct val="0"/>
        </a:spcAft>
        <a:buClr>
          <a:srgbClr val="000000"/>
        </a:buClr>
        <a:buChar char="–"/>
        <a:defRPr sz="1600">
          <a:solidFill>
            <a:srgbClr val="000000"/>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quizzes&amp;source=images&amp;cd=&amp;docid=ouvNtaGio-RsGM&amp;tbnid=XklKe8zu3h0HwM:&amp;ved=0CAUQjRw&amp;url=http://4a4b.wikispaces.com/3+Unit+3+Quizzes+Christmas&amp;ei=YHomUf7wGaboiALhk4DgDA&amp;psig=AFQjCNEmv1-FDyA1vqoPW5oU6WUiss5wNA&amp;ust=136156251471571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hyperlink" Target="Conference3.av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source=images&amp;cd=&amp;cad=rja&amp;docid=vh9pBZZ5Mh9yfM&amp;tbnid=I8Plbiv6Vcy5mM:&amp;ved=0CAgQjRwwAA&amp;url=http://www.oreillynet.com/oscon2004/tuesday/Pages/Class_Participation.html&amp;ei=KhwnUfyuLaiEjAKLpYC4Aw&amp;psig=AFQjCNEEADWayy0uIQOnjvmUPPhNI_o7LQ&amp;ust=136160401077472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strategic+fit&amp;source=images&amp;cd=&amp;cad=rja&amp;docid=E-KDH4HPKKk4mM&amp;tbnid=lAjYLa2-rwBPmM:&amp;ved=0CAUQjRw&amp;url=http://www.lumina.com/services/analytica-affiliates/strategic-fit/&amp;ei=-sQIUZrhOoj3igL84oDwDQ&amp;psig=AFQjCNFYb6_fVI1v6BNY7LtAlNblf4srWw&amp;ust=135961561031489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hyperlink" Target="Conference1.av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9.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5.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3.emf"/><Relationship Id="rId4" Type="http://schemas.openxmlformats.org/officeDocument/2006/relationships/package" Target="../embeddings/Microsoft_Excel_Worksheet3.xlsx"/></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ssacademy.com/wp-content/uploads/2010/06/cost-savings.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hyperlink" Target="http://www.google.com/url?sa=i&amp;rct=j&amp;q=Professors+Rooms&amp;source=images&amp;cd=&amp;cad=rja&amp;docid=fNoIBaRRD4jeBM&amp;tbnid=jbjm_Ikdkl9xBM:&amp;ved=0CAUQjRw&amp;url=http://www.thefacultylounge.org/2009/09/faculty-lounges-rooms-with-a-view.html&amp;ei=5W8mUaTuB-b3igLruYCIBw&amp;psig=AFQjCNHXbxQ3E8wLnx0eme_-8PXomVCATg&amp;ust=136155989787884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otl.stanford.edu/"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depositphotos&amp;source=images&amp;cd=&amp;cad=rja&amp;docid=ZxXefccANsZJrM&amp;tbnid=--FU4LOQ-0Dm0M:&amp;ved=0CAUQjRw&amp;url=http://www.blogager.com/the-depositphotos-treasure/&amp;ei=I5IkUZCCOeiligKh4IGoAw&amp;bvm=bv.42661473,d.cGE&amp;psig=AFQjCNFpv9tGcoimWNTmgdcbXmGQzvGP5g&amp;ust=136143757814493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depositphotos&amp;source=images&amp;cd=&amp;cad=rja&amp;docid=ZxXefccANsZJrM&amp;tbnid=--FU4LOQ-0Dm0M:&amp;ved=0CAUQjRw&amp;url=http://www.blogager.com/the-depositphotos-treasure/&amp;ei=I5IkUZCCOeiligKh4IGoAw&amp;bvm=bv.42661473,d.cGE&amp;psig=AFQjCNFpv9tGcoimWNTmgdcbXmGQzvGP5g&amp;ust=136143757814493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moviesididntget.com/wp-content/uploads/2011/01/500stanley_kubrick.jpg" TargetMode="External"/><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hyperlink" Target="http://www.opensubtitles.org/en/subtitleserve/sub/421868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graceuniversity.edu/iip/wp-content/uploads/2011/03/doctor-zhivago.jpeg" TargetMode="External"/><Relationship Id="rId4" Type="http://schemas.openxmlformats.org/officeDocument/2006/relationships/image" Target="../media/image16.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7" descr="C:\Users\aa2035\Desktop\Flat%20Oc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68992"/>
            <a:ext cx="9144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3060009"/>
            <a:ext cx="9144001" cy="3600986"/>
          </a:xfrm>
          <a:prstGeom prst="rect">
            <a:avLst/>
          </a:prstGeom>
          <a:noFill/>
          <a:ln>
            <a:noFill/>
          </a:ln>
        </p:spPr>
        <p:txBody>
          <a:bodyPr wrap="square" rtlCol="0">
            <a:spAutoFit/>
          </a:bodyPr>
          <a:lstStyle/>
          <a:p>
            <a:r>
              <a:rPr lang="en-US" sz="4400" dirty="0" smtClean="0">
                <a:effectLst/>
                <a:latin typeface="Impact" pitchFamily="34" charset="0"/>
              </a:rPr>
              <a:t>The Flipped Classroom of </a:t>
            </a:r>
            <a:endParaRPr lang="en-US" sz="4400" dirty="0" smtClean="0">
              <a:effectLst/>
              <a:latin typeface="Impact" pitchFamily="34" charset="0"/>
            </a:endParaRPr>
          </a:p>
          <a:p>
            <a:r>
              <a:rPr lang="en-US" sz="4400" dirty="0" smtClean="0">
                <a:effectLst/>
                <a:latin typeface="Impact" pitchFamily="34" charset="0"/>
              </a:rPr>
              <a:t>Operations Management</a:t>
            </a:r>
          </a:p>
          <a:p>
            <a:r>
              <a:rPr lang="en-US" sz="4400" dirty="0" smtClean="0">
                <a:effectLst/>
                <a:latin typeface="Impact" pitchFamily="34" charset="0"/>
              </a:rPr>
              <a:t>A Not-For-Cost-Reduction Platform</a:t>
            </a:r>
            <a:endParaRPr lang="en-US" sz="4400" dirty="0" smtClean="0">
              <a:effectLst/>
              <a:latin typeface="Impact" pitchFamily="34" charset="0"/>
            </a:endParaRPr>
          </a:p>
          <a:p>
            <a:r>
              <a:rPr lang="en-US" sz="3200" dirty="0" smtClean="0">
                <a:effectLst/>
                <a:latin typeface="Impact" pitchFamily="34" charset="0"/>
              </a:rPr>
              <a:t>Ardavan Asef-Vaziri, </a:t>
            </a:r>
          </a:p>
          <a:p>
            <a:r>
              <a:rPr lang="en-US" sz="3200" dirty="0" smtClean="0">
                <a:effectLst/>
                <a:latin typeface="Impact" pitchFamily="34" charset="0"/>
              </a:rPr>
              <a:t>Systems and Operations Management</a:t>
            </a:r>
          </a:p>
          <a:p>
            <a:r>
              <a:rPr lang="en-US" sz="3200" dirty="0" smtClean="0">
                <a:effectLst/>
                <a:latin typeface="Impact" pitchFamily="34" charset="0"/>
              </a:rPr>
              <a:t>California </a:t>
            </a:r>
            <a:r>
              <a:rPr lang="en-US" sz="3200" dirty="0" smtClean="0">
                <a:effectLst/>
                <a:latin typeface="Impact" pitchFamily="34" charset="0"/>
              </a:rPr>
              <a:t>State  University, Northridge</a:t>
            </a:r>
            <a:endParaRPr lang="en-US" sz="3200" dirty="0">
              <a:effectLst/>
              <a:latin typeface="Impact" pitchFamily="34" charset="0"/>
            </a:endParaRPr>
          </a:p>
        </p:txBody>
      </p:sp>
    </p:spTree>
    <p:extLst>
      <p:ext uri="{BB962C8B-B14F-4D97-AF65-F5344CB8AC3E}">
        <p14:creationId xmlns:p14="http://schemas.microsoft.com/office/powerpoint/2010/main" val="362255985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09299" cy="878681"/>
          </a:xfrm>
        </p:spPr>
        <p:txBody>
          <a:bodyPr/>
          <a:lstStyle/>
          <a:p>
            <a:r>
              <a:rPr lang="en-US" dirty="0" smtClean="0"/>
              <a:t>The Total; System</a:t>
            </a:r>
            <a:endParaRPr lang="en-US" dirty="0"/>
          </a:p>
        </p:txBody>
      </p:sp>
      <p:sp>
        <p:nvSpPr>
          <p:cNvPr id="3" name="Rectangle 2"/>
          <p:cNvSpPr/>
          <p:nvPr/>
        </p:nvSpPr>
        <p:spPr bwMode="auto">
          <a:xfrm>
            <a:off x="0" y="0"/>
            <a:ext cx="9144000" cy="6858000"/>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pic>
        <p:nvPicPr>
          <p:cNvPr id="2" name="Picture 1"/>
          <p:cNvPicPr>
            <a:picLocks noChangeAspect="1"/>
          </p:cNvPicPr>
          <p:nvPr/>
        </p:nvPicPr>
        <p:blipFill>
          <a:blip r:embed="rId2"/>
          <a:stretch>
            <a:fillRect/>
          </a:stretch>
        </p:blipFill>
        <p:spPr>
          <a:xfrm>
            <a:off x="737879" y="77970"/>
            <a:ext cx="6668761" cy="6962910"/>
          </a:xfrm>
          <a:prstGeom prst="rect">
            <a:avLst/>
          </a:prstGeom>
        </p:spPr>
      </p:pic>
    </p:spTree>
    <p:extLst>
      <p:ext uri="{BB962C8B-B14F-4D97-AF65-F5344CB8AC3E}">
        <p14:creationId xmlns:p14="http://schemas.microsoft.com/office/powerpoint/2010/main" val="3385230032"/>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1. Text </a:t>
            </a:r>
            <a:r>
              <a:rPr lang="en-US" dirty="0"/>
              <a:t>Book</a:t>
            </a:r>
          </a:p>
        </p:txBody>
      </p:sp>
      <p:sp>
        <p:nvSpPr>
          <p:cNvPr id="3" name="Content Placeholder 2"/>
          <p:cNvSpPr>
            <a:spLocks noGrp="1"/>
          </p:cNvSpPr>
          <p:nvPr>
            <p:ph idx="1"/>
          </p:nvPr>
        </p:nvSpPr>
        <p:spPr>
          <a:xfrm>
            <a:off x="4256694" y="993471"/>
            <a:ext cx="5018611" cy="5299076"/>
          </a:xfrm>
        </p:spPr>
        <p:txBody>
          <a:bodyPr/>
          <a:lstStyle/>
          <a:p>
            <a:r>
              <a:rPr lang="en-US" dirty="0"/>
              <a:t>Not thick</a:t>
            </a:r>
          </a:p>
          <a:p>
            <a:r>
              <a:rPr lang="en-US" dirty="0" smtClean="0"/>
              <a:t>Not </a:t>
            </a:r>
            <a:r>
              <a:rPr lang="en-US" b="1" dirty="0" smtClean="0">
                <a:solidFill>
                  <a:srgbClr val="C00000"/>
                </a:solidFill>
              </a:rPr>
              <a:t>isolated islands of OM Tools.</a:t>
            </a:r>
          </a:p>
          <a:p>
            <a:r>
              <a:rPr lang="en-US" b="1" dirty="0" smtClean="0">
                <a:solidFill>
                  <a:srgbClr val="C00000"/>
                </a:solidFill>
              </a:rPr>
              <a:t>Integrated approach </a:t>
            </a:r>
            <a:r>
              <a:rPr lang="en-US" dirty="0" smtClean="0"/>
              <a:t>to improve </a:t>
            </a:r>
            <a:r>
              <a:rPr lang="en-US" b="1" kern="1200" dirty="0" smtClean="0">
                <a:solidFill>
                  <a:srgbClr val="C00000"/>
                </a:solidFill>
              </a:rPr>
              <a:t>process flow </a:t>
            </a:r>
            <a:r>
              <a:rPr lang="en-US" dirty="0" smtClean="0"/>
              <a:t>in MFG and SERVS </a:t>
            </a:r>
          </a:p>
          <a:p>
            <a:r>
              <a:rPr lang="en-US" dirty="0" smtClean="0"/>
              <a:t>The authors teach at the </a:t>
            </a:r>
            <a:r>
              <a:rPr lang="en-US" b="1" kern="1200" dirty="0">
                <a:solidFill>
                  <a:srgbClr val="C00000"/>
                </a:solidFill>
              </a:rPr>
              <a:t>world class business schools</a:t>
            </a:r>
            <a:r>
              <a:rPr lang="en-US" dirty="0" smtClean="0"/>
              <a:t>. </a:t>
            </a:r>
          </a:p>
          <a:p>
            <a:r>
              <a:rPr lang="en-US" dirty="0" smtClean="0"/>
              <a:t>Unfortunately the book do not have that much supporting material for undergraduate studies and no online material.  </a:t>
            </a:r>
            <a:endParaRPr lang="en-US" dirty="0"/>
          </a:p>
        </p:txBody>
      </p:sp>
      <p:pic>
        <p:nvPicPr>
          <p:cNvPr id="3076" name="Picture 4" descr="http://images.betterworldbooks.com/013/Managing-Business-Process-Flows-Anupindi-Ravi-9780136036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7" y="1008993"/>
            <a:ext cx="4327714" cy="537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39469"/>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2. Lecture Captures- Philosophy </a:t>
            </a:r>
            <a:endParaRPr lang="en-US" dirty="0"/>
          </a:p>
        </p:txBody>
      </p:sp>
      <p:sp>
        <p:nvSpPr>
          <p:cNvPr id="10" name="Content Placeholder 2"/>
          <p:cNvSpPr>
            <a:spLocks noGrp="1"/>
          </p:cNvSpPr>
          <p:nvPr>
            <p:ph idx="1"/>
          </p:nvPr>
        </p:nvSpPr>
        <p:spPr>
          <a:xfrm>
            <a:off x="553055" y="1035399"/>
            <a:ext cx="7740869" cy="578255"/>
          </a:xfrm>
        </p:spPr>
        <p:txBody>
          <a:bodyPr/>
          <a:lstStyle/>
          <a:p>
            <a:pPr marL="0" indent="0" algn="ctr">
              <a:buNone/>
            </a:pPr>
            <a:r>
              <a:rPr lang="en-US" dirty="0" smtClean="0"/>
              <a:t>Record it in </a:t>
            </a:r>
            <a:r>
              <a:rPr lang="en-US" b="1" dirty="0" smtClean="0">
                <a:solidFill>
                  <a:srgbClr val="C00000"/>
                </a:solidFill>
              </a:rPr>
              <a:t>(</a:t>
            </a:r>
            <a:r>
              <a:rPr lang="en-US" b="1" i="1" dirty="0" err="1" smtClean="0">
                <a:solidFill>
                  <a:srgbClr val="C00000"/>
                </a:solidFill>
              </a:rPr>
              <a:t>i</a:t>
            </a:r>
            <a:r>
              <a:rPr lang="en-US" b="1" dirty="0" smtClean="0">
                <a:solidFill>
                  <a:srgbClr val="C00000"/>
                </a:solidFill>
              </a:rPr>
              <a:t>) classroom </a:t>
            </a:r>
            <a:r>
              <a:rPr lang="en-US" dirty="0" smtClean="0"/>
              <a:t>and leave it for </a:t>
            </a:r>
            <a:r>
              <a:rPr lang="en-US" b="1" dirty="0" smtClean="0">
                <a:solidFill>
                  <a:srgbClr val="C00000"/>
                </a:solidFill>
              </a:rPr>
              <a:t>(</a:t>
            </a:r>
            <a:r>
              <a:rPr lang="en-US" b="1" i="1" dirty="0" smtClean="0">
                <a:solidFill>
                  <a:srgbClr val="C00000"/>
                </a:solidFill>
              </a:rPr>
              <a:t>ii</a:t>
            </a:r>
            <a:r>
              <a:rPr lang="en-US" b="1" dirty="0" smtClean="0">
                <a:solidFill>
                  <a:srgbClr val="C00000"/>
                </a:solidFill>
              </a:rPr>
              <a:t>) 7 years </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63" y="1596155"/>
            <a:ext cx="78009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065931" y="1613654"/>
            <a:ext cx="1560087" cy="3102617"/>
          </a:xfrm>
          <a:prstGeom prst="rect">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accent4">
                  <a:lumMod val="10000"/>
                </a:schemeClr>
              </a:solidFill>
              <a:effectLst>
                <a:outerShdw blurRad="38100" dist="38100" dir="2700000" algn="tl">
                  <a:srgbClr val="000000">
                    <a:alpha val="43137"/>
                  </a:srgbClr>
                </a:outerShdw>
              </a:effectLst>
              <a:latin typeface="MS Reference Serif" pitchFamily="18" charset="0"/>
            </a:endParaRPr>
          </a:p>
        </p:txBody>
      </p:sp>
      <p:pic>
        <p:nvPicPr>
          <p:cNvPr id="173060" name="Picture 4" descr="http://theyshootpictures.com/images/hitchcockalfr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9418" y="2709758"/>
            <a:ext cx="1534506" cy="10214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5166483" y="1609479"/>
            <a:ext cx="1560087" cy="3102617"/>
          </a:xfrm>
          <a:prstGeom prst="rect">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accent4">
                  <a:lumMod val="10000"/>
                </a:schemeClr>
              </a:solidFill>
              <a:effectLst>
                <a:outerShdw blurRad="38100" dist="38100" dir="2700000" algn="tl">
                  <a:srgbClr val="000000">
                    <a:alpha val="43137"/>
                  </a:srgbClr>
                </a:outerShdw>
              </a:effectLst>
              <a:latin typeface="MS Reference Serif" pitchFamily="18" charset="0"/>
            </a:endParaRPr>
          </a:p>
        </p:txBody>
      </p:sp>
      <p:sp>
        <p:nvSpPr>
          <p:cNvPr id="4" name="Rectangle 3"/>
          <p:cNvSpPr/>
          <p:nvPr/>
        </p:nvSpPr>
        <p:spPr bwMode="auto">
          <a:xfrm rot="5400000">
            <a:off x="3834723" y="-773365"/>
            <a:ext cx="1018562" cy="7931372"/>
          </a:xfrm>
          <a:prstGeom prst="rect">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accent4">
                  <a:lumMod val="10000"/>
                </a:schemeClr>
              </a:solidFill>
              <a:effectLst>
                <a:outerShdw blurRad="38100" dist="38100" dir="2700000" algn="tl">
                  <a:srgbClr val="000000">
                    <a:alpha val="43137"/>
                  </a:srgbClr>
                </a:outerShdw>
              </a:effectLst>
              <a:latin typeface="MS Reference Serif" pitchFamily="18" charset="0"/>
            </a:endParaRPr>
          </a:p>
        </p:txBody>
      </p:sp>
      <p:pic>
        <p:nvPicPr>
          <p:cNvPr id="173062" name="Picture 6" descr="http://fms.artsci.wustl.edu/files/fms/alfred-hitchco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55" y="1613654"/>
            <a:ext cx="3123087" cy="206608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bwMode="auto">
          <a:xfrm>
            <a:off x="0" y="4923911"/>
            <a:ext cx="9144000" cy="193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dirty="0" smtClean="0"/>
              <a:t>As we learn from Hitch, before filming starts, all of the séances have already been pictured in a drawing booklet. </a:t>
            </a:r>
            <a:r>
              <a:rPr lang="en-US" b="1" dirty="0" smtClean="0">
                <a:solidFill>
                  <a:srgbClr val="C00000"/>
                </a:solidFill>
              </a:rPr>
              <a:t>The film has already been structurally made</a:t>
            </a:r>
            <a:r>
              <a:rPr lang="en-US" dirty="0" smtClean="0"/>
              <a:t> all he needs is to transfer it on another media.</a:t>
            </a:r>
          </a:p>
        </p:txBody>
      </p:sp>
      <p:sp>
        <p:nvSpPr>
          <p:cNvPr id="7" name="Rectangle 6"/>
          <p:cNvSpPr/>
          <p:nvPr/>
        </p:nvSpPr>
        <p:spPr bwMode="auto">
          <a:xfrm>
            <a:off x="502578" y="1582547"/>
            <a:ext cx="7800975" cy="3133725"/>
          </a:xfrm>
          <a:prstGeom prst="rect">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accent4">
                  <a:lumMod val="10000"/>
                </a:schemeClr>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3481868799"/>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3. Lecture </a:t>
            </a:r>
            <a:r>
              <a:rPr lang="en-US" dirty="0"/>
              <a:t>Captures</a:t>
            </a:r>
          </a:p>
        </p:txBody>
      </p:sp>
      <p:sp>
        <p:nvSpPr>
          <p:cNvPr id="3" name="Content Placeholder 2"/>
          <p:cNvSpPr>
            <a:spLocks noGrp="1"/>
          </p:cNvSpPr>
          <p:nvPr>
            <p:ph idx="1"/>
          </p:nvPr>
        </p:nvSpPr>
        <p:spPr>
          <a:xfrm>
            <a:off x="53796" y="1010304"/>
            <a:ext cx="9090204" cy="5299076"/>
          </a:xfrm>
        </p:spPr>
        <p:txBody>
          <a:bodyPr/>
          <a:lstStyle/>
          <a:p>
            <a:pPr lvl="0"/>
            <a:r>
              <a:rPr lang="en-US" dirty="0" smtClean="0"/>
              <a:t>Using </a:t>
            </a:r>
            <a:r>
              <a:rPr lang="en-US" b="1" dirty="0">
                <a:solidFill>
                  <a:srgbClr val="C00000"/>
                </a:solidFill>
              </a:rPr>
              <a:t>Camtasia Studio </a:t>
            </a:r>
            <a:r>
              <a:rPr lang="en-US" dirty="0"/>
              <a:t>software , lectures are captured in the </a:t>
            </a:r>
            <a:r>
              <a:rPr lang="en-US" b="1" dirty="0">
                <a:solidFill>
                  <a:srgbClr val="C00000"/>
                </a:solidFill>
              </a:rPr>
              <a:t>office in a controlled environment</a:t>
            </a:r>
            <a:r>
              <a:rPr lang="en-US" dirty="0"/>
              <a:t>.</a:t>
            </a:r>
          </a:p>
          <a:p>
            <a:r>
              <a:rPr lang="en-US" dirty="0" smtClean="0"/>
              <a:t>The </a:t>
            </a:r>
            <a:r>
              <a:rPr lang="en-US" b="1" dirty="0">
                <a:solidFill>
                  <a:srgbClr val="C00000"/>
                </a:solidFill>
              </a:rPr>
              <a:t>voice of the instructor is recorded along with what is happening on the screen; slides, animations</a:t>
            </a:r>
            <a:r>
              <a:rPr lang="en-US" b="1" dirty="0" smtClean="0">
                <a:solidFill>
                  <a:srgbClr val="C00000"/>
                </a:solidFill>
              </a:rPr>
              <a:t>, and </a:t>
            </a:r>
            <a:r>
              <a:rPr lang="en-US" b="1" dirty="0">
                <a:solidFill>
                  <a:srgbClr val="C00000"/>
                </a:solidFill>
              </a:rPr>
              <a:t>what the instructor writes or draw on the screen. No close-up or long-shot of the instructor</a:t>
            </a:r>
            <a:r>
              <a:rPr lang="en-US" b="1" dirty="0" smtClean="0">
                <a:solidFill>
                  <a:srgbClr val="C00000"/>
                </a:solidFill>
              </a:rPr>
              <a:t>; no </a:t>
            </a:r>
            <a:r>
              <a:rPr lang="en-US" b="1" dirty="0">
                <a:solidFill>
                  <a:srgbClr val="C00000"/>
                </a:solidFill>
              </a:rPr>
              <a:t>distract</a:t>
            </a:r>
            <a:r>
              <a:rPr lang="en-US" b="1" dirty="0" smtClean="0">
                <a:solidFill>
                  <a:srgbClr val="C00000"/>
                </a:solidFill>
              </a:rPr>
              <a:t>. </a:t>
            </a:r>
            <a:endParaRPr lang="en-US" b="1" dirty="0">
              <a:solidFill>
                <a:srgbClr val="C00000"/>
              </a:solidFill>
            </a:endParaRPr>
          </a:p>
          <a:p>
            <a:pPr lvl="0"/>
            <a:r>
              <a:rPr lang="en-US" b="1" dirty="0" smtClean="0">
                <a:solidFill>
                  <a:srgbClr val="C00000"/>
                </a:solidFill>
              </a:rPr>
              <a:t>Well-designed structure, no room for a free flow of discussions, where the latter is the ideal case for the in-class recordings. </a:t>
            </a:r>
          </a:p>
          <a:p>
            <a:pPr lvl="0"/>
            <a:r>
              <a:rPr lang="en-US" b="1" dirty="0" smtClean="0">
                <a:solidFill>
                  <a:srgbClr val="C00000"/>
                </a:solidFill>
              </a:rPr>
              <a:t>In </a:t>
            </a:r>
            <a:r>
              <a:rPr lang="en-US" b="1" dirty="0">
                <a:solidFill>
                  <a:srgbClr val="C00000"/>
                </a:solidFill>
              </a:rPr>
              <a:t>order to close the loop, and to take the feedback from the face-to-face class-discussion and bring it into the lecture captures, re-capturing of 15% of the lectures per semester is recommended; a </a:t>
            </a:r>
            <a:r>
              <a:rPr lang="en-US" b="1" dirty="0" err="1">
                <a:solidFill>
                  <a:srgbClr val="C00000"/>
                </a:solidFill>
              </a:rPr>
              <a:t>verage</a:t>
            </a:r>
            <a:r>
              <a:rPr lang="en-US" b="1" dirty="0">
                <a:solidFill>
                  <a:srgbClr val="C00000"/>
                </a:solidFill>
              </a:rPr>
              <a:t> lecture age is &lt; 2 years.  </a:t>
            </a:r>
          </a:p>
          <a:p>
            <a:pPr lvl="0"/>
            <a:endParaRPr lang="en-US" b="1" dirty="0">
              <a:solidFill>
                <a:srgbClr val="C00000"/>
              </a:solidFill>
            </a:endParaRPr>
          </a:p>
          <a:p>
            <a:pPr lvl="0"/>
            <a:endParaRPr lang="en-US" b="1" dirty="0" smtClean="0">
              <a:solidFill>
                <a:srgbClr val="C00000"/>
              </a:solidFill>
            </a:endParaRPr>
          </a:p>
          <a:p>
            <a:pPr lvl="0"/>
            <a:endParaRPr lang="en-US" b="1" dirty="0" smtClean="0">
              <a:solidFill>
                <a:srgbClr val="C00000"/>
              </a:solidFill>
            </a:endParaRPr>
          </a:p>
          <a:p>
            <a:pPr marL="0" lvl="0" indent="0">
              <a:buNone/>
            </a:pPr>
            <a:endParaRPr lang="en-US" dirty="0" smtClean="0"/>
          </a:p>
          <a:p>
            <a:endParaRPr lang="en-US" dirty="0"/>
          </a:p>
          <a:p>
            <a:pPr lvl="0"/>
            <a:endParaRPr lang="en-US" dirty="0" smtClean="0"/>
          </a:p>
        </p:txBody>
      </p:sp>
      <p:pic>
        <p:nvPicPr>
          <p:cNvPr id="4" name="Picture 6" descr="http://farm4.staticflickr.com/3150/3065932904_8f7d1bcb96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4" y="984702"/>
            <a:ext cx="8986345" cy="542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5467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4. After </a:t>
            </a:r>
            <a:r>
              <a:rPr lang="en-US" dirty="0"/>
              <a:t>Lecture and Before Class Quizzes</a:t>
            </a:r>
          </a:p>
        </p:txBody>
      </p:sp>
      <p:pic>
        <p:nvPicPr>
          <p:cNvPr id="24578" name="Picture 2" descr="http://4a4b.wikispaces.com/file/view/quizzes.jpg/44741925/quizz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303" y="1077809"/>
            <a:ext cx="5485642" cy="53253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3294993" y="1077809"/>
            <a:ext cx="2585545" cy="971708"/>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 name="Content Placeholder 2"/>
          <p:cNvSpPr>
            <a:spLocks noGrp="1"/>
          </p:cNvSpPr>
          <p:nvPr>
            <p:ph idx="1"/>
          </p:nvPr>
        </p:nvSpPr>
        <p:spPr>
          <a:xfrm>
            <a:off x="3006" y="931482"/>
            <a:ext cx="9140994" cy="865787"/>
          </a:xfrm>
        </p:spPr>
        <p:txBody>
          <a:bodyPr/>
          <a:lstStyle/>
          <a:p>
            <a:pPr marL="0" indent="0">
              <a:buNone/>
            </a:pPr>
            <a:r>
              <a:rPr lang="en-US" dirty="0" smtClean="0"/>
              <a:t>After lecture and  </a:t>
            </a:r>
            <a:r>
              <a:rPr lang="en-US" dirty="0"/>
              <a:t>before the students come to class to ensure that the they have listened to the lectures. </a:t>
            </a:r>
          </a:p>
        </p:txBody>
      </p:sp>
      <p:sp>
        <p:nvSpPr>
          <p:cNvPr id="6" name="Content Placeholder 2"/>
          <p:cNvSpPr txBox="1">
            <a:spLocks/>
          </p:cNvSpPr>
          <p:nvPr/>
        </p:nvSpPr>
        <p:spPr bwMode="auto">
          <a:xfrm>
            <a:off x="17268" y="1746033"/>
            <a:ext cx="9140994" cy="529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dirty="0" smtClean="0"/>
              <a:t>The students do not need anything except </a:t>
            </a:r>
          </a:p>
          <a:p>
            <a:pPr marL="0" indent="0">
              <a:buFont typeface="Book Antiqua" pitchFamily="18" charset="0"/>
              <a:buNone/>
            </a:pPr>
            <a:r>
              <a:rPr lang="en-US" dirty="0" smtClean="0"/>
              <a:t>listening to the lectures.  </a:t>
            </a:r>
          </a:p>
          <a:p>
            <a:pPr marL="0" indent="0">
              <a:buFont typeface="Book Antiqua" pitchFamily="18" charset="0"/>
              <a:buNone/>
            </a:pPr>
            <a:r>
              <a:rPr lang="en-US" dirty="0" smtClean="0"/>
              <a:t>Basic quizzes are the same as problems in </a:t>
            </a:r>
          </a:p>
          <a:p>
            <a:pPr marL="0" indent="0">
              <a:buFont typeface="Book Antiqua" pitchFamily="18" charset="0"/>
              <a:buNone/>
            </a:pPr>
            <a:r>
              <a:rPr lang="en-US" dirty="0" smtClean="0"/>
              <a:t>the lecture, just numbers are changed.</a:t>
            </a:r>
          </a:p>
          <a:p>
            <a:pPr marL="0" indent="0">
              <a:buFont typeface="Book Antiqua" pitchFamily="18" charset="0"/>
              <a:buNone/>
            </a:pPr>
            <a:r>
              <a:rPr lang="en-US" dirty="0" smtClean="0"/>
              <a:t>They may also go thorough the basic </a:t>
            </a:r>
          </a:p>
          <a:p>
            <a:pPr marL="0" indent="0">
              <a:buFont typeface="Book Antiqua" pitchFamily="18" charset="0"/>
              <a:buNone/>
            </a:pPr>
            <a:r>
              <a:rPr lang="en-US" dirty="0" smtClean="0"/>
              <a:t>assignments if they wish.</a:t>
            </a:r>
          </a:p>
        </p:txBody>
      </p:sp>
    </p:spTree>
    <p:extLst>
      <p:ext uri="{BB962C8B-B14F-4D97-AF65-F5344CB8AC3E}">
        <p14:creationId xmlns:p14="http://schemas.microsoft.com/office/powerpoint/2010/main" val="2658499639"/>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5. Step-by-Step </a:t>
            </a:r>
            <a:r>
              <a:rPr lang="en-US" dirty="0"/>
              <a:t>Animated-Narrated </a:t>
            </a:r>
            <a:r>
              <a:rPr lang="en-US" dirty="0" smtClean="0"/>
              <a:t>Solved Assignments</a:t>
            </a:r>
            <a:endParaRPr lang="en-US" dirty="0"/>
          </a:p>
        </p:txBody>
      </p:sp>
      <p:sp>
        <p:nvSpPr>
          <p:cNvPr id="7" name="Rectangle 6"/>
          <p:cNvSpPr/>
          <p:nvPr/>
        </p:nvSpPr>
        <p:spPr bwMode="auto">
          <a:xfrm>
            <a:off x="4926715" y="2413640"/>
            <a:ext cx="2372712" cy="930165"/>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 name="Content Placeholder 2"/>
          <p:cNvSpPr>
            <a:spLocks noGrp="1"/>
          </p:cNvSpPr>
          <p:nvPr>
            <p:ph idx="1"/>
          </p:nvPr>
        </p:nvSpPr>
        <p:spPr>
          <a:xfrm>
            <a:off x="6046118" y="963875"/>
            <a:ext cx="3082123" cy="4900901"/>
          </a:xfrm>
        </p:spPr>
        <p:txBody>
          <a:bodyPr/>
          <a:lstStyle/>
          <a:p>
            <a:pPr marL="0" lvl="0" indent="0">
              <a:buNone/>
            </a:pPr>
            <a:r>
              <a:rPr lang="en-US" b="1" dirty="0" smtClean="0">
                <a:solidFill>
                  <a:srgbClr val="C00000"/>
                </a:solidFill>
              </a:rPr>
              <a:t>Step-by-step </a:t>
            </a:r>
            <a:r>
              <a:rPr lang="en-US" b="1" dirty="0">
                <a:solidFill>
                  <a:srgbClr val="C00000"/>
                </a:solidFill>
              </a:rPr>
              <a:t>animated </a:t>
            </a:r>
            <a:r>
              <a:rPr lang="en-US" dirty="0"/>
              <a:t>solutions to the </a:t>
            </a:r>
            <a:r>
              <a:rPr lang="en-US" dirty="0" smtClean="0"/>
              <a:t>assignments.  </a:t>
            </a:r>
            <a:r>
              <a:rPr lang="en-US" dirty="0"/>
              <a:t>P</a:t>
            </a:r>
            <a:r>
              <a:rPr lang="en-US" dirty="0" smtClean="0"/>
              <a:t>ut assignments </a:t>
            </a:r>
            <a:r>
              <a:rPr lang="en-US" dirty="0"/>
              <a:t>in the </a:t>
            </a:r>
            <a:r>
              <a:rPr lang="en-US" b="1" dirty="0">
                <a:solidFill>
                  <a:srgbClr val="C00000"/>
                </a:solidFill>
              </a:rPr>
              <a:t>slide show </a:t>
            </a:r>
            <a:r>
              <a:rPr lang="en-US" b="1" dirty="0" smtClean="0">
                <a:solidFill>
                  <a:srgbClr val="C00000"/>
                </a:solidFill>
              </a:rPr>
              <a:t>mode</a:t>
            </a:r>
            <a:r>
              <a:rPr lang="en-US" dirty="0" smtClean="0"/>
              <a:t>. The next move is just </a:t>
            </a:r>
            <a:r>
              <a:rPr lang="en-US" dirty="0"/>
              <a:t>one mouse click away. </a:t>
            </a:r>
            <a:r>
              <a:rPr lang="en-US" b="1" dirty="0" smtClean="0">
                <a:solidFill>
                  <a:srgbClr val="C00000"/>
                </a:solidFill>
              </a:rPr>
              <a:t>2-10 </a:t>
            </a:r>
            <a:r>
              <a:rPr lang="en-US" b="1" dirty="0">
                <a:solidFill>
                  <a:srgbClr val="C00000"/>
                </a:solidFill>
              </a:rPr>
              <a:t>mouse </a:t>
            </a:r>
            <a:r>
              <a:rPr lang="en-US" dirty="0"/>
              <a:t>clicks </a:t>
            </a:r>
            <a:r>
              <a:rPr lang="en-US" dirty="0" smtClean="0"/>
              <a:t>from </a:t>
            </a:r>
            <a:r>
              <a:rPr lang="en-US" dirty="0"/>
              <a:t>one slide to the next. </a:t>
            </a:r>
            <a:r>
              <a:rPr lang="en-US" dirty="0" smtClean="0"/>
              <a:t>Some </a:t>
            </a:r>
            <a:r>
              <a:rPr lang="en-US" dirty="0"/>
              <a:t>assignments are also narrated. </a:t>
            </a:r>
            <a:endParaRPr lang="en-US" dirty="0" smtClean="0"/>
          </a:p>
        </p:txBody>
      </p:sp>
      <p:sp>
        <p:nvSpPr>
          <p:cNvPr id="8" name="Content Placeholder 2"/>
          <p:cNvSpPr txBox="1">
            <a:spLocks/>
          </p:cNvSpPr>
          <p:nvPr/>
        </p:nvSpPr>
        <p:spPr bwMode="auto">
          <a:xfrm>
            <a:off x="136635" y="5561292"/>
            <a:ext cx="9007365" cy="82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t>A </a:t>
            </a:r>
            <a:r>
              <a:rPr lang="en-US" b="1" dirty="0" smtClean="0">
                <a:solidFill>
                  <a:srgbClr val="C00000"/>
                </a:solidFill>
              </a:rPr>
              <a:t>below average student</a:t>
            </a:r>
            <a:r>
              <a:rPr lang="en-US" dirty="0" smtClean="0"/>
              <a:t>, after listening to the lecture, </a:t>
            </a:r>
            <a:r>
              <a:rPr lang="en-US" b="1" dirty="0" smtClean="0">
                <a:solidFill>
                  <a:srgbClr val="C00000"/>
                </a:solidFill>
              </a:rPr>
              <a:t>can independently solve!  the solved assigned problems</a:t>
            </a:r>
            <a:r>
              <a:rPr lang="en-US" dirty="0" smtClean="0"/>
              <a:t>. </a:t>
            </a:r>
            <a:endParaRPr lang="en-US" dirty="0"/>
          </a:p>
        </p:txBody>
      </p:sp>
      <p:sp>
        <p:nvSpPr>
          <p:cNvPr id="9" name="Content Placeholder 2"/>
          <p:cNvSpPr txBox="1">
            <a:spLocks/>
          </p:cNvSpPr>
          <p:nvPr/>
        </p:nvSpPr>
        <p:spPr bwMode="auto">
          <a:xfrm>
            <a:off x="136633" y="1289693"/>
            <a:ext cx="5475889" cy="87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b="1" dirty="0" smtClean="0">
                <a:solidFill>
                  <a:srgbClr val="C00000"/>
                </a:solidFill>
                <a:hlinkClick r:id="rId3" action="ppaction://hlinkfile"/>
              </a:rPr>
              <a:t>Basic, Intermediate, Advanced </a:t>
            </a:r>
            <a:r>
              <a:rPr lang="en-US" dirty="0" smtClean="0"/>
              <a:t>assignments.</a:t>
            </a:r>
          </a:p>
        </p:txBody>
      </p:sp>
    </p:spTree>
    <p:extLst>
      <p:ext uri="{BB962C8B-B14F-4D97-AF65-F5344CB8AC3E}">
        <p14:creationId xmlns:p14="http://schemas.microsoft.com/office/powerpoint/2010/main" val="986671338"/>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86789" cy="878682"/>
          </a:xfrm>
        </p:spPr>
        <p:txBody>
          <a:bodyPr/>
          <a:lstStyle/>
          <a:p>
            <a:r>
              <a:rPr lang="en-US" dirty="0" smtClean="0"/>
              <a:t>6. Pre-Class Meditation, State Zero</a:t>
            </a:r>
            <a:endParaRPr lang="en-US" dirty="0"/>
          </a:p>
        </p:txBody>
      </p:sp>
      <p:sp>
        <p:nvSpPr>
          <p:cNvPr id="3" name="Content Placeholder 2"/>
          <p:cNvSpPr>
            <a:spLocks noGrp="1"/>
          </p:cNvSpPr>
          <p:nvPr>
            <p:ph idx="1"/>
          </p:nvPr>
        </p:nvSpPr>
        <p:spPr>
          <a:xfrm>
            <a:off x="225576" y="1041836"/>
            <a:ext cx="8853714" cy="1664133"/>
          </a:xfrm>
        </p:spPr>
        <p:txBody>
          <a:bodyPr/>
          <a:lstStyle/>
          <a:p>
            <a:pPr marL="0" lvl="0" indent="0">
              <a:buNone/>
            </a:pPr>
            <a:r>
              <a:rPr lang="en-US" dirty="0" smtClean="0"/>
              <a:t>Constantine Stanislavsky had </a:t>
            </a:r>
            <a:r>
              <a:rPr lang="en-US" dirty="0"/>
              <a:t>a more profound effect on the process of acting than anyone </a:t>
            </a:r>
            <a:r>
              <a:rPr lang="en-US" dirty="0" smtClean="0"/>
              <a:t>else in the twentieth century.  Great actors such as Marlon Brando, Gregory Peck, and Daniel Day Lewis have followed his method. </a:t>
            </a:r>
          </a:p>
          <a:p>
            <a:pPr marL="0" lvl="0" indent="0">
              <a:buNone/>
            </a:pPr>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p:txBody>
      </p:sp>
      <p:pic>
        <p:nvPicPr>
          <p:cNvPr id="174084" name="Picture 4" descr="Stan-old"/>
          <p:cNvPicPr>
            <a:picLocks noChangeAspect="1" noChangeArrowheads="1"/>
          </p:cNvPicPr>
          <p:nvPr/>
        </p:nvPicPr>
        <p:blipFill rotWithShape="1">
          <a:blip r:embed="rId3">
            <a:extLst>
              <a:ext uri="{28A0092B-C50C-407E-A947-70E740481C1C}">
                <a14:useLocalDpi xmlns:a14="http://schemas.microsoft.com/office/drawing/2010/main" val="0"/>
              </a:ext>
            </a:extLst>
          </a:blip>
          <a:srcRect l="13309" t="5390" r="5096" b="5915"/>
          <a:stretch/>
        </p:blipFill>
        <p:spPr bwMode="auto">
          <a:xfrm>
            <a:off x="204950" y="2709457"/>
            <a:ext cx="2408091" cy="2378342"/>
          </a:xfrm>
          <a:prstGeom prst="rect">
            <a:avLst/>
          </a:prstGeom>
          <a:noFill/>
          <a:extLst>
            <a:ext uri="{909E8E84-426E-40DD-AFC4-6F175D3DCCD1}">
              <a14:hiddenFill xmlns:a14="http://schemas.microsoft.com/office/drawing/2010/main">
                <a:solidFill>
                  <a:srgbClr val="FFFFFF"/>
                </a:solidFill>
              </a14:hiddenFill>
            </a:ext>
          </a:extLst>
        </p:spPr>
      </p:pic>
      <p:pic>
        <p:nvPicPr>
          <p:cNvPr id="173062" name="Picture 6" descr="C:\Users\aa2035\Desktop\imagesCAAL37U3.jpg"/>
          <p:cNvPicPr>
            <a:picLocks noChangeAspect="1" noChangeArrowheads="1"/>
          </p:cNvPicPr>
          <p:nvPr/>
        </p:nvPicPr>
        <p:blipFill rotWithShape="1">
          <a:blip r:embed="rId4">
            <a:extLst>
              <a:ext uri="{28A0092B-C50C-407E-A947-70E740481C1C}">
                <a14:useLocalDpi xmlns:a14="http://schemas.microsoft.com/office/drawing/2010/main" val="0"/>
              </a:ext>
            </a:extLst>
          </a:blip>
          <a:srcRect b="27416"/>
          <a:stretch/>
        </p:blipFill>
        <p:spPr bwMode="auto">
          <a:xfrm>
            <a:off x="6740131" y="2705969"/>
            <a:ext cx="2225381" cy="2385316"/>
          </a:xfrm>
          <a:prstGeom prst="rect">
            <a:avLst/>
          </a:prstGeom>
          <a:noFill/>
          <a:extLst>
            <a:ext uri="{909E8E84-426E-40DD-AFC4-6F175D3DCCD1}">
              <a14:hiddenFill xmlns:a14="http://schemas.microsoft.com/office/drawing/2010/main">
                <a:solidFill>
                  <a:srgbClr val="FFFFFF"/>
                </a:solidFill>
              </a14:hiddenFill>
            </a:ext>
          </a:extLst>
        </p:spPr>
      </p:pic>
      <p:pic>
        <p:nvPicPr>
          <p:cNvPr id="173063" name="Picture 7" descr="C:\Users\aa2035\Desktop\imagesCAW08VGY.jpg"/>
          <p:cNvPicPr>
            <a:picLocks noChangeAspect="1" noChangeArrowheads="1"/>
          </p:cNvPicPr>
          <p:nvPr/>
        </p:nvPicPr>
        <p:blipFill rotWithShape="1">
          <a:blip r:embed="rId5">
            <a:extLst>
              <a:ext uri="{28A0092B-C50C-407E-A947-70E740481C1C}">
                <a14:useLocalDpi xmlns:a14="http://schemas.microsoft.com/office/drawing/2010/main" val="0"/>
              </a:ext>
            </a:extLst>
          </a:blip>
          <a:srcRect l="37965"/>
          <a:stretch/>
        </p:blipFill>
        <p:spPr bwMode="auto">
          <a:xfrm>
            <a:off x="4620901" y="2709455"/>
            <a:ext cx="2076504" cy="2378345"/>
          </a:xfrm>
          <a:prstGeom prst="rect">
            <a:avLst/>
          </a:prstGeom>
          <a:noFill/>
          <a:extLst>
            <a:ext uri="{909E8E84-426E-40DD-AFC4-6F175D3DCCD1}">
              <a14:hiddenFill xmlns:a14="http://schemas.microsoft.com/office/drawing/2010/main">
                <a:solidFill>
                  <a:srgbClr val="FFFFFF"/>
                </a:solidFill>
              </a14:hiddenFill>
            </a:ext>
          </a:extLst>
        </p:spPr>
      </p:pic>
      <p:pic>
        <p:nvPicPr>
          <p:cNvPr id="173064" name="Picture 8" descr="C:\Users\aa2035\Desktop\imagesCA1VCF7B.jpg"/>
          <p:cNvPicPr>
            <a:picLocks noChangeAspect="1" noChangeArrowheads="1"/>
          </p:cNvPicPr>
          <p:nvPr/>
        </p:nvPicPr>
        <p:blipFill rotWithShape="1">
          <a:blip r:embed="rId6">
            <a:extLst>
              <a:ext uri="{28A0092B-C50C-407E-A947-70E740481C1C}">
                <a14:useLocalDpi xmlns:a14="http://schemas.microsoft.com/office/drawing/2010/main" val="0"/>
              </a:ext>
            </a:extLst>
          </a:blip>
          <a:srcRect b="12414"/>
          <a:stretch/>
        </p:blipFill>
        <p:spPr bwMode="auto">
          <a:xfrm>
            <a:off x="2752859" y="2709456"/>
            <a:ext cx="1715016" cy="237834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56784" y="5216422"/>
            <a:ext cx="8853714" cy="11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t>The difference between the good actor and the great actor was the ability to be relaxed and to be private in public. Sate Zero; cut the mental links with unrelated environment.</a:t>
            </a:r>
          </a:p>
        </p:txBody>
      </p:sp>
    </p:spTree>
    <p:extLst>
      <p:ext uri="{BB962C8B-B14F-4D97-AF65-F5344CB8AC3E}">
        <p14:creationId xmlns:p14="http://schemas.microsoft.com/office/powerpoint/2010/main" val="633825457"/>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7. In-class</a:t>
            </a:r>
            <a:endParaRPr lang="en-US" dirty="0"/>
          </a:p>
        </p:txBody>
      </p:sp>
      <p:sp>
        <p:nvSpPr>
          <p:cNvPr id="3" name="Content Placeholder 2"/>
          <p:cNvSpPr>
            <a:spLocks noGrp="1"/>
          </p:cNvSpPr>
          <p:nvPr>
            <p:ph idx="1"/>
          </p:nvPr>
        </p:nvSpPr>
        <p:spPr>
          <a:xfrm>
            <a:off x="22264" y="994538"/>
            <a:ext cx="9121736" cy="865793"/>
          </a:xfrm>
        </p:spPr>
        <p:txBody>
          <a:bodyPr/>
          <a:lstStyle/>
          <a:p>
            <a:pPr marL="0" lvl="0" indent="0">
              <a:buNone/>
            </a:pPr>
            <a:r>
              <a:rPr lang="en-US" dirty="0" smtClean="0"/>
              <a:t>Echo360 </a:t>
            </a:r>
            <a:r>
              <a:rPr lang="en-US" dirty="0"/>
              <a:t>is another enabling technology to record the class discussions. The recordings will be posted the same day. </a:t>
            </a:r>
          </a:p>
        </p:txBody>
      </p:sp>
      <p:sp>
        <p:nvSpPr>
          <p:cNvPr id="6" name="Content Placeholder 2"/>
          <p:cNvSpPr txBox="1">
            <a:spLocks/>
          </p:cNvSpPr>
          <p:nvPr/>
        </p:nvSpPr>
        <p:spPr bwMode="auto">
          <a:xfrm>
            <a:off x="6269148" y="1940149"/>
            <a:ext cx="2669900" cy="427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t>In-class recordings are in an open, lively, free flow environment; an environment for creativity, challenges and debates, frequent interruption. </a:t>
            </a:r>
          </a:p>
          <a:p>
            <a:endParaRPr lang="en-US" dirty="0"/>
          </a:p>
        </p:txBody>
      </p:sp>
      <p:pic>
        <p:nvPicPr>
          <p:cNvPr id="21506" name="Picture 2" descr="http://www.oreillynet.com/oscon2004/tuesday/Images/Class_Participa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876095"/>
            <a:ext cx="6056039" cy="454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82241"/>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smtClean="0"/>
              <a:t>7. Class Attendance, Class Participation, Class Engagement </a:t>
            </a:r>
            <a:endParaRPr lang="en-US"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024" y="4094683"/>
            <a:ext cx="3921976" cy="231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rot="860158">
            <a:off x="716688" y="290581"/>
            <a:ext cx="6905294" cy="5281438"/>
            <a:chOff x="5413837" y="3437633"/>
            <a:chExt cx="2325226" cy="1834529"/>
          </a:xfrm>
        </p:grpSpPr>
        <p:sp>
          <p:nvSpPr>
            <p:cNvPr id="6" name="Text Box 7"/>
            <p:cNvSpPr txBox="1">
              <a:spLocks noChangeArrowheads="1"/>
            </p:cNvSpPr>
            <p:nvPr/>
          </p:nvSpPr>
          <p:spPr bwMode="auto">
            <a:xfrm rot="2625318">
              <a:off x="5413837" y="4647069"/>
              <a:ext cx="1808163" cy="121585"/>
            </a:xfrm>
            <a:prstGeom prst="rect">
              <a:avLst/>
            </a:prstGeom>
            <a:noFill/>
            <a:ln w="9525">
              <a:noFill/>
              <a:miter lim="800000"/>
              <a:headEnd/>
              <a:tailEnd/>
            </a:ln>
          </p:spPr>
          <p:txBody>
            <a:bodyPr>
              <a:spAutoFit/>
            </a:bodyPr>
            <a:lstStyle/>
            <a:p>
              <a:pPr>
                <a:lnSpc>
                  <a:spcPct val="50000"/>
                </a:lnSpc>
                <a:spcBef>
                  <a:spcPct val="50000"/>
                </a:spcBef>
              </a:pPr>
              <a:r>
                <a:rPr lang="en-US" sz="2800" b="1" dirty="0" smtClean="0">
                  <a:solidFill>
                    <a:schemeClr val="accent4">
                      <a:lumMod val="10000"/>
                    </a:schemeClr>
                  </a:solidFill>
                  <a:effectLst/>
                  <a:latin typeface="+mn-lt"/>
                  <a:ea typeface="Arial Unicode MS" pitchFamily="34" charset="-128"/>
                  <a:cs typeface="Arial Unicode MS" pitchFamily="34" charset="-128"/>
                </a:rPr>
                <a:t>Class Participation </a:t>
              </a:r>
              <a:endParaRPr lang="en-US" sz="2800" b="1" dirty="0">
                <a:solidFill>
                  <a:schemeClr val="accent4">
                    <a:lumMod val="10000"/>
                  </a:schemeClr>
                </a:solidFill>
                <a:effectLst/>
                <a:latin typeface="+mn-lt"/>
                <a:ea typeface="Arial Unicode MS" pitchFamily="34" charset="-128"/>
                <a:cs typeface="Arial Unicode MS" pitchFamily="34" charset="-128"/>
              </a:endParaRPr>
            </a:p>
          </p:txBody>
        </p:sp>
        <p:sp>
          <p:nvSpPr>
            <p:cNvPr id="7" name="AutoShape 12"/>
            <p:cNvSpPr>
              <a:spLocks noChangeArrowheads="1"/>
            </p:cNvSpPr>
            <p:nvPr/>
          </p:nvSpPr>
          <p:spPr bwMode="auto">
            <a:xfrm rot="2602548">
              <a:off x="6024563" y="3437633"/>
              <a:ext cx="1714500" cy="1401762"/>
            </a:xfrm>
            <a:prstGeom prst="triangle">
              <a:avLst>
                <a:gd name="adj" fmla="val 50000"/>
              </a:avLst>
            </a:prstGeom>
            <a:noFill/>
            <a:ln w="76200" algn="ctr">
              <a:solidFill>
                <a:schemeClr val="accent4">
                  <a:lumMod val="10000"/>
                </a:schemeClr>
              </a:solidFill>
              <a:miter lim="800000"/>
              <a:headEnd/>
              <a:tailEnd/>
            </a:ln>
          </p:spPr>
          <p:txBody>
            <a:bodyPr wrap="none" anchor="ctr"/>
            <a:lstStyle/>
            <a:p>
              <a:endParaRPr lang="en-US" b="1" dirty="0">
                <a:solidFill>
                  <a:schemeClr val="accent4">
                    <a:lumMod val="10000"/>
                  </a:schemeClr>
                </a:solidFill>
                <a:effectLst/>
                <a:latin typeface="+mn-lt"/>
              </a:endParaRPr>
            </a:p>
          </p:txBody>
        </p:sp>
        <p:sp>
          <p:nvSpPr>
            <p:cNvPr id="8" name="Text Box 13"/>
            <p:cNvSpPr txBox="1">
              <a:spLocks noChangeArrowheads="1"/>
            </p:cNvSpPr>
            <p:nvPr/>
          </p:nvSpPr>
          <p:spPr bwMode="auto">
            <a:xfrm rot="20783693">
              <a:off x="5846002" y="3672766"/>
              <a:ext cx="1443037" cy="181743"/>
            </a:xfrm>
            <a:prstGeom prst="rect">
              <a:avLst/>
            </a:prstGeom>
            <a:noFill/>
            <a:ln w="9525" algn="ctr">
              <a:noFill/>
              <a:miter lim="800000"/>
              <a:headEnd/>
              <a:tailEnd/>
            </a:ln>
          </p:spPr>
          <p:txBody>
            <a:bodyPr>
              <a:spAutoFit/>
            </a:bodyPr>
            <a:lstStyle/>
            <a:p>
              <a:pPr>
                <a:spcBef>
                  <a:spcPct val="50000"/>
                </a:spcBef>
              </a:pPr>
              <a:r>
                <a:rPr lang="en-US" sz="2800" b="1" dirty="0" smtClean="0">
                  <a:solidFill>
                    <a:schemeClr val="accent4">
                      <a:lumMod val="10000"/>
                    </a:schemeClr>
                  </a:solidFill>
                  <a:effectLst/>
                  <a:latin typeface="+mn-lt"/>
                  <a:ea typeface="Arial Unicode MS" pitchFamily="34" charset="-128"/>
                  <a:cs typeface="Arial Unicode MS" pitchFamily="34" charset="-128"/>
                </a:rPr>
                <a:t>Class Attendance</a:t>
              </a:r>
              <a:endParaRPr lang="en-US" sz="2800" b="1" dirty="0">
                <a:solidFill>
                  <a:schemeClr val="accent4">
                    <a:lumMod val="10000"/>
                  </a:schemeClr>
                </a:solidFill>
                <a:effectLst/>
                <a:latin typeface="+mn-lt"/>
                <a:ea typeface="Arial Unicode MS" pitchFamily="34" charset="-128"/>
                <a:cs typeface="Arial Unicode MS" pitchFamily="34" charset="-128"/>
              </a:endParaRPr>
            </a:p>
          </p:txBody>
        </p:sp>
        <p:sp>
          <p:nvSpPr>
            <p:cNvPr id="9" name="Text Box 15"/>
            <p:cNvSpPr txBox="1">
              <a:spLocks noChangeArrowheads="1"/>
            </p:cNvSpPr>
            <p:nvPr/>
          </p:nvSpPr>
          <p:spPr bwMode="auto">
            <a:xfrm rot="16874184">
              <a:off x="6476024" y="4383718"/>
              <a:ext cx="1600705" cy="176184"/>
            </a:xfrm>
            <a:prstGeom prst="rect">
              <a:avLst/>
            </a:prstGeom>
            <a:noFill/>
            <a:ln w="9525" algn="ctr">
              <a:noFill/>
              <a:miter lim="800000"/>
              <a:headEnd/>
              <a:tailEnd/>
            </a:ln>
          </p:spPr>
          <p:txBody>
            <a:bodyPr wrap="square">
              <a:spAutoFit/>
            </a:bodyPr>
            <a:lstStyle/>
            <a:p>
              <a:pPr>
                <a:spcBef>
                  <a:spcPct val="50000"/>
                </a:spcBef>
              </a:pPr>
              <a:r>
                <a:rPr lang="en-US" sz="2800" b="1" dirty="0" smtClean="0">
                  <a:solidFill>
                    <a:schemeClr val="accent4">
                      <a:lumMod val="10000"/>
                    </a:schemeClr>
                  </a:solidFill>
                  <a:effectLst/>
                  <a:latin typeface="+mn-lt"/>
                  <a:ea typeface="Arial Unicode MS" pitchFamily="34" charset="-128"/>
                  <a:cs typeface="Arial Unicode MS" pitchFamily="34" charset="-128"/>
                </a:rPr>
                <a:t>Class Enhancement </a:t>
              </a:r>
              <a:endParaRPr lang="en-US" sz="2800" b="1" dirty="0">
                <a:solidFill>
                  <a:schemeClr val="accent4">
                    <a:lumMod val="10000"/>
                  </a:schemeClr>
                </a:solidFill>
                <a:effectLst/>
                <a:latin typeface="+mn-lt"/>
                <a:ea typeface="Arial Unicode MS" pitchFamily="34" charset="-128"/>
                <a:cs typeface="Arial Unicode MS" pitchFamily="34" charset="-128"/>
              </a:endParaRPr>
            </a:p>
          </p:txBody>
        </p:sp>
      </p:gr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4084"/>
            <a:ext cx="3181502" cy="253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2893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animEffect transition="in" filter="fade">
                                      <p:cBhvr>
                                        <p:cTn id="9" dur="500"/>
                                        <p:tgtEl>
                                          <p:spTgt spid="4102"/>
                                        </p:tgtEl>
                                      </p:cBhvr>
                                    </p:animEffect>
                                  </p:childTnLst>
                                </p:cTn>
                              </p:par>
                              <p:par>
                                <p:cTn id="10" presetID="53" presetClass="entr" presetSubtype="16" fill="hold" nodeType="with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p:cTn id="12" dur="500" fill="hold"/>
                                        <p:tgtEl>
                                          <p:spTgt spid="4103"/>
                                        </p:tgtEl>
                                        <p:attrNameLst>
                                          <p:attrName>ppt_w</p:attrName>
                                        </p:attrNameLst>
                                      </p:cBhvr>
                                      <p:tavLst>
                                        <p:tav tm="0">
                                          <p:val>
                                            <p:fltVal val="0"/>
                                          </p:val>
                                        </p:tav>
                                        <p:tav tm="100000">
                                          <p:val>
                                            <p:strVal val="#ppt_w"/>
                                          </p:val>
                                        </p:tav>
                                      </p:tavLst>
                                    </p:anim>
                                    <p:anim calcmode="lin" valueType="num">
                                      <p:cBhvr>
                                        <p:cTn id="13" dur="500" fill="hold"/>
                                        <p:tgtEl>
                                          <p:spTgt spid="4103"/>
                                        </p:tgtEl>
                                        <p:attrNameLst>
                                          <p:attrName>ppt_h</p:attrName>
                                        </p:attrNameLst>
                                      </p:cBhvr>
                                      <p:tavLst>
                                        <p:tav tm="0">
                                          <p:val>
                                            <p:fltVal val="0"/>
                                          </p:val>
                                        </p:tav>
                                        <p:tav tm="100000">
                                          <p:val>
                                            <p:strVal val="#ppt_h"/>
                                          </p:val>
                                        </p:tav>
                                      </p:tavLst>
                                    </p:anim>
                                    <p:animEffect transition="in" filter="fade">
                                      <p:cBhvr>
                                        <p:cTn id="14"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umina.com/images/sized/uploads/affiliate_logos/strategicfit_logo-165x16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989" y="993229"/>
            <a:ext cx="2475185" cy="2475187"/>
          </a:xfrm>
          <a:prstGeom prst="rect">
            <a:avLst/>
          </a:prstGeom>
          <a:noFill/>
          <a:effectLst>
            <a:reflection blurRad="6350" endPos="90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09299" cy="878681"/>
          </a:xfrm>
        </p:spPr>
        <p:txBody>
          <a:bodyPr/>
          <a:lstStyle/>
          <a:p>
            <a:r>
              <a:rPr lang="en-US" dirty="0" smtClean="0"/>
              <a:t>8. After </a:t>
            </a:r>
            <a:r>
              <a:rPr lang="en-US" dirty="0"/>
              <a:t>Class Quizzes</a:t>
            </a:r>
          </a:p>
        </p:txBody>
      </p:sp>
      <p:sp>
        <p:nvSpPr>
          <p:cNvPr id="3" name="Content Placeholder 2"/>
          <p:cNvSpPr>
            <a:spLocks noGrp="1"/>
          </p:cNvSpPr>
          <p:nvPr>
            <p:ph idx="1"/>
          </p:nvPr>
        </p:nvSpPr>
        <p:spPr>
          <a:xfrm>
            <a:off x="6498" y="1026070"/>
            <a:ext cx="6851502" cy="5382614"/>
          </a:xfrm>
        </p:spPr>
        <p:txBody>
          <a:bodyPr/>
          <a:lstStyle/>
          <a:p>
            <a:pPr lvl="0"/>
            <a:r>
              <a:rPr lang="en-US" dirty="0" smtClean="0"/>
              <a:t>The </a:t>
            </a:r>
            <a:r>
              <a:rPr lang="en-US" dirty="0"/>
              <a:t>basic, intermediate, and advanced online </a:t>
            </a:r>
            <a:r>
              <a:rPr lang="en-US" dirty="0" smtClean="0"/>
              <a:t>algorithmic quizzes </a:t>
            </a:r>
            <a:r>
              <a:rPr lang="en-US" dirty="0"/>
              <a:t>have been designed and implemented by the </a:t>
            </a:r>
            <a:r>
              <a:rPr lang="en-US" dirty="0" smtClean="0"/>
              <a:t>instructor. </a:t>
            </a:r>
            <a:r>
              <a:rPr lang="en-US" dirty="0"/>
              <a:t>They differ from the types of quizzes available by publishers or educational service providers for similar books. </a:t>
            </a:r>
            <a:endParaRPr lang="en-US" dirty="0" smtClean="0"/>
          </a:p>
          <a:p>
            <a:r>
              <a:rPr lang="en-US" b="1" dirty="0" smtClean="0">
                <a:solidFill>
                  <a:srgbClr val="C00000"/>
                </a:solidFill>
              </a:rPr>
              <a:t>The quiz </a:t>
            </a:r>
            <a:r>
              <a:rPr lang="en-US" b="1" dirty="0">
                <a:solidFill>
                  <a:srgbClr val="C00000"/>
                </a:solidFill>
              </a:rPr>
              <a:t>bank </a:t>
            </a:r>
            <a:r>
              <a:rPr lang="en-US" b="1" dirty="0" smtClean="0">
                <a:solidFill>
                  <a:srgbClr val="C00000"/>
                </a:solidFill>
              </a:rPr>
              <a:t>is a strategic </a:t>
            </a:r>
            <a:r>
              <a:rPr lang="en-US" b="1" dirty="0">
                <a:solidFill>
                  <a:srgbClr val="C00000"/>
                </a:solidFill>
              </a:rPr>
              <a:t>fit for a text book designed for the world class business schools thought under the constraint of the quantitative capabilities of an average student in an average business school. </a:t>
            </a:r>
            <a:endParaRPr lang="en-US" b="1" dirty="0" smtClean="0">
              <a:solidFill>
                <a:srgbClr val="C00000"/>
              </a:solidFill>
            </a:endParaRPr>
          </a:p>
        </p:txBody>
      </p:sp>
    </p:spTree>
    <p:extLst>
      <p:ext uri="{BB962C8B-B14F-4D97-AF65-F5344CB8AC3E}">
        <p14:creationId xmlns:p14="http://schemas.microsoft.com/office/powerpoint/2010/main" val="3732055175"/>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356"/>
            <a:ext cx="8118636" cy="814387"/>
          </a:xfrm>
        </p:spPr>
        <p:txBody>
          <a:bodyPr/>
          <a:lstStyle/>
          <a:p>
            <a:r>
              <a:rPr lang="en-US" dirty="0" smtClean="0"/>
              <a:t>Lectures online, Fights inline</a:t>
            </a:r>
            <a:endParaRPr lang="en-US" dirty="0"/>
          </a:p>
        </p:txBody>
      </p:sp>
      <p:sp>
        <p:nvSpPr>
          <p:cNvPr id="3" name="Rectangle 2"/>
          <p:cNvSpPr/>
          <p:nvPr/>
        </p:nvSpPr>
        <p:spPr bwMode="auto">
          <a:xfrm>
            <a:off x="3531476" y="3736428"/>
            <a:ext cx="1387366" cy="867104"/>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10" name="Rectangle 9"/>
          <p:cNvSpPr/>
          <p:nvPr/>
        </p:nvSpPr>
        <p:spPr bwMode="auto">
          <a:xfrm>
            <a:off x="2159050" y="3519588"/>
            <a:ext cx="1660636" cy="620110"/>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9" name="Content Placeholder 2"/>
          <p:cNvSpPr txBox="1">
            <a:spLocks/>
          </p:cNvSpPr>
          <p:nvPr/>
        </p:nvSpPr>
        <p:spPr bwMode="auto">
          <a:xfrm>
            <a:off x="0" y="5659827"/>
            <a:ext cx="9144000" cy="81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lvl="2" indent="0">
              <a:buSzPct val="130000"/>
              <a:buFont typeface="Book Antiqua" pitchFamily="18" charset="0"/>
              <a:buNone/>
            </a:pPr>
            <a:r>
              <a:rPr lang="en-US" sz="2400" dirty="0" smtClean="0"/>
              <a:t>longer spent on teaching the basic concepts, but on more value-added activities</a:t>
            </a:r>
          </a:p>
          <a:p>
            <a:pPr marL="0" lvl="2" indent="0">
              <a:buSzPct val="130000"/>
              <a:buFont typeface="Book Antiqua" pitchFamily="18" charset="0"/>
              <a:buNone/>
            </a:pPr>
            <a:endParaRPr lang="en-US" sz="2400" b="1" dirty="0" smtClean="0">
              <a:solidFill>
                <a:srgbClr val="C00000"/>
              </a:solidFill>
            </a:endParaRPr>
          </a:p>
          <a:p>
            <a:pPr marL="914400" lvl="2" indent="0">
              <a:buFont typeface="Book Antiqua" pitchFamily="18" charset="0"/>
              <a:buNone/>
            </a:pPr>
            <a:endParaRPr lang="en-US" dirty="0"/>
          </a:p>
        </p:txBody>
      </p:sp>
      <p:grpSp>
        <p:nvGrpSpPr>
          <p:cNvPr id="4" name="Group 3"/>
          <p:cNvGrpSpPr/>
          <p:nvPr/>
        </p:nvGrpSpPr>
        <p:grpSpPr>
          <a:xfrm>
            <a:off x="299328" y="1024737"/>
            <a:ext cx="5117805" cy="4812825"/>
            <a:chOff x="299328" y="1024737"/>
            <a:chExt cx="5117805" cy="4812825"/>
          </a:xfrm>
        </p:grpSpPr>
        <p:sp>
          <p:nvSpPr>
            <p:cNvPr id="18" name="Content Placeholder 2"/>
            <p:cNvSpPr txBox="1">
              <a:spLocks/>
            </p:cNvSpPr>
            <p:nvPr/>
          </p:nvSpPr>
          <p:spPr bwMode="auto">
            <a:xfrm rot="19646983">
              <a:off x="299328" y="1371575"/>
              <a:ext cx="2632842" cy="99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spcBef>
                  <a:spcPts val="600"/>
                </a:spcBef>
                <a:buFont typeface="Book Antiqua" pitchFamily="18" charset="0"/>
                <a:buNone/>
              </a:pPr>
              <a:r>
                <a:rPr lang="en-US" dirty="0" smtClean="0"/>
                <a:t>Problem solving</a:t>
              </a:r>
            </a:p>
            <a:p>
              <a:pPr marL="0" indent="0">
                <a:spcBef>
                  <a:spcPts val="600"/>
                </a:spcBef>
                <a:buFont typeface="Book Antiqua" pitchFamily="18" charset="0"/>
                <a:buNone/>
              </a:pPr>
              <a:r>
                <a:rPr lang="en-US" dirty="0" smtClean="0"/>
                <a:t>Trouble shouting</a:t>
              </a:r>
            </a:p>
            <a:p>
              <a:pPr marL="457200" lvl="1" indent="0">
                <a:spcBef>
                  <a:spcPts val="600"/>
                </a:spcBef>
                <a:buFont typeface="Book Antiqua" pitchFamily="18" charset="0"/>
                <a:buNone/>
              </a:pPr>
              <a:endParaRPr lang="en-US" dirty="0" smtClean="0"/>
            </a:p>
            <a:p>
              <a:pPr lvl="1"/>
              <a:endParaRPr lang="en-US" dirty="0" smtClean="0"/>
            </a:p>
            <a:p>
              <a:pPr lvl="1"/>
              <a:endParaRPr lang="en-US" dirty="0" smtClean="0"/>
            </a:p>
            <a:p>
              <a:pPr lvl="2"/>
              <a:endParaRPr lang="en-US" sz="2400" dirty="0" smtClean="0"/>
            </a:p>
            <a:p>
              <a:pPr lvl="2"/>
              <a:endParaRPr lang="en-US" dirty="0" smtClean="0"/>
            </a:p>
            <a:p>
              <a:endParaRPr lang="en-US" dirty="0"/>
            </a:p>
          </p:txBody>
        </p:sp>
        <p:sp>
          <p:nvSpPr>
            <p:cNvPr id="19" name="Content Placeholder 2"/>
            <p:cNvSpPr txBox="1">
              <a:spLocks/>
            </p:cNvSpPr>
            <p:nvPr/>
          </p:nvSpPr>
          <p:spPr bwMode="auto">
            <a:xfrm rot="1997942">
              <a:off x="3259644" y="1500614"/>
              <a:ext cx="21574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Participation</a:t>
              </a:r>
            </a:p>
            <a:p>
              <a:pPr marL="0" indent="0" algn="ctr">
                <a:spcBef>
                  <a:spcPts val="600"/>
                </a:spcBef>
                <a:buFont typeface="Book Antiqua" pitchFamily="18" charset="0"/>
                <a:buNone/>
              </a:pPr>
              <a:r>
                <a:rPr lang="en-US" dirty="0" smtClean="0"/>
                <a:t>Enhancement</a:t>
              </a:r>
            </a:p>
            <a:p>
              <a:pPr lvl="1"/>
              <a:endParaRPr lang="en-US" dirty="0" smtClean="0"/>
            </a:p>
            <a:p>
              <a:pPr lvl="2"/>
              <a:endParaRPr lang="en-US" sz="2400" dirty="0" smtClean="0"/>
            </a:p>
            <a:p>
              <a:pPr lvl="2"/>
              <a:endParaRPr lang="en-US" dirty="0" smtClean="0"/>
            </a:p>
            <a:p>
              <a:endParaRPr lang="en-US" dirty="0"/>
            </a:p>
          </p:txBody>
        </p:sp>
        <p:sp>
          <p:nvSpPr>
            <p:cNvPr id="20" name="Content Placeholder 2"/>
            <p:cNvSpPr txBox="1">
              <a:spLocks/>
            </p:cNvSpPr>
            <p:nvPr/>
          </p:nvSpPr>
          <p:spPr bwMode="auto">
            <a:xfrm rot="4252758">
              <a:off x="-686767" y="3638279"/>
              <a:ext cx="3021017" cy="84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Real world Apps</a:t>
              </a:r>
            </a:p>
            <a:p>
              <a:pPr marL="0" indent="0" algn="ctr">
                <a:spcBef>
                  <a:spcPts val="600"/>
                </a:spcBef>
                <a:buFont typeface="Book Antiqua" pitchFamily="18" charset="0"/>
                <a:buNone/>
              </a:pPr>
              <a:r>
                <a:rPr lang="en-US" dirty="0" smtClean="0"/>
                <a:t>and </a:t>
              </a:r>
              <a:r>
                <a:rPr lang="en-US" dirty="0"/>
                <a:t>D</a:t>
              </a:r>
              <a:r>
                <a:rPr lang="en-US" dirty="0" smtClean="0"/>
                <a:t>iscussions</a:t>
              </a:r>
            </a:p>
          </p:txBody>
        </p:sp>
        <p:sp>
          <p:nvSpPr>
            <p:cNvPr id="21" name="Content Placeholder 2"/>
            <p:cNvSpPr txBox="1">
              <a:spLocks/>
            </p:cNvSpPr>
            <p:nvPr/>
          </p:nvSpPr>
          <p:spPr bwMode="auto">
            <a:xfrm rot="17349744">
              <a:off x="3478875" y="3546278"/>
              <a:ext cx="2774731" cy="87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Systems-thinking</a:t>
              </a:r>
            </a:p>
            <a:p>
              <a:pPr marL="0" indent="0" algn="ctr">
                <a:spcBef>
                  <a:spcPts val="600"/>
                </a:spcBef>
                <a:buFont typeface="Book Antiqua" pitchFamily="18" charset="0"/>
                <a:buNone/>
              </a:pPr>
              <a:r>
                <a:rPr lang="en-US" dirty="0" smtClean="0"/>
                <a:t>Creative -thinking</a:t>
              </a:r>
            </a:p>
            <a:p>
              <a:pPr lvl="2"/>
              <a:endParaRPr lang="en-US" sz="2400" dirty="0" smtClean="0"/>
            </a:p>
            <a:p>
              <a:pPr lvl="2"/>
              <a:endParaRPr lang="en-US" dirty="0" smtClean="0"/>
            </a:p>
            <a:p>
              <a:endParaRPr lang="en-US" dirty="0"/>
            </a:p>
          </p:txBody>
        </p:sp>
        <p:sp>
          <p:nvSpPr>
            <p:cNvPr id="22" name="Content Placeholder 2"/>
            <p:cNvSpPr txBox="1">
              <a:spLocks/>
            </p:cNvSpPr>
            <p:nvPr/>
          </p:nvSpPr>
          <p:spPr bwMode="auto">
            <a:xfrm>
              <a:off x="1098280" y="4941114"/>
              <a:ext cx="3820561" cy="89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Case studies </a:t>
              </a:r>
            </a:p>
            <a:p>
              <a:pPr marL="0" indent="0" algn="ctr">
                <a:spcBef>
                  <a:spcPts val="600"/>
                </a:spcBef>
                <a:buFont typeface="Book Antiqua" pitchFamily="18" charset="0"/>
                <a:buNone/>
              </a:pPr>
              <a:r>
                <a:rPr lang="en-US" dirty="0" smtClean="0"/>
                <a:t>Web-based Simulation</a:t>
              </a:r>
              <a:endParaRPr lang="en-US" sz="2600" dirty="0" smtClean="0"/>
            </a:p>
            <a:p>
              <a:pPr lvl="2" algn="ctr"/>
              <a:endParaRPr lang="en-US" dirty="0" smtClean="0"/>
            </a:p>
            <a:p>
              <a:pPr algn="ctr"/>
              <a:endParaRPr lang="en-US" dirty="0"/>
            </a:p>
          </p:txBody>
        </p:sp>
        <p:sp>
          <p:nvSpPr>
            <p:cNvPr id="23" name="Regular Pentagon 22"/>
            <p:cNvSpPr/>
            <p:nvPr/>
          </p:nvSpPr>
          <p:spPr bwMode="auto">
            <a:xfrm>
              <a:off x="331026" y="1024737"/>
              <a:ext cx="5044966" cy="4351283"/>
            </a:xfrm>
            <a:prstGeom prst="pentagon">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24" name="Regular Pentagon 23"/>
            <p:cNvSpPr/>
            <p:nvPr/>
          </p:nvSpPr>
          <p:spPr bwMode="auto">
            <a:xfrm>
              <a:off x="1098281" y="1774705"/>
              <a:ext cx="3510456" cy="3182175"/>
            </a:xfrm>
            <a:prstGeom prst="pentagon">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sp>
        <p:nvSpPr>
          <p:cNvPr id="8" name="Content Placeholder 2"/>
          <p:cNvSpPr>
            <a:spLocks noGrp="1"/>
          </p:cNvSpPr>
          <p:nvPr>
            <p:ph idx="1"/>
          </p:nvPr>
        </p:nvSpPr>
        <p:spPr>
          <a:xfrm>
            <a:off x="5912066" y="996948"/>
            <a:ext cx="3231934" cy="4788997"/>
          </a:xfrm>
        </p:spPr>
        <p:txBody>
          <a:bodyPr/>
          <a:lstStyle/>
          <a:p>
            <a:pPr marL="0" lvl="2" indent="0">
              <a:buSzPct val="130000"/>
              <a:buNone/>
            </a:pPr>
            <a:r>
              <a:rPr lang="en-US" sz="2400" dirty="0" smtClean="0">
                <a:hlinkClick r:id="rId3" action="ppaction://hlinkfile"/>
              </a:rPr>
              <a:t>By delivering the </a:t>
            </a:r>
            <a:r>
              <a:rPr lang="en-US" sz="2400" dirty="0" smtClean="0"/>
              <a:t>lectures online using recorded screen captures, the  students are empowered to </a:t>
            </a:r>
            <a:r>
              <a:rPr lang="en-US" sz="2400" b="1" dirty="0" smtClean="0">
                <a:solidFill>
                  <a:srgbClr val="C00000"/>
                </a:solidFill>
              </a:rPr>
              <a:t>stop, rewind, and Fast Forward the professor.  </a:t>
            </a:r>
          </a:p>
          <a:p>
            <a:pPr marL="0" lvl="2" indent="0">
              <a:buSzPct val="130000"/>
              <a:buNone/>
            </a:pPr>
            <a:endParaRPr lang="en-US" sz="2400" dirty="0" smtClean="0"/>
          </a:p>
          <a:p>
            <a:pPr marL="0" lvl="2" indent="0">
              <a:buSzPct val="130000"/>
              <a:buNone/>
            </a:pPr>
            <a:r>
              <a:rPr lang="en-US" sz="2400" dirty="0" smtClean="0"/>
              <a:t>This is an excellent learning power. </a:t>
            </a:r>
          </a:p>
          <a:p>
            <a:pPr marL="0" lvl="2" indent="0">
              <a:buSzPct val="130000"/>
              <a:buNone/>
            </a:pPr>
            <a:r>
              <a:rPr lang="en-US" sz="2400" dirty="0" smtClean="0"/>
              <a:t>Class time is no</a:t>
            </a:r>
            <a:endParaRPr lang="en-US" dirty="0">
              <a:effectLst/>
            </a:endParaRPr>
          </a:p>
        </p:txBody>
      </p:sp>
    </p:spTree>
    <p:extLst>
      <p:ext uri="{BB962C8B-B14F-4D97-AF65-F5344CB8AC3E}">
        <p14:creationId xmlns:p14="http://schemas.microsoft.com/office/powerpoint/2010/main" val="4459214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49370394"/>
              </p:ext>
            </p:extLst>
          </p:nvPr>
        </p:nvGraphicFramePr>
        <p:xfrm>
          <a:off x="0" y="1135243"/>
          <a:ext cx="8885237" cy="4856163"/>
        </p:xfrm>
        <a:graphic>
          <a:graphicData uri="http://schemas.openxmlformats.org/presentationml/2006/ole">
            <mc:AlternateContent xmlns:mc="http://schemas.openxmlformats.org/markup-compatibility/2006">
              <mc:Choice xmlns:v="urn:schemas-microsoft-com:vml" Requires="v">
                <p:oleObj spid="_x0000_s19541" name="Worksheet" r:id="rId5" imgW="10648897" imgH="5819768" progId="Excel.Sheet.12">
                  <p:embed/>
                </p:oleObj>
              </mc:Choice>
              <mc:Fallback>
                <p:oleObj name="Worksheet" r:id="rId5" imgW="10648897" imgH="5819768" progId="Excel.Shee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35243"/>
                        <a:ext cx="8885237"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0" y="0"/>
            <a:ext cx="9144000" cy="961697"/>
          </a:xfrm>
        </p:spPr>
        <p:txBody>
          <a:bodyPr/>
          <a:lstStyle/>
          <a:p>
            <a:r>
              <a:rPr lang="en-US" dirty="0" smtClean="0"/>
              <a:t>8. After </a:t>
            </a:r>
            <a:r>
              <a:rPr lang="en-US" dirty="0"/>
              <a:t>Class Quizzes</a:t>
            </a:r>
          </a:p>
        </p:txBody>
      </p:sp>
      <p:pic>
        <p:nvPicPr>
          <p:cNvPr id="2560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46057"/>
            <a:ext cx="9144000" cy="343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46" y="4384136"/>
            <a:ext cx="9206546" cy="201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1982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5602"/>
                                        </p:tgtEl>
                                        <p:attrNameLst>
                                          <p:attrName>style.visibility</p:attrName>
                                        </p:attrNameLst>
                                      </p:cBhvr>
                                      <p:to>
                                        <p:strVal val="visible"/>
                                      </p:to>
                                    </p:set>
                                    <p:animEffect transition="in" filter="dissolve">
                                      <p:cBhvr>
                                        <p:cTn id="10" dur="500"/>
                                        <p:tgtEl>
                                          <p:spTgt spid="25602"/>
                                        </p:tgtEl>
                                      </p:cBhvr>
                                    </p:animEffect>
                                  </p:childTnLst>
                                </p:cTn>
                              </p:par>
                              <p:par>
                                <p:cTn id="11" presetID="9" presetClass="entr" presetSubtype="0" fill="hold" nodeType="with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dissolve">
                                      <p:cBhvr>
                                        <p:cTn id="13"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187943116"/>
              </p:ext>
            </p:extLst>
          </p:nvPr>
        </p:nvGraphicFramePr>
        <p:xfrm>
          <a:off x="0" y="1135243"/>
          <a:ext cx="8885237" cy="4856163"/>
        </p:xfrm>
        <a:graphic>
          <a:graphicData uri="http://schemas.openxmlformats.org/presentationml/2006/ole">
            <mc:AlternateContent xmlns:mc="http://schemas.openxmlformats.org/markup-compatibility/2006">
              <mc:Choice xmlns:v="urn:schemas-microsoft-com:vml" Requires="v">
                <p:oleObj spid="_x0000_s20545" name="Worksheet" r:id="rId5" imgW="10648897" imgH="5819768" progId="Excel.Sheet.12">
                  <p:embed/>
                </p:oleObj>
              </mc:Choice>
              <mc:Fallback>
                <p:oleObj name="Worksheet" r:id="rId5" imgW="10648897" imgH="5819768"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35243"/>
                        <a:ext cx="8885237"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0" y="0"/>
            <a:ext cx="9144000" cy="961697"/>
          </a:xfrm>
        </p:spPr>
        <p:txBody>
          <a:bodyPr/>
          <a:lstStyle/>
          <a:p>
            <a:r>
              <a:rPr lang="en-US" dirty="0" smtClean="0"/>
              <a:t>8. After </a:t>
            </a:r>
            <a:r>
              <a:rPr lang="en-US" dirty="0"/>
              <a:t>Class Quizzes</a:t>
            </a:r>
          </a:p>
        </p:txBody>
      </p:sp>
      <p:pic>
        <p:nvPicPr>
          <p:cNvPr id="2560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46057"/>
            <a:ext cx="9144000" cy="343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1010304"/>
            <a:ext cx="9105970" cy="5299076"/>
          </a:xfrm>
          <a:solidFill>
            <a:schemeClr val="tx1"/>
          </a:solidFill>
        </p:spPr>
        <p:txBody>
          <a:bodyPr/>
          <a:lstStyle/>
          <a:p>
            <a:pPr marL="0" indent="0">
              <a:buNone/>
            </a:pPr>
            <a:r>
              <a:rPr lang="en-US" dirty="0" smtClean="0"/>
              <a:t>Only </a:t>
            </a:r>
            <a:r>
              <a:rPr lang="en-US" dirty="0"/>
              <a:t>through a continuous set of quizzes one can assure that the learning process is lean and smooth. Otherwise, bundles of material will be postponed to be studies in the peak days or even peak hours of mid-term and final exams. What is learned in peak days will be forgotten in a shorter period. </a:t>
            </a:r>
          </a:p>
        </p:txBody>
      </p:sp>
    </p:spTree>
    <p:extLst>
      <p:ext uri="{BB962C8B-B14F-4D97-AF65-F5344CB8AC3E}">
        <p14:creationId xmlns:p14="http://schemas.microsoft.com/office/powerpoint/2010/main" val="1377990222"/>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9. Web-based </a:t>
            </a:r>
            <a:r>
              <a:rPr lang="en-US" dirty="0"/>
              <a:t>Games</a:t>
            </a:r>
          </a:p>
        </p:txBody>
      </p:sp>
      <p:sp>
        <p:nvSpPr>
          <p:cNvPr id="3" name="Content Placeholder 2"/>
          <p:cNvSpPr>
            <a:spLocks noGrp="1"/>
          </p:cNvSpPr>
          <p:nvPr>
            <p:ph idx="1"/>
          </p:nvPr>
        </p:nvSpPr>
        <p:spPr>
          <a:xfrm>
            <a:off x="22264" y="1010304"/>
            <a:ext cx="9121736" cy="5299076"/>
          </a:xfrm>
        </p:spPr>
        <p:txBody>
          <a:bodyPr/>
          <a:lstStyle/>
          <a:p>
            <a:pPr lvl="0"/>
            <a:r>
              <a:rPr lang="en-US" dirty="0"/>
              <a:t>T</a:t>
            </a:r>
            <a:r>
              <a:rPr lang="en-US" dirty="0" smtClean="0"/>
              <a:t>wo </a:t>
            </a:r>
            <a:r>
              <a:rPr lang="en-US" dirty="0"/>
              <a:t>computer </a:t>
            </a:r>
            <a:r>
              <a:rPr lang="en-US" dirty="0" smtClean="0"/>
              <a:t>games, each 1 week, each hour in the game equivalent to one day of operations, 7*24+100 = 268 days.</a:t>
            </a:r>
          </a:p>
          <a:p>
            <a:pPr lvl="0"/>
            <a:r>
              <a:rPr lang="en-US" dirty="0" smtClean="0"/>
              <a:t>The students act </a:t>
            </a:r>
            <a:r>
              <a:rPr lang="en-US" dirty="0"/>
              <a:t>as operations </a:t>
            </a:r>
            <a:r>
              <a:rPr lang="en-US" dirty="0" smtClean="0"/>
              <a:t>managers, apply the OM tools, techniques, and methodologies to </a:t>
            </a:r>
            <a:r>
              <a:rPr lang="en-US" dirty="0"/>
              <a:t>the system under their </a:t>
            </a:r>
            <a:r>
              <a:rPr lang="en-US" dirty="0" smtClean="0"/>
              <a:t>supervision in </a:t>
            </a:r>
            <a:r>
              <a:rPr lang="en-US" dirty="0"/>
              <a:t>a </a:t>
            </a:r>
            <a:r>
              <a:rPr lang="en-US" dirty="0" smtClean="0"/>
              <a:t>virtual environment</a:t>
            </a:r>
            <a:r>
              <a:rPr lang="en-US" dirty="0"/>
              <a:t>. </a:t>
            </a:r>
            <a:endParaRPr lang="en-US" dirty="0" smtClean="0"/>
          </a:p>
          <a:p>
            <a:pPr lvl="0"/>
            <a:r>
              <a:rPr lang="en-US" b="1" dirty="0" smtClean="0">
                <a:solidFill>
                  <a:srgbClr val="C00000"/>
                </a:solidFill>
              </a:rPr>
              <a:t>After </a:t>
            </a:r>
            <a:r>
              <a:rPr lang="en-US" b="1" dirty="0">
                <a:solidFill>
                  <a:srgbClr val="C00000"/>
                </a:solidFill>
              </a:rPr>
              <a:t>the first game, the students realize that understanding the course material plays a profound role in their performance in the game; therefore, they allocate more time to learn the course material related to the second game</a:t>
            </a:r>
            <a:r>
              <a:rPr lang="en-US" b="1" dirty="0" smtClean="0">
                <a:solidFill>
                  <a:srgbClr val="C00000"/>
                </a:solidFill>
              </a:rPr>
              <a:t>.</a:t>
            </a:r>
          </a:p>
          <a:p>
            <a:r>
              <a:rPr lang="en-US" dirty="0"/>
              <a:t>In a report, students will explain how they played the games, what operations management tools and techniques they used, the good and bad decisions they made, and what they learned throughout the games</a:t>
            </a:r>
            <a:r>
              <a:rPr lang="en-US" dirty="0" smtClean="0"/>
              <a:t>.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0" y="980928"/>
            <a:ext cx="8815190" cy="541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414593"/>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10. Online </a:t>
            </a:r>
            <a:r>
              <a:rPr lang="en-US" dirty="0"/>
              <a:t>Communication </a:t>
            </a:r>
            <a:r>
              <a:rPr lang="en-US" dirty="0" smtClean="0"/>
              <a:t>System (Moodle)</a:t>
            </a:r>
            <a:endParaRPr lang="en-US" dirty="0"/>
          </a:p>
        </p:txBody>
      </p:sp>
      <p:sp>
        <p:nvSpPr>
          <p:cNvPr id="3" name="Content Placeholder 2"/>
          <p:cNvSpPr>
            <a:spLocks noGrp="1"/>
          </p:cNvSpPr>
          <p:nvPr>
            <p:ph idx="1"/>
          </p:nvPr>
        </p:nvSpPr>
        <p:spPr>
          <a:xfrm>
            <a:off x="22264" y="994538"/>
            <a:ext cx="9121736" cy="5299076"/>
          </a:xfrm>
        </p:spPr>
        <p:txBody>
          <a:bodyPr/>
          <a:lstStyle/>
          <a:p>
            <a:pPr lvl="0"/>
            <a:r>
              <a:rPr lang="en-US" dirty="0" smtClean="0"/>
              <a:t>To </a:t>
            </a:r>
            <a:r>
              <a:rPr lang="en-US" dirty="0"/>
              <a:t>make sure the students have listened to the lecture captures, have taken basic quizzes, and have worked on the assignments. </a:t>
            </a:r>
            <a:endParaRPr lang="en-US" dirty="0" smtClean="0"/>
          </a:p>
          <a:p>
            <a:pPr lvl="0"/>
            <a:r>
              <a:rPr lang="en-US" dirty="0" smtClean="0"/>
              <a:t>We </a:t>
            </a:r>
            <a:r>
              <a:rPr lang="en-US" dirty="0"/>
              <a:t>send emails at least once a day, and a few hours before the quiz due dates to the students who seem to have not listened to the lectures, or have not taken the basic quizzes. </a:t>
            </a:r>
            <a:endParaRPr lang="en-US" dirty="0" smtClean="0"/>
          </a:p>
          <a:p>
            <a:pPr lvl="0"/>
            <a:r>
              <a:rPr lang="en-US" dirty="0" smtClean="0"/>
              <a:t>We </a:t>
            </a:r>
            <a:r>
              <a:rPr lang="en-US" dirty="0"/>
              <a:t>also send emails to the students who have taken the basic quizzes, instructing them to proceed ahead to the solve assignments, get ready for class discussion, and be prepared for the upcoming intermediate and advanced quizzes. </a:t>
            </a:r>
            <a:endParaRPr lang="en-US" dirty="0" smtClean="0"/>
          </a:p>
          <a:p>
            <a:pPr lvl="0"/>
            <a:r>
              <a:rPr lang="en-US" dirty="0" smtClean="0"/>
              <a:t>We </a:t>
            </a:r>
            <a:r>
              <a:rPr lang="en-US" dirty="0"/>
              <a:t>also open forums on Moodle allowing the students to search for teammates or discuss specific topics. </a:t>
            </a:r>
            <a:endParaRPr lang="en-US" dirty="0" smtClean="0"/>
          </a:p>
        </p:txBody>
      </p:sp>
      <p:pic>
        <p:nvPicPr>
          <p:cNvPr id="20482" name="Picture 2" descr="Moodle Logo"/>
          <p:cNvPicPr>
            <a:picLocks noChangeAspect="1" noChangeArrowheads="1"/>
          </p:cNvPicPr>
          <p:nvPr/>
        </p:nvPicPr>
        <p:blipFill rotWithShape="1">
          <a:blip r:embed="rId3">
            <a:extLst>
              <a:ext uri="{28A0092B-C50C-407E-A947-70E740481C1C}">
                <a14:useLocalDpi xmlns:a14="http://schemas.microsoft.com/office/drawing/2010/main" val="0"/>
              </a:ext>
            </a:extLst>
          </a:blip>
          <a:srcRect t="22548" b="21534"/>
          <a:stretch/>
        </p:blipFill>
        <p:spPr bwMode="auto">
          <a:xfrm>
            <a:off x="3" y="1828801"/>
            <a:ext cx="9144000" cy="264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03779"/>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11. Academic </a:t>
            </a:r>
            <a:r>
              <a:rPr lang="en-US" dirty="0"/>
              <a:t>Honesty Control System. </a:t>
            </a:r>
          </a:p>
        </p:txBody>
      </p:sp>
      <p:sp>
        <p:nvSpPr>
          <p:cNvPr id="3" name="Content Placeholder 2"/>
          <p:cNvSpPr>
            <a:spLocks noGrp="1"/>
          </p:cNvSpPr>
          <p:nvPr>
            <p:ph idx="1"/>
          </p:nvPr>
        </p:nvSpPr>
        <p:spPr>
          <a:xfrm>
            <a:off x="38030" y="1199496"/>
            <a:ext cx="9121736" cy="5299076"/>
          </a:xfrm>
        </p:spPr>
        <p:txBody>
          <a:bodyPr/>
          <a:lstStyle/>
          <a:p>
            <a:pPr marL="0" lvl="0" indent="0">
              <a:buNone/>
            </a:pPr>
            <a:r>
              <a:rPr lang="en-US" dirty="0" smtClean="0"/>
              <a:t>Moodle enables the instructor to play the role of </a:t>
            </a:r>
            <a:r>
              <a:rPr lang="en-US" b="1" dirty="0" smtClean="0">
                <a:solidFill>
                  <a:srgbClr val="C00000"/>
                </a:solidFill>
              </a:rPr>
              <a:t>big brother</a:t>
            </a:r>
            <a:r>
              <a:rPr lang="en-US" dirty="0" smtClean="0"/>
              <a:t>. </a:t>
            </a:r>
          </a:p>
          <a:p>
            <a:pPr lvl="0"/>
            <a:r>
              <a:rPr lang="en-US" dirty="0" smtClean="0"/>
              <a:t>A wealth of data on student interactions is available </a:t>
            </a:r>
          </a:p>
          <a:p>
            <a:pPr lvl="1"/>
            <a:r>
              <a:rPr lang="en-US" dirty="0" smtClean="0"/>
              <a:t>the </a:t>
            </a:r>
            <a:r>
              <a:rPr lang="en-US" dirty="0"/>
              <a:t>time and duration </a:t>
            </a:r>
            <a:r>
              <a:rPr lang="en-US" dirty="0" smtClean="0"/>
              <a:t>a student </a:t>
            </a:r>
            <a:r>
              <a:rPr lang="en-US" dirty="0"/>
              <a:t>has listened to a </a:t>
            </a:r>
            <a:r>
              <a:rPr lang="en-US" dirty="0" smtClean="0"/>
              <a:t>lecture</a:t>
            </a:r>
          </a:p>
          <a:p>
            <a:pPr lvl="1"/>
            <a:r>
              <a:rPr lang="en-US" dirty="0" smtClean="0"/>
              <a:t>the </a:t>
            </a:r>
            <a:r>
              <a:rPr lang="en-US" dirty="0"/>
              <a:t>time and duration </a:t>
            </a:r>
            <a:r>
              <a:rPr lang="en-US" dirty="0" smtClean="0"/>
              <a:t>a student has </a:t>
            </a:r>
            <a:r>
              <a:rPr lang="en-US" dirty="0"/>
              <a:t>spent on quizzes, etc. </a:t>
            </a:r>
            <a:endParaRPr lang="en-US" dirty="0" smtClean="0"/>
          </a:p>
          <a:p>
            <a:r>
              <a:rPr lang="en-US" dirty="0" smtClean="0"/>
              <a:t>Several </a:t>
            </a:r>
            <a:r>
              <a:rPr lang="en-US" dirty="0"/>
              <a:t>types of simple and multiple linear regression analyses are conducted in the back-ground to ensure academic integrity. </a:t>
            </a:r>
            <a:endParaRPr lang="en-US" dirty="0" smtClean="0"/>
          </a:p>
          <a:p>
            <a:pPr lvl="1"/>
            <a:r>
              <a:rPr lang="en-US" dirty="0"/>
              <a:t>If the ratio of the </a:t>
            </a:r>
            <a:r>
              <a:rPr lang="en-US" dirty="0" smtClean="0"/>
              <a:t>quiz-grade/time-spent </a:t>
            </a:r>
            <a:r>
              <a:rPr lang="en-US" dirty="0"/>
              <a:t>by the student </a:t>
            </a:r>
            <a:r>
              <a:rPr lang="en-US" b="1" dirty="0" smtClean="0">
                <a:solidFill>
                  <a:srgbClr val="C00000"/>
                </a:solidFill>
              </a:rPr>
              <a:t>exceeds UCL</a:t>
            </a:r>
            <a:r>
              <a:rPr lang="en-US" dirty="0"/>
              <a:t>, odds of monitoring and auditing the student increase.  If it </a:t>
            </a:r>
            <a:r>
              <a:rPr lang="en-US" b="1" dirty="0">
                <a:solidFill>
                  <a:srgbClr val="C00000"/>
                </a:solidFill>
              </a:rPr>
              <a:t>falls below LCL</a:t>
            </a:r>
            <a:r>
              <a:rPr lang="en-US" dirty="0"/>
              <a:t>, we will try to support the student to improve his/her performance. </a:t>
            </a:r>
          </a:p>
          <a:p>
            <a:pPr lvl="1"/>
            <a:r>
              <a:rPr lang="en-US" dirty="0"/>
              <a:t>If the </a:t>
            </a:r>
            <a:r>
              <a:rPr lang="en-US" b="1" dirty="0" err="1">
                <a:solidFill>
                  <a:srgbClr val="C00000"/>
                </a:solidFill>
              </a:rPr>
              <a:t>StdDev</a:t>
            </a:r>
            <a:r>
              <a:rPr lang="en-US" b="1" dirty="0">
                <a:solidFill>
                  <a:srgbClr val="C00000"/>
                </a:solidFill>
              </a:rPr>
              <a:t> of the quiz grades </a:t>
            </a:r>
            <a:r>
              <a:rPr lang="en-US" dirty="0"/>
              <a:t>of a student </a:t>
            </a:r>
            <a:r>
              <a:rPr lang="en-US" b="1" dirty="0" smtClean="0">
                <a:solidFill>
                  <a:srgbClr val="C00000"/>
                </a:solidFill>
              </a:rPr>
              <a:t>exceeds UCL</a:t>
            </a:r>
            <a:r>
              <a:rPr lang="en-US" b="1" dirty="0">
                <a:solidFill>
                  <a:srgbClr val="C00000"/>
                </a:solidFill>
              </a:rPr>
              <a:t>,</a:t>
            </a:r>
            <a:r>
              <a:rPr lang="en-US" dirty="0"/>
              <a:t> odds of auditing the student increase</a:t>
            </a:r>
            <a:r>
              <a:rPr lang="en-US" dirty="0" smtClean="0"/>
              <a:t>. </a:t>
            </a:r>
            <a:endParaRPr lang="en-US" dirty="0"/>
          </a:p>
          <a:p>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 y="1734235"/>
            <a:ext cx="9020175" cy="428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4601237" y="1765767"/>
            <a:ext cx="4353577" cy="4335518"/>
          </a:xfrm>
          <a:prstGeom prst="rect">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8" name="Rectangle 7"/>
          <p:cNvSpPr/>
          <p:nvPr/>
        </p:nvSpPr>
        <p:spPr bwMode="auto">
          <a:xfrm>
            <a:off x="108065" y="1765767"/>
            <a:ext cx="4256683" cy="4335518"/>
          </a:xfrm>
          <a:prstGeom prst="rect">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1326894934"/>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a:t>Regression Analysis: quizzes vs. Mid-Term</a:t>
            </a:r>
          </a:p>
        </p:txBody>
      </p:sp>
      <p:sp>
        <p:nvSpPr>
          <p:cNvPr id="3" name="Content Placeholder 2"/>
          <p:cNvSpPr>
            <a:spLocks noGrp="1"/>
          </p:cNvSpPr>
          <p:nvPr>
            <p:ph idx="1"/>
          </p:nvPr>
        </p:nvSpPr>
        <p:spPr>
          <a:xfrm>
            <a:off x="22264" y="995342"/>
            <a:ext cx="9121736" cy="5299076"/>
          </a:xfrm>
        </p:spPr>
        <p:txBody>
          <a:bodyPr/>
          <a:lstStyle/>
          <a:p>
            <a:pPr marL="0" indent="0">
              <a:buNone/>
            </a:pPr>
            <a:r>
              <a:rPr lang="en-US" dirty="0" smtClean="0"/>
              <a:t>The </a:t>
            </a:r>
            <a:r>
              <a:rPr lang="en-US" dirty="0"/>
              <a:t>average </a:t>
            </a:r>
            <a:r>
              <a:rPr lang="en-US" dirty="0" smtClean="0"/>
              <a:t>grade online quizzes was  10% more than proctored midterm exams. </a:t>
            </a:r>
          </a:p>
          <a:p>
            <a:pPr lvl="1"/>
            <a:r>
              <a:rPr lang="en-US" sz="2400" dirty="0"/>
              <a:t>quizzes are taken shortly after listening to  the online lectures and shortly after in-class discussions </a:t>
            </a:r>
          </a:p>
          <a:p>
            <a:pPr lvl="1"/>
            <a:r>
              <a:rPr lang="en-US" sz="2400" dirty="0"/>
              <a:t>a</a:t>
            </a:r>
            <a:r>
              <a:rPr lang="en-US" sz="2400" dirty="0" smtClean="0"/>
              <a:t>re </a:t>
            </a:r>
            <a:r>
              <a:rPr lang="en-US" sz="2400" dirty="0"/>
              <a:t>open </a:t>
            </a:r>
            <a:r>
              <a:rPr lang="en-US" sz="2400" dirty="0" smtClean="0"/>
              <a:t>book</a:t>
            </a:r>
          </a:p>
          <a:p>
            <a:pPr lvl="1"/>
            <a:r>
              <a:rPr lang="en-US" sz="2400" dirty="0" smtClean="0"/>
              <a:t>the </a:t>
            </a:r>
            <a:r>
              <a:rPr lang="en-US" sz="2400" dirty="0"/>
              <a:t>lowest quiz </a:t>
            </a:r>
            <a:r>
              <a:rPr lang="en-US" sz="2400" dirty="0" smtClean="0"/>
              <a:t>was </a:t>
            </a:r>
            <a:r>
              <a:rPr lang="en-US" sz="2400" dirty="0"/>
              <a:t>dropped, </a:t>
            </a:r>
            <a:endParaRPr lang="en-US" sz="2400" dirty="0" smtClean="0"/>
          </a:p>
          <a:p>
            <a:pPr lvl="1"/>
            <a:r>
              <a:rPr lang="en-US" sz="2400" dirty="0" smtClean="0"/>
              <a:t>students </a:t>
            </a:r>
            <a:r>
              <a:rPr lang="en-US" sz="2400" dirty="0"/>
              <a:t>have more time </a:t>
            </a:r>
          </a:p>
          <a:p>
            <a:pPr lvl="1"/>
            <a:r>
              <a:rPr lang="en-US" sz="2400" dirty="0" smtClean="0"/>
              <a:t>Have less stress </a:t>
            </a:r>
            <a:r>
              <a:rPr lang="en-US" sz="2400" dirty="0"/>
              <a:t>during the quizzes</a:t>
            </a:r>
            <a:r>
              <a:rPr lang="en-US" sz="2400" dirty="0" smtClean="0"/>
              <a:t>. </a:t>
            </a:r>
          </a:p>
          <a:p>
            <a:pPr marL="0" indent="0">
              <a:buNone/>
            </a:pPr>
            <a:r>
              <a:rPr lang="en-US" dirty="0" smtClean="0"/>
              <a:t>Having </a:t>
            </a:r>
            <a:r>
              <a:rPr lang="en-US" dirty="0"/>
              <a:t>named all these elements, along with the great set of random algorithmic problems, we can claim that there is no evidence supporting academic disintegration attributed to quizzes</a:t>
            </a:r>
            <a:r>
              <a:rPr lang="en-US" dirty="0" smtClean="0"/>
              <a:t>. </a:t>
            </a:r>
          </a:p>
          <a:p>
            <a:pPr marL="0" indent="0">
              <a:buNone/>
            </a:pPr>
            <a:endParaRPr lang="en-US" dirty="0"/>
          </a:p>
        </p:txBody>
      </p:sp>
    </p:spTree>
    <p:extLst>
      <p:ext uri="{BB962C8B-B14F-4D97-AF65-F5344CB8AC3E}">
        <p14:creationId xmlns:p14="http://schemas.microsoft.com/office/powerpoint/2010/main" val="2256505270"/>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5082"/>
            <a:ext cx="8961607" cy="465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7111626" y="1225082"/>
            <a:ext cx="1710655" cy="3346303"/>
          </a:xfrm>
          <a:prstGeom prst="ellipse">
            <a:avLst/>
          </a:prstGeom>
          <a:noFill/>
          <a:ln w="76200" cap="flat" cmpd="sng" algn="ctr">
            <a:solidFill>
              <a:schemeClr val="bg1">
                <a:lumMod val="90000"/>
                <a:lumOff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solidFill>
                  <a:schemeClr val="bg1">
                    <a:lumMod val="90000"/>
                    <a:lumOff val="10000"/>
                  </a:schemeClr>
                </a:solidFill>
              </a:ln>
              <a:solidFill>
                <a:schemeClr val="tx1"/>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39359886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a:t>Descriptive </a:t>
            </a:r>
            <a:r>
              <a:rPr lang="en-US" dirty="0" smtClean="0"/>
              <a:t>Statistics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206" name="Picture 1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8095"/>
            <a:ext cx="9144000" cy="222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64049"/>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099455642"/>
              </p:ext>
            </p:extLst>
          </p:nvPr>
        </p:nvGraphicFramePr>
        <p:xfrm>
          <a:off x="448236" y="1381274"/>
          <a:ext cx="8303114" cy="4123056"/>
        </p:xfrm>
        <a:graphic>
          <a:graphicData uri="http://schemas.openxmlformats.org/presentationml/2006/ole">
            <mc:AlternateContent xmlns:mc="http://schemas.openxmlformats.org/markup-compatibility/2006">
              <mc:Choice xmlns:v="urn:schemas-microsoft-com:vml" Requires="v">
                <p:oleObj spid="_x0000_s24583" name="Worksheet" r:id="rId4" imgW="4162488" imgH="2066881" progId="Excel.Sheet.12">
                  <p:embed/>
                </p:oleObj>
              </mc:Choice>
              <mc:Fallback>
                <p:oleObj name="Worksheet" r:id="rId4" imgW="4162488" imgH="2066881" progId="Excel.Sheet.12">
                  <p:embed/>
                  <p:pic>
                    <p:nvPicPr>
                      <p:cNvPr id="0" name=""/>
                      <p:cNvPicPr/>
                      <p:nvPr/>
                    </p:nvPicPr>
                    <p:blipFill>
                      <a:blip r:embed="rId5"/>
                      <a:stretch>
                        <a:fillRect/>
                      </a:stretch>
                    </p:blipFill>
                    <p:spPr>
                      <a:xfrm>
                        <a:off x="448236" y="1381274"/>
                        <a:ext cx="8303114" cy="4123056"/>
                      </a:xfrm>
                      <a:prstGeom prst="rect">
                        <a:avLst/>
                      </a:prstGeom>
                    </p:spPr>
                  </p:pic>
                </p:oleObj>
              </mc:Fallback>
            </mc:AlternateContent>
          </a:graphicData>
        </a:graphic>
      </p:graphicFrame>
    </p:spTree>
    <p:extLst>
      <p:ext uri="{BB962C8B-B14F-4D97-AF65-F5344CB8AC3E}">
        <p14:creationId xmlns:p14="http://schemas.microsoft.com/office/powerpoint/2010/main" val="2858531166"/>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a:t>Pareto diagram for the four semester grades, Spring 2011 to Fall </a:t>
            </a:r>
            <a:r>
              <a:rPr lang="en-US" dirty="0" smtClean="0"/>
              <a:t>2012</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56461" y="1146875"/>
            <a:ext cx="8508570" cy="4990454"/>
          </a:xfrm>
          <a:prstGeom prst="rect">
            <a:avLst/>
          </a:prstGeom>
          <a:noFill/>
          <a:ln>
            <a:noFill/>
          </a:ln>
        </p:spPr>
      </p:pic>
    </p:spTree>
    <p:extLst>
      <p:ext uri="{BB962C8B-B14F-4D97-AF65-F5344CB8AC3E}">
        <p14:creationId xmlns:p14="http://schemas.microsoft.com/office/powerpoint/2010/main" val="1778417048"/>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lssacademy.com/wp-content/uploads/2010/06/cost-saving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384039" y="821417"/>
            <a:ext cx="3483518" cy="38783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09299" cy="878681"/>
          </a:xfrm>
        </p:spPr>
        <p:txBody>
          <a:bodyPr/>
          <a:lstStyle/>
          <a:p>
            <a:r>
              <a:rPr lang="en-US" dirty="0" smtClean="0"/>
              <a:t>Cost World – Bounded World</a:t>
            </a:r>
            <a:endParaRPr lang="en-US" dirty="0"/>
          </a:p>
        </p:txBody>
      </p:sp>
      <p:pic>
        <p:nvPicPr>
          <p:cNvPr id="20482" name="Picture 2" descr="http://www.amillionlives.net/wp-content/uploads/2011/07/Cost-Reduction-Strateg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20" y="3196409"/>
            <a:ext cx="4666155" cy="30912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5076062" y="4506312"/>
            <a:ext cx="4036410" cy="194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600" b="1" dirty="0">
                <a:solidFill>
                  <a:srgbClr val="C00000"/>
                </a:solidFill>
              </a:rPr>
              <a:t>I</a:t>
            </a:r>
            <a:r>
              <a:rPr lang="en-US" sz="2600" b="1" dirty="0" smtClean="0">
                <a:solidFill>
                  <a:srgbClr val="C00000"/>
                </a:solidFill>
              </a:rPr>
              <a:t>mprovement  </a:t>
            </a:r>
            <a:r>
              <a:rPr lang="en-US" sz="2600" dirty="0" smtClean="0"/>
              <a:t>by moving online or hybrid is also limited. </a:t>
            </a:r>
            <a:r>
              <a:rPr lang="en-US" sz="2600" b="1" dirty="0" smtClean="0">
                <a:solidFill>
                  <a:srgbClr val="C00000"/>
                </a:solidFill>
              </a:rPr>
              <a:t>2%, 5%, 10%, or </a:t>
            </a:r>
          </a:p>
          <a:p>
            <a:pPr marL="0" indent="0">
              <a:buNone/>
            </a:pPr>
            <a:r>
              <a:rPr lang="en-US" sz="2600" b="1" dirty="0" smtClean="0">
                <a:solidFill>
                  <a:srgbClr val="C00000"/>
                </a:solidFill>
              </a:rPr>
              <a:t>-%?</a:t>
            </a:r>
            <a:endParaRPr lang="en-US" sz="2600" b="1" dirty="0">
              <a:solidFill>
                <a:srgbClr val="C00000"/>
              </a:solidFill>
            </a:endParaRPr>
          </a:p>
        </p:txBody>
      </p:sp>
      <p:sp>
        <p:nvSpPr>
          <p:cNvPr id="3" name="Content Placeholder 2"/>
          <p:cNvSpPr>
            <a:spLocks noGrp="1"/>
          </p:cNvSpPr>
          <p:nvPr>
            <p:ph idx="1"/>
          </p:nvPr>
        </p:nvSpPr>
        <p:spPr>
          <a:xfrm>
            <a:off x="126124" y="1015809"/>
            <a:ext cx="4713451" cy="1821984"/>
          </a:xfrm>
        </p:spPr>
        <p:txBody>
          <a:bodyPr/>
          <a:lstStyle/>
          <a:p>
            <a:pPr marL="0" indent="0">
              <a:buNone/>
            </a:pPr>
            <a:r>
              <a:rPr lang="en-US" sz="2400" dirty="0" smtClean="0">
                <a:effectLst/>
              </a:rPr>
              <a:t>Reduction </a:t>
            </a:r>
            <a:r>
              <a:rPr lang="en-US" sz="2400" dirty="0">
                <a:effectLst/>
              </a:rPr>
              <a:t>in the cost of a traditional course delivery by switching it to online </a:t>
            </a:r>
            <a:r>
              <a:rPr lang="en-US" sz="2400" b="1" dirty="0">
                <a:solidFill>
                  <a:srgbClr val="C00000"/>
                </a:solidFill>
              </a:rPr>
              <a:t>is bound by the total cost of the course. </a:t>
            </a:r>
            <a:endParaRPr lang="en-US" sz="2400" b="1" dirty="0" smtClean="0">
              <a:solidFill>
                <a:srgbClr val="C00000"/>
              </a:solidFill>
            </a:endParaRPr>
          </a:p>
        </p:txBody>
      </p:sp>
    </p:spTree>
    <p:extLst>
      <p:ext uri="{BB962C8B-B14F-4D97-AF65-F5344CB8AC3E}">
        <p14:creationId xmlns:p14="http://schemas.microsoft.com/office/powerpoint/2010/main" val="29940893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smtClean="0"/>
              <a:t>Class Attendance, Class Participation, Class Engagement </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16683"/>
          <a:stretch/>
        </p:blipFill>
        <p:spPr bwMode="auto">
          <a:xfrm>
            <a:off x="898642" y="1671139"/>
            <a:ext cx="7062979" cy="3925620"/>
          </a:xfrm>
          <a:prstGeom prst="rect">
            <a:avLst/>
          </a:prstGeom>
          <a:noFill/>
          <a:ln>
            <a:noFill/>
          </a:ln>
        </p:spPr>
      </p:pic>
      <p:sp>
        <p:nvSpPr>
          <p:cNvPr id="3" name="Rectangle 2"/>
          <p:cNvSpPr/>
          <p:nvPr/>
        </p:nvSpPr>
        <p:spPr bwMode="auto">
          <a:xfrm>
            <a:off x="898642" y="1671139"/>
            <a:ext cx="7062979" cy="3925620"/>
          </a:xfrm>
          <a:prstGeom prst="rect">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2458005187"/>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smtClean="0"/>
              <a:t>Traditional Components of a Flipped Classroom Must Outperform the Best of the Traditional Courses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71" y="1053131"/>
            <a:ext cx="8723401" cy="524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619349"/>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0166"/>
          </a:xfrm>
        </p:spPr>
        <p:txBody>
          <a:bodyPr/>
          <a:lstStyle/>
          <a:p>
            <a:r>
              <a:rPr lang="en-US" dirty="0" smtClean="0"/>
              <a:t>The Gap Between Layers of Students</a:t>
            </a:r>
            <a:endParaRPr lang="en-US" dirty="0"/>
          </a:p>
        </p:txBody>
      </p:sp>
      <p:sp>
        <p:nvSpPr>
          <p:cNvPr id="7" name="Content Placeholder 2"/>
          <p:cNvSpPr txBox="1">
            <a:spLocks/>
          </p:cNvSpPr>
          <p:nvPr/>
        </p:nvSpPr>
        <p:spPr bwMode="auto">
          <a:xfrm>
            <a:off x="31532" y="5191289"/>
            <a:ext cx="8982776" cy="129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solidFill>
                  <a:schemeClr val="accent5">
                    <a:lumMod val="10000"/>
                  </a:schemeClr>
                </a:solidFill>
              </a:rPr>
              <a:t>Turn D and F students into C students. Or Turn A and B students into MS and PhD candidates. Unlike </a:t>
            </a:r>
            <a:r>
              <a:rPr lang="en-US" dirty="0" smtClean="0">
                <a:solidFill>
                  <a:schemeClr val="accent5">
                    <a:lumMod val="10000"/>
                  </a:schemeClr>
                </a:solidFill>
              </a:rPr>
              <a:t>Sci.,  Eng. and Soc. </a:t>
            </a:r>
            <a:r>
              <a:rPr lang="en-US" dirty="0">
                <a:solidFill>
                  <a:schemeClr val="accent5">
                    <a:lumMod val="10000"/>
                  </a:schemeClr>
                </a:solidFill>
              </a:rPr>
              <a:t>Science at CSUN, COBAE is not known  for MS and PhD.                               </a:t>
            </a:r>
          </a:p>
          <a:p>
            <a:pPr marL="0" indent="0">
              <a:buNone/>
            </a:pPr>
            <a:endParaRPr lang="en-US" sz="2600" dirty="0" smtClean="0"/>
          </a:p>
        </p:txBody>
      </p:sp>
      <p:grpSp>
        <p:nvGrpSpPr>
          <p:cNvPr id="22" name="Group 21"/>
          <p:cNvGrpSpPr/>
          <p:nvPr/>
        </p:nvGrpSpPr>
        <p:grpSpPr>
          <a:xfrm>
            <a:off x="-5452954" y="986118"/>
            <a:ext cx="13897706" cy="6927342"/>
            <a:chOff x="-5452954" y="986118"/>
            <a:chExt cx="13897706" cy="6927342"/>
          </a:xfrm>
        </p:grpSpPr>
        <p:sp>
          <p:nvSpPr>
            <p:cNvPr id="11" name="Arc 10"/>
            <p:cNvSpPr/>
            <p:nvPr/>
          </p:nvSpPr>
          <p:spPr bwMode="auto">
            <a:xfrm>
              <a:off x="-5452954" y="1481546"/>
              <a:ext cx="13496849" cy="6431914"/>
            </a:xfrm>
            <a:prstGeom prst="arc">
              <a:avLst/>
            </a:prstGeom>
            <a:solidFill>
              <a:schemeClr val="tx1"/>
            </a:solidFill>
            <a:ln w="5715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19" name="Group 18"/>
            <p:cNvGrpSpPr/>
            <p:nvPr/>
          </p:nvGrpSpPr>
          <p:grpSpPr>
            <a:xfrm>
              <a:off x="755757" y="986118"/>
              <a:ext cx="7688995" cy="4225323"/>
              <a:chOff x="755757" y="986118"/>
              <a:chExt cx="7688995" cy="4225323"/>
            </a:xfrm>
          </p:grpSpPr>
          <p:sp>
            <p:nvSpPr>
              <p:cNvPr id="3" name="Freeform 2"/>
              <p:cNvSpPr/>
              <p:nvPr/>
            </p:nvSpPr>
            <p:spPr bwMode="auto">
              <a:xfrm>
                <a:off x="1255059" y="1434350"/>
                <a:ext cx="6759388" cy="3263153"/>
              </a:xfrm>
              <a:custGeom>
                <a:avLst/>
                <a:gdLst>
                  <a:gd name="connsiteX0" fmla="*/ 0 w 6759388"/>
                  <a:gd name="connsiteY0" fmla="*/ 0 h 3263153"/>
                  <a:gd name="connsiteX1" fmla="*/ 6759388 w 6759388"/>
                  <a:gd name="connsiteY1" fmla="*/ 3263153 h 3263153"/>
                </a:gdLst>
                <a:ahLst/>
                <a:cxnLst>
                  <a:cxn ang="0">
                    <a:pos x="connsiteX0" y="connsiteY0"/>
                  </a:cxn>
                  <a:cxn ang="0">
                    <a:pos x="connsiteX1" y="connsiteY1"/>
                  </a:cxn>
                </a:cxnLst>
                <a:rect l="l" t="t" r="r" b="b"/>
                <a:pathLst>
                  <a:path w="6759388" h="3263153">
                    <a:moveTo>
                      <a:pt x="0" y="0"/>
                    </a:moveTo>
                    <a:lnTo>
                      <a:pt x="6759388" y="3263153"/>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10" name="Straight Arrow Connector 9"/>
              <p:cNvCxnSpPr/>
              <p:nvPr/>
            </p:nvCxnSpPr>
            <p:spPr bwMode="auto">
              <a:xfrm flipV="1">
                <a:off x="1331329" y="3848340"/>
                <a:ext cx="4569289" cy="89577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1331329" y="2206562"/>
                <a:ext cx="1053579" cy="251962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V="1">
                <a:off x="1255057" y="4697503"/>
                <a:ext cx="7189695" cy="83051"/>
              </a:xfrm>
              <a:prstGeom prst="straightConnector1">
                <a:avLst/>
              </a:prstGeom>
              <a:solidFill>
                <a:schemeClr val="accent1"/>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1268575" y="986118"/>
                <a:ext cx="26895" cy="3794436"/>
              </a:xfrm>
              <a:prstGeom prst="straightConnector1">
                <a:avLst/>
              </a:prstGeom>
              <a:solidFill>
                <a:schemeClr val="accent1"/>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rot="16200000">
                <a:off x="-500516" y="2904270"/>
                <a:ext cx="2943434" cy="430887"/>
              </a:xfrm>
              <a:prstGeom prst="rect">
                <a:avLst/>
              </a:prstGeom>
              <a:noFill/>
            </p:spPr>
            <p:txBody>
              <a:bodyPr wrap="none" rtlCol="0">
                <a:spAutoFit/>
              </a:bodyPr>
              <a:lstStyle/>
              <a:p>
                <a:r>
                  <a:rPr lang="en-US" b="1" dirty="0" smtClean="0">
                    <a:solidFill>
                      <a:srgbClr val="000000"/>
                    </a:solidFill>
                    <a:effectLst/>
                    <a:latin typeface="+mn-lt"/>
                  </a:rPr>
                  <a:t>Focus on the top  20%</a:t>
                </a:r>
                <a:endParaRPr lang="en-US" b="1" dirty="0">
                  <a:solidFill>
                    <a:srgbClr val="000000"/>
                  </a:solidFill>
                  <a:effectLst/>
                  <a:latin typeface="+mn-lt"/>
                </a:endParaRPr>
              </a:p>
            </p:txBody>
          </p:sp>
          <p:sp>
            <p:nvSpPr>
              <p:cNvPr id="21" name="TextBox 20"/>
              <p:cNvSpPr txBox="1"/>
              <p:nvPr/>
            </p:nvSpPr>
            <p:spPr>
              <a:xfrm>
                <a:off x="2542965" y="4780554"/>
                <a:ext cx="3472425" cy="430887"/>
              </a:xfrm>
              <a:prstGeom prst="rect">
                <a:avLst/>
              </a:prstGeom>
              <a:noFill/>
            </p:spPr>
            <p:txBody>
              <a:bodyPr wrap="none" rtlCol="0">
                <a:spAutoFit/>
              </a:bodyPr>
              <a:lstStyle/>
              <a:p>
                <a:r>
                  <a:rPr lang="en-US" b="1" dirty="0" smtClean="0">
                    <a:solidFill>
                      <a:srgbClr val="000000"/>
                    </a:solidFill>
                    <a:effectLst/>
                    <a:latin typeface="+mn-lt"/>
                  </a:rPr>
                  <a:t>Focus on the bottom  20%</a:t>
                </a:r>
                <a:endParaRPr lang="en-US" b="1" dirty="0">
                  <a:solidFill>
                    <a:srgbClr val="000000"/>
                  </a:solidFill>
                  <a:effectLst/>
                  <a:latin typeface="+mn-lt"/>
                </a:endParaRPr>
              </a:p>
            </p:txBody>
          </p:sp>
        </p:grpSp>
      </p:grpSp>
    </p:spTree>
    <p:extLst>
      <p:ext uri="{BB962C8B-B14F-4D97-AF65-F5344CB8AC3E}">
        <p14:creationId xmlns:p14="http://schemas.microsoft.com/office/powerpoint/2010/main" val="10407218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Flipped Classroom Has All the Competing Edges of Traditional, Hybrid, and </a:t>
            </a:r>
            <a:r>
              <a:rPr lang="en-US" smtClean="0"/>
              <a:t>Online Courses</a:t>
            </a:r>
            <a:endParaRPr lang="en-US" dirty="0"/>
          </a:p>
        </p:txBody>
      </p:sp>
      <p:sp>
        <p:nvSpPr>
          <p:cNvPr id="3" name="Content Placeholder 2"/>
          <p:cNvSpPr>
            <a:spLocks noGrp="1"/>
          </p:cNvSpPr>
          <p:nvPr>
            <p:ph idx="1"/>
          </p:nvPr>
        </p:nvSpPr>
        <p:spPr/>
        <p:txBody>
          <a:bodyPr/>
          <a:lstStyle/>
          <a:p>
            <a:r>
              <a:rPr lang="en-US" dirty="0"/>
              <a:t>In order for a flipped classroom to outperform its substitutes it need to at least have all online and hybrid capabilities. </a:t>
            </a:r>
          </a:p>
          <a:p>
            <a:r>
              <a:rPr lang="en-US" dirty="0"/>
              <a:t>Four competing edges of a successful course is clear, consistent, high expectations,   just in time  support,  continual assessment (early feedback and understand secret of early effective warning system warning on performance and how to improve) ,  student engagement social engagement collaborative teaching</a:t>
            </a:r>
          </a:p>
          <a:p>
            <a:endParaRPr lang="en-US" dirty="0"/>
          </a:p>
        </p:txBody>
      </p:sp>
    </p:spTree>
    <p:extLst>
      <p:ext uri="{BB962C8B-B14F-4D97-AF65-F5344CB8AC3E}">
        <p14:creationId xmlns:p14="http://schemas.microsoft.com/office/powerpoint/2010/main" val="76310917"/>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1.</a:t>
            </a:r>
            <a:endParaRPr lang="en-US" dirty="0"/>
          </a:p>
        </p:txBody>
      </p:sp>
      <p:sp>
        <p:nvSpPr>
          <p:cNvPr id="3" name="Content Placeholder 2"/>
          <p:cNvSpPr>
            <a:spLocks noGrp="1"/>
          </p:cNvSpPr>
          <p:nvPr>
            <p:ph idx="1"/>
          </p:nvPr>
        </p:nvSpPr>
        <p:spPr/>
        <p:txBody>
          <a:bodyPr/>
          <a:lstStyle/>
          <a:p>
            <a:pPr marL="0" lvl="0" indent="0">
              <a:buNone/>
            </a:pPr>
            <a:r>
              <a:rPr lang="en-US" dirty="0"/>
              <a:t>By delivering the lectures online using screen capture technology, students can learn the material at a time and location of their choice, when they are in control to pause, rewind, and fast forward the professor. The class time can be spent on problem solving, exercises, answering questions, and improving quantitative and analytical skills of our students. We provide statistical evidence to show that a flipped classroom, when implemented in a quantitative and analytical course, can outperform its substitutes.  The lectures captures will also contribute in the online repository asset in Operations Management</a:t>
            </a:r>
            <a:r>
              <a:rPr lang="en-US" dirty="0" smtClean="0"/>
              <a:t>.</a:t>
            </a:r>
            <a:endParaRPr lang="en-US" dirty="0"/>
          </a:p>
        </p:txBody>
      </p:sp>
    </p:spTree>
    <p:extLst>
      <p:ext uri="{BB962C8B-B14F-4D97-AF65-F5344CB8AC3E}">
        <p14:creationId xmlns:p14="http://schemas.microsoft.com/office/powerpoint/2010/main" val="3244440606"/>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2.</a:t>
            </a:r>
            <a:endParaRPr lang="en-US" dirty="0"/>
          </a:p>
        </p:txBody>
      </p:sp>
      <p:sp>
        <p:nvSpPr>
          <p:cNvPr id="3" name="Content Placeholder 2"/>
          <p:cNvSpPr>
            <a:spLocks noGrp="1"/>
          </p:cNvSpPr>
          <p:nvPr>
            <p:ph idx="1"/>
          </p:nvPr>
        </p:nvSpPr>
        <p:spPr/>
        <p:txBody>
          <a:bodyPr/>
          <a:lstStyle/>
          <a:p>
            <a:pPr marL="0" lvl="0" indent="0">
              <a:buNone/>
            </a:pPr>
            <a:r>
              <a:rPr lang="en-US" dirty="0" smtClean="0"/>
              <a:t>The </a:t>
            </a:r>
            <a:r>
              <a:rPr lang="en-US" dirty="0"/>
              <a:t>freed-up class time can also be spent on active learning and problem based learning. Over the time, the classroom can actually turn into a workshop, where the students can create, collaborate, and put into practice what they have learned through the lecture captures.  We provide specific examples on real world applications and discussions, collaborative exercises such as case studies, and virtual world applications such as web-based simulation games in our flipped class. Discussions of these kinds were unpreceded in the traditional version of our class due to class time constraint. </a:t>
            </a:r>
          </a:p>
        </p:txBody>
      </p:sp>
    </p:spTree>
    <p:extLst>
      <p:ext uri="{BB962C8B-B14F-4D97-AF65-F5344CB8AC3E}">
        <p14:creationId xmlns:p14="http://schemas.microsoft.com/office/powerpoint/2010/main" val="1041937924"/>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3.</a:t>
            </a:r>
            <a:endParaRPr lang="en-US" dirty="0"/>
          </a:p>
        </p:txBody>
      </p:sp>
      <p:sp>
        <p:nvSpPr>
          <p:cNvPr id="3" name="Content Placeholder 2"/>
          <p:cNvSpPr>
            <a:spLocks noGrp="1"/>
          </p:cNvSpPr>
          <p:nvPr>
            <p:ph idx="1"/>
          </p:nvPr>
        </p:nvSpPr>
        <p:spPr/>
        <p:txBody>
          <a:bodyPr/>
          <a:lstStyle/>
          <a:p>
            <a:pPr marL="0" lvl="0" indent="0">
              <a:buNone/>
            </a:pPr>
            <a:r>
              <a:rPr lang="en-US" sz="2000" dirty="0" smtClean="0"/>
              <a:t>Due </a:t>
            </a:r>
            <a:r>
              <a:rPr lang="en-US" sz="2000" dirty="0"/>
              <a:t>to well-designed animated lecture slides, lecture captures videos, step-by-step pre-solved assignments and before and after class online quizzes, a flipped classroom is an online class and its online components must compete with the best of the online courses.  We substantiate this claim through a survey in comparing the online component of our class with the average and the best online courses the students have taken.  Since not even a single face-to-face live class is canceled, a flipped classroom is also a traditional class. We compare the fill rate of the flipped and the traditional sessions of our OM course, and show the attractiveness of the flipped classroom and its high demand level.  Based on a survey, we substantiate that the high demand rate is not necessarily due to convenient class hours or ease of grading. Furthermore, we justify that a flipped classroom has a higher likelihood to ensure that the so-called Carnegie unit-hour (one unit credit requires 50 minutes of instructor-led activities and 100 minutes of independent work per week) requirements are followed. </a:t>
            </a:r>
          </a:p>
        </p:txBody>
      </p:sp>
    </p:spTree>
    <p:extLst>
      <p:ext uri="{BB962C8B-B14F-4D97-AF65-F5344CB8AC3E}">
        <p14:creationId xmlns:p14="http://schemas.microsoft.com/office/powerpoint/2010/main" val="3581935304"/>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4.</a:t>
            </a:r>
            <a:endParaRPr lang="en-US" dirty="0"/>
          </a:p>
        </p:txBody>
      </p:sp>
      <p:sp>
        <p:nvSpPr>
          <p:cNvPr id="3" name="Content Placeholder 2"/>
          <p:cNvSpPr>
            <a:spLocks noGrp="1"/>
          </p:cNvSpPr>
          <p:nvPr>
            <p:ph idx="1"/>
          </p:nvPr>
        </p:nvSpPr>
        <p:spPr/>
        <p:txBody>
          <a:bodyPr/>
          <a:lstStyle/>
          <a:p>
            <a:pPr marL="0" lvl="0" indent="0">
              <a:buNone/>
            </a:pPr>
            <a:r>
              <a:rPr lang="en-US" dirty="0" smtClean="0"/>
              <a:t>We </a:t>
            </a:r>
            <a:r>
              <a:rPr lang="en-US" dirty="0"/>
              <a:t>develop a network of resources and learning processes to support the core concepts of the flipped classroom. While there is no single model for the flipped classroom, piecemeal implementation of these tools and techniques does not yield a lasting competitive edge.  In a synchronized flipped course, all the components of the network of the resources and learning processes have to work in harmony.  We report the effectiveness of these components from the students’ perspectives.  </a:t>
            </a:r>
          </a:p>
        </p:txBody>
      </p:sp>
    </p:spTree>
    <p:extLst>
      <p:ext uri="{BB962C8B-B14F-4D97-AF65-F5344CB8AC3E}">
        <p14:creationId xmlns:p14="http://schemas.microsoft.com/office/powerpoint/2010/main" val="1731648797"/>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5.</a:t>
            </a:r>
            <a:endParaRPr lang="en-US" dirty="0"/>
          </a:p>
        </p:txBody>
      </p:sp>
      <p:sp>
        <p:nvSpPr>
          <p:cNvPr id="3" name="Content Placeholder 2"/>
          <p:cNvSpPr>
            <a:spLocks noGrp="1"/>
          </p:cNvSpPr>
          <p:nvPr>
            <p:ph idx="1"/>
          </p:nvPr>
        </p:nvSpPr>
        <p:spPr/>
        <p:txBody>
          <a:bodyPr/>
          <a:lstStyle/>
          <a:p>
            <a:pPr marL="0" lvl="0" indent="0">
              <a:buNone/>
            </a:pPr>
            <a:r>
              <a:rPr lang="en-US" dirty="0" smtClean="0"/>
              <a:t>We </a:t>
            </a:r>
            <a:r>
              <a:rPr lang="en-US" dirty="0"/>
              <a:t>emphasize that a flipped classroom needs to be (</a:t>
            </a:r>
            <a:r>
              <a:rPr lang="en-US" i="1" dirty="0"/>
              <a:t>a</a:t>
            </a:r>
            <a:r>
              <a:rPr lang="en-US" dirty="0"/>
              <a:t>) smooth (the work-load is uniformly spread over the semester due to well-paced lecture captures), (</a:t>
            </a:r>
            <a:r>
              <a:rPr lang="en-US" i="1" dirty="0"/>
              <a:t>b</a:t>
            </a:r>
            <a:r>
              <a:rPr lang="en-US" dirty="0"/>
              <a:t>) lean (the students do not have the opportunity to postpone watching the lectures due to after-lecture-before-class quizzes), and (</a:t>
            </a:r>
            <a:r>
              <a:rPr lang="en-US" i="1" dirty="0"/>
              <a:t>c</a:t>
            </a:r>
            <a:r>
              <a:rPr lang="en-US" dirty="0"/>
              <a:t>) synchronized (online components facilitate the learning process in the classroom, and live face-to-face in-class problem solving and troubleshooting which reinforce the online material</a:t>
            </a:r>
            <a:r>
              <a:rPr lang="en-US" dirty="0" smtClean="0"/>
              <a:t>).</a:t>
            </a:r>
            <a:endParaRPr lang="en-US" dirty="0"/>
          </a:p>
        </p:txBody>
      </p:sp>
    </p:spTree>
    <p:extLst>
      <p:ext uri="{BB962C8B-B14F-4D97-AF65-F5344CB8AC3E}">
        <p14:creationId xmlns:p14="http://schemas.microsoft.com/office/powerpoint/2010/main" val="3898904058"/>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6.</a:t>
            </a:r>
            <a:endParaRPr lang="en-US" dirty="0"/>
          </a:p>
        </p:txBody>
      </p:sp>
      <p:sp>
        <p:nvSpPr>
          <p:cNvPr id="3" name="Content Placeholder 2"/>
          <p:cNvSpPr>
            <a:spLocks noGrp="1"/>
          </p:cNvSpPr>
          <p:nvPr>
            <p:ph idx="1"/>
          </p:nvPr>
        </p:nvSpPr>
        <p:spPr/>
        <p:txBody>
          <a:bodyPr/>
          <a:lstStyle/>
          <a:p>
            <a:pPr lvl="0"/>
            <a:r>
              <a:rPr lang="en-US" dirty="0" smtClean="0"/>
              <a:t>One </a:t>
            </a:r>
            <a:r>
              <a:rPr lang="en-US" dirty="0"/>
              <a:t>of the main characteristics of a flipped classroom is its differentiating power.  The online wing of a flipped course can provide what is needed for the average and below average student.  It can also help international students and students with some disabilities. However, the in-class wing of a flipped classroom, not only serves the higher layers of our students, but also transforms the courses into a non-tradable product, i.e., a product renewing itself in each new offering based on the questions and discussions brought up throughout the in-class discussions in the previous sessions and previous semesters.  If an online class can be considered as a made-to-stock product, a flipped classroom is a make-to-order product. </a:t>
            </a:r>
          </a:p>
        </p:txBody>
      </p:sp>
    </p:spTree>
    <p:extLst>
      <p:ext uri="{BB962C8B-B14F-4D97-AF65-F5344CB8AC3E}">
        <p14:creationId xmlns:p14="http://schemas.microsoft.com/office/powerpoint/2010/main" val="269845714"/>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http://www.desertthetahealing.com/attachments/Image/website/top_teacher_assistant_hat-p148601626706409662qz14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2470481"/>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035" y="1021981"/>
            <a:ext cx="1989334" cy="184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09299" cy="878681"/>
          </a:xfrm>
        </p:spPr>
        <p:txBody>
          <a:bodyPr/>
          <a:lstStyle/>
          <a:p>
            <a:r>
              <a:rPr lang="en-US" dirty="0" smtClean="0"/>
              <a:t>Costs = Trips, Professors, Classrooms, TAs</a:t>
            </a:r>
            <a:endParaRPr lang="en-US" dirty="0"/>
          </a:p>
        </p:txBody>
      </p:sp>
      <p:sp>
        <p:nvSpPr>
          <p:cNvPr id="3" name="Content Placeholder 2"/>
          <p:cNvSpPr>
            <a:spLocks noGrp="1"/>
          </p:cNvSpPr>
          <p:nvPr>
            <p:ph idx="1"/>
          </p:nvPr>
        </p:nvSpPr>
        <p:spPr>
          <a:xfrm>
            <a:off x="0" y="997333"/>
            <a:ext cx="9144000" cy="2201892"/>
          </a:xfrm>
        </p:spPr>
        <p:txBody>
          <a:bodyPr/>
          <a:lstStyle/>
          <a:p>
            <a:pPr marL="0" indent="0">
              <a:buNone/>
            </a:pPr>
            <a:r>
              <a:rPr lang="en-US" sz="2600" dirty="0" smtClean="0"/>
              <a:t>For </a:t>
            </a:r>
            <a:r>
              <a:rPr lang="en-US" sz="2600" dirty="0"/>
              <a:t>the </a:t>
            </a:r>
            <a:r>
              <a:rPr lang="en-US" sz="2600" dirty="0" smtClean="0"/>
              <a:t>hybrid courses </a:t>
            </a:r>
            <a:r>
              <a:rPr lang="en-US" sz="2600" b="1" dirty="0" smtClean="0">
                <a:solidFill>
                  <a:srgbClr val="C00000"/>
                </a:solidFill>
              </a:rPr>
              <a:t>to                        achieve </a:t>
            </a:r>
            <a:r>
              <a:rPr lang="en-US" sz="2600" b="1" dirty="0">
                <a:solidFill>
                  <a:srgbClr val="C00000"/>
                </a:solidFill>
              </a:rPr>
              <a:t>their cost </a:t>
            </a:r>
            <a:r>
              <a:rPr lang="en-US" sz="2600" b="1" dirty="0" smtClean="0">
                <a:solidFill>
                  <a:srgbClr val="C00000"/>
                </a:solidFill>
              </a:rPr>
              <a:t>reduction  goal from the                       </a:t>
            </a:r>
            <a:r>
              <a:rPr lang="en-US" sz="2600" b="1" dirty="0">
                <a:solidFill>
                  <a:srgbClr val="C00000"/>
                </a:solidFill>
              </a:rPr>
              <a:t>students’ perspective</a:t>
            </a:r>
            <a:r>
              <a:rPr lang="en-US" sz="2600" dirty="0"/>
              <a:t>, it is </a:t>
            </a:r>
            <a:r>
              <a:rPr lang="en-US" sz="2600" dirty="0" smtClean="0"/>
              <a:t>important </a:t>
            </a:r>
            <a:r>
              <a:rPr lang="en-US" sz="2600" b="1" dirty="0">
                <a:solidFill>
                  <a:srgbClr val="C00000"/>
                </a:solidFill>
              </a:rPr>
              <a:t>to </a:t>
            </a:r>
            <a:r>
              <a:rPr lang="en-US" sz="2600" b="1" dirty="0" smtClean="0">
                <a:solidFill>
                  <a:srgbClr val="C00000"/>
                </a:solidFill>
              </a:rPr>
              <a:t>bundle                       </a:t>
            </a:r>
            <a:r>
              <a:rPr lang="en-US" sz="2600" b="1" dirty="0">
                <a:solidFill>
                  <a:srgbClr val="C00000"/>
                </a:solidFill>
              </a:rPr>
              <a:t>2-4 courses  </a:t>
            </a:r>
            <a:r>
              <a:rPr lang="en-US" sz="2600" dirty="0"/>
              <a:t>in a hybrid </a:t>
            </a:r>
            <a:r>
              <a:rPr lang="en-US" sz="2600" dirty="0" smtClean="0"/>
              <a:t>                             form - to </a:t>
            </a:r>
            <a:r>
              <a:rPr lang="en-US" sz="2600" dirty="0"/>
              <a:t>save a </a:t>
            </a:r>
            <a:r>
              <a:rPr lang="en-US" sz="2600" dirty="0" smtClean="0"/>
              <a:t>direct  $                         and indirect (time) cost of round trip </a:t>
            </a:r>
            <a:r>
              <a:rPr lang="en-US" sz="2600" dirty="0"/>
              <a:t>to </a:t>
            </a:r>
            <a:r>
              <a:rPr lang="en-US" sz="2600" dirty="0" smtClean="0"/>
              <a:t>campus</a:t>
            </a:r>
            <a:r>
              <a:rPr lang="en-US" sz="2600" dirty="0"/>
              <a:t>. </a:t>
            </a:r>
          </a:p>
        </p:txBody>
      </p:sp>
      <p:pic>
        <p:nvPicPr>
          <p:cNvPr id="21513" name="Picture 9" descr="http://news.stanford.edu/thedish/wp-content/uploads/2012/06/otl.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78" y="4078878"/>
            <a:ext cx="3011860" cy="225889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http://blurblawg.typepad.com/.a/6a00e54f871a9c88330120a5d73398970c-800w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5340" y="4319667"/>
            <a:ext cx="3094070" cy="206087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3066565" y="4350156"/>
            <a:ext cx="3065079" cy="201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sz="2600" b="1" dirty="0" smtClean="0">
                <a:solidFill>
                  <a:srgbClr val="C00000"/>
                </a:solidFill>
              </a:rPr>
              <a:t>Opportunity cost of room &gt; Opportunity</a:t>
            </a:r>
          </a:p>
          <a:p>
            <a:pPr marL="0" indent="0">
              <a:buFont typeface="Book Antiqua" pitchFamily="18" charset="0"/>
              <a:buNone/>
            </a:pPr>
            <a:r>
              <a:rPr lang="en-US" sz="2600" b="1" dirty="0" smtClean="0">
                <a:solidFill>
                  <a:srgbClr val="C00000"/>
                </a:solidFill>
              </a:rPr>
              <a:t> cost of professor.</a:t>
            </a:r>
          </a:p>
        </p:txBody>
      </p:sp>
      <p:sp>
        <p:nvSpPr>
          <p:cNvPr id="9" name="Content Placeholder 2"/>
          <p:cNvSpPr txBox="1">
            <a:spLocks/>
          </p:cNvSpPr>
          <p:nvPr/>
        </p:nvSpPr>
        <p:spPr bwMode="auto">
          <a:xfrm>
            <a:off x="0" y="3215879"/>
            <a:ext cx="8481848" cy="64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sz="2600" dirty="0" smtClean="0"/>
              <a:t>Online and hybrid, </a:t>
            </a:r>
            <a:r>
              <a:rPr lang="en-US" sz="2600" b="1" dirty="0" smtClean="0">
                <a:solidFill>
                  <a:srgbClr val="C00000"/>
                </a:solidFill>
              </a:rPr>
              <a:t>no prof., extensive TA hours?</a:t>
            </a:r>
            <a:endParaRPr lang="en-US" sz="2600" b="1" dirty="0">
              <a:solidFill>
                <a:srgbClr val="C00000"/>
              </a:solidFill>
            </a:endParaRPr>
          </a:p>
        </p:txBody>
      </p:sp>
    </p:spTree>
    <p:extLst>
      <p:ext uri="{BB962C8B-B14F-4D97-AF65-F5344CB8AC3E}">
        <p14:creationId xmlns:p14="http://schemas.microsoft.com/office/powerpoint/2010/main" val="40379139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1"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dirty="0" smtClean="0"/>
              <a:t>7.</a:t>
            </a:r>
            <a:endParaRPr lang="en-US" dirty="0"/>
          </a:p>
        </p:txBody>
      </p:sp>
      <p:sp>
        <p:nvSpPr>
          <p:cNvPr id="3" name="Content Placeholder 2"/>
          <p:cNvSpPr>
            <a:spLocks noGrp="1"/>
          </p:cNvSpPr>
          <p:nvPr>
            <p:ph idx="1"/>
          </p:nvPr>
        </p:nvSpPr>
        <p:spPr/>
        <p:txBody>
          <a:bodyPr/>
          <a:lstStyle/>
          <a:p>
            <a:pPr marL="0" lvl="0" indent="0">
              <a:buNone/>
            </a:pPr>
            <a:r>
              <a:rPr lang="en-US" dirty="0" smtClean="0"/>
              <a:t>By </a:t>
            </a:r>
            <a:r>
              <a:rPr lang="en-US" dirty="0"/>
              <a:t>comparing unproctored online quizzes with proctored midterm and final exams, we show that a flipped classroom benefits from a high level of academic honesty. It seems that when students have face-to-face communication with their professor (as is the case in a flipped classroom but not in an online course), the likelihood of academic dishonesty in online quizzes (in flipped classes) diminishes.</a:t>
            </a:r>
          </a:p>
          <a:p>
            <a:endParaRPr lang="en-US" dirty="0"/>
          </a:p>
        </p:txBody>
      </p:sp>
    </p:spTree>
    <p:extLst>
      <p:ext uri="{BB962C8B-B14F-4D97-AF65-F5344CB8AC3E}">
        <p14:creationId xmlns:p14="http://schemas.microsoft.com/office/powerpoint/2010/main" val="2308565697"/>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The network of 16 Resources and Learning Processes </a:t>
            </a:r>
            <a:br>
              <a:rPr lang="en-US" dirty="0" smtClean="0"/>
            </a:br>
            <a:r>
              <a:rPr lang="en-US" dirty="0" smtClean="0"/>
              <a:t>to Re-enforce the Core Concept</a:t>
            </a:r>
            <a:endParaRPr lang="en-US" dirty="0"/>
          </a:p>
        </p:txBody>
      </p:sp>
      <p:pic>
        <p:nvPicPr>
          <p:cNvPr id="47" name="Picture 46"/>
          <p:cNvPicPr/>
          <p:nvPr/>
        </p:nvPicPr>
        <p:blipFill>
          <a:blip r:embed="rId3">
            <a:extLst>
              <a:ext uri="{28A0092B-C50C-407E-A947-70E740481C1C}">
                <a14:useLocalDpi xmlns:a14="http://schemas.microsoft.com/office/drawing/2010/main" val="0"/>
              </a:ext>
            </a:extLst>
          </a:blip>
          <a:srcRect/>
          <a:stretch>
            <a:fillRect/>
          </a:stretch>
        </p:blipFill>
        <p:spPr bwMode="auto">
          <a:xfrm>
            <a:off x="1" y="1032163"/>
            <a:ext cx="9143999" cy="5067944"/>
          </a:xfrm>
          <a:prstGeom prst="rect">
            <a:avLst/>
          </a:prstGeom>
          <a:noFill/>
          <a:ln>
            <a:noFill/>
          </a:ln>
        </p:spPr>
      </p:pic>
      <p:sp>
        <p:nvSpPr>
          <p:cNvPr id="3" name="Oval 2"/>
          <p:cNvSpPr/>
          <p:nvPr/>
        </p:nvSpPr>
        <p:spPr bwMode="auto">
          <a:xfrm>
            <a:off x="6747642" y="1738762"/>
            <a:ext cx="1710655" cy="3346303"/>
          </a:xfrm>
          <a:prstGeom prst="ellipse">
            <a:avLst/>
          </a:prstGeom>
          <a:noFill/>
          <a:ln w="76200" cap="flat" cmpd="sng" algn="ctr">
            <a:solidFill>
              <a:schemeClr val="bg1">
                <a:lumMod val="90000"/>
                <a:lumOff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solidFill>
                  <a:schemeClr val="bg1">
                    <a:lumMod val="90000"/>
                    <a:lumOff val="10000"/>
                  </a:schemeClr>
                </a:solidFill>
              </a:ln>
              <a:solidFill>
                <a:schemeClr val="tx1"/>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304146577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Cost World – Behavioral Aspects</a:t>
            </a:r>
            <a:endParaRPr lang="en-US" dirty="0"/>
          </a:p>
        </p:txBody>
      </p:sp>
      <p:sp>
        <p:nvSpPr>
          <p:cNvPr id="3" name="Content Placeholder 2"/>
          <p:cNvSpPr>
            <a:spLocks noGrp="1"/>
          </p:cNvSpPr>
          <p:nvPr>
            <p:ph idx="1"/>
          </p:nvPr>
        </p:nvSpPr>
        <p:spPr>
          <a:xfrm>
            <a:off x="0" y="932280"/>
            <a:ext cx="6378464" cy="1448313"/>
          </a:xfrm>
        </p:spPr>
        <p:txBody>
          <a:bodyPr/>
          <a:lstStyle/>
          <a:p>
            <a:pPr marL="0" indent="0">
              <a:buNone/>
            </a:pPr>
            <a:r>
              <a:rPr lang="en-US" sz="2600" b="1" dirty="0">
                <a:solidFill>
                  <a:srgbClr val="C00000"/>
                </a:solidFill>
              </a:rPr>
              <a:t>Mak</a:t>
            </a:r>
            <a:r>
              <a:rPr lang="en-US" sz="2600" b="1" dirty="0" smtClean="0">
                <a:solidFill>
                  <a:srgbClr val="C00000"/>
                </a:solidFill>
              </a:rPr>
              <a:t>e </a:t>
            </a:r>
            <a:r>
              <a:rPr lang="en-US" sz="2600" b="1" dirty="0">
                <a:solidFill>
                  <a:srgbClr val="C00000"/>
                </a:solidFill>
              </a:rPr>
              <a:t>the </a:t>
            </a:r>
            <a:r>
              <a:rPr lang="en-US" sz="2600" b="1" dirty="0" smtClean="0">
                <a:solidFill>
                  <a:srgbClr val="C00000"/>
                </a:solidFill>
              </a:rPr>
              <a:t>educational entity more </a:t>
            </a:r>
            <a:r>
              <a:rPr lang="en-US" sz="2600" b="1" dirty="0">
                <a:solidFill>
                  <a:srgbClr val="C00000"/>
                </a:solidFill>
              </a:rPr>
              <a:t>efficient through workforce </a:t>
            </a:r>
            <a:r>
              <a:rPr lang="en-US" sz="2600" b="1" dirty="0" smtClean="0">
                <a:solidFill>
                  <a:srgbClr val="C00000"/>
                </a:solidFill>
              </a:rPr>
              <a:t>reduction?</a:t>
            </a:r>
            <a:r>
              <a:rPr lang="en-US" sz="2600" dirty="0" smtClean="0"/>
              <a:t> </a:t>
            </a:r>
            <a:r>
              <a:rPr lang="en-US" sz="2600" dirty="0"/>
              <a:t>Human resources will informally  </a:t>
            </a:r>
            <a:r>
              <a:rPr lang="en-US" sz="2600" dirty="0" smtClean="0"/>
              <a:t>resist.</a:t>
            </a:r>
          </a:p>
          <a:p>
            <a:pPr marL="457200" lvl="1" indent="0">
              <a:buNone/>
            </a:pPr>
            <a:endParaRPr lang="en-US" sz="2400" dirty="0" smtClean="0"/>
          </a:p>
        </p:txBody>
      </p:sp>
      <p:pic>
        <p:nvPicPr>
          <p:cNvPr id="4" name="Picture 2" descr="C:\Documents and Settings\Administrator\Local Settings\Temporary Internet Files\Content.IE5\22JDBHYC\MPj04373580000[1].jpg"/>
          <p:cNvPicPr>
            <a:picLocks noChangeAspect="1" noChangeArrowheads="1"/>
          </p:cNvPicPr>
          <p:nvPr/>
        </p:nvPicPr>
        <p:blipFill>
          <a:blip r:embed="rId3" cstate="print"/>
          <a:srcRect/>
          <a:stretch>
            <a:fillRect/>
          </a:stretch>
        </p:blipFill>
        <p:spPr bwMode="auto">
          <a:xfrm>
            <a:off x="126118" y="2547694"/>
            <a:ext cx="3831022" cy="3831022"/>
          </a:xfrm>
          <a:prstGeom prst="rect">
            <a:avLst/>
          </a:prstGeom>
          <a:noFill/>
        </p:spPr>
      </p:pic>
      <p:sp>
        <p:nvSpPr>
          <p:cNvPr id="6" name="Content Placeholder 2"/>
          <p:cNvSpPr txBox="1">
            <a:spLocks/>
          </p:cNvSpPr>
          <p:nvPr/>
        </p:nvSpPr>
        <p:spPr bwMode="auto">
          <a:xfrm>
            <a:off x="4010926" y="2586189"/>
            <a:ext cx="1923707" cy="16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600" b="1" dirty="0" smtClean="0">
                <a:solidFill>
                  <a:srgbClr val="C00000"/>
                </a:solidFill>
              </a:rPr>
              <a:t>First generation college students;</a:t>
            </a:r>
            <a:endParaRPr lang="en-US" sz="2600" dirty="0" smtClean="0"/>
          </a:p>
        </p:txBody>
      </p:sp>
      <p:pic>
        <p:nvPicPr>
          <p:cNvPr id="7" name="Picture 2" descr="C:\Documents and Settings\Administrator\Local Settings\Temporary Internet Files\Content.IE5\22JDBHYC\MPj04373580000[1].jpg"/>
          <p:cNvPicPr>
            <a:picLocks noChangeAspect="1" noChangeArrowheads="1"/>
          </p:cNvPicPr>
          <p:nvPr/>
        </p:nvPicPr>
        <p:blipFill>
          <a:blip r:embed="rId3" cstate="print"/>
          <a:srcRect/>
          <a:stretch>
            <a:fillRect/>
          </a:stretch>
        </p:blipFill>
        <p:spPr bwMode="auto">
          <a:xfrm>
            <a:off x="6069722" y="1019752"/>
            <a:ext cx="3011213" cy="3011213"/>
          </a:xfrm>
          <a:prstGeom prst="rect">
            <a:avLst/>
          </a:prstGeom>
          <a:noFill/>
        </p:spPr>
      </p:pic>
      <p:sp>
        <p:nvSpPr>
          <p:cNvPr id="8" name="Content Placeholder 2"/>
          <p:cNvSpPr txBox="1">
            <a:spLocks/>
          </p:cNvSpPr>
          <p:nvPr/>
        </p:nvSpPr>
        <p:spPr bwMode="auto">
          <a:xfrm>
            <a:off x="4010926" y="4208799"/>
            <a:ext cx="5133074" cy="204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600" b="1" dirty="0" smtClean="0">
                <a:solidFill>
                  <a:srgbClr val="C00000"/>
                </a:solidFill>
              </a:rPr>
              <a:t>face-to-face, live </a:t>
            </a:r>
            <a:r>
              <a:rPr lang="en-US" sz="2600" dirty="0" smtClean="0"/>
              <a:t>communication with their professors; their role models, their future friends. That is a valuable chuck to put on their parents table. </a:t>
            </a:r>
          </a:p>
        </p:txBody>
      </p:sp>
    </p:spTree>
    <p:extLst>
      <p:ext uri="{BB962C8B-B14F-4D97-AF65-F5344CB8AC3E}">
        <p14:creationId xmlns:p14="http://schemas.microsoft.com/office/powerpoint/2010/main" val="1770232752"/>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Cost World vs. Throughput World</a:t>
            </a:r>
            <a:endParaRPr lang="en-US" dirty="0"/>
          </a:p>
        </p:txBody>
      </p:sp>
      <p:sp>
        <p:nvSpPr>
          <p:cNvPr id="3" name="Content Placeholder 2"/>
          <p:cNvSpPr>
            <a:spLocks noGrp="1"/>
          </p:cNvSpPr>
          <p:nvPr>
            <p:ph idx="1"/>
          </p:nvPr>
        </p:nvSpPr>
        <p:spPr>
          <a:xfrm>
            <a:off x="0" y="5484076"/>
            <a:ext cx="9144000" cy="948256"/>
          </a:xfrm>
        </p:spPr>
        <p:txBody>
          <a:bodyPr/>
          <a:lstStyle/>
          <a:p>
            <a:pPr marL="0" indent="0">
              <a:buNone/>
            </a:pPr>
            <a:r>
              <a:rPr lang="en-US" sz="2600" dirty="0" smtClean="0"/>
              <a:t>Online courses are Made To Stock products. Flipped classroom is Make to Order.</a:t>
            </a:r>
          </a:p>
        </p:txBody>
      </p:sp>
      <p:pic>
        <p:nvPicPr>
          <p:cNvPr id="5" name="Picture 2" descr="http://www.pvmgarage.com/pvmenglishcontent4984/uploads/aug9/Depositphotos_1191401_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7433" y="2333297"/>
            <a:ext cx="4225159" cy="297735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152400" y="1084680"/>
            <a:ext cx="8739352" cy="124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Book Antiqua" pitchFamily="18" charset="0"/>
              <a:buNone/>
            </a:pPr>
            <a:r>
              <a:rPr lang="en-US" dirty="0" smtClean="0"/>
              <a:t>Flipped Courses belong to the throughout world. </a:t>
            </a:r>
            <a:r>
              <a:rPr lang="en-US" b="1" dirty="0" smtClean="0">
                <a:solidFill>
                  <a:srgbClr val="C00000"/>
                </a:solidFill>
              </a:rPr>
              <a:t>The feasible region of the throughput in the direction of improvement of the objective function is unbounded.  </a:t>
            </a:r>
            <a:r>
              <a:rPr lang="en-US" sz="2400" dirty="0" smtClean="0"/>
              <a:t> </a:t>
            </a:r>
          </a:p>
        </p:txBody>
      </p:sp>
    </p:spTree>
    <p:extLst>
      <p:ext uri="{BB962C8B-B14F-4D97-AF65-F5344CB8AC3E}">
        <p14:creationId xmlns:p14="http://schemas.microsoft.com/office/powerpoint/2010/main" val="524036084"/>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dirty="0" smtClean="0"/>
              <a:t>Cost World vs. Throughput World</a:t>
            </a:r>
            <a:endParaRPr lang="en-US" dirty="0"/>
          </a:p>
        </p:txBody>
      </p:sp>
      <p:sp>
        <p:nvSpPr>
          <p:cNvPr id="3" name="Content Placeholder 2"/>
          <p:cNvSpPr>
            <a:spLocks noGrp="1"/>
          </p:cNvSpPr>
          <p:nvPr>
            <p:ph idx="1"/>
          </p:nvPr>
        </p:nvSpPr>
        <p:spPr>
          <a:xfrm>
            <a:off x="0" y="5484076"/>
            <a:ext cx="9144000" cy="948256"/>
          </a:xfrm>
        </p:spPr>
        <p:txBody>
          <a:bodyPr/>
          <a:lstStyle/>
          <a:p>
            <a:pPr marL="0" indent="0">
              <a:buNone/>
            </a:pPr>
            <a:r>
              <a:rPr lang="en-US" sz="2600" dirty="0" smtClean="0"/>
              <a:t>Not </a:t>
            </a:r>
            <a:r>
              <a:rPr lang="en-US" sz="2600" dirty="0"/>
              <a:t>even a single class session is cancelled in a flipped classroom, while all the lectures are delivered </a:t>
            </a:r>
            <a:r>
              <a:rPr lang="en-US" sz="2600" dirty="0" smtClean="0"/>
              <a:t>online. </a:t>
            </a:r>
          </a:p>
        </p:txBody>
      </p:sp>
      <p:sp>
        <p:nvSpPr>
          <p:cNvPr id="6" name="Content Placeholder 2"/>
          <p:cNvSpPr txBox="1">
            <a:spLocks/>
          </p:cNvSpPr>
          <p:nvPr/>
        </p:nvSpPr>
        <p:spPr bwMode="auto">
          <a:xfrm>
            <a:off x="80684" y="1012964"/>
            <a:ext cx="8991600" cy="174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t>Class discussions in a flipped classroom can differentiate us. Transfer our courses into a non-tradable products; a product renewing itself in each new offering. </a:t>
            </a:r>
            <a:r>
              <a:rPr lang="en-US" dirty="0" smtClean="0"/>
              <a:t>Flipped Courses  add to dynamic capabilities of universities. </a:t>
            </a:r>
            <a:r>
              <a:rPr lang="en-US" b="1" dirty="0" smtClean="0">
                <a:solidFill>
                  <a:srgbClr val="C00000"/>
                </a:solidFill>
              </a:rPr>
              <a:t>  </a:t>
            </a:r>
            <a:r>
              <a:rPr lang="en-US" sz="2400" dirty="0" smtClean="0"/>
              <a:t> </a:t>
            </a:r>
          </a:p>
        </p:txBody>
      </p:sp>
      <p:pic>
        <p:nvPicPr>
          <p:cNvPr id="7" name="Picture 2" descr="http://www.pvmgarage.com/pvmenglishcontent4984/uploads/aug9/Depositphotos_1191401_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7433" y="2548445"/>
            <a:ext cx="4225159" cy="297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69521"/>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09299" cy="931069"/>
          </a:xfrm>
        </p:spPr>
        <p:txBody>
          <a:bodyPr/>
          <a:lstStyle/>
          <a:p>
            <a:r>
              <a:rPr lang="en-US" dirty="0" smtClean="0"/>
              <a:t>Great Films are not just a great Idea</a:t>
            </a:r>
            <a:endParaRPr lang="en-US"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155575" y="-3571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307975" y="-2047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460375" y="-523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68968" name="Picture 8" descr="Stanley Kubrick is the greatest filmmaker of all time.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068146"/>
            <a:ext cx="28575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68970" name="Picture 10" descr="http://www.fastcodesign.com/multisite_files/codesign/imagecache/960/article_feature/David-Bow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694896"/>
            <a:ext cx="4653667" cy="2630334"/>
          </a:xfrm>
          <a:prstGeom prst="rect">
            <a:avLst/>
          </a:prstGeom>
          <a:noFill/>
          <a:extLst>
            <a:ext uri="{909E8E84-426E-40DD-AFC4-6F175D3DCCD1}">
              <a14:hiddenFill xmlns:a14="http://schemas.microsoft.com/office/drawing/2010/main">
                <a:solidFill>
                  <a:srgbClr val="FFFFFF"/>
                </a:solidFill>
              </a14:hiddenFill>
            </a:ext>
          </a:extLst>
        </p:spPr>
      </p:pic>
      <p:pic>
        <p:nvPicPr>
          <p:cNvPr id="168972" name="Picture 12" descr="http://blogs.denverpost.com/madmoviegoer/files/2012/09/dr_strangelove_or_how_i_learned_to_stop_worrying_and_love_the_bomb_1964_1000x1350_6155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9955" y="3693656"/>
            <a:ext cx="1952194" cy="2631574"/>
          </a:xfrm>
          <a:prstGeom prst="rect">
            <a:avLst/>
          </a:prstGeom>
          <a:noFill/>
          <a:extLst>
            <a:ext uri="{909E8E84-426E-40DD-AFC4-6F175D3DCCD1}">
              <a14:hiddenFill xmlns:a14="http://schemas.microsoft.com/office/drawing/2010/main">
                <a:solidFill>
                  <a:srgbClr val="FFFFFF"/>
                </a:solidFill>
              </a14:hiddenFill>
            </a:ext>
          </a:extLst>
        </p:spPr>
      </p:pic>
      <p:pic>
        <p:nvPicPr>
          <p:cNvPr id="168974" name="Picture 14" descr="http://ia.media-imdb.com/images/M/MV5BMTIwNTk5NjkzOF5BMl5BanBnXkFtZTYwNTAwOTQ2._V1._SY314_CR2,0,214,314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4799" y="3667907"/>
            <a:ext cx="1811042" cy="2657323"/>
          </a:xfrm>
          <a:prstGeom prst="rect">
            <a:avLst/>
          </a:prstGeom>
          <a:noFill/>
          <a:extLst>
            <a:ext uri="{909E8E84-426E-40DD-AFC4-6F175D3DCCD1}">
              <a14:hiddenFill xmlns:a14="http://schemas.microsoft.com/office/drawing/2010/main">
                <a:solidFill>
                  <a:srgbClr val="FFFFFF"/>
                </a:solidFill>
              </a14:hiddenFill>
            </a:ext>
          </a:extLst>
        </p:spPr>
      </p:pic>
      <p:pic>
        <p:nvPicPr>
          <p:cNvPr id="175106" name="Picture 2" descr="http://thefilmexperience.net/storage/2001-a-space-odyssey-ape.jpg?__SQUARESPACE_CACHEVERSION=13252872623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5630" y="1068145"/>
            <a:ext cx="549151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683664"/>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98902"/>
          </a:xfrm>
        </p:spPr>
        <p:txBody>
          <a:bodyPr/>
          <a:lstStyle/>
          <a:p>
            <a:r>
              <a:rPr lang="en-US" dirty="0" smtClean="0"/>
              <a:t>Great Films are a Network of Good Chunks well Integrated.</a:t>
            </a:r>
            <a:endParaRPr lang="en-US"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155575" y="-3571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307975" y="-2047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FoAZwMBIgACEQEDEQH/xAAcAAACAgMBAQAAAAAAAAAAAAAGBwQFAAEDAgj/xAA/EAACAQIEAwUFBgQDCQAAAAABAgMEEQAFEiEGMUEHEyJRYRRxkaGxIzJCgcHRFVKC8DM04RckJWNyc5Ky0v/EABQBAQAAAAAAAAAAAAAAAAAAAAD/xAAUEQEAAAAAAAAAAAAAAAAAAAAA/9oADAMBAAIRAxEAPwA9oI9KqQ3h9MWTzRw0zzTS6Io1LuzHZQNycA2ScVs9QaeeFlcGxHkce+Ms1OaNT8OU0phaqRpamTnojUEgW9SPgMAvOI89mzvO5swZmVb2gU/gQch+vvJw1Pbcu4V4dp8wKI+YV8SOTbxSsVBPuUf3ucJeaCWnsJlVSegcH6YLeNJJaiXKlue7iyuBUHvQE/X5YAu7POJZs1zmtpKqTU0sZmT3ggH5EfDB4b4SXZ2703GmXNc2ZnRh5gow+tsOqWbfZcB6N8a3HXFJnPE1HlMcjTBmMYBYAgc+Q9TsdhvgFzHtTq5HC5fRJCoa+uU6yw93T44BsKdsbIOFFF2h5rLOrx9ydwe7MFgR131bYJ6ftGy+RV75DCxIUnUGUXtvtvtfywBuL49C98QYq7vH0gAgrqVlNww2/cY1LVOvIfLATzfpjMUk2aTIxAX5YzALji6Kuh4wlbLadiNCtdV29cDNHW+2ZrLW1bkyyuv4tKBbgEMfK3h/PDfzw+zUmZ1RWwSnbS1ty1jpHxOEfSzJCsiEAgp9OQwHKpeOR7rqvvqZjcsdRsfhbBVxTOEkyxDzOV0rD/wwH2IAv5Xwdcd5TKOH+HM5jVjG2Xw08xH4SFBUn33I+GArOFKp6biChlSMzOslxGvNtjthk1XEGZimM4yqWNIzd+8YC46geuF32YwtU8a5eOax65H9wRv1Ixf9rOeSLWplMLKiqpeTSx3vawItboT1wAdxDnM2bZnNVOgUOy2XnYAAfO18QpKp5Y4o3ncLHchdOynyH5WxGDW3Nr4lZVTfxDMqWivbv5kjLAbgE7nAT8pyauzieRKRCypZpHB8K35XxDq6SWgmeGddLDwkHD7y/JaTKqBaXLYlRVYMb83PqcCnEfBUlXl/eU03+/p4rX8MjdOfLAVXZ1xKIYjltYXcrtTMx2Vdrr6DBVWZzVCZUhy6offnothUVEyUeieOKamzKJiJ4WQBPK4Hrflj6BpYkFNCUIdSgIf+YHrgAerzDN+a5ZLpPp/rjeDzux5DGYAZ48hkk4SzHuR441WXbyR1Y/JThAgGUmwuWPTDiyDjZeLJqzKnywwaqOWS4n16rAC1tI88LGuo/wCHV89Lc2RtSMRa6EXU/A4CsmBWUqdrAD5YbHZ9n8WccPyZDm9K06w07JHZbiaJQPD/ANQuPlhUt9q0kija+58umCCpWgiy/J4qXNpnLR/ajWgFNI5BYBdiBsN72v154C04DrKHJqnNM5j7ww/5ajWWwdtRDG9uoULf34HeK81nzjOpKqokDtpCLYWCqN7fM4lwU0TZfVMXqGjoF++SEVJGYgLZVfVc9bjkfIYolVXqVEr6FZwGc/hBO5OA8HfBX2a0vfcRRzkArTqWPvIIGKDOMtqMprnpKoKHADAq1wynkRhkcPZRBXcKTzZHG9PM11LN96awF/ncYA+hnWRjGJEaRRdlDAke/HW2o4UZyGnBp2p81eCu0sGjp4mVme/hAsOXmSf9DSKlz7LMnUTZwksusKZJKfWUW3vGo+/AQO0SmgkyqYusftUi6IQTZma9hbz5/LDCpIFo6OnpU3SCJYwfRRb9MLDL8spnzzL81rMwmzJZswSGOSddOkgF1tfbmoBtsb/Fq9cBonG8at1GMwHzvwrms/CvEDVM9I3eiF4milBUqSARce8DHHiDMYsySjlWIRzpTLFKyvs+kkAabbbW3vinDF5Q0jEljuxNyceXA7xtPIHbAb5LYdTfHtAWIUczsMc7mwHliTDOIypMUbre5V158uvPp9fPActRUWDEDqMdaaH2upjg7yKLvHC95K2lFuebHoPPHG63Ow3N9r7c9vpidkmgZpAr5cMx1toSlMjJrZtl3HqRgOebPerEPtntkVOiwxTabAqOgvvYEmxPS3Llht8C5xS1uWBKbwTQgLJGBbbz2wpM3njkqWSPLY6B0Yh0V3JBvy8R2t5Wx0yHNp8mzCOrp/vDYjoR1wD5mZNeump4nqyp8ZUAge/FfDn2VVEYpfbIva1nVBA3hfUDe2nr7xtgRrf4jxVl9TXZXmDU9LHCoakjuWlcC7arfAYAYaaZGnbxRvTEs7Mtipv9b4BhdqNcFbKaWnbTplaUBTbcCwPzOCPhPit5qVYcyJZ1AHe//WFJU102cV6yTObhAq3N9IA/s4JqCojMCvqu4AJBBuQf2+mAdKkMgZTcHGYHuGMxmbJoZKxGUksFFugNhjMAhZaeIKjxMZAblWAIv5rYjYjnzItiE33iR1OJT0dVBTrUSRN7P33dCQHbXa9h62xqto5qCp7moVdWkOLMGBDC4IIO4IINwcBHFsb3x2jYWkJUElAosOW4/bHi1tiDv54DtHSPLFVujRXpQGdQ9yw1BSVtzAJFzflvjgjaTqU+LpbmMatY+G4ONAaTfrgLWOjmrZqGoq5HlatnNOGkJYk2VVNzzsWA/pxCr6OagqWgqI2R1J2YWNgSP0OJsmaWyamgI+2oajv4Gt0O7KfzAPx9MNfivhSmzd2lEPjfxwSqbWDHUVP9RJ/qwChyzNq/LC3sNVLBrILd21r25Xxzq8xqasFZ5iwJuRsNR6E+ZwzIuyilEA73MZWmtvZBpv6dcVmZcG5HSvT0FDXmpzNJlNVFqB0pY35Dw725m+ABaWOQTFbaXt+LpglyEqor6ju0lajpwY1cGzOxCpqHUAte3W2Czi7g9cwhFZlSKlbEP8MWAmUdPQja3w8rDeRBoMnmWePRU1E63VxYhI78x6vt/ScB4pOIs6pfDmEYraRh/g6BFpPQgqBbGsSXnSSjmlG0sc2wH8oFj/7LjMBfVXZ/JU0UdDVcQRmJahpxppwGJKhSPv8ALb5nHSfsyoa2o72pzipZVijijWNEBARAguTe+y+Q54UAUWGwxgJW2k292Abn+yrLEIKZrWBh/MqH9BjD2WUEhJlzWqJG3hRB++FGHe5OpunXGzJI1yzsT6nANheymhRrrnE49DEv74sK/s2ySehijimemqYxvUob94fNlJt8LYpMnRDl9HdVN6eMnbrYY88YKo4VrSFAI0WNv+YuAEM5yQZdLmsKzic0M0aMyiwZXB3tvaxt8cPPhvMYcy4cy2shbUGgVT5hgNLD4g4ROUn/AIdmg6GCO/r9qmGl2OknhGe5JtXSAengTAVPaLxzV0NVLk+UssUgT7eoBu6E/hHQG1jffn0xTdldLJJU1tUGPdpp1ixOs7n9cBFa7SV1Q8jFnaVyzMbkm/PDD7Jv8pmP/eT6HAGNfmceT0NTWVJvHCLqt7aj0H5kgYVJzuaWvlraqS7TSKzp0texAHpbb0tgv7SGIyilFzZqoAi/Pwthb1JPdjfr++AIUZoZHpzYgFgT72vf4KMZiExPcq1zfuU3/JcZgP/Z"/>
          <p:cNvSpPr>
            <a:spLocks noChangeAspect="1" noChangeArrowheads="1"/>
          </p:cNvSpPr>
          <p:nvPr/>
        </p:nvSpPr>
        <p:spPr bwMode="auto">
          <a:xfrm>
            <a:off x="460375" y="-52388"/>
            <a:ext cx="8667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2" descr="http://upload.wikimedia.org/wikipedia/en/thumb/9/97/DavidLean.jpg/220px-DavidL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77" y="1057895"/>
            <a:ext cx="2893786"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71010" name="Picture 2" descr="http://1.bp.blogspot.com/-a-4kZ3n87UM/UFvVkWiB_uI/AAAAAAAAE34/6m_Dt5D1W64/s1600/lawrence+of+arab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7745" y="1070159"/>
            <a:ext cx="3207557" cy="2461496"/>
          </a:xfrm>
          <a:prstGeom prst="rect">
            <a:avLst/>
          </a:prstGeom>
          <a:noFill/>
          <a:extLst>
            <a:ext uri="{909E8E84-426E-40DD-AFC4-6F175D3DCCD1}">
              <a14:hiddenFill xmlns:a14="http://schemas.microsoft.com/office/drawing/2010/main">
                <a:solidFill>
                  <a:srgbClr val="FFFFFF"/>
                </a:solidFill>
              </a14:hiddenFill>
            </a:ext>
          </a:extLst>
        </p:spPr>
      </p:pic>
      <p:pic>
        <p:nvPicPr>
          <p:cNvPr id="171012" name="Picture 4" descr="doctor-zhivago">
            <a:hlinkClick r:id="rId5" tooltip="doctor-zhivago"/>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91"/>
          <a:stretch/>
        </p:blipFill>
        <p:spPr bwMode="auto">
          <a:xfrm>
            <a:off x="5703376" y="3680782"/>
            <a:ext cx="3302066" cy="2631574"/>
          </a:xfrm>
          <a:prstGeom prst="rect">
            <a:avLst/>
          </a:prstGeom>
          <a:noFill/>
          <a:extLst>
            <a:ext uri="{909E8E84-426E-40DD-AFC4-6F175D3DCCD1}">
              <a14:hiddenFill xmlns:a14="http://schemas.microsoft.com/office/drawing/2010/main">
                <a:solidFill>
                  <a:srgbClr val="FFFFFF"/>
                </a:solidFill>
              </a14:hiddenFill>
            </a:ext>
          </a:extLst>
        </p:spPr>
      </p:pic>
      <p:pic>
        <p:nvPicPr>
          <p:cNvPr id="171014" name="Picture 6" descr="film">
            <a:hlinkClick r:id="rId7" tooltip="Download"/>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786"/>
          <a:stretch/>
        </p:blipFill>
        <p:spPr bwMode="auto">
          <a:xfrm>
            <a:off x="3675041" y="3667908"/>
            <a:ext cx="1880886" cy="2703816"/>
          </a:xfrm>
          <a:prstGeom prst="rect">
            <a:avLst/>
          </a:prstGeom>
          <a:noFill/>
          <a:extLst>
            <a:ext uri="{909E8E84-426E-40DD-AFC4-6F175D3DCCD1}">
              <a14:hiddenFill xmlns:a14="http://schemas.microsoft.com/office/drawing/2010/main">
                <a:solidFill>
                  <a:srgbClr val="FFFFFF"/>
                </a:solidFill>
              </a14:hiddenFill>
            </a:ext>
          </a:extLst>
        </p:spPr>
      </p:pic>
      <p:pic>
        <p:nvPicPr>
          <p:cNvPr id="174084" name="Picture 4" descr="Lawrence of Arabia, 1962 Premium Poster"/>
          <p:cNvPicPr>
            <a:picLocks noChangeAspect="1" noChangeArrowheads="1"/>
          </p:cNvPicPr>
          <p:nvPr/>
        </p:nvPicPr>
        <p:blipFill rotWithShape="1">
          <a:blip r:embed="rId9">
            <a:extLst>
              <a:ext uri="{28A0092B-C50C-407E-A947-70E740481C1C}">
                <a14:useLocalDpi xmlns:a14="http://schemas.microsoft.com/office/drawing/2010/main" val="0"/>
              </a:ext>
            </a:extLst>
          </a:blip>
          <a:srcRect l="6723" t="10021" r="10374" b="4293"/>
          <a:stretch/>
        </p:blipFill>
        <p:spPr bwMode="auto">
          <a:xfrm>
            <a:off x="140076" y="3667908"/>
            <a:ext cx="3409035" cy="264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08487"/>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EMBS3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EMBS3ch0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defRPr>
        </a:defPPr>
      </a:lstStyle>
    </a:lnDef>
  </a:objectDefaults>
  <a:extraClrSchemeLst>
    <a:extraClrScheme>
      <a:clrScheme name="EMBS3ch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S3ch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S3ch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S3ch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S3ch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S3ch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S3ch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mple presentation slides with animation [2]">
  <a:themeElements>
    <a:clrScheme name="Sample presentation slides with animation [2]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Sample presentation slides with animation [2]">
      <a:majorFont>
        <a:latin typeface="Impac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presentation slides with animation [2]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2]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Sample presentation slides with animation [2]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C:\Slides\EMBS3ppt\EMBS3ch01.PPT</Template>
  <TotalTime>26117</TotalTime>
  <Pages>39</Pages>
  <Words>2519</Words>
  <Application>Microsoft Office PowerPoint</Application>
  <PresentationFormat>On-screen Show (4:3)</PresentationFormat>
  <Paragraphs>153</Paragraphs>
  <Slides>41</Slides>
  <Notes>30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3" baseType="lpstr">
      <vt:lpstr>MS Reference Serif</vt:lpstr>
      <vt:lpstr>Arial Unicode MS</vt:lpstr>
      <vt:lpstr>Times New Roman</vt:lpstr>
      <vt:lpstr>Wingdings</vt:lpstr>
      <vt:lpstr>Arial</vt:lpstr>
      <vt:lpstr>Impact</vt:lpstr>
      <vt:lpstr>Monotype Sorts</vt:lpstr>
      <vt:lpstr>Book Antiqua</vt:lpstr>
      <vt:lpstr>Symbol</vt:lpstr>
      <vt:lpstr>EMBS3ch01</vt:lpstr>
      <vt:lpstr>Sample presentation slides with animation [2]</vt:lpstr>
      <vt:lpstr>Worksheet</vt:lpstr>
      <vt:lpstr>PowerPoint Presentation</vt:lpstr>
      <vt:lpstr>Lectures online, Fights inline</vt:lpstr>
      <vt:lpstr>Cost World – Bounded World</vt:lpstr>
      <vt:lpstr>Costs = Trips, Professors, Classrooms, TAs</vt:lpstr>
      <vt:lpstr>Cost World – Behavioral Aspects</vt:lpstr>
      <vt:lpstr>Cost World vs. Throughput World</vt:lpstr>
      <vt:lpstr>Cost World vs. Throughput World</vt:lpstr>
      <vt:lpstr>Great Films are not just a great Idea</vt:lpstr>
      <vt:lpstr>Great Films are a Network of Good Chunks well Integrated.</vt:lpstr>
      <vt:lpstr>The Total; System</vt:lpstr>
      <vt:lpstr>1. Text Book</vt:lpstr>
      <vt:lpstr>2. Lecture Captures- Philosophy </vt:lpstr>
      <vt:lpstr>3. Lecture Captures</vt:lpstr>
      <vt:lpstr>4. After Lecture and Before Class Quizzes</vt:lpstr>
      <vt:lpstr>5. Step-by-Step Animated-Narrated Solved Assignments</vt:lpstr>
      <vt:lpstr>6. Pre-Class Meditation, State Zero</vt:lpstr>
      <vt:lpstr>7. In-class</vt:lpstr>
      <vt:lpstr>7. Class Attendance, Class Participation, Class Engagement </vt:lpstr>
      <vt:lpstr>8. After Class Quizzes</vt:lpstr>
      <vt:lpstr>8. After Class Quizzes</vt:lpstr>
      <vt:lpstr>8. After Class Quizzes</vt:lpstr>
      <vt:lpstr>9. Web-based Games</vt:lpstr>
      <vt:lpstr>10. Online Communication System (Moodle)</vt:lpstr>
      <vt:lpstr>11. Academic Honesty Control System. </vt:lpstr>
      <vt:lpstr>Regression Analysis: quizzes vs. Mid-Term</vt:lpstr>
      <vt:lpstr>PowerPoint Presentation</vt:lpstr>
      <vt:lpstr>Descriptive Statistics</vt:lpstr>
      <vt:lpstr>PowerPoint Presentation</vt:lpstr>
      <vt:lpstr>Pareto diagram for the four semester grades, Spring 2011 to Fall 2012</vt:lpstr>
      <vt:lpstr>Class Attendance, Class Participation, Class Engagement </vt:lpstr>
      <vt:lpstr>Traditional Components of a Flipped Classroom Must Outperform the Best of the Traditional Courses</vt:lpstr>
      <vt:lpstr>The Gap Between Layers of Students</vt:lpstr>
      <vt:lpstr>Flipped Classroom Has All the Competing Edges of Traditional, Hybrid, and Online Courses</vt:lpstr>
      <vt:lpstr>1.</vt:lpstr>
      <vt:lpstr>2.</vt:lpstr>
      <vt:lpstr>3.</vt:lpstr>
      <vt:lpstr>4.</vt:lpstr>
      <vt:lpstr>5.</vt:lpstr>
      <vt:lpstr>6.</vt:lpstr>
      <vt:lpstr>7.</vt:lpstr>
      <vt:lpstr>The network of 16 Resources and Learning Processes  to Re-enforce the Core Concept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STATISTICS I: TABULAR AND GRAPHICAL METHODS</dc:title>
  <dc:creator>John S. Loucks IV</dc:creator>
  <cp:lastModifiedBy>Asef-Vaziri, Ardavan</cp:lastModifiedBy>
  <cp:revision>527</cp:revision>
  <cp:lastPrinted>1601-01-01T00:00:00Z</cp:lastPrinted>
  <dcterms:created xsi:type="dcterms:W3CDTF">1996-08-26T10:41:32Z</dcterms:created>
  <dcterms:modified xsi:type="dcterms:W3CDTF">2016-11-18T07:26:04Z</dcterms:modified>
</cp:coreProperties>
</file>