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60" r:id="rId8"/>
    <p:sldId id="261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3"/>
    <a:srgbClr val="A80000"/>
    <a:srgbClr val="00007D"/>
    <a:srgbClr val="0000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22" autoAdjust="0"/>
    <p:restoredTop sz="94660"/>
  </p:normalViewPr>
  <p:slideViewPr>
    <p:cSldViewPr>
      <p:cViewPr varScale="1">
        <p:scale>
          <a:sx n="83" d="100"/>
          <a:sy n="83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8/18/2009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 sz="26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200">
                <a:solidFill>
                  <a:srgbClr val="002060"/>
                </a:solidFill>
              </a:defRPr>
            </a:lvl4pPr>
            <a:lvl5pPr>
              <a:buClrTx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Aug-09</a:t>
            </a:r>
            <a:endParaRPr lang="en-US" sz="1200" b="1" i="1" kern="1200" dirty="0">
              <a:solidFill>
                <a:srgbClr val="A50023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A50023"/>
                </a:solidFill>
              </a:rPr>
              <a:t>Lean </a:t>
            </a:r>
            <a:r>
              <a:rPr lang="en-US" sz="1200" b="1" i="1" dirty="0" smtClean="0">
                <a:solidFill>
                  <a:srgbClr val="A50023"/>
                </a:solidFill>
              </a:rPr>
              <a:t>SC</a:t>
            </a:r>
            <a:r>
              <a:rPr lang="en-US" sz="1200" b="1" i="1" baseline="0" dirty="0" smtClean="0">
                <a:solidFill>
                  <a:srgbClr val="A50023"/>
                </a:solidFill>
              </a:rPr>
              <a:t> and BES</a:t>
            </a:r>
            <a:r>
              <a:rPr lang="en-US" sz="1200" b="1" i="1" dirty="0" smtClean="0">
                <a:solidFill>
                  <a:srgbClr val="A50023"/>
                </a:solidFill>
              </a:rPr>
              <a:t>:  </a:t>
            </a:r>
            <a:r>
              <a:rPr lang="en-US" sz="1200" b="1" i="1" dirty="0" smtClean="0">
                <a:solidFill>
                  <a:srgbClr val="A50023"/>
                </a:solidFill>
              </a:rPr>
              <a:t>1- Introduction </a:t>
            </a:r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0078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007D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82"/>
        </a:buClr>
        <a:buSzPct val="65000"/>
        <a:buFont typeface="Wingdings" pitchFamily="2" charset="2"/>
        <a:buChar char="p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2060"/>
                </a:solidFill>
              </a:rPr>
              <a:t>Lean Thinking:  1- Introduction 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2438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Lean Supply Chains</a:t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>and</a:t>
            </a:r>
            <a:r>
              <a:rPr lang="en-US" dirty="0" smtClean="0">
                <a:ea typeface="ＭＳ Ｐゴシック" charset="-128"/>
              </a:rPr>
              <a:t/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>Business Ecosystems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152400" y="4724400"/>
            <a:ext cx="8763000" cy="2133600"/>
          </a:xfrm>
        </p:spPr>
        <p:txBody>
          <a:bodyPr/>
          <a:lstStyle/>
          <a:p>
            <a:endParaRPr lang="en-US" i="1" smtClean="0"/>
          </a:p>
          <a:p>
            <a:r>
              <a:rPr lang="en-US" i="1" smtClean="0"/>
              <a:t>Our </a:t>
            </a:r>
            <a:r>
              <a:rPr lang="en-US" i="1" dirty="0" smtClean="0"/>
              <a:t>imagination is the only limit to what we can hope to have in the future.</a:t>
            </a:r>
            <a:endParaRPr lang="en-US" dirty="0" smtClean="0"/>
          </a:p>
          <a:p>
            <a:r>
              <a:rPr lang="en-US" dirty="0" smtClean="0"/>
              <a:t>Charles F. Kettering, Inventor</a:t>
            </a:r>
          </a:p>
          <a:p>
            <a:endParaRPr lang="en-US" dirty="0"/>
          </a:p>
        </p:txBody>
      </p:sp>
      <p:pic>
        <p:nvPicPr>
          <p:cNvPr id="5" name="Picture 1029" descr="a14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883279"/>
            <a:ext cx="2286000" cy="206972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Second tier supplier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 smtClean="0"/>
              <a:t>Supplier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manufacturer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Warehouse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Distribution Center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Retailer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Consumer</a:t>
            </a:r>
          </a:p>
          <a:p>
            <a:pPr lvl="1"/>
            <a:r>
              <a:rPr lang="en-US" sz="2200" dirty="0" smtClean="0"/>
              <a:t>Under </a:t>
            </a:r>
            <a:r>
              <a:rPr lang="en-US" sz="2200" dirty="0" smtClean="0"/>
              <a:t>different ownership</a:t>
            </a:r>
          </a:p>
          <a:p>
            <a:pPr lvl="1"/>
            <a:r>
              <a:rPr lang="en-US" sz="2200" dirty="0" smtClean="0"/>
              <a:t>Lean</a:t>
            </a:r>
          </a:p>
          <a:p>
            <a:pPr lvl="1"/>
            <a:r>
              <a:rPr lang="en-US" sz="2200" dirty="0" smtClean="0"/>
              <a:t>Short cycle time</a:t>
            </a:r>
          </a:p>
          <a:p>
            <a:pPr lvl="1"/>
            <a:r>
              <a:rPr lang="en-US" sz="2200" dirty="0" smtClean="0"/>
              <a:t>Level Production Schedule</a:t>
            </a:r>
          </a:p>
          <a:p>
            <a:pPr lvl="1"/>
            <a:r>
              <a:rPr lang="en-US" sz="2200" dirty="0" smtClean="0"/>
              <a:t>Pull System</a:t>
            </a:r>
          </a:p>
          <a:p>
            <a:r>
              <a:rPr lang="en-US" sz="2400" dirty="0" smtClean="0"/>
              <a:t>Such </a:t>
            </a:r>
            <a:r>
              <a:rPr lang="en-US" sz="2400" dirty="0" smtClean="0"/>
              <a:t>as vision was unattainable for many businesses in the past. 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Lean Supply Chain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dirty="0" smtClean="0"/>
              <a:t>whole business landscape has </a:t>
            </a:r>
            <a:r>
              <a:rPr lang="en-US" sz="2400" dirty="0" smtClean="0"/>
              <a:t>changed</a:t>
            </a:r>
            <a:endParaRPr lang="en-US" sz="2400" dirty="0" smtClean="0"/>
          </a:p>
          <a:p>
            <a:pPr lvl="1"/>
            <a:r>
              <a:rPr lang="en-US" sz="2200" dirty="0" smtClean="0"/>
              <a:t>IT </a:t>
            </a:r>
            <a:r>
              <a:rPr lang="en-US" sz="2200" dirty="0" smtClean="0">
                <a:sym typeface="Wingdings"/>
              </a:rPr>
              <a:t></a:t>
            </a:r>
            <a:r>
              <a:rPr lang="en-US" sz="2200" dirty="0" smtClean="0"/>
              <a:t> information sharing for supply chain members.</a:t>
            </a:r>
          </a:p>
          <a:p>
            <a:pPr lvl="1"/>
            <a:r>
              <a:rPr lang="en-US" sz="2200" dirty="0" smtClean="0"/>
              <a:t>Manufacturing methods </a:t>
            </a:r>
            <a:r>
              <a:rPr lang="en-US" sz="2200" dirty="0" smtClean="0">
                <a:sym typeface="Wingdings"/>
              </a:rPr>
              <a:t></a:t>
            </a:r>
            <a:r>
              <a:rPr lang="en-US" sz="2200" dirty="0" smtClean="0"/>
              <a:t> quantum reduction in cycle time.</a:t>
            </a:r>
          </a:p>
          <a:p>
            <a:pPr lvl="1"/>
            <a:r>
              <a:rPr lang="en-US" sz="2200" dirty="0" smtClean="0"/>
              <a:t>Advances in logistics </a:t>
            </a:r>
            <a:r>
              <a:rPr lang="en-US" sz="2200" dirty="0" smtClean="0">
                <a:sym typeface="Wingdings"/>
              </a:rPr>
              <a:t></a:t>
            </a:r>
            <a:r>
              <a:rPr lang="en-US" sz="2200" dirty="0" smtClean="0"/>
              <a:t> quantum reductions in the storage and transit times.</a:t>
            </a:r>
          </a:p>
          <a:p>
            <a:pPr lvl="1"/>
            <a:r>
              <a:rPr lang="en-US" sz="2200" dirty="0" smtClean="0"/>
              <a:t>Long-term partnership </a:t>
            </a:r>
            <a:r>
              <a:rPr lang="en-US" sz="2200" dirty="0" smtClean="0">
                <a:sym typeface="Wingdings"/>
              </a:rPr>
              <a:t></a:t>
            </a:r>
            <a:r>
              <a:rPr lang="en-US" sz="2200" dirty="0" smtClean="0"/>
              <a:t> set aside traditional arms-length relationships</a:t>
            </a:r>
            <a:r>
              <a:rPr lang="en-US" sz="2200" dirty="0" smtClean="0"/>
              <a:t>.</a:t>
            </a:r>
          </a:p>
          <a:p>
            <a:r>
              <a:rPr lang="en-US" sz="2400" dirty="0" smtClean="0"/>
              <a:t>A lean </a:t>
            </a:r>
            <a:r>
              <a:rPr lang="en-US" sz="2400" dirty="0" smtClean="0"/>
              <a:t>SC </a:t>
            </a:r>
            <a:r>
              <a:rPr lang="en-US" sz="2400" dirty="0" smtClean="0"/>
              <a:t>integrates all the key processes and partners. </a:t>
            </a:r>
            <a:r>
              <a:rPr lang="en-US" sz="2400" dirty="0" smtClean="0"/>
              <a:t>Adapts </a:t>
            </a:r>
            <a:r>
              <a:rPr lang="en-US" sz="2400" dirty="0" smtClean="0"/>
              <a:t>to changing customer needs and still deliver products quickly.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 anything </a:t>
            </a:r>
            <a:r>
              <a:rPr lang="en-US" dirty="0" smtClean="0"/>
              <a:t>changed?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On </a:t>
            </a:r>
            <a:r>
              <a:rPr lang="en-US" sz="2400" dirty="0" smtClean="0"/>
              <a:t>average, enterprises spent about 11% (about 1 trillion dollars) of revenue on SCM, yet best-in-class enterprises about 4.5</a:t>
            </a:r>
            <a:r>
              <a:rPr lang="en-US" sz="2400" dirty="0" smtClean="0"/>
              <a:t>%.</a:t>
            </a:r>
            <a:r>
              <a:rPr lang="en-US" sz="2400" dirty="0" smtClean="0"/>
              <a:t> </a:t>
            </a:r>
            <a:r>
              <a:rPr lang="en-US" sz="2400" dirty="0" smtClean="0"/>
              <a:t> These </a:t>
            </a:r>
            <a:r>
              <a:rPr lang="en-US" sz="2400" dirty="0" smtClean="0"/>
              <a:t>figures do not take into </a:t>
            </a:r>
            <a:r>
              <a:rPr lang="en-US" sz="2400" dirty="0" smtClean="0"/>
              <a:t>account</a:t>
            </a:r>
          </a:p>
          <a:p>
            <a:pPr lvl="1"/>
            <a:r>
              <a:rPr lang="en-US" sz="2200" dirty="0" smtClean="0"/>
              <a:t>Hidden costs or</a:t>
            </a:r>
            <a:r>
              <a:rPr lang="en-US" sz="2200" dirty="0" smtClean="0"/>
              <a:t>, in Dr. </a:t>
            </a:r>
            <a:r>
              <a:rPr lang="en-US" sz="2200" dirty="0" smtClean="0"/>
              <a:t>Deming's </a:t>
            </a:r>
            <a:r>
              <a:rPr lang="en-US" sz="2200" dirty="0" smtClean="0"/>
              <a:t>terms, “unknown and unknowable.” </a:t>
            </a:r>
            <a:endParaRPr lang="en-US" sz="2200" dirty="0" smtClean="0"/>
          </a:p>
          <a:p>
            <a:pPr lvl="1"/>
            <a:r>
              <a:rPr lang="en-US" sz="2200" dirty="0" smtClean="0"/>
              <a:t>Less </a:t>
            </a:r>
            <a:r>
              <a:rPr lang="en-US" sz="2200" dirty="0" smtClean="0"/>
              <a:t>quantifiable benefits such as increased market share for supply chains that respond faster to customer needs.</a:t>
            </a:r>
          </a:p>
          <a:p>
            <a:pPr lvl="1"/>
            <a:endParaRPr lang="en-US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Lean Supply Chain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On </a:t>
            </a:r>
            <a:r>
              <a:rPr lang="en-US" sz="2400" dirty="0" smtClean="0"/>
              <a:t>average, enterprises spent about 11% (about 1 trillion dollars) of revenue on SCM, yet best-in-class enterprises about 4.5</a:t>
            </a:r>
            <a:r>
              <a:rPr lang="en-US" sz="2400" dirty="0" smtClean="0"/>
              <a:t>%.</a:t>
            </a:r>
            <a:r>
              <a:rPr lang="en-US" sz="2400" dirty="0" smtClean="0"/>
              <a:t> </a:t>
            </a:r>
            <a:r>
              <a:rPr lang="en-US" sz="2400" dirty="0" smtClean="0"/>
              <a:t> These </a:t>
            </a:r>
            <a:r>
              <a:rPr lang="en-US" sz="2400" dirty="0" smtClean="0"/>
              <a:t>figures do not take into </a:t>
            </a:r>
            <a:r>
              <a:rPr lang="en-US" sz="2400" dirty="0" smtClean="0"/>
              <a:t>account</a:t>
            </a:r>
          </a:p>
          <a:p>
            <a:pPr lvl="1"/>
            <a:r>
              <a:rPr lang="en-US" sz="2200" dirty="0" smtClean="0"/>
              <a:t>Hidden costs or</a:t>
            </a:r>
            <a:r>
              <a:rPr lang="en-US" sz="2200" dirty="0" smtClean="0"/>
              <a:t>, in Dr. </a:t>
            </a:r>
            <a:r>
              <a:rPr lang="en-US" sz="2200" dirty="0" smtClean="0"/>
              <a:t>Deming's </a:t>
            </a:r>
            <a:r>
              <a:rPr lang="en-US" sz="2200" dirty="0" smtClean="0"/>
              <a:t>terms, “unknown and unknowable.” </a:t>
            </a:r>
            <a:endParaRPr lang="en-US" sz="2200" dirty="0" smtClean="0"/>
          </a:p>
          <a:p>
            <a:pPr lvl="1"/>
            <a:r>
              <a:rPr lang="en-US" sz="2200" dirty="0" smtClean="0"/>
              <a:t>Less </a:t>
            </a:r>
            <a:r>
              <a:rPr lang="en-US" sz="2200" dirty="0" smtClean="0"/>
              <a:t>quantifiable benefits such as increased market share for supply chains that respond faster to customer needs.</a:t>
            </a:r>
          </a:p>
          <a:p>
            <a:pPr lvl="1"/>
            <a:endParaRPr lang="en-US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Lean Supply Chain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1726</TotalTime>
  <Words>200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Lean Thinking Final.ppt</vt:lpstr>
      <vt:lpstr>1_Lean Thinking Final</vt:lpstr>
      <vt:lpstr>Lean Thinking Final</vt:lpstr>
      <vt:lpstr>2_Lean Thinking Final</vt:lpstr>
      <vt:lpstr>Lean Supply Chains and Business Ecosystems</vt:lpstr>
      <vt:lpstr>A Lean Supply Chain</vt:lpstr>
      <vt:lpstr>Has anything changed?</vt:lpstr>
      <vt:lpstr>A Lean Supply Chain</vt:lpstr>
      <vt:lpstr>A Lean Supply Chain</vt:lpstr>
      <vt:lpstr>Slide 6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aa2035</cp:lastModifiedBy>
  <cp:revision>74</cp:revision>
  <dcterms:created xsi:type="dcterms:W3CDTF">2008-11-22T01:06:20Z</dcterms:created>
  <dcterms:modified xsi:type="dcterms:W3CDTF">2009-08-18T21:06:02Z</dcterms:modified>
</cp:coreProperties>
</file>