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16"/>
  </p:notesMasterIdLst>
  <p:handoutMasterIdLst>
    <p:handoutMasterId r:id="rId17"/>
  </p:handoutMasterIdLst>
  <p:sldIdLst>
    <p:sldId id="625" r:id="rId7"/>
    <p:sldId id="759" r:id="rId8"/>
    <p:sldId id="761" r:id="rId9"/>
    <p:sldId id="764" r:id="rId10"/>
    <p:sldId id="765" r:id="rId11"/>
    <p:sldId id="766" r:id="rId12"/>
    <p:sldId id="767" r:id="rId13"/>
    <p:sldId id="768" r:id="rId14"/>
    <p:sldId id="769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3"/>
    <a:srgbClr val="00007D"/>
    <a:srgbClr val="A80000"/>
    <a:srgbClr val="000000"/>
    <a:srgbClr val="AA0000"/>
    <a:srgbClr val="9E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49" autoAdjust="0"/>
    <p:restoredTop sz="91618" autoAdjust="0"/>
  </p:normalViewPr>
  <p:slideViewPr>
    <p:cSldViewPr>
      <p:cViewPr varScale="1">
        <p:scale>
          <a:sx n="123" d="100"/>
          <a:sy n="12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6/28/2020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0595" y="6675227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6178" y="6678405"/>
            <a:ext cx="9170773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89189" y="6598093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60962" y="6502378"/>
            <a:ext cx="1905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520" y="6546862"/>
            <a:ext cx="4800080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Exponential Smoothing Problems. </a:t>
            </a:r>
            <a:r>
              <a:rPr lang="en-US" sz="1400" b="1" i="1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Asef-Vaziri. </a:t>
            </a:r>
            <a:endParaRPr lang="en-US" sz="140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1-DescriptiveSTAT\DescStat1.xlsx!1.Basic%20Statistics-Column!R1C1:R71C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1-DescriptiveSTAT\DescStat1.xlsx!1.Basic%20Statistics-Column!R1C1:R71C1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1-DescriptiveSTAT\DescStat1.xlsx!1.Basic%20Statistics-Column%20(2)!R1C1:R71C1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1-DescriptiveSTAT\PercenQuart.xlsx!1.PercentQauntileRank!R1C1:R101C1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Descriptive Statistics</a:t>
            </a:r>
            <a:endParaRPr lang="en-US" sz="48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1" y="6324600"/>
            <a:ext cx="91439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SzPct val="80000"/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Ardavan Asef-Vaziri</a:t>
            </a:r>
            <a:endParaRPr lang="en-US" sz="32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6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5562600"/>
              </a:xfrm>
            </p:spPr>
            <p:txBody>
              <a:bodyPr/>
              <a:lstStyle/>
              <a:p>
                <a:pPr>
                  <a:tabLst>
                    <a:tab pos="1317625" algn="l"/>
                  </a:tabLst>
                </a:pPr>
                <a:r>
                  <a:rPr lang="en-US" sz="2200" dirty="0" smtClean="0"/>
                  <a:t>Mean </a:t>
                </a:r>
                <a:r>
                  <a:rPr lang="en-US" sz="2200" dirty="0" smtClean="0"/>
                  <a:t>(µ for sample,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200" dirty="0" smtClean="0"/>
                  <a:t> or sample</a:t>
                </a:r>
                <a:r>
                  <a:rPr lang="en-US" sz="2200" dirty="0" smtClean="0"/>
                  <a:t>). Average of all Values</a:t>
                </a:r>
                <a:endParaRPr lang="en-US" sz="2200" dirty="0" smtClean="0"/>
              </a:p>
              <a:p>
                <a:r>
                  <a:rPr lang="en-US" sz="2200" dirty="0"/>
                  <a:t>Median. At least 50% of observations are </a:t>
                </a:r>
                <a:r>
                  <a:rPr lang="en-US" sz="2200" dirty="0" smtClean="0"/>
                  <a:t>less </a:t>
                </a:r>
                <a:r>
                  <a:rPr lang="en-US" sz="2200" dirty="0"/>
                  <a:t>than median, and at least 50% of observations </a:t>
                </a:r>
                <a:r>
                  <a:rPr lang="en-US" sz="2200" dirty="0" smtClean="0"/>
                  <a:t>are greater than </a:t>
                </a:r>
                <a:r>
                  <a:rPr lang="en-US" sz="2200" dirty="0"/>
                  <a:t>median</a:t>
                </a:r>
                <a:r>
                  <a:rPr lang="en-US" sz="2200" dirty="0" smtClean="0"/>
                  <a:t>.</a:t>
                </a:r>
                <a:endParaRPr lang="en-US" sz="2200" dirty="0" smtClean="0"/>
              </a:p>
              <a:p>
                <a:r>
                  <a:rPr lang="en-US" sz="2200" dirty="0" smtClean="0"/>
                  <a:t>Percentiles</a:t>
                </a:r>
                <a:r>
                  <a:rPr lang="en-US" sz="2200" dirty="0"/>
                  <a:t>. At least X</a:t>
                </a:r>
                <a:r>
                  <a:rPr lang="en-US" sz="2200" dirty="0" smtClean="0"/>
                  <a:t>% </a:t>
                </a:r>
                <a:r>
                  <a:rPr lang="en-US" sz="2200" dirty="0"/>
                  <a:t>of observations are </a:t>
                </a:r>
                <a:r>
                  <a:rPr lang="en-US" sz="2200" dirty="0" smtClean="0"/>
                  <a:t>less </a:t>
                </a:r>
                <a:r>
                  <a:rPr lang="en-US" sz="2200" dirty="0"/>
                  <a:t>than median, and at least X</a:t>
                </a:r>
                <a:r>
                  <a:rPr lang="en-US" sz="2200" dirty="0" smtClean="0"/>
                  <a:t>% </a:t>
                </a:r>
                <a:r>
                  <a:rPr lang="en-US" sz="2200" dirty="0"/>
                  <a:t>of observations are </a:t>
                </a:r>
                <a:r>
                  <a:rPr lang="en-US" sz="2200" dirty="0" smtClean="0"/>
                  <a:t>greater </a:t>
                </a:r>
                <a:r>
                  <a:rPr lang="en-US" sz="2200" dirty="0"/>
                  <a:t>than median.</a:t>
                </a:r>
              </a:p>
              <a:p>
                <a:r>
                  <a:rPr lang="en-US" sz="2200" dirty="0" smtClean="0"/>
                  <a:t>Quartiles. At least (4-</a:t>
                </a:r>
                <a:r>
                  <a:rPr lang="en-US" sz="2200" dirty="0" smtClean="0"/>
                  <a:t>k)/4 where k=1,2,3,4, of </a:t>
                </a:r>
                <a:r>
                  <a:rPr lang="en-US" sz="2200" dirty="0"/>
                  <a:t>observations are larger than median, and at least </a:t>
                </a:r>
                <a:r>
                  <a:rPr lang="en-US" sz="2200" dirty="0" smtClean="0"/>
                  <a:t>k/4 of </a:t>
                </a:r>
                <a:r>
                  <a:rPr lang="en-US" sz="2200" dirty="0"/>
                  <a:t>observations are smaller than median.</a:t>
                </a:r>
                <a:endParaRPr lang="en-US" sz="2200" dirty="0" smtClean="0"/>
              </a:p>
              <a:p>
                <a:r>
                  <a:rPr lang="en-US" sz="2200" dirty="0"/>
                  <a:t>Mode. Is repeated more than other numbers. </a:t>
                </a:r>
                <a:endParaRPr lang="en-US" sz="22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5562600"/>
              </a:xfrm>
              <a:blipFill>
                <a:blip r:embed="rId2"/>
                <a:stretch>
                  <a:fillRect l="-467" t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dirty="0" smtClean="0"/>
              <a:t>Measures of </a:t>
            </a:r>
            <a:r>
              <a:rPr lang="en-US" dirty="0" smtClean="0"/>
              <a:t>Centralization-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2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5562600"/>
              </a:xfrm>
            </p:spPr>
            <p:txBody>
              <a:bodyPr/>
              <a:lstStyle/>
              <a:p>
                <a:r>
                  <a:rPr lang="en-US" sz="2000" dirty="0" smtClean="0"/>
                  <a:t>Variance</a:t>
                </a:r>
                <a:r>
                  <a:rPr lang="en-US" sz="2000" dirty="0" smtClean="0"/>
                  <a:t>. </a:t>
                </a:r>
                <a:r>
                  <a:rPr lang="en-US" sz="2000" dirty="0" smtClean="0"/>
                  <a:t>The gap between each variable and the average of all variables. In </a:t>
                </a:r>
                <a:r>
                  <a:rPr lang="en-US" sz="2000" dirty="0" smtClean="0"/>
                  <a:t>order not to allow the positive and negative gaps to cross each </a:t>
                </a:r>
                <a:r>
                  <a:rPr lang="en-US" sz="2000" dirty="0" smtClean="0"/>
                  <a:t>others, </a:t>
                </a:r>
                <a:r>
                  <a:rPr lang="en-US" sz="2000" dirty="0" smtClean="0"/>
                  <a:t>the differences are squared. </a:t>
                </a:r>
                <a:r>
                  <a:rPr lang="en-US" sz="2000" dirty="0" smtClean="0"/>
                  <a:t>Variance </a:t>
                </a:r>
                <a:r>
                  <a:rPr lang="en-US" sz="2000" dirty="0" smtClean="0"/>
                  <a:t>(</a:t>
                </a:r>
                <a:r>
                  <a:rPr 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sz="2000" baseline="30000" dirty="0"/>
                  <a:t>2</a:t>
                </a:r>
                <a:r>
                  <a:rPr lang="en-US" sz="2000" dirty="0" smtClean="0"/>
                  <a:t> for  population and s</a:t>
                </a:r>
                <a:r>
                  <a:rPr lang="en-US" sz="2000" baseline="30000" dirty="0" smtClean="0"/>
                  <a:t>2 </a:t>
                </a:r>
                <a:r>
                  <a:rPr lang="en-US" sz="2000" dirty="0" smtClean="0"/>
                  <a:t>for  sample) </a:t>
                </a:r>
                <a:r>
                  <a:rPr lang="en-US" sz="2000" dirty="0" smtClean="0"/>
                  <a:t>is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/>
                      <m:t>/(</m:t>
                    </m:r>
                    <m:r>
                      <m:rPr>
                        <m:nor/>
                      </m:rPr>
                      <a:rPr lang="en-US" sz="2000" dirty="0"/>
                      <m:t>n</m:t>
                    </m:r>
                    <m:r>
                      <m:rPr>
                        <m:nor/>
                      </m:rPr>
                      <a:rPr lang="en-US" sz="2000" dirty="0"/>
                      <m:t>−1)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/>
                      <m:t>/</m:t>
                    </m:r>
                    <m:r>
                      <m:rPr>
                        <m:nor/>
                      </m:rPr>
                      <a:rPr lang="en-US" sz="2000" b="0" i="0" dirty="0" smtClean="0"/>
                      <m:t>N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where n </a:t>
                </a:r>
                <a:r>
                  <a:rPr lang="en-US" sz="2000" dirty="0" smtClean="0"/>
                  <a:t>and N are the number </a:t>
                </a:r>
                <a:r>
                  <a:rPr lang="en-US" sz="2000" dirty="0" smtClean="0"/>
                  <a:t>of the observations in the sample </a:t>
                </a:r>
                <a:r>
                  <a:rPr lang="en-US" sz="2000" dirty="0" smtClean="0"/>
                  <a:t>and the population, </a:t>
                </a:r>
                <a:r>
                  <a:rPr lang="en-US" sz="2000" dirty="0" err="1" smtClean="0"/>
                  <a:t>repectively</a:t>
                </a:r>
                <a:r>
                  <a:rPr lang="en-US" sz="2000" dirty="0" smtClean="0"/>
                  <a:t>.</a:t>
                </a:r>
              </a:p>
              <a:p>
                <a:pPr marL="342900" lvl="1" indent="-342900">
                  <a:buSzPct val="88000"/>
                  <a:buFont typeface="Wingdings" pitchFamily="2" charset="2"/>
                  <a:buChar char="p"/>
                </a:pPr>
                <a:r>
                  <a:rPr lang="en-US" sz="2000" dirty="0">
                    <a:ea typeface="ＭＳ Ｐゴシック" pitchFamily="-65" charset="-128"/>
                    <a:cs typeface="MS Reference Sans Serif" pitchFamily="34" charset="0"/>
                  </a:rPr>
                  <a:t>Standard Deviation. </a:t>
                </a:r>
                <a:r>
                  <a:rPr lang="en-US" sz="2000" dirty="0">
                    <a:ea typeface="ＭＳ Ｐゴシック" pitchFamily="-65" charset="-128"/>
                    <a:cs typeface="MS Reference Sans Serif" pitchFamily="34" charset="0"/>
                  </a:rPr>
                  <a:t>T</a:t>
                </a:r>
                <a:r>
                  <a:rPr lang="en-US" sz="2000" dirty="0" smtClean="0">
                    <a:ea typeface="ＭＳ Ｐゴシック" pitchFamily="-65" charset="-128"/>
                    <a:cs typeface="MS Reference Sans Serif" pitchFamily="34" charset="0"/>
                  </a:rPr>
                  <a:t>he </a:t>
                </a:r>
                <a:r>
                  <a:rPr lang="en-US" sz="2000" dirty="0">
                    <a:ea typeface="ＭＳ Ｐゴシック" pitchFamily="-65" charset="-128"/>
                    <a:cs typeface="MS Reference Sans Serif" pitchFamily="34" charset="0"/>
                  </a:rPr>
                  <a:t>defined as square root of the variance in order to return back to the original dimension. </a:t>
                </a:r>
              </a:p>
              <a:p>
                <a:pPr marL="342900" lvl="1" indent="-342900">
                  <a:buSzPct val="88000"/>
                  <a:buFont typeface="Wingdings" pitchFamily="2" charset="2"/>
                  <a:buChar char="p"/>
                </a:pPr>
                <a:r>
                  <a:rPr lang="en-US" sz="2000" dirty="0">
                    <a:ea typeface="ＭＳ Ｐゴシック" pitchFamily="-65" charset="-128"/>
                    <a:cs typeface="MS Reference Sans Serif" pitchFamily="34" charset="0"/>
                  </a:rPr>
                  <a:t>Coefficient of Variations. Which one of these variables show more variability? </a:t>
                </a:r>
                <a:r>
                  <a:rPr lang="en-US" sz="2000" dirty="0">
                    <a:ea typeface="ＭＳ Ｐゴシック" pitchFamily="-65" charset="-128"/>
                    <a:cs typeface="MS Reference Sans Serif" pitchFamily="34" charset="0"/>
                  </a:rPr>
                  <a:t>A variable with standard deviation of 10, or variable with standard deviation of 100, or variable with standard deviation of 1000? </a:t>
                </a:r>
                <a:endParaRPr lang="en-US" sz="2000" dirty="0" smtClean="0">
                  <a:ea typeface="ＭＳ Ｐゴシック" pitchFamily="-65" charset="-128"/>
                  <a:cs typeface="MS Reference Sans Serif" pitchFamily="34" charset="0"/>
                </a:endParaRPr>
              </a:p>
              <a:p>
                <a:r>
                  <a:rPr lang="en-US" sz="2000" dirty="0" smtClean="0">
                    <a:ea typeface="ＭＳ Ｐゴシック" pitchFamily="-65" charset="-128"/>
                    <a:cs typeface="MS Reference Sans Serif" pitchFamily="34" charset="0"/>
                  </a:rPr>
                  <a:t>We do not know. </a:t>
                </a:r>
                <a:r>
                  <a:rPr lang="en-US" sz="2000" dirty="0"/>
                  <a:t>A Standard Deviation of 10 related to an average of 10 shows more variability compared to an standard deviation of 1000 in relation to an average of 100000.</a:t>
                </a:r>
              </a:p>
              <a:p>
                <a:r>
                  <a:rPr lang="en-US" sz="2000" dirty="0"/>
                  <a:t>Coefficient of  Variations is standard deviation divided by average. CV= s/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/>
                  <a:t> or </a:t>
                </a:r>
                <a:r>
                  <a:rPr lang="en-US" sz="2000" dirty="0"/>
                  <a:t>CV=</a:t>
                </a:r>
                <a:r>
                  <a:rPr lang="el-GR" sz="2000" dirty="0"/>
                  <a:t>σ</a:t>
                </a:r>
                <a:r>
                  <a:rPr lang="en-US" sz="2000" dirty="0" smtClean="0"/>
                  <a:t>/µ</a:t>
                </a:r>
              </a:p>
              <a:p>
                <a:r>
                  <a:rPr lang="en-US" sz="2000" dirty="0" smtClean="0"/>
                  <a:t>Range to Median</a:t>
                </a:r>
                <a:endParaRPr lang="en-US" sz="2000" dirty="0"/>
              </a:p>
              <a:p>
                <a:pPr marL="342900" lvl="1" indent="-342900">
                  <a:buSzPct val="88000"/>
                  <a:buFont typeface="Wingdings" pitchFamily="2" charset="2"/>
                  <a:buChar char="p"/>
                </a:pPr>
                <a:endParaRPr lang="en-US" sz="2000" dirty="0">
                  <a:ea typeface="ＭＳ Ｐゴシック" pitchFamily="-65" charset="-128"/>
                  <a:cs typeface="MS Reference Sans Serif" pitchFamily="34" charset="0"/>
                </a:endParaRPr>
              </a:p>
              <a:p>
                <a:endParaRPr lang="en-US" sz="20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5562600"/>
              </a:xfrm>
              <a:blipFill>
                <a:blip r:embed="rId2"/>
                <a:stretch>
                  <a:fillRect l="-400" t="-438" r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09600"/>
          </a:xfrm>
        </p:spPr>
        <p:txBody>
          <a:bodyPr/>
          <a:lstStyle/>
          <a:p>
            <a:r>
              <a:rPr lang="en-US" dirty="0" smtClean="0"/>
              <a:t>Measures of </a:t>
            </a:r>
            <a:r>
              <a:rPr lang="en-US" dirty="0" smtClean="0"/>
              <a:t>Dispersion-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6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Measures of Centralization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24401" y="762000"/>
          <a:ext cx="8311437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Worksheet" r:id="rId3" imgW="5124416" imgH="3476520" progId="Excel.Sheet.12">
                  <p:link updateAutomatic="1"/>
                </p:oleObj>
              </mc:Choice>
              <mc:Fallback>
                <p:oleObj name="Worksheet" r:id="rId3" imgW="5124416" imgH="3476520" progId="Excel.Sheet.12">
                  <p:link updateAutomatic="1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401" y="762000"/>
                        <a:ext cx="8311437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712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Measures of Variability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3824" y="1981200"/>
          <a:ext cx="8955101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Worksheet" r:id="rId3" imgW="10210800" imgH="3476520" progId="Excel.Sheet.12">
                  <p:link updateAutomatic="1"/>
                </p:oleObj>
              </mc:Choice>
              <mc:Fallback>
                <p:oleObj name="Worksheet" r:id="rId3" imgW="10210800" imgH="3476520" progId="Excel.Sheet.12">
                  <p:link updateAutomatic="1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24" y="1981200"/>
                        <a:ext cx="8955101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24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pic>
        <p:nvPicPr>
          <p:cNvPr id="4" name="DescStat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24" y="87630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96" y="0"/>
            <a:ext cx="1114073" cy="6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57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219200"/>
          <a:ext cx="9132599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Worksheet" r:id="rId3" imgW="7629441" imgH="3819420" progId="Excel.Sheet.12">
                  <p:link updateAutomatic="1"/>
                </p:oleObj>
              </mc:Choice>
              <mc:Fallback>
                <p:oleObj name="Worksheet" r:id="rId3" imgW="7629441" imgH="3819420" progId="Excel.Sheet.12">
                  <p:link updateAutomatic="1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19200"/>
                        <a:ext cx="9132599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133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27761" cy="556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Rank. Where a variable stands. Its rank compare to all the variables in the data set.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 </a:t>
            </a:r>
            <a:r>
              <a:rPr lang="en-US" b="1" dirty="0"/>
              <a:t>percentile</a:t>
            </a:r>
            <a:r>
              <a:rPr lang="en-US" dirty="0"/>
              <a:t> </a:t>
            </a:r>
            <a:r>
              <a:rPr lang="en-US" dirty="0" smtClean="0"/>
              <a:t> is the </a:t>
            </a:r>
            <a:r>
              <a:rPr lang="en-US" dirty="0"/>
              <a:t>value below which a </a:t>
            </a:r>
            <a:r>
              <a:rPr lang="en-US" dirty="0" smtClean="0"/>
              <a:t>given % </a:t>
            </a:r>
            <a:r>
              <a:rPr lang="en-US" dirty="0"/>
              <a:t>of </a:t>
            </a:r>
            <a:r>
              <a:rPr lang="en-US" dirty="0" smtClean="0"/>
              <a:t>observations </a:t>
            </a:r>
            <a:r>
              <a:rPr lang="en-US" dirty="0"/>
              <a:t>fall. 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/>
              <a:t>20th percentile </a:t>
            </a:r>
            <a:r>
              <a:rPr lang="en-US" dirty="0" smtClean="0"/>
              <a:t>for the grades </a:t>
            </a:r>
            <a:r>
              <a:rPr lang="en-US" dirty="0"/>
              <a:t>of the students in a given course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value </a:t>
            </a:r>
            <a:r>
              <a:rPr lang="en-US" dirty="0"/>
              <a:t>below which (at least) </a:t>
            </a:r>
            <a:r>
              <a:rPr lang="en-US" dirty="0" smtClean="0"/>
              <a:t>20</a:t>
            </a:r>
            <a:r>
              <a:rPr lang="en-US" dirty="0"/>
              <a:t>% of the observations </a:t>
            </a:r>
            <a:r>
              <a:rPr lang="en-US" dirty="0" smtClean="0"/>
              <a:t>may </a:t>
            </a:r>
            <a:r>
              <a:rPr lang="en-US" dirty="0"/>
              <a:t>be found</a:t>
            </a:r>
            <a:r>
              <a:rPr lang="en-US" dirty="0" smtClean="0"/>
              <a:t>. A </a:t>
            </a:r>
            <a:r>
              <a:rPr lang="en-US" i="1" dirty="0" err="1" smtClean="0"/>
              <a:t>pth</a:t>
            </a:r>
            <a:r>
              <a:rPr lang="en-US" dirty="0" smtClean="0"/>
              <a:t> </a:t>
            </a:r>
            <a:r>
              <a:rPr lang="en-US" dirty="0"/>
              <a:t>percentile </a:t>
            </a:r>
            <a:r>
              <a:rPr lang="en-US" dirty="0" smtClean="0"/>
              <a:t>is </a:t>
            </a:r>
            <a:r>
              <a:rPr lang="en-US" dirty="0"/>
              <a:t>a value such that at least </a:t>
            </a:r>
            <a:r>
              <a:rPr lang="en-US" i="1" dirty="0" smtClean="0"/>
              <a:t>p</a:t>
            </a:r>
            <a:r>
              <a:rPr lang="en-US" dirty="0" smtClean="0"/>
              <a:t>% of </a:t>
            </a:r>
            <a:r>
              <a:rPr lang="en-US" dirty="0"/>
              <a:t>the </a:t>
            </a:r>
            <a:r>
              <a:rPr lang="en-US" dirty="0" smtClean="0"/>
              <a:t>variables </a:t>
            </a:r>
            <a:r>
              <a:rPr lang="en-US" dirty="0"/>
              <a:t>take on this value or less and at least (100 - </a:t>
            </a:r>
            <a:r>
              <a:rPr lang="en-US" dirty="0" smtClean="0"/>
              <a:t>p)% </a:t>
            </a:r>
            <a:r>
              <a:rPr lang="en-US" dirty="0"/>
              <a:t>of the </a:t>
            </a:r>
            <a:r>
              <a:rPr lang="en-US" dirty="0" smtClean="0"/>
              <a:t>variables take </a:t>
            </a:r>
            <a:r>
              <a:rPr lang="en-US" dirty="0"/>
              <a:t>on this value or more</a:t>
            </a:r>
            <a:r>
              <a:rPr lang="en-US" dirty="0" smtClean="0"/>
              <a:t>.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/>
              <a:t>Location of PERCENTRANK.EXC</a:t>
            </a:r>
            <a:r>
              <a:rPr lang="en-US" dirty="0" smtClean="0">
                <a:sym typeface="Wingdings" panose="05000000000000000000" pitchFamily="2" charset="2"/>
              </a:rPr>
              <a:t> p(N+1)=</a:t>
            </a:r>
            <a:r>
              <a:rPr lang="en-US" dirty="0" err="1" smtClean="0">
                <a:sym typeface="Wingdings" panose="05000000000000000000" pitchFamily="2" charset="2"/>
              </a:rPr>
              <a:t>pN+p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Location of </a:t>
            </a:r>
            <a:r>
              <a:rPr lang="en-US" dirty="0" smtClean="0"/>
              <a:t>PERCENTRANK.INC</a:t>
            </a:r>
            <a:r>
              <a:rPr lang="en-US" dirty="0" smtClean="0">
                <a:sym typeface="Wingdings" panose="05000000000000000000" pitchFamily="2" charset="2"/>
              </a:rPr>
              <a:t> p(N-1)+1=</a:t>
            </a:r>
            <a:r>
              <a:rPr lang="en-US" dirty="0" err="1" smtClean="0">
                <a:sym typeface="Wingdings" panose="05000000000000000000" pitchFamily="2" charset="2"/>
              </a:rPr>
              <a:t>pN</a:t>
            </a:r>
            <a:r>
              <a:rPr lang="en-US" dirty="0" smtClean="0">
                <a:sym typeface="Wingdings" panose="05000000000000000000" pitchFamily="2" charset="2"/>
              </a:rPr>
              <a:t>+(1-p)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sym typeface="Wingdings" panose="05000000000000000000" pitchFamily="2" charset="2"/>
              </a:rPr>
              <a:t>EXC from 1/N to 1-1/N, INC from 0 to 1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09600"/>
          </a:xfrm>
        </p:spPr>
        <p:txBody>
          <a:bodyPr/>
          <a:lstStyle/>
          <a:p>
            <a:r>
              <a:rPr lang="en-US" dirty="0" smtClean="0"/>
              <a:t>Rank &amp; Percentile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5052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72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Rank, Percentile, Quartile, Small, Large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239" y="838200"/>
          <a:ext cx="898921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Worksheet" r:id="rId3" imgW="10753776" imgH="4467150" progId="Excel.Sheet.12">
                  <p:link updateAutomatic="1"/>
                </p:oleObj>
              </mc:Choice>
              <mc:Fallback>
                <p:oleObj name="Worksheet" r:id="rId3" imgW="10753776" imgH="4467150" progId="Excel.Sheet.12">
                  <p:link updateAutomatic="1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39" y="838200"/>
                        <a:ext cx="898921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79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51457</TotalTime>
  <Words>493</Words>
  <Application>Microsoft Office PowerPoint</Application>
  <PresentationFormat>On-screen Show (4:3)</PresentationFormat>
  <Paragraphs>27</Paragraphs>
  <Slides>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32" baseType="lpstr">
      <vt:lpstr>MS PGothic</vt:lpstr>
      <vt:lpstr>Arial</vt:lpstr>
      <vt:lpstr>Book Antiqua</vt:lpstr>
      <vt:lpstr>Brush Script MT</vt:lpstr>
      <vt:lpstr>Calibri</vt:lpstr>
      <vt:lpstr>Calibri Light</vt:lpstr>
      <vt:lpstr>Cambria Math</vt:lpstr>
      <vt:lpstr>Garamond</vt:lpstr>
      <vt:lpstr>Impact</vt:lpstr>
      <vt:lpstr>MS Reference Sans Serif</vt:lpstr>
      <vt:lpstr>Symbol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file:///\\webdrive\aa2035\public_html\CourseBase\Probability\S-1-DescriptiveSTAT\DescStat1.xlsx!1.Basic%20Statistics-Column!R1C1:R71C7</vt:lpstr>
      <vt:lpstr>file:///\\webdrive\aa2035\public_html\CourseBase\Probability\S-1-DescriptiveSTAT\DescStat1.xlsx!1.Basic%20Statistics-Column!R1C1:R71C13</vt:lpstr>
      <vt:lpstr>file:///\\webdrive\aa2035\public_html\CourseBase\Probability\S-1-DescriptiveSTAT\DescStat1.xlsx!1.Basic%20Statistics-Column%20(2)!R1C1:R71C12</vt:lpstr>
      <vt:lpstr>file:///\\webdrive\aa2035\public_html\CourseBase\Probability\S-1-DescriptiveSTAT\PercenQuart.xlsx!1.PercentQauntileRank!R1C1:R101C16</vt:lpstr>
      <vt:lpstr>PowerPoint Presentation</vt:lpstr>
      <vt:lpstr>Measures of Centralization- Location</vt:lpstr>
      <vt:lpstr>Measures of Dispersion- Variability</vt:lpstr>
      <vt:lpstr>Some Measures of Centralization</vt:lpstr>
      <vt:lpstr>Some Measures of Variability</vt:lpstr>
      <vt:lpstr>Descriptive Statistics</vt:lpstr>
      <vt:lpstr>Descriptive Statistics</vt:lpstr>
      <vt:lpstr>Rank &amp; Percentile</vt:lpstr>
      <vt:lpstr>Rank, Percentile, Quartile, Small, Large 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745</cp:revision>
  <cp:lastPrinted>2019-05-09T17:43:43Z</cp:lastPrinted>
  <dcterms:created xsi:type="dcterms:W3CDTF">2008-11-22T01:06:20Z</dcterms:created>
  <dcterms:modified xsi:type="dcterms:W3CDTF">2020-06-28T17:39:27Z</dcterms:modified>
</cp:coreProperties>
</file>