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20"/>
  </p:notesMasterIdLst>
  <p:handoutMasterIdLst>
    <p:handoutMasterId r:id="rId21"/>
  </p:handoutMasterIdLst>
  <p:sldIdLst>
    <p:sldId id="625" r:id="rId7"/>
    <p:sldId id="758" r:id="rId8"/>
    <p:sldId id="759" r:id="rId9"/>
    <p:sldId id="760" r:id="rId10"/>
    <p:sldId id="761" r:id="rId11"/>
    <p:sldId id="762" r:id="rId12"/>
    <p:sldId id="763" r:id="rId13"/>
    <p:sldId id="764" r:id="rId14"/>
    <p:sldId id="765" r:id="rId15"/>
    <p:sldId id="766" r:id="rId16"/>
    <p:sldId id="767" r:id="rId17"/>
    <p:sldId id="768" r:id="rId18"/>
    <p:sldId id="769"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00007D"/>
    <a:srgbClr val="A80000"/>
    <a:srgbClr val="000000"/>
    <a:srgbClr val="AA0000"/>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49" autoAdjust="0"/>
    <p:restoredTop sz="91618" autoAdjust="0"/>
  </p:normalViewPr>
  <p:slideViewPr>
    <p:cSldViewPr>
      <p:cViewPr varScale="1">
        <p:scale>
          <a:sx n="123" d="100"/>
          <a:sy n="123" d="100"/>
        </p:scale>
        <p:origin x="167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6/28/2020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6/28/2020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39976-7488-4967-A659-4DA87FA0AB07}" type="datetimeFigureOut">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9144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9144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0595" y="6675227"/>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6178" y="6678405"/>
            <a:ext cx="9170773"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8489189" y="6598093"/>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7"/>
          <a:stretch>
            <a:fillRect/>
          </a:stretch>
        </p:blipFill>
        <p:spPr>
          <a:xfrm>
            <a:off x="7060962" y="6502378"/>
            <a:ext cx="1905000" cy="337457"/>
          </a:xfrm>
          <a:prstGeom prst="rect">
            <a:avLst/>
          </a:prstGeom>
          <a:noFill/>
        </p:spPr>
      </p:pic>
      <p:sp>
        <p:nvSpPr>
          <p:cNvPr id="15" name="Text Box 57"/>
          <p:cNvSpPr txBox="1">
            <a:spLocks noChangeArrowheads="1"/>
          </p:cNvSpPr>
          <p:nvPr userDrawn="1"/>
        </p:nvSpPr>
        <p:spPr bwMode="auto">
          <a:xfrm>
            <a:off x="520" y="6546862"/>
            <a:ext cx="4800080"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smtClean="0">
                <a:ln>
                  <a:noFill/>
                </a:ln>
                <a:solidFill>
                  <a:schemeClr val="bg1"/>
                </a:solidFill>
                <a:latin typeface="Book Antiqua" panose="02040602050305030304" pitchFamily="18" charset="0"/>
                <a:sym typeface="Symbol" panose="05050102010706020507" pitchFamily="18" charset="2"/>
              </a:rPr>
              <a:t>Exponential Smoothing Problems. </a:t>
            </a:r>
            <a:r>
              <a:rPr lang="en-US" sz="1400" b="1" i="1" dirty="0" smtClean="0">
                <a:ln>
                  <a:noFill/>
                </a:ln>
                <a:solidFill>
                  <a:schemeClr val="bg1"/>
                </a:solidFill>
                <a:latin typeface="Book Antiqua" panose="02040602050305030304" pitchFamily="18" charset="0"/>
              </a:rPr>
              <a:t>A. Asef-Vaziri. </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6/28/2020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6/28/2020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oleObject" Target="file:///\\webdrive\aa2035\public_html\CourseBase\Probability\S-1-DescriptiveSTAT\DescStat1.xlsx!1.Basic%20Statistics-Column%20(2)!R1C1:R71C12"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file:///\\webdrive\aa2035\public_html\CourseBase\Probability\S-1-DescriptiveSTAT\PercenQuart.xlsx!1.PercentQauntileRank!R1C1:R101C16"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file:///\\webdrive\aa2035\public_html\CourseBase\Probability\S-1-DescriptiveSTAT\DescStat1.xlsx!1.Basic%20Statistics-Column!R1C1:R71C7"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file:///\\webdrive\aa2035\public_html\CourseBase\Probability\S-1-DescriptiveSTAT\DescStat1.xlsx!1.Basic%20Statistics-Column!R1C1:R71C13"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830997"/>
          </a:xfrm>
          <a:prstGeom prst="rect">
            <a:avLst/>
          </a:prstGeom>
        </p:spPr>
        <p:txBody>
          <a:bodyPr wrap="square">
            <a:spAutoFit/>
          </a:bodyPr>
          <a:lstStyle/>
          <a:p>
            <a:pPr marL="0" indent="0" algn="ctr" eaLnBrk="1" hangingPunct="1">
              <a:buNone/>
            </a:pPr>
            <a:r>
              <a:rPr lang="en-US" sz="4800" dirty="0" smtClean="0">
                <a:solidFill>
                  <a:schemeClr val="bg1"/>
                </a:solidFill>
                <a:latin typeface="Impact" panose="020B0806030902050204" pitchFamily="34" charset="0"/>
              </a:rPr>
              <a:t>Descriptive Statistics</a:t>
            </a:r>
            <a:endParaRPr lang="en-US" sz="4800" dirty="0" smtClean="0">
              <a:solidFill>
                <a:schemeClr val="bg1"/>
              </a:solidFill>
              <a:latin typeface="Impact" panose="020B0806030902050204" pitchFamily="34" charset="0"/>
            </a:endParaRPr>
          </a:p>
        </p:txBody>
      </p:sp>
      <p:sp>
        <p:nvSpPr>
          <p:cNvPr id="7" name="Rectangle 3"/>
          <p:cNvSpPr txBox="1">
            <a:spLocks noChangeArrowheads="1"/>
          </p:cNvSpPr>
          <p:nvPr/>
        </p:nvSpPr>
        <p:spPr bwMode="auto">
          <a:xfrm>
            <a:off x="45721" y="6324600"/>
            <a:ext cx="9143999" cy="53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1A1A70"/>
              </a:buClr>
              <a:buSzPct val="80000"/>
              <a:buFont typeface="Wingdings" pitchFamily="2" charset="2"/>
              <a:buChar char="v"/>
              <a:defRPr sz="2400">
                <a:solidFill>
                  <a:srgbClr val="1A1A70"/>
                </a:solidFill>
                <a:latin typeface="Book Antiqua" pitchFamily="18" charset="0"/>
                <a:ea typeface="+mn-ea"/>
                <a:cs typeface="+mn-cs"/>
              </a:defRPr>
            </a:lvl1pPr>
            <a:lvl2pPr marL="742950" indent="-285750" algn="l" rtl="0" eaLnBrk="0" fontAlgn="base" hangingPunct="0">
              <a:spcBef>
                <a:spcPct val="20000"/>
              </a:spcBef>
              <a:spcAft>
                <a:spcPct val="0"/>
              </a:spcAft>
              <a:buClr>
                <a:srgbClr val="1A1A70"/>
              </a:buClr>
              <a:buFont typeface="Wingdings" pitchFamily="2" charset="2"/>
              <a:buChar char="§"/>
              <a:defRPr sz="2400">
                <a:solidFill>
                  <a:schemeClr val="tx1"/>
                </a:solidFill>
                <a:latin typeface="Book Antiqua" pitchFamily="18" charset="0"/>
              </a:defRPr>
            </a:lvl2pPr>
            <a:lvl3pPr marL="1143000" indent="-228600" algn="l" rtl="0" eaLnBrk="0" fontAlgn="base" hangingPunct="0">
              <a:spcBef>
                <a:spcPct val="20000"/>
              </a:spcBef>
              <a:spcAft>
                <a:spcPct val="0"/>
              </a:spcAft>
              <a:buClr>
                <a:srgbClr val="1A1A70"/>
              </a:buClr>
              <a:buFont typeface="Symbol" pitchFamily="18" charset="2"/>
              <a:buChar char="-"/>
              <a:defRPr sz="2000">
                <a:solidFill>
                  <a:schemeClr val="tx1"/>
                </a:solidFill>
                <a:latin typeface="Book Antiqua" pitchFamily="18" charset="0"/>
              </a:defRPr>
            </a:lvl3pPr>
            <a:lvl4pPr marL="1600200" indent="-228600" algn="l" rtl="0" eaLnBrk="0" fontAlgn="base" hangingPunct="0">
              <a:spcBef>
                <a:spcPct val="20000"/>
              </a:spcBef>
              <a:spcAft>
                <a:spcPct val="0"/>
              </a:spcAft>
              <a:buClr>
                <a:srgbClr val="000000"/>
              </a:buClr>
              <a:buFont typeface="Monotype Sorts" pitchFamily="2" charset="2"/>
              <a:buChar char="u"/>
              <a:defRPr sz="2000">
                <a:solidFill>
                  <a:srgbClr val="000000"/>
                </a:solidFill>
                <a:latin typeface="+mn-lt"/>
              </a:defRPr>
            </a:lvl4pPr>
            <a:lvl5pPr marL="2057400" indent="-228600" algn="l" rtl="0" eaLnBrk="0" fontAlgn="base" hangingPunct="0">
              <a:spcBef>
                <a:spcPct val="20000"/>
              </a:spcBef>
              <a:spcAft>
                <a:spcPct val="0"/>
              </a:spcAft>
              <a:buClr>
                <a:srgbClr val="000000"/>
              </a:buClr>
              <a:buChar char="–"/>
              <a:defRPr sz="1600">
                <a:solidFill>
                  <a:srgbClr val="000000"/>
                </a:solidFill>
                <a:latin typeface="+mn-lt"/>
              </a:defRPr>
            </a:lvl5pPr>
            <a:lvl6pPr marL="2514600" indent="-228600" algn="l" rtl="0" eaLnBrk="0" fontAlgn="base" hangingPunct="0">
              <a:spcBef>
                <a:spcPct val="20000"/>
              </a:spcBef>
              <a:spcAft>
                <a:spcPct val="0"/>
              </a:spcAft>
              <a:buClr>
                <a:srgbClr val="000000"/>
              </a:buClr>
              <a:buChar char="–"/>
              <a:defRPr sz="1600">
                <a:solidFill>
                  <a:srgbClr val="000000"/>
                </a:solidFill>
                <a:latin typeface="+mn-lt"/>
              </a:defRPr>
            </a:lvl6pPr>
            <a:lvl7pPr marL="2971800" indent="-228600" algn="l" rtl="0" eaLnBrk="0" fontAlgn="base" hangingPunct="0">
              <a:spcBef>
                <a:spcPct val="20000"/>
              </a:spcBef>
              <a:spcAft>
                <a:spcPct val="0"/>
              </a:spcAft>
              <a:buClr>
                <a:srgbClr val="000000"/>
              </a:buClr>
              <a:buChar char="–"/>
              <a:defRPr sz="1600">
                <a:solidFill>
                  <a:srgbClr val="000000"/>
                </a:solidFill>
                <a:latin typeface="+mn-lt"/>
              </a:defRPr>
            </a:lvl7pPr>
            <a:lvl8pPr marL="3429000" indent="-228600" algn="l" rtl="0" eaLnBrk="0" fontAlgn="base" hangingPunct="0">
              <a:spcBef>
                <a:spcPct val="20000"/>
              </a:spcBef>
              <a:spcAft>
                <a:spcPct val="0"/>
              </a:spcAft>
              <a:buClr>
                <a:srgbClr val="000000"/>
              </a:buClr>
              <a:buChar char="–"/>
              <a:defRPr sz="1600">
                <a:solidFill>
                  <a:srgbClr val="000000"/>
                </a:solidFill>
                <a:latin typeface="+mn-lt"/>
              </a:defRPr>
            </a:lvl8pPr>
            <a:lvl9pPr marL="3886200" indent="-228600" algn="l" rtl="0" eaLnBrk="0" fontAlgn="base" hangingPunct="0">
              <a:spcBef>
                <a:spcPct val="20000"/>
              </a:spcBef>
              <a:spcAft>
                <a:spcPct val="0"/>
              </a:spcAft>
              <a:buClr>
                <a:srgbClr val="000000"/>
              </a:buClr>
              <a:buChar char="–"/>
              <a:defRPr sz="1600">
                <a:solidFill>
                  <a:srgbClr val="000000"/>
                </a:solidFill>
                <a:latin typeface="+mn-lt"/>
              </a:defRPr>
            </a:lvl9pPr>
          </a:lstStyle>
          <a:p>
            <a:pPr marL="0" indent="0" algn="ctr" eaLnBrk="1" hangingPunct="1">
              <a:buFont typeface="Wingdings" pitchFamily="2" charset="2"/>
              <a:buNone/>
            </a:pPr>
            <a:r>
              <a:rPr lang="en-US" sz="3200" dirty="0" smtClean="0">
                <a:solidFill>
                  <a:schemeClr val="bg1"/>
                </a:solidFill>
                <a:latin typeface="Brush Script MT" panose="03060802040406070304" pitchFamily="66" charset="0"/>
              </a:rPr>
              <a:t>Ardavan Asef-Vaziri</a:t>
            </a:r>
            <a:endParaRPr lang="en-US" sz="3200"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2167468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Descriptive Statistics</a:t>
            </a:r>
            <a:endParaRPr lang="en-US" dirty="0"/>
          </a:p>
        </p:txBody>
      </p:sp>
      <p:pic>
        <p:nvPicPr>
          <p:cNvPr id="4" name="DescStat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824" y="762000"/>
            <a:ext cx="9144000" cy="5143500"/>
          </a:xfrm>
          <a:prstGeom prst="rect">
            <a:avLst/>
          </a:prstGeom>
        </p:spPr>
      </p:pic>
    </p:spTree>
    <p:extLst>
      <p:ext uri="{BB962C8B-B14F-4D97-AF65-F5344CB8AC3E}">
        <p14:creationId xmlns:p14="http://schemas.microsoft.com/office/powerpoint/2010/main" val="2368857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6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Descriptive Statistics</a:t>
            </a:r>
            <a:endParaRPr lang="en-US" dirty="0"/>
          </a:p>
        </p:txBody>
      </p:sp>
      <p:graphicFrame>
        <p:nvGraphicFramePr>
          <p:cNvPr id="5" name="Object 4"/>
          <p:cNvGraphicFramePr>
            <a:graphicFrameLocks noChangeAspect="1"/>
          </p:cNvGraphicFramePr>
          <p:nvPr>
            <p:extLst/>
          </p:nvPr>
        </p:nvGraphicFramePr>
        <p:xfrm>
          <a:off x="0" y="1219200"/>
          <a:ext cx="9132599" cy="4572000"/>
        </p:xfrm>
        <a:graphic>
          <a:graphicData uri="http://schemas.openxmlformats.org/presentationml/2006/ole">
            <mc:AlternateContent xmlns:mc="http://schemas.openxmlformats.org/markup-compatibility/2006">
              <mc:Choice xmlns:v="urn:schemas-microsoft-com:vml" Requires="v">
                <p:oleObj spid="_x0000_s63490" name="Worksheet" r:id="rId3" imgW="7629441" imgH="3819420" progId="Excel.Sheet.12">
                  <p:link updateAutomatic="1"/>
                </p:oleObj>
              </mc:Choice>
              <mc:Fallback>
                <p:oleObj name="Worksheet" r:id="rId3" imgW="7629441" imgH="3819420" progId="Excel.Sheet.12">
                  <p:link updateAutomatic="1"/>
                  <p:pic>
                    <p:nvPicPr>
                      <p:cNvPr id="5" name="Object 4"/>
                      <p:cNvPicPr/>
                      <p:nvPr/>
                    </p:nvPicPr>
                    <p:blipFill>
                      <a:blip r:embed="rId4"/>
                      <a:stretch>
                        <a:fillRect/>
                      </a:stretch>
                    </p:blipFill>
                    <p:spPr>
                      <a:xfrm>
                        <a:off x="0" y="1219200"/>
                        <a:ext cx="9132599" cy="4572000"/>
                      </a:xfrm>
                      <a:prstGeom prst="rect">
                        <a:avLst/>
                      </a:prstGeom>
                    </p:spPr>
                  </p:pic>
                </p:oleObj>
              </mc:Fallback>
            </mc:AlternateContent>
          </a:graphicData>
        </a:graphic>
      </p:graphicFrame>
    </p:spTree>
    <p:extLst>
      <p:ext uri="{BB962C8B-B14F-4D97-AF65-F5344CB8AC3E}">
        <p14:creationId xmlns:p14="http://schemas.microsoft.com/office/powerpoint/2010/main" val="25871335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27761" cy="5562600"/>
          </a:xfrm>
        </p:spPr>
        <p:txBody>
          <a:bodyPr/>
          <a:lstStyle/>
          <a:p>
            <a:pPr>
              <a:lnSpc>
                <a:spcPct val="90000"/>
              </a:lnSpc>
              <a:defRPr/>
            </a:pPr>
            <a:r>
              <a:rPr lang="en-US" dirty="0" smtClean="0"/>
              <a:t>Rank. Where a variable stands. Its rank compare to all the variables in the data set.</a:t>
            </a:r>
          </a:p>
          <a:p>
            <a:pPr>
              <a:lnSpc>
                <a:spcPct val="90000"/>
              </a:lnSpc>
              <a:defRPr/>
            </a:pPr>
            <a:r>
              <a:rPr lang="en-US" dirty="0" smtClean="0"/>
              <a:t>A </a:t>
            </a:r>
            <a:r>
              <a:rPr lang="en-US" b="1" dirty="0"/>
              <a:t>percentile</a:t>
            </a:r>
            <a:r>
              <a:rPr lang="en-US" dirty="0"/>
              <a:t> </a:t>
            </a:r>
            <a:r>
              <a:rPr lang="en-US" dirty="0" smtClean="0"/>
              <a:t> is the </a:t>
            </a:r>
            <a:r>
              <a:rPr lang="en-US" dirty="0"/>
              <a:t>value below which a </a:t>
            </a:r>
            <a:r>
              <a:rPr lang="en-US" dirty="0" smtClean="0"/>
              <a:t>given % </a:t>
            </a:r>
            <a:r>
              <a:rPr lang="en-US" dirty="0"/>
              <a:t>of </a:t>
            </a:r>
            <a:r>
              <a:rPr lang="en-US" dirty="0" smtClean="0"/>
              <a:t>observations </a:t>
            </a:r>
            <a:r>
              <a:rPr lang="en-US" dirty="0"/>
              <a:t>fall. </a:t>
            </a:r>
            <a:endParaRPr lang="en-US" dirty="0" smtClean="0"/>
          </a:p>
          <a:p>
            <a:pPr>
              <a:lnSpc>
                <a:spcPct val="90000"/>
              </a:lnSpc>
              <a:defRPr/>
            </a:pPr>
            <a:r>
              <a:rPr lang="en-US" dirty="0" smtClean="0"/>
              <a:t>The </a:t>
            </a:r>
            <a:r>
              <a:rPr lang="en-US" dirty="0"/>
              <a:t>20th percentile </a:t>
            </a:r>
            <a:r>
              <a:rPr lang="en-US" dirty="0" smtClean="0"/>
              <a:t>for the grades </a:t>
            </a:r>
            <a:r>
              <a:rPr lang="en-US" dirty="0"/>
              <a:t>of the students in a given course </a:t>
            </a:r>
            <a:r>
              <a:rPr lang="en-US" dirty="0" smtClean="0"/>
              <a:t>is </a:t>
            </a:r>
            <a:r>
              <a:rPr lang="en-US" dirty="0"/>
              <a:t>the </a:t>
            </a:r>
            <a:r>
              <a:rPr lang="en-US" dirty="0" smtClean="0"/>
              <a:t>value </a:t>
            </a:r>
            <a:r>
              <a:rPr lang="en-US" dirty="0"/>
              <a:t>below which (at least) </a:t>
            </a:r>
            <a:r>
              <a:rPr lang="en-US" dirty="0" smtClean="0"/>
              <a:t>20</a:t>
            </a:r>
            <a:r>
              <a:rPr lang="en-US" dirty="0"/>
              <a:t>% of the observations </a:t>
            </a:r>
            <a:r>
              <a:rPr lang="en-US" dirty="0" smtClean="0"/>
              <a:t>may </a:t>
            </a:r>
            <a:r>
              <a:rPr lang="en-US" dirty="0"/>
              <a:t>be found</a:t>
            </a:r>
            <a:r>
              <a:rPr lang="en-US" dirty="0" smtClean="0"/>
              <a:t>. A </a:t>
            </a:r>
            <a:r>
              <a:rPr lang="en-US" i="1" dirty="0" err="1" smtClean="0"/>
              <a:t>pth</a:t>
            </a:r>
            <a:r>
              <a:rPr lang="en-US" dirty="0" smtClean="0"/>
              <a:t> </a:t>
            </a:r>
            <a:r>
              <a:rPr lang="en-US" dirty="0"/>
              <a:t>percentile </a:t>
            </a:r>
            <a:r>
              <a:rPr lang="en-US" dirty="0" smtClean="0"/>
              <a:t>is </a:t>
            </a:r>
            <a:r>
              <a:rPr lang="en-US" dirty="0"/>
              <a:t>a value such that at least </a:t>
            </a:r>
            <a:r>
              <a:rPr lang="en-US" i="1" dirty="0" smtClean="0"/>
              <a:t>p</a:t>
            </a:r>
            <a:r>
              <a:rPr lang="en-US" dirty="0" smtClean="0"/>
              <a:t>% of </a:t>
            </a:r>
            <a:r>
              <a:rPr lang="en-US" dirty="0"/>
              <a:t>the </a:t>
            </a:r>
            <a:r>
              <a:rPr lang="en-US" dirty="0" smtClean="0"/>
              <a:t>variables </a:t>
            </a:r>
            <a:r>
              <a:rPr lang="en-US" dirty="0"/>
              <a:t>take on this value or less and at least (100 - </a:t>
            </a:r>
            <a:r>
              <a:rPr lang="en-US" dirty="0" smtClean="0"/>
              <a:t>p)% </a:t>
            </a:r>
            <a:r>
              <a:rPr lang="en-US" dirty="0"/>
              <a:t>of the </a:t>
            </a:r>
            <a:r>
              <a:rPr lang="en-US" dirty="0" smtClean="0"/>
              <a:t>variables take </a:t>
            </a:r>
            <a:r>
              <a:rPr lang="en-US" dirty="0"/>
              <a:t>on this value or more</a:t>
            </a:r>
            <a:r>
              <a:rPr lang="en-US" dirty="0" smtClean="0"/>
              <a:t>.  </a:t>
            </a:r>
          </a:p>
          <a:p>
            <a:pPr marL="0" indent="0">
              <a:lnSpc>
                <a:spcPct val="90000"/>
              </a:lnSpc>
              <a:buNone/>
              <a:defRPr/>
            </a:pPr>
            <a:r>
              <a:rPr lang="en-US" dirty="0" smtClean="0"/>
              <a:t>Location of PERCENTRANK.EXC</a:t>
            </a:r>
            <a:r>
              <a:rPr lang="en-US" dirty="0" smtClean="0">
                <a:sym typeface="Wingdings" panose="05000000000000000000" pitchFamily="2" charset="2"/>
              </a:rPr>
              <a:t> p(N+1)=</a:t>
            </a:r>
            <a:r>
              <a:rPr lang="en-US" dirty="0" err="1" smtClean="0">
                <a:sym typeface="Wingdings" panose="05000000000000000000" pitchFamily="2" charset="2"/>
              </a:rPr>
              <a:t>pN+p</a:t>
            </a:r>
            <a:endParaRPr lang="en-US" dirty="0" smtClean="0">
              <a:sym typeface="Wingdings" panose="05000000000000000000" pitchFamily="2" charset="2"/>
            </a:endParaRPr>
          </a:p>
          <a:p>
            <a:pPr marL="0" indent="0">
              <a:lnSpc>
                <a:spcPct val="90000"/>
              </a:lnSpc>
              <a:buNone/>
              <a:defRPr/>
            </a:pPr>
            <a:r>
              <a:rPr lang="en-US" dirty="0"/>
              <a:t>Location of </a:t>
            </a:r>
            <a:r>
              <a:rPr lang="en-US" dirty="0" smtClean="0"/>
              <a:t>PERCENTRANK.INC</a:t>
            </a:r>
            <a:r>
              <a:rPr lang="en-US" dirty="0" smtClean="0">
                <a:sym typeface="Wingdings" panose="05000000000000000000" pitchFamily="2" charset="2"/>
              </a:rPr>
              <a:t> p(N-1)+1=</a:t>
            </a:r>
            <a:r>
              <a:rPr lang="en-US" dirty="0" err="1" smtClean="0">
                <a:sym typeface="Wingdings" panose="05000000000000000000" pitchFamily="2" charset="2"/>
              </a:rPr>
              <a:t>pN</a:t>
            </a:r>
            <a:r>
              <a:rPr lang="en-US" dirty="0" smtClean="0">
                <a:sym typeface="Wingdings" panose="05000000000000000000" pitchFamily="2" charset="2"/>
              </a:rPr>
              <a:t>+(1-p)</a:t>
            </a:r>
            <a:endParaRPr lang="en-US" dirty="0">
              <a:sym typeface="Wingdings" panose="05000000000000000000" pitchFamily="2" charset="2"/>
            </a:endParaRPr>
          </a:p>
          <a:p>
            <a:pPr marL="0" indent="0">
              <a:lnSpc>
                <a:spcPct val="90000"/>
              </a:lnSpc>
              <a:buNone/>
              <a:defRPr/>
            </a:pPr>
            <a:r>
              <a:rPr lang="en-US" dirty="0" smtClean="0">
                <a:sym typeface="Wingdings" panose="05000000000000000000" pitchFamily="2" charset="2"/>
              </a:rPr>
              <a:t>EXC from 1/N to 1-1/N, INC from 0 to 1</a:t>
            </a:r>
          </a:p>
          <a:p>
            <a:pPr marL="0" indent="0">
              <a:lnSpc>
                <a:spcPct val="90000"/>
              </a:lnSpc>
              <a:buNone/>
              <a:defRPr/>
            </a:pPr>
            <a:endParaRPr lang="en-US" dirty="0"/>
          </a:p>
          <a:p>
            <a:pPr>
              <a:lnSpc>
                <a:spcPct val="90000"/>
              </a:lnSpc>
              <a:defRPr/>
            </a:pPr>
            <a:endParaRPr lang="en-US" dirty="0" smtClean="0"/>
          </a:p>
        </p:txBody>
      </p:sp>
      <p:sp>
        <p:nvSpPr>
          <p:cNvPr id="3" name="Title 2"/>
          <p:cNvSpPr>
            <a:spLocks noGrp="1"/>
          </p:cNvSpPr>
          <p:nvPr>
            <p:ph type="title"/>
          </p:nvPr>
        </p:nvSpPr>
        <p:spPr>
          <a:xfrm>
            <a:off x="1" y="0"/>
            <a:ext cx="9144000" cy="609600"/>
          </a:xfrm>
        </p:spPr>
        <p:txBody>
          <a:bodyPr/>
          <a:lstStyle/>
          <a:p>
            <a:r>
              <a:rPr lang="en-US" dirty="0" smtClean="0"/>
              <a:t>Rank &amp; Percentile</a:t>
            </a:r>
            <a:endParaRPr lang="en-US" dirty="0"/>
          </a:p>
        </p:txBody>
      </p:sp>
      <p:sp>
        <p:nvSpPr>
          <p:cNvPr id="4" name="TextBox 3"/>
          <p:cNvSpPr txBox="1"/>
          <p:nvPr/>
        </p:nvSpPr>
        <p:spPr>
          <a:xfrm>
            <a:off x="-3505200"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26728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Rank, Percentile, Quartile, Small, Large </a:t>
            </a:r>
            <a:endParaRPr lang="en-US" dirty="0"/>
          </a:p>
        </p:txBody>
      </p:sp>
      <p:graphicFrame>
        <p:nvGraphicFramePr>
          <p:cNvPr id="5" name="Object 4"/>
          <p:cNvGraphicFramePr>
            <a:graphicFrameLocks noChangeAspect="1"/>
          </p:cNvGraphicFramePr>
          <p:nvPr/>
        </p:nvGraphicFramePr>
        <p:xfrm>
          <a:off x="16239" y="838200"/>
          <a:ext cx="8989210" cy="3733800"/>
        </p:xfrm>
        <a:graphic>
          <a:graphicData uri="http://schemas.openxmlformats.org/presentationml/2006/ole">
            <mc:AlternateContent xmlns:mc="http://schemas.openxmlformats.org/markup-compatibility/2006">
              <mc:Choice xmlns:v="urn:schemas-microsoft-com:vml" Requires="v">
                <p:oleObj spid="_x0000_s64514" name="Worksheet" r:id="rId3" imgW="10753776" imgH="4467150" progId="Excel.Sheet.12">
                  <p:link updateAutomatic="1"/>
                </p:oleObj>
              </mc:Choice>
              <mc:Fallback>
                <p:oleObj name="Worksheet" r:id="rId3" imgW="10753776" imgH="4467150" progId="Excel.Sheet.12">
                  <p:link updateAutomatic="1"/>
                  <p:pic>
                    <p:nvPicPr>
                      <p:cNvPr id="5" name="Object 4"/>
                      <p:cNvPicPr/>
                      <p:nvPr/>
                    </p:nvPicPr>
                    <p:blipFill>
                      <a:blip r:embed="rId4"/>
                      <a:stretch>
                        <a:fillRect/>
                      </a:stretch>
                    </p:blipFill>
                    <p:spPr>
                      <a:xfrm>
                        <a:off x="16239" y="838200"/>
                        <a:ext cx="8989210" cy="3733800"/>
                      </a:xfrm>
                      <a:prstGeom prst="rect">
                        <a:avLst/>
                      </a:prstGeom>
                    </p:spPr>
                  </p:pic>
                </p:oleObj>
              </mc:Fallback>
            </mc:AlternateContent>
          </a:graphicData>
        </a:graphic>
      </p:graphicFrame>
    </p:spTree>
    <p:extLst>
      <p:ext uri="{BB962C8B-B14F-4D97-AF65-F5344CB8AC3E}">
        <p14:creationId xmlns:p14="http://schemas.microsoft.com/office/powerpoint/2010/main" val="36647964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r>
              <a:rPr lang="en-US" dirty="0" smtClean="0"/>
              <a:t>Sample statistics: the </a:t>
            </a:r>
            <a:r>
              <a:rPr lang="en-US" dirty="0"/>
              <a:t>measures are </a:t>
            </a:r>
            <a:r>
              <a:rPr lang="en-US" dirty="0" smtClean="0"/>
              <a:t>computed for </a:t>
            </a:r>
            <a:r>
              <a:rPr lang="en-US" dirty="0"/>
              <a:t>data from a </a:t>
            </a:r>
            <a:r>
              <a:rPr lang="en-US" dirty="0" smtClean="0"/>
              <a:t>sample. </a:t>
            </a:r>
          </a:p>
          <a:p>
            <a:pPr>
              <a:lnSpc>
                <a:spcPct val="90000"/>
              </a:lnSpc>
              <a:defRPr/>
            </a:pPr>
            <a:r>
              <a:rPr lang="en-US" dirty="0" smtClean="0"/>
              <a:t>Population statistics</a:t>
            </a:r>
            <a:r>
              <a:rPr lang="en-US" dirty="0"/>
              <a:t>: the measures are computed for data from a </a:t>
            </a:r>
            <a:r>
              <a:rPr lang="en-US" dirty="0" smtClean="0"/>
              <a:t>population. </a:t>
            </a:r>
          </a:p>
          <a:p>
            <a:pPr>
              <a:lnSpc>
                <a:spcPct val="90000"/>
              </a:lnSpc>
              <a:defRPr/>
            </a:pPr>
            <a:r>
              <a:rPr lang="en-US" dirty="0" smtClean="0"/>
              <a:t>Statistics</a:t>
            </a:r>
          </a:p>
          <a:p>
            <a:pPr lvl="1">
              <a:lnSpc>
                <a:spcPct val="90000"/>
              </a:lnSpc>
              <a:defRPr/>
            </a:pPr>
            <a:r>
              <a:rPr lang="en-US" dirty="0" smtClean="0"/>
              <a:t>Measures of Centralization - </a:t>
            </a:r>
            <a:r>
              <a:rPr lang="en-US" dirty="0"/>
              <a:t>Measures </a:t>
            </a:r>
            <a:r>
              <a:rPr lang="en-US" dirty="0" smtClean="0"/>
              <a:t>of Location</a:t>
            </a:r>
            <a:r>
              <a:rPr lang="en-US" dirty="0"/>
              <a:t>.</a:t>
            </a:r>
            <a:endParaRPr lang="en-US" dirty="0" smtClean="0"/>
          </a:p>
          <a:p>
            <a:pPr lvl="1">
              <a:lnSpc>
                <a:spcPct val="90000"/>
              </a:lnSpc>
              <a:defRPr/>
            </a:pPr>
            <a:r>
              <a:rPr lang="en-US" dirty="0" smtClean="0"/>
              <a:t>Measures of Dispersion – Measures of Variability. </a:t>
            </a:r>
            <a:endParaRPr lang="en-US" dirty="0"/>
          </a:p>
          <a:p>
            <a:pPr marL="0" indent="0">
              <a:lnSpc>
                <a:spcPct val="90000"/>
              </a:lnSpc>
              <a:buNone/>
              <a:defRPr/>
            </a:pPr>
            <a:endParaRPr lang="en-US" dirty="0"/>
          </a:p>
        </p:txBody>
      </p:sp>
      <p:sp>
        <p:nvSpPr>
          <p:cNvPr id="3" name="Title 2"/>
          <p:cNvSpPr>
            <a:spLocks noGrp="1"/>
          </p:cNvSpPr>
          <p:nvPr>
            <p:ph type="title"/>
          </p:nvPr>
        </p:nvSpPr>
        <p:spPr>
          <a:xfrm>
            <a:off x="1" y="0"/>
            <a:ext cx="9144000" cy="609600"/>
          </a:xfrm>
        </p:spPr>
        <p:txBody>
          <a:bodyPr/>
          <a:lstStyle/>
          <a:p>
            <a:r>
              <a:rPr lang="en-US" dirty="0" smtClean="0"/>
              <a:t>Statistics Numerical Measures</a:t>
            </a:r>
            <a:endParaRPr lang="en-US" dirty="0"/>
          </a:p>
        </p:txBody>
      </p:sp>
    </p:spTree>
    <p:extLst>
      <p:ext uri="{BB962C8B-B14F-4D97-AF65-F5344CB8AC3E}">
        <p14:creationId xmlns:p14="http://schemas.microsoft.com/office/powerpoint/2010/main" val="3134576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762000"/>
                <a:ext cx="9144000" cy="5562600"/>
              </a:xfrm>
            </p:spPr>
            <p:txBody>
              <a:bodyPr/>
              <a:lstStyle/>
              <a:p>
                <a:r>
                  <a:rPr lang="en-US" dirty="0" smtClean="0"/>
                  <a:t>Measures of Location</a:t>
                </a:r>
              </a:p>
              <a:p>
                <a:pPr lvl="2"/>
                <a:r>
                  <a:rPr lang="en-US" dirty="0" smtClean="0"/>
                  <a:t>Mean (µ for sample,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smtClean="0"/>
                  <a:t> or sample)</a:t>
                </a:r>
              </a:p>
              <a:p>
                <a:pPr lvl="2"/>
                <a:r>
                  <a:rPr lang="en-US" dirty="0" smtClean="0"/>
                  <a:t>Median</a:t>
                </a:r>
              </a:p>
              <a:p>
                <a:pPr lvl="2"/>
                <a:r>
                  <a:rPr lang="en-US" dirty="0" smtClean="0"/>
                  <a:t>Mode</a:t>
                </a:r>
              </a:p>
              <a:p>
                <a:pPr lvl="2"/>
                <a:r>
                  <a:rPr lang="en-US" dirty="0" smtClean="0"/>
                  <a:t>Percentiles</a:t>
                </a:r>
              </a:p>
              <a:p>
                <a:pPr lvl="2"/>
                <a:r>
                  <a:rPr lang="en-US" dirty="0" smtClean="0"/>
                  <a:t>Quartiles</a:t>
                </a:r>
              </a:p>
              <a:p>
                <a:r>
                  <a:rPr lang="en-US" dirty="0" smtClean="0"/>
                  <a:t>Measures </a:t>
                </a:r>
                <a:r>
                  <a:rPr lang="en-US" dirty="0"/>
                  <a:t>of </a:t>
                </a:r>
                <a:r>
                  <a:rPr lang="en-US" dirty="0" smtClean="0"/>
                  <a:t>Variability</a:t>
                </a:r>
                <a:endParaRPr lang="en-US" dirty="0"/>
              </a:p>
              <a:p>
                <a:pPr lvl="2"/>
                <a:r>
                  <a:rPr lang="en-US" dirty="0" smtClean="0"/>
                  <a:t>Range (Max-Min)</a:t>
                </a:r>
                <a:endParaRPr lang="en-US" dirty="0"/>
              </a:p>
              <a:p>
                <a:pPr lvl="2"/>
                <a:r>
                  <a:rPr lang="en-US" dirty="0" smtClean="0"/>
                  <a:t>Variance</a:t>
                </a:r>
                <a:endParaRPr lang="en-US" dirty="0"/>
              </a:p>
              <a:p>
                <a:pPr lvl="2"/>
                <a:r>
                  <a:rPr lang="en-US" dirty="0" smtClean="0"/>
                  <a:t>Standard Deviation (</a:t>
                </a:r>
                <a:r>
                  <a:rPr lang="el-GR" dirty="0" smtClean="0"/>
                  <a:t>σ</a:t>
                </a:r>
                <a:r>
                  <a:rPr lang="en-US" dirty="0" smtClean="0"/>
                  <a:t> for population, s for sample)</a:t>
                </a:r>
                <a:endParaRPr lang="en-US" dirty="0"/>
              </a:p>
              <a:p>
                <a:pPr lvl="2"/>
                <a:r>
                  <a:rPr lang="en-US" dirty="0" smtClean="0"/>
                  <a:t>Coefficient of Variations</a:t>
                </a:r>
                <a:endParaRPr lang="en-US" dirty="0" smtClean="0">
                  <a:latin typeface="Arial" panose="020B0604020202020204" pitchFamily="34" charset="0"/>
                  <a:cs typeface="Arial" panose="020B0604020202020204" pitchFamily="34"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762000"/>
                <a:ext cx="9144000" cy="5562600"/>
              </a:xfrm>
              <a:blipFill>
                <a:blip r:embed="rId2"/>
                <a:stretch>
                  <a:fillRect l="-667" t="-1095"/>
                </a:stretch>
              </a:blipFill>
            </p:spPr>
            <p:txBody>
              <a:bodyPr/>
              <a:lstStyle/>
              <a:p>
                <a:r>
                  <a:rPr lang="en-US">
                    <a:noFill/>
                  </a:rPr>
                  <a:t> </a:t>
                </a:r>
              </a:p>
            </p:txBody>
          </p:sp>
        </mc:Fallback>
      </mc:AlternateContent>
      <p:sp>
        <p:nvSpPr>
          <p:cNvPr id="3" name="Title 2"/>
          <p:cNvSpPr>
            <a:spLocks noGrp="1"/>
          </p:cNvSpPr>
          <p:nvPr>
            <p:ph type="title"/>
          </p:nvPr>
        </p:nvSpPr>
        <p:spPr>
          <a:xfrm>
            <a:off x="1" y="0"/>
            <a:ext cx="9144000" cy="609600"/>
          </a:xfrm>
        </p:spPr>
        <p:txBody>
          <a:bodyPr/>
          <a:lstStyle/>
          <a:p>
            <a:r>
              <a:rPr lang="en-US" dirty="0" smtClean="0"/>
              <a:t>Measures of Location and Variability</a:t>
            </a:r>
            <a:endParaRPr lang="en-US" dirty="0"/>
          </a:p>
        </p:txBody>
      </p:sp>
    </p:spTree>
    <p:extLst>
      <p:ext uri="{BB962C8B-B14F-4D97-AF65-F5344CB8AC3E}">
        <p14:creationId xmlns:p14="http://schemas.microsoft.com/office/powerpoint/2010/main" val="24933243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762000"/>
                <a:ext cx="9144000" cy="5562600"/>
              </a:xfrm>
            </p:spPr>
            <p:txBody>
              <a:bodyPr/>
              <a:lstStyle/>
              <a:p>
                <a:r>
                  <a:rPr lang="en-US" dirty="0" smtClean="0"/>
                  <a:t>Measures of Location</a:t>
                </a:r>
              </a:p>
              <a:p>
                <a:pPr lvl="2"/>
                <a:r>
                  <a:rPr lang="en-US" dirty="0" smtClean="0"/>
                  <a:t>Mean (µ for sample,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smtClean="0"/>
                  <a:t> or sample). Summation of all observations divided by the number of observations.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𝑥</m:t>
                        </m:r>
                        <m:r>
                          <a:rPr lang="en-US" b="0" i="1" smtClean="0">
                            <a:latin typeface="Cambria Math" panose="02040503050406030204" pitchFamily="18" charset="0"/>
                          </a:rPr>
                          <m:t>/</m:t>
                        </m:r>
                      </m:e>
                    </m:nary>
                  </m:oMath>
                </a14:m>
                <a:r>
                  <a:rPr lang="en-US" dirty="0" smtClean="0"/>
                  <a:t>n</a:t>
                </a:r>
              </a:p>
              <a:p>
                <a:pPr lvl="2"/>
                <a:r>
                  <a:rPr lang="en-US" dirty="0" smtClean="0"/>
                  <a:t>Median. At least 50% of observations are larger than median, and at </a:t>
                </a:r>
                <a:r>
                  <a:rPr lang="en-US" dirty="0"/>
                  <a:t>least 50% of observations are </a:t>
                </a:r>
                <a:r>
                  <a:rPr lang="en-US" dirty="0" smtClean="0"/>
                  <a:t>smaller than median.</a:t>
                </a:r>
              </a:p>
              <a:p>
                <a:pPr lvl="3"/>
                <a:r>
                  <a:rPr lang="en-US" dirty="0" smtClean="0"/>
                  <a:t>What is the median of 1, 7, 3, 11, 4.</a:t>
                </a:r>
              </a:p>
              <a:p>
                <a:pPr lvl="3"/>
                <a:r>
                  <a:rPr lang="en-US" dirty="0" smtClean="0"/>
                  <a:t> </a:t>
                </a:r>
                <a:r>
                  <a:rPr lang="en-US" dirty="0"/>
                  <a:t>What is the median of 1, </a:t>
                </a:r>
                <a:r>
                  <a:rPr lang="en-US" dirty="0" smtClean="0"/>
                  <a:t>7, 3</a:t>
                </a:r>
                <a:r>
                  <a:rPr lang="en-US" dirty="0"/>
                  <a:t>, 11, </a:t>
                </a:r>
                <a:r>
                  <a:rPr lang="en-US" dirty="0" smtClean="0"/>
                  <a:t>4, 6.</a:t>
                </a:r>
              </a:p>
              <a:p>
                <a:pPr lvl="3"/>
                <a:r>
                  <a:rPr lang="en-US" dirty="0"/>
                  <a:t>What is the median of </a:t>
                </a:r>
                <a:r>
                  <a:rPr lang="en-US" dirty="0" smtClean="0"/>
                  <a:t>4, 1</a:t>
                </a:r>
                <a:r>
                  <a:rPr lang="en-US" dirty="0"/>
                  <a:t>, </a:t>
                </a:r>
                <a:r>
                  <a:rPr lang="en-US" dirty="0" smtClean="0"/>
                  <a:t>4, 4, 5.</a:t>
                </a:r>
                <a:endParaRPr lang="en-US" dirty="0"/>
              </a:p>
              <a:p>
                <a:pPr lvl="2"/>
                <a:r>
                  <a:rPr lang="en-US" dirty="0" smtClean="0"/>
                  <a:t>Mode. Is repeated more than other numbers. </a:t>
                </a:r>
              </a:p>
              <a:p>
                <a:pPr lvl="3"/>
                <a:r>
                  <a:rPr lang="en-US" dirty="0" smtClean="0"/>
                  <a:t>What is mode of </a:t>
                </a:r>
                <a:r>
                  <a:rPr lang="en-US" dirty="0"/>
                  <a:t>4, 1, 4</a:t>
                </a:r>
                <a:r>
                  <a:rPr lang="en-US" dirty="0" smtClean="0"/>
                  <a:t>, 7, </a:t>
                </a:r>
                <a:r>
                  <a:rPr lang="en-US" dirty="0"/>
                  <a:t>4, 5</a:t>
                </a:r>
                <a:r>
                  <a:rPr lang="en-US" dirty="0" smtClean="0"/>
                  <a:t>.</a:t>
                </a:r>
              </a:p>
              <a:p>
                <a:pPr lvl="3"/>
                <a:r>
                  <a:rPr lang="en-US" dirty="0"/>
                  <a:t>What is mode of 4, 1</a:t>
                </a:r>
                <a:r>
                  <a:rPr lang="en-US" dirty="0" smtClean="0"/>
                  <a:t>, </a:t>
                </a:r>
                <a:r>
                  <a:rPr lang="en-US" dirty="0"/>
                  <a:t>7, </a:t>
                </a:r>
                <a:r>
                  <a:rPr lang="en-US" dirty="0" smtClean="0"/>
                  <a:t>5</a:t>
                </a:r>
                <a:r>
                  <a:rPr lang="en-US" dirty="0"/>
                  <a:t>.</a:t>
                </a:r>
              </a:p>
              <a:p>
                <a:pPr marL="914400" lvl="2" indent="0">
                  <a:buNone/>
                </a:pP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762000"/>
                <a:ext cx="9144000" cy="5562600"/>
              </a:xfrm>
              <a:blipFill>
                <a:blip r:embed="rId2"/>
                <a:stretch>
                  <a:fillRect l="-667" t="-1095" r="-933"/>
                </a:stretch>
              </a:blipFill>
            </p:spPr>
            <p:txBody>
              <a:bodyPr/>
              <a:lstStyle/>
              <a:p>
                <a:r>
                  <a:rPr lang="en-US">
                    <a:noFill/>
                  </a:rPr>
                  <a:t> </a:t>
                </a:r>
              </a:p>
            </p:txBody>
          </p:sp>
        </mc:Fallback>
      </mc:AlternateContent>
      <p:sp>
        <p:nvSpPr>
          <p:cNvPr id="3" name="Title 2"/>
          <p:cNvSpPr>
            <a:spLocks noGrp="1"/>
          </p:cNvSpPr>
          <p:nvPr>
            <p:ph type="title"/>
          </p:nvPr>
        </p:nvSpPr>
        <p:spPr>
          <a:xfrm>
            <a:off x="1" y="0"/>
            <a:ext cx="9144000" cy="609600"/>
          </a:xfrm>
        </p:spPr>
        <p:txBody>
          <a:bodyPr/>
          <a:lstStyle/>
          <a:p>
            <a:r>
              <a:rPr lang="en-US" dirty="0" smtClean="0"/>
              <a:t>Measures of Location</a:t>
            </a:r>
            <a:endParaRPr lang="en-US" dirty="0"/>
          </a:p>
        </p:txBody>
      </p:sp>
    </p:spTree>
    <p:extLst>
      <p:ext uri="{BB962C8B-B14F-4D97-AF65-F5344CB8AC3E}">
        <p14:creationId xmlns:p14="http://schemas.microsoft.com/office/powerpoint/2010/main" val="3639927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762000"/>
                <a:ext cx="9144000" cy="5562600"/>
              </a:xfrm>
            </p:spPr>
            <p:txBody>
              <a:bodyPr/>
              <a:lstStyle/>
              <a:p>
                <a:r>
                  <a:rPr lang="en-US" dirty="0" smtClean="0"/>
                  <a:t>Measures of Variability</a:t>
                </a:r>
              </a:p>
              <a:p>
                <a:pPr lvl="1"/>
                <a:r>
                  <a:rPr lang="en-US" dirty="0" smtClean="0"/>
                  <a:t>Range. Range is the gap between the maximum and the minimum values.</a:t>
                </a:r>
              </a:p>
              <a:p>
                <a:pPr lvl="1"/>
                <a:r>
                  <a:rPr lang="en-US" dirty="0" smtClean="0"/>
                  <a:t>Variance. Variance represents how the values of the variables are close or far from the average. It measures the gap between individual values and the average of all values. Since the gap could be positive or negative, in order not to allow the positive and negative gaps to cross each others  out, the differences are squared. </a:t>
                </a:r>
              </a:p>
              <a:p>
                <a:pPr lvl="1"/>
                <a:r>
                  <a:rPr lang="en-US" dirty="0" smtClean="0"/>
                  <a:t>Variance (</a:t>
                </a:r>
                <a:r>
                  <a:rPr lang="en-US" dirty="0">
                    <a:latin typeface="Symbol" panose="05050102010706020507" pitchFamily="18" charset="2"/>
                  </a:rPr>
                  <a:t>s</a:t>
                </a:r>
                <a:r>
                  <a:rPr lang="en-US" baseline="30000" dirty="0"/>
                  <a:t>2</a:t>
                </a:r>
                <a:r>
                  <a:rPr lang="en-US" dirty="0" smtClean="0"/>
                  <a:t> for  population and s</a:t>
                </a:r>
                <a:r>
                  <a:rPr lang="en-US" baseline="30000" dirty="0" smtClean="0"/>
                  <a:t>2 </a:t>
                </a:r>
                <a:r>
                  <a:rPr lang="en-US" dirty="0" smtClean="0"/>
                  <a:t>for  sample) </a:t>
                </a:r>
                <a:r>
                  <a:rPr lang="en-US" dirty="0" err="1" smtClean="0"/>
                  <a:t>nis</a:t>
                </a:r>
                <a:r>
                  <a:rPr lang="en-US" dirty="0" smtClean="0"/>
                  <a:t> defined as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m:rPr>
                            <m:nor/>
                          </m:rPr>
                          <a:rPr lang="en-US" dirty="0"/>
                          <m:t>)</m:t>
                        </m:r>
                      </m:e>
                      <m:sup>
                        <m:r>
                          <a:rPr lang="en-US" b="0" i="1" smtClean="0">
                            <a:latin typeface="Cambria Math" panose="02040503050406030204" pitchFamily="18" charset="0"/>
                          </a:rPr>
                          <m:t>2</m:t>
                        </m:r>
                      </m:sup>
                    </m:sSup>
                    <m:r>
                      <m:rPr>
                        <m:nor/>
                      </m:rPr>
                      <a:rPr lang="en-US" dirty="0"/>
                      <m:t>/(</m:t>
                    </m:r>
                    <m:r>
                      <m:rPr>
                        <m:nor/>
                      </m:rPr>
                      <a:rPr lang="en-US" dirty="0"/>
                      <m:t>n</m:t>
                    </m:r>
                    <m:r>
                      <m:rPr>
                        <m:nor/>
                      </m:rPr>
                      <a:rPr lang="en-US" dirty="0"/>
                      <m:t>−1)</m:t>
                    </m:r>
                  </m:oMath>
                </a14:m>
                <a:r>
                  <a:rPr lang="en-US" dirty="0" smtClean="0"/>
                  <a:t> and </a:t>
                </a:r>
                <a14:m>
                  <m:oMath xmlns:m="http://schemas.openxmlformats.org/officeDocument/2006/math">
                    <m:sSup>
                      <m:sSupPr>
                        <m:ctrlPr>
                          <a:rPr lang="en-US" i="1">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𝜇</m:t>
                        </m:r>
                        <m:r>
                          <m:rPr>
                            <m:nor/>
                          </m:rPr>
                          <a:rPr lang="en-US" dirty="0"/>
                          <m:t>)</m:t>
                        </m:r>
                      </m:e>
                      <m:sup>
                        <m:r>
                          <a:rPr lang="en-US" i="1">
                            <a:latin typeface="Cambria Math" panose="02040503050406030204" pitchFamily="18" charset="0"/>
                          </a:rPr>
                          <m:t>2</m:t>
                        </m:r>
                      </m:sup>
                    </m:sSup>
                    <m:r>
                      <m:rPr>
                        <m:nor/>
                      </m:rPr>
                      <a:rPr lang="en-US" dirty="0"/>
                      <m:t>/</m:t>
                    </m:r>
                    <m:r>
                      <m:rPr>
                        <m:nor/>
                      </m:rPr>
                      <a:rPr lang="en-US" b="0" i="0" dirty="0" smtClean="0"/>
                      <m:t>N</m:t>
                    </m:r>
                  </m:oMath>
                </a14:m>
                <a:r>
                  <a:rPr lang="en-US" dirty="0"/>
                  <a:t> </a:t>
                </a:r>
                <a:r>
                  <a:rPr lang="en-US" dirty="0" smtClean="0"/>
                  <a:t>where n is number of the observations in the sample and N </a:t>
                </a:r>
                <a:r>
                  <a:rPr lang="en-US" dirty="0"/>
                  <a:t>is number of the observations in </a:t>
                </a:r>
                <a:r>
                  <a:rPr lang="en-US" dirty="0" smtClean="0"/>
                  <a:t>the population.</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762000"/>
                <a:ext cx="9144000" cy="5562600"/>
              </a:xfrm>
              <a:blipFill>
                <a:blip r:embed="rId2"/>
                <a:stretch>
                  <a:fillRect l="-667" t="-1095" r="-1133" b="-2081"/>
                </a:stretch>
              </a:blipFill>
            </p:spPr>
            <p:txBody>
              <a:bodyPr/>
              <a:lstStyle/>
              <a:p>
                <a:r>
                  <a:rPr lang="en-US">
                    <a:noFill/>
                  </a:rPr>
                  <a:t> </a:t>
                </a:r>
              </a:p>
            </p:txBody>
          </p:sp>
        </mc:Fallback>
      </mc:AlternateContent>
      <p:sp>
        <p:nvSpPr>
          <p:cNvPr id="3" name="Title 2"/>
          <p:cNvSpPr>
            <a:spLocks noGrp="1"/>
          </p:cNvSpPr>
          <p:nvPr>
            <p:ph type="title"/>
          </p:nvPr>
        </p:nvSpPr>
        <p:spPr>
          <a:xfrm>
            <a:off x="1" y="0"/>
            <a:ext cx="9144000" cy="609600"/>
          </a:xfrm>
        </p:spPr>
        <p:txBody>
          <a:bodyPr/>
          <a:lstStyle/>
          <a:p>
            <a:r>
              <a:rPr lang="en-US" dirty="0" smtClean="0"/>
              <a:t>Measures of Variability</a:t>
            </a:r>
            <a:endParaRPr lang="en-US" dirty="0"/>
          </a:p>
        </p:txBody>
      </p:sp>
    </p:spTree>
    <p:extLst>
      <p:ext uri="{BB962C8B-B14F-4D97-AF65-F5344CB8AC3E}">
        <p14:creationId xmlns:p14="http://schemas.microsoft.com/office/powerpoint/2010/main" val="31341639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5562600"/>
          </a:xfrm>
        </p:spPr>
        <p:txBody>
          <a:bodyPr/>
          <a:lstStyle/>
          <a:p>
            <a:r>
              <a:rPr lang="en-US" dirty="0" smtClean="0"/>
              <a:t>Measures of Variability</a:t>
            </a:r>
          </a:p>
          <a:p>
            <a:pPr lvl="1"/>
            <a:r>
              <a:rPr lang="en-US" dirty="0" smtClean="0"/>
              <a:t>Standard Deviation. In computing Variance, we squared the gaps between the value of each individual variable, and the average of all variables to avoid negative and positive values to cross each others out. Standard deviation is the defined as square root of the variance in order to return back to the original dimension. </a:t>
            </a:r>
            <a:endParaRPr lang="en-US" dirty="0"/>
          </a:p>
          <a:p>
            <a:pPr lvl="1"/>
            <a:r>
              <a:rPr lang="en-US" b="1" dirty="0" smtClean="0"/>
              <a:t>Coefficient of Variations. </a:t>
            </a:r>
            <a:r>
              <a:rPr lang="en-US" dirty="0" smtClean="0"/>
              <a:t>Which one of these variables show more variability? A variable with standard deviation of 10, or </a:t>
            </a:r>
            <a:r>
              <a:rPr lang="en-US" dirty="0"/>
              <a:t>variable with standard deviation of </a:t>
            </a:r>
            <a:r>
              <a:rPr lang="en-US" dirty="0" smtClean="0"/>
              <a:t>100, or variable </a:t>
            </a:r>
            <a:r>
              <a:rPr lang="en-US" dirty="0"/>
              <a:t>with standard deviation of </a:t>
            </a:r>
            <a:r>
              <a:rPr lang="en-US" dirty="0" smtClean="0"/>
              <a:t>1000? </a:t>
            </a:r>
          </a:p>
          <a:p>
            <a:pPr lvl="1"/>
            <a:r>
              <a:rPr lang="en-US" dirty="0" smtClean="0"/>
              <a:t>We do not know.</a:t>
            </a:r>
          </a:p>
        </p:txBody>
      </p:sp>
      <p:sp>
        <p:nvSpPr>
          <p:cNvPr id="3" name="Title 2"/>
          <p:cNvSpPr>
            <a:spLocks noGrp="1"/>
          </p:cNvSpPr>
          <p:nvPr>
            <p:ph type="title"/>
          </p:nvPr>
        </p:nvSpPr>
        <p:spPr>
          <a:xfrm>
            <a:off x="1" y="0"/>
            <a:ext cx="9144000" cy="609600"/>
          </a:xfrm>
        </p:spPr>
        <p:txBody>
          <a:bodyPr/>
          <a:lstStyle/>
          <a:p>
            <a:r>
              <a:rPr lang="en-US" dirty="0" smtClean="0"/>
              <a:t>Measures of Variability</a:t>
            </a:r>
            <a:endParaRPr lang="en-US" dirty="0"/>
          </a:p>
        </p:txBody>
      </p:sp>
    </p:spTree>
    <p:extLst>
      <p:ext uri="{BB962C8B-B14F-4D97-AF65-F5344CB8AC3E}">
        <p14:creationId xmlns:p14="http://schemas.microsoft.com/office/powerpoint/2010/main" val="3959468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762000"/>
                <a:ext cx="9144000" cy="5562600"/>
              </a:xfrm>
            </p:spPr>
            <p:txBody>
              <a:bodyPr/>
              <a:lstStyle/>
              <a:p>
                <a:r>
                  <a:rPr lang="en-US" dirty="0" smtClean="0"/>
                  <a:t>Measures of Variability</a:t>
                </a:r>
              </a:p>
              <a:p>
                <a:pPr lvl="1"/>
                <a:r>
                  <a:rPr lang="en-US" dirty="0" smtClean="0"/>
                  <a:t>A Standard Deviation of 10 related to an average of 10 shows more variability compared to an standard deviation of 1000 in relation to an average of 100000.</a:t>
                </a:r>
              </a:p>
              <a:p>
                <a:pPr lvl="1"/>
                <a:r>
                  <a:rPr lang="en-US" dirty="0" smtClean="0"/>
                  <a:t>Coefficient of  Variations is standard deviation divided by average. CV= s/</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or </a:t>
                </a:r>
                <a:r>
                  <a:rPr lang="en-US" dirty="0" smtClean="0"/>
                  <a:t>CV=</a:t>
                </a:r>
                <a:r>
                  <a:rPr lang="el-GR" dirty="0" smtClean="0"/>
                  <a:t>σ</a:t>
                </a:r>
                <a:r>
                  <a:rPr lang="en-US" dirty="0" smtClean="0"/>
                  <a:t>/µ</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762000"/>
                <a:ext cx="9144000" cy="5562600"/>
              </a:xfrm>
              <a:blipFill>
                <a:blip r:embed="rId2"/>
                <a:stretch>
                  <a:fillRect l="-667" t="-1095" r="-200"/>
                </a:stretch>
              </a:blipFill>
            </p:spPr>
            <p:txBody>
              <a:bodyPr/>
              <a:lstStyle/>
              <a:p>
                <a:r>
                  <a:rPr lang="en-US">
                    <a:noFill/>
                  </a:rPr>
                  <a:t> </a:t>
                </a:r>
              </a:p>
            </p:txBody>
          </p:sp>
        </mc:Fallback>
      </mc:AlternateContent>
      <p:sp>
        <p:nvSpPr>
          <p:cNvPr id="3" name="Title 2"/>
          <p:cNvSpPr>
            <a:spLocks noGrp="1"/>
          </p:cNvSpPr>
          <p:nvPr>
            <p:ph type="title"/>
          </p:nvPr>
        </p:nvSpPr>
        <p:spPr>
          <a:xfrm>
            <a:off x="1" y="0"/>
            <a:ext cx="9144000" cy="609600"/>
          </a:xfrm>
        </p:spPr>
        <p:txBody>
          <a:bodyPr/>
          <a:lstStyle/>
          <a:p>
            <a:r>
              <a:rPr lang="en-US" dirty="0" smtClean="0"/>
              <a:t>Measures of Variability</a:t>
            </a:r>
            <a:endParaRPr lang="en-US" dirty="0"/>
          </a:p>
        </p:txBody>
      </p:sp>
    </p:spTree>
    <p:extLst>
      <p:ext uri="{BB962C8B-B14F-4D97-AF65-F5344CB8AC3E}">
        <p14:creationId xmlns:p14="http://schemas.microsoft.com/office/powerpoint/2010/main" val="27302641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Measures of Centralization</a:t>
            </a:r>
            <a:endParaRPr lang="en-US" dirty="0"/>
          </a:p>
        </p:txBody>
      </p:sp>
      <p:graphicFrame>
        <p:nvGraphicFramePr>
          <p:cNvPr id="6" name="Object 5"/>
          <p:cNvGraphicFramePr>
            <a:graphicFrameLocks noChangeAspect="1"/>
          </p:cNvGraphicFramePr>
          <p:nvPr>
            <p:extLst/>
          </p:nvPr>
        </p:nvGraphicFramePr>
        <p:xfrm>
          <a:off x="424401" y="762000"/>
          <a:ext cx="8311437" cy="5638800"/>
        </p:xfrm>
        <a:graphic>
          <a:graphicData uri="http://schemas.openxmlformats.org/presentationml/2006/ole">
            <mc:AlternateContent xmlns:mc="http://schemas.openxmlformats.org/markup-compatibility/2006">
              <mc:Choice xmlns:v="urn:schemas-microsoft-com:vml" Requires="v">
                <p:oleObj spid="_x0000_s61442" name="Worksheet" r:id="rId3" imgW="5124416" imgH="3476520" progId="Excel.Sheet.12">
                  <p:link updateAutomatic="1"/>
                </p:oleObj>
              </mc:Choice>
              <mc:Fallback>
                <p:oleObj name="Worksheet" r:id="rId3" imgW="5124416" imgH="3476520" progId="Excel.Sheet.12">
                  <p:link updateAutomatic="1"/>
                  <p:pic>
                    <p:nvPicPr>
                      <p:cNvPr id="6" name="Object 5"/>
                      <p:cNvPicPr/>
                      <p:nvPr/>
                    </p:nvPicPr>
                    <p:blipFill>
                      <a:blip r:embed="rId4"/>
                      <a:stretch>
                        <a:fillRect/>
                      </a:stretch>
                    </p:blipFill>
                    <p:spPr>
                      <a:xfrm>
                        <a:off x="424401" y="762000"/>
                        <a:ext cx="8311437" cy="5638800"/>
                      </a:xfrm>
                      <a:prstGeom prst="rect">
                        <a:avLst/>
                      </a:prstGeom>
                    </p:spPr>
                  </p:pic>
                </p:oleObj>
              </mc:Fallback>
            </mc:AlternateContent>
          </a:graphicData>
        </a:graphic>
      </p:graphicFrame>
    </p:spTree>
    <p:extLst>
      <p:ext uri="{BB962C8B-B14F-4D97-AF65-F5344CB8AC3E}">
        <p14:creationId xmlns:p14="http://schemas.microsoft.com/office/powerpoint/2010/main" val="31877123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Measures of Variability</a:t>
            </a:r>
            <a:endParaRPr lang="en-US" dirty="0"/>
          </a:p>
        </p:txBody>
      </p:sp>
      <p:graphicFrame>
        <p:nvGraphicFramePr>
          <p:cNvPr id="5" name="Object 4"/>
          <p:cNvGraphicFramePr>
            <a:graphicFrameLocks noChangeAspect="1"/>
          </p:cNvGraphicFramePr>
          <p:nvPr>
            <p:extLst/>
          </p:nvPr>
        </p:nvGraphicFramePr>
        <p:xfrm>
          <a:off x="33824" y="1981200"/>
          <a:ext cx="8955101" cy="3048000"/>
        </p:xfrm>
        <a:graphic>
          <a:graphicData uri="http://schemas.openxmlformats.org/presentationml/2006/ole">
            <mc:AlternateContent xmlns:mc="http://schemas.openxmlformats.org/markup-compatibility/2006">
              <mc:Choice xmlns:v="urn:schemas-microsoft-com:vml" Requires="v">
                <p:oleObj spid="_x0000_s62466" name="Worksheet" r:id="rId3" imgW="10210800" imgH="3476520" progId="Excel.Sheet.12">
                  <p:link updateAutomatic="1"/>
                </p:oleObj>
              </mc:Choice>
              <mc:Fallback>
                <p:oleObj name="Worksheet" r:id="rId3" imgW="10210800" imgH="3476520" progId="Excel.Sheet.12">
                  <p:link updateAutomatic="1"/>
                  <p:pic>
                    <p:nvPicPr>
                      <p:cNvPr id="5" name="Object 4"/>
                      <p:cNvPicPr/>
                      <p:nvPr/>
                    </p:nvPicPr>
                    <p:blipFill>
                      <a:blip r:embed="rId4"/>
                      <a:stretch>
                        <a:fillRect/>
                      </a:stretch>
                    </p:blipFill>
                    <p:spPr>
                      <a:xfrm>
                        <a:off x="33824" y="1981200"/>
                        <a:ext cx="8955101" cy="3048000"/>
                      </a:xfrm>
                      <a:prstGeom prst="rect">
                        <a:avLst/>
                      </a:prstGeom>
                    </p:spPr>
                  </p:pic>
                </p:oleObj>
              </mc:Fallback>
            </mc:AlternateContent>
          </a:graphicData>
        </a:graphic>
      </p:graphicFrame>
    </p:spTree>
    <p:extLst>
      <p:ext uri="{BB962C8B-B14F-4D97-AF65-F5344CB8AC3E}">
        <p14:creationId xmlns:p14="http://schemas.microsoft.com/office/powerpoint/2010/main" val="21312430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51420</TotalTime>
  <Words>722</Words>
  <Application>Microsoft Office PowerPoint</Application>
  <PresentationFormat>On-screen Show (4:3)</PresentationFormat>
  <Paragraphs>56</Paragraphs>
  <Slides>13</Slides>
  <Notes>0</Notes>
  <HiddenSlides>0</HiddenSlides>
  <MMClips>1</MMClips>
  <ScaleCrop>false</ScaleCrop>
  <HeadingPairs>
    <vt:vector size="8" baseType="variant">
      <vt:variant>
        <vt:lpstr>Fonts Used</vt:lpstr>
      </vt:variant>
      <vt:variant>
        <vt:i4>13</vt:i4>
      </vt:variant>
      <vt:variant>
        <vt:lpstr>Theme</vt:lpstr>
      </vt:variant>
      <vt:variant>
        <vt:i4>6</vt:i4>
      </vt:variant>
      <vt:variant>
        <vt:lpstr>Links</vt:lpstr>
      </vt:variant>
      <vt:variant>
        <vt:i4>4</vt:i4>
      </vt:variant>
      <vt:variant>
        <vt:lpstr>Slide Titles</vt:lpstr>
      </vt:variant>
      <vt:variant>
        <vt:i4>13</vt:i4>
      </vt:variant>
    </vt:vector>
  </HeadingPairs>
  <TitlesOfParts>
    <vt:vector size="36" baseType="lpstr">
      <vt:lpstr>MS PGothic</vt:lpstr>
      <vt:lpstr>Arial</vt:lpstr>
      <vt:lpstr>Book Antiqua</vt:lpstr>
      <vt:lpstr>Brush Script MT</vt:lpstr>
      <vt:lpstr>Calibri</vt:lpstr>
      <vt:lpstr>Calibri Light</vt:lpstr>
      <vt:lpstr>Cambria Math</vt:lpstr>
      <vt:lpstr>Garamond</vt:lpstr>
      <vt:lpstr>Impact</vt:lpstr>
      <vt:lpstr>MS Reference Sans Serif</vt:lpstr>
      <vt:lpstr>Symbol</vt:lpstr>
      <vt:lpstr>Verdana</vt:lpstr>
      <vt:lpstr>Wingdings</vt:lpstr>
      <vt:lpstr>Lean Thinking Final.ppt</vt:lpstr>
      <vt:lpstr>1_Custom Design</vt:lpstr>
      <vt:lpstr>Custom Design</vt:lpstr>
      <vt:lpstr>1_Lean Thinking Final</vt:lpstr>
      <vt:lpstr>Lean Thinking Final</vt:lpstr>
      <vt:lpstr>2_Lean Thinking Final</vt:lpstr>
      <vt:lpstr>file:///\\webdrive\aa2035\public_html\CourseBase\Probability\S-1-DescriptiveSTAT\DescStat1.xlsx!1.Basic%20Statistics-Column!R1C1:R71C7</vt:lpstr>
      <vt:lpstr>file:///\\webdrive\aa2035\public_html\CourseBase\Probability\S-1-DescriptiveSTAT\DescStat1.xlsx!1.Basic%20Statistics-Column!R1C1:R71C13</vt:lpstr>
      <vt:lpstr>file:///\\webdrive\aa2035\public_html\CourseBase\Probability\S-1-DescriptiveSTAT\DescStat1.xlsx!1.Basic%20Statistics-Column%20(2)!R1C1:R71C12</vt:lpstr>
      <vt:lpstr>file:///\\webdrive\aa2035\public_html\CourseBase\Probability\S-1-DescriptiveSTAT\PercenQuart.xlsx!1.PercentQauntileRank!R1C1:R101C16</vt:lpstr>
      <vt:lpstr>PowerPoint Presentation</vt:lpstr>
      <vt:lpstr>Statistics Numerical Measures</vt:lpstr>
      <vt:lpstr>Measures of Location and Variability</vt:lpstr>
      <vt:lpstr>Measures of Location</vt:lpstr>
      <vt:lpstr>Measures of Variability</vt:lpstr>
      <vt:lpstr>Measures of Variability</vt:lpstr>
      <vt:lpstr>Measures of Variability</vt:lpstr>
      <vt:lpstr>Some Measures of Centralization</vt:lpstr>
      <vt:lpstr>Some Measures of Variability</vt:lpstr>
      <vt:lpstr>Descriptive Statistics</vt:lpstr>
      <vt:lpstr>Descriptive Statistics</vt:lpstr>
      <vt:lpstr>Rank &amp; Percentile</vt:lpstr>
      <vt:lpstr>Rank, Percentile, Quartile, Small, Large </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739</cp:revision>
  <cp:lastPrinted>2019-05-09T17:43:43Z</cp:lastPrinted>
  <dcterms:created xsi:type="dcterms:W3CDTF">2008-11-22T01:06:20Z</dcterms:created>
  <dcterms:modified xsi:type="dcterms:W3CDTF">2020-06-28T17:01:43Z</dcterms:modified>
</cp:coreProperties>
</file>