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801" r:id="rId2"/>
    <p:sldMasterId id="2147483788" r:id="rId3"/>
    <p:sldMasterId id="2147483784" r:id="rId4"/>
    <p:sldMasterId id="2147483764" r:id="rId5"/>
    <p:sldMasterId id="2147483785" r:id="rId6"/>
  </p:sldMasterIdLst>
  <p:notesMasterIdLst>
    <p:notesMasterId r:id="rId11"/>
  </p:notesMasterIdLst>
  <p:handoutMasterIdLst>
    <p:handoutMasterId r:id="rId12"/>
  </p:handoutMasterIdLst>
  <p:sldIdLst>
    <p:sldId id="625" r:id="rId7"/>
    <p:sldId id="695" r:id="rId8"/>
    <p:sldId id="694" r:id="rId9"/>
    <p:sldId id="696" r:id="rId10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damez, Jonathan" initials="GJ" lastIdx="20" clrIdx="0">
    <p:extLst>
      <p:ext uri="{19B8F6BF-5375-455C-9EA6-DF929625EA0E}">
        <p15:presenceInfo xmlns:p15="http://schemas.microsoft.com/office/powerpoint/2012/main" userId="S::jonathan.galdamez.32@my.csun.edu::e134a394-32d1-4300-8ff0-4ad8322f83a2" providerId="AD"/>
      </p:ext>
    </p:extLst>
  </p:cmAuthor>
  <p:cmAuthor id="2" name="Asef-Vaziri, Ardavan" initials="AA" lastIdx="1" clrIdx="1">
    <p:extLst>
      <p:ext uri="{19B8F6BF-5375-455C-9EA6-DF929625EA0E}">
        <p15:presenceInfo xmlns:p15="http://schemas.microsoft.com/office/powerpoint/2012/main" userId="S-1-5-21-789336058-1708537768-1957994488-2436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3"/>
    <a:srgbClr val="00007D"/>
    <a:srgbClr val="A80000"/>
    <a:srgbClr val="000000"/>
    <a:srgbClr val="AA0000"/>
    <a:srgbClr val="9E0000"/>
    <a:srgbClr val="FF9900"/>
    <a:srgbClr val="000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43" autoAdjust="0"/>
    <p:restoredTop sz="91618" autoAdjust="0"/>
  </p:normalViewPr>
  <p:slideViewPr>
    <p:cSldViewPr>
      <p:cViewPr varScale="1">
        <p:scale>
          <a:sx n="111" d="100"/>
          <a:sy n="111" d="100"/>
        </p:scale>
        <p:origin x="96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246" y="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0" tIns="46585" rIns="93170" bIns="4658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0" tIns="46585" rIns="93170" bIns="46585" rtlCol="0"/>
          <a:lstStyle>
            <a:lvl1pPr algn="r">
              <a:defRPr sz="1300"/>
            </a:lvl1pPr>
          </a:lstStyle>
          <a:p>
            <a:fld id="{3DC6186B-400D-4624-82D1-203DE0AF0EEF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0" tIns="46585" rIns="93170" bIns="4658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0" tIns="46585" rIns="93170" bIns="46585" rtlCol="0" anchor="b"/>
          <a:lstStyle>
            <a:lvl1pPr algn="r">
              <a:defRPr sz="1300"/>
            </a:lvl1pPr>
          </a:lstStyle>
          <a:p>
            <a:fld id="{DE32CB61-0B8C-464B-856B-111D8B5619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197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FD8C8DB6-9E1D-439C-B96B-0657302EFE49}" type="datetime1">
              <a:rPr lang="en-US"/>
              <a:pPr/>
              <a:t>7/25/2020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0" tIns="46585" rIns="93170" bIns="4658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wrap="square" lIns="93170" tIns="46585" rIns="93170" bIns="46585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wrap="square" lIns="93170" tIns="46585" rIns="93170" bIns="46585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0" tIns="46585" rIns="93170" bIns="46585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F7C678DA-66FA-46F9-8031-1CB2E52D81F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79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A8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2438400"/>
          </a:xfrm>
          <a:prstGeom prst="rect">
            <a:avLst/>
          </a:prstGeom>
          <a:ln>
            <a:solidFill>
              <a:schemeClr val="accent4">
                <a:lumMod val="65000"/>
                <a:lumOff val="35000"/>
              </a:schemeClr>
            </a:solidFill>
          </a:ln>
        </p:spPr>
        <p:txBody>
          <a:bodyPr/>
          <a:lstStyle>
            <a:lvl1pPr algn="ctr">
              <a:defRPr sz="54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77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98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67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14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136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90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90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07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87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28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12192000" cy="5715000"/>
          </a:xfrm>
          <a:prstGeom prst="rect">
            <a:avLst/>
          </a:prstGeom>
        </p:spPr>
        <p:txBody>
          <a:bodyPr/>
          <a:lstStyle>
            <a:lvl1pPr>
              <a:buSzPct val="88000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>
              <a:buClrTx/>
              <a:defRPr sz="18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961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9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382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5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98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534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685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2C82F-F615-45AA-8B9A-E34A0A5FCA12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20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12876"/>
            <a:ext cx="11887200" cy="4530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200"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334434" y="0"/>
            <a:ext cx="1185756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334434" y="152400"/>
            <a:ext cx="115697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334434" y="152400"/>
            <a:ext cx="115697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219200"/>
            <a:ext cx="121920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-112" charset="0"/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334434" y="152400"/>
            <a:ext cx="115697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685800"/>
            <a:ext cx="11379200" cy="5486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 noChangeArrowheads="1"/>
          </p:cNvSpPr>
          <p:nvPr>
            <p:ph idx="1"/>
          </p:nvPr>
        </p:nvSpPr>
        <p:spPr bwMode="auto">
          <a:xfrm>
            <a:off x="508000" y="685801"/>
            <a:ext cx="109728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334434" y="152400"/>
            <a:ext cx="115697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334434" y="152400"/>
            <a:ext cx="115697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534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592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9976-7488-4967-A659-4DA87FA0AB07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1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0" y="0"/>
            <a:ext cx="121920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762000"/>
            <a:ext cx="12192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A500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27460" y="6675227"/>
            <a:ext cx="12192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 userDrawn="1"/>
        </p:nvCxnSpPr>
        <p:spPr bwMode="auto">
          <a:xfrm flipV="1">
            <a:off x="-8237" y="6678406"/>
            <a:ext cx="12227697" cy="27601"/>
          </a:xfrm>
          <a:prstGeom prst="line">
            <a:avLst/>
          </a:prstGeom>
          <a:solidFill>
            <a:schemeClr val="accent1"/>
          </a:solidFill>
          <a:ln w="371475" cap="flat" cmpd="sng" algn="ctr">
            <a:solidFill>
              <a:srgbClr val="A500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11318919" y="6598094"/>
            <a:ext cx="914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chemeClr val="bg1"/>
                </a:solidFill>
                <a:latin typeface="Book Antiqua" panose="02040602050305030304" pitchFamily="18" charset="0"/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9AC113-6F25-9D47-8F20-2C9E9E8AD64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14616" y="6502379"/>
            <a:ext cx="2540000" cy="337457"/>
          </a:xfrm>
          <a:prstGeom prst="rect">
            <a:avLst/>
          </a:prstGeom>
          <a:noFill/>
        </p:spPr>
      </p:pic>
      <p:sp>
        <p:nvSpPr>
          <p:cNvPr id="15" name="Text Box 57"/>
          <p:cNvSpPr txBox="1">
            <a:spLocks noChangeArrowheads="1"/>
          </p:cNvSpPr>
          <p:nvPr userDrawn="1"/>
        </p:nvSpPr>
        <p:spPr bwMode="auto">
          <a:xfrm>
            <a:off x="-22096" y="6550224"/>
            <a:ext cx="9422853" cy="307777"/>
          </a:xfrm>
          <a:prstGeom prst="rect">
            <a:avLst/>
          </a:prstGeom>
          <a:solidFill>
            <a:srgbClr val="AA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baseline="0" dirty="0" smtClean="0">
                <a:ln>
                  <a:noFill/>
                </a:ln>
                <a:solidFill>
                  <a:schemeClr val="bg1"/>
                </a:solidFill>
                <a:latin typeface="Book Antiqua" panose="02040602050305030304" pitchFamily="18" charset="0"/>
                <a:sym typeface="Symbol" panose="05050102010706020507" pitchFamily="18" charset="2"/>
              </a:rPr>
              <a:t>Absolute, Relative, and Mixed Referencing. </a:t>
            </a:r>
            <a:r>
              <a:rPr lang="en-US" sz="1400" b="1" i="1" dirty="0" smtClean="0">
                <a:ln>
                  <a:noFill/>
                </a:ln>
                <a:solidFill>
                  <a:schemeClr val="bg1"/>
                </a:solidFill>
                <a:latin typeface="Book Antiqua" panose="02040602050305030304" pitchFamily="18" charset="0"/>
              </a:rPr>
              <a:t>A. Asef-Vaziri,</a:t>
            </a:r>
            <a:r>
              <a:rPr lang="en-US" sz="1400" b="1" i="1" baseline="0" dirty="0" smtClean="0">
                <a:ln>
                  <a:noFill/>
                </a:ln>
                <a:solidFill>
                  <a:schemeClr val="bg1"/>
                </a:solidFill>
                <a:latin typeface="Book Antiqua" panose="02040602050305030304" pitchFamily="18" charset="0"/>
              </a:rPr>
              <a:t> Systems &amp; Operations.</a:t>
            </a:r>
            <a:endParaRPr lang="en-US" sz="1400" b="1" i="1" dirty="0">
              <a:ln>
                <a:noFill/>
              </a:ln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2" r:id="rId2"/>
    <p:sldLayoutId id="2147483756" r:id="rId3"/>
    <p:sldLayoutId id="2147483761" r:id="rId4"/>
    <p:sldLayoutId id="2147483762" r:id="rId5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8000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39976-7488-4967-A659-4DA87FA0AB07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1EBAF-3216-4F7E-8823-7907CE9086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69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2C82F-F615-45AA-8B9A-E34A0A5FCA12}" type="datetimeFigureOut">
              <a:rPr lang="en-US" smtClean="0"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3009A-CCF2-487A-95ED-24161486F2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4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685801"/>
            <a:ext cx="109728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11277600" y="6581776"/>
            <a:ext cx="914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B05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B05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5562600" y="6553201"/>
            <a:ext cx="4089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B050"/>
                </a:solidFill>
              </a:rPr>
              <a:t>Ardavan Asef-Vaziri    Jul-09</a:t>
            </a: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1"/>
            <a:ext cx="568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kern="1200" dirty="0">
                <a:solidFill>
                  <a:srgbClr val="00B050"/>
                </a:solidFill>
                <a:latin typeface="Verdana" pitchFamily="34" charset="0"/>
                <a:ea typeface="ＭＳ Ｐゴシック" charset="-128"/>
                <a:cs typeface="+mn-cs"/>
              </a:rPr>
              <a:t>Theory of Constraints:  1- Throughput World </a:t>
            </a: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455612"/>
            <a:ext cx="12192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12192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Box 57"/>
          <p:cNvSpPr txBox="1">
            <a:spLocks noChangeArrowheads="1"/>
          </p:cNvSpPr>
          <p:nvPr userDrawn="1"/>
        </p:nvSpPr>
        <p:spPr bwMode="auto">
          <a:xfrm>
            <a:off x="203200" y="-76200"/>
            <a:ext cx="568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0" i="0" dirty="0">
                <a:solidFill>
                  <a:srgbClr val="00B050"/>
                </a:solidFill>
                <a:latin typeface="Impact" pitchFamily="34" charset="0"/>
              </a:rPr>
              <a:t>Information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B05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None/>
        <a:defRPr sz="2000">
          <a:solidFill>
            <a:schemeClr val="tx1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412876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11277600" y="6581776"/>
            <a:ext cx="914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206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206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5562600" y="6553201"/>
            <a:ext cx="4089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2060"/>
                </a:solidFill>
              </a:rPr>
              <a:t>Ardavan Asef-Vaziri    Jul-09</a:t>
            </a: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1"/>
            <a:ext cx="568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i="1" kern="1200" dirty="0">
                <a:solidFill>
                  <a:srgbClr val="002060"/>
                </a:solidFill>
                <a:latin typeface="Verdana" pitchFamily="34" charset="0"/>
                <a:ea typeface="ＭＳ Ｐゴシック" charset="-128"/>
                <a:cs typeface="+mn-cs"/>
              </a:rPr>
              <a:t>Theory of Constraints:  1- Throughput World </a:t>
            </a:r>
          </a:p>
        </p:txBody>
      </p:sp>
      <p:sp>
        <p:nvSpPr>
          <p:cNvPr id="14" name="Rectangle 50"/>
          <p:cNvSpPr>
            <a:spLocks noGrp="1" noChangeArrowheads="1"/>
          </p:cNvSpPr>
          <p:nvPr>
            <p:ph type="title"/>
          </p:nvPr>
        </p:nvSpPr>
        <p:spPr bwMode="gray">
          <a:xfrm>
            <a:off x="334434" y="0"/>
            <a:ext cx="1155276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Practice: </a:t>
            </a:r>
            <a:br>
              <a:rPr lang="en-US" dirty="0"/>
            </a:b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1141412"/>
            <a:ext cx="12192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12192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8" r:id="rId2"/>
    <p:sldLayoutId id="2147483769" r:id="rId3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206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p"/>
        <a:defRPr sz="2800">
          <a:solidFill>
            <a:srgbClr val="002060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rgbClr val="002060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685801"/>
            <a:ext cx="109728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11" name="Text Box 57"/>
          <p:cNvSpPr txBox="1">
            <a:spLocks noChangeArrowheads="1"/>
          </p:cNvSpPr>
          <p:nvPr userDrawn="1"/>
        </p:nvSpPr>
        <p:spPr bwMode="auto">
          <a:xfrm>
            <a:off x="11277600" y="6581776"/>
            <a:ext cx="914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fld id="{0CC00814-8DFB-4A98-8C67-ED9467B5CADE}" type="slidenum">
              <a:rPr lang="en-US" sz="1200" b="1" i="1" smtClean="0">
                <a:solidFill>
                  <a:srgbClr val="00B050"/>
                </a:solidFill>
              </a:rPr>
              <a:pPr algn="r">
                <a:defRPr/>
              </a:pPr>
              <a:t>‹#›</a:t>
            </a:fld>
            <a:endParaRPr lang="en-US" sz="1200" b="1" i="1" dirty="0">
              <a:solidFill>
                <a:srgbClr val="00B050"/>
              </a:solidFill>
            </a:endParaRPr>
          </a:p>
        </p:txBody>
      </p:sp>
      <p:sp>
        <p:nvSpPr>
          <p:cNvPr id="12" name="Text Box 57"/>
          <p:cNvSpPr txBox="1">
            <a:spLocks noChangeArrowheads="1"/>
          </p:cNvSpPr>
          <p:nvPr userDrawn="1"/>
        </p:nvSpPr>
        <p:spPr bwMode="auto">
          <a:xfrm>
            <a:off x="5562600" y="6553201"/>
            <a:ext cx="408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B050"/>
                </a:solidFill>
              </a:rPr>
              <a:t>Ardavan Asef-Vaziri    6/4/2009</a:t>
            </a:r>
          </a:p>
        </p:txBody>
      </p:sp>
      <p:sp>
        <p:nvSpPr>
          <p:cNvPr id="13" name="Text Box 57"/>
          <p:cNvSpPr txBox="1">
            <a:spLocks noChangeArrowheads="1"/>
          </p:cNvSpPr>
          <p:nvPr userDrawn="1"/>
        </p:nvSpPr>
        <p:spPr bwMode="auto">
          <a:xfrm>
            <a:off x="0" y="6553201"/>
            <a:ext cx="568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200" b="1" i="1" dirty="0">
                <a:solidFill>
                  <a:srgbClr val="00B050"/>
                </a:solidFill>
              </a:rPr>
              <a:t>Lean Thinking:  1- Introduction </a:t>
            </a:r>
          </a:p>
        </p:txBody>
      </p:sp>
      <p:cxnSp>
        <p:nvCxnSpPr>
          <p:cNvPr id="19" name="Straight Connector 18"/>
          <p:cNvCxnSpPr/>
          <p:nvPr userDrawn="1"/>
        </p:nvCxnSpPr>
        <p:spPr bwMode="auto">
          <a:xfrm>
            <a:off x="0" y="455612"/>
            <a:ext cx="12192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0" y="6475412"/>
            <a:ext cx="12192000" cy="158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Box 57"/>
          <p:cNvSpPr txBox="1">
            <a:spLocks noChangeArrowheads="1"/>
          </p:cNvSpPr>
          <p:nvPr userDrawn="1"/>
        </p:nvSpPr>
        <p:spPr bwMode="auto">
          <a:xfrm>
            <a:off x="203200" y="-76200"/>
            <a:ext cx="568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800" b="0" i="0" dirty="0">
                <a:solidFill>
                  <a:srgbClr val="00B050"/>
                </a:solidFill>
                <a:latin typeface="Impact" pitchFamily="34" charset="0"/>
              </a:rPr>
              <a:t>Information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6" r:id="rId2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00B050"/>
          </a:solidFill>
          <a:latin typeface="Impact" pitchFamily="34" charset="0"/>
          <a:ea typeface="ＭＳ Ｐゴシック" pitchFamily="-65" charset="-128"/>
          <a:cs typeface="Impact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None/>
        <a:defRPr sz="2000">
          <a:solidFill>
            <a:srgbClr val="00B050"/>
          </a:solidFill>
          <a:latin typeface="MS Reference Sans Serif" pitchFamily="34" charset="0"/>
          <a:ea typeface="ＭＳ Ｐゴシック" pitchFamily="-65" charset="-128"/>
          <a:cs typeface="MS Reference Sans Serif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SzPct val="75000"/>
        <a:buFont typeface="Wingdings" pitchFamily="2" charset="2"/>
        <a:buChar char="n"/>
        <a:defRPr sz="24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MS Reference Sans Serif" pitchFamily="34" charset="0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1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800" dirty="0">
                <a:solidFill>
                  <a:schemeClr val="bg1"/>
                </a:solidFill>
                <a:latin typeface="Impact" panose="020B0806030902050204" pitchFamily="34" charset="0"/>
              </a:rPr>
              <a:t>Relative, Absolute, and Mixed Referencing &amp; Dynamic Sort</a:t>
            </a:r>
          </a:p>
        </p:txBody>
      </p:sp>
      <p:sp>
        <p:nvSpPr>
          <p:cNvPr id="7" name="Rectangle 6"/>
          <p:cNvSpPr/>
          <p:nvPr/>
        </p:nvSpPr>
        <p:spPr>
          <a:xfrm>
            <a:off x="2819400" y="1569660"/>
            <a:ext cx="91749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i="1" dirty="0">
                <a:solidFill>
                  <a:schemeClr val="bg1"/>
                </a:solidFill>
                <a:latin typeface="Book Antiqua" panose="02040602050305030304" pitchFamily="18" charset="0"/>
              </a:rPr>
              <a:t>It </a:t>
            </a:r>
            <a:r>
              <a:rPr lang="en-US" sz="2200" i="1" dirty="0">
                <a:solidFill>
                  <a:schemeClr val="bg1"/>
                </a:solidFill>
                <a:latin typeface="Book Antiqua" panose="02040602050305030304" pitchFamily="18" charset="0"/>
              </a:rPr>
              <a:t>is reasonable to love the Absolute absolutely for the same reason it </a:t>
            </a:r>
            <a:r>
              <a:rPr lang="en-US" sz="2200" i="1" dirty="0">
                <a:solidFill>
                  <a:schemeClr val="bg1"/>
                </a:solidFill>
                <a:latin typeface="Book Antiqua" panose="02040602050305030304" pitchFamily="18" charset="0"/>
              </a:rPr>
              <a:t>is reasonable </a:t>
            </a:r>
            <a:r>
              <a:rPr lang="en-US" sz="2200" i="1" dirty="0">
                <a:solidFill>
                  <a:schemeClr val="bg1"/>
                </a:solidFill>
                <a:latin typeface="Book Antiqua" panose="02040602050305030304" pitchFamily="18" charset="0"/>
              </a:rPr>
              <a:t>to love the </a:t>
            </a:r>
            <a:r>
              <a:rPr lang="en-US" sz="2200" i="1" dirty="0">
                <a:solidFill>
                  <a:schemeClr val="bg1"/>
                </a:solidFill>
                <a:latin typeface="Book Antiqua" panose="02040602050305030304" pitchFamily="18" charset="0"/>
              </a:rPr>
              <a:t>Relative </a:t>
            </a:r>
            <a:r>
              <a:rPr lang="en-US" sz="2200" i="1" dirty="0">
                <a:solidFill>
                  <a:schemeClr val="bg1"/>
                </a:solidFill>
                <a:latin typeface="Book Antiqua" panose="02040602050305030304" pitchFamily="18" charset="0"/>
              </a:rPr>
              <a:t>relatively</a:t>
            </a:r>
            <a:r>
              <a:rPr lang="en-US" sz="2200" i="1" dirty="0">
                <a:solidFill>
                  <a:schemeClr val="bg1"/>
                </a:solidFill>
                <a:latin typeface="Book Antiqua" panose="02040602050305030304" pitchFamily="18" charset="0"/>
              </a:rPr>
              <a:t>. Peter Kreeft</a:t>
            </a:r>
            <a:endParaRPr lang="en-US" sz="2200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7432" y="2209800"/>
            <a:ext cx="917143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Book Antiqua" panose="02040602050305030304" pitchFamily="18" charset="0"/>
              </a:rPr>
              <a:t>Dear SOM306-Asef Friends. </a:t>
            </a:r>
            <a:r>
              <a:rPr lang="en-US" sz="2200" b="1" u="sng" dirty="0">
                <a:solidFill>
                  <a:schemeClr val="bg1"/>
                </a:solidFill>
                <a:latin typeface="Book Antiqua" panose="02040602050305030304" pitchFamily="18" charset="0"/>
              </a:rPr>
              <a:t>Put these slides in slide show mode.</a:t>
            </a:r>
          </a:p>
          <a:p>
            <a:r>
              <a:rPr lang="en-US" sz="2200" dirty="0">
                <a:solidFill>
                  <a:schemeClr val="bg1"/>
                </a:solidFill>
                <a:latin typeface="Book Antiqua" panose="02040602050305030304" pitchFamily="18" charset="0"/>
              </a:rPr>
              <a:t>After watching the video on the second slide, please post a two lines about it on “Find-Your-Teammates” forum. Through this forum find 3 teammates to form a team of 4 to play the games that we have throughout the semester (about 1/3 of the final course grade  including the questions in Midterms and Final).</a:t>
            </a:r>
          </a:p>
          <a:p>
            <a:r>
              <a:rPr lang="en-US" sz="2200" b="1" dirty="0">
                <a:solidFill>
                  <a:schemeClr val="bg1"/>
                </a:solidFill>
                <a:latin typeface="Book Antiqua" panose="02040602050305030304" pitchFamily="18" charset="0"/>
              </a:rPr>
              <a:t>Teams’ Engagement Task. </a:t>
            </a:r>
            <a:r>
              <a:rPr lang="en-US" sz="2200" dirty="0">
                <a:solidFill>
                  <a:schemeClr val="bg1"/>
                </a:solidFill>
                <a:latin typeface="Book Antiqua" panose="02040602050305030304" pitchFamily="18" charset="0"/>
              </a:rPr>
              <a:t>In column A of an Excel-sheet type A to Z (or type =CHAR(ROWS(A$1:A1)+96) in Cell A1 and copy down to row 26. </a:t>
            </a:r>
          </a:p>
          <a:p>
            <a:r>
              <a:rPr lang="en-US" sz="2200" dirty="0">
                <a:solidFill>
                  <a:schemeClr val="bg1"/>
                </a:solidFill>
                <a:latin typeface="Book Antiqua" panose="02040602050305030304" pitchFamily="18" charset="0"/>
              </a:rPr>
              <a:t>Type =RANDBETWEEN(0,9) in Cell  B1 and copy it down. In column C, sort the letters of column A based on the scores of column B. Hint. It is not as easy as you may think. Please communicate with your teammates. </a:t>
            </a:r>
          </a:p>
          <a:p>
            <a:r>
              <a:rPr lang="en-US" sz="2200" b="1" u="sng" dirty="0">
                <a:solidFill>
                  <a:schemeClr val="bg1"/>
                </a:solidFill>
                <a:latin typeface="Book Antiqua" panose="02040602050305030304" pitchFamily="18" charset="0"/>
              </a:rPr>
              <a:t>Post your teams’ understanding on the forum. </a:t>
            </a:r>
            <a:endParaRPr lang="en-US" sz="2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6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Relative, Absolute, Mixed Referencing, &amp; Dynamic Sort</a:t>
            </a:r>
            <a:endParaRPr lang="en-US" sz="3200" dirty="0"/>
          </a:p>
        </p:txBody>
      </p:sp>
      <p:pic>
        <p:nvPicPr>
          <p:cNvPr id="4" name="MixRe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666" y="838200"/>
            <a:ext cx="10126134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29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Relative, Absolute, and Mixed Referencing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6200" y="914386"/>
            <a:ext cx="11531600" cy="2573876"/>
            <a:chOff x="27157" y="990600"/>
            <a:chExt cx="9080000" cy="20266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57" y="990600"/>
              <a:ext cx="9080000" cy="202666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219547" y="1164882"/>
              <a:ext cx="8686800" cy="1752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Verdana" pitchFamily="-112" charset="0"/>
              </a:endParaRPr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67778" y="3733786"/>
            <a:ext cx="11531600" cy="2573876"/>
            <a:chOff x="18735" y="3810000"/>
            <a:chExt cx="9080000" cy="20266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35" y="3810000"/>
              <a:ext cx="9080000" cy="202666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219547" y="4421306"/>
              <a:ext cx="8551875" cy="139348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Verdana" pitchFamily="-112" charset="0"/>
              </a:endParaRPr>
            </a:p>
          </p:txBody>
        </p:sp>
      </p:grp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903205"/>
              </p:ext>
            </p:extLst>
          </p:nvPr>
        </p:nvGraphicFramePr>
        <p:xfrm>
          <a:off x="260168" y="1088681"/>
          <a:ext cx="11114540" cy="2225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4" name="Worksheet" r:id="rId4" imgW="12516116" imgH="2504938" progId="Excel.Sheet.12">
                  <p:embed/>
                </p:oleObj>
              </mc:Choice>
              <mc:Fallback>
                <p:oleObj name="Worksheet" r:id="rId4" imgW="12516116" imgH="25049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0168" y="1088681"/>
                        <a:ext cx="11114540" cy="2225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736975"/>
              </p:ext>
            </p:extLst>
          </p:nvPr>
        </p:nvGraphicFramePr>
        <p:xfrm>
          <a:off x="287600" y="4510147"/>
          <a:ext cx="11114968" cy="1668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5" name="Worksheet" r:id="rId6" imgW="12516116" imgH="1895671" progId="Excel.Sheet.12">
                  <p:embed/>
                </p:oleObj>
              </mc:Choice>
              <mc:Fallback>
                <p:oleObj name="Worksheet" r:id="rId6" imgW="12516116" imgH="18956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7600" y="4510147"/>
                        <a:ext cx="11114968" cy="1668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>
            <a:spLocks noChangeAspect="1"/>
          </p:cNvSpPr>
          <p:nvPr/>
        </p:nvSpPr>
        <p:spPr bwMode="auto">
          <a:xfrm>
            <a:off x="1716024" y="1676400"/>
            <a:ext cx="483870" cy="14516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Verdana" pitchFamily="-112" charset="0"/>
            </a:endParaRPr>
          </a:p>
        </p:txBody>
      </p:sp>
      <p:sp>
        <p:nvSpPr>
          <p:cNvPr id="13" name="Rectangle 12"/>
          <p:cNvSpPr>
            <a:spLocks noChangeAspect="1"/>
          </p:cNvSpPr>
          <p:nvPr/>
        </p:nvSpPr>
        <p:spPr bwMode="auto">
          <a:xfrm>
            <a:off x="3733800" y="1676400"/>
            <a:ext cx="483870" cy="14516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Verdana" pitchFamily="-112" charset="0"/>
            </a:endParaRPr>
          </a:p>
        </p:txBody>
      </p:sp>
      <p:sp>
        <p:nvSpPr>
          <p:cNvPr id="14" name="Rectangle 13"/>
          <p:cNvSpPr>
            <a:spLocks noChangeAspect="1"/>
          </p:cNvSpPr>
          <p:nvPr/>
        </p:nvSpPr>
        <p:spPr bwMode="auto">
          <a:xfrm>
            <a:off x="5476910" y="1676400"/>
            <a:ext cx="5706780" cy="145161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Verdana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4046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Rank, Small, Row, Rows, Match, Index, Vlookup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788879"/>
              </p:ext>
            </p:extLst>
          </p:nvPr>
        </p:nvGraphicFramePr>
        <p:xfrm>
          <a:off x="152400" y="849811"/>
          <a:ext cx="8153401" cy="3367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8" name="Worksheet" r:id="rId3" imgW="8648523" imgH="3571816" progId="Excel.Sheet.12">
                  <p:embed/>
                </p:oleObj>
              </mc:Choice>
              <mc:Fallback>
                <p:oleObj name="Worksheet" r:id="rId3" imgW="8648523" imgH="35718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849811"/>
                        <a:ext cx="8153401" cy="3367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577077"/>
              </p:ext>
            </p:extLst>
          </p:nvPr>
        </p:nvGraphicFramePr>
        <p:xfrm>
          <a:off x="152400" y="4322194"/>
          <a:ext cx="1905000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9" name="Worksheet" r:id="rId5" imgW="2667177" imgH="2733479" progId="Excel.Sheet.12">
                  <p:embed/>
                </p:oleObj>
              </mc:Choice>
              <mc:Fallback>
                <p:oleObj name="Worksheet" r:id="rId5" imgW="2667177" imgH="273347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" y="4322194"/>
                        <a:ext cx="1905000" cy="195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57400" y="4828269"/>
            <a:ext cx="10134600" cy="1446550"/>
          </a:xfrm>
          <a:prstGeom prst="rect">
            <a:avLst/>
          </a:prstGeom>
          <a:solidFill>
            <a:srgbClr val="A50023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Book Antiqua" panose="02040602050305030304" pitchFamily="18" charset="0"/>
              </a:rPr>
              <a:t>Click on the Excel Table, they become active and you can work on them. If they do not open, close the file, re-open, then enable content when you are asked.  You can also right click, and open the worksheet. You can do this on all Excel Tables inside the PowerPoint slides. </a:t>
            </a:r>
            <a:endParaRPr lang="en-US" sz="2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851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an Thinking Final.ppt">
  <a:themeElements>
    <a:clrScheme name="Custom 2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FFFF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Lean Thinking Fina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-112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Lean Thinking Final.ppt</Template>
  <TotalTime>49998</TotalTime>
  <Words>285</Words>
  <Application>Microsoft Office PowerPoint</Application>
  <PresentationFormat>Widescreen</PresentationFormat>
  <Paragraphs>11</Paragraphs>
  <Slides>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22" baseType="lpstr">
      <vt:lpstr>ＭＳ Ｐゴシック</vt:lpstr>
      <vt:lpstr>Arial</vt:lpstr>
      <vt:lpstr>Book Antiqua</vt:lpstr>
      <vt:lpstr>Calibri</vt:lpstr>
      <vt:lpstr>Calibri Light</vt:lpstr>
      <vt:lpstr>Garamond</vt:lpstr>
      <vt:lpstr>Impact</vt:lpstr>
      <vt:lpstr>MS Reference Sans Serif</vt:lpstr>
      <vt:lpstr>Symbol</vt:lpstr>
      <vt:lpstr>Verdana</vt:lpstr>
      <vt:lpstr>Wingdings</vt:lpstr>
      <vt:lpstr>Lean Thinking Final.ppt</vt:lpstr>
      <vt:lpstr>1_Custom Design</vt:lpstr>
      <vt:lpstr>Custom Design</vt:lpstr>
      <vt:lpstr>1_Lean Thinking Final</vt:lpstr>
      <vt:lpstr>Lean Thinking Final</vt:lpstr>
      <vt:lpstr>2_Lean Thinking Final</vt:lpstr>
      <vt:lpstr>Worksheet</vt:lpstr>
      <vt:lpstr>PowerPoint Presentation</vt:lpstr>
      <vt:lpstr>Relative, Absolute, Mixed Referencing, &amp; Dynamic Sort</vt:lpstr>
      <vt:lpstr>Relative, Absolute, and Mixed Referencing</vt:lpstr>
      <vt:lpstr>Rank, Small, Row, Rows, Match, Index, Vlookup</vt:lpstr>
    </vt:vector>
  </TitlesOfParts>
  <Company>CSU, Northridge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 Thinking</dc:title>
  <dc:creator>aa2035</dc:creator>
  <cp:lastModifiedBy>Asef-Vaziri, Ardavan</cp:lastModifiedBy>
  <cp:revision>742</cp:revision>
  <cp:lastPrinted>2019-05-09T17:43:43Z</cp:lastPrinted>
  <dcterms:created xsi:type="dcterms:W3CDTF">2008-11-22T01:06:20Z</dcterms:created>
  <dcterms:modified xsi:type="dcterms:W3CDTF">2020-07-26T02:27:27Z</dcterms:modified>
</cp:coreProperties>
</file>