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801" r:id="rId2"/>
    <p:sldMasterId id="2147483788" r:id="rId3"/>
    <p:sldMasterId id="2147483784" r:id="rId4"/>
    <p:sldMasterId id="2147483764" r:id="rId5"/>
    <p:sldMasterId id="2147483785" r:id="rId6"/>
  </p:sldMasterIdLst>
  <p:notesMasterIdLst>
    <p:notesMasterId r:id="rId11"/>
  </p:notesMasterIdLst>
  <p:handoutMasterIdLst>
    <p:handoutMasterId r:id="rId12"/>
  </p:handoutMasterIdLst>
  <p:sldIdLst>
    <p:sldId id="625" r:id="rId7"/>
    <p:sldId id="695" r:id="rId8"/>
    <p:sldId id="694" r:id="rId9"/>
    <p:sldId id="696" r:id="rId1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ldamez, Jonathan" initials="GJ" lastIdx="20" clrIdx="0">
    <p:extLst>
      <p:ext uri="{19B8F6BF-5375-455C-9EA6-DF929625EA0E}">
        <p15:presenceInfo xmlns:p15="http://schemas.microsoft.com/office/powerpoint/2012/main" userId="S::jonathan.galdamez.32@my.csun.edu::e134a394-32d1-4300-8ff0-4ad8322f83a2" providerId="AD"/>
      </p:ext>
    </p:extLst>
  </p:cmAuthor>
  <p:cmAuthor id="2" name="Asef-Vaziri, Ardavan" initials="AA" lastIdx="1" clrIdx="1">
    <p:extLst>
      <p:ext uri="{19B8F6BF-5375-455C-9EA6-DF929625EA0E}">
        <p15:presenceInfo xmlns:p15="http://schemas.microsoft.com/office/powerpoint/2012/main" userId="S-1-5-21-789336058-1708537768-1957994488-2436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3"/>
    <a:srgbClr val="00007D"/>
    <a:srgbClr val="A80000"/>
    <a:srgbClr val="000000"/>
    <a:srgbClr val="AA0000"/>
    <a:srgbClr val="9E0000"/>
    <a:srgbClr val="FF9900"/>
    <a:srgbClr val="000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43" autoAdjust="0"/>
    <p:restoredTop sz="91618" autoAdjust="0"/>
  </p:normalViewPr>
  <p:slideViewPr>
    <p:cSldViewPr>
      <p:cViewPr varScale="1">
        <p:scale>
          <a:sx n="111" d="100"/>
          <a:sy n="111" d="100"/>
        </p:scale>
        <p:origin x="2022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3246" y="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0" tIns="46585" rIns="93170" bIns="46585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0" tIns="46585" rIns="93170" bIns="46585" rtlCol="0"/>
          <a:lstStyle>
            <a:lvl1pPr algn="r">
              <a:defRPr sz="1300"/>
            </a:lvl1pPr>
          </a:lstStyle>
          <a:p>
            <a:fld id="{3DC6186B-400D-4624-82D1-203DE0AF0EEF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0" tIns="46585" rIns="93170" bIns="46585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0" tIns="46585" rIns="93170" bIns="46585" rtlCol="0" anchor="b"/>
          <a:lstStyle>
            <a:lvl1pPr algn="r">
              <a:defRPr sz="1300"/>
            </a:lvl1pPr>
          </a:lstStyle>
          <a:p>
            <a:fld id="{DE32CB61-0B8C-464B-856B-111D8B5619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197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wrap="square" lIns="93170" tIns="46585" rIns="93170" bIns="46585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0" tIns="46585" rIns="93170" bIns="46585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FD8C8DB6-9E1D-439C-B96B-0657302EFE49}" type="datetime1">
              <a:rPr lang="en-US"/>
              <a:pPr/>
              <a:t>7/17/2020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3170" tIns="46585" rIns="93170" bIns="4658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wrap="square" lIns="93170" tIns="46585" rIns="93170" bIns="46585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wrap="square" lIns="93170" tIns="46585" rIns="93170" bIns="46585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0" tIns="46585" rIns="93170" bIns="46585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F7C678DA-66FA-46F9-8031-1CB2E52D81F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9796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A8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438400"/>
          </a:xfrm>
          <a:prstGeom prst="rect">
            <a:avLst/>
          </a:prstGeom>
          <a:ln>
            <a:solidFill>
              <a:schemeClr val="accent4">
                <a:lumMod val="65000"/>
                <a:lumOff val="35000"/>
              </a:schemeClr>
            </a:solidFill>
          </a:ln>
        </p:spPr>
        <p:txBody>
          <a:bodyPr/>
          <a:lstStyle>
            <a:lvl1pPr algn="ctr">
              <a:defRPr sz="54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976-7488-4967-A659-4DA87FA0AB07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077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976-7488-4967-A659-4DA87FA0AB07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698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976-7488-4967-A659-4DA87FA0AB07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967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976-7488-4967-A659-4DA87FA0AB07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814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976-7488-4967-A659-4DA87FA0AB07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136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976-7488-4967-A659-4DA87FA0AB07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790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976-7488-4967-A659-4DA87FA0AB07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90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C82F-F615-45AA-8B9A-E34A0A5FCA12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07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C82F-F615-45AA-8B9A-E34A0A5FCA12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487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C82F-F615-45AA-8B9A-E34A0A5FCA12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2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715000"/>
          </a:xfrm>
          <a:prstGeom prst="rect">
            <a:avLst/>
          </a:prstGeom>
        </p:spPr>
        <p:txBody>
          <a:bodyPr/>
          <a:lstStyle>
            <a:lvl1pPr>
              <a:buSzPct val="88000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>
              <a:buClrTx/>
              <a:defRPr sz="18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C82F-F615-45AA-8B9A-E34A0A5FCA12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961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C82F-F615-45AA-8B9A-E34A0A5FCA12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09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C82F-F615-45AA-8B9A-E34A0A5FCA12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382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C82F-F615-45AA-8B9A-E34A0A5FCA12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45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C82F-F615-45AA-8B9A-E34A0A5FCA12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698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C82F-F615-45AA-8B9A-E34A0A5FCA12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534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C82F-F615-45AA-8B9A-E34A0A5FCA12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685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C82F-F615-45AA-8B9A-E34A0A5FCA12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20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2875"/>
            <a:ext cx="8915400" cy="45307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0"/>
            <a:ext cx="88931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152400"/>
            <a:ext cx="8677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152400"/>
            <a:ext cx="8677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219200"/>
            <a:ext cx="9144000" cy="52578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152400"/>
            <a:ext cx="8677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534400" cy="5486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 noChangeArrowheads="1"/>
          </p:cNvSpPr>
          <p:nvPr>
            <p:ph idx="1"/>
          </p:nvPr>
        </p:nvSpPr>
        <p:spPr bwMode="auto">
          <a:xfrm>
            <a:off x="381000" y="685800"/>
            <a:ext cx="82296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152400"/>
            <a:ext cx="8677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152400"/>
            <a:ext cx="8677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976-7488-4967-A659-4DA87FA0AB07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534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976-7488-4967-A659-4DA87FA0AB07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592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976-7488-4967-A659-4DA87FA0AB07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98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976-7488-4967-A659-4DA87FA0AB07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612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0" y="0"/>
            <a:ext cx="91440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 bwMode="auto">
          <a:xfrm>
            <a:off x="0" y="762000"/>
            <a:ext cx="9144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A5002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20595" y="6675227"/>
            <a:ext cx="9144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 flipV="1">
            <a:off x="-6178" y="6678405"/>
            <a:ext cx="9170773" cy="27601"/>
          </a:xfrm>
          <a:prstGeom prst="line">
            <a:avLst/>
          </a:prstGeom>
          <a:solidFill>
            <a:schemeClr val="accent1"/>
          </a:solidFill>
          <a:ln w="371475" cap="flat" cmpd="sng" algn="ctr">
            <a:solidFill>
              <a:srgbClr val="A5002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 Box 57"/>
          <p:cNvSpPr txBox="1">
            <a:spLocks noChangeArrowheads="1"/>
          </p:cNvSpPr>
          <p:nvPr userDrawn="1"/>
        </p:nvSpPr>
        <p:spPr bwMode="auto">
          <a:xfrm>
            <a:off x="8489189" y="6598093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fld id="{0CC00814-8DFB-4A98-8C67-ED9467B5CADE}" type="slidenum">
              <a:rPr lang="en-US" sz="1200" b="1" i="1" smtClean="0">
                <a:solidFill>
                  <a:schemeClr val="bg1"/>
                </a:solidFill>
                <a:latin typeface="Book Antiqua" panose="02040602050305030304" pitchFamily="18" charset="0"/>
              </a:rPr>
              <a:pPr algn="r">
                <a:defRPr/>
              </a:pPr>
              <a:t>‹#›</a:t>
            </a:fld>
            <a:endParaRPr lang="en-US" sz="12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9AC113-6F25-9D47-8F20-2C9E9E8AD64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60962" y="6502378"/>
            <a:ext cx="1905000" cy="337457"/>
          </a:xfrm>
          <a:prstGeom prst="rect">
            <a:avLst/>
          </a:prstGeom>
          <a:noFill/>
        </p:spPr>
      </p:pic>
      <p:sp>
        <p:nvSpPr>
          <p:cNvPr id="15" name="Text Box 57"/>
          <p:cNvSpPr txBox="1">
            <a:spLocks noChangeArrowheads="1"/>
          </p:cNvSpPr>
          <p:nvPr userDrawn="1"/>
        </p:nvSpPr>
        <p:spPr bwMode="auto">
          <a:xfrm>
            <a:off x="-16572" y="6550223"/>
            <a:ext cx="7067140" cy="307777"/>
          </a:xfrm>
          <a:prstGeom prst="rect">
            <a:avLst/>
          </a:prstGeom>
          <a:solidFill>
            <a:srgbClr val="AA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b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baseline="0" dirty="0" smtClean="0">
                <a:ln>
                  <a:noFill/>
                </a:ln>
                <a:solidFill>
                  <a:schemeClr val="bg1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Absolute, Relative, and Mixed Referencing. </a:t>
            </a:r>
            <a:r>
              <a:rPr lang="en-US" sz="1400" b="1" i="1" dirty="0" smtClean="0">
                <a:ln>
                  <a:noFill/>
                </a:ln>
                <a:solidFill>
                  <a:schemeClr val="bg1"/>
                </a:solidFill>
                <a:latin typeface="Book Antiqua" panose="02040602050305030304" pitchFamily="18" charset="0"/>
              </a:rPr>
              <a:t>A. Asef-Vaziri,</a:t>
            </a:r>
            <a:r>
              <a:rPr lang="en-US" sz="1400" b="1" i="1" baseline="0" dirty="0" smtClean="0">
                <a:ln>
                  <a:noFill/>
                </a:ln>
                <a:solidFill>
                  <a:schemeClr val="bg1"/>
                </a:solidFill>
                <a:latin typeface="Book Antiqua" panose="02040602050305030304" pitchFamily="18" charset="0"/>
              </a:rPr>
              <a:t> Systems &amp; Operations.</a:t>
            </a:r>
            <a:endParaRPr lang="en-US" sz="1400" b="1" i="1" dirty="0">
              <a:ln>
                <a:noFill/>
              </a:ln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52" r:id="rId2"/>
    <p:sldLayoutId id="2147483756" r:id="rId3"/>
    <p:sldLayoutId id="2147483761" r:id="rId4"/>
    <p:sldLayoutId id="2147483762" r:id="rId5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80000"/>
          </a:solidFill>
          <a:latin typeface="Impact" pitchFamily="34" charset="0"/>
          <a:ea typeface="ＭＳ Ｐゴシック" pitchFamily="-65" charset="-128"/>
          <a:cs typeface="Impact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MS Reference Sans Serif" pitchFamily="34" charset="0"/>
          <a:ea typeface="ＭＳ Ｐゴシック" pitchFamily="-65" charset="-128"/>
          <a:cs typeface="MS Reference Sans Serif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39976-7488-4967-A659-4DA87FA0AB07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69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2C82F-F615-45AA-8B9A-E34A0A5FCA12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40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685800"/>
            <a:ext cx="82296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1" name="Text Box 57"/>
          <p:cNvSpPr txBox="1">
            <a:spLocks noChangeArrowheads="1"/>
          </p:cNvSpPr>
          <p:nvPr userDrawn="1"/>
        </p:nvSpPr>
        <p:spPr bwMode="auto">
          <a:xfrm>
            <a:off x="8458200" y="6581775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fld id="{0CC00814-8DFB-4A98-8C67-ED9467B5CADE}" type="slidenum">
              <a:rPr lang="en-US" sz="1200" b="1" i="1" smtClean="0">
                <a:solidFill>
                  <a:srgbClr val="00B050"/>
                </a:solidFill>
              </a:rPr>
              <a:pPr algn="r">
                <a:defRPr/>
              </a:pPr>
              <a:t>‹#›</a:t>
            </a:fld>
            <a:endParaRPr lang="en-US" sz="1200" b="1" i="1" dirty="0">
              <a:solidFill>
                <a:srgbClr val="00B050"/>
              </a:solidFill>
            </a:endParaRPr>
          </a:p>
        </p:txBody>
      </p:sp>
      <p:sp>
        <p:nvSpPr>
          <p:cNvPr id="12" name="Text Box 57"/>
          <p:cNvSpPr txBox="1">
            <a:spLocks noChangeArrowheads="1"/>
          </p:cNvSpPr>
          <p:nvPr userDrawn="1"/>
        </p:nvSpPr>
        <p:spPr bwMode="auto">
          <a:xfrm>
            <a:off x="4171950" y="6553200"/>
            <a:ext cx="3067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i="1" dirty="0">
                <a:solidFill>
                  <a:srgbClr val="00B050"/>
                </a:solidFill>
              </a:rPr>
              <a:t>Ardavan Asef-Vaziri    Jul-09</a:t>
            </a:r>
          </a:p>
        </p:txBody>
      </p:sp>
      <p:sp>
        <p:nvSpPr>
          <p:cNvPr id="13" name="Text Box 57"/>
          <p:cNvSpPr txBox="1">
            <a:spLocks noChangeArrowheads="1"/>
          </p:cNvSpPr>
          <p:nvPr userDrawn="1"/>
        </p:nvSpPr>
        <p:spPr bwMode="auto">
          <a:xfrm>
            <a:off x="0" y="6553200"/>
            <a:ext cx="426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200" b="1" i="1" kern="1200" dirty="0">
                <a:solidFill>
                  <a:srgbClr val="00B050"/>
                </a:solidFill>
                <a:latin typeface="Verdana" pitchFamily="34" charset="0"/>
                <a:ea typeface="ＭＳ Ｐゴシック" charset="-128"/>
                <a:cs typeface="+mn-cs"/>
              </a:rPr>
              <a:t>Theory of Constraints:  1- Throughput World </a:t>
            </a:r>
          </a:p>
        </p:txBody>
      </p:sp>
      <p:cxnSp>
        <p:nvCxnSpPr>
          <p:cNvPr id="19" name="Straight Connector 18"/>
          <p:cNvCxnSpPr/>
          <p:nvPr userDrawn="1"/>
        </p:nvCxnSpPr>
        <p:spPr bwMode="auto">
          <a:xfrm>
            <a:off x="0" y="455612"/>
            <a:ext cx="91440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0" y="6475412"/>
            <a:ext cx="9144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 Box 57"/>
          <p:cNvSpPr txBox="1">
            <a:spLocks noChangeArrowheads="1"/>
          </p:cNvSpPr>
          <p:nvPr userDrawn="1"/>
        </p:nvSpPr>
        <p:spPr bwMode="auto">
          <a:xfrm>
            <a:off x="152400" y="-76200"/>
            <a:ext cx="426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800" b="0" i="0" dirty="0">
                <a:solidFill>
                  <a:srgbClr val="00B050"/>
                </a:solidFill>
                <a:latin typeface="Impact" pitchFamily="34" charset="0"/>
              </a:rPr>
              <a:t>Information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B050"/>
          </a:solidFill>
          <a:latin typeface="Impact" pitchFamily="34" charset="0"/>
          <a:ea typeface="ＭＳ Ｐゴシック" pitchFamily="-65" charset="-128"/>
          <a:cs typeface="Impact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None/>
        <a:defRPr sz="2000">
          <a:solidFill>
            <a:schemeClr val="tx1"/>
          </a:solidFill>
          <a:latin typeface="MS Reference Sans Serif" pitchFamily="34" charset="0"/>
          <a:ea typeface="ＭＳ Ｐゴシック" pitchFamily="-65" charset="-128"/>
          <a:cs typeface="MS Reference Sans Serif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Char char="n"/>
        <a:defRPr sz="24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41287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Box 57"/>
          <p:cNvSpPr txBox="1">
            <a:spLocks noChangeArrowheads="1"/>
          </p:cNvSpPr>
          <p:nvPr userDrawn="1"/>
        </p:nvSpPr>
        <p:spPr bwMode="auto">
          <a:xfrm>
            <a:off x="8458200" y="6581775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fld id="{0CC00814-8DFB-4A98-8C67-ED9467B5CADE}" type="slidenum">
              <a:rPr lang="en-US" sz="1200" b="1" i="1" smtClean="0">
                <a:solidFill>
                  <a:srgbClr val="002060"/>
                </a:solidFill>
              </a:rPr>
              <a:pPr algn="r">
                <a:defRPr/>
              </a:pPr>
              <a:t>‹#›</a:t>
            </a:fld>
            <a:endParaRPr lang="en-US" sz="1200" b="1" i="1" dirty="0">
              <a:solidFill>
                <a:srgbClr val="002060"/>
              </a:solidFill>
            </a:endParaRPr>
          </a:p>
        </p:txBody>
      </p:sp>
      <p:sp>
        <p:nvSpPr>
          <p:cNvPr id="12" name="Text Box 57"/>
          <p:cNvSpPr txBox="1">
            <a:spLocks noChangeArrowheads="1"/>
          </p:cNvSpPr>
          <p:nvPr userDrawn="1"/>
        </p:nvSpPr>
        <p:spPr bwMode="auto">
          <a:xfrm>
            <a:off x="4171950" y="6553200"/>
            <a:ext cx="3067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i="1" dirty="0">
                <a:solidFill>
                  <a:srgbClr val="002060"/>
                </a:solidFill>
              </a:rPr>
              <a:t>Ardavan Asef-Vaziri    Jul-09</a:t>
            </a:r>
          </a:p>
        </p:txBody>
      </p:sp>
      <p:sp>
        <p:nvSpPr>
          <p:cNvPr id="13" name="Text Box 57"/>
          <p:cNvSpPr txBox="1">
            <a:spLocks noChangeArrowheads="1"/>
          </p:cNvSpPr>
          <p:nvPr userDrawn="1"/>
        </p:nvSpPr>
        <p:spPr bwMode="auto">
          <a:xfrm>
            <a:off x="0" y="6553200"/>
            <a:ext cx="426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dirty="0">
                <a:solidFill>
                  <a:srgbClr val="002060"/>
                </a:solidFill>
                <a:latin typeface="Verdana" pitchFamily="34" charset="0"/>
                <a:ea typeface="ＭＳ Ｐゴシック" charset="-128"/>
                <a:cs typeface="+mn-cs"/>
              </a:rPr>
              <a:t>Theory of Constraints:  1- Throughput World </a:t>
            </a:r>
          </a:p>
        </p:txBody>
      </p:sp>
      <p:sp>
        <p:nvSpPr>
          <p:cNvPr id="14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0"/>
            <a:ext cx="86645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Practice: </a:t>
            </a:r>
            <a:br>
              <a:rPr lang="en-US" dirty="0"/>
            </a:b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 bwMode="auto">
          <a:xfrm>
            <a:off x="0" y="1141412"/>
            <a:ext cx="91440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0" y="6475412"/>
            <a:ext cx="9144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8" r:id="rId2"/>
    <p:sldLayoutId id="2147483769" r:id="rId3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Impact" pitchFamily="34" charset="0"/>
          <a:ea typeface="ＭＳ Ｐゴシック" pitchFamily="-65" charset="-128"/>
          <a:cs typeface="Impact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Char char="p"/>
        <a:defRPr sz="2800">
          <a:solidFill>
            <a:srgbClr val="002060"/>
          </a:solidFill>
          <a:latin typeface="MS Reference Sans Serif" pitchFamily="34" charset="0"/>
          <a:ea typeface="ＭＳ Ｐゴシック" pitchFamily="-65" charset="-128"/>
          <a:cs typeface="MS Reference Sans Serif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Char char="n"/>
        <a:defRPr sz="2400">
          <a:solidFill>
            <a:srgbClr val="002060"/>
          </a:solidFill>
          <a:latin typeface="MS Reference Sans Serif" pitchFamily="34" charset="0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p"/>
        <a:defRPr sz="2000">
          <a:solidFill>
            <a:srgbClr val="002060"/>
          </a:solidFill>
          <a:latin typeface="MS Reference Sans Serif" pitchFamily="34" charset="0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2000">
          <a:solidFill>
            <a:srgbClr val="002060"/>
          </a:solidFill>
          <a:latin typeface="MS Reference Sans Serif" pitchFamily="34" charset="0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685800"/>
            <a:ext cx="82296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1" name="Text Box 57"/>
          <p:cNvSpPr txBox="1">
            <a:spLocks noChangeArrowheads="1"/>
          </p:cNvSpPr>
          <p:nvPr userDrawn="1"/>
        </p:nvSpPr>
        <p:spPr bwMode="auto">
          <a:xfrm>
            <a:off x="8458200" y="6581775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fld id="{0CC00814-8DFB-4A98-8C67-ED9467B5CADE}" type="slidenum">
              <a:rPr lang="en-US" sz="1200" b="1" i="1" smtClean="0">
                <a:solidFill>
                  <a:srgbClr val="00B050"/>
                </a:solidFill>
              </a:rPr>
              <a:pPr algn="r">
                <a:defRPr/>
              </a:pPr>
              <a:t>‹#›</a:t>
            </a:fld>
            <a:endParaRPr lang="en-US" sz="1200" b="1" i="1" dirty="0">
              <a:solidFill>
                <a:srgbClr val="00B050"/>
              </a:solidFill>
            </a:endParaRPr>
          </a:p>
        </p:txBody>
      </p:sp>
      <p:sp>
        <p:nvSpPr>
          <p:cNvPr id="12" name="Text Box 57"/>
          <p:cNvSpPr txBox="1">
            <a:spLocks noChangeArrowheads="1"/>
          </p:cNvSpPr>
          <p:nvPr userDrawn="1"/>
        </p:nvSpPr>
        <p:spPr bwMode="auto">
          <a:xfrm>
            <a:off x="4171950" y="6553200"/>
            <a:ext cx="306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i="1" dirty="0">
                <a:solidFill>
                  <a:srgbClr val="00B050"/>
                </a:solidFill>
              </a:rPr>
              <a:t>Ardavan Asef-Vaziri    6/4/2009</a:t>
            </a:r>
          </a:p>
        </p:txBody>
      </p:sp>
      <p:sp>
        <p:nvSpPr>
          <p:cNvPr id="13" name="Text Box 57"/>
          <p:cNvSpPr txBox="1">
            <a:spLocks noChangeArrowheads="1"/>
          </p:cNvSpPr>
          <p:nvPr userDrawn="1"/>
        </p:nvSpPr>
        <p:spPr bwMode="auto">
          <a:xfrm>
            <a:off x="0" y="6553200"/>
            <a:ext cx="426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200" b="1" i="1" dirty="0">
                <a:solidFill>
                  <a:srgbClr val="00B050"/>
                </a:solidFill>
              </a:rPr>
              <a:t>Lean Thinking:  1- Introduction </a:t>
            </a:r>
          </a:p>
        </p:txBody>
      </p:sp>
      <p:cxnSp>
        <p:nvCxnSpPr>
          <p:cNvPr id="19" name="Straight Connector 18"/>
          <p:cNvCxnSpPr/>
          <p:nvPr userDrawn="1"/>
        </p:nvCxnSpPr>
        <p:spPr bwMode="auto">
          <a:xfrm>
            <a:off x="0" y="455612"/>
            <a:ext cx="91440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0" y="6475412"/>
            <a:ext cx="9144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 Box 57"/>
          <p:cNvSpPr txBox="1">
            <a:spLocks noChangeArrowheads="1"/>
          </p:cNvSpPr>
          <p:nvPr userDrawn="1"/>
        </p:nvSpPr>
        <p:spPr bwMode="auto">
          <a:xfrm>
            <a:off x="152400" y="-76200"/>
            <a:ext cx="426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800" b="0" i="0" dirty="0">
                <a:solidFill>
                  <a:srgbClr val="00B050"/>
                </a:solidFill>
                <a:latin typeface="Impact" pitchFamily="34" charset="0"/>
              </a:rPr>
              <a:t>Information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6" r:id="rId2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B050"/>
          </a:solidFill>
          <a:latin typeface="Impact" pitchFamily="34" charset="0"/>
          <a:ea typeface="ＭＳ Ｐゴシック" pitchFamily="-65" charset="-128"/>
          <a:cs typeface="Impact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None/>
        <a:defRPr sz="2000">
          <a:solidFill>
            <a:srgbClr val="00B050"/>
          </a:solidFill>
          <a:latin typeface="MS Reference Sans Serif" pitchFamily="34" charset="0"/>
          <a:ea typeface="ＭＳ Ｐゴシック" pitchFamily="-65" charset="-128"/>
          <a:cs typeface="MS Reference Sans Serif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Char char="n"/>
        <a:defRPr sz="24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</a:pPr>
            <a:r>
              <a:rPr lang="en-US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Relative, Absolute, and Mixed </a:t>
            </a:r>
            <a:r>
              <a:rPr lang="en-US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Referencing &amp; Dynamic Sort</a:t>
            </a:r>
          </a:p>
        </p:txBody>
      </p:sp>
      <p:sp>
        <p:nvSpPr>
          <p:cNvPr id="7" name="Rectangle 6"/>
          <p:cNvSpPr/>
          <p:nvPr/>
        </p:nvSpPr>
        <p:spPr>
          <a:xfrm>
            <a:off x="-5751" y="1572535"/>
            <a:ext cx="91749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It </a:t>
            </a:r>
            <a:r>
              <a:rPr lang="en-US" sz="2200" i="1" dirty="0">
                <a:solidFill>
                  <a:schemeClr val="bg1"/>
                </a:solidFill>
                <a:latin typeface="Book Antiqua" panose="02040602050305030304" pitchFamily="18" charset="0"/>
              </a:rPr>
              <a:t>is reasonable to love the Absolute absolutely for the same reason it </a:t>
            </a:r>
            <a:r>
              <a:rPr lang="en-US" sz="22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is reasonable </a:t>
            </a:r>
            <a:r>
              <a:rPr lang="en-US" sz="2200" i="1" dirty="0">
                <a:solidFill>
                  <a:schemeClr val="bg1"/>
                </a:solidFill>
                <a:latin typeface="Book Antiqua" panose="02040602050305030304" pitchFamily="18" charset="0"/>
              </a:rPr>
              <a:t>to love the </a:t>
            </a:r>
            <a:r>
              <a:rPr lang="en-US" sz="22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Relative </a:t>
            </a:r>
            <a:r>
              <a:rPr lang="en-US" sz="2200" i="1" dirty="0">
                <a:solidFill>
                  <a:schemeClr val="bg1"/>
                </a:solidFill>
                <a:latin typeface="Book Antiqua" panose="02040602050305030304" pitchFamily="18" charset="0"/>
              </a:rPr>
              <a:t>relatively</a:t>
            </a:r>
            <a:r>
              <a:rPr lang="en-US" sz="22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. Peter Kreeft</a:t>
            </a:r>
            <a:endParaRPr lang="en-US" sz="2200" i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0935" y="2703016"/>
            <a:ext cx="917493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Dear SOM306-Asef Friends. </a:t>
            </a:r>
            <a:r>
              <a:rPr lang="en-US" sz="2200" b="1" u="sng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Put these slides in slide show mode.</a:t>
            </a:r>
          </a:p>
          <a:p>
            <a:r>
              <a:rPr lang="en-US" sz="2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After watching the video on the second slide, please post a two lines about it on “Find-Your-Teammates” forum. </a:t>
            </a:r>
            <a:r>
              <a:rPr lang="en-US" sz="2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Through this forum find 3 teammates to form a team of 4 to play the games that we have throughout the semester (about 1/3 of the final course grade  including the questions in Midterms and Final).</a:t>
            </a:r>
          </a:p>
          <a:p>
            <a:r>
              <a:rPr lang="en-US" sz="22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Teams’ Engagement Task. </a:t>
            </a:r>
            <a:r>
              <a:rPr lang="en-US" sz="2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In column A of an Excel-sheet type A to Z (or type =CHAR(ROWS(A$1:A1)+96) in Cell A1 and copy down to row 26. </a:t>
            </a:r>
          </a:p>
          <a:p>
            <a:r>
              <a:rPr lang="en-US" sz="2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Type =RANDBETWEEN(0,9) in Cell  B1 and copy it down. In column C, sort the letters of column A based on the scores of column B. </a:t>
            </a:r>
            <a:r>
              <a:rPr lang="en-US" sz="2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Hint. It is not as easy as you may think. Please communicate with your teammates. </a:t>
            </a:r>
          </a:p>
          <a:p>
            <a:r>
              <a:rPr lang="en-US" sz="2200" b="1" u="sng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Post your teams’ understanding on the forum. </a:t>
            </a:r>
            <a:endParaRPr lang="en-US" sz="2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46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Relative, Absolute, Mixed Referencing, </a:t>
            </a:r>
            <a:r>
              <a:rPr lang="en-US" sz="3200" dirty="0" smtClean="0"/>
              <a:t>&amp; Dynamic Sort</a:t>
            </a:r>
            <a:endParaRPr lang="en-US" sz="3200" dirty="0"/>
          </a:p>
        </p:txBody>
      </p:sp>
      <p:pic>
        <p:nvPicPr>
          <p:cNvPr id="4" name="MixRe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29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Relative, Absolute, and Mixed Referencing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7157" y="990600"/>
            <a:ext cx="9080000" cy="2026667"/>
            <a:chOff x="27157" y="990600"/>
            <a:chExt cx="9080000" cy="20266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57" y="990600"/>
              <a:ext cx="9080000" cy="202666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219547" y="1164882"/>
              <a:ext cx="8686800" cy="1752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-11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8735" y="3810000"/>
            <a:ext cx="9080000" cy="2026667"/>
            <a:chOff x="18735" y="3810000"/>
            <a:chExt cx="9080000" cy="20266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35" y="3810000"/>
              <a:ext cx="9080000" cy="202666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219547" y="4421306"/>
              <a:ext cx="8551875" cy="139348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-112" charset="0"/>
              </a:endParaRPr>
            </a:p>
          </p:txBody>
        </p:sp>
      </p:grp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4515705"/>
              </p:ext>
            </p:extLst>
          </p:nvPr>
        </p:nvGraphicFramePr>
        <p:xfrm>
          <a:off x="211125" y="1164882"/>
          <a:ext cx="8751608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0" name="Worksheet" r:id="rId4" imgW="12516116" imgH="2504938" progId="Excel.Sheet.12">
                  <p:embed/>
                </p:oleObj>
              </mc:Choice>
              <mc:Fallback>
                <p:oleObj name="Worksheet" r:id="rId4" imgW="12516116" imgH="250493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125" y="1164882"/>
                        <a:ext cx="8751608" cy="175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1260600"/>
              </p:ext>
            </p:extLst>
          </p:nvPr>
        </p:nvGraphicFramePr>
        <p:xfrm>
          <a:off x="228598" y="4421306"/>
          <a:ext cx="8670436" cy="131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1" name="Worksheet" r:id="rId6" imgW="12516116" imgH="1895671" progId="Excel.Sheet.12">
                  <p:embed/>
                </p:oleObj>
              </mc:Choice>
              <mc:Fallback>
                <p:oleObj name="Worksheet" r:id="rId6" imgW="12516116" imgH="189567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8598" y="4421306"/>
                        <a:ext cx="8670436" cy="1314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 bwMode="auto">
          <a:xfrm>
            <a:off x="1371600" y="1609253"/>
            <a:ext cx="3810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935588" y="1591901"/>
            <a:ext cx="3810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419599" y="1609253"/>
            <a:ext cx="4493535" cy="1143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4046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Rank, Small, Row, Rows, Match, Index, Vlookup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545521"/>
              </p:ext>
            </p:extLst>
          </p:nvPr>
        </p:nvGraphicFramePr>
        <p:xfrm>
          <a:off x="304800" y="838200"/>
          <a:ext cx="8153401" cy="3367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4" name="Worksheet" r:id="rId3" imgW="8648523" imgH="3571816" progId="Excel.Sheet.12">
                  <p:embed/>
                </p:oleObj>
              </mc:Choice>
              <mc:Fallback>
                <p:oleObj name="Worksheet" r:id="rId3" imgW="8648523" imgH="357181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838200"/>
                        <a:ext cx="8153401" cy="3367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4947148"/>
              </p:ext>
            </p:extLst>
          </p:nvPr>
        </p:nvGraphicFramePr>
        <p:xfrm>
          <a:off x="304800" y="4379703"/>
          <a:ext cx="1905000" cy="195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5" name="Worksheet" r:id="rId5" imgW="2667177" imgH="2733479" progId="Excel.Sheet.12">
                  <p:embed/>
                </p:oleObj>
              </mc:Choice>
              <mc:Fallback>
                <p:oleObj name="Worksheet" r:id="rId5" imgW="2667177" imgH="273347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800" y="4379703"/>
                        <a:ext cx="1905000" cy="1952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38400" y="4371077"/>
            <a:ext cx="6629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Click on the Excel Table, they become active and you can work on them. If they do not open, close the file, re-open, then enable content when you are asked.  You can also right click, and open the worksheet. You can do this on all Excel Tables inside the PowerPoint slides. </a:t>
            </a:r>
            <a:endParaRPr lang="en-US" sz="2200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851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an Thinking Final.ppt">
  <a:themeElements>
    <a:clrScheme name="Custom 2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FFFF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Lean Thinking Fina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ean Thinking Fina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Lean Thinking Fina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Lean Thinking Final.ppt</Template>
  <TotalTime>49987</TotalTime>
  <Words>285</Words>
  <Application>Microsoft Office PowerPoint</Application>
  <PresentationFormat>On-screen Show (4:3)</PresentationFormat>
  <Paragraphs>11</Paragraphs>
  <Slides>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22" baseType="lpstr">
      <vt:lpstr>ＭＳ Ｐゴシック</vt:lpstr>
      <vt:lpstr>Arial</vt:lpstr>
      <vt:lpstr>Book Antiqua</vt:lpstr>
      <vt:lpstr>Calibri</vt:lpstr>
      <vt:lpstr>Calibri Light</vt:lpstr>
      <vt:lpstr>Garamond</vt:lpstr>
      <vt:lpstr>Impact</vt:lpstr>
      <vt:lpstr>MS Reference Sans Serif</vt:lpstr>
      <vt:lpstr>Symbol</vt:lpstr>
      <vt:lpstr>Verdana</vt:lpstr>
      <vt:lpstr>Wingdings</vt:lpstr>
      <vt:lpstr>Lean Thinking Final.ppt</vt:lpstr>
      <vt:lpstr>1_Custom Design</vt:lpstr>
      <vt:lpstr>Custom Design</vt:lpstr>
      <vt:lpstr>1_Lean Thinking Final</vt:lpstr>
      <vt:lpstr>Lean Thinking Final</vt:lpstr>
      <vt:lpstr>2_Lean Thinking Final</vt:lpstr>
      <vt:lpstr>Worksheet</vt:lpstr>
      <vt:lpstr>PowerPoint Presentation</vt:lpstr>
      <vt:lpstr>Relative, Absolute, Mixed Referencing, &amp; Dynamic Sort</vt:lpstr>
      <vt:lpstr>Relative, Absolute, and Mixed Referencing</vt:lpstr>
      <vt:lpstr>Rank, Small, Row, Rows, Match, Index, Vlookup</vt:lpstr>
    </vt:vector>
  </TitlesOfParts>
  <Company>CSU, Northridge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Lean Thinking</dc:title>
  <dc:creator>aa2035</dc:creator>
  <cp:lastModifiedBy>Asef-Vaziri, Ardavan</cp:lastModifiedBy>
  <cp:revision>740</cp:revision>
  <cp:lastPrinted>2019-05-09T17:43:43Z</cp:lastPrinted>
  <dcterms:created xsi:type="dcterms:W3CDTF">2008-11-22T01:06:20Z</dcterms:created>
  <dcterms:modified xsi:type="dcterms:W3CDTF">2020-07-17T20:32:36Z</dcterms:modified>
</cp:coreProperties>
</file>