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4"/>
  </p:notesMasterIdLst>
  <p:handoutMasterIdLst>
    <p:handoutMasterId r:id="rId15"/>
  </p:handoutMasterIdLst>
  <p:sldIdLst>
    <p:sldId id="801" r:id="rId5"/>
    <p:sldId id="768" r:id="rId6"/>
    <p:sldId id="802" r:id="rId7"/>
    <p:sldId id="803" r:id="rId8"/>
    <p:sldId id="807" r:id="rId9"/>
    <p:sldId id="805" r:id="rId10"/>
    <p:sldId id="773" r:id="rId11"/>
    <p:sldId id="806" r:id="rId12"/>
    <p:sldId id="804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  <p:cmAuthor id="2" name="Asef-Vaziri , Ardavan" initials="AV,A" lastIdx="3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926"/>
    <a:srgbClr val="AA0000"/>
    <a:srgbClr val="BE181E"/>
    <a:srgbClr val="A50023"/>
    <a:srgbClr val="C61A20"/>
    <a:srgbClr val="FFFFFF"/>
    <a:srgbClr val="C01B1E"/>
    <a:srgbClr val="DF2B26"/>
    <a:srgbClr val="016E39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>
      <p:cViewPr varScale="1">
        <p:scale>
          <a:sx n="110" d="100"/>
          <a:sy n="110" d="100"/>
        </p:scale>
        <p:origin x="450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6/17/2022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6/17/2022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Descriptive Statistics,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59952" y="6521318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Ma1YN-zKMQ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qxtq66CbYw?feature=oembed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7.png"/><Relationship Id="rId7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Percentile Quartile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69722" y="6324600"/>
            <a:ext cx="914399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3200" dirty="0">
                <a:solidFill>
                  <a:schemeClr val="bg1"/>
                </a:solidFill>
                <a:latin typeface="Brush Script MT" panose="03060802040406070304" pitchFamily="66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262594153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47700"/>
            <a:ext cx="12192000" cy="594965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 dirty="0"/>
              <a:t>Rank. </a:t>
            </a:r>
            <a:r>
              <a:rPr lang="en-US" dirty="0"/>
              <a:t>Where a variable stands compared to all the variables in the data set.</a:t>
            </a:r>
          </a:p>
          <a:p>
            <a:r>
              <a:rPr lang="en-US" dirty="0"/>
              <a:t>Median. At least 50% of observations are less than or equal to median, and at least 50% of observations are greater than or equal to median.		</a:t>
            </a:r>
          </a:p>
          <a:p>
            <a:r>
              <a:rPr lang="en-US" dirty="0"/>
              <a:t>Median is 50th percentile.	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/>
              <a:t>Percentiles. X</a:t>
            </a:r>
            <a:r>
              <a:rPr lang="en-US" dirty="0"/>
              <a:t>th percentile =R means at least X% of observations are less than or equal R, and at least 100-X% of observations are greater than or equal R.  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The 20th percentile for the grades of students in SOM307 is the score where at least 20% of the grades are less than or equal to this number. 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In the set of the following 8 numbers, 125, 180, 180, 180, 200, 200,180, 200, 220, the 25</a:t>
            </a:r>
            <a:r>
              <a:rPr lang="en-US" baseline="30000" dirty="0"/>
              <a:t>th</a:t>
            </a:r>
            <a:r>
              <a:rPr lang="en-US" dirty="0"/>
              <a:t> percentile is 180. 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Given N as the number of observations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Location of PERCENTRANK.EXC</a:t>
            </a:r>
            <a:r>
              <a:rPr lang="en-US" dirty="0">
                <a:sym typeface="Wingdings" panose="05000000000000000000" pitchFamily="2" charset="2"/>
              </a:rPr>
              <a:t> p(N+1)=pN+p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Location of PERCENTRANK.INC</a:t>
            </a:r>
            <a:r>
              <a:rPr lang="en-US" dirty="0">
                <a:sym typeface="Wingdings" panose="05000000000000000000" pitchFamily="2" charset="2"/>
              </a:rPr>
              <a:t> p(N-1)+1=pN+(1-p)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PERCENTRANK.INC </a:t>
            </a:r>
            <a:r>
              <a:rPr lang="en-US" dirty="0">
                <a:sym typeface="Wingdings" panose="05000000000000000000" pitchFamily="2" charset="2"/>
              </a:rPr>
              <a:t> is from 0 to 1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PERCENTRANK.EXC </a:t>
            </a:r>
            <a:r>
              <a:rPr lang="en-US" dirty="0">
                <a:sym typeface="Wingdings" panose="05000000000000000000" pitchFamily="2" charset="2"/>
              </a:rPr>
              <a:t> is from 1/N to 1-1/N</a:t>
            </a: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072664" cy="609600"/>
          </a:xfrm>
        </p:spPr>
        <p:txBody>
          <a:bodyPr/>
          <a:lstStyle/>
          <a:p>
            <a:r>
              <a:rPr lang="en-US" dirty="0"/>
              <a:t>Rank, Percentile, and Quartile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505200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7285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907665-6E8D-425A-A5EA-2974C55C9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100</a:t>
            </a:r>
            <a:r>
              <a:rPr lang="en-US" baseline="30000" dirty="0"/>
              <a:t>th</a:t>
            </a:r>
            <a:r>
              <a:rPr lang="en-US" dirty="0"/>
              <a:t> percentile in PERCENTILE.INC  means at least 100% greater than or equal to a specific value and at least   0% less than or equal  to that value. This is not possible. </a:t>
            </a:r>
          </a:p>
          <a:p>
            <a:r>
              <a:rPr lang="en-US" dirty="0"/>
              <a:t>The same is true for 0th percentile. </a:t>
            </a:r>
          </a:p>
          <a:p>
            <a:r>
              <a:rPr lang="en-US" dirty="0"/>
              <a:t>That is why 0th and 100th  percentiles are not defined in PERCENTILE.EXC </a:t>
            </a:r>
          </a:p>
          <a:p>
            <a:r>
              <a:rPr lang="en-US" dirty="0"/>
              <a:t>Percentile and Rank are also available in Data Analysis ToolPack, but we prefer Excel functions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E874C5-68BF-4AC9-9601-48E0E9B84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</a:t>
            </a:r>
          </a:p>
        </p:txBody>
      </p:sp>
    </p:spTree>
    <p:extLst>
      <p:ext uri="{BB962C8B-B14F-4D97-AF65-F5344CB8AC3E}">
        <p14:creationId xmlns:p14="http://schemas.microsoft.com/office/powerpoint/2010/main" val="276467864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907665-6E8D-425A-A5EA-2974C55C9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Quartile is the same as Percentile, but it is only defined for 0%, 25%, 50%, 75%, and 100%		</a:t>
            </a:r>
          </a:p>
          <a:p>
            <a:r>
              <a:rPr lang="en-US" dirty="0"/>
              <a:t>It is defined as 0st, 1st, 2nd, 3rd, 4th quartile.</a:t>
            </a:r>
          </a:p>
          <a:p>
            <a:r>
              <a:rPr lang="en-US" dirty="0"/>
              <a:t>Kth Quartiles where K=1,2,3,4, means K portion of observations are greater than or equal to this number, and (4-k)/4 portion of observations are less than or equal to this number. </a:t>
            </a:r>
          </a:p>
          <a:p>
            <a:r>
              <a:rPr lang="en-US" dirty="0"/>
              <a:t>QUARTILE.INC() is defined for 0,1, 2, 3, 4. 		</a:t>
            </a:r>
          </a:p>
          <a:p>
            <a:r>
              <a:rPr lang="en-US" dirty="0"/>
              <a:t>QUARTILE.EXC() is not defined for 0 and 4		</a:t>
            </a:r>
          </a:p>
          <a:p>
            <a:r>
              <a:rPr lang="en-US" dirty="0"/>
              <a:t>If it is not specified INC or EXC, then use EXC.	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E874C5-68BF-4AC9-9601-48E0E9B84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Quartile</a:t>
            </a:r>
          </a:p>
        </p:txBody>
      </p:sp>
    </p:spTree>
    <p:extLst>
      <p:ext uri="{BB962C8B-B14F-4D97-AF65-F5344CB8AC3E}">
        <p14:creationId xmlns:p14="http://schemas.microsoft.com/office/powerpoint/2010/main" val="74707085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0F88E3-25C3-4704-B870-914B37E68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 &amp; Quartile https://youtu.be/eMa1YN-zKMQ (15 mins.)</a:t>
            </a:r>
          </a:p>
        </p:txBody>
      </p:sp>
      <p:pic>
        <p:nvPicPr>
          <p:cNvPr id="2" name="Online Media 1" title="Percentile-Quartile (PercenQuartile)">
            <a:hlinkClick r:id="" action="ppaction://media"/>
            <a:extLst>
              <a:ext uri="{FF2B5EF4-FFF2-40B4-BE49-F238E27FC236}">
                <a16:creationId xmlns:a16="http://schemas.microsoft.com/office/drawing/2014/main" id="{C6A81523-11CD-4E80-A949-F56AE7897E0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95400" y="620688"/>
            <a:ext cx="10450719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146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0F88E3-25C3-4704-B870-914B37E68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 &amp; Quartile (15 mins.)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ECF356-76AF-4115-8E27-78B6D4128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65969"/>
            <a:ext cx="12192000" cy="4926061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D8379A7-9CE6-4BC5-89D9-E15237B321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284002"/>
              </p:ext>
            </p:extLst>
          </p:nvPr>
        </p:nvGraphicFramePr>
        <p:xfrm>
          <a:off x="202389" y="1150870"/>
          <a:ext cx="11993446" cy="4741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4" imgW="14935023" imgH="5905480" progId="Excel.Sheet.12">
                  <p:embed/>
                </p:oleObj>
              </mc:Choice>
              <mc:Fallback>
                <p:oleObj name="Worksheet" r:id="rId4" imgW="14935023" imgH="5905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2389" y="1150870"/>
                        <a:ext cx="11993446" cy="4741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466356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182" y="548678"/>
                <a:ext cx="12186817" cy="6048673"/>
              </a:xfrm>
            </p:spPr>
            <p:txBody>
              <a:bodyPr/>
              <a:lstStyle/>
              <a:p>
                <a:pPr marL="0" lvl="1" indent="0">
                  <a:buSzPct val="88000"/>
                  <a:buNone/>
                </a:pPr>
                <a:r>
                  <a:rPr lang="en-US" dirty="0"/>
                  <a:t>What is standard Normal Variable. What does it mean? What is z-Score? </a:t>
                </a:r>
              </a:p>
              <a:p>
                <a:pPr marL="0" lvl="1" indent="0">
                  <a:buSzPct val="88000"/>
                  <a:buNone/>
                </a:pPr>
                <a:r>
                  <a:rPr lang="en-US" dirty="0"/>
                  <a:t>Suppose I ask each of the students in this class-  how much do you have in your checking account?</a:t>
                </a:r>
              </a:p>
              <a:p>
                <a:pPr marL="0" lvl="1" indent="0">
                  <a:buSzPct val="88000"/>
                  <a:buNone/>
                </a:pPr>
                <a:r>
                  <a:rPr lang="en-US" dirty="0"/>
                  <a:t>Suppose one student tells me $600. That is x=$600</a:t>
                </a:r>
              </a:p>
              <a:p>
                <a:pPr marL="0" lvl="1" indent="0">
                  <a:buSzPct val="88000"/>
                  <a:buNone/>
                </a:pPr>
                <a:r>
                  <a:rPr lang="en-US" dirty="0"/>
                  <a:t>This number does not have that much meaning. But if I know the average of class, and suppose it is $600. That is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/>
                  <a:t>=500.</a:t>
                </a:r>
              </a:p>
              <a:p>
                <a:pPr marL="0" lvl="1" indent="0">
                  <a:buSzPct val="88000"/>
                  <a:buNone/>
                </a:pPr>
                <a:r>
                  <a:rPr lang="en-US" dirty="0"/>
                  <a:t>Now x-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/>
                  <a:t> tells me some thing. x-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/>
                  <a:t> = 500-600=-100. It tells me you have below an average student. That is a good piece f information. </a:t>
                </a:r>
              </a:p>
              <a:p>
                <a:pPr marL="0" lvl="1" indent="0">
                  <a:buSzPct val="88000"/>
                  <a:buNone/>
                </a:pPr>
                <a:r>
                  <a:rPr lang="en-US" dirty="0"/>
                  <a:t>However, If I compute the standard deviation of class  and if that is </a:t>
                </a:r>
                <a:r>
                  <a:rPr lang="en-US" dirty="0">
                    <a:sym typeface="Symbol" panose="05050102010706020507" pitchFamily="18" charset="2"/>
                  </a:rPr>
                  <a:t>=$80, I can compute z= (x-)/  = (600-500)/80=1.25</a:t>
                </a:r>
              </a:p>
              <a:p>
                <a:pPr marL="0" lvl="1" indent="0">
                  <a:buSzPct val="88000"/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Not I know (i) you have more than average, and 1.25 standard deviation above the average. </a:t>
                </a:r>
              </a:p>
              <a:p>
                <a:pPr marL="0" lvl="1" indent="0">
                  <a:buSzPct val="88000"/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That is what z means.</a:t>
                </a:r>
              </a:p>
              <a:p>
                <a:pPr marL="0" lvl="1" indent="0">
                  <a:buSzPct val="88000"/>
                  <a:buNone/>
                </a:pPr>
                <a:endParaRPr lang="en-US" dirty="0"/>
              </a:p>
              <a:p>
                <a:pPr marL="0" lvl="1" indent="0">
                  <a:buSzPct val="88000"/>
                  <a:buNone/>
                </a:pPr>
                <a:endParaRPr lang="en-US" dirty="0"/>
              </a:p>
              <a:p>
                <a:pPr marL="257175" lvl="1" indent="-257175">
                  <a:buSzPct val="88000"/>
                  <a:buFont typeface="Wingdings" pitchFamily="2" charset="2"/>
                  <a:buChar char="p"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82" y="548678"/>
                <a:ext cx="12186817" cy="6048673"/>
              </a:xfrm>
              <a:blipFill>
                <a:blip r:embed="rId2"/>
                <a:stretch>
                  <a:fillRect l="-900" t="-907" r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9120" y="23166"/>
            <a:ext cx="12025336" cy="525513"/>
          </a:xfrm>
        </p:spPr>
        <p:txBody>
          <a:bodyPr/>
          <a:lstStyle/>
          <a:p>
            <a:r>
              <a:rPr lang="en-US" dirty="0"/>
              <a:t>z-Score- Standard Normal Variable</a:t>
            </a:r>
          </a:p>
        </p:txBody>
      </p:sp>
    </p:spTree>
    <p:extLst>
      <p:ext uri="{BB962C8B-B14F-4D97-AF65-F5344CB8AC3E}">
        <p14:creationId xmlns:p14="http://schemas.microsoft.com/office/powerpoint/2010/main" val="8121652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7C658D-D2DA-4D73-A5DF-0EE47921C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 &amp; Quartile https://youtu.be/eMa1YN-zKMQ (13 mins)</a:t>
            </a:r>
          </a:p>
        </p:txBody>
      </p:sp>
      <p:pic>
        <p:nvPicPr>
          <p:cNvPr id="5" name="Online Media 4" title="zValue">
            <a:hlinkClick r:id="" action="ppaction://media"/>
            <a:extLst>
              <a:ext uri="{FF2B5EF4-FFF2-40B4-BE49-F238E27FC236}">
                <a16:creationId xmlns:a16="http://schemas.microsoft.com/office/drawing/2014/main" id="{A1CA7592-949C-4887-B607-CCF5F563E95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1424" y="598375"/>
            <a:ext cx="10450719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49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7C658D-D2DA-4D73-A5DF-0EE47921C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 &amp; Quartile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C7CB56-6553-4384-92C9-962AA42C3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072" y="642391"/>
            <a:ext cx="5360905" cy="57567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>
                <a:extLst>
                  <a:ext uri="{FF2B5EF4-FFF2-40B4-BE49-F238E27FC236}">
                    <a16:creationId xmlns:a16="http://schemas.microsoft.com/office/drawing/2014/main" id="{94C49FF6-572B-4E95-92BE-C3BDF423CC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20688"/>
                <a:ext cx="6594734" cy="936104"/>
              </a:xfrm>
            </p:spPr>
            <p:txBody>
              <a:bodyPr/>
              <a:lstStyle/>
              <a:p>
                <a:r>
                  <a:rPr lang="en-US" dirty="0"/>
                  <a:t>No matter what distribution, at least 1-1/k</a:t>
                </a:r>
                <a:r>
                  <a:rPr lang="en-US" baseline="30000" dirty="0"/>
                  <a:t>2 </a:t>
                </a:r>
                <a:r>
                  <a:rPr lang="en-US" dirty="0"/>
                  <a:t>of observation is between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𝑘𝑠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7" name="Content Placeholder 1">
                <a:extLst>
                  <a:ext uri="{FF2B5EF4-FFF2-40B4-BE49-F238E27FC236}">
                    <a16:creationId xmlns:a16="http://schemas.microsoft.com/office/drawing/2014/main" id="{94C49FF6-572B-4E95-92BE-C3BDF423CC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20688"/>
                <a:ext cx="6594734" cy="936104"/>
              </a:xfrm>
              <a:blipFill>
                <a:blip r:embed="rId4"/>
                <a:stretch>
                  <a:fillRect l="-924" t="-5229" b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">
                <a:extLst>
                  <a:ext uri="{FF2B5EF4-FFF2-40B4-BE49-F238E27FC236}">
                    <a16:creationId xmlns:a16="http://schemas.microsoft.com/office/drawing/2014/main" id="{9D7DFD22-858B-48D8-9E1F-5C815D6F034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420" y="4481856"/>
                <a:ext cx="6594734" cy="5390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8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65" charset="-128"/>
                    <a:cs typeface="Book Antiqua" pitchFamily="18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MS Reference Sans Serif" pitchFamily="34" charset="0"/>
                    <a:ea typeface="ＭＳ Ｐゴシック" pitchFamily="-112" charset="-128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9pPr>
              </a:lstStyle>
              <a:p>
                <a:r>
                  <a:rPr lang="en-US" kern="0" dirty="0"/>
                  <a:t>Numbers that fall out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kern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±3</m:t>
                    </m:r>
                    <m:r>
                      <a:rPr lang="en-US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kern="0" dirty="0"/>
                  <a:t> are outliers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en-US" kern="0" dirty="0"/>
                  <a:t>	</a:t>
                </a:r>
              </a:p>
            </p:txBody>
          </p:sp>
        </mc:Choice>
        <mc:Fallback xmlns="">
          <p:sp>
            <p:nvSpPr>
              <p:cNvPr id="8" name="Content Placeholder 1">
                <a:extLst>
                  <a:ext uri="{FF2B5EF4-FFF2-40B4-BE49-F238E27FC236}">
                    <a16:creationId xmlns:a16="http://schemas.microsoft.com/office/drawing/2014/main" id="{9D7DFD22-858B-48D8-9E1F-5C815D6F0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20" y="4481856"/>
                <a:ext cx="6594734" cy="539077"/>
              </a:xfrm>
              <a:prstGeom prst="rect">
                <a:avLst/>
              </a:prstGeom>
              <a:blipFill>
                <a:blip r:embed="rId5"/>
                <a:stretch>
                  <a:fillRect l="-924" t="-7865" b="-112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199B26E8-E111-4958-9562-4EE5E6A14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384" y="1571126"/>
            <a:ext cx="4581144" cy="2753868"/>
          </a:xfrm>
          <a:prstGeom prst="rect">
            <a:avLst/>
          </a:prstGeom>
        </p:spPr>
      </p:pic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FB9472E1-BC95-4747-8C12-045526DA80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311329"/>
              </p:ext>
            </p:extLst>
          </p:nvPr>
        </p:nvGraphicFramePr>
        <p:xfrm>
          <a:off x="6950157" y="799297"/>
          <a:ext cx="5156832" cy="5599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Worksheet" r:id="rId7" imgW="7429500" imgH="8067871" progId="Excel.Sheet.12">
                  <p:embed/>
                </p:oleObj>
              </mc:Choice>
              <mc:Fallback>
                <p:oleObj name="Worksheet" r:id="rId7" imgW="7429500" imgH="80678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50157" y="799297"/>
                        <a:ext cx="5156832" cy="55998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62515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24557</TotalTime>
  <Words>664</Words>
  <Application>Microsoft Office PowerPoint</Application>
  <PresentationFormat>Widescreen</PresentationFormat>
  <Paragraphs>44</Paragraphs>
  <Slides>9</Slides>
  <Notes>0</Notes>
  <HiddenSlides>0</HiddenSlides>
  <MMClips>2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Book Antiqua</vt:lpstr>
      <vt:lpstr>Brush Script MT</vt:lpstr>
      <vt:lpstr>Calibri</vt:lpstr>
      <vt:lpstr>Cambria Math</vt:lpstr>
      <vt:lpstr>Garamond</vt:lpstr>
      <vt:lpstr>Impact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PowerPoint Presentation</vt:lpstr>
      <vt:lpstr>Rank, Percentile, and Quartile</vt:lpstr>
      <vt:lpstr>Percentile</vt:lpstr>
      <vt:lpstr>Quartile</vt:lpstr>
      <vt:lpstr>Percentile &amp; Quartile https://youtu.be/eMa1YN-zKMQ (15 mins.)</vt:lpstr>
      <vt:lpstr>Percentile &amp; Quartile (15 mins.)</vt:lpstr>
      <vt:lpstr>z-Score- Standard Normal Variable</vt:lpstr>
      <vt:lpstr>Percentile &amp; Quartile https://youtu.be/eMa1YN-zKMQ (13 mins)</vt:lpstr>
      <vt:lpstr>Percentile &amp; Quartile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606</cp:revision>
  <dcterms:created xsi:type="dcterms:W3CDTF">2008-11-22T01:06:20Z</dcterms:created>
  <dcterms:modified xsi:type="dcterms:W3CDTF">2022-06-17T22:49:56Z</dcterms:modified>
</cp:coreProperties>
</file>