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14"/>
  </p:notesMasterIdLst>
  <p:handoutMasterIdLst>
    <p:handoutMasterId r:id="rId15"/>
  </p:handoutMasterIdLst>
  <p:sldIdLst>
    <p:sldId id="625" r:id="rId5"/>
    <p:sldId id="775" r:id="rId6"/>
    <p:sldId id="794" r:id="rId7"/>
    <p:sldId id="770" r:id="rId8"/>
    <p:sldId id="761" r:id="rId9"/>
    <p:sldId id="796" r:id="rId10"/>
    <p:sldId id="797" r:id="rId11"/>
    <p:sldId id="798" r:id="rId12"/>
    <p:sldId id="801" r:id="rId1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rie Hamalian" initials="" lastIdx="0" clrIdx="0"/>
  <p:cmAuthor id="1" name="Asef-Vaziri, Ardavan" initials="" lastIdx="0" clrIdx="1"/>
  <p:cmAuthor id="2" name="Asef-Vaziri , Ardavan" initials="AV,A" lastIdx="2" clrIdx="2">
    <p:extLst>
      <p:ext uri="{19B8F6BF-5375-455C-9EA6-DF929625EA0E}">
        <p15:presenceInfo xmlns:p15="http://schemas.microsoft.com/office/powerpoint/2012/main" userId="S::ardavan.asef-vaziri@csun.edu::6881700c-bd5e-4111-a757-cbc9491e8d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1926"/>
    <a:srgbClr val="AA0000"/>
    <a:srgbClr val="BE181E"/>
    <a:srgbClr val="A50023"/>
    <a:srgbClr val="C61A20"/>
    <a:srgbClr val="FFFFFF"/>
    <a:srgbClr val="C01B1E"/>
    <a:srgbClr val="DF2B26"/>
    <a:srgbClr val="016E39"/>
    <a:srgbClr val="A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02" autoAdjust="0"/>
    <p:restoredTop sz="94660"/>
  </p:normalViewPr>
  <p:slideViewPr>
    <p:cSldViewPr>
      <p:cViewPr varScale="1">
        <p:scale>
          <a:sx n="102" d="100"/>
          <a:sy n="102" d="100"/>
        </p:scale>
        <p:origin x="144" y="2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9/5/2022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55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9/5/2022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476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C00000"/>
              </a:highlight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solidFill>
            <a:srgbClr val="AA0000"/>
          </a:solidFill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12192000" cy="5904656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1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725" y="5751"/>
            <a:ext cx="11569700" cy="6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23004"/>
            <a:ext cx="12192000" cy="525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60" y="651055"/>
            <a:ext cx="12117212" cy="581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5010ABE-216E-4CB1-B947-1039A7C4134E}"/>
              </a:ext>
            </a:extLst>
          </p:cNvPr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64383B4-48F1-4C9E-9358-FDF8D6BE163F}"/>
              </a:ext>
            </a:extLst>
          </p:cNvPr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 Box 57">
            <a:extLst>
              <a:ext uri="{FF2B5EF4-FFF2-40B4-BE49-F238E27FC236}">
                <a16:creationId xmlns:a16="http://schemas.microsoft.com/office/drawing/2014/main" id="{7F53569A-2B0A-4DE1-A813-471065EA8EE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8237" y="6547942"/>
            <a:ext cx="9920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Descriptive Statistics, Ardavan Asef-Vaziri.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4AE40BE-333E-40B2-8D12-72506B420F0D}"/>
              </a:ext>
            </a:extLst>
          </p:cNvPr>
          <p:cNvSpPr/>
          <p:nvPr userDrawn="1"/>
        </p:nvSpPr>
        <p:spPr bwMode="auto">
          <a:xfrm>
            <a:off x="0" y="-7873"/>
            <a:ext cx="12192000" cy="589737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rgbClr val="A8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A80000"/>
              </a:highlight>
              <a:latin typeface="Verdana" pitchFamily="-112" charset="0"/>
            </a:endParaRPr>
          </a:p>
        </p:txBody>
      </p:sp>
      <p:sp>
        <p:nvSpPr>
          <p:cNvPr id="22" name="Rectangle 50">
            <a:extLst>
              <a:ext uri="{FF2B5EF4-FFF2-40B4-BE49-F238E27FC236}">
                <a16:creationId xmlns:a16="http://schemas.microsoft.com/office/drawing/2014/main" id="{B2613141-CDA8-44A8-91D8-2BF51FF36B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-9934" y="0"/>
            <a:ext cx="12192000" cy="589738"/>
          </a:xfrm>
          <a:prstGeom prst="rect">
            <a:avLst/>
          </a:prstGeom>
          <a:solidFill>
            <a:srgbClr val="A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3" name="Text Box 57">
            <a:extLst>
              <a:ext uri="{FF2B5EF4-FFF2-40B4-BE49-F238E27FC236}">
                <a16:creationId xmlns:a16="http://schemas.microsoft.com/office/drawing/2014/main" id="{5CB557A3-0E0C-48EA-97FA-377C81917C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759952" y="6521318"/>
            <a:ext cx="4320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4E6806-B735-4F14-9560-CDD486872F21}" type="slidenum">
              <a:rPr lang="en-US" sz="1400" b="1" i="1" smtClean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‹#›</a:t>
            </a:fld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.xlsx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image" Target="../media/image8.e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Excel_Worksheet2.xlsx"/><Relationship Id="rId5" Type="http://schemas.openxmlformats.org/officeDocument/2006/relationships/image" Target="../media/image11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jpeg"/><Relationship Id="rId5" Type="http://schemas.openxmlformats.org/officeDocument/2006/relationships/image" Target="../media/image12.emf"/><Relationship Id="rId4" Type="http://schemas.openxmlformats.org/officeDocument/2006/relationships/package" Target="../embeddings/Microsoft_Excel_Worksheet3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Descriptive Statistics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6324600"/>
            <a:ext cx="1219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SzPct val="80000"/>
              <a:buFont typeface="Wingdings" pitchFamily="2" charset="2"/>
              <a:buChar char="v"/>
              <a:defRPr sz="2400">
                <a:solidFill>
                  <a:srgbClr val="1A1A70"/>
                </a:solidFill>
                <a:latin typeface="Book Antiqua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Symbol" pitchFamily="18" charset="2"/>
              <a:buChar char="-"/>
              <a:defRPr sz="20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Monotype Sorts" pitchFamily="2" charset="2"/>
              <a:buChar char="u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 eaLnBrk="1" hangingPunct="1">
              <a:buNone/>
            </a:pPr>
            <a:r>
              <a:rPr lang="en-US" sz="2800" dirty="0">
                <a:solidFill>
                  <a:schemeClr val="bg1"/>
                </a:solidFill>
                <a:latin typeface="Brush Script MT" panose="03060802040406070304" pitchFamily="66" charset="0"/>
              </a:rPr>
              <a:t>Ardavan Asef-Vaziri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B0D4A7-2DC4-4191-918B-39F56AC05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412" y="930668"/>
            <a:ext cx="10549172" cy="5381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4680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14686" y="627706"/>
            <a:ext cx="12206686" cy="609600"/>
          </a:xfrm>
        </p:spPr>
        <p:txBody>
          <a:bodyPr/>
          <a:lstStyle/>
          <a:p>
            <a:pPr>
              <a:tabLst>
                <a:tab pos="1317625" algn="l"/>
              </a:tabLst>
            </a:pPr>
            <a:r>
              <a:rPr lang="en-US" dirty="0"/>
              <a:t>A random Variable is an outcome of an experience!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14686" y="0"/>
            <a:ext cx="12206686" cy="609600"/>
          </a:xfrm>
        </p:spPr>
        <p:txBody>
          <a:bodyPr/>
          <a:lstStyle/>
          <a:p>
            <a:r>
              <a:rPr lang="en-US" dirty="0"/>
              <a:t>Random Variables- Numerical, Categorical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22D02AA-0912-4553-94E9-AA80124D6F5C}"/>
              </a:ext>
            </a:extLst>
          </p:cNvPr>
          <p:cNvSpPr txBox="1">
            <a:spLocks/>
          </p:cNvSpPr>
          <p:nvPr/>
        </p:nvSpPr>
        <p:spPr bwMode="auto">
          <a:xfrm>
            <a:off x="-14686" y="1150624"/>
            <a:ext cx="12180046" cy="537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tabLst>
                <a:tab pos="1317625" algn="l"/>
              </a:tabLst>
            </a:pPr>
            <a:r>
              <a:rPr lang="en-US" kern="0" dirty="0"/>
              <a:t>Random Variables</a:t>
            </a:r>
          </a:p>
          <a:p>
            <a:pPr lvl="1">
              <a:tabLst>
                <a:tab pos="1317625" algn="l"/>
              </a:tabLst>
            </a:pPr>
            <a:r>
              <a:rPr lang="en-US" sz="2200" b="1" kern="0" dirty="0">
                <a:solidFill>
                  <a:srgbClr val="C00000"/>
                </a:solidFill>
              </a:rPr>
              <a:t>Numerical </a:t>
            </a:r>
          </a:p>
          <a:p>
            <a:pPr lvl="1">
              <a:tabLst>
                <a:tab pos="1317625" algn="l"/>
              </a:tabLst>
            </a:pPr>
            <a:r>
              <a:rPr lang="en-US" sz="2200" kern="0" dirty="0"/>
              <a:t>Categorical</a:t>
            </a:r>
          </a:p>
          <a:p>
            <a:pPr>
              <a:tabLst>
                <a:tab pos="1317625" algn="l"/>
              </a:tabLst>
            </a:pPr>
            <a:r>
              <a:rPr lang="en-US" kern="0" dirty="0"/>
              <a:t>Numerical Random Variables</a:t>
            </a:r>
          </a:p>
          <a:p>
            <a:pPr lvl="1">
              <a:tabLst>
                <a:tab pos="1317625" algn="l"/>
              </a:tabLst>
            </a:pPr>
            <a:r>
              <a:rPr lang="en-US" sz="2200" kern="0" dirty="0"/>
              <a:t>Height, Weight, Age</a:t>
            </a:r>
          </a:p>
          <a:p>
            <a:pPr lvl="1">
              <a:tabLst>
                <a:tab pos="1317625" algn="l"/>
              </a:tabLst>
            </a:pPr>
            <a:r>
              <a:rPr lang="en-US" sz="2200" kern="0" dirty="0"/>
              <a:t>Grade of a student in a course, GPA of a course</a:t>
            </a:r>
          </a:p>
          <a:p>
            <a:pPr lvl="1">
              <a:tabLst>
                <a:tab pos="1317625" algn="l"/>
              </a:tabLst>
            </a:pPr>
            <a:r>
              <a:rPr lang="en-US" sz="2200" dirty="0"/>
              <a:t>The number of students attending a specific class in a specific day.</a:t>
            </a:r>
          </a:p>
          <a:p>
            <a:pPr lvl="1">
              <a:tabLst>
                <a:tab pos="1317625" algn="l"/>
              </a:tabLst>
            </a:pPr>
            <a:r>
              <a:rPr lang="en-US" sz="2200" dirty="0"/>
              <a:t>Number of Roast-Beef sandwiches sold in an Arby’s on Reseda in one week. </a:t>
            </a:r>
          </a:p>
          <a:p>
            <a:pPr lvl="1">
              <a:tabLst>
                <a:tab pos="1317625" algn="l"/>
              </a:tabLst>
            </a:pPr>
            <a:r>
              <a:rPr lang="en-US" sz="2200" dirty="0">
                <a:solidFill>
                  <a:schemeClr val="accent4"/>
                </a:solidFill>
              </a:rPr>
              <a:t>Number of refrigerators sold in a day.</a:t>
            </a:r>
          </a:p>
          <a:p>
            <a:pPr lvl="1">
              <a:tabLst>
                <a:tab pos="1317625" algn="l"/>
              </a:tabLst>
            </a:pPr>
            <a:r>
              <a:rPr lang="en-US" sz="2200" dirty="0">
                <a:solidFill>
                  <a:schemeClr val="accent4"/>
                </a:solidFill>
              </a:rPr>
              <a:t>Number of pages in a book.</a:t>
            </a:r>
          </a:p>
          <a:p>
            <a:pPr lvl="1">
              <a:tabLst>
                <a:tab pos="1317625" algn="l"/>
              </a:tabLst>
            </a:pPr>
            <a:r>
              <a:rPr lang="en-US" sz="2200" dirty="0">
                <a:solidFill>
                  <a:schemeClr val="accent4"/>
                </a:solidFill>
              </a:rPr>
              <a:t>Number of characters in a line.</a:t>
            </a:r>
          </a:p>
          <a:p>
            <a:pPr lvl="1">
              <a:tabLst>
                <a:tab pos="1317625" algn="l"/>
              </a:tabLst>
            </a:pPr>
            <a:r>
              <a:rPr lang="en-US" sz="2200" dirty="0">
                <a:solidFill>
                  <a:schemeClr val="accent4"/>
                </a:solidFill>
              </a:rPr>
              <a:t>Number of courses taken this semester and up-to-now. </a:t>
            </a:r>
          </a:p>
          <a:p>
            <a:pPr lvl="1">
              <a:tabLst>
                <a:tab pos="1317625" algn="l"/>
              </a:tabLst>
            </a:pPr>
            <a:r>
              <a:rPr lang="en-US" sz="2200" kern="0" dirty="0"/>
              <a:t>Number of students entering a campus coffee shop in a two minutes time intervals. </a:t>
            </a:r>
            <a:endParaRPr lang="en-US" sz="2200" dirty="0">
              <a:solidFill>
                <a:schemeClr val="accent4"/>
              </a:solidFill>
            </a:endParaRPr>
          </a:p>
          <a:p>
            <a:pPr marL="457200" lvl="1" indent="0">
              <a:buNone/>
              <a:tabLst>
                <a:tab pos="1317625" algn="l"/>
              </a:tabLst>
            </a:pPr>
            <a:endParaRPr lang="en-US" sz="2200" kern="0" dirty="0"/>
          </a:p>
        </p:txBody>
      </p:sp>
    </p:spTree>
    <p:extLst>
      <p:ext uri="{BB962C8B-B14F-4D97-AF65-F5344CB8AC3E}">
        <p14:creationId xmlns:p14="http://schemas.microsoft.com/office/powerpoint/2010/main" val="1070304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14686" y="627706"/>
            <a:ext cx="12206686" cy="609600"/>
          </a:xfrm>
        </p:spPr>
        <p:txBody>
          <a:bodyPr/>
          <a:lstStyle/>
          <a:p>
            <a:pPr>
              <a:tabLst>
                <a:tab pos="1317625" algn="l"/>
              </a:tabLst>
            </a:pPr>
            <a:r>
              <a:rPr lang="en-US" dirty="0"/>
              <a:t>A random Variable is an outcome of an experience!</a:t>
            </a:r>
          </a:p>
          <a:p>
            <a:pPr>
              <a:tabLst>
                <a:tab pos="1317625" algn="l"/>
              </a:tabLst>
            </a:pPr>
            <a:r>
              <a:rPr lang="en-US" kern="0" dirty="0"/>
              <a:t>Random Variables</a:t>
            </a:r>
          </a:p>
          <a:p>
            <a:pPr lvl="1">
              <a:tabLst>
                <a:tab pos="1317625" algn="l"/>
              </a:tabLst>
            </a:pPr>
            <a:r>
              <a:rPr lang="en-US" sz="2200" kern="0" dirty="0"/>
              <a:t>Numerical </a:t>
            </a:r>
          </a:p>
          <a:p>
            <a:pPr lvl="1">
              <a:tabLst>
                <a:tab pos="1317625" algn="l"/>
              </a:tabLst>
            </a:pPr>
            <a:r>
              <a:rPr lang="en-US" sz="2200" b="1" kern="0" dirty="0">
                <a:solidFill>
                  <a:srgbClr val="C00000"/>
                </a:solidFill>
              </a:rPr>
              <a:t>Categorical</a:t>
            </a:r>
          </a:p>
          <a:p>
            <a:pPr>
              <a:tabLst>
                <a:tab pos="1317625" algn="l"/>
              </a:tabLst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14686" y="0"/>
            <a:ext cx="12206686" cy="609600"/>
          </a:xfrm>
        </p:spPr>
        <p:txBody>
          <a:bodyPr/>
          <a:lstStyle/>
          <a:p>
            <a:r>
              <a:rPr lang="en-US" dirty="0"/>
              <a:t>Random Variables- Numerical, Categorical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22D02AA-0912-4553-94E9-AA80124D6F5C}"/>
              </a:ext>
            </a:extLst>
          </p:cNvPr>
          <p:cNvSpPr txBox="1">
            <a:spLocks/>
          </p:cNvSpPr>
          <p:nvPr/>
        </p:nvSpPr>
        <p:spPr bwMode="auto">
          <a:xfrm>
            <a:off x="30482" y="3953422"/>
            <a:ext cx="1218004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tabLst>
                <a:tab pos="1317625" algn="l"/>
              </a:tabLst>
            </a:pPr>
            <a:r>
              <a:rPr lang="en-US" dirty="0">
                <a:cs typeface="MS Reference Sans Serif" pitchFamily="34" charset="0"/>
              </a:rPr>
              <a:t>A Sample is a </a:t>
            </a:r>
            <a:r>
              <a:rPr lang="en-US" dirty="0"/>
              <a:t>representative of a population. </a:t>
            </a:r>
          </a:p>
          <a:p>
            <a:pPr lvl="1">
              <a:tabLst>
                <a:tab pos="1317625" algn="l"/>
              </a:tabLst>
            </a:pPr>
            <a:r>
              <a:rPr lang="en-US" sz="2200" b="1" kern="0" dirty="0">
                <a:solidFill>
                  <a:srgbClr val="C00000"/>
                </a:solidFill>
              </a:rPr>
              <a:t>Population:</a:t>
            </a:r>
            <a:r>
              <a:rPr lang="en-US" sz="2200" kern="0" dirty="0"/>
              <a:t> all incoming freshmen students in a college. </a:t>
            </a:r>
          </a:p>
          <a:p>
            <a:pPr lvl="1">
              <a:tabLst>
                <a:tab pos="1317625" algn="l"/>
              </a:tabLst>
            </a:pPr>
            <a:r>
              <a:rPr lang="en-US" sz="2200" b="1" kern="0" dirty="0">
                <a:solidFill>
                  <a:srgbClr val="C00000"/>
                </a:solidFill>
              </a:rPr>
              <a:t>Sample: </a:t>
            </a:r>
            <a:r>
              <a:rPr lang="en-US" sz="2200" kern="0" dirty="0"/>
              <a:t>a small random fraction of them that we may ask to fill a short questionnaire.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507EBFEB-975E-4A66-BA25-D357548645BB}"/>
              </a:ext>
            </a:extLst>
          </p:cNvPr>
          <p:cNvSpPr txBox="1">
            <a:spLocks/>
          </p:cNvSpPr>
          <p:nvPr/>
        </p:nvSpPr>
        <p:spPr bwMode="auto">
          <a:xfrm>
            <a:off x="-18528" y="2351662"/>
            <a:ext cx="12180046" cy="1719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tabLst>
                <a:tab pos="1317625" algn="l"/>
              </a:tabLst>
            </a:pPr>
            <a:r>
              <a:rPr lang="en-US" kern="0" dirty="0"/>
              <a:t>Categorical Random Variables</a:t>
            </a:r>
          </a:p>
          <a:p>
            <a:pPr lvl="1">
              <a:tabLst>
                <a:tab pos="1317625" algn="l"/>
              </a:tabLst>
            </a:pPr>
            <a:r>
              <a:rPr lang="en-US" sz="2200" kern="0" dirty="0"/>
              <a:t>FIN, MKT, MGT, ACCT, SOM, etc. majors.</a:t>
            </a:r>
          </a:p>
          <a:p>
            <a:pPr lvl="1">
              <a:tabLst>
                <a:tab pos="1317625" algn="l"/>
              </a:tabLst>
            </a:pPr>
            <a:r>
              <a:rPr lang="en-US" sz="2200" kern="0" dirty="0"/>
              <a:t>APT., CONDO, Attached Townhome, Detached Townhome, Single Family Residence, Mobile Home, etc.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1">
                <a:extLst>
                  <a:ext uri="{FF2B5EF4-FFF2-40B4-BE49-F238E27FC236}">
                    <a16:creationId xmlns:a16="http://schemas.microsoft.com/office/drawing/2014/main" id="{8C87190E-A8C1-4E59-90EF-1778C328A1A2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-58921" y="5229200"/>
                <a:ext cx="12250921" cy="1296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8000"/>
                  <a:buFont typeface="Wingdings" pitchFamily="2" charset="2"/>
                  <a:buChar char="p"/>
                  <a:defRPr sz="2400">
                    <a:solidFill>
                      <a:schemeClr val="tx1"/>
                    </a:solidFill>
                    <a:latin typeface="Book Antiqua" pitchFamily="18" charset="0"/>
                    <a:ea typeface="ＭＳ Ｐゴシック" pitchFamily="-65" charset="-128"/>
                    <a:cs typeface="Book Antiqua" pitchFamily="18" charset="0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Book Antiqua" pitchFamily="18" charset="0"/>
                    <a:ea typeface="ＭＳ Ｐゴシック" pitchFamily="-112" charset="-128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itchFamily="2" charset="2"/>
                  <a:buChar char="p"/>
                  <a:defRPr sz="2400">
                    <a:solidFill>
                      <a:schemeClr val="tx1"/>
                    </a:solidFill>
                    <a:latin typeface="Book Antiqua" pitchFamily="18" charset="0"/>
                    <a:ea typeface="ＭＳ Ｐゴシック" pitchFamily="-112" charset="-128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Wingdings" pitchFamily="2" charset="2"/>
                  <a:buChar char="§"/>
                  <a:defRPr sz="2200">
                    <a:solidFill>
                      <a:schemeClr val="tx1"/>
                    </a:solidFill>
                    <a:latin typeface="Book Antiqua" pitchFamily="18" charset="0"/>
                    <a:ea typeface="ＭＳ Ｐゴシック" pitchFamily="-112" charset="-128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MS Reference Sans Serif" pitchFamily="34" charset="0"/>
                    <a:ea typeface="ＭＳ Ｐゴシック" pitchFamily="-112" charset="-128"/>
                  </a:defRPr>
                </a:lvl5pPr>
                <a:lvl6pPr marL="25146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-112" charset="2"/>
                  <a:buChar char="§"/>
                  <a:defRPr>
                    <a:solidFill>
                      <a:schemeClr val="tx1"/>
                    </a:solidFill>
                    <a:latin typeface="+mn-lt"/>
                    <a:ea typeface="ＭＳ Ｐゴシック" pitchFamily="-112" charset="-128"/>
                  </a:defRPr>
                </a:lvl6pPr>
                <a:lvl7pPr marL="29718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-112" charset="2"/>
                  <a:buChar char="§"/>
                  <a:defRPr>
                    <a:solidFill>
                      <a:schemeClr val="tx1"/>
                    </a:solidFill>
                    <a:latin typeface="+mn-lt"/>
                    <a:ea typeface="ＭＳ Ｐゴシック" pitchFamily="-112" charset="-128"/>
                  </a:defRPr>
                </a:lvl7pPr>
                <a:lvl8pPr marL="3429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-112" charset="2"/>
                  <a:buChar char="§"/>
                  <a:defRPr>
                    <a:solidFill>
                      <a:schemeClr val="tx1"/>
                    </a:solidFill>
                    <a:latin typeface="+mn-lt"/>
                    <a:ea typeface="ＭＳ Ｐゴシック" pitchFamily="-112" charset="-128"/>
                  </a:defRPr>
                </a:lvl8pPr>
                <a:lvl9pPr marL="3886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-112" charset="2"/>
                  <a:buChar char="§"/>
                  <a:defRPr>
                    <a:solidFill>
                      <a:schemeClr val="tx1"/>
                    </a:solidFill>
                    <a:latin typeface="+mn-lt"/>
                    <a:ea typeface="ＭＳ Ｐゴシック" pitchFamily="-112" charset="-128"/>
                  </a:defRPr>
                </a:lvl9pPr>
              </a:lstStyle>
              <a:p>
                <a:pPr>
                  <a:tabLst>
                    <a:tab pos="1317625" algn="l"/>
                  </a:tabLst>
                </a:pPr>
                <a:r>
                  <a:rPr lang="en-US" b="1" dirty="0">
                    <a:solidFill>
                      <a:srgbClr val="C00000"/>
                    </a:solidFill>
                  </a:rPr>
                  <a:t>Mean</a:t>
                </a:r>
                <a:r>
                  <a:rPr lang="en-US" dirty="0">
                    <a:solidFill>
                      <a:srgbClr val="C00000"/>
                    </a:solidFill>
                  </a:rPr>
                  <a:t> </a:t>
                </a:r>
                <a:r>
                  <a:rPr lang="en-US" dirty="0"/>
                  <a:t>(µ for sample,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dirty="0"/>
                  <a:t> or sample). Average of all values.</a:t>
                </a:r>
              </a:p>
              <a:p>
                <a:r>
                  <a:rPr lang="en-US" b="1" dirty="0">
                    <a:solidFill>
                      <a:srgbClr val="C00000"/>
                    </a:solidFill>
                  </a:rPr>
                  <a:t>Median</a:t>
                </a:r>
                <a:r>
                  <a:rPr lang="en-US" dirty="0"/>
                  <a:t>. At least 50% of observations are greater than or equal to median, and at least 50% of observations are less than or equal to median.</a:t>
                </a:r>
                <a:endParaRPr lang="en-US" sz="2200" kern="0" dirty="0"/>
              </a:p>
            </p:txBody>
          </p:sp>
        </mc:Choice>
        <mc:Fallback xmlns="">
          <p:sp>
            <p:nvSpPr>
              <p:cNvPr id="7" name="Content Placeholder 1">
                <a:extLst>
                  <a:ext uri="{FF2B5EF4-FFF2-40B4-BE49-F238E27FC236}">
                    <a16:creationId xmlns:a16="http://schemas.microsoft.com/office/drawing/2014/main" id="{8C87190E-A8C1-4E59-90EF-1778C328A1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58921" y="5229200"/>
                <a:ext cx="12250921" cy="1296144"/>
              </a:xfrm>
              <a:prstGeom prst="rect">
                <a:avLst/>
              </a:prstGeom>
              <a:blipFill>
                <a:blip r:embed="rId2"/>
                <a:stretch>
                  <a:fillRect l="-498" t="-3774" r="-50" b="-849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080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30439" y="568464"/>
            <a:ext cx="12121155" cy="844312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Mode</a:t>
            </a:r>
            <a:r>
              <a:rPr lang="en-US" dirty="0"/>
              <a:t> is a number that is repeated more than any other number in the sample. Some samples do not have a unique mode.  </a:t>
            </a:r>
          </a:p>
          <a:p>
            <a:pPr marL="0" lvl="1" indent="0">
              <a:buSzPct val="88000"/>
              <a:buNone/>
            </a:pPr>
            <a:endParaRPr lang="en-US" sz="2400" dirty="0">
              <a:ea typeface="ＭＳ Ｐゴシック" pitchFamily="-65" charset="-128"/>
              <a:cs typeface="MS Reference Sans Serif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52251"/>
            <a:ext cx="12192000" cy="609600"/>
          </a:xfrm>
        </p:spPr>
        <p:txBody>
          <a:bodyPr/>
          <a:lstStyle/>
          <a:p>
            <a:r>
              <a:rPr lang="en-US" dirty="0"/>
              <a:t>Measures of Centralization and </a:t>
            </a:r>
            <a:r>
              <a:rPr lang="en-US" dirty="0" err="1"/>
              <a:t>Disperssion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">
                <a:extLst>
                  <a:ext uri="{FF2B5EF4-FFF2-40B4-BE49-F238E27FC236}">
                    <a16:creationId xmlns:a16="http://schemas.microsoft.com/office/drawing/2014/main" id="{8D22BD14-EE51-4A38-8CA1-D57E6EB6182B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-30440" y="1461091"/>
                <a:ext cx="12121155" cy="42001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8000"/>
                  <a:buFont typeface="Wingdings" pitchFamily="2" charset="2"/>
                  <a:buChar char="p"/>
                  <a:defRPr sz="2400">
                    <a:solidFill>
                      <a:schemeClr val="tx1"/>
                    </a:solidFill>
                    <a:latin typeface="Book Antiqua" pitchFamily="18" charset="0"/>
                    <a:ea typeface="ＭＳ Ｐゴシック" pitchFamily="-65" charset="-128"/>
                    <a:cs typeface="Book Antiqua" pitchFamily="18" charset="0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Book Antiqua" pitchFamily="18" charset="0"/>
                    <a:ea typeface="ＭＳ Ｐゴシック" pitchFamily="-112" charset="-128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itchFamily="2" charset="2"/>
                  <a:buChar char="p"/>
                  <a:defRPr sz="2400">
                    <a:solidFill>
                      <a:schemeClr val="tx1"/>
                    </a:solidFill>
                    <a:latin typeface="Book Antiqua" pitchFamily="18" charset="0"/>
                    <a:ea typeface="ＭＳ Ｐゴシック" pitchFamily="-112" charset="-128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Wingdings" pitchFamily="2" charset="2"/>
                  <a:buChar char="§"/>
                  <a:defRPr sz="2200">
                    <a:solidFill>
                      <a:schemeClr val="tx1"/>
                    </a:solidFill>
                    <a:latin typeface="Book Antiqua" pitchFamily="18" charset="0"/>
                    <a:ea typeface="ＭＳ Ｐゴシック" pitchFamily="-112" charset="-128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MS Reference Sans Serif" pitchFamily="34" charset="0"/>
                    <a:ea typeface="ＭＳ Ｐゴシック" pitchFamily="-112" charset="-128"/>
                  </a:defRPr>
                </a:lvl5pPr>
                <a:lvl6pPr marL="25146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-112" charset="2"/>
                  <a:buChar char="§"/>
                  <a:defRPr>
                    <a:solidFill>
                      <a:schemeClr val="tx1"/>
                    </a:solidFill>
                    <a:latin typeface="+mn-lt"/>
                    <a:ea typeface="ＭＳ Ｐゴシック" pitchFamily="-112" charset="-128"/>
                  </a:defRPr>
                </a:lvl6pPr>
                <a:lvl7pPr marL="29718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-112" charset="2"/>
                  <a:buChar char="§"/>
                  <a:defRPr>
                    <a:solidFill>
                      <a:schemeClr val="tx1"/>
                    </a:solidFill>
                    <a:latin typeface="+mn-lt"/>
                    <a:ea typeface="ＭＳ Ｐゴシック" pitchFamily="-112" charset="-128"/>
                  </a:defRPr>
                </a:lvl7pPr>
                <a:lvl8pPr marL="3429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-112" charset="2"/>
                  <a:buChar char="§"/>
                  <a:defRPr>
                    <a:solidFill>
                      <a:schemeClr val="tx1"/>
                    </a:solidFill>
                    <a:latin typeface="+mn-lt"/>
                    <a:ea typeface="ＭＳ Ｐゴシック" pitchFamily="-112" charset="-128"/>
                  </a:defRPr>
                </a:lvl8pPr>
                <a:lvl9pPr marL="3886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-112" charset="2"/>
                  <a:buChar char="§"/>
                  <a:defRPr>
                    <a:solidFill>
                      <a:schemeClr val="tx1"/>
                    </a:solidFill>
                    <a:latin typeface="+mn-lt"/>
                    <a:ea typeface="ＭＳ Ｐゴシック" pitchFamily="-112" charset="-128"/>
                  </a:defRPr>
                </a:lvl9pPr>
              </a:lstStyle>
              <a:p>
                <a:r>
                  <a:rPr lang="en-US" b="1" kern="0" dirty="0">
                    <a:solidFill>
                      <a:srgbClr val="C00000"/>
                    </a:solidFill>
                  </a:rPr>
                  <a:t>Variance</a:t>
                </a:r>
                <a:r>
                  <a:rPr lang="en-US" kern="0" dirty="0"/>
                  <a:t> is a measure of the distances between numbers in a data set. If the numbers are close to each others (and therefore are close to the average) then variance is low.  </a:t>
                </a:r>
              </a:p>
              <a:p>
                <a:r>
                  <a:rPr lang="en-US" kern="0" dirty="0"/>
                  <a:t>Variance is the gap between each variable and the average of all variables. In order not to allow the positive and negative gaps cross each others, the differences are </a:t>
                </a:r>
                <a:r>
                  <a:rPr lang="en-US" kern="0"/>
                  <a:t>squared.</a:t>
                </a:r>
              </a:p>
              <a:p>
                <a:r>
                  <a:rPr lang="en-US" sz="2400" kern="0">
                    <a:ea typeface="ＭＳ Ｐゴシック" pitchFamily="-65" charset="-128"/>
                    <a:cs typeface="MS Reference Sans Serif" pitchFamily="34" charset="0"/>
                  </a:rPr>
                  <a:t>Standard </a:t>
                </a:r>
                <a:r>
                  <a:rPr lang="en-US" sz="2400" kern="0" dirty="0">
                    <a:ea typeface="ＭＳ Ｐゴシック" pitchFamily="-65" charset="-128"/>
                    <a:cs typeface="MS Reference Sans Serif" pitchFamily="34" charset="0"/>
                  </a:rPr>
                  <a:t>Deviation is the square root of the variance in order to return to the original dimension. </a:t>
                </a:r>
              </a:p>
              <a:p>
                <a:r>
                  <a:rPr lang="en-US" kern="0" dirty="0"/>
                  <a:t>Variance of a population is shown by </a:t>
                </a:r>
                <a:r>
                  <a:rPr lang="en-US" kern="0" dirty="0">
                    <a:latin typeface="Symbol" panose="05050102010706020507" pitchFamily="18" charset="2"/>
                  </a:rPr>
                  <a:t>s</a:t>
                </a:r>
                <a:r>
                  <a:rPr lang="en-US" kern="0" baseline="30000" dirty="0"/>
                  <a:t>2</a:t>
                </a:r>
                <a:r>
                  <a:rPr lang="en-US" kern="0" dirty="0"/>
                  <a:t>. Variance of a sample is shown by s</a:t>
                </a:r>
                <a:r>
                  <a:rPr lang="en-US" kern="0" baseline="30000" dirty="0"/>
                  <a:t>2</a:t>
                </a:r>
                <a:r>
                  <a:rPr lang="en-US" kern="0" dirty="0"/>
                  <a:t>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kern="0" dirty="0"/>
                          <m:t>Variance</m:t>
                        </m:r>
                        <m:r>
                          <m:rPr>
                            <m:nor/>
                          </m:rPr>
                          <a:rPr lang="en-US" kern="0" dirty="0"/>
                          <m:t> </m:t>
                        </m:r>
                        <m:r>
                          <m:rPr>
                            <m:nor/>
                          </m:rPr>
                          <a:rPr lang="en-US" kern="0" dirty="0"/>
                          <m:t>of</m:t>
                        </m:r>
                        <m:r>
                          <m:rPr>
                            <m:nor/>
                          </m:rPr>
                          <a:rPr lang="en-US" kern="0" dirty="0"/>
                          <m:t> </m:t>
                        </m:r>
                        <m:r>
                          <m:rPr>
                            <m:nor/>
                          </m:rPr>
                          <a:rPr lang="en-US" kern="0" dirty="0"/>
                          <m:t>a</m:t>
                        </m:r>
                        <m:r>
                          <m:rPr>
                            <m:nor/>
                          </m:rPr>
                          <a:rPr lang="en-US" kern="0" dirty="0"/>
                          <m:t> </m:t>
                        </m:r>
                        <m:r>
                          <m:rPr>
                            <m:nor/>
                          </m:rPr>
                          <a:rPr lang="en-US" kern="0" dirty="0"/>
                          <m:t>population</m:t>
                        </m:r>
                        <m:r>
                          <a:rPr lang="en-US" b="1" i="1" kern="0" dirty="0" smtClean="0">
                            <a:latin typeface="Cambria Math" panose="02040503050406030204" pitchFamily="18" charset="0"/>
                          </a:rPr>
                          <m:t>: </m:t>
                        </m:r>
                        <m:r>
                          <a:rPr lang="en-US" b="1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𝝈</m:t>
                        </m:r>
                      </m:e>
                      <m:sup>
                        <m:r>
                          <a:rPr lang="en-US" b="1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ker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1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b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𝛍</m:t>
                        </m:r>
                        <m:r>
                          <m:rPr>
                            <m:nor/>
                          </m:rPr>
                          <a:rPr lang="en-US" b="1" kern="0" dirty="0">
                            <a:solidFill>
                              <a:srgbClr val="C00000"/>
                            </a:solidFill>
                          </a:rPr>
                          <m:t>)</m:t>
                        </m:r>
                      </m:e>
                      <m:sup>
                        <m:r>
                          <a:rPr lang="en-US" b="1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m:rPr>
                        <m:nor/>
                      </m:rPr>
                      <a:rPr lang="en-US" b="1" kern="0" dirty="0">
                        <a:solidFill>
                          <a:srgbClr val="C00000"/>
                        </a:solidFill>
                      </a:rPr>
                      <m:t>/</m:t>
                    </m:r>
                    <m:r>
                      <m:rPr>
                        <m:nor/>
                      </m:rPr>
                      <a:rPr lang="en-US" b="1" kern="0" dirty="0">
                        <a:solidFill>
                          <a:srgbClr val="C00000"/>
                        </a:solidFill>
                      </a:rPr>
                      <m:t>N</m:t>
                    </m:r>
                  </m:oMath>
                </a14:m>
                <a:r>
                  <a:rPr lang="en-US" kern="0" dirty="0"/>
                  <a:t>, where N are  is the size of the population.</a:t>
                </a:r>
              </a:p>
              <a:p>
                <a:r>
                  <a:rPr lang="en-US" kern="0" dirty="0"/>
                  <a:t>Variance of a sample: </a:t>
                </a:r>
                <a14:m>
                  <m:oMath xmlns:m="http://schemas.openxmlformats.org/officeDocument/2006/math">
                    <m:r>
                      <a:rPr lang="en-US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  <m:sup>
                        <m:r>
                          <a:rPr lang="en-US" b="1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ker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1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b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en-US" b="1" i="1" ker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ker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  <m:r>
                          <m:rPr>
                            <m:nor/>
                          </m:rPr>
                          <a:rPr lang="en-US" b="1" kern="0" dirty="0">
                            <a:solidFill>
                              <a:srgbClr val="C00000"/>
                            </a:solidFill>
                          </a:rPr>
                          <m:t>)</m:t>
                        </m:r>
                      </m:e>
                      <m:sup>
                        <m:r>
                          <a:rPr lang="en-US" b="1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m:rPr>
                        <m:nor/>
                      </m:rPr>
                      <a:rPr lang="en-US" b="1" kern="0" dirty="0">
                        <a:solidFill>
                          <a:srgbClr val="C00000"/>
                        </a:solidFill>
                      </a:rPr>
                      <m:t>/(</m:t>
                    </m:r>
                    <m:r>
                      <m:rPr>
                        <m:nor/>
                      </m:rPr>
                      <a:rPr lang="en-US" b="1" kern="0" dirty="0">
                        <a:solidFill>
                          <a:srgbClr val="C00000"/>
                        </a:solidFill>
                      </a:rPr>
                      <m:t>n</m:t>
                    </m:r>
                    <m:r>
                      <m:rPr>
                        <m:nor/>
                      </m:rPr>
                      <a:rPr lang="en-US" b="1" kern="0" dirty="0">
                        <a:solidFill>
                          <a:srgbClr val="C00000"/>
                        </a:solidFill>
                      </a:rPr>
                      <m:t>−1)</m:t>
                    </m:r>
                    <m:r>
                      <m:rPr>
                        <m:nor/>
                      </m:rPr>
                      <a:rPr lang="en-US" kern="0" dirty="0"/>
                      <m:t>,</m:t>
                    </m:r>
                  </m:oMath>
                </a14:m>
                <a:r>
                  <a:rPr lang="en-US" kern="0" dirty="0"/>
                  <a:t> where n is the size of the sample.</a:t>
                </a:r>
              </a:p>
              <a:p>
                <a:pPr marL="0" indent="0">
                  <a:buFont typeface="Wingdings" pitchFamily="2" charset="2"/>
                  <a:buNone/>
                </a:pPr>
                <a:endParaRPr lang="en-US" kern="0" dirty="0"/>
              </a:p>
              <a:p>
                <a:pPr marL="342900" lvl="1" indent="-342900">
                  <a:buSzPct val="88000"/>
                  <a:buFont typeface="Wingdings" pitchFamily="2" charset="2"/>
                  <a:buChar char="p"/>
                </a:pPr>
                <a:endParaRPr lang="en-US" sz="2400" kern="0" dirty="0">
                  <a:ea typeface="ＭＳ Ｐゴシック" pitchFamily="-65" charset="-128"/>
                  <a:cs typeface="MS Reference Sans Serif" pitchFamily="34" charset="0"/>
                </a:endParaRPr>
              </a:p>
            </p:txBody>
          </p:sp>
        </mc:Choice>
        <mc:Fallback xmlns="">
          <p:sp>
            <p:nvSpPr>
              <p:cNvPr id="4" name="Content Placeholder 1">
                <a:extLst>
                  <a:ext uri="{FF2B5EF4-FFF2-40B4-BE49-F238E27FC236}">
                    <a16:creationId xmlns:a16="http://schemas.microsoft.com/office/drawing/2014/main" id="{8D22BD14-EE51-4A38-8CA1-D57E6EB618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30440" y="1461091"/>
                <a:ext cx="12121155" cy="4200157"/>
              </a:xfrm>
              <a:prstGeom prst="rect">
                <a:avLst/>
              </a:prstGeom>
              <a:blipFill>
                <a:blip r:embed="rId2"/>
                <a:stretch>
                  <a:fillRect l="-503" t="-1306" r="-755" b="-232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59291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0" y="548680"/>
                <a:ext cx="12181601" cy="5976664"/>
              </a:xfrm>
            </p:spPr>
            <p:txBody>
              <a:bodyPr/>
              <a:lstStyle/>
              <a:p>
                <a:r>
                  <a:rPr lang="en-US" dirty="0"/>
                  <a:t>When we estimate one parameter and use it in estimating a second parameter, we lose one degree of freedom in the second parameter. That is why instead of n we have n-1.</a:t>
                </a:r>
              </a:p>
              <a:p>
                <a:r>
                  <a:rPr lang="en-US" dirty="0"/>
                  <a:t>Why? because to estimate s</a:t>
                </a:r>
                <a:r>
                  <a:rPr lang="en-US" baseline="30000" dirty="0"/>
                  <a:t>2</a:t>
                </a:r>
                <a:r>
                  <a:rPr lang="en-US" dirty="0"/>
                  <a:t> (the variance of the sample), we need to first estimate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dirty="0"/>
                  <a:t> (the average of the sample) and then find the gaps. </a:t>
                </a:r>
              </a:p>
              <a:p>
                <a:r>
                  <a:rPr lang="en-US" sz="2400" dirty="0">
                    <a:ea typeface="ＭＳ Ｐゴシック" pitchFamily="-65" charset="-128"/>
                    <a:cs typeface="MS Reference Sans Serif" pitchFamily="34" charset="0"/>
                  </a:rPr>
                  <a:t>Which one of these variables show more variability? A variable with standard deviation of 10, or variable with standard deviation of 100, or variable with standard deviation of 1000? </a:t>
                </a:r>
              </a:p>
              <a:p>
                <a:r>
                  <a:rPr lang="en-US" dirty="0"/>
                  <a:t>We do not know. A Standard Deviation of 10 related to an average of 10 shows more variability compared to a standard deviation of 1000 in relation to an average of 100000.</a:t>
                </a:r>
              </a:p>
              <a:p>
                <a:r>
                  <a:rPr lang="en-US" dirty="0"/>
                  <a:t>Coefficient of Variations is standard deviation divided by average. CV= s/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dirty="0"/>
                  <a:t> or </a:t>
                </a:r>
                <a:r>
                  <a:rPr lang="en-US" b="1" dirty="0">
                    <a:solidFill>
                      <a:srgbClr val="C00000"/>
                    </a:solidFill>
                  </a:rPr>
                  <a:t>CV=</a:t>
                </a:r>
                <a:r>
                  <a:rPr lang="el-GR" b="1" dirty="0">
                    <a:solidFill>
                      <a:srgbClr val="C00000"/>
                    </a:solidFill>
                  </a:rPr>
                  <a:t>σ</a:t>
                </a:r>
                <a:r>
                  <a:rPr lang="en-US" b="1" dirty="0">
                    <a:solidFill>
                      <a:srgbClr val="C00000"/>
                    </a:solidFill>
                  </a:rPr>
                  <a:t>/µ</a:t>
                </a:r>
              </a:p>
              <a:p>
                <a:r>
                  <a:rPr lang="en-US" dirty="0"/>
                  <a:t>We may also compute rations such as Range to Median</a:t>
                </a:r>
                <a:r>
                  <a:rPr lang="en-US" dirty="0">
                    <a:sym typeface="Symbol" panose="05050102010706020507" pitchFamily="18" charset="2"/>
                  </a:rPr>
                  <a:t></a:t>
                </a:r>
                <a:r>
                  <a:rPr lang="en-US" dirty="0"/>
                  <a:t> or Average to Variance</a:t>
                </a:r>
                <a:r>
                  <a:rPr lang="en-US" dirty="0">
                    <a:sym typeface="Symbol" panose="05050102010706020507" pitchFamily="18" charset="2"/>
                  </a:rPr>
                  <a:t>.</a:t>
                </a:r>
                <a:endParaRPr lang="en-US" dirty="0"/>
              </a:p>
              <a:p>
                <a:pPr marL="342900" lvl="1" indent="-342900">
                  <a:buSzPct val="88000"/>
                  <a:buFont typeface="Wingdings" pitchFamily="2" charset="2"/>
                  <a:buChar char="p"/>
                </a:pPr>
                <a:endParaRPr lang="en-US" sz="2000" dirty="0">
                  <a:ea typeface="ＭＳ Ｐゴシック" pitchFamily="-65" charset="-128"/>
                  <a:cs typeface="MS Reference Sans Serif" pitchFamily="34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548680"/>
                <a:ext cx="12181601" cy="5976664"/>
              </a:xfrm>
              <a:blipFill>
                <a:blip r:embed="rId2"/>
                <a:stretch>
                  <a:fillRect l="-501" t="-816" r="-1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398" y="29391"/>
            <a:ext cx="12181601" cy="591297"/>
          </a:xfrm>
        </p:spPr>
        <p:txBody>
          <a:bodyPr/>
          <a:lstStyle/>
          <a:p>
            <a:r>
              <a:rPr lang="en-US" dirty="0"/>
              <a:t>Measures of Dispersion- Variability</a:t>
            </a:r>
          </a:p>
        </p:txBody>
      </p:sp>
    </p:spTree>
    <p:extLst>
      <p:ext uri="{BB962C8B-B14F-4D97-AF65-F5344CB8AC3E}">
        <p14:creationId xmlns:p14="http://schemas.microsoft.com/office/powerpoint/2010/main" val="31341639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2E5F1B6-1A52-495A-B33A-1025F4CA3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Excel Page- Lecture Only the First 6:35 mins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EC46887-E08F-49BF-97E5-926FFA8E17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5985" y="10861"/>
            <a:ext cx="692594" cy="5828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D5CE7F5-97A0-47DC-B584-39D0FC6363F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479" r="9421"/>
          <a:stretch/>
        </p:blipFill>
        <p:spPr>
          <a:xfrm>
            <a:off x="11533651" y="10861"/>
            <a:ext cx="658349" cy="58287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E70A40A-A910-4251-8CB1-A0ECA6DCD4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706" y="628783"/>
            <a:ext cx="9090492" cy="5760641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E6DDF62-3B92-4DBF-97CB-1B6B5EB8BA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674521"/>
              </p:ext>
            </p:extLst>
          </p:nvPr>
        </p:nvGraphicFramePr>
        <p:xfrm>
          <a:off x="263352" y="809264"/>
          <a:ext cx="8883846" cy="558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Worksheet" r:id="rId6" imgW="10134423" imgH="6200834" progId="Excel.Sheet.12">
                  <p:embed/>
                </p:oleObj>
              </mc:Choice>
              <mc:Fallback>
                <p:oleObj name="Worksheet" r:id="rId6" imgW="10134423" imgH="620083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3352" y="809264"/>
                        <a:ext cx="8883846" cy="558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557540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79507F1-B67B-4348-B58E-1EE82305D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Descriptive Statistics: Data Analysis vs Excel Functions-15 mins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7F1A67-998F-4D65-BD88-163CE54431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84" y="1052736"/>
            <a:ext cx="12013031" cy="5400453"/>
          </a:xfrm>
          <a:prstGeom prst="rect">
            <a:avLst/>
          </a:prstGeom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813D171-7D3E-46FF-81F3-41C399B445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3258512"/>
              </p:ext>
            </p:extLst>
          </p:nvPr>
        </p:nvGraphicFramePr>
        <p:xfrm>
          <a:off x="366747" y="1414277"/>
          <a:ext cx="11742981" cy="5038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Worksheet" r:id="rId4" imgW="10563447" imgH="4496055" progId="Excel.Sheet.12">
                  <p:embed/>
                </p:oleObj>
              </mc:Choice>
              <mc:Fallback>
                <p:oleObj name="Worksheet" r:id="rId4" imgW="10563447" imgH="449605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6747" y="1414277"/>
                        <a:ext cx="11742981" cy="5038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8EEF4577-0835-4C06-AFBC-3B6270F5EF5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78400" y="618783"/>
            <a:ext cx="692594" cy="5828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F8B7E11-D89A-4DB7-80DB-1A73B66E866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479" r="9421"/>
          <a:stretch/>
        </p:blipFill>
        <p:spPr>
          <a:xfrm>
            <a:off x="11410765" y="618783"/>
            <a:ext cx="658349" cy="58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96259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0AC48A0-04E4-4430-9AD1-AB2C445DB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&amp; Standard Deviation of Group of Data. 10 mins.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BACF2F-E6C7-45BB-9E79-9CF7BA6824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1286" y="0"/>
            <a:ext cx="692594" cy="5828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44C3006-0E72-40A9-AB37-7FDEA5A1B69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479" r="9421"/>
          <a:stretch/>
        </p:blipFill>
        <p:spPr>
          <a:xfrm>
            <a:off x="11533651" y="0"/>
            <a:ext cx="658349" cy="58287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A87E30E-D55B-4A69-A984-9CA0A07363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95552"/>
            <a:ext cx="11458523" cy="5919411"/>
          </a:xfrm>
          <a:prstGeom prst="rect">
            <a:avLst/>
          </a:prstGeom>
        </p:spPr>
      </p:pic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E442F5D-C62C-465F-A3A9-3CE08C2571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213783"/>
              </p:ext>
            </p:extLst>
          </p:nvPr>
        </p:nvGraphicFramePr>
        <p:xfrm>
          <a:off x="335360" y="890761"/>
          <a:ext cx="11088238" cy="5636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Worksheet" r:id="rId6" imgW="7400792" imgH="3762179" progId="Excel.Sheet.12">
                  <p:embed/>
                </p:oleObj>
              </mc:Choice>
              <mc:Fallback>
                <p:oleObj name="Worksheet" r:id="rId6" imgW="7400792" imgH="376217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5360" y="890761"/>
                        <a:ext cx="11088238" cy="56368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161735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A0C0800-74F9-4D9C-BA7A-EA2913B24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Descriptive Statistics to Time Series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2C40C5-B5F0-4E53-A830-9681438808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96836" y="13492"/>
            <a:ext cx="692594" cy="582876"/>
          </a:xfrm>
          <a:prstGeom prst="rect">
            <a:avLst/>
          </a:prstGeom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8C2482E-04F9-4695-B2EC-44F86C70FF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4871824"/>
              </p:ext>
            </p:extLst>
          </p:nvPr>
        </p:nvGraphicFramePr>
        <p:xfrm>
          <a:off x="180177" y="609859"/>
          <a:ext cx="11910273" cy="5843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Worksheet" r:id="rId4" imgW="6096177" imgH="2990654" progId="Excel.Sheet.12">
                  <p:embed/>
                </p:oleObj>
              </mc:Choice>
              <mc:Fallback>
                <p:oleObj name="Worksheet" r:id="rId4" imgW="6096177" imgH="299065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0177" y="609859"/>
                        <a:ext cx="11910273" cy="58434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C2F2F584-BCCF-40E8-B8D2-19535E412D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915" y="642328"/>
            <a:ext cx="11931124" cy="264265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E83E5ED-1293-4B68-8368-6162DB24C60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550" y="3356992"/>
            <a:ext cx="11910272" cy="3046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6370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an Thinking Final.ppt">
  <a:themeElements>
    <a:clrScheme name="Custom 5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00B0F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24707</TotalTime>
  <Words>638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25" baseType="lpstr">
      <vt:lpstr>Book Antiqua</vt:lpstr>
      <vt:lpstr>Brush Script MT</vt:lpstr>
      <vt:lpstr>Calibri</vt:lpstr>
      <vt:lpstr>Cambria Math</vt:lpstr>
      <vt:lpstr>Garamond</vt:lpstr>
      <vt:lpstr>Impact</vt:lpstr>
      <vt:lpstr>MS Reference Sans Serif</vt:lpstr>
      <vt:lpstr>Symbol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Worksheet</vt:lpstr>
      <vt:lpstr>Microsoft Excel Worksheet</vt:lpstr>
      <vt:lpstr>PowerPoint Presentation</vt:lpstr>
      <vt:lpstr>Random Variables- Numerical, Categorical</vt:lpstr>
      <vt:lpstr>Random Variables- Numerical, Categorical</vt:lpstr>
      <vt:lpstr>Measures of Centralization and Disperssion</vt:lpstr>
      <vt:lpstr>Measures of Dispersion- Variability</vt:lpstr>
      <vt:lpstr>Excel Page- Lecture Only the First 6:35 mins</vt:lpstr>
      <vt:lpstr>Descriptive Statistics: Data Analysis vs Excel Functions-15 mins</vt:lpstr>
      <vt:lpstr>Average &amp; Standard Deviation of Group of Data. 10 mins.</vt:lpstr>
      <vt:lpstr>From Descriptive Statistics to Time Series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595</cp:revision>
  <dcterms:created xsi:type="dcterms:W3CDTF">2008-11-22T01:06:20Z</dcterms:created>
  <dcterms:modified xsi:type="dcterms:W3CDTF">2022-09-05T22:42:50Z</dcterms:modified>
</cp:coreProperties>
</file>