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8.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9.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0.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11.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12.xml" ContentType="application/inkml+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Lst>
  <p:notesMasterIdLst>
    <p:notesMasterId r:id="rId68"/>
  </p:notesMasterIdLst>
  <p:handoutMasterIdLst>
    <p:handoutMasterId r:id="rId69"/>
  </p:handoutMasterIdLst>
  <p:sldIdLst>
    <p:sldId id="477" r:id="rId2"/>
    <p:sldId id="1025" r:id="rId3"/>
    <p:sldId id="1055" r:id="rId4"/>
    <p:sldId id="1006" r:id="rId5"/>
    <p:sldId id="905" r:id="rId6"/>
    <p:sldId id="907" r:id="rId7"/>
    <p:sldId id="910" r:id="rId8"/>
    <p:sldId id="981" r:id="rId9"/>
    <p:sldId id="912" r:id="rId10"/>
    <p:sldId id="913" r:id="rId11"/>
    <p:sldId id="988" r:id="rId12"/>
    <p:sldId id="361" r:id="rId13"/>
    <p:sldId id="1043" r:id="rId14"/>
    <p:sldId id="1045" r:id="rId15"/>
    <p:sldId id="1007" r:id="rId16"/>
    <p:sldId id="1067" r:id="rId17"/>
    <p:sldId id="915" r:id="rId18"/>
    <p:sldId id="1008" r:id="rId19"/>
    <p:sldId id="982" r:id="rId20"/>
    <p:sldId id="983" r:id="rId21"/>
    <p:sldId id="984" r:id="rId22"/>
    <p:sldId id="1058" r:id="rId23"/>
    <p:sldId id="1060" r:id="rId24"/>
    <p:sldId id="934" r:id="rId25"/>
    <p:sldId id="1033" r:id="rId26"/>
    <p:sldId id="986" r:id="rId27"/>
    <p:sldId id="1038" r:id="rId28"/>
    <p:sldId id="1061" r:id="rId29"/>
    <p:sldId id="1056" r:id="rId30"/>
    <p:sldId id="1018" r:id="rId31"/>
    <p:sldId id="1063" r:id="rId32"/>
    <p:sldId id="968" r:id="rId33"/>
    <p:sldId id="944" r:id="rId34"/>
    <p:sldId id="946" r:id="rId35"/>
    <p:sldId id="948" r:id="rId36"/>
    <p:sldId id="1019" r:id="rId37"/>
    <p:sldId id="947" r:id="rId38"/>
    <p:sldId id="1068" r:id="rId39"/>
    <p:sldId id="987" r:id="rId40"/>
    <p:sldId id="949" r:id="rId41"/>
    <p:sldId id="950" r:id="rId42"/>
    <p:sldId id="989" r:id="rId43"/>
    <p:sldId id="1028" r:id="rId44"/>
    <p:sldId id="1039" r:id="rId45"/>
    <p:sldId id="1020" r:id="rId46"/>
    <p:sldId id="1064" r:id="rId47"/>
    <p:sldId id="996" r:id="rId48"/>
    <p:sldId id="1009" r:id="rId49"/>
    <p:sldId id="1026" r:id="rId50"/>
    <p:sldId id="1034" r:id="rId51"/>
    <p:sldId id="1051" r:id="rId52"/>
    <p:sldId id="1047" r:id="rId53"/>
    <p:sldId id="1037" r:id="rId54"/>
    <p:sldId id="1059" r:id="rId55"/>
    <p:sldId id="1048" r:id="rId56"/>
    <p:sldId id="1062" r:id="rId57"/>
    <p:sldId id="1005" r:id="rId58"/>
    <p:sldId id="1027" r:id="rId59"/>
    <p:sldId id="1065" r:id="rId60"/>
    <p:sldId id="1053" r:id="rId61"/>
    <p:sldId id="1054" r:id="rId62"/>
    <p:sldId id="1066" r:id="rId63"/>
    <p:sldId id="1035" r:id="rId64"/>
    <p:sldId id="1042" r:id="rId65"/>
    <p:sldId id="1012" r:id="rId66"/>
    <p:sldId id="1016" r:id="rId67"/>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ummary Section" id="{6AB5D868-A4A8-4378-A34E-CB25647BBD10}">
          <p14:sldIdLst>
            <p14:sldId id="477"/>
            <p14:sldId id="1025"/>
          </p14:sldIdLst>
        </p14:section>
        <p14:section name="Section 1" id="{AD832C5C-8647-4D55-B464-1C82FE0E173D}">
          <p14:sldIdLst>
            <p14:sldId id="1055"/>
          </p14:sldIdLst>
        </p14:section>
        <p14:section name="Section 1" id="{8BBA9704-82DF-4F42-8850-1D99B0770DAF}">
          <p14:sldIdLst>
            <p14:sldId id="1006"/>
            <p14:sldId id="905"/>
            <p14:sldId id="907"/>
            <p14:sldId id="910"/>
            <p14:sldId id="981"/>
            <p14:sldId id="912"/>
            <p14:sldId id="913"/>
            <p14:sldId id="988"/>
            <p14:sldId id="361"/>
            <p14:sldId id="1043"/>
            <p14:sldId id="1045"/>
          </p14:sldIdLst>
        </p14:section>
        <p14:section name="Decision Tree 1" id="{B7847D69-7BD2-4D03-9FB5-297425EB0838}">
          <p14:sldIdLst>
            <p14:sldId id="1007"/>
            <p14:sldId id="1067"/>
            <p14:sldId id="915"/>
            <p14:sldId id="1008"/>
            <p14:sldId id="982"/>
            <p14:sldId id="983"/>
            <p14:sldId id="984"/>
          </p14:sldIdLst>
        </p14:section>
        <p14:section name="Value Of Perfect Info" id="{934319BF-1B75-4F96-9A15-68CF141BAA92}">
          <p14:sldIdLst>
            <p14:sldId id="1058"/>
            <p14:sldId id="1060"/>
            <p14:sldId id="934"/>
            <p14:sldId id="1033"/>
            <p14:sldId id="986"/>
          </p14:sldIdLst>
        </p14:section>
        <p14:section name="Sensitivity-1" id="{C90173CB-797F-4731-A8BF-C139B0DBFA65}">
          <p14:sldIdLst>
            <p14:sldId id="1038"/>
            <p14:sldId id="1061"/>
            <p14:sldId id="1056"/>
          </p14:sldIdLst>
        </p14:section>
        <p14:section name="SilverDecisions" id="{0B513FE2-22D6-4E0C-9C74-44E6725863DE}">
          <p14:sldIdLst/>
        </p14:section>
        <p14:section name="Utility" id="{AC04C760-FC31-4838-B5C6-6ED14F1DDA95}">
          <p14:sldIdLst>
            <p14:sldId id="1018"/>
            <p14:sldId id="1063"/>
            <p14:sldId id="968"/>
            <p14:sldId id="944"/>
            <p14:sldId id="946"/>
            <p14:sldId id="948"/>
            <p14:sldId id="1019"/>
            <p14:sldId id="947"/>
            <p14:sldId id="1068"/>
            <p14:sldId id="987"/>
            <p14:sldId id="949"/>
            <p14:sldId id="950"/>
            <p14:sldId id="989"/>
            <p14:sldId id="1028"/>
            <p14:sldId id="1039"/>
          </p14:sldIdLst>
        </p14:section>
        <p14:section name="PosteriorProbabilities" id="{28E3C6DF-70E6-48C4-B354-49F31D10AF54}">
          <p14:sldIdLst>
            <p14:sldId id="1020"/>
            <p14:sldId id="1064"/>
            <p14:sldId id="996"/>
            <p14:sldId id="1009"/>
            <p14:sldId id="1026"/>
            <p14:sldId id="1034"/>
            <p14:sldId id="1051"/>
            <p14:sldId id="1047"/>
            <p14:sldId id="1037"/>
            <p14:sldId id="1059"/>
            <p14:sldId id="1048"/>
            <p14:sldId id="1062"/>
            <p14:sldId id="1005"/>
          </p14:sldIdLst>
        </p14:section>
        <p14:section name="Section 7" id="{E7CA8B5F-8CD6-4538-8E72-772F4D2F959C}">
          <p14:sldIdLst>
            <p14:sldId id="1027"/>
            <p14:sldId id="1065"/>
            <p14:sldId id="1053"/>
          </p14:sldIdLst>
        </p14:section>
        <p14:section name="Section 7" id="{C8AE44A5-2444-4F29-9085-AAB7C1FF0877}">
          <p14:sldIdLst>
            <p14:sldId id="1054"/>
            <p14:sldId id="1066"/>
            <p14:sldId id="1035"/>
            <p14:sldId id="1042"/>
            <p14:sldId id="1012"/>
            <p14:sldId id="10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 id="2" name="Sam" initials="S" lastIdx="1" clrIdx="1">
    <p:extLst>
      <p:ext uri="{19B8F6BF-5375-455C-9EA6-DF929625EA0E}">
        <p15:presenceInfo xmlns:p15="http://schemas.microsoft.com/office/powerpoint/2012/main" userId="S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00"/>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0211" autoAdjust="0"/>
  </p:normalViewPr>
  <p:slideViewPr>
    <p:cSldViewPr>
      <p:cViewPr varScale="1">
        <p:scale>
          <a:sx n="94" d="100"/>
          <a:sy n="94" d="100"/>
        </p:scale>
        <p:origin x="714" y="72"/>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p:scale>
        <a:sx n="61" d="100"/>
        <a:sy n="61" d="100"/>
      </p:scale>
      <p:origin x="0" y="-846"/>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04:09:32.461"/>
    </inkml:context>
    <inkml:brush xml:id="br0">
      <inkml:brushProperty name="width" value="0.05" units="cm"/>
      <inkml:brushProperty name="height" value="0.05" units="cm"/>
      <inkml:brushProperty name="color" value="#333333"/>
    </inkml:brush>
  </inkml:definitions>
  <inkml:trace contextRef="#ctx0" brushRef="#br0">29 1 10250,'-28'0'736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05:00:44.029"/>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1450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1554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78060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17</a:t>
            </a:fld>
            <a:endParaRPr lang="en-US" dirty="0"/>
          </a:p>
        </p:txBody>
      </p:sp>
    </p:spTree>
    <p:extLst>
      <p:ext uri="{BB962C8B-B14F-4D97-AF65-F5344CB8AC3E}">
        <p14:creationId xmlns:p14="http://schemas.microsoft.com/office/powerpoint/2010/main" val="180365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18</a:t>
            </a:fld>
            <a:endParaRPr lang="en-US" dirty="0"/>
          </a:p>
        </p:txBody>
      </p:sp>
    </p:spTree>
    <p:extLst>
      <p:ext uri="{BB962C8B-B14F-4D97-AF65-F5344CB8AC3E}">
        <p14:creationId xmlns:p14="http://schemas.microsoft.com/office/powerpoint/2010/main" val="66363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19</a:t>
            </a:fld>
            <a:endParaRPr lang="en-US" dirty="0"/>
          </a:p>
        </p:txBody>
      </p:sp>
    </p:spTree>
    <p:extLst>
      <p:ext uri="{BB962C8B-B14F-4D97-AF65-F5344CB8AC3E}">
        <p14:creationId xmlns:p14="http://schemas.microsoft.com/office/powerpoint/2010/main" val="260980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20</a:t>
            </a:fld>
            <a:endParaRPr lang="en-US" dirty="0"/>
          </a:p>
        </p:txBody>
      </p:sp>
    </p:spTree>
    <p:extLst>
      <p:ext uri="{BB962C8B-B14F-4D97-AF65-F5344CB8AC3E}">
        <p14:creationId xmlns:p14="http://schemas.microsoft.com/office/powerpoint/2010/main" val="4105688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21</a:t>
            </a:fld>
            <a:endParaRPr lang="en-US" dirty="0"/>
          </a:p>
        </p:txBody>
      </p:sp>
    </p:spTree>
    <p:extLst>
      <p:ext uri="{BB962C8B-B14F-4D97-AF65-F5344CB8AC3E}">
        <p14:creationId xmlns:p14="http://schemas.microsoft.com/office/powerpoint/2010/main" val="225527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22</a:t>
            </a:fld>
            <a:endParaRPr lang="en-US" dirty="0"/>
          </a:p>
        </p:txBody>
      </p:sp>
    </p:spTree>
    <p:extLst>
      <p:ext uri="{BB962C8B-B14F-4D97-AF65-F5344CB8AC3E}">
        <p14:creationId xmlns:p14="http://schemas.microsoft.com/office/powerpoint/2010/main" val="395446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24</a:t>
            </a:fld>
            <a:endParaRPr lang="en-US" dirty="0"/>
          </a:p>
        </p:txBody>
      </p:sp>
    </p:spTree>
    <p:extLst>
      <p:ext uri="{BB962C8B-B14F-4D97-AF65-F5344CB8AC3E}">
        <p14:creationId xmlns:p14="http://schemas.microsoft.com/office/powerpoint/2010/main" val="128431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395470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25</a:t>
            </a:fld>
            <a:endParaRPr lang="en-US" dirty="0"/>
          </a:p>
        </p:txBody>
      </p:sp>
    </p:spTree>
    <p:extLst>
      <p:ext uri="{BB962C8B-B14F-4D97-AF65-F5344CB8AC3E}">
        <p14:creationId xmlns:p14="http://schemas.microsoft.com/office/powerpoint/2010/main" val="384651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26</a:t>
            </a:fld>
            <a:endParaRPr lang="en-US" dirty="0"/>
          </a:p>
        </p:txBody>
      </p:sp>
    </p:spTree>
    <p:extLst>
      <p:ext uri="{BB962C8B-B14F-4D97-AF65-F5344CB8AC3E}">
        <p14:creationId xmlns:p14="http://schemas.microsoft.com/office/powerpoint/2010/main" val="211034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27</a:t>
            </a:fld>
            <a:endParaRPr lang="en-US" dirty="0"/>
          </a:p>
        </p:txBody>
      </p:sp>
    </p:spTree>
    <p:extLst>
      <p:ext uri="{BB962C8B-B14F-4D97-AF65-F5344CB8AC3E}">
        <p14:creationId xmlns:p14="http://schemas.microsoft.com/office/powerpoint/2010/main" val="3677585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29</a:t>
            </a:fld>
            <a:endParaRPr lang="en-US" dirty="0"/>
          </a:p>
        </p:txBody>
      </p:sp>
    </p:spTree>
    <p:extLst>
      <p:ext uri="{BB962C8B-B14F-4D97-AF65-F5344CB8AC3E}">
        <p14:creationId xmlns:p14="http://schemas.microsoft.com/office/powerpoint/2010/main" val="206105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dirty="0"/>
          </a:p>
        </p:txBody>
      </p:sp>
    </p:spTree>
    <p:extLst>
      <p:ext uri="{BB962C8B-B14F-4D97-AF65-F5344CB8AC3E}">
        <p14:creationId xmlns:p14="http://schemas.microsoft.com/office/powerpoint/2010/main" val="4253567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32</a:t>
            </a:fld>
            <a:endParaRPr lang="en-US" dirty="0"/>
          </a:p>
        </p:txBody>
      </p:sp>
    </p:spTree>
    <p:extLst>
      <p:ext uri="{BB962C8B-B14F-4D97-AF65-F5344CB8AC3E}">
        <p14:creationId xmlns:p14="http://schemas.microsoft.com/office/powerpoint/2010/main" val="3934262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12.20  A typical utility function for money, where U(M) is the utility of obtaining an amount of money M.</a:t>
            </a:r>
          </a:p>
        </p:txBody>
      </p:sp>
      <p:sp>
        <p:nvSpPr>
          <p:cNvPr id="4" name="Slide Number Placeholder 3"/>
          <p:cNvSpPr>
            <a:spLocks noGrp="1"/>
          </p:cNvSpPr>
          <p:nvPr>
            <p:ph type="sldNum" sz="quarter" idx="10"/>
          </p:nvPr>
        </p:nvSpPr>
        <p:spPr/>
        <p:txBody>
          <a:bodyPr/>
          <a:lstStyle/>
          <a:p>
            <a:fld id="{B92DAC94-9F0F-40D5-A23E-FE7174680F07}" type="slidenum">
              <a:rPr lang="en-US" smtClean="0"/>
              <a:t>33</a:t>
            </a:fld>
            <a:endParaRPr lang="en-US" dirty="0"/>
          </a:p>
        </p:txBody>
      </p:sp>
    </p:spTree>
    <p:extLst>
      <p:ext uri="{BB962C8B-B14F-4D97-AF65-F5344CB8AC3E}">
        <p14:creationId xmlns:p14="http://schemas.microsoft.com/office/powerpoint/2010/main" val="273670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34</a:t>
            </a:fld>
            <a:endParaRPr lang="en-US" dirty="0"/>
          </a:p>
        </p:txBody>
      </p:sp>
    </p:spTree>
    <p:extLst>
      <p:ext uri="{BB962C8B-B14F-4D97-AF65-F5344CB8AC3E}">
        <p14:creationId xmlns:p14="http://schemas.microsoft.com/office/powerpoint/2010/main" val="146298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38</a:t>
            </a:fld>
            <a:endParaRPr lang="en-US" dirty="0"/>
          </a:p>
        </p:txBody>
      </p:sp>
    </p:spTree>
    <p:extLst>
      <p:ext uri="{BB962C8B-B14F-4D97-AF65-F5344CB8AC3E}">
        <p14:creationId xmlns:p14="http://schemas.microsoft.com/office/powerpoint/2010/main" val="133949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39</a:t>
            </a:fld>
            <a:endParaRPr lang="en-US" dirty="0"/>
          </a:p>
        </p:txBody>
      </p:sp>
    </p:spTree>
    <p:extLst>
      <p:ext uri="{BB962C8B-B14F-4D97-AF65-F5344CB8AC3E}">
        <p14:creationId xmlns:p14="http://schemas.microsoft.com/office/powerpoint/2010/main" val="113594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3307413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40</a:t>
            </a:fld>
            <a:endParaRPr lang="en-US" dirty="0"/>
          </a:p>
        </p:txBody>
      </p:sp>
    </p:spTree>
    <p:extLst>
      <p:ext uri="{BB962C8B-B14F-4D97-AF65-F5344CB8AC3E}">
        <p14:creationId xmlns:p14="http://schemas.microsoft.com/office/powerpoint/2010/main" val="3799558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12.22  Max’s utility function for money as the owner of Goferbroke Co.</a:t>
            </a:r>
          </a:p>
        </p:txBody>
      </p:sp>
      <p:sp>
        <p:nvSpPr>
          <p:cNvPr id="4" name="Slide Number Placeholder 3"/>
          <p:cNvSpPr>
            <a:spLocks noGrp="1"/>
          </p:cNvSpPr>
          <p:nvPr>
            <p:ph type="sldNum" sz="quarter" idx="10"/>
          </p:nvPr>
        </p:nvSpPr>
        <p:spPr/>
        <p:txBody>
          <a:bodyPr/>
          <a:lstStyle/>
          <a:p>
            <a:fld id="{B92DAC94-9F0F-40D5-A23E-FE7174680F07}" type="slidenum">
              <a:rPr lang="en-US" smtClean="0"/>
              <a:t>41</a:t>
            </a:fld>
            <a:endParaRPr lang="en-US" dirty="0"/>
          </a:p>
        </p:txBody>
      </p:sp>
    </p:spTree>
    <p:extLst>
      <p:ext uri="{BB962C8B-B14F-4D97-AF65-F5344CB8AC3E}">
        <p14:creationId xmlns:p14="http://schemas.microsoft.com/office/powerpoint/2010/main" val="1111817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42</a:t>
            </a:fld>
            <a:endParaRPr lang="en-US" dirty="0"/>
          </a:p>
        </p:txBody>
      </p:sp>
    </p:spTree>
    <p:extLst>
      <p:ext uri="{BB962C8B-B14F-4D97-AF65-F5344CB8AC3E}">
        <p14:creationId xmlns:p14="http://schemas.microsoft.com/office/powerpoint/2010/main" val="1547904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43</a:t>
            </a:fld>
            <a:endParaRPr lang="en-US" dirty="0"/>
          </a:p>
        </p:txBody>
      </p:sp>
    </p:spTree>
    <p:extLst>
      <p:ext uri="{BB962C8B-B14F-4D97-AF65-F5344CB8AC3E}">
        <p14:creationId xmlns:p14="http://schemas.microsoft.com/office/powerpoint/2010/main" val="3596880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44</a:t>
            </a:fld>
            <a:endParaRPr lang="en-US" dirty="0"/>
          </a:p>
        </p:txBody>
      </p:sp>
    </p:spTree>
    <p:extLst>
      <p:ext uri="{BB962C8B-B14F-4D97-AF65-F5344CB8AC3E}">
        <p14:creationId xmlns:p14="http://schemas.microsoft.com/office/powerpoint/2010/main" val="3603900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45</a:t>
            </a:fld>
            <a:endParaRPr lang="en-US" dirty="0"/>
          </a:p>
        </p:txBody>
      </p:sp>
    </p:spTree>
    <p:extLst>
      <p:ext uri="{BB962C8B-B14F-4D97-AF65-F5344CB8AC3E}">
        <p14:creationId xmlns:p14="http://schemas.microsoft.com/office/powerpoint/2010/main" val="2955906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47</a:t>
            </a:fld>
            <a:endParaRPr lang="en-US" dirty="0"/>
          </a:p>
        </p:txBody>
      </p:sp>
    </p:spTree>
    <p:extLst>
      <p:ext uri="{BB962C8B-B14F-4D97-AF65-F5344CB8AC3E}">
        <p14:creationId xmlns:p14="http://schemas.microsoft.com/office/powerpoint/2010/main" val="2418678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48</a:t>
            </a:fld>
            <a:endParaRPr lang="en-US" dirty="0"/>
          </a:p>
        </p:txBody>
      </p:sp>
    </p:spTree>
    <p:extLst>
      <p:ext uri="{BB962C8B-B14F-4D97-AF65-F5344CB8AC3E}">
        <p14:creationId xmlns:p14="http://schemas.microsoft.com/office/powerpoint/2010/main" val="1748602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49</a:t>
            </a:fld>
            <a:endParaRPr lang="en-US" dirty="0"/>
          </a:p>
        </p:txBody>
      </p:sp>
    </p:spTree>
    <p:extLst>
      <p:ext uri="{BB962C8B-B14F-4D97-AF65-F5344CB8AC3E}">
        <p14:creationId xmlns:p14="http://schemas.microsoft.com/office/powerpoint/2010/main" val="4257689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50</a:t>
            </a:fld>
            <a:endParaRPr lang="en-US" dirty="0"/>
          </a:p>
        </p:txBody>
      </p:sp>
    </p:spTree>
    <p:extLst>
      <p:ext uri="{BB962C8B-B14F-4D97-AF65-F5344CB8AC3E}">
        <p14:creationId xmlns:p14="http://schemas.microsoft.com/office/powerpoint/2010/main" val="93980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12.4  Application of the maximax criterion to the first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7</a:t>
            </a:fld>
            <a:endParaRPr lang="en-US" dirty="0"/>
          </a:p>
        </p:txBody>
      </p:sp>
    </p:spTree>
    <p:extLst>
      <p:ext uri="{BB962C8B-B14F-4D97-AF65-F5344CB8AC3E}">
        <p14:creationId xmlns:p14="http://schemas.microsoft.com/office/powerpoint/2010/main" val="2570719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51</a:t>
            </a:fld>
            <a:endParaRPr lang="en-US" dirty="0"/>
          </a:p>
        </p:txBody>
      </p:sp>
    </p:spTree>
    <p:extLst>
      <p:ext uri="{BB962C8B-B14F-4D97-AF65-F5344CB8AC3E}">
        <p14:creationId xmlns:p14="http://schemas.microsoft.com/office/powerpoint/2010/main" val="23923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52</a:t>
            </a:fld>
            <a:endParaRPr lang="en-US" dirty="0"/>
          </a:p>
        </p:txBody>
      </p:sp>
    </p:spTree>
    <p:extLst>
      <p:ext uri="{BB962C8B-B14F-4D97-AF65-F5344CB8AC3E}">
        <p14:creationId xmlns:p14="http://schemas.microsoft.com/office/powerpoint/2010/main" val="671169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12.8  Posterior probabilities of the states of nature, given the finding from the seismic survey, for the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53</a:t>
            </a:fld>
            <a:endParaRPr lang="en-US" dirty="0"/>
          </a:p>
        </p:txBody>
      </p:sp>
    </p:spTree>
    <p:extLst>
      <p:ext uri="{BB962C8B-B14F-4D97-AF65-F5344CB8AC3E}">
        <p14:creationId xmlns:p14="http://schemas.microsoft.com/office/powerpoint/2010/main" val="3933442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54</a:t>
            </a:fld>
            <a:endParaRPr lang="en-US" dirty="0"/>
          </a:p>
        </p:txBody>
      </p:sp>
    </p:spTree>
    <p:extLst>
      <p:ext uri="{BB962C8B-B14F-4D97-AF65-F5344CB8AC3E}">
        <p14:creationId xmlns:p14="http://schemas.microsoft.com/office/powerpoint/2010/main" val="2067764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55</a:t>
            </a:fld>
            <a:endParaRPr lang="en-US" dirty="0"/>
          </a:p>
        </p:txBody>
      </p:sp>
    </p:spTree>
    <p:extLst>
      <p:ext uri="{BB962C8B-B14F-4D97-AF65-F5344CB8AC3E}">
        <p14:creationId xmlns:p14="http://schemas.microsoft.com/office/powerpoint/2010/main" val="688606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DAC94-9F0F-40D5-A23E-FE7174680F07}" type="slidenum">
              <a:rPr lang="en-US" smtClean="0"/>
              <a:t>57</a:t>
            </a:fld>
            <a:endParaRPr lang="en-US" dirty="0"/>
          </a:p>
        </p:txBody>
      </p:sp>
    </p:spTree>
    <p:extLst>
      <p:ext uri="{BB962C8B-B14F-4D97-AF65-F5344CB8AC3E}">
        <p14:creationId xmlns:p14="http://schemas.microsoft.com/office/powerpoint/2010/main" val="3575539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58</a:t>
            </a:fld>
            <a:endParaRPr lang="en-US" dirty="0"/>
          </a:p>
        </p:txBody>
      </p:sp>
    </p:spTree>
    <p:extLst>
      <p:ext uri="{BB962C8B-B14F-4D97-AF65-F5344CB8AC3E}">
        <p14:creationId xmlns:p14="http://schemas.microsoft.com/office/powerpoint/2010/main" val="2912642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Figure 12.3  </a:t>
            </a:r>
            <a:r>
              <a:rPr lang="en-US" sz="1200" kern="1200" dirty="0">
                <a:solidFill>
                  <a:schemeClr val="tx1"/>
                </a:solidFill>
                <a:effectLst/>
                <a:ea typeface="+mn-ea"/>
                <a:cs typeface="+mn-cs"/>
              </a:rPr>
              <a:t>The Decision Tree dialog box used to specify that the initial node of the first Goferbroke problem is a decision node with two branches, Drill and Sell, with values (partial payoffs) of -100 and 90, respectively.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60</a:t>
            </a:fld>
            <a:endParaRPr lang="en-US" dirty="0"/>
          </a:p>
        </p:txBody>
      </p:sp>
    </p:spTree>
    <p:extLst>
      <p:ext uri="{BB962C8B-B14F-4D97-AF65-F5344CB8AC3E}">
        <p14:creationId xmlns:p14="http://schemas.microsoft.com/office/powerpoint/2010/main" val="1480230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61</a:t>
            </a:fld>
            <a:endParaRPr lang="en-US" dirty="0"/>
          </a:p>
        </p:txBody>
      </p:sp>
    </p:spTree>
    <p:extLst>
      <p:ext uri="{BB962C8B-B14F-4D97-AF65-F5344CB8AC3E}">
        <p14:creationId xmlns:p14="http://schemas.microsoft.com/office/powerpoint/2010/main" val="1382203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63</a:t>
            </a:fld>
            <a:endParaRPr lang="en-US" dirty="0"/>
          </a:p>
        </p:txBody>
      </p:sp>
    </p:spTree>
    <p:extLst>
      <p:ext uri="{BB962C8B-B14F-4D97-AF65-F5344CB8AC3E}">
        <p14:creationId xmlns:p14="http://schemas.microsoft.com/office/powerpoint/2010/main" val="55173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12.4  Application of the maximax criterion to the first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8</a:t>
            </a:fld>
            <a:endParaRPr lang="en-US" dirty="0"/>
          </a:p>
        </p:txBody>
      </p:sp>
    </p:spTree>
    <p:extLst>
      <p:ext uri="{BB962C8B-B14F-4D97-AF65-F5344CB8AC3E}">
        <p14:creationId xmlns:p14="http://schemas.microsoft.com/office/powerpoint/2010/main" val="1940111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64</a:t>
            </a:fld>
            <a:endParaRPr lang="en-US" dirty="0"/>
          </a:p>
        </p:txBody>
      </p:sp>
    </p:spTree>
    <p:extLst>
      <p:ext uri="{BB962C8B-B14F-4D97-AF65-F5344CB8AC3E}">
        <p14:creationId xmlns:p14="http://schemas.microsoft.com/office/powerpoint/2010/main" val="2741587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12.14  The decision tree for the full Goferbroke Co. problem (before including any numbers) when first deciding whether to conduct a seismic survey.</a:t>
            </a:r>
          </a:p>
        </p:txBody>
      </p:sp>
      <p:sp>
        <p:nvSpPr>
          <p:cNvPr id="4" name="Slide Number Placeholder 3"/>
          <p:cNvSpPr>
            <a:spLocks noGrp="1"/>
          </p:cNvSpPr>
          <p:nvPr>
            <p:ph type="sldNum" sz="quarter" idx="10"/>
          </p:nvPr>
        </p:nvSpPr>
        <p:spPr/>
        <p:txBody>
          <a:bodyPr/>
          <a:lstStyle/>
          <a:p>
            <a:fld id="{B92DAC94-9F0F-40D5-A23E-FE7174680F07}" type="slidenum">
              <a:rPr lang="en-US" smtClean="0"/>
              <a:t>65</a:t>
            </a:fld>
            <a:endParaRPr lang="en-US" dirty="0"/>
          </a:p>
        </p:txBody>
      </p:sp>
    </p:spTree>
    <p:extLst>
      <p:ext uri="{BB962C8B-B14F-4D97-AF65-F5344CB8AC3E}">
        <p14:creationId xmlns:p14="http://schemas.microsoft.com/office/powerpoint/2010/main" val="1104524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DAC94-9F0F-40D5-A23E-FE7174680F07}" type="slidenum">
              <a:rPr lang="en-US" smtClean="0"/>
              <a:t>66</a:t>
            </a:fld>
            <a:endParaRPr lang="en-US" dirty="0"/>
          </a:p>
        </p:txBody>
      </p:sp>
    </p:spTree>
    <p:extLst>
      <p:ext uri="{BB962C8B-B14F-4D97-AF65-F5344CB8AC3E}">
        <p14:creationId xmlns:p14="http://schemas.microsoft.com/office/powerpoint/2010/main" val="203986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Table 12.6  Application of the maximum likelihood criterion to the first Goferbroke Co. problem.</a:t>
            </a:r>
          </a:p>
        </p:txBody>
      </p:sp>
      <p:sp>
        <p:nvSpPr>
          <p:cNvPr id="4" name="Slide Number Placeholder 3"/>
          <p:cNvSpPr>
            <a:spLocks noGrp="1"/>
          </p:cNvSpPr>
          <p:nvPr>
            <p:ph type="sldNum" sz="quarter" idx="10"/>
          </p:nvPr>
        </p:nvSpPr>
        <p:spPr/>
        <p:txBody>
          <a:bodyPr/>
          <a:lstStyle/>
          <a:p>
            <a:fld id="{B92DAC94-9F0F-40D5-A23E-FE7174680F07}" type="slidenum">
              <a:rPr lang="en-US" smtClean="0"/>
              <a:t>9</a:t>
            </a:fld>
            <a:endParaRPr lang="en-US" dirty="0"/>
          </a:p>
        </p:txBody>
      </p:sp>
    </p:spTree>
    <p:extLst>
      <p:ext uri="{BB962C8B-B14F-4D97-AF65-F5344CB8AC3E}">
        <p14:creationId xmlns:p14="http://schemas.microsoft.com/office/powerpoint/2010/main" val="319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a:t>Figure 12.1  This spreadsheet shows the application of Bayes’ decision rule to the first Goferbroke Co. problem, where a comparison of the expected payoffs in cells F5:F6 indicates that the Drill alternative should be chosen because it has the largest expected payoff.</a:t>
            </a:r>
          </a:p>
        </p:txBody>
      </p:sp>
      <p:sp>
        <p:nvSpPr>
          <p:cNvPr id="4" name="Slide Number Placeholder 3"/>
          <p:cNvSpPr>
            <a:spLocks noGrp="1"/>
          </p:cNvSpPr>
          <p:nvPr>
            <p:ph type="sldNum" sz="quarter" idx="10"/>
          </p:nvPr>
        </p:nvSpPr>
        <p:spPr/>
        <p:txBody>
          <a:bodyPr/>
          <a:lstStyle/>
          <a:p>
            <a:fld id="{B92DAC94-9F0F-40D5-A23E-FE7174680F07}" type="slidenum">
              <a:rPr lang="en-US" smtClean="0"/>
              <a:t>10</a:t>
            </a:fld>
            <a:endParaRPr lang="en-US" dirty="0"/>
          </a:p>
        </p:txBody>
      </p:sp>
    </p:spTree>
    <p:extLst>
      <p:ext uri="{BB962C8B-B14F-4D97-AF65-F5344CB8AC3E}">
        <p14:creationId xmlns:p14="http://schemas.microsoft.com/office/powerpoint/2010/main" val="347880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B92DAC94-9F0F-40D5-A23E-FE7174680F07}" type="slidenum">
              <a:rPr lang="en-US" smtClean="0"/>
              <a:t>11</a:t>
            </a:fld>
            <a:endParaRPr lang="en-US" dirty="0"/>
          </a:p>
        </p:txBody>
      </p:sp>
    </p:spTree>
    <p:extLst>
      <p:ext uri="{BB962C8B-B14F-4D97-AF65-F5344CB8AC3E}">
        <p14:creationId xmlns:p14="http://schemas.microsoft.com/office/powerpoint/2010/main" val="91804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6812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8494" y="1480"/>
            <a:ext cx="12249705" cy="608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276710"/>
            <a:ext cx="11277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112776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752" y="6324600"/>
            <a:ext cx="320649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Tree>
    <p:extLst>
      <p:ext uri="{BB962C8B-B14F-4D97-AF65-F5344CB8AC3E}">
        <p14:creationId xmlns:p14="http://schemas.microsoft.com/office/powerpoint/2010/main" val="410298926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0" y="3594"/>
            <a:ext cx="12192000" cy="678611"/>
          </a:xfrm>
          <a:prstGeom prst="rect">
            <a:avLst/>
          </a:prstGeom>
        </p:spPr>
        <p:txBody>
          <a:bodyPr anchor="ctr">
            <a:normAutofit/>
          </a:bodyPr>
          <a:lstStyle>
            <a:lvl1pPr>
              <a:defRPr sz="3600"/>
            </a:lvl1pPr>
          </a:lstStyle>
          <a:p>
            <a:r>
              <a:rPr lang="en-US" dirty="0"/>
              <a:t>Slide Title</a:t>
            </a:r>
          </a:p>
        </p:txBody>
      </p:sp>
      <p:sp>
        <p:nvSpPr>
          <p:cNvPr id="8" name="Content Placeholder 1">
            <a:extLst>
              <a:ext uri="{FF2B5EF4-FFF2-40B4-BE49-F238E27FC236}">
                <a16:creationId xmlns:a16="http://schemas.microsoft.com/office/drawing/2014/main" id="{80D9820A-4EA1-4C23-AF53-5D4766B1E639}"/>
              </a:ext>
            </a:extLst>
          </p:cNvPr>
          <p:cNvSpPr>
            <a:spLocks noGrp="1"/>
          </p:cNvSpPr>
          <p:nvPr>
            <p:ph sz="quarter" idx="11" hasCustomPrompt="1"/>
          </p:nvPr>
        </p:nvSpPr>
        <p:spPr>
          <a:xfrm>
            <a:off x="457200" y="870848"/>
            <a:ext cx="11277600" cy="4616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4492463" y="6324600"/>
            <a:ext cx="3207076"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2082800" y="6684964"/>
            <a:ext cx="92964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377284943"/>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652000" y="6400800"/>
            <a:ext cx="2540000" cy="457200"/>
          </a:xfrm>
          <a:prstGeom prst="rect">
            <a:avLst/>
          </a:prstGeom>
          <a:ln/>
        </p:spPr>
        <p:txBody>
          <a:bodyPr/>
          <a:lstStyle>
            <a:lvl1pPr>
              <a:defRPr/>
            </a:lvl1pPr>
          </a:lstStyle>
          <a:p>
            <a:pPr>
              <a:defRPr/>
            </a:pPr>
            <a:fld id="{904D3218-5380-4613-AD26-1B6C23CC7001}" type="slidenum">
              <a:rPr lang="en-US"/>
              <a:pPr>
                <a:defRPr/>
              </a:pPr>
              <a:t>‹#›</a:t>
            </a:fld>
            <a:endParaRPr lang="en-US" dirty="0"/>
          </a:p>
        </p:txBody>
      </p:sp>
    </p:spTree>
    <p:extLst>
      <p:ext uri="{BB962C8B-B14F-4D97-AF65-F5344CB8AC3E}">
        <p14:creationId xmlns:p14="http://schemas.microsoft.com/office/powerpoint/2010/main" val="2133441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Decision Analysis, Ardavan Asef-Vaziri, Based on Hillier &amp; Hillier, McGraw Hill</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17935" y="0"/>
            <a:ext cx="12192000" cy="589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74" r:id="rId4"/>
    <p:sldLayoutId id="2147483775" r:id="rId5"/>
    <p:sldLayoutId id="2147483776" r:id="rId6"/>
  </p:sldLayoutIdLst>
  <p:transition/>
  <p:txStyles>
    <p:titleStyle>
      <a:lvl1pPr algn="l" rtl="0" eaLnBrk="0" fontAlgn="base" hangingPunct="0">
        <a:spcBef>
          <a:spcPct val="0"/>
        </a:spcBef>
        <a:spcAft>
          <a:spcPts val="600"/>
        </a:spcAft>
        <a:defRPr lang="en-US" sz="3200" kern="1200" dirty="0">
          <a:solidFill>
            <a:schemeClr val="bg1"/>
          </a:solidFill>
          <a:latin typeface="Impact" pitchFamily="34" charset="0"/>
          <a:ea typeface="+mn-ea"/>
          <a:cs typeface="+mn-cs"/>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customXml" Target="../ink/ink4.x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Excel_Worksheet2.xlsx"/><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5.xlsx"/><Relationship Id="rId3" Type="http://schemas.openxmlformats.org/officeDocument/2006/relationships/notesSlide" Target="../notesSlides/notesSlide10.xml"/><Relationship Id="rId7" Type="http://schemas.openxmlformats.org/officeDocument/2006/relationships/image" Target="../media/image21.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package" Target="../embeddings/Microsoft_Excel_Worksheet4.xlsx"/><Relationship Id="rId5" Type="http://schemas.openxmlformats.org/officeDocument/2006/relationships/image" Target="../media/image20.emf"/><Relationship Id="rId4" Type="http://schemas.openxmlformats.org/officeDocument/2006/relationships/package" Target="../embeddings/Microsoft_Excel_Worksheet3.xlsx"/><Relationship Id="rId9"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8cYmv-62DOM?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2.xml"/><Relationship Id="rId18" Type="http://schemas.openxmlformats.org/officeDocument/2006/relationships/slide" Target="slide61.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15.xml"/><Relationship Id="rId17" Type="http://schemas.openxmlformats.org/officeDocument/2006/relationships/slide" Target="slide58.xml"/><Relationship Id="rId2" Type="http://schemas.openxmlformats.org/officeDocument/2006/relationships/image" Target="../media/image5.png"/><Relationship Id="rId16" Type="http://schemas.openxmlformats.org/officeDocument/2006/relationships/slide" Target="slide45.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slide" Target="slide3.xml"/><Relationship Id="rId5" Type="http://schemas.openxmlformats.org/officeDocument/2006/relationships/image" Target="../media/image8.png"/><Relationship Id="rId15" Type="http://schemas.openxmlformats.org/officeDocument/2006/relationships/slide" Target="slide30.xm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MNKZdIbH6RQ?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package" Target="../embeddings/Microsoft_Excel_Worksheet6.xlsx"/></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pOw4N6t8-Vk?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package" Target="../embeddings/Microsoft_Excel_Worksheet7.xlsx"/></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4.png"/></Relationships>
</file>

<file path=ppt/slides/_rels/slide3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package" Target="../embeddings/Microsoft_Excel_Worksheet8.xls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zy3EkZ9Ot-o?feature=oembed" TargetMode="External"/><Relationship Id="rId6" Type="http://schemas.openxmlformats.org/officeDocument/2006/relationships/image" Target="../media/image15.jpeg"/><Relationship Id="rId5" Type="http://schemas.openxmlformats.org/officeDocument/2006/relationships/image" Target="../media/image74.png"/><Relationship Id="rId4" Type="http://schemas.openxmlformats.org/officeDocument/2006/relationships/customXml" Target="../ink/ink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42.emf"/><Relationship Id="rId5" Type="http://schemas.openxmlformats.org/officeDocument/2006/relationships/package" Target="../embeddings/Microsoft_Excel_Worksheet9.xlsx"/><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41.emf"/><Relationship Id="rId4" Type="http://schemas.openxmlformats.org/officeDocument/2006/relationships/package" Target="../embeddings/Microsoft_Excel_Worksheet10.xlsx"/></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45.emf"/><Relationship Id="rId4" Type="http://schemas.openxmlformats.org/officeDocument/2006/relationships/package" Target="../embeddings/Microsoft_Excel_Worksheet11.xlsx"/></Relationships>
</file>

<file path=ppt/slides/_rels/slide4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8.e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package" Target="../embeddings/Microsoft_Excel_Worksheet13.xlsx"/><Relationship Id="rId5" Type="http://schemas.openxmlformats.org/officeDocument/2006/relationships/image" Target="../media/image47.emf"/><Relationship Id="rId4" Type="http://schemas.openxmlformats.org/officeDocument/2006/relationships/package" Target="../embeddings/Microsoft_Excel_Worksheet12.xlsx"/></Relationships>
</file>

<file path=ppt/slides/_rels/slide48.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0.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49.emf"/><Relationship Id="rId5" Type="http://schemas.openxmlformats.org/officeDocument/2006/relationships/package" Target="../embeddings/Microsoft_Excel_Worksheet14.xlsx"/><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package" Target="../embeddings/Microsoft_Excel_Worksheet15.xlsx"/></Relationships>
</file>

<file path=ppt/slides/_rels/slide5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3" Type="http://schemas.openxmlformats.org/officeDocument/2006/relationships/hyperlink" Target="https://silverdecisions.pl/" TargetMode="External"/><Relationship Id="rId7"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59.emf"/><Relationship Id="rId4" Type="http://schemas.openxmlformats.org/officeDocument/2006/relationships/package" Target="../embeddings/Microsoft_Excel_Worksheet16.xlsx"/></Relationships>
</file>

<file path=ppt/slides/_rels/slide6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60.emf"/><Relationship Id="rId4" Type="http://schemas.openxmlformats.org/officeDocument/2006/relationships/package" Target="../embeddings/Microsoft_Excel_Worksheet17.xlsx"/></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61.emf"/><Relationship Id="rId4" Type="http://schemas.openxmlformats.org/officeDocument/2006/relationships/package" Target="../embeddings/Microsoft_Excel_Worksheet18.xlsx"/></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62.emf"/><Relationship Id="rId4" Type="http://schemas.openxmlformats.org/officeDocument/2006/relationships/package" Target="../embeddings/Microsoft_Excel_Worksheet19.xlsx"/></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63.emf"/><Relationship Id="rId4" Type="http://schemas.openxmlformats.org/officeDocument/2006/relationships/package" Target="../embeddings/Microsoft_Excel_Worksheet20.xls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68580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Decision Tree Analysis</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14" name="Picture 13" descr="A picture containing shoji, window, building&#10;&#10;Description automatically generated">
            <a:extLst>
              <a:ext uri="{FF2B5EF4-FFF2-40B4-BE49-F238E27FC236}">
                <a16:creationId xmlns:a16="http://schemas.microsoft.com/office/drawing/2014/main" id="{5BC44481-98CF-448B-9743-773D1BF66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6" y="0"/>
            <a:ext cx="12289852" cy="6704909"/>
          </a:xfrm>
          <a:prstGeom prst="rect">
            <a:avLst/>
          </a:prstGeom>
        </p:spPr>
      </p:pic>
      <p:sp>
        <p:nvSpPr>
          <p:cNvPr id="34" name="TextBox 33">
            <a:extLst>
              <a:ext uri="{FF2B5EF4-FFF2-40B4-BE49-F238E27FC236}">
                <a16:creationId xmlns:a16="http://schemas.microsoft.com/office/drawing/2014/main" id="{98924B92-9597-431B-ABBE-440857F74AA0}"/>
              </a:ext>
            </a:extLst>
          </p:cNvPr>
          <p:cNvSpPr txBox="1"/>
          <p:nvPr/>
        </p:nvSpPr>
        <p:spPr>
          <a:xfrm>
            <a:off x="3087428" y="5662020"/>
            <a:ext cx="5638800" cy="523220"/>
          </a:xfrm>
          <a:prstGeom prst="rect">
            <a:avLst/>
          </a:prstGeom>
          <a:noFill/>
        </p:spPr>
        <p:txBody>
          <a:bodyPr wrap="square" rtlCol="0">
            <a:spAutoFit/>
          </a:bodyPr>
          <a:lstStyle/>
          <a:p>
            <a:pPr algn="ctr"/>
            <a:r>
              <a:rPr lang="en-US" sz="2800" dirty="0">
                <a:solidFill>
                  <a:schemeClr val="bg1"/>
                </a:solidFill>
                <a:latin typeface="Lucida Calligraphy" panose="03010101010101010101" pitchFamily="66" charset="0"/>
              </a:rPr>
              <a:t>Ardavan Asef-Vaziri</a:t>
            </a:r>
          </a:p>
        </p:txBody>
      </p:sp>
      <p:pic>
        <p:nvPicPr>
          <p:cNvPr id="8" name="Picture 7">
            <a:extLst>
              <a:ext uri="{FF2B5EF4-FFF2-40B4-BE49-F238E27FC236}">
                <a16:creationId xmlns:a16="http://schemas.microsoft.com/office/drawing/2014/main" id="{AA3F5436-D8A5-4CEB-827D-7BD32EBA668A}"/>
              </a:ext>
            </a:extLst>
          </p:cNvPr>
          <p:cNvPicPr>
            <a:picLocks noChangeAspect="1"/>
          </p:cNvPicPr>
          <p:nvPr/>
        </p:nvPicPr>
        <p:blipFill>
          <a:blip r:embed="rId6"/>
          <a:stretch>
            <a:fillRect/>
          </a:stretch>
        </p:blipFill>
        <p:spPr>
          <a:xfrm>
            <a:off x="3087428" y="1560569"/>
            <a:ext cx="3240141" cy="3947939"/>
          </a:xfrm>
          <a:prstGeom prst="rect">
            <a:avLst/>
          </a:prstGeom>
        </p:spPr>
      </p:pic>
      <p:pic>
        <p:nvPicPr>
          <p:cNvPr id="6" name="Picture 5">
            <a:extLst>
              <a:ext uri="{FF2B5EF4-FFF2-40B4-BE49-F238E27FC236}">
                <a16:creationId xmlns:a16="http://schemas.microsoft.com/office/drawing/2014/main" id="{7E0C96F3-84B8-44DC-A702-BD43CBB43B7D}"/>
              </a:ext>
            </a:extLst>
          </p:cNvPr>
          <p:cNvPicPr>
            <a:picLocks noChangeAspect="1"/>
          </p:cNvPicPr>
          <p:nvPr/>
        </p:nvPicPr>
        <p:blipFill>
          <a:blip r:embed="rId7"/>
          <a:stretch>
            <a:fillRect/>
          </a:stretch>
        </p:blipFill>
        <p:spPr>
          <a:xfrm>
            <a:off x="6254339" y="3408429"/>
            <a:ext cx="3009524" cy="2257143"/>
          </a:xfrm>
          <a:prstGeom prst="rect">
            <a:avLst/>
          </a:prstGeom>
          <a:ln>
            <a:noFill/>
          </a:ln>
        </p:spPr>
      </p:pic>
      <p:pic>
        <p:nvPicPr>
          <p:cNvPr id="32" name="!!Picture 4">
            <a:extLst>
              <a:ext uri="{FF2B5EF4-FFF2-40B4-BE49-F238E27FC236}">
                <a16:creationId xmlns:a16="http://schemas.microsoft.com/office/drawing/2014/main" id="{B1EDF75D-70D6-413B-9CCF-738D9A650069}"/>
              </a:ext>
            </a:extLst>
          </p:cNvPr>
          <p:cNvPicPr>
            <a:picLocks noChangeAspect="1"/>
          </p:cNvPicPr>
          <p:nvPr/>
        </p:nvPicPr>
        <p:blipFill>
          <a:blip r:embed="rId8"/>
          <a:stretch>
            <a:fillRect/>
          </a:stretch>
        </p:blipFill>
        <p:spPr>
          <a:xfrm>
            <a:off x="6400800" y="2100408"/>
            <a:ext cx="3154956" cy="1688152"/>
          </a:xfrm>
          <a:prstGeom prst="rect">
            <a:avLst/>
          </a:prstGeom>
        </p:spPr>
      </p:pic>
    </p:spTree>
    <p:extLst>
      <p:ext uri="{BB962C8B-B14F-4D97-AF65-F5344CB8AC3E}">
        <p14:creationId xmlns:p14="http://schemas.microsoft.com/office/powerpoint/2010/main" val="7735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0"/>
            <a:ext cx="12192000" cy="584518"/>
          </a:xfrm>
        </p:spPr>
        <p:txBody>
          <a:bodyPr>
            <a:normAutofit fontScale="90000"/>
          </a:bodyPr>
          <a:lstStyle/>
          <a:p>
            <a:r>
              <a:rPr lang="en-US" dirty="0"/>
              <a:t>Expected Values</a:t>
            </a:r>
            <a:endParaRPr lang="en-US" sz="1000" b="0" dirty="0"/>
          </a:p>
        </p:txBody>
      </p:sp>
      <p:sp>
        <p:nvSpPr>
          <p:cNvPr id="15" name="Content Placeholder 2"/>
          <p:cNvSpPr>
            <a:spLocks noGrp="1"/>
          </p:cNvSpPr>
          <p:nvPr>
            <p:ph sz="quarter" idx="11"/>
          </p:nvPr>
        </p:nvSpPr>
        <p:spPr>
          <a:xfrm>
            <a:off x="55418" y="609600"/>
            <a:ext cx="12136582" cy="1752600"/>
          </a:xfrm>
        </p:spPr>
        <p:txBody>
          <a:bodyPr>
            <a:noAutofit/>
          </a:bodyPr>
          <a:lstStyle/>
          <a:p>
            <a:pPr>
              <a:lnSpc>
                <a:spcPct val="110000"/>
              </a:lnSpc>
            </a:pPr>
            <a:r>
              <a:rPr lang="en-US" sz="2400" dirty="0">
                <a:latin typeface="Arial" panose="020B0604020202020204" pitchFamily="34" charset="0"/>
                <a:cs typeface="Arial" panose="020B0604020202020204" pitchFamily="34" charset="0"/>
              </a:rPr>
              <a:t>It accounts for all the states of nature and their probabilities.</a:t>
            </a:r>
          </a:p>
          <a:p>
            <a:pPr>
              <a:lnSpc>
                <a:spcPct val="110000"/>
              </a:lnSpc>
            </a:pPr>
            <a:r>
              <a:rPr lang="en-US" sz="2400" dirty="0">
                <a:latin typeface="Arial" panose="020B0604020202020204" pitchFamily="34" charset="0"/>
                <a:cs typeface="Arial" panose="020B0604020202020204" pitchFamily="34" charset="0"/>
              </a:rPr>
              <a:t>For each decision alternative, calculate the weighted average of its payoff by multiplying each payoff by the prior probability and summing these products. This is the expected payoff (EP).</a:t>
            </a:r>
          </a:p>
          <a:p>
            <a:pPr>
              <a:lnSpc>
                <a:spcPct val="110000"/>
              </a:lnSpc>
            </a:pPr>
            <a:r>
              <a:rPr lang="en-US" sz="2400" dirty="0">
                <a:latin typeface="Arial" panose="020B0604020202020204" pitchFamily="34" charset="0"/>
                <a:cs typeface="Arial" panose="020B0604020202020204" pitchFamily="34" charset="0"/>
              </a:rPr>
              <a:t>The expected payoff can be interpreted as what the average payoff would become if the same situation were repeated many times. Therefore, on average, repeatedly applying probabilities to make decisions will lead to larger payoffs in the long run than any other criterion.</a:t>
            </a:r>
          </a:p>
          <a:p>
            <a:pPr>
              <a:lnSpc>
                <a:spcPct val="110000"/>
              </a:lnSpc>
            </a:pPr>
            <a:r>
              <a:rPr lang="en-US" sz="2400" dirty="0">
                <a:latin typeface="Arial" panose="020B0604020202020204" pitchFamily="34" charset="0"/>
                <a:cs typeface="Arial" panose="020B0604020202020204" pitchFamily="34" charset="0"/>
              </a:rPr>
              <a:t>Choose the decision alternative that has the largest expected payoff.</a:t>
            </a:r>
          </a:p>
          <a:p>
            <a:pPr>
              <a:lnSpc>
                <a:spcPct val="110000"/>
              </a:lnSpc>
            </a:pPr>
            <a:r>
              <a:rPr lang="en-US" sz="2400" kern="0" dirty="0">
                <a:latin typeface="Arial" panose="020B0604020202020204" pitchFamily="34" charset="0"/>
                <a:cs typeface="Arial" panose="020B0604020202020204" pitchFamily="34" charset="0"/>
              </a:rPr>
              <a:t>It ignores typical aversion to risk. By focusing on average outcomes, expected (monetary) payoffs ignore the effect that the amount of variability in the possible outcomes should have on decision making.</a:t>
            </a:r>
          </a:p>
          <a:p>
            <a:pPr>
              <a:lnSpc>
                <a:spcPct val="110000"/>
              </a:lnSpc>
            </a:pPr>
            <a:endParaRPr lang="en-US" sz="24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92C320D1-AC07-4F33-BD80-47E4545BEF24}"/>
              </a:ext>
            </a:extLst>
          </p:cNvPr>
          <p:cNvSpPr txBox="1">
            <a:spLocks/>
          </p:cNvSpPr>
          <p:nvPr/>
        </p:nvSpPr>
        <p:spPr>
          <a:xfrm>
            <a:off x="990600" y="4783455"/>
            <a:ext cx="12136582" cy="2432051"/>
          </a:xfrm>
        </p:spPr>
        <p:txBody>
          <a:bodyPr>
            <a:no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110000"/>
              </a:lnSpc>
            </a:pP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89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91126"/>
          </a:xfrm>
        </p:spPr>
        <p:txBody>
          <a:bodyPr>
            <a:normAutofit/>
          </a:bodyPr>
          <a:lstStyle/>
          <a:p>
            <a:r>
              <a:rPr lang="en-US" sz="3200" dirty="0"/>
              <a:t>Expected Value and Risk</a:t>
            </a:r>
          </a:p>
        </p:txBody>
      </p:sp>
      <p:graphicFrame>
        <p:nvGraphicFramePr>
          <p:cNvPr id="3" name="Object 2">
            <a:extLst>
              <a:ext uri="{FF2B5EF4-FFF2-40B4-BE49-F238E27FC236}">
                <a16:creationId xmlns:a16="http://schemas.microsoft.com/office/drawing/2014/main" id="{5B94FE39-84CB-480C-8DC3-A41D47396405}"/>
              </a:ext>
            </a:extLst>
          </p:cNvPr>
          <p:cNvGraphicFramePr>
            <a:graphicFrameLocks noChangeAspect="1"/>
          </p:cNvGraphicFramePr>
          <p:nvPr>
            <p:extLst>
              <p:ext uri="{D42A27DB-BD31-4B8C-83A1-F6EECF244321}">
                <p14:modId xmlns:p14="http://schemas.microsoft.com/office/powerpoint/2010/main" val="2205695471"/>
              </p:ext>
            </p:extLst>
          </p:nvPr>
        </p:nvGraphicFramePr>
        <p:xfrm>
          <a:off x="76199" y="614574"/>
          <a:ext cx="12036441" cy="5786226"/>
        </p:xfrm>
        <a:graphic>
          <a:graphicData uri="http://schemas.openxmlformats.org/presentationml/2006/ole">
            <mc:AlternateContent xmlns:mc="http://schemas.openxmlformats.org/markup-compatibility/2006">
              <mc:Choice xmlns:v="urn:schemas-microsoft-com:vml" Requires="v">
                <p:oleObj spid="_x0000_s94328" name="Worksheet" r:id="rId4" imgW="8401028" imgH="4038690" progId="Excel.Sheet.12">
                  <p:embed/>
                </p:oleObj>
              </mc:Choice>
              <mc:Fallback>
                <p:oleObj name="Worksheet" r:id="rId4" imgW="8401028" imgH="4038690" progId="Excel.Sheet.12">
                  <p:embed/>
                  <p:pic>
                    <p:nvPicPr>
                      <p:cNvPr id="3" name="Object 2">
                        <a:extLst>
                          <a:ext uri="{FF2B5EF4-FFF2-40B4-BE49-F238E27FC236}">
                            <a16:creationId xmlns:a16="http://schemas.microsoft.com/office/drawing/2014/main" id="{5B94FE39-84CB-480C-8DC3-A41D47396405}"/>
                          </a:ext>
                        </a:extLst>
                      </p:cNvPr>
                      <p:cNvPicPr/>
                      <p:nvPr/>
                    </p:nvPicPr>
                    <p:blipFill>
                      <a:blip r:embed="rId5"/>
                      <a:stretch>
                        <a:fillRect/>
                      </a:stretch>
                    </p:blipFill>
                    <p:spPr>
                      <a:xfrm>
                        <a:off x="76199" y="614574"/>
                        <a:ext cx="12036441" cy="5786226"/>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0C7D494-A43C-44AC-A1B7-AF746E67F5AA}"/>
                  </a:ext>
                </a:extLst>
              </p14:cNvPr>
              <p14:cNvContentPartPr/>
              <p14:nvPr/>
            </p14:nvContentPartPr>
            <p14:xfrm>
              <a:off x="13653840" y="2925680"/>
              <a:ext cx="10800" cy="360"/>
            </p14:xfrm>
          </p:contentPart>
        </mc:Choice>
        <mc:Fallback xmlns="">
          <p:pic>
            <p:nvPicPr>
              <p:cNvPr id="4" name="Ink 3">
                <a:extLst>
                  <a:ext uri="{FF2B5EF4-FFF2-40B4-BE49-F238E27FC236}">
                    <a16:creationId xmlns:a16="http://schemas.microsoft.com/office/drawing/2014/main" id="{00C7D494-A43C-44AC-A1B7-AF746E67F5AA}"/>
                  </a:ext>
                </a:extLst>
              </p:cNvPr>
              <p:cNvPicPr/>
              <p:nvPr/>
            </p:nvPicPr>
            <p:blipFill>
              <a:blip r:embed="rId7"/>
              <a:stretch>
                <a:fillRect/>
              </a:stretch>
            </p:blipFill>
            <p:spPr>
              <a:xfrm>
                <a:off x="13645200" y="2917040"/>
                <a:ext cx="28440" cy="18000"/>
              </a:xfrm>
              <a:prstGeom prst="rect">
                <a:avLst/>
              </a:prstGeom>
            </p:spPr>
          </p:pic>
        </mc:Fallback>
      </mc:AlternateContent>
    </p:spTree>
    <p:extLst>
      <p:ext uri="{BB962C8B-B14F-4D97-AF65-F5344CB8AC3E}">
        <p14:creationId xmlns:p14="http://schemas.microsoft.com/office/powerpoint/2010/main" val="321989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 y="0"/>
            <a:ext cx="1226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en-US" sz="3200" dirty="0">
                <a:solidFill>
                  <a:schemeClr val="bg1"/>
                </a:solidFill>
                <a:latin typeface="Impact" pitchFamily="34" charset="0"/>
              </a:rPr>
              <a:t>Example: Decisions &amp; States of Nature</a:t>
            </a:r>
          </a:p>
        </p:txBody>
      </p:sp>
      <p:sp>
        <p:nvSpPr>
          <p:cNvPr id="410627" name="Text Box 3"/>
          <p:cNvSpPr txBox="1">
            <a:spLocks noChangeArrowheads="1"/>
          </p:cNvSpPr>
          <p:nvPr/>
        </p:nvSpPr>
        <p:spPr bwMode="auto">
          <a:xfrm>
            <a:off x="25400" y="600219"/>
            <a:ext cx="12166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en-US" sz="2400" dirty="0">
                <a:latin typeface="Arial" panose="020B0604020202020204" pitchFamily="34" charset="0"/>
                <a:cs typeface="Arial" panose="020B0604020202020204" pitchFamily="34" charset="0"/>
              </a:rPr>
              <a:t>Management should decide whether to make a part  at house or outsource it. Outsource at  $11 per unit.</a:t>
            </a:r>
          </a:p>
          <a:p>
            <a:r>
              <a:rPr lang="en-US" sz="2400" dirty="0">
                <a:latin typeface="Arial" panose="020B0604020202020204" pitchFamily="34" charset="0"/>
                <a:cs typeface="Arial" panose="020B0604020202020204" pitchFamily="34" charset="0"/>
              </a:rPr>
              <a:t>To make it at house; two processes: Advanced and Intermediate</a:t>
            </a:r>
          </a:p>
          <a:p>
            <a:r>
              <a:rPr lang="en-US" sz="2400" dirty="0">
                <a:latin typeface="Arial" panose="020B0604020202020204" pitchFamily="34" charset="0"/>
                <a:cs typeface="Arial" panose="020B0604020202020204" pitchFamily="34" charset="0"/>
              </a:rPr>
              <a:t>(1) At house with intermediate process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Fixed Cost:	$70,000/year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Variable Cost:	$7 per unit  </a:t>
            </a:r>
          </a:p>
          <a:p>
            <a:r>
              <a:rPr lang="en-US" sz="2400" dirty="0">
                <a:latin typeface="Arial" panose="020B0604020202020204" pitchFamily="34" charset="0"/>
                <a:cs typeface="Arial" panose="020B0604020202020204" pitchFamily="34" charset="0"/>
              </a:rPr>
              <a:t>(2) At house with advanced process.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Fixed Cost:	$140,000/year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Variable Cost:	$4 per unit</a:t>
            </a:r>
          </a:p>
          <a:p>
            <a:endParaRPr lang="en-US" sz="2400" dirty="0">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F6381175-F65A-4B75-8E7C-40F46D282336}"/>
              </a:ext>
            </a:extLst>
          </p:cNvPr>
          <p:cNvSpPr txBox="1">
            <a:spLocks noChangeArrowheads="1"/>
          </p:cNvSpPr>
          <p:nvPr/>
        </p:nvSpPr>
        <p:spPr bwMode="auto">
          <a:xfrm>
            <a:off x="6096000" y="2286000"/>
            <a:ext cx="5727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en-US" sz="2400" dirty="0">
                <a:latin typeface="Arial" panose="020B0604020202020204" pitchFamily="34" charset="0"/>
                <a:cs typeface="Arial" panose="020B0604020202020204" pitchFamily="34" charset="0"/>
              </a:rPr>
              <a:t>Sales price is $12 per unit.</a:t>
            </a:r>
          </a:p>
          <a:p>
            <a:r>
              <a:rPr lang="en-US" sz="2400" dirty="0">
                <a:latin typeface="Arial" panose="020B0604020202020204" pitchFamily="34" charset="0"/>
                <a:cs typeface="Arial" panose="020B0604020202020204" pitchFamily="34" charset="0"/>
              </a:rPr>
              <a:t>The are 10000, 20000, and 30000 units.</a:t>
            </a:r>
          </a:p>
          <a:p>
            <a:r>
              <a:rPr lang="en-US" sz="2400" dirty="0">
                <a:latin typeface="Arial" panose="020B0604020202020204" pitchFamily="34" charset="0"/>
                <a:cs typeface="Arial" panose="020B0604020202020204" pitchFamily="34" charset="0"/>
              </a:rPr>
              <a:t>Prepare a payoff table for this problem</a:t>
            </a:r>
          </a:p>
          <a:p>
            <a:r>
              <a:rPr lang="en-US" sz="2400" dirty="0">
                <a:latin typeface="Arial" panose="020B0604020202020204" pitchFamily="34" charset="0"/>
                <a:cs typeface="Arial" panose="020B0604020202020204" pitchFamily="34" charset="0"/>
              </a:rPr>
              <a:t>Payoff = Profit = PQ-F-VQ = (P-V)Q-F</a:t>
            </a:r>
          </a:p>
          <a:p>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267476-232D-41A8-BEA5-299465E55FB2}"/>
              </a:ext>
            </a:extLst>
          </p:cNvPr>
          <p:cNvPicPr>
            <a:picLocks noChangeAspect="1"/>
          </p:cNvPicPr>
          <p:nvPr/>
        </p:nvPicPr>
        <p:blipFill>
          <a:blip r:embed="rId4"/>
          <a:stretch>
            <a:fillRect/>
          </a:stretch>
        </p:blipFill>
        <p:spPr>
          <a:xfrm>
            <a:off x="-25400" y="3962400"/>
            <a:ext cx="12192000" cy="2387350"/>
          </a:xfrm>
          <a:prstGeom prst="rect">
            <a:avLst/>
          </a:prstGeom>
        </p:spPr>
      </p:pic>
      <p:graphicFrame>
        <p:nvGraphicFramePr>
          <p:cNvPr id="5" name="Object 4">
            <a:extLst>
              <a:ext uri="{FF2B5EF4-FFF2-40B4-BE49-F238E27FC236}">
                <a16:creationId xmlns:a16="http://schemas.microsoft.com/office/drawing/2014/main" id="{0462B6C0-1648-4C57-88ED-A6C1D857DD6F}"/>
              </a:ext>
            </a:extLst>
          </p:cNvPr>
          <p:cNvGraphicFramePr>
            <a:graphicFrameLocks noChangeAspect="1"/>
          </p:cNvGraphicFramePr>
          <p:nvPr/>
        </p:nvGraphicFramePr>
        <p:xfrm>
          <a:off x="395288" y="4365625"/>
          <a:ext cx="11796712" cy="1984375"/>
        </p:xfrm>
        <a:graphic>
          <a:graphicData uri="http://schemas.openxmlformats.org/presentationml/2006/ole">
            <mc:AlternateContent xmlns:mc="http://schemas.openxmlformats.org/markup-compatibility/2006">
              <mc:Choice xmlns:v="urn:schemas-microsoft-com:vml" Requires="v">
                <p:oleObj spid="_x0000_s147481" name="Worksheet" r:id="rId5" imgW="5591200" imgH="961974" progId="Excel.Sheet.12">
                  <p:embed/>
                </p:oleObj>
              </mc:Choice>
              <mc:Fallback>
                <p:oleObj name="Worksheet" r:id="rId5" imgW="5591200" imgH="961974" progId="Excel.Sheet.12">
                  <p:embed/>
                  <p:pic>
                    <p:nvPicPr>
                      <p:cNvPr id="5" name="Object 4">
                        <a:extLst>
                          <a:ext uri="{FF2B5EF4-FFF2-40B4-BE49-F238E27FC236}">
                            <a16:creationId xmlns:a16="http://schemas.microsoft.com/office/drawing/2014/main" id="{0462B6C0-1648-4C57-88ED-A6C1D857DD6F}"/>
                          </a:ext>
                        </a:extLst>
                      </p:cNvPr>
                      <p:cNvPicPr/>
                      <p:nvPr/>
                    </p:nvPicPr>
                    <p:blipFill>
                      <a:blip r:embed="rId6"/>
                      <a:stretch>
                        <a:fillRect/>
                      </a:stretch>
                    </p:blipFill>
                    <p:spPr>
                      <a:xfrm>
                        <a:off x="395288" y="4365625"/>
                        <a:ext cx="11796712" cy="1984375"/>
                      </a:xfrm>
                      <a:prstGeom prst="rect">
                        <a:avLst/>
                      </a:prstGeom>
                    </p:spPr>
                  </p:pic>
                </p:oleObj>
              </mc:Fallback>
            </mc:AlternateContent>
          </a:graphicData>
        </a:graphic>
      </p:graphicFrame>
    </p:spTree>
    <p:extLst>
      <p:ext uri="{BB962C8B-B14F-4D97-AF65-F5344CB8AC3E}">
        <p14:creationId xmlns:p14="http://schemas.microsoft.com/office/powerpoint/2010/main" val="1295270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dissolve">
                                      <p:cBhvr>
                                        <p:cTn id="7" dur="500"/>
                                        <p:tgtEl>
                                          <p:spTgt spid="410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Effect transition="in" filter="dissolve">
                                      <p:cBhvr>
                                        <p:cTn id="12" dur="500"/>
                                        <p:tgtEl>
                                          <p:spTgt spid="410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627">
                                            <p:txEl>
                                              <p:pRg st="2" end="2"/>
                                            </p:txEl>
                                          </p:spTgt>
                                        </p:tgtEl>
                                        <p:attrNameLst>
                                          <p:attrName>style.visibility</p:attrName>
                                        </p:attrNameLst>
                                      </p:cBhvr>
                                      <p:to>
                                        <p:strVal val="visible"/>
                                      </p:to>
                                    </p:set>
                                    <p:animEffect transition="in" filter="dissolve">
                                      <p:cBhvr>
                                        <p:cTn id="17" dur="500"/>
                                        <p:tgtEl>
                                          <p:spTgt spid="410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627">
                                            <p:txEl>
                                              <p:pRg st="3" end="3"/>
                                            </p:txEl>
                                          </p:spTgt>
                                        </p:tgtEl>
                                        <p:attrNameLst>
                                          <p:attrName>style.visibility</p:attrName>
                                        </p:attrNameLst>
                                      </p:cBhvr>
                                      <p:to>
                                        <p:strVal val="visible"/>
                                      </p:to>
                                    </p:set>
                                    <p:animEffect transition="in" filter="dissolve">
                                      <p:cBhvr>
                                        <p:cTn id="22" dur="500"/>
                                        <p:tgtEl>
                                          <p:spTgt spid="410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dissolv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 y="0"/>
            <a:ext cx="1226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en-US" sz="3200" dirty="0">
                <a:solidFill>
                  <a:schemeClr val="bg1"/>
                </a:solidFill>
                <a:latin typeface="Impact" pitchFamily="34" charset="0"/>
              </a:rPr>
              <a:t>Maximax, MaxiMin Expected </a:t>
            </a:r>
          </a:p>
        </p:txBody>
      </p:sp>
      <p:graphicFrame>
        <p:nvGraphicFramePr>
          <p:cNvPr id="3" name="Object 2">
            <a:extLst>
              <a:ext uri="{FF2B5EF4-FFF2-40B4-BE49-F238E27FC236}">
                <a16:creationId xmlns:a16="http://schemas.microsoft.com/office/drawing/2014/main" id="{1AAB7E76-626C-49CF-9A94-1B9BD0D87368}"/>
              </a:ext>
            </a:extLst>
          </p:cNvPr>
          <p:cNvGraphicFramePr>
            <a:graphicFrameLocks noChangeAspect="1"/>
          </p:cNvGraphicFramePr>
          <p:nvPr/>
        </p:nvGraphicFramePr>
        <p:xfrm>
          <a:off x="152401" y="720264"/>
          <a:ext cx="6238875" cy="1804987"/>
        </p:xfrm>
        <a:graphic>
          <a:graphicData uri="http://schemas.openxmlformats.org/presentationml/2006/ole">
            <mc:AlternateContent xmlns:mc="http://schemas.openxmlformats.org/markup-compatibility/2006">
              <mc:Choice xmlns:v="urn:schemas-microsoft-com:vml" Requires="v">
                <p:oleObj spid="_x0000_s148554" name="Worksheet" r:id="rId4" imgW="3324113" imgH="961974" progId="Excel.Sheet.12">
                  <p:embed/>
                </p:oleObj>
              </mc:Choice>
              <mc:Fallback>
                <p:oleObj name="Worksheet" r:id="rId4" imgW="3324113" imgH="961974" progId="Excel.Sheet.12">
                  <p:embed/>
                  <p:pic>
                    <p:nvPicPr>
                      <p:cNvPr id="3" name="Object 2">
                        <a:extLst>
                          <a:ext uri="{FF2B5EF4-FFF2-40B4-BE49-F238E27FC236}">
                            <a16:creationId xmlns:a16="http://schemas.microsoft.com/office/drawing/2014/main" id="{1AAB7E76-626C-49CF-9A94-1B9BD0D87368}"/>
                          </a:ext>
                        </a:extLst>
                      </p:cNvPr>
                      <p:cNvPicPr/>
                      <p:nvPr/>
                    </p:nvPicPr>
                    <p:blipFill>
                      <a:blip r:embed="rId5"/>
                      <a:stretch>
                        <a:fillRect/>
                      </a:stretch>
                    </p:blipFill>
                    <p:spPr>
                      <a:xfrm>
                        <a:off x="152401" y="720264"/>
                        <a:ext cx="6238875" cy="180498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99CCC16B-C494-419F-AE64-C64F88968C8F}"/>
              </a:ext>
            </a:extLst>
          </p:cNvPr>
          <p:cNvGraphicFramePr>
            <a:graphicFrameLocks noChangeAspect="1"/>
          </p:cNvGraphicFramePr>
          <p:nvPr>
            <p:extLst>
              <p:ext uri="{D42A27DB-BD31-4B8C-83A1-F6EECF244321}">
                <p14:modId xmlns:p14="http://schemas.microsoft.com/office/powerpoint/2010/main" val="186747595"/>
              </p:ext>
            </p:extLst>
          </p:nvPr>
        </p:nvGraphicFramePr>
        <p:xfrm>
          <a:off x="152400" y="2623363"/>
          <a:ext cx="6477000" cy="1611273"/>
        </p:xfrm>
        <a:graphic>
          <a:graphicData uri="http://schemas.openxmlformats.org/presentationml/2006/ole">
            <mc:AlternateContent xmlns:mc="http://schemas.openxmlformats.org/markup-compatibility/2006">
              <mc:Choice xmlns:v="urn:schemas-microsoft-com:vml" Requires="v">
                <p:oleObj spid="_x0000_s148555" name="Worksheet" r:id="rId6" imgW="3867113" imgH="961894" progId="Excel.Sheet.12">
                  <p:embed/>
                </p:oleObj>
              </mc:Choice>
              <mc:Fallback>
                <p:oleObj name="Worksheet" r:id="rId6" imgW="3867113" imgH="961894" progId="Excel.Sheet.12">
                  <p:embed/>
                  <p:pic>
                    <p:nvPicPr>
                      <p:cNvPr id="4" name="Object 3">
                        <a:extLst>
                          <a:ext uri="{FF2B5EF4-FFF2-40B4-BE49-F238E27FC236}">
                            <a16:creationId xmlns:a16="http://schemas.microsoft.com/office/drawing/2014/main" id="{99CCC16B-C494-419F-AE64-C64F88968C8F}"/>
                          </a:ext>
                        </a:extLst>
                      </p:cNvPr>
                      <p:cNvPicPr/>
                      <p:nvPr/>
                    </p:nvPicPr>
                    <p:blipFill>
                      <a:blip r:embed="rId7"/>
                      <a:stretch>
                        <a:fillRect/>
                      </a:stretch>
                    </p:blipFill>
                    <p:spPr>
                      <a:xfrm>
                        <a:off x="152400" y="2623363"/>
                        <a:ext cx="6477000" cy="161127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24C1F7E-4D28-44E6-9085-8792CCB7C0BF}"/>
              </a:ext>
            </a:extLst>
          </p:cNvPr>
          <p:cNvGraphicFramePr>
            <a:graphicFrameLocks noChangeAspect="1"/>
          </p:cNvGraphicFramePr>
          <p:nvPr/>
        </p:nvGraphicFramePr>
        <p:xfrm>
          <a:off x="154622" y="4419600"/>
          <a:ext cx="6738938" cy="2049463"/>
        </p:xfrm>
        <a:graphic>
          <a:graphicData uri="http://schemas.openxmlformats.org/presentationml/2006/ole">
            <mc:AlternateContent xmlns:mc="http://schemas.openxmlformats.org/markup-compatibility/2006">
              <mc:Choice xmlns:v="urn:schemas-microsoft-com:vml" Requires="v">
                <p:oleObj spid="_x0000_s148556" name="Worksheet" r:id="rId8" imgW="3790856" imgH="1152422" progId="Excel.Sheet.12">
                  <p:embed/>
                </p:oleObj>
              </mc:Choice>
              <mc:Fallback>
                <p:oleObj name="Worksheet" r:id="rId8" imgW="3790856" imgH="1152422" progId="Excel.Sheet.12">
                  <p:embed/>
                  <p:pic>
                    <p:nvPicPr>
                      <p:cNvPr id="5" name="Object 4">
                        <a:extLst>
                          <a:ext uri="{FF2B5EF4-FFF2-40B4-BE49-F238E27FC236}">
                            <a16:creationId xmlns:a16="http://schemas.microsoft.com/office/drawing/2014/main" id="{D24C1F7E-4D28-44E6-9085-8792CCB7C0BF}"/>
                          </a:ext>
                        </a:extLst>
                      </p:cNvPr>
                      <p:cNvPicPr/>
                      <p:nvPr/>
                    </p:nvPicPr>
                    <p:blipFill>
                      <a:blip r:embed="rId9"/>
                      <a:stretch>
                        <a:fillRect/>
                      </a:stretch>
                    </p:blipFill>
                    <p:spPr>
                      <a:xfrm>
                        <a:off x="154622" y="4419600"/>
                        <a:ext cx="6738938" cy="2049463"/>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0723A138-A45F-444D-8393-8499B383FCA1}"/>
              </a:ext>
            </a:extLst>
          </p:cNvPr>
          <p:cNvGrpSpPr/>
          <p:nvPr/>
        </p:nvGrpSpPr>
        <p:grpSpPr>
          <a:xfrm>
            <a:off x="4876800" y="1470495"/>
            <a:ext cx="931035" cy="998420"/>
            <a:chOff x="4876800" y="1470495"/>
            <a:chExt cx="931035" cy="998420"/>
          </a:xfrm>
        </p:grpSpPr>
        <p:sp>
          <p:nvSpPr>
            <p:cNvPr id="25" name="Rectangle 24">
              <a:extLst>
                <a:ext uri="{FF2B5EF4-FFF2-40B4-BE49-F238E27FC236}">
                  <a16:creationId xmlns:a16="http://schemas.microsoft.com/office/drawing/2014/main" id="{639E7068-0C04-43E4-8166-0EE1B7C1B01F}"/>
                </a:ext>
              </a:extLst>
            </p:cNvPr>
            <p:cNvSpPr/>
            <p:nvPr/>
          </p:nvSpPr>
          <p:spPr bwMode="auto">
            <a:xfrm>
              <a:off x="4969635" y="1470495"/>
              <a:ext cx="8382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7" name="Rectangle 26">
              <a:extLst>
                <a:ext uri="{FF2B5EF4-FFF2-40B4-BE49-F238E27FC236}">
                  <a16:creationId xmlns:a16="http://schemas.microsoft.com/office/drawing/2014/main" id="{CBFDEC65-88F4-499D-A967-05DB42FC4100}"/>
                </a:ext>
              </a:extLst>
            </p:cNvPr>
            <p:cNvSpPr/>
            <p:nvPr/>
          </p:nvSpPr>
          <p:spPr bwMode="auto">
            <a:xfrm>
              <a:off x="4876800" y="1873130"/>
              <a:ext cx="838200" cy="2230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8" name="Rectangle 27">
              <a:extLst>
                <a:ext uri="{FF2B5EF4-FFF2-40B4-BE49-F238E27FC236}">
                  <a16:creationId xmlns:a16="http://schemas.microsoft.com/office/drawing/2014/main" id="{D8744435-C144-4C22-A279-81EB56D7D6B1}"/>
                </a:ext>
              </a:extLst>
            </p:cNvPr>
            <p:cNvSpPr/>
            <p:nvPr/>
          </p:nvSpPr>
          <p:spPr bwMode="auto">
            <a:xfrm>
              <a:off x="4876800" y="2245834"/>
              <a:ext cx="838200" cy="2230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
        <p:nvSpPr>
          <p:cNvPr id="29" name="Rectangle 28">
            <a:extLst>
              <a:ext uri="{FF2B5EF4-FFF2-40B4-BE49-F238E27FC236}">
                <a16:creationId xmlns:a16="http://schemas.microsoft.com/office/drawing/2014/main" id="{94C53824-E5AC-4AB3-AA36-E01C81EC0E39}"/>
              </a:ext>
            </a:extLst>
          </p:cNvPr>
          <p:cNvSpPr/>
          <p:nvPr/>
        </p:nvSpPr>
        <p:spPr bwMode="auto">
          <a:xfrm>
            <a:off x="5882389" y="2254421"/>
            <a:ext cx="457200" cy="2059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nvGrpSpPr>
          <p:cNvPr id="31" name="Group 30">
            <a:extLst>
              <a:ext uri="{FF2B5EF4-FFF2-40B4-BE49-F238E27FC236}">
                <a16:creationId xmlns:a16="http://schemas.microsoft.com/office/drawing/2014/main" id="{A239CCDD-5E14-43D8-A387-DC3FFDD3118C}"/>
              </a:ext>
            </a:extLst>
          </p:cNvPr>
          <p:cNvGrpSpPr/>
          <p:nvPr/>
        </p:nvGrpSpPr>
        <p:grpSpPr>
          <a:xfrm>
            <a:off x="5253863" y="3309452"/>
            <a:ext cx="638686" cy="866136"/>
            <a:chOff x="4986019" y="1493519"/>
            <a:chExt cx="638686" cy="866136"/>
          </a:xfrm>
        </p:grpSpPr>
        <p:sp>
          <p:nvSpPr>
            <p:cNvPr id="32" name="Rectangle 31">
              <a:extLst>
                <a:ext uri="{FF2B5EF4-FFF2-40B4-BE49-F238E27FC236}">
                  <a16:creationId xmlns:a16="http://schemas.microsoft.com/office/drawing/2014/main" id="{C89861CF-6818-4531-8B16-82567288FC67}"/>
                </a:ext>
              </a:extLst>
            </p:cNvPr>
            <p:cNvSpPr/>
            <p:nvPr/>
          </p:nvSpPr>
          <p:spPr bwMode="auto">
            <a:xfrm>
              <a:off x="4986019" y="1493519"/>
              <a:ext cx="638685" cy="21657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3" name="Rectangle 32">
              <a:extLst>
                <a:ext uri="{FF2B5EF4-FFF2-40B4-BE49-F238E27FC236}">
                  <a16:creationId xmlns:a16="http://schemas.microsoft.com/office/drawing/2014/main" id="{C0B14416-6E44-420D-BCA4-3F8D2541ABE1}"/>
                </a:ext>
              </a:extLst>
            </p:cNvPr>
            <p:cNvSpPr/>
            <p:nvPr/>
          </p:nvSpPr>
          <p:spPr bwMode="auto">
            <a:xfrm>
              <a:off x="4986019" y="1823531"/>
              <a:ext cx="638686" cy="1904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4" name="Rectangle 33">
              <a:extLst>
                <a:ext uri="{FF2B5EF4-FFF2-40B4-BE49-F238E27FC236}">
                  <a16:creationId xmlns:a16="http://schemas.microsoft.com/office/drawing/2014/main" id="{39E316C1-EC84-44C2-A146-8B11AEE9B14D}"/>
                </a:ext>
              </a:extLst>
            </p:cNvPr>
            <p:cNvSpPr/>
            <p:nvPr/>
          </p:nvSpPr>
          <p:spPr bwMode="auto">
            <a:xfrm>
              <a:off x="4986019" y="2169228"/>
              <a:ext cx="638685" cy="1904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
        <p:nvSpPr>
          <p:cNvPr id="35" name="Rectangle 34">
            <a:extLst>
              <a:ext uri="{FF2B5EF4-FFF2-40B4-BE49-F238E27FC236}">
                <a16:creationId xmlns:a16="http://schemas.microsoft.com/office/drawing/2014/main" id="{43EA267C-5FC7-4455-8E4A-BE4D1AC2CFFA}"/>
              </a:ext>
            </a:extLst>
          </p:cNvPr>
          <p:cNvSpPr/>
          <p:nvPr/>
        </p:nvSpPr>
        <p:spPr bwMode="auto">
          <a:xfrm>
            <a:off x="6007797" y="3301985"/>
            <a:ext cx="457200" cy="2059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nvGrpSpPr>
          <p:cNvPr id="36" name="Group 35">
            <a:extLst>
              <a:ext uri="{FF2B5EF4-FFF2-40B4-BE49-F238E27FC236}">
                <a16:creationId xmlns:a16="http://schemas.microsoft.com/office/drawing/2014/main" id="{35C7C43D-B26E-43DD-B582-C10BA7E9B3FB}"/>
              </a:ext>
            </a:extLst>
          </p:cNvPr>
          <p:cNvGrpSpPr/>
          <p:nvPr/>
        </p:nvGrpSpPr>
        <p:grpSpPr>
          <a:xfrm>
            <a:off x="5807835" y="5201314"/>
            <a:ext cx="870870" cy="889759"/>
            <a:chOff x="4941347" y="1436010"/>
            <a:chExt cx="870870" cy="889759"/>
          </a:xfrm>
        </p:grpSpPr>
        <p:sp>
          <p:nvSpPr>
            <p:cNvPr id="37" name="Rectangle 36">
              <a:extLst>
                <a:ext uri="{FF2B5EF4-FFF2-40B4-BE49-F238E27FC236}">
                  <a16:creationId xmlns:a16="http://schemas.microsoft.com/office/drawing/2014/main" id="{A0CA62F6-FCC8-4AA7-A72D-97D2F5CFDFA1}"/>
                </a:ext>
              </a:extLst>
            </p:cNvPr>
            <p:cNvSpPr/>
            <p:nvPr/>
          </p:nvSpPr>
          <p:spPr bwMode="auto">
            <a:xfrm>
              <a:off x="4974017" y="1436010"/>
              <a:ext cx="838200" cy="2230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8" name="Rectangle 37">
              <a:extLst>
                <a:ext uri="{FF2B5EF4-FFF2-40B4-BE49-F238E27FC236}">
                  <a16:creationId xmlns:a16="http://schemas.microsoft.com/office/drawing/2014/main" id="{9175876D-36EC-49B4-97CB-49DAFD124F7D}"/>
                </a:ext>
              </a:extLst>
            </p:cNvPr>
            <p:cNvSpPr/>
            <p:nvPr/>
          </p:nvSpPr>
          <p:spPr bwMode="auto">
            <a:xfrm>
              <a:off x="4950809" y="1747135"/>
              <a:ext cx="838200" cy="2230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9" name="Rectangle 38">
              <a:extLst>
                <a:ext uri="{FF2B5EF4-FFF2-40B4-BE49-F238E27FC236}">
                  <a16:creationId xmlns:a16="http://schemas.microsoft.com/office/drawing/2014/main" id="{1D9022B7-D0FF-4F3A-9A50-36C7FF2403D4}"/>
                </a:ext>
              </a:extLst>
            </p:cNvPr>
            <p:cNvSpPr/>
            <p:nvPr/>
          </p:nvSpPr>
          <p:spPr bwMode="auto">
            <a:xfrm>
              <a:off x="4941347" y="2102688"/>
              <a:ext cx="838200" cy="2230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
        <p:nvSpPr>
          <p:cNvPr id="21" name="TextBox 20">
            <a:extLst>
              <a:ext uri="{FF2B5EF4-FFF2-40B4-BE49-F238E27FC236}">
                <a16:creationId xmlns:a16="http://schemas.microsoft.com/office/drawing/2014/main" id="{ACF36B16-9FF5-4F3C-B9E5-7ED783A2CE65}"/>
              </a:ext>
            </a:extLst>
          </p:cNvPr>
          <p:cNvSpPr txBox="1"/>
          <p:nvPr/>
        </p:nvSpPr>
        <p:spPr>
          <a:xfrm>
            <a:off x="6893560" y="5424395"/>
            <a:ext cx="762000"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&lt;==</a:t>
            </a:r>
            <a:r>
              <a:rPr lang="en-US" dirty="0"/>
              <a:t> </a:t>
            </a:r>
          </a:p>
        </p:txBody>
      </p:sp>
      <p:sp>
        <p:nvSpPr>
          <p:cNvPr id="22" name="Rectangle 21">
            <a:extLst>
              <a:ext uri="{FF2B5EF4-FFF2-40B4-BE49-F238E27FC236}">
                <a16:creationId xmlns:a16="http://schemas.microsoft.com/office/drawing/2014/main" id="{4384465B-25FA-464D-BA6B-20D8BA5DC167}"/>
              </a:ext>
            </a:extLst>
          </p:cNvPr>
          <p:cNvSpPr/>
          <p:nvPr/>
        </p:nvSpPr>
        <p:spPr bwMode="auto">
          <a:xfrm>
            <a:off x="6903023" y="5494303"/>
            <a:ext cx="457200" cy="2059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1401932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 y="0"/>
            <a:ext cx="1226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r>
              <a:rPr lang="en-US" sz="3200" dirty="0">
                <a:solidFill>
                  <a:schemeClr val="bg1"/>
                </a:solidFill>
                <a:latin typeface="Impact" pitchFamily="34" charset="0"/>
              </a:rPr>
              <a:t>MiniMax Regret </a:t>
            </a:r>
          </a:p>
        </p:txBody>
      </p:sp>
      <p:sp>
        <p:nvSpPr>
          <p:cNvPr id="43" name="Rectangle 135">
            <a:extLst>
              <a:ext uri="{FF2B5EF4-FFF2-40B4-BE49-F238E27FC236}">
                <a16:creationId xmlns:a16="http://schemas.microsoft.com/office/drawing/2014/main" id="{771C5C03-B648-4683-B86E-5FC9BC93318E}"/>
              </a:ext>
            </a:extLst>
          </p:cNvPr>
          <p:cNvSpPr>
            <a:spLocks noChangeArrowheads="1"/>
          </p:cNvSpPr>
          <p:nvPr/>
        </p:nvSpPr>
        <p:spPr bwMode="auto">
          <a:xfrm>
            <a:off x="214313" y="766763"/>
            <a:ext cx="22367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C00000"/>
                </a:solidFill>
                <a:effectLst/>
                <a:latin typeface="Calibri" panose="020F0502020204030204" pitchFamily="34" charset="0"/>
              </a:rPr>
              <a:t>MiniMax Regret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136">
            <a:extLst>
              <a:ext uri="{FF2B5EF4-FFF2-40B4-BE49-F238E27FC236}">
                <a16:creationId xmlns:a16="http://schemas.microsoft.com/office/drawing/2014/main" id="{9B77666F-5831-42CC-8973-9BB47A531491}"/>
              </a:ext>
            </a:extLst>
          </p:cNvPr>
          <p:cNvSpPr>
            <a:spLocks noChangeArrowheads="1"/>
          </p:cNvSpPr>
          <p:nvPr/>
        </p:nvSpPr>
        <p:spPr bwMode="auto">
          <a:xfrm>
            <a:off x="3290888" y="1182688"/>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137">
            <a:extLst>
              <a:ext uri="{FF2B5EF4-FFF2-40B4-BE49-F238E27FC236}">
                <a16:creationId xmlns:a16="http://schemas.microsoft.com/office/drawing/2014/main" id="{CB32B80F-110F-4644-A15A-8561F5FE2EE4}"/>
              </a:ext>
            </a:extLst>
          </p:cNvPr>
          <p:cNvSpPr>
            <a:spLocks noChangeArrowheads="1"/>
          </p:cNvSpPr>
          <p:nvPr/>
        </p:nvSpPr>
        <p:spPr bwMode="auto">
          <a:xfrm>
            <a:off x="4452938" y="1182688"/>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138">
            <a:extLst>
              <a:ext uri="{FF2B5EF4-FFF2-40B4-BE49-F238E27FC236}">
                <a16:creationId xmlns:a16="http://schemas.microsoft.com/office/drawing/2014/main" id="{FA76B5CB-A6BD-4283-9C0D-A7A5F40615F5}"/>
              </a:ext>
            </a:extLst>
          </p:cNvPr>
          <p:cNvSpPr>
            <a:spLocks noChangeArrowheads="1"/>
          </p:cNvSpPr>
          <p:nvPr/>
        </p:nvSpPr>
        <p:spPr bwMode="auto">
          <a:xfrm>
            <a:off x="5618163" y="1182688"/>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139">
            <a:extLst>
              <a:ext uri="{FF2B5EF4-FFF2-40B4-BE49-F238E27FC236}">
                <a16:creationId xmlns:a16="http://schemas.microsoft.com/office/drawing/2014/main" id="{9908D1BC-0FD5-48B6-8EA6-47E3C7A68133}"/>
              </a:ext>
            </a:extLst>
          </p:cNvPr>
          <p:cNvSpPr>
            <a:spLocks noChangeArrowheads="1"/>
          </p:cNvSpPr>
          <p:nvPr/>
        </p:nvSpPr>
        <p:spPr bwMode="auto">
          <a:xfrm>
            <a:off x="1960563" y="1598613"/>
            <a:ext cx="6461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Buy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140">
            <a:extLst>
              <a:ext uri="{FF2B5EF4-FFF2-40B4-BE49-F238E27FC236}">
                <a16:creationId xmlns:a16="http://schemas.microsoft.com/office/drawing/2014/main" id="{3BE48444-96E7-438C-87DE-47B75ED56866}"/>
              </a:ext>
            </a:extLst>
          </p:cNvPr>
          <p:cNvSpPr>
            <a:spLocks noChangeArrowheads="1"/>
          </p:cNvSpPr>
          <p:nvPr/>
        </p:nvSpPr>
        <p:spPr bwMode="auto">
          <a:xfrm>
            <a:off x="3290888" y="1598613"/>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141">
            <a:extLst>
              <a:ext uri="{FF2B5EF4-FFF2-40B4-BE49-F238E27FC236}">
                <a16:creationId xmlns:a16="http://schemas.microsoft.com/office/drawing/2014/main" id="{0D00A489-EEFA-4546-925B-8EC1B168B826}"/>
              </a:ext>
            </a:extLst>
          </p:cNvPr>
          <p:cNvSpPr>
            <a:spLocks noChangeArrowheads="1"/>
          </p:cNvSpPr>
          <p:nvPr/>
        </p:nvSpPr>
        <p:spPr bwMode="auto">
          <a:xfrm>
            <a:off x="4452938" y="1598613"/>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142">
            <a:extLst>
              <a:ext uri="{FF2B5EF4-FFF2-40B4-BE49-F238E27FC236}">
                <a16:creationId xmlns:a16="http://schemas.microsoft.com/office/drawing/2014/main" id="{A16D3C0F-5408-4352-B848-033C2984C91E}"/>
              </a:ext>
            </a:extLst>
          </p:cNvPr>
          <p:cNvSpPr>
            <a:spLocks noChangeArrowheads="1"/>
          </p:cNvSpPr>
          <p:nvPr/>
        </p:nvSpPr>
        <p:spPr bwMode="auto">
          <a:xfrm>
            <a:off x="5618163" y="1598613"/>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143">
            <a:extLst>
              <a:ext uri="{FF2B5EF4-FFF2-40B4-BE49-F238E27FC236}">
                <a16:creationId xmlns:a16="http://schemas.microsoft.com/office/drawing/2014/main" id="{808F2940-B53A-4DF9-8743-9EADFC1C4DA9}"/>
              </a:ext>
            </a:extLst>
          </p:cNvPr>
          <p:cNvSpPr>
            <a:spLocks noChangeArrowheads="1"/>
          </p:cNvSpPr>
          <p:nvPr/>
        </p:nvSpPr>
        <p:spPr bwMode="auto">
          <a:xfrm>
            <a:off x="214313" y="2014538"/>
            <a:ext cx="12557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Decision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144">
            <a:extLst>
              <a:ext uri="{FF2B5EF4-FFF2-40B4-BE49-F238E27FC236}">
                <a16:creationId xmlns:a16="http://schemas.microsoft.com/office/drawing/2014/main" id="{B4B84B69-9A91-497B-B5D3-C8C3ED8602D3}"/>
              </a:ext>
            </a:extLst>
          </p:cNvPr>
          <p:cNvSpPr>
            <a:spLocks noChangeArrowheads="1"/>
          </p:cNvSpPr>
          <p:nvPr/>
        </p:nvSpPr>
        <p:spPr bwMode="auto">
          <a:xfrm>
            <a:off x="1960563" y="2014538"/>
            <a:ext cx="1050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Make1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145">
            <a:extLst>
              <a:ext uri="{FF2B5EF4-FFF2-40B4-BE49-F238E27FC236}">
                <a16:creationId xmlns:a16="http://schemas.microsoft.com/office/drawing/2014/main" id="{D2FFB0AF-0D05-4A49-89CE-3203260C7ADB}"/>
              </a:ext>
            </a:extLst>
          </p:cNvPr>
          <p:cNvSpPr>
            <a:spLocks noChangeArrowheads="1"/>
          </p:cNvSpPr>
          <p:nvPr/>
        </p:nvSpPr>
        <p:spPr bwMode="auto">
          <a:xfrm>
            <a:off x="3248025" y="2014538"/>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146">
            <a:extLst>
              <a:ext uri="{FF2B5EF4-FFF2-40B4-BE49-F238E27FC236}">
                <a16:creationId xmlns:a16="http://schemas.microsoft.com/office/drawing/2014/main" id="{3D174F3F-3263-400E-93BE-AB2B05913B93}"/>
              </a:ext>
            </a:extLst>
          </p:cNvPr>
          <p:cNvSpPr>
            <a:spLocks noChangeArrowheads="1"/>
          </p:cNvSpPr>
          <p:nvPr/>
        </p:nvSpPr>
        <p:spPr bwMode="auto">
          <a:xfrm>
            <a:off x="4452938" y="2014538"/>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147">
            <a:extLst>
              <a:ext uri="{FF2B5EF4-FFF2-40B4-BE49-F238E27FC236}">
                <a16:creationId xmlns:a16="http://schemas.microsoft.com/office/drawing/2014/main" id="{0987A056-5EFC-4615-B8AB-FD851770E12B}"/>
              </a:ext>
            </a:extLst>
          </p:cNvPr>
          <p:cNvSpPr>
            <a:spLocks noChangeArrowheads="1"/>
          </p:cNvSpPr>
          <p:nvPr/>
        </p:nvSpPr>
        <p:spPr bwMode="auto">
          <a:xfrm>
            <a:off x="5618163" y="2014538"/>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80000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148">
            <a:extLst>
              <a:ext uri="{FF2B5EF4-FFF2-40B4-BE49-F238E27FC236}">
                <a16:creationId xmlns:a16="http://schemas.microsoft.com/office/drawing/2014/main" id="{D4111F29-60E0-40F9-BC45-EA6ECCD35BB5}"/>
              </a:ext>
            </a:extLst>
          </p:cNvPr>
          <p:cNvSpPr>
            <a:spLocks noChangeArrowheads="1"/>
          </p:cNvSpPr>
          <p:nvPr/>
        </p:nvSpPr>
        <p:spPr bwMode="auto">
          <a:xfrm>
            <a:off x="1960563" y="2430463"/>
            <a:ext cx="1050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Make2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149">
            <a:extLst>
              <a:ext uri="{FF2B5EF4-FFF2-40B4-BE49-F238E27FC236}">
                <a16:creationId xmlns:a16="http://schemas.microsoft.com/office/drawing/2014/main" id="{7E4CAEB8-F177-41B3-BDCE-85C29EEAF9BF}"/>
              </a:ext>
            </a:extLst>
          </p:cNvPr>
          <p:cNvSpPr>
            <a:spLocks noChangeArrowheads="1"/>
          </p:cNvSpPr>
          <p:nvPr/>
        </p:nvSpPr>
        <p:spPr bwMode="auto">
          <a:xfrm>
            <a:off x="3248025" y="2430463"/>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-60000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150">
            <a:extLst>
              <a:ext uri="{FF2B5EF4-FFF2-40B4-BE49-F238E27FC236}">
                <a16:creationId xmlns:a16="http://schemas.microsoft.com/office/drawing/2014/main" id="{DB21E1B0-2759-4073-A0FB-0BD97C2FE1D9}"/>
              </a:ext>
            </a:extLst>
          </p:cNvPr>
          <p:cNvSpPr>
            <a:spLocks noChangeArrowheads="1"/>
          </p:cNvSpPr>
          <p:nvPr/>
        </p:nvSpPr>
        <p:spPr bwMode="auto">
          <a:xfrm>
            <a:off x="4452938" y="2430463"/>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151">
            <a:extLst>
              <a:ext uri="{FF2B5EF4-FFF2-40B4-BE49-F238E27FC236}">
                <a16:creationId xmlns:a16="http://schemas.microsoft.com/office/drawing/2014/main" id="{14325FE2-4F89-45BA-9530-C6D359B00FB6}"/>
              </a:ext>
            </a:extLst>
          </p:cNvPr>
          <p:cNvSpPr>
            <a:spLocks noChangeArrowheads="1"/>
          </p:cNvSpPr>
          <p:nvPr/>
        </p:nvSpPr>
        <p:spPr bwMode="auto">
          <a:xfrm>
            <a:off x="5556250" y="2430463"/>
            <a:ext cx="1125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100000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152">
            <a:extLst>
              <a:ext uri="{FF2B5EF4-FFF2-40B4-BE49-F238E27FC236}">
                <a16:creationId xmlns:a16="http://schemas.microsoft.com/office/drawing/2014/main" id="{510AEA75-31A4-48E5-8330-D58EF4CFBBE0}"/>
              </a:ext>
            </a:extLst>
          </p:cNvPr>
          <p:cNvSpPr>
            <a:spLocks noChangeArrowheads="1"/>
          </p:cNvSpPr>
          <p:nvPr/>
        </p:nvSpPr>
        <p:spPr bwMode="auto">
          <a:xfrm>
            <a:off x="1960563" y="2844800"/>
            <a:ext cx="7254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C00000"/>
                </a:solidFill>
                <a:effectLst/>
                <a:latin typeface="Calibri" panose="020F0502020204030204" pitchFamily="34" charset="0"/>
              </a:rPr>
              <a:t>Max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153">
            <a:extLst>
              <a:ext uri="{FF2B5EF4-FFF2-40B4-BE49-F238E27FC236}">
                <a16:creationId xmlns:a16="http://schemas.microsoft.com/office/drawing/2014/main" id="{651571FD-4046-4F74-BC74-1127C6EFE0A3}"/>
              </a:ext>
            </a:extLst>
          </p:cNvPr>
          <p:cNvSpPr>
            <a:spLocks noChangeArrowheads="1"/>
          </p:cNvSpPr>
          <p:nvPr/>
        </p:nvSpPr>
        <p:spPr bwMode="auto">
          <a:xfrm>
            <a:off x="3297238" y="2819166"/>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C00000"/>
                </a:solidFill>
                <a:effectLst/>
                <a:latin typeface="Calibri" panose="020F050202020403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154">
            <a:extLst>
              <a:ext uri="{FF2B5EF4-FFF2-40B4-BE49-F238E27FC236}">
                <a16:creationId xmlns:a16="http://schemas.microsoft.com/office/drawing/2014/main" id="{B1C814B5-6A66-4444-9DD6-E7F34174AA1A}"/>
              </a:ext>
            </a:extLst>
          </p:cNvPr>
          <p:cNvSpPr>
            <a:spLocks noChangeArrowheads="1"/>
          </p:cNvSpPr>
          <p:nvPr/>
        </p:nvSpPr>
        <p:spPr bwMode="auto">
          <a:xfrm>
            <a:off x="4443413" y="2814687"/>
            <a:ext cx="965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C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155">
            <a:extLst>
              <a:ext uri="{FF2B5EF4-FFF2-40B4-BE49-F238E27FC236}">
                <a16:creationId xmlns:a16="http://schemas.microsoft.com/office/drawing/2014/main" id="{BE57E055-4E1E-4DA2-AC2F-BFEC476CD4CE}"/>
              </a:ext>
            </a:extLst>
          </p:cNvPr>
          <p:cNvSpPr>
            <a:spLocks noChangeArrowheads="1"/>
          </p:cNvSpPr>
          <p:nvPr/>
        </p:nvSpPr>
        <p:spPr bwMode="auto">
          <a:xfrm>
            <a:off x="5519737" y="2808238"/>
            <a:ext cx="1125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C00000"/>
                </a:solidFill>
                <a:effectLst/>
                <a:latin typeface="Calibri" panose="020F0502020204030204" pitchFamily="34" charset="0"/>
              </a:rPr>
              <a:t>100000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80" name="Line 156">
            <a:extLst>
              <a:ext uri="{FF2B5EF4-FFF2-40B4-BE49-F238E27FC236}">
                <a16:creationId xmlns:a16="http://schemas.microsoft.com/office/drawing/2014/main" id="{B8B36F31-2104-4A0C-B3B6-6FC23F01D2C1}"/>
              </a:ext>
            </a:extLst>
          </p:cNvPr>
          <p:cNvSpPr>
            <a:spLocks noChangeShapeType="1"/>
          </p:cNvSpPr>
          <p:nvPr/>
        </p:nvSpPr>
        <p:spPr bwMode="auto">
          <a:xfrm>
            <a:off x="1897063" y="725488"/>
            <a:ext cx="0" cy="206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1" name="Rectangle 157">
            <a:extLst>
              <a:ext uri="{FF2B5EF4-FFF2-40B4-BE49-F238E27FC236}">
                <a16:creationId xmlns:a16="http://schemas.microsoft.com/office/drawing/2014/main" id="{020A5EF3-78A1-4469-B621-94141FA95E88}"/>
              </a:ext>
            </a:extLst>
          </p:cNvPr>
          <p:cNvSpPr>
            <a:spLocks noChangeArrowheads="1"/>
          </p:cNvSpPr>
          <p:nvPr/>
        </p:nvSpPr>
        <p:spPr bwMode="auto">
          <a:xfrm>
            <a:off x="1897063" y="725488"/>
            <a:ext cx="22225" cy="206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83" name="Line 158">
            <a:extLst>
              <a:ext uri="{FF2B5EF4-FFF2-40B4-BE49-F238E27FC236}">
                <a16:creationId xmlns:a16="http://schemas.microsoft.com/office/drawing/2014/main" id="{C5E8D6A5-55B3-4081-9EF9-E48EA18FA460}"/>
              </a:ext>
            </a:extLst>
          </p:cNvPr>
          <p:cNvSpPr>
            <a:spLocks noChangeShapeType="1"/>
          </p:cNvSpPr>
          <p:nvPr/>
        </p:nvSpPr>
        <p:spPr bwMode="auto">
          <a:xfrm>
            <a:off x="152400" y="725488"/>
            <a:ext cx="1588" cy="2514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4" name="Rectangle 159">
            <a:extLst>
              <a:ext uri="{FF2B5EF4-FFF2-40B4-BE49-F238E27FC236}">
                <a16:creationId xmlns:a16="http://schemas.microsoft.com/office/drawing/2014/main" id="{2A010CD2-6479-4F87-833E-9A2E94D2DF40}"/>
              </a:ext>
            </a:extLst>
          </p:cNvPr>
          <p:cNvSpPr>
            <a:spLocks noChangeArrowheads="1"/>
          </p:cNvSpPr>
          <p:nvPr/>
        </p:nvSpPr>
        <p:spPr bwMode="auto">
          <a:xfrm>
            <a:off x="152400" y="725488"/>
            <a:ext cx="20638" cy="25352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85" name="Line 160">
            <a:extLst>
              <a:ext uri="{FF2B5EF4-FFF2-40B4-BE49-F238E27FC236}">
                <a16:creationId xmlns:a16="http://schemas.microsoft.com/office/drawing/2014/main" id="{8DABA28A-561D-48F6-92F9-BC69E008C4D7}"/>
              </a:ext>
            </a:extLst>
          </p:cNvPr>
          <p:cNvSpPr>
            <a:spLocks noChangeShapeType="1"/>
          </p:cNvSpPr>
          <p:nvPr/>
        </p:nvSpPr>
        <p:spPr bwMode="auto">
          <a:xfrm>
            <a:off x="1897063" y="1162050"/>
            <a:ext cx="1588" cy="20780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6" name="Rectangle 161">
            <a:extLst>
              <a:ext uri="{FF2B5EF4-FFF2-40B4-BE49-F238E27FC236}">
                <a16:creationId xmlns:a16="http://schemas.microsoft.com/office/drawing/2014/main" id="{BED96BAD-5035-4FE8-A1CF-C123F7C74DF6}"/>
              </a:ext>
            </a:extLst>
          </p:cNvPr>
          <p:cNvSpPr>
            <a:spLocks noChangeArrowheads="1"/>
          </p:cNvSpPr>
          <p:nvPr/>
        </p:nvSpPr>
        <p:spPr bwMode="auto">
          <a:xfrm>
            <a:off x="1897063" y="1162050"/>
            <a:ext cx="22225" cy="20986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87" name="Line 162">
            <a:extLst>
              <a:ext uri="{FF2B5EF4-FFF2-40B4-BE49-F238E27FC236}">
                <a16:creationId xmlns:a16="http://schemas.microsoft.com/office/drawing/2014/main" id="{BCE7B56E-24D9-4C71-9D93-7481ADC75AB0}"/>
              </a:ext>
            </a:extLst>
          </p:cNvPr>
          <p:cNvSpPr>
            <a:spLocks noChangeShapeType="1"/>
          </p:cNvSpPr>
          <p:nvPr/>
        </p:nvSpPr>
        <p:spPr bwMode="auto">
          <a:xfrm>
            <a:off x="3062288" y="725488"/>
            <a:ext cx="1588" cy="2514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8" name="Rectangle 163">
            <a:extLst>
              <a:ext uri="{FF2B5EF4-FFF2-40B4-BE49-F238E27FC236}">
                <a16:creationId xmlns:a16="http://schemas.microsoft.com/office/drawing/2014/main" id="{C039E853-4B03-4280-B326-F58032350F24}"/>
              </a:ext>
            </a:extLst>
          </p:cNvPr>
          <p:cNvSpPr>
            <a:spLocks noChangeArrowheads="1"/>
          </p:cNvSpPr>
          <p:nvPr/>
        </p:nvSpPr>
        <p:spPr bwMode="auto">
          <a:xfrm>
            <a:off x="3062288" y="725488"/>
            <a:ext cx="19050" cy="25352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89" name="Line 164">
            <a:extLst>
              <a:ext uri="{FF2B5EF4-FFF2-40B4-BE49-F238E27FC236}">
                <a16:creationId xmlns:a16="http://schemas.microsoft.com/office/drawing/2014/main" id="{910AA5C7-1AB1-425A-A772-930ED5D2E61D}"/>
              </a:ext>
            </a:extLst>
          </p:cNvPr>
          <p:cNvSpPr>
            <a:spLocks noChangeShapeType="1"/>
          </p:cNvSpPr>
          <p:nvPr/>
        </p:nvSpPr>
        <p:spPr bwMode="auto">
          <a:xfrm>
            <a:off x="4224338" y="725488"/>
            <a:ext cx="1588" cy="2514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0" name="Rectangle 165">
            <a:extLst>
              <a:ext uri="{FF2B5EF4-FFF2-40B4-BE49-F238E27FC236}">
                <a16:creationId xmlns:a16="http://schemas.microsoft.com/office/drawing/2014/main" id="{19A36739-49B1-48B3-8852-EBBE544AA129}"/>
              </a:ext>
            </a:extLst>
          </p:cNvPr>
          <p:cNvSpPr>
            <a:spLocks noChangeArrowheads="1"/>
          </p:cNvSpPr>
          <p:nvPr/>
        </p:nvSpPr>
        <p:spPr bwMode="auto">
          <a:xfrm>
            <a:off x="4224338" y="725488"/>
            <a:ext cx="22225" cy="25352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1" name="Line 166">
            <a:extLst>
              <a:ext uri="{FF2B5EF4-FFF2-40B4-BE49-F238E27FC236}">
                <a16:creationId xmlns:a16="http://schemas.microsoft.com/office/drawing/2014/main" id="{1C36DCF9-E199-489E-9B89-42325F55C2F0}"/>
              </a:ext>
            </a:extLst>
          </p:cNvPr>
          <p:cNvSpPr>
            <a:spLocks noChangeShapeType="1"/>
          </p:cNvSpPr>
          <p:nvPr/>
        </p:nvSpPr>
        <p:spPr bwMode="auto">
          <a:xfrm>
            <a:off x="5389563" y="725488"/>
            <a:ext cx="1588" cy="2514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2" name="Rectangle 167">
            <a:extLst>
              <a:ext uri="{FF2B5EF4-FFF2-40B4-BE49-F238E27FC236}">
                <a16:creationId xmlns:a16="http://schemas.microsoft.com/office/drawing/2014/main" id="{4F4C2B56-0B35-41E6-B002-CA824B31873C}"/>
              </a:ext>
            </a:extLst>
          </p:cNvPr>
          <p:cNvSpPr>
            <a:spLocks noChangeArrowheads="1"/>
          </p:cNvSpPr>
          <p:nvPr/>
        </p:nvSpPr>
        <p:spPr bwMode="auto">
          <a:xfrm>
            <a:off x="5389563" y="725488"/>
            <a:ext cx="19050" cy="25352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3" name="Line 168">
            <a:extLst>
              <a:ext uri="{FF2B5EF4-FFF2-40B4-BE49-F238E27FC236}">
                <a16:creationId xmlns:a16="http://schemas.microsoft.com/office/drawing/2014/main" id="{BE9E9A03-C636-41F6-A043-29670375A2D8}"/>
              </a:ext>
            </a:extLst>
          </p:cNvPr>
          <p:cNvSpPr>
            <a:spLocks noChangeShapeType="1"/>
          </p:cNvSpPr>
          <p:nvPr/>
        </p:nvSpPr>
        <p:spPr bwMode="auto">
          <a:xfrm>
            <a:off x="6553200" y="725488"/>
            <a:ext cx="1588" cy="2514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4" name="Rectangle 169">
            <a:extLst>
              <a:ext uri="{FF2B5EF4-FFF2-40B4-BE49-F238E27FC236}">
                <a16:creationId xmlns:a16="http://schemas.microsoft.com/office/drawing/2014/main" id="{36F8B8AC-19F5-47DF-8512-97CE9783C513}"/>
              </a:ext>
            </a:extLst>
          </p:cNvPr>
          <p:cNvSpPr>
            <a:spLocks noChangeArrowheads="1"/>
          </p:cNvSpPr>
          <p:nvPr/>
        </p:nvSpPr>
        <p:spPr bwMode="auto">
          <a:xfrm>
            <a:off x="6553200" y="725488"/>
            <a:ext cx="20638" cy="25352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5" name="Line 170">
            <a:extLst>
              <a:ext uri="{FF2B5EF4-FFF2-40B4-BE49-F238E27FC236}">
                <a16:creationId xmlns:a16="http://schemas.microsoft.com/office/drawing/2014/main" id="{03D93496-7884-40E6-89D3-84A0C2DB58F0}"/>
              </a:ext>
            </a:extLst>
          </p:cNvPr>
          <p:cNvSpPr>
            <a:spLocks noChangeShapeType="1"/>
          </p:cNvSpPr>
          <p:nvPr/>
        </p:nvSpPr>
        <p:spPr bwMode="auto">
          <a:xfrm>
            <a:off x="152400" y="725488"/>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6" name="Rectangle 171">
            <a:extLst>
              <a:ext uri="{FF2B5EF4-FFF2-40B4-BE49-F238E27FC236}">
                <a16:creationId xmlns:a16="http://schemas.microsoft.com/office/drawing/2014/main" id="{C73C5162-BD0E-4EAC-8F59-F820068B4F56}"/>
              </a:ext>
            </a:extLst>
          </p:cNvPr>
          <p:cNvSpPr>
            <a:spLocks noChangeArrowheads="1"/>
          </p:cNvSpPr>
          <p:nvPr/>
        </p:nvSpPr>
        <p:spPr bwMode="auto">
          <a:xfrm>
            <a:off x="152400" y="725488"/>
            <a:ext cx="6442075" cy="206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7" name="Line 172">
            <a:extLst>
              <a:ext uri="{FF2B5EF4-FFF2-40B4-BE49-F238E27FC236}">
                <a16:creationId xmlns:a16="http://schemas.microsoft.com/office/drawing/2014/main" id="{66F5B696-CCC4-4816-AB65-C79BE30E26BE}"/>
              </a:ext>
            </a:extLst>
          </p:cNvPr>
          <p:cNvSpPr>
            <a:spLocks noChangeShapeType="1"/>
          </p:cNvSpPr>
          <p:nvPr/>
        </p:nvSpPr>
        <p:spPr bwMode="auto">
          <a:xfrm>
            <a:off x="152400" y="1141413"/>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98" name="Rectangle 173">
            <a:extLst>
              <a:ext uri="{FF2B5EF4-FFF2-40B4-BE49-F238E27FC236}">
                <a16:creationId xmlns:a16="http://schemas.microsoft.com/office/drawing/2014/main" id="{DA3408D9-35AA-4462-A590-8205CDCA3B07}"/>
              </a:ext>
            </a:extLst>
          </p:cNvPr>
          <p:cNvSpPr>
            <a:spLocks noChangeArrowheads="1"/>
          </p:cNvSpPr>
          <p:nvPr/>
        </p:nvSpPr>
        <p:spPr bwMode="auto">
          <a:xfrm>
            <a:off x="152400" y="1141413"/>
            <a:ext cx="6442075" cy="206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99" name="Line 174">
            <a:extLst>
              <a:ext uri="{FF2B5EF4-FFF2-40B4-BE49-F238E27FC236}">
                <a16:creationId xmlns:a16="http://schemas.microsoft.com/office/drawing/2014/main" id="{5BE77D55-F269-42D4-A3DE-E3315276CB70}"/>
              </a:ext>
            </a:extLst>
          </p:cNvPr>
          <p:cNvSpPr>
            <a:spLocks noChangeShapeType="1"/>
          </p:cNvSpPr>
          <p:nvPr/>
        </p:nvSpPr>
        <p:spPr bwMode="auto">
          <a:xfrm>
            <a:off x="152400" y="1557338"/>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0" name="Rectangle 175">
            <a:extLst>
              <a:ext uri="{FF2B5EF4-FFF2-40B4-BE49-F238E27FC236}">
                <a16:creationId xmlns:a16="http://schemas.microsoft.com/office/drawing/2014/main" id="{C57A6B05-E8E5-49BB-9C1D-89EE52D99487}"/>
              </a:ext>
            </a:extLst>
          </p:cNvPr>
          <p:cNvSpPr>
            <a:spLocks noChangeArrowheads="1"/>
          </p:cNvSpPr>
          <p:nvPr/>
        </p:nvSpPr>
        <p:spPr bwMode="auto">
          <a:xfrm>
            <a:off x="152400" y="1557338"/>
            <a:ext cx="6442075" cy="206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01" name="Line 176">
            <a:extLst>
              <a:ext uri="{FF2B5EF4-FFF2-40B4-BE49-F238E27FC236}">
                <a16:creationId xmlns:a16="http://schemas.microsoft.com/office/drawing/2014/main" id="{052D13E2-A213-49B7-911B-32D1273C8E6D}"/>
              </a:ext>
            </a:extLst>
          </p:cNvPr>
          <p:cNvSpPr>
            <a:spLocks noChangeShapeType="1"/>
          </p:cNvSpPr>
          <p:nvPr/>
        </p:nvSpPr>
        <p:spPr bwMode="auto">
          <a:xfrm>
            <a:off x="152400" y="1973263"/>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2" name="Rectangle 177">
            <a:extLst>
              <a:ext uri="{FF2B5EF4-FFF2-40B4-BE49-F238E27FC236}">
                <a16:creationId xmlns:a16="http://schemas.microsoft.com/office/drawing/2014/main" id="{0DBBF6D0-C7A1-4644-A1C1-D6446D68E567}"/>
              </a:ext>
            </a:extLst>
          </p:cNvPr>
          <p:cNvSpPr>
            <a:spLocks noChangeArrowheads="1"/>
          </p:cNvSpPr>
          <p:nvPr/>
        </p:nvSpPr>
        <p:spPr bwMode="auto">
          <a:xfrm>
            <a:off x="152400" y="1973263"/>
            <a:ext cx="6442075" cy="206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03" name="Line 178">
            <a:extLst>
              <a:ext uri="{FF2B5EF4-FFF2-40B4-BE49-F238E27FC236}">
                <a16:creationId xmlns:a16="http://schemas.microsoft.com/office/drawing/2014/main" id="{6C355A50-45EF-41CE-90F7-A003748F2984}"/>
              </a:ext>
            </a:extLst>
          </p:cNvPr>
          <p:cNvSpPr>
            <a:spLocks noChangeShapeType="1"/>
          </p:cNvSpPr>
          <p:nvPr/>
        </p:nvSpPr>
        <p:spPr bwMode="auto">
          <a:xfrm>
            <a:off x="152400" y="2387600"/>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4" name="Rectangle 179">
            <a:extLst>
              <a:ext uri="{FF2B5EF4-FFF2-40B4-BE49-F238E27FC236}">
                <a16:creationId xmlns:a16="http://schemas.microsoft.com/office/drawing/2014/main" id="{CE5EA0A0-107E-4B5D-A3C8-09EF373E89E1}"/>
              </a:ext>
            </a:extLst>
          </p:cNvPr>
          <p:cNvSpPr>
            <a:spLocks noChangeArrowheads="1"/>
          </p:cNvSpPr>
          <p:nvPr/>
        </p:nvSpPr>
        <p:spPr bwMode="auto">
          <a:xfrm>
            <a:off x="152400" y="2387600"/>
            <a:ext cx="6442075" cy="222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06" name="Rectangle 181">
            <a:extLst>
              <a:ext uri="{FF2B5EF4-FFF2-40B4-BE49-F238E27FC236}">
                <a16:creationId xmlns:a16="http://schemas.microsoft.com/office/drawing/2014/main" id="{3CCBA20B-29C2-4F2C-9DA0-C3489A29E80A}"/>
              </a:ext>
            </a:extLst>
          </p:cNvPr>
          <p:cNvSpPr>
            <a:spLocks noChangeArrowheads="1"/>
          </p:cNvSpPr>
          <p:nvPr/>
        </p:nvSpPr>
        <p:spPr bwMode="auto">
          <a:xfrm>
            <a:off x="152400" y="2803525"/>
            <a:ext cx="6442075" cy="222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07" name="Line 182">
            <a:extLst>
              <a:ext uri="{FF2B5EF4-FFF2-40B4-BE49-F238E27FC236}">
                <a16:creationId xmlns:a16="http://schemas.microsoft.com/office/drawing/2014/main" id="{024DB7CF-CCC2-4624-BBFD-2133319FFD6D}"/>
              </a:ext>
            </a:extLst>
          </p:cNvPr>
          <p:cNvSpPr>
            <a:spLocks noChangeShapeType="1"/>
          </p:cNvSpPr>
          <p:nvPr/>
        </p:nvSpPr>
        <p:spPr bwMode="auto">
          <a:xfrm>
            <a:off x="152400" y="3221038"/>
            <a:ext cx="642143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8" name="Rectangle 183">
            <a:extLst>
              <a:ext uri="{FF2B5EF4-FFF2-40B4-BE49-F238E27FC236}">
                <a16:creationId xmlns:a16="http://schemas.microsoft.com/office/drawing/2014/main" id="{292DEF56-4F05-455E-9CC0-4654ACFFE71D}"/>
              </a:ext>
            </a:extLst>
          </p:cNvPr>
          <p:cNvSpPr>
            <a:spLocks noChangeArrowheads="1"/>
          </p:cNvSpPr>
          <p:nvPr/>
        </p:nvSpPr>
        <p:spPr bwMode="auto">
          <a:xfrm>
            <a:off x="152400" y="3221038"/>
            <a:ext cx="6442075"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11" name="AutoShape 185">
            <a:extLst>
              <a:ext uri="{FF2B5EF4-FFF2-40B4-BE49-F238E27FC236}">
                <a16:creationId xmlns:a16="http://schemas.microsoft.com/office/drawing/2014/main" id="{CAC2807F-F346-4A50-A708-325C0336ACAA}"/>
              </a:ext>
            </a:extLst>
          </p:cNvPr>
          <p:cNvSpPr>
            <a:spLocks noChangeAspect="1" noChangeArrowheads="1" noTextEdit="1"/>
          </p:cNvSpPr>
          <p:nvPr/>
        </p:nvSpPr>
        <p:spPr bwMode="auto">
          <a:xfrm>
            <a:off x="188913" y="3494088"/>
            <a:ext cx="79946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12" name="Rectangle 187">
            <a:extLst>
              <a:ext uri="{FF2B5EF4-FFF2-40B4-BE49-F238E27FC236}">
                <a16:creationId xmlns:a16="http://schemas.microsoft.com/office/drawing/2014/main" id="{0C0806BC-82DB-4409-8E46-B653AE0FBB54}"/>
              </a:ext>
            </a:extLst>
          </p:cNvPr>
          <p:cNvSpPr>
            <a:spLocks noChangeArrowheads="1"/>
          </p:cNvSpPr>
          <p:nvPr/>
        </p:nvSpPr>
        <p:spPr bwMode="auto">
          <a:xfrm>
            <a:off x="250826" y="3535363"/>
            <a:ext cx="17589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Regret 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3" name="Rectangle 188">
            <a:extLst>
              <a:ext uri="{FF2B5EF4-FFF2-40B4-BE49-F238E27FC236}">
                <a16:creationId xmlns:a16="http://schemas.microsoft.com/office/drawing/2014/main" id="{3A52B977-A775-4B88-81C7-BDB78E279F33}"/>
              </a:ext>
            </a:extLst>
          </p:cNvPr>
          <p:cNvSpPr>
            <a:spLocks noChangeArrowheads="1"/>
          </p:cNvSpPr>
          <p:nvPr/>
        </p:nvSpPr>
        <p:spPr bwMode="auto">
          <a:xfrm>
            <a:off x="1985963" y="3535363"/>
            <a:ext cx="63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Buy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4" name="Rectangle 189">
            <a:extLst>
              <a:ext uri="{FF2B5EF4-FFF2-40B4-BE49-F238E27FC236}">
                <a16:creationId xmlns:a16="http://schemas.microsoft.com/office/drawing/2014/main" id="{B209A618-6115-44B4-84D3-ED5ED1A0B93F}"/>
              </a:ext>
            </a:extLst>
          </p:cNvPr>
          <p:cNvSpPr>
            <a:spLocks noChangeArrowheads="1"/>
          </p:cNvSpPr>
          <p:nvPr/>
        </p:nvSpPr>
        <p:spPr bwMode="auto">
          <a:xfrm>
            <a:off x="3930650" y="3535363"/>
            <a:ext cx="317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5" name="Rectangle 190">
            <a:extLst>
              <a:ext uri="{FF2B5EF4-FFF2-40B4-BE49-F238E27FC236}">
                <a16:creationId xmlns:a16="http://schemas.microsoft.com/office/drawing/2014/main" id="{2A16739A-46F1-4304-9552-18E41092A181}"/>
              </a:ext>
            </a:extLst>
          </p:cNvPr>
          <p:cNvSpPr>
            <a:spLocks noChangeArrowheads="1"/>
          </p:cNvSpPr>
          <p:nvPr/>
        </p:nvSpPr>
        <p:spPr bwMode="auto">
          <a:xfrm>
            <a:off x="4468813" y="3535363"/>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6" name="Rectangle 191">
            <a:extLst>
              <a:ext uri="{FF2B5EF4-FFF2-40B4-BE49-F238E27FC236}">
                <a16:creationId xmlns:a16="http://schemas.microsoft.com/office/drawing/2014/main" id="{C8316CB6-1D46-4BA5-9937-0BFB372B26D9}"/>
              </a:ext>
            </a:extLst>
          </p:cNvPr>
          <p:cNvSpPr>
            <a:spLocks noChangeArrowheads="1"/>
          </p:cNvSpPr>
          <p:nvPr/>
        </p:nvSpPr>
        <p:spPr bwMode="auto">
          <a:xfrm>
            <a:off x="5638800" y="3535363"/>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70000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7" name="Rectangle 192">
            <a:extLst>
              <a:ext uri="{FF2B5EF4-FFF2-40B4-BE49-F238E27FC236}">
                <a16:creationId xmlns:a16="http://schemas.microsoft.com/office/drawing/2014/main" id="{EC94C204-4BA1-4098-AB91-DF987F1D9C3B}"/>
              </a:ext>
            </a:extLst>
          </p:cNvPr>
          <p:cNvSpPr>
            <a:spLocks noChangeArrowheads="1"/>
          </p:cNvSpPr>
          <p:nvPr/>
        </p:nvSpPr>
        <p:spPr bwMode="auto">
          <a:xfrm>
            <a:off x="7239000" y="3535363"/>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70000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8" name="Rectangle 193">
            <a:extLst>
              <a:ext uri="{FF2B5EF4-FFF2-40B4-BE49-F238E27FC236}">
                <a16:creationId xmlns:a16="http://schemas.microsoft.com/office/drawing/2014/main" id="{2813F039-D878-4C99-A2F8-068CF41E1C48}"/>
              </a:ext>
            </a:extLst>
          </p:cNvPr>
          <p:cNvSpPr>
            <a:spLocks noChangeArrowheads="1"/>
          </p:cNvSpPr>
          <p:nvPr/>
        </p:nvSpPr>
        <p:spPr bwMode="auto">
          <a:xfrm>
            <a:off x="1985963" y="3938588"/>
            <a:ext cx="1028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Make1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9" name="Rectangle 194">
            <a:extLst>
              <a:ext uri="{FF2B5EF4-FFF2-40B4-BE49-F238E27FC236}">
                <a16:creationId xmlns:a16="http://schemas.microsoft.com/office/drawing/2014/main" id="{1D7F6542-E130-4474-8E22-F8C6BC2057B4}"/>
              </a:ext>
            </a:extLst>
          </p:cNvPr>
          <p:cNvSpPr>
            <a:spLocks noChangeArrowheads="1"/>
          </p:cNvSpPr>
          <p:nvPr/>
        </p:nvSpPr>
        <p:spPr bwMode="auto">
          <a:xfrm>
            <a:off x="3352800" y="39385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0" name="Rectangle 195">
            <a:extLst>
              <a:ext uri="{FF2B5EF4-FFF2-40B4-BE49-F238E27FC236}">
                <a16:creationId xmlns:a16="http://schemas.microsoft.com/office/drawing/2014/main" id="{23CFC19D-1B29-4846-B33A-A16D62F24667}"/>
              </a:ext>
            </a:extLst>
          </p:cNvPr>
          <p:cNvSpPr>
            <a:spLocks noChangeArrowheads="1"/>
          </p:cNvSpPr>
          <p:nvPr/>
        </p:nvSpPr>
        <p:spPr bwMode="auto">
          <a:xfrm>
            <a:off x="5045076" y="3938588"/>
            <a:ext cx="317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1" name="Rectangle 196">
            <a:extLst>
              <a:ext uri="{FF2B5EF4-FFF2-40B4-BE49-F238E27FC236}">
                <a16:creationId xmlns:a16="http://schemas.microsoft.com/office/drawing/2014/main" id="{A9AF278C-25AF-4C48-82BF-563967151A2F}"/>
              </a:ext>
            </a:extLst>
          </p:cNvPr>
          <p:cNvSpPr>
            <a:spLocks noChangeArrowheads="1"/>
          </p:cNvSpPr>
          <p:nvPr/>
        </p:nvSpPr>
        <p:spPr bwMode="auto">
          <a:xfrm>
            <a:off x="5638800" y="39385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2" name="Rectangle 197">
            <a:extLst>
              <a:ext uri="{FF2B5EF4-FFF2-40B4-BE49-F238E27FC236}">
                <a16:creationId xmlns:a16="http://schemas.microsoft.com/office/drawing/2014/main" id="{6EC7EE0F-7786-4CA2-812C-BD4A438AADD1}"/>
              </a:ext>
            </a:extLst>
          </p:cNvPr>
          <p:cNvSpPr>
            <a:spLocks noChangeArrowheads="1"/>
          </p:cNvSpPr>
          <p:nvPr/>
        </p:nvSpPr>
        <p:spPr bwMode="auto">
          <a:xfrm>
            <a:off x="7239000" y="39385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30000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3" name="Rectangle 198">
            <a:extLst>
              <a:ext uri="{FF2B5EF4-FFF2-40B4-BE49-F238E27FC236}">
                <a16:creationId xmlns:a16="http://schemas.microsoft.com/office/drawing/2014/main" id="{4167E403-15BB-40A1-B455-B282EF1D0B7B}"/>
              </a:ext>
            </a:extLst>
          </p:cNvPr>
          <p:cNvSpPr>
            <a:spLocks noChangeArrowheads="1"/>
          </p:cNvSpPr>
          <p:nvPr/>
        </p:nvSpPr>
        <p:spPr bwMode="auto">
          <a:xfrm>
            <a:off x="1985963" y="4344988"/>
            <a:ext cx="1028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Make2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4" name="Rectangle 199">
            <a:extLst>
              <a:ext uri="{FF2B5EF4-FFF2-40B4-BE49-F238E27FC236}">
                <a16:creationId xmlns:a16="http://schemas.microsoft.com/office/drawing/2014/main" id="{DF9F88A7-5A09-48F5-94CE-D9C1A7BB6FAC}"/>
              </a:ext>
            </a:extLst>
          </p:cNvPr>
          <p:cNvSpPr>
            <a:spLocks noChangeArrowheads="1"/>
          </p:cNvSpPr>
          <p:nvPr/>
        </p:nvSpPr>
        <p:spPr bwMode="auto">
          <a:xfrm>
            <a:off x="3352800" y="43449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70000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5" name="Rectangle 200">
            <a:extLst>
              <a:ext uri="{FF2B5EF4-FFF2-40B4-BE49-F238E27FC236}">
                <a16:creationId xmlns:a16="http://schemas.microsoft.com/office/drawing/2014/main" id="{2D1C0D2D-6FCA-47AA-9B58-2149C3C38515}"/>
              </a:ext>
            </a:extLst>
          </p:cNvPr>
          <p:cNvSpPr>
            <a:spLocks noChangeArrowheads="1"/>
          </p:cNvSpPr>
          <p:nvPr/>
        </p:nvSpPr>
        <p:spPr bwMode="auto">
          <a:xfrm>
            <a:off x="4468813" y="43449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6" name="Rectangle 201">
            <a:extLst>
              <a:ext uri="{FF2B5EF4-FFF2-40B4-BE49-F238E27FC236}">
                <a16:creationId xmlns:a16="http://schemas.microsoft.com/office/drawing/2014/main" id="{2CD76AAC-4594-4A74-995A-1391A5C772B6}"/>
              </a:ext>
            </a:extLst>
          </p:cNvPr>
          <p:cNvSpPr>
            <a:spLocks noChangeArrowheads="1"/>
          </p:cNvSpPr>
          <p:nvPr/>
        </p:nvSpPr>
        <p:spPr bwMode="auto">
          <a:xfrm>
            <a:off x="6216650" y="4344988"/>
            <a:ext cx="317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7" name="Rectangle 202">
            <a:extLst>
              <a:ext uri="{FF2B5EF4-FFF2-40B4-BE49-F238E27FC236}">
                <a16:creationId xmlns:a16="http://schemas.microsoft.com/office/drawing/2014/main" id="{C6A84A26-6949-45B7-BA43-F82A303958CC}"/>
              </a:ext>
            </a:extLst>
          </p:cNvPr>
          <p:cNvSpPr>
            <a:spLocks noChangeArrowheads="1"/>
          </p:cNvSpPr>
          <p:nvPr/>
        </p:nvSpPr>
        <p:spPr bwMode="auto">
          <a:xfrm>
            <a:off x="7239000" y="4344988"/>
            <a:ext cx="9461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70000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8" name="Line 203">
            <a:extLst>
              <a:ext uri="{FF2B5EF4-FFF2-40B4-BE49-F238E27FC236}">
                <a16:creationId xmlns:a16="http://schemas.microsoft.com/office/drawing/2014/main" id="{845BD9CD-000E-4498-93B1-AF8735DFCD4B}"/>
              </a:ext>
            </a:extLst>
          </p:cNvPr>
          <p:cNvSpPr>
            <a:spLocks noChangeShapeType="1"/>
          </p:cNvSpPr>
          <p:nvPr/>
        </p:nvSpPr>
        <p:spPr bwMode="auto">
          <a:xfrm>
            <a:off x="188913" y="3494088"/>
            <a:ext cx="797242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29" name="Rectangle 204">
            <a:extLst>
              <a:ext uri="{FF2B5EF4-FFF2-40B4-BE49-F238E27FC236}">
                <a16:creationId xmlns:a16="http://schemas.microsoft.com/office/drawing/2014/main" id="{3CAD7779-59DC-40E5-A02C-5557F3AED010}"/>
              </a:ext>
            </a:extLst>
          </p:cNvPr>
          <p:cNvSpPr>
            <a:spLocks noChangeArrowheads="1"/>
          </p:cNvSpPr>
          <p:nvPr/>
        </p:nvSpPr>
        <p:spPr bwMode="auto">
          <a:xfrm>
            <a:off x="188913" y="3494088"/>
            <a:ext cx="7972425"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0" name="Line 205">
            <a:extLst>
              <a:ext uri="{FF2B5EF4-FFF2-40B4-BE49-F238E27FC236}">
                <a16:creationId xmlns:a16="http://schemas.microsoft.com/office/drawing/2014/main" id="{AF2779C5-F6CA-477E-A11F-90641118F67E}"/>
              </a:ext>
            </a:extLst>
          </p:cNvPr>
          <p:cNvSpPr>
            <a:spLocks noChangeShapeType="1"/>
          </p:cNvSpPr>
          <p:nvPr/>
        </p:nvSpPr>
        <p:spPr bwMode="auto">
          <a:xfrm>
            <a:off x="188913" y="3900488"/>
            <a:ext cx="797242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1" name="Rectangle 206">
            <a:extLst>
              <a:ext uri="{FF2B5EF4-FFF2-40B4-BE49-F238E27FC236}">
                <a16:creationId xmlns:a16="http://schemas.microsoft.com/office/drawing/2014/main" id="{D08B4C77-6647-4929-8DBC-7F5B1E9F101C}"/>
              </a:ext>
            </a:extLst>
          </p:cNvPr>
          <p:cNvSpPr>
            <a:spLocks noChangeArrowheads="1"/>
          </p:cNvSpPr>
          <p:nvPr/>
        </p:nvSpPr>
        <p:spPr bwMode="auto">
          <a:xfrm>
            <a:off x="188913" y="3900488"/>
            <a:ext cx="7972425"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2" name="Line 207">
            <a:extLst>
              <a:ext uri="{FF2B5EF4-FFF2-40B4-BE49-F238E27FC236}">
                <a16:creationId xmlns:a16="http://schemas.microsoft.com/office/drawing/2014/main" id="{BC16BD68-51A1-42E9-883F-EDF904164A47}"/>
              </a:ext>
            </a:extLst>
          </p:cNvPr>
          <p:cNvSpPr>
            <a:spLocks noChangeShapeType="1"/>
          </p:cNvSpPr>
          <p:nvPr/>
        </p:nvSpPr>
        <p:spPr bwMode="auto">
          <a:xfrm>
            <a:off x="188913" y="4305301"/>
            <a:ext cx="797242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3" name="Rectangle 208">
            <a:extLst>
              <a:ext uri="{FF2B5EF4-FFF2-40B4-BE49-F238E27FC236}">
                <a16:creationId xmlns:a16="http://schemas.microsoft.com/office/drawing/2014/main" id="{F3A3656D-F008-4411-A8F7-6D5E0EB84EB6}"/>
              </a:ext>
            </a:extLst>
          </p:cNvPr>
          <p:cNvSpPr>
            <a:spLocks noChangeArrowheads="1"/>
          </p:cNvSpPr>
          <p:nvPr/>
        </p:nvSpPr>
        <p:spPr bwMode="auto">
          <a:xfrm>
            <a:off x="188913" y="4305301"/>
            <a:ext cx="7972425"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4" name="Line 209">
            <a:extLst>
              <a:ext uri="{FF2B5EF4-FFF2-40B4-BE49-F238E27FC236}">
                <a16:creationId xmlns:a16="http://schemas.microsoft.com/office/drawing/2014/main" id="{F1750F76-CB0F-4513-96E8-AB046F6AB382}"/>
              </a:ext>
            </a:extLst>
          </p:cNvPr>
          <p:cNvSpPr>
            <a:spLocks noChangeShapeType="1"/>
          </p:cNvSpPr>
          <p:nvPr/>
        </p:nvSpPr>
        <p:spPr bwMode="auto">
          <a:xfrm>
            <a:off x="188913" y="4711701"/>
            <a:ext cx="7972425"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5" name="Rectangle 210">
            <a:extLst>
              <a:ext uri="{FF2B5EF4-FFF2-40B4-BE49-F238E27FC236}">
                <a16:creationId xmlns:a16="http://schemas.microsoft.com/office/drawing/2014/main" id="{C5058D96-EA36-4844-BDAA-527AF62ACEFD}"/>
              </a:ext>
            </a:extLst>
          </p:cNvPr>
          <p:cNvSpPr>
            <a:spLocks noChangeArrowheads="1"/>
          </p:cNvSpPr>
          <p:nvPr/>
        </p:nvSpPr>
        <p:spPr bwMode="auto">
          <a:xfrm>
            <a:off x="188913" y="4711701"/>
            <a:ext cx="7972425"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6" name="Line 211">
            <a:extLst>
              <a:ext uri="{FF2B5EF4-FFF2-40B4-BE49-F238E27FC236}">
                <a16:creationId xmlns:a16="http://schemas.microsoft.com/office/drawing/2014/main" id="{0CBB22DF-624B-4461-857E-068E8BF511F3}"/>
              </a:ext>
            </a:extLst>
          </p:cNvPr>
          <p:cNvSpPr>
            <a:spLocks noChangeShapeType="1"/>
          </p:cNvSpPr>
          <p:nvPr/>
        </p:nvSpPr>
        <p:spPr bwMode="auto">
          <a:xfrm>
            <a:off x="188913"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7" name="Rectangle 212">
            <a:extLst>
              <a:ext uri="{FF2B5EF4-FFF2-40B4-BE49-F238E27FC236}">
                <a16:creationId xmlns:a16="http://schemas.microsoft.com/office/drawing/2014/main" id="{6FC99B70-85FE-4183-9334-C8244ABC81ED}"/>
              </a:ext>
            </a:extLst>
          </p:cNvPr>
          <p:cNvSpPr>
            <a:spLocks noChangeArrowheads="1"/>
          </p:cNvSpPr>
          <p:nvPr/>
        </p:nvSpPr>
        <p:spPr bwMode="auto">
          <a:xfrm>
            <a:off x="188913"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38" name="Line 213">
            <a:extLst>
              <a:ext uri="{FF2B5EF4-FFF2-40B4-BE49-F238E27FC236}">
                <a16:creationId xmlns:a16="http://schemas.microsoft.com/office/drawing/2014/main" id="{DDF285E8-9315-4889-AF44-3F6CF6698F22}"/>
              </a:ext>
            </a:extLst>
          </p:cNvPr>
          <p:cNvSpPr>
            <a:spLocks noChangeShapeType="1"/>
          </p:cNvSpPr>
          <p:nvPr/>
        </p:nvSpPr>
        <p:spPr bwMode="auto">
          <a:xfrm>
            <a:off x="1924051"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9" name="Rectangle 214">
            <a:extLst>
              <a:ext uri="{FF2B5EF4-FFF2-40B4-BE49-F238E27FC236}">
                <a16:creationId xmlns:a16="http://schemas.microsoft.com/office/drawing/2014/main" id="{FA79CBDF-94D4-439B-9CAD-DEAFC3549A72}"/>
              </a:ext>
            </a:extLst>
          </p:cNvPr>
          <p:cNvSpPr>
            <a:spLocks noChangeArrowheads="1"/>
          </p:cNvSpPr>
          <p:nvPr/>
        </p:nvSpPr>
        <p:spPr bwMode="auto">
          <a:xfrm>
            <a:off x="1924051"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40" name="Line 215">
            <a:extLst>
              <a:ext uri="{FF2B5EF4-FFF2-40B4-BE49-F238E27FC236}">
                <a16:creationId xmlns:a16="http://schemas.microsoft.com/office/drawing/2014/main" id="{98B175EA-21A6-4DEE-8029-F8F8F7F0E0B7}"/>
              </a:ext>
            </a:extLst>
          </p:cNvPr>
          <p:cNvSpPr>
            <a:spLocks noChangeShapeType="1"/>
          </p:cNvSpPr>
          <p:nvPr/>
        </p:nvSpPr>
        <p:spPr bwMode="auto">
          <a:xfrm>
            <a:off x="3081338"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1" name="Rectangle 216">
            <a:extLst>
              <a:ext uri="{FF2B5EF4-FFF2-40B4-BE49-F238E27FC236}">
                <a16:creationId xmlns:a16="http://schemas.microsoft.com/office/drawing/2014/main" id="{30C775C3-076A-4969-A601-C9F32940C742}"/>
              </a:ext>
            </a:extLst>
          </p:cNvPr>
          <p:cNvSpPr>
            <a:spLocks noChangeArrowheads="1"/>
          </p:cNvSpPr>
          <p:nvPr/>
        </p:nvSpPr>
        <p:spPr bwMode="auto">
          <a:xfrm>
            <a:off x="3081338" y="3494088"/>
            <a:ext cx="19050"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42" name="Line 217">
            <a:extLst>
              <a:ext uri="{FF2B5EF4-FFF2-40B4-BE49-F238E27FC236}">
                <a16:creationId xmlns:a16="http://schemas.microsoft.com/office/drawing/2014/main" id="{FF0ADE3D-3C6F-43FC-AC89-A112FE610C35}"/>
              </a:ext>
            </a:extLst>
          </p:cNvPr>
          <p:cNvSpPr>
            <a:spLocks noChangeShapeType="1"/>
          </p:cNvSpPr>
          <p:nvPr/>
        </p:nvSpPr>
        <p:spPr bwMode="auto">
          <a:xfrm>
            <a:off x="4237038"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3" name="Rectangle 218">
            <a:extLst>
              <a:ext uri="{FF2B5EF4-FFF2-40B4-BE49-F238E27FC236}">
                <a16:creationId xmlns:a16="http://schemas.microsoft.com/office/drawing/2014/main" id="{5C1D35CD-3D00-4702-82CB-EE7B06284FB2}"/>
              </a:ext>
            </a:extLst>
          </p:cNvPr>
          <p:cNvSpPr>
            <a:spLocks noChangeArrowheads="1"/>
          </p:cNvSpPr>
          <p:nvPr/>
        </p:nvSpPr>
        <p:spPr bwMode="auto">
          <a:xfrm>
            <a:off x="4237038"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44" name="Line 219">
            <a:extLst>
              <a:ext uri="{FF2B5EF4-FFF2-40B4-BE49-F238E27FC236}">
                <a16:creationId xmlns:a16="http://schemas.microsoft.com/office/drawing/2014/main" id="{9D48492B-79E3-4B2B-BD14-5EF503FC66F7}"/>
              </a:ext>
            </a:extLst>
          </p:cNvPr>
          <p:cNvSpPr>
            <a:spLocks noChangeShapeType="1"/>
          </p:cNvSpPr>
          <p:nvPr/>
        </p:nvSpPr>
        <p:spPr bwMode="auto">
          <a:xfrm>
            <a:off x="5394326"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5" name="Rectangle 220">
            <a:extLst>
              <a:ext uri="{FF2B5EF4-FFF2-40B4-BE49-F238E27FC236}">
                <a16:creationId xmlns:a16="http://schemas.microsoft.com/office/drawing/2014/main" id="{CD228784-5220-4BDA-B94D-BDB5D3422373}"/>
              </a:ext>
            </a:extLst>
          </p:cNvPr>
          <p:cNvSpPr>
            <a:spLocks noChangeArrowheads="1"/>
          </p:cNvSpPr>
          <p:nvPr/>
        </p:nvSpPr>
        <p:spPr bwMode="auto">
          <a:xfrm>
            <a:off x="5394326" y="3494088"/>
            <a:ext cx="19050"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46" name="Line 221">
            <a:extLst>
              <a:ext uri="{FF2B5EF4-FFF2-40B4-BE49-F238E27FC236}">
                <a16:creationId xmlns:a16="http://schemas.microsoft.com/office/drawing/2014/main" id="{BA3E53FD-4E86-4BFC-BDD6-CB90A2300E40}"/>
              </a:ext>
            </a:extLst>
          </p:cNvPr>
          <p:cNvSpPr>
            <a:spLocks noChangeShapeType="1"/>
          </p:cNvSpPr>
          <p:nvPr/>
        </p:nvSpPr>
        <p:spPr bwMode="auto">
          <a:xfrm>
            <a:off x="6550026"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7" name="Rectangle 222">
            <a:extLst>
              <a:ext uri="{FF2B5EF4-FFF2-40B4-BE49-F238E27FC236}">
                <a16:creationId xmlns:a16="http://schemas.microsoft.com/office/drawing/2014/main" id="{32A89F05-7A40-4300-8353-89D47297067D}"/>
              </a:ext>
            </a:extLst>
          </p:cNvPr>
          <p:cNvSpPr>
            <a:spLocks noChangeArrowheads="1"/>
          </p:cNvSpPr>
          <p:nvPr/>
        </p:nvSpPr>
        <p:spPr bwMode="auto">
          <a:xfrm>
            <a:off x="6550026"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48" name="Line 223">
            <a:extLst>
              <a:ext uri="{FF2B5EF4-FFF2-40B4-BE49-F238E27FC236}">
                <a16:creationId xmlns:a16="http://schemas.microsoft.com/office/drawing/2014/main" id="{3C5D0AC1-8736-4E2A-B009-7562D8DA875B}"/>
              </a:ext>
            </a:extLst>
          </p:cNvPr>
          <p:cNvSpPr>
            <a:spLocks noChangeShapeType="1"/>
          </p:cNvSpPr>
          <p:nvPr/>
        </p:nvSpPr>
        <p:spPr bwMode="auto">
          <a:xfrm>
            <a:off x="7067551"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9" name="Rectangle 224">
            <a:extLst>
              <a:ext uri="{FF2B5EF4-FFF2-40B4-BE49-F238E27FC236}">
                <a16:creationId xmlns:a16="http://schemas.microsoft.com/office/drawing/2014/main" id="{B35934E3-9A9C-4512-9021-6692DDD1F1F9}"/>
              </a:ext>
            </a:extLst>
          </p:cNvPr>
          <p:cNvSpPr>
            <a:spLocks noChangeArrowheads="1"/>
          </p:cNvSpPr>
          <p:nvPr/>
        </p:nvSpPr>
        <p:spPr bwMode="auto">
          <a:xfrm>
            <a:off x="7067551"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50" name="Line 225">
            <a:extLst>
              <a:ext uri="{FF2B5EF4-FFF2-40B4-BE49-F238E27FC236}">
                <a16:creationId xmlns:a16="http://schemas.microsoft.com/office/drawing/2014/main" id="{6F8F10A5-57B4-4045-81ED-46FAE58BE45B}"/>
              </a:ext>
            </a:extLst>
          </p:cNvPr>
          <p:cNvSpPr>
            <a:spLocks noChangeShapeType="1"/>
          </p:cNvSpPr>
          <p:nvPr/>
        </p:nvSpPr>
        <p:spPr bwMode="auto">
          <a:xfrm>
            <a:off x="8161338" y="3494088"/>
            <a:ext cx="0" cy="12366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51" name="Rectangle 226">
            <a:extLst>
              <a:ext uri="{FF2B5EF4-FFF2-40B4-BE49-F238E27FC236}">
                <a16:creationId xmlns:a16="http://schemas.microsoft.com/office/drawing/2014/main" id="{703D63A3-2033-4915-8630-71533189D460}"/>
              </a:ext>
            </a:extLst>
          </p:cNvPr>
          <p:cNvSpPr>
            <a:spLocks noChangeArrowheads="1"/>
          </p:cNvSpPr>
          <p:nvPr/>
        </p:nvSpPr>
        <p:spPr bwMode="auto">
          <a:xfrm>
            <a:off x="8161338" y="3494088"/>
            <a:ext cx="20638" cy="123666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TextBox 91">
            <a:extLst>
              <a:ext uri="{FF2B5EF4-FFF2-40B4-BE49-F238E27FC236}">
                <a16:creationId xmlns:a16="http://schemas.microsoft.com/office/drawing/2014/main" id="{13D35334-DF04-401C-9AEC-E34E4144009B}"/>
              </a:ext>
            </a:extLst>
          </p:cNvPr>
          <p:cNvSpPr txBox="1"/>
          <p:nvPr/>
        </p:nvSpPr>
        <p:spPr>
          <a:xfrm>
            <a:off x="8229600" y="3954068"/>
            <a:ext cx="762000" cy="369332"/>
          </a:xfrm>
          <a:prstGeom prst="rect">
            <a:avLst/>
          </a:prstGeom>
          <a:noFill/>
        </p:spPr>
        <p:txBody>
          <a:bodyPr wrap="square">
            <a:spAutoFit/>
          </a:bodyPr>
          <a:lstStyle/>
          <a:p>
            <a:r>
              <a:rPr lang="en-US" sz="1800" b="0" i="0" u="none" strike="noStrike" dirty="0">
                <a:solidFill>
                  <a:srgbClr val="000000"/>
                </a:solidFill>
                <a:effectLst/>
                <a:latin typeface="Calibri" panose="020F0502020204030204" pitchFamily="34" charset="0"/>
              </a:rPr>
              <a:t>&lt;==</a:t>
            </a:r>
            <a:r>
              <a:rPr lang="en-US" dirty="0"/>
              <a:t> </a:t>
            </a:r>
          </a:p>
        </p:txBody>
      </p:sp>
      <p:sp>
        <p:nvSpPr>
          <p:cNvPr id="93" name="Rectangle 92">
            <a:extLst>
              <a:ext uri="{FF2B5EF4-FFF2-40B4-BE49-F238E27FC236}">
                <a16:creationId xmlns:a16="http://schemas.microsoft.com/office/drawing/2014/main" id="{D22349C3-94BD-43C4-B5AE-1F0DA663B53E}"/>
              </a:ext>
            </a:extLst>
          </p:cNvPr>
          <p:cNvSpPr/>
          <p:nvPr/>
        </p:nvSpPr>
        <p:spPr bwMode="auto">
          <a:xfrm>
            <a:off x="8239063" y="4023976"/>
            <a:ext cx="457200" cy="2059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261693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14"/>
                                        </p:tgtEl>
                                        <p:attrNameLst>
                                          <p:attrName>style.visibility</p:attrName>
                                        </p:attrNameLst>
                                      </p:cBhvr>
                                      <p:to>
                                        <p:strVal val="visible"/>
                                      </p:to>
                                    </p:set>
                                    <p:animEffect transition="in" filter="fade">
                                      <p:cBhvr>
                                        <p:cTn id="27" dur="500"/>
                                        <p:tgtEl>
                                          <p:spTgt spid="205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519"/>
                                        </p:tgtEl>
                                        <p:attrNameLst>
                                          <p:attrName>style.visibility</p:attrName>
                                        </p:attrNameLst>
                                      </p:cBhvr>
                                      <p:to>
                                        <p:strVal val="visible"/>
                                      </p:to>
                                    </p:set>
                                    <p:animEffect transition="in" filter="fade">
                                      <p:cBhvr>
                                        <p:cTn id="30" dur="500"/>
                                        <p:tgtEl>
                                          <p:spTgt spid="205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524"/>
                                        </p:tgtEl>
                                        <p:attrNameLst>
                                          <p:attrName>style.visibility</p:attrName>
                                        </p:attrNameLst>
                                      </p:cBhvr>
                                      <p:to>
                                        <p:strVal val="visible"/>
                                      </p:to>
                                    </p:set>
                                    <p:animEffect transition="in" filter="fade">
                                      <p:cBhvr>
                                        <p:cTn id="33" dur="500"/>
                                        <p:tgtEl>
                                          <p:spTgt spid="205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515"/>
                                        </p:tgtEl>
                                        <p:attrNameLst>
                                          <p:attrName>style.visibility</p:attrName>
                                        </p:attrNameLst>
                                      </p:cBhvr>
                                      <p:to>
                                        <p:strVal val="visible"/>
                                      </p:to>
                                    </p:set>
                                    <p:animEffect transition="in" filter="fade">
                                      <p:cBhvr>
                                        <p:cTn id="38" dur="500"/>
                                        <p:tgtEl>
                                          <p:spTgt spid="205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520"/>
                                        </p:tgtEl>
                                        <p:attrNameLst>
                                          <p:attrName>style.visibility</p:attrName>
                                        </p:attrNameLst>
                                      </p:cBhvr>
                                      <p:to>
                                        <p:strVal val="visible"/>
                                      </p:to>
                                    </p:set>
                                    <p:animEffect transition="in" filter="fade">
                                      <p:cBhvr>
                                        <p:cTn id="41" dur="500"/>
                                        <p:tgtEl>
                                          <p:spTgt spid="205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525"/>
                                        </p:tgtEl>
                                        <p:attrNameLst>
                                          <p:attrName>style.visibility</p:attrName>
                                        </p:attrNameLst>
                                      </p:cBhvr>
                                      <p:to>
                                        <p:strVal val="visible"/>
                                      </p:to>
                                    </p:set>
                                    <p:animEffect transition="in" filter="fade">
                                      <p:cBhvr>
                                        <p:cTn id="44" dur="500"/>
                                        <p:tgtEl>
                                          <p:spTgt spid="205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516"/>
                                        </p:tgtEl>
                                        <p:attrNameLst>
                                          <p:attrName>style.visibility</p:attrName>
                                        </p:attrNameLst>
                                      </p:cBhvr>
                                      <p:to>
                                        <p:strVal val="visible"/>
                                      </p:to>
                                    </p:set>
                                    <p:animEffect transition="in" filter="fade">
                                      <p:cBhvr>
                                        <p:cTn id="49" dur="500"/>
                                        <p:tgtEl>
                                          <p:spTgt spid="205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521"/>
                                        </p:tgtEl>
                                        <p:attrNameLst>
                                          <p:attrName>style.visibility</p:attrName>
                                        </p:attrNameLst>
                                      </p:cBhvr>
                                      <p:to>
                                        <p:strVal val="visible"/>
                                      </p:to>
                                    </p:set>
                                    <p:animEffect transition="in" filter="fade">
                                      <p:cBhvr>
                                        <p:cTn id="52" dur="500"/>
                                        <p:tgtEl>
                                          <p:spTgt spid="205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526"/>
                                        </p:tgtEl>
                                        <p:attrNameLst>
                                          <p:attrName>style.visibility</p:attrName>
                                        </p:attrNameLst>
                                      </p:cBhvr>
                                      <p:to>
                                        <p:strVal val="visible"/>
                                      </p:to>
                                    </p:set>
                                    <p:animEffect transition="in" filter="fade">
                                      <p:cBhvr>
                                        <p:cTn id="55" dur="500"/>
                                        <p:tgtEl>
                                          <p:spTgt spid="205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517"/>
                                        </p:tgtEl>
                                        <p:attrNameLst>
                                          <p:attrName>style.visibility</p:attrName>
                                        </p:attrNameLst>
                                      </p:cBhvr>
                                      <p:to>
                                        <p:strVal val="visible"/>
                                      </p:to>
                                    </p:set>
                                    <p:animEffect transition="in" filter="fade">
                                      <p:cBhvr>
                                        <p:cTn id="60" dur="500"/>
                                        <p:tgtEl>
                                          <p:spTgt spid="205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522"/>
                                        </p:tgtEl>
                                        <p:attrNameLst>
                                          <p:attrName>style.visibility</p:attrName>
                                        </p:attrNameLst>
                                      </p:cBhvr>
                                      <p:to>
                                        <p:strVal val="visible"/>
                                      </p:to>
                                    </p:set>
                                    <p:animEffect transition="in" filter="fade">
                                      <p:cBhvr>
                                        <p:cTn id="65" dur="500"/>
                                        <p:tgtEl>
                                          <p:spTgt spid="205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527"/>
                                        </p:tgtEl>
                                        <p:attrNameLst>
                                          <p:attrName>style.visibility</p:attrName>
                                        </p:attrNameLst>
                                      </p:cBhvr>
                                      <p:to>
                                        <p:strVal val="visible"/>
                                      </p:to>
                                    </p:set>
                                    <p:animEffect transition="in" filter="fade">
                                      <p:cBhvr>
                                        <p:cTn id="70" dur="500"/>
                                        <p:tgtEl>
                                          <p:spTgt spid="205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93"/>
                                        </p:tgtEl>
                                      </p:cBhvr>
                                    </p:animEffect>
                                    <p:set>
                                      <p:cBhvr>
                                        <p:cTn id="75"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20514" grpId="0"/>
      <p:bldP spid="20515" grpId="0"/>
      <p:bldP spid="20516" grpId="0"/>
      <p:bldP spid="20517" grpId="0"/>
      <p:bldP spid="20519" grpId="0"/>
      <p:bldP spid="20520" grpId="0"/>
      <p:bldP spid="20521" grpId="0"/>
      <p:bldP spid="20522" grpId="0"/>
      <p:bldP spid="20524" grpId="0"/>
      <p:bldP spid="20525" grpId="0"/>
      <p:bldP spid="20526" grpId="0"/>
      <p:bldP spid="20527" grpId="0"/>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6246" y="51521"/>
            <a:ext cx="12192000" cy="800219"/>
          </a:xfrm>
          <a:prstGeom prst="rect">
            <a:avLst/>
          </a:prstGeom>
          <a:noFill/>
        </p:spPr>
        <p:txBody>
          <a:bodyPr wrap="square" rtlCol="0">
            <a:spAutoFit/>
          </a:bodyPr>
          <a:lstStyle/>
          <a:p>
            <a:pPr algn="ctr"/>
            <a:r>
              <a:rPr lang="en-US" sz="4600" dirty="0">
                <a:solidFill>
                  <a:schemeClr val="bg1"/>
                </a:solidFill>
                <a:latin typeface="Impact" panose="020B0806030902050204" pitchFamily="34" charset="0"/>
              </a:rPr>
              <a:t>Value of Perfect Information</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5" name="Content Placeholder 6">
            <a:extLst>
              <a:ext uri="{FF2B5EF4-FFF2-40B4-BE49-F238E27FC236}">
                <a16:creationId xmlns:a16="http://schemas.microsoft.com/office/drawing/2014/main" id="{CC1F5DFC-8CD4-4C86-8782-700BB8B59C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195971"/>
            <a:ext cx="8363011" cy="4614862"/>
          </a:xfrm>
          <a:prstGeom prst="rect">
            <a:avLst/>
          </a:prstGeom>
        </p:spPr>
      </p:pic>
    </p:spTree>
    <p:extLst>
      <p:ext uri="{BB962C8B-B14F-4D97-AF65-F5344CB8AC3E}">
        <p14:creationId xmlns:p14="http://schemas.microsoft.com/office/powerpoint/2010/main" val="169696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540B-B992-4D5E-8D97-428DB7F187C9}"/>
              </a:ext>
            </a:extLst>
          </p:cNvPr>
          <p:cNvSpPr>
            <a:spLocks noGrp="1"/>
          </p:cNvSpPr>
          <p:nvPr>
            <p:ph type="title"/>
          </p:nvPr>
        </p:nvSpPr>
        <p:spPr/>
        <p:txBody>
          <a:bodyPr/>
          <a:lstStyle/>
          <a:p>
            <a:endParaRPr lang="en-US" dirty="0"/>
          </a:p>
        </p:txBody>
      </p:sp>
      <p:pic>
        <p:nvPicPr>
          <p:cNvPr id="3" name="Online Media 2" title="DecisionTreePart 2">
            <a:hlinkClick r:id="" action="ppaction://media"/>
            <a:extLst>
              <a:ext uri="{FF2B5EF4-FFF2-40B4-BE49-F238E27FC236}">
                <a16:creationId xmlns:a16="http://schemas.microsoft.com/office/drawing/2014/main" id="{4EC87180-C507-4CC5-B614-C6895167B133}"/>
              </a:ext>
            </a:extLst>
          </p:cNvPr>
          <p:cNvPicPr>
            <a:picLocks noRot="1" noChangeAspect="1"/>
          </p:cNvPicPr>
          <p:nvPr>
            <a:videoFile r:link="rId1"/>
          </p:nvPr>
        </p:nvPicPr>
        <p:blipFill>
          <a:blip r:embed="rId3"/>
          <a:stretch>
            <a:fillRect/>
          </a:stretch>
        </p:blipFill>
        <p:spPr>
          <a:xfrm>
            <a:off x="26973" y="-9554"/>
            <a:ext cx="12154963" cy="6867554"/>
          </a:xfrm>
          <a:prstGeom prst="rect">
            <a:avLst/>
          </a:prstGeom>
        </p:spPr>
      </p:pic>
    </p:spTree>
    <p:extLst>
      <p:ext uri="{BB962C8B-B14F-4D97-AF65-F5344CB8AC3E}">
        <p14:creationId xmlns:p14="http://schemas.microsoft.com/office/powerpoint/2010/main" val="1435660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dirty="0"/>
              <a:t>Decision Trees</a:t>
            </a:r>
          </a:p>
        </p:txBody>
      </p:sp>
      <p:sp>
        <p:nvSpPr>
          <p:cNvPr id="15" name="Content Placeholder 2"/>
          <p:cNvSpPr>
            <a:spLocks noGrp="1"/>
          </p:cNvSpPr>
          <p:nvPr>
            <p:ph sz="quarter" idx="11"/>
          </p:nvPr>
        </p:nvSpPr>
        <p:spPr>
          <a:xfrm>
            <a:off x="0" y="609600"/>
            <a:ext cx="12192000" cy="4501520"/>
          </a:xfrm>
        </p:spPr>
        <p:txBody>
          <a:bodyPr>
            <a:noAutofit/>
          </a:bodyPr>
          <a:lstStyle/>
          <a:p>
            <a:pPr marL="0" indent="0">
              <a:spcBef>
                <a:spcPts val="1000"/>
              </a:spcBef>
              <a:spcAft>
                <a:spcPts val="0"/>
              </a:spcAft>
              <a:buNone/>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decision tree </a:t>
            </a:r>
            <a:r>
              <a:rPr lang="en-US" sz="2400" dirty="0">
                <a:latin typeface="Arial" panose="020B0604020202020204" pitchFamily="34" charset="0"/>
                <a:cs typeface="Arial" panose="020B0604020202020204" pitchFamily="34" charset="0"/>
              </a:rPr>
              <a:t>can apply probability decision rule while displaying and analyzing the problem graphically.</a:t>
            </a:r>
          </a:p>
          <a:p>
            <a:pPr marL="0" indent="0">
              <a:spcBef>
                <a:spcPts val="1000"/>
              </a:spcBef>
              <a:spcAft>
                <a:spcPts val="0"/>
              </a:spcAft>
              <a:buNone/>
            </a:pPr>
            <a:r>
              <a:rPr lang="en-US" sz="2400" dirty="0">
                <a:latin typeface="Arial" panose="020B0604020202020204" pitchFamily="34" charset="0"/>
                <a:cs typeface="Arial" panose="020B0604020202020204" pitchFamily="34" charset="0"/>
              </a:rPr>
              <a:t>A decision tree consists of </a:t>
            </a:r>
            <a:r>
              <a:rPr lang="en-US" sz="2400" b="1" dirty="0">
                <a:latin typeface="Arial" panose="020B0604020202020204" pitchFamily="34" charset="0"/>
                <a:cs typeface="Arial" panose="020B0604020202020204" pitchFamily="34" charset="0"/>
              </a:rPr>
              <a:t>nodes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branches</a:t>
            </a:r>
            <a:r>
              <a:rPr lang="en-US" sz="2400" dirty="0">
                <a:latin typeface="Arial" panose="020B0604020202020204" pitchFamily="34" charset="0"/>
                <a:cs typeface="Arial" panose="020B0604020202020204" pitchFamily="34" charset="0"/>
              </a:rPr>
              <a:t>.</a:t>
            </a:r>
          </a:p>
          <a:p>
            <a:pPr>
              <a:lnSpc>
                <a:spcPct val="110000"/>
              </a:lnSpc>
            </a:pPr>
            <a:r>
              <a:rPr lang="en-US" sz="2400" dirty="0">
                <a:latin typeface="Arial" panose="020B0604020202020204" pitchFamily="34" charset="0"/>
                <a:cs typeface="Arial" panose="020B0604020202020204" pitchFamily="34" charset="0"/>
              </a:rPr>
              <a:t>A decision node, represented by a square, indicates a decision to be made. The branches represent the possible decisions.</a:t>
            </a:r>
          </a:p>
          <a:p>
            <a:pPr>
              <a:lnSpc>
                <a:spcPct val="110000"/>
              </a:lnSpc>
            </a:pPr>
            <a:r>
              <a:rPr lang="en-US" sz="2400" dirty="0">
                <a:latin typeface="Arial" panose="020B0604020202020204" pitchFamily="34" charset="0"/>
                <a:cs typeface="Arial" panose="020B0604020202020204" pitchFamily="34" charset="0"/>
              </a:rPr>
              <a:t>An event node, represented by a circle, indicates a random event. The branches represent the possible outcomes of the random event.</a:t>
            </a:r>
          </a:p>
        </p:txBody>
      </p:sp>
    </p:spTree>
    <p:extLst>
      <p:ext uri="{BB962C8B-B14F-4D97-AF65-F5344CB8AC3E}">
        <p14:creationId xmlns:p14="http://schemas.microsoft.com/office/powerpoint/2010/main" val="53872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6581"/>
          </a:xfrm>
        </p:spPr>
        <p:txBody>
          <a:bodyPr>
            <a:normAutofit fontScale="90000"/>
          </a:bodyPr>
          <a:lstStyle/>
          <a:p>
            <a:r>
              <a:rPr lang="en-US" dirty="0"/>
              <a:t>Decision Trees</a:t>
            </a:r>
          </a:p>
        </p:txBody>
      </p:sp>
      <p:sp>
        <p:nvSpPr>
          <p:cNvPr id="7" name="AutoShape 3">
            <a:extLst>
              <a:ext uri="{FF2B5EF4-FFF2-40B4-BE49-F238E27FC236}">
                <a16:creationId xmlns:a16="http://schemas.microsoft.com/office/drawing/2014/main" id="{02CE84F9-11DE-4831-8F49-57AA202320DF}"/>
              </a:ext>
            </a:extLst>
          </p:cNvPr>
          <p:cNvSpPr>
            <a:spLocks noChangeAspect="1" noChangeArrowheads="1" noTextEdit="1"/>
          </p:cNvSpPr>
          <p:nvPr/>
        </p:nvSpPr>
        <p:spPr bwMode="auto">
          <a:xfrm>
            <a:off x="719740" y="1496447"/>
            <a:ext cx="5670549" cy="34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8" name="Rectangle 5">
            <a:extLst>
              <a:ext uri="{FF2B5EF4-FFF2-40B4-BE49-F238E27FC236}">
                <a16:creationId xmlns:a16="http://schemas.microsoft.com/office/drawing/2014/main" id="{71162719-0BA6-40A9-8BFA-1EA342E812D1}"/>
              </a:ext>
            </a:extLst>
          </p:cNvPr>
          <p:cNvSpPr>
            <a:spLocks noChangeArrowheads="1"/>
          </p:cNvSpPr>
          <p:nvPr/>
        </p:nvSpPr>
        <p:spPr bwMode="auto">
          <a:xfrm>
            <a:off x="2848683" y="1874338"/>
            <a:ext cx="508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Drill</a:t>
            </a:r>
            <a:endParaRPr kumimoji="0" lang="en-US" altLang="en-US" sz="2400" b="0" i="0" u="none" strike="noStrike" cap="none" normalizeH="0" baseline="0" dirty="0">
              <a:ln>
                <a:noFill/>
              </a:ln>
              <a:solidFill>
                <a:schemeClr val="tx1"/>
              </a:solidFill>
              <a:effectLst/>
            </a:endParaRPr>
          </a:p>
        </p:txBody>
      </p:sp>
      <p:sp>
        <p:nvSpPr>
          <p:cNvPr id="9" name="Rectangle 6">
            <a:extLst>
              <a:ext uri="{FF2B5EF4-FFF2-40B4-BE49-F238E27FC236}">
                <a16:creationId xmlns:a16="http://schemas.microsoft.com/office/drawing/2014/main" id="{76711F09-D0AF-4CA4-A567-C264AD6642A7}"/>
              </a:ext>
            </a:extLst>
          </p:cNvPr>
          <p:cNvSpPr>
            <a:spLocks noChangeArrowheads="1"/>
          </p:cNvSpPr>
          <p:nvPr/>
        </p:nvSpPr>
        <p:spPr bwMode="auto">
          <a:xfrm>
            <a:off x="4520003" y="2217876"/>
            <a:ext cx="561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-100</a:t>
            </a:r>
            <a:endParaRPr kumimoji="0" lang="en-US" altLang="en-US" sz="2400" b="0" i="0" u="none" strike="noStrike" cap="none" normalizeH="0" baseline="0" dirty="0">
              <a:ln>
                <a:noFill/>
              </a:ln>
              <a:solidFill>
                <a:schemeClr val="tx1"/>
              </a:solidFill>
              <a:effectLst/>
            </a:endParaRPr>
          </a:p>
        </p:txBody>
      </p:sp>
      <p:sp>
        <p:nvSpPr>
          <p:cNvPr id="10" name="Rectangle 7">
            <a:extLst>
              <a:ext uri="{FF2B5EF4-FFF2-40B4-BE49-F238E27FC236}">
                <a16:creationId xmlns:a16="http://schemas.microsoft.com/office/drawing/2014/main" id="{DED6F9ED-7FDB-4E4D-A11B-78E7FD6FC8AF}"/>
              </a:ext>
            </a:extLst>
          </p:cNvPr>
          <p:cNvSpPr>
            <a:spLocks noChangeArrowheads="1"/>
          </p:cNvSpPr>
          <p:nvPr/>
        </p:nvSpPr>
        <p:spPr bwMode="auto">
          <a:xfrm>
            <a:off x="2786167" y="2376747"/>
            <a:ext cx="561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-100</a:t>
            </a:r>
            <a:endParaRPr kumimoji="0" lang="en-US" altLang="en-US" sz="2400" b="0" i="0" u="none" strike="noStrike" cap="none" normalizeH="0" baseline="0" dirty="0">
              <a:ln>
                <a:noFill/>
              </a:ln>
              <a:solidFill>
                <a:schemeClr val="tx1"/>
              </a:solidFill>
              <a:effectLst/>
            </a:endParaRPr>
          </a:p>
        </p:txBody>
      </p:sp>
      <p:sp>
        <p:nvSpPr>
          <p:cNvPr id="13" name="Rectangle 10">
            <a:extLst>
              <a:ext uri="{FF2B5EF4-FFF2-40B4-BE49-F238E27FC236}">
                <a16:creationId xmlns:a16="http://schemas.microsoft.com/office/drawing/2014/main" id="{3C2809A2-73B1-42C8-8402-F541BF5492C6}"/>
              </a:ext>
            </a:extLst>
          </p:cNvPr>
          <p:cNvSpPr>
            <a:spLocks noChangeArrowheads="1"/>
          </p:cNvSpPr>
          <p:nvPr/>
        </p:nvSpPr>
        <p:spPr bwMode="auto">
          <a:xfrm>
            <a:off x="1674780" y="3248488"/>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90</a:t>
            </a:r>
            <a:endParaRPr kumimoji="0" lang="en-US" altLang="en-US" sz="2400" b="0" i="0" u="none" strike="noStrike" cap="none" normalizeH="0" baseline="0" dirty="0">
              <a:ln>
                <a:noFill/>
              </a:ln>
              <a:solidFill>
                <a:schemeClr val="tx1"/>
              </a:solidFill>
              <a:effectLst/>
            </a:endParaRPr>
          </a:p>
        </p:txBody>
      </p:sp>
      <p:sp>
        <p:nvSpPr>
          <p:cNvPr id="14" name="Rectangle 11">
            <a:extLst>
              <a:ext uri="{FF2B5EF4-FFF2-40B4-BE49-F238E27FC236}">
                <a16:creationId xmlns:a16="http://schemas.microsoft.com/office/drawing/2014/main" id="{8336DBA9-5E40-4478-81B6-7B376D687D9B}"/>
              </a:ext>
            </a:extLst>
          </p:cNvPr>
          <p:cNvSpPr>
            <a:spLocks noChangeArrowheads="1"/>
          </p:cNvSpPr>
          <p:nvPr/>
        </p:nvSpPr>
        <p:spPr bwMode="auto">
          <a:xfrm>
            <a:off x="2848683" y="3592025"/>
            <a:ext cx="436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Sell</a:t>
            </a:r>
            <a:endParaRPr kumimoji="0" lang="en-US" altLang="en-US" sz="2400" b="0" i="0" u="none" strike="noStrike" cap="none" normalizeH="0" baseline="0" dirty="0">
              <a:ln>
                <a:noFill/>
              </a:ln>
              <a:solidFill>
                <a:schemeClr val="tx1"/>
              </a:solidFill>
              <a:effectLst/>
            </a:endParaRPr>
          </a:p>
        </p:txBody>
      </p:sp>
      <p:sp>
        <p:nvSpPr>
          <p:cNvPr id="16" name="Rectangle 12">
            <a:extLst>
              <a:ext uri="{FF2B5EF4-FFF2-40B4-BE49-F238E27FC236}">
                <a16:creationId xmlns:a16="http://schemas.microsoft.com/office/drawing/2014/main" id="{6D98124E-8F8E-4A14-BB41-34C0B688B097}"/>
              </a:ext>
            </a:extLst>
          </p:cNvPr>
          <p:cNvSpPr>
            <a:spLocks noChangeArrowheads="1"/>
          </p:cNvSpPr>
          <p:nvPr/>
        </p:nvSpPr>
        <p:spPr bwMode="auto">
          <a:xfrm>
            <a:off x="4758763" y="3935563"/>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90</a:t>
            </a:r>
            <a:endParaRPr kumimoji="0" lang="en-US" altLang="en-US" sz="2400" b="0" i="0" u="none" strike="noStrike" cap="none" normalizeH="0" baseline="0" dirty="0">
              <a:ln>
                <a:noFill/>
              </a:ln>
              <a:solidFill>
                <a:schemeClr val="tx1"/>
              </a:solidFill>
              <a:effectLst/>
            </a:endParaRPr>
          </a:p>
        </p:txBody>
      </p:sp>
      <p:sp>
        <p:nvSpPr>
          <p:cNvPr id="17" name="Rectangle 13">
            <a:extLst>
              <a:ext uri="{FF2B5EF4-FFF2-40B4-BE49-F238E27FC236}">
                <a16:creationId xmlns:a16="http://schemas.microsoft.com/office/drawing/2014/main" id="{2A4E5E64-8002-48A9-8F9B-ED3BC636F09B}"/>
              </a:ext>
            </a:extLst>
          </p:cNvPr>
          <p:cNvSpPr>
            <a:spLocks noChangeArrowheads="1"/>
          </p:cNvSpPr>
          <p:nvPr/>
        </p:nvSpPr>
        <p:spPr bwMode="auto">
          <a:xfrm>
            <a:off x="2911200" y="4176039"/>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90</a:t>
            </a:r>
            <a:endParaRPr kumimoji="0" lang="en-US" altLang="en-US" sz="2400" b="0" i="0" u="none" strike="noStrike" cap="none" normalizeH="0" baseline="0" dirty="0">
              <a:ln>
                <a:noFill/>
              </a:ln>
              <a:solidFill>
                <a:schemeClr val="tx1"/>
              </a:solidFill>
              <a:effectLst/>
            </a:endParaRPr>
          </a:p>
        </p:txBody>
      </p:sp>
      <p:sp>
        <p:nvSpPr>
          <p:cNvPr id="59" name="Rectangle 55">
            <a:extLst>
              <a:ext uri="{FF2B5EF4-FFF2-40B4-BE49-F238E27FC236}">
                <a16:creationId xmlns:a16="http://schemas.microsoft.com/office/drawing/2014/main" id="{11E7AEC9-1F7B-49A1-9B68-2E7B2AE00D5E}"/>
              </a:ext>
            </a:extLst>
          </p:cNvPr>
          <p:cNvSpPr>
            <a:spLocks noChangeArrowheads="1"/>
          </p:cNvSpPr>
          <p:nvPr/>
        </p:nvSpPr>
        <p:spPr bwMode="auto">
          <a:xfrm>
            <a:off x="1960475" y="2870595"/>
            <a:ext cx="318347" cy="274830"/>
          </a:xfrm>
          <a:prstGeom prst="rect">
            <a:avLst/>
          </a:prstGeom>
          <a:noFill/>
          <a:ln w="28575">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0" name="Line 56">
            <a:extLst>
              <a:ext uri="{FF2B5EF4-FFF2-40B4-BE49-F238E27FC236}">
                <a16:creationId xmlns:a16="http://schemas.microsoft.com/office/drawing/2014/main" id="{FD9C4865-F511-4509-87C1-86A8B5919FDA}"/>
              </a:ext>
            </a:extLst>
          </p:cNvPr>
          <p:cNvSpPr>
            <a:spLocks noChangeShapeType="1"/>
          </p:cNvSpPr>
          <p:nvPr/>
        </p:nvSpPr>
        <p:spPr bwMode="auto">
          <a:xfrm>
            <a:off x="667194" y="3008012"/>
            <a:ext cx="1273386" cy="0"/>
          </a:xfrm>
          <a:prstGeom prst="line">
            <a:avLst/>
          </a:prstGeom>
          <a:noFill/>
          <a:ln w="285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1" name="Line 57">
            <a:extLst>
              <a:ext uri="{FF2B5EF4-FFF2-40B4-BE49-F238E27FC236}">
                <a16:creationId xmlns:a16="http://schemas.microsoft.com/office/drawing/2014/main" id="{A723F8FA-CFA1-4C5E-8C21-D32F7FE2A2E3}"/>
              </a:ext>
            </a:extLst>
          </p:cNvPr>
          <p:cNvSpPr>
            <a:spLocks noChangeShapeType="1"/>
          </p:cNvSpPr>
          <p:nvPr/>
        </p:nvSpPr>
        <p:spPr bwMode="auto">
          <a:xfrm flipV="1">
            <a:off x="2271680" y="2320937"/>
            <a:ext cx="517313" cy="687075"/>
          </a:xfrm>
          <a:prstGeom prst="line">
            <a:avLst/>
          </a:prstGeom>
          <a:noFill/>
          <a:ln w="285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2" name="Freeform 58">
            <a:extLst>
              <a:ext uri="{FF2B5EF4-FFF2-40B4-BE49-F238E27FC236}">
                <a16:creationId xmlns:a16="http://schemas.microsoft.com/office/drawing/2014/main" id="{BA2B84E4-2BDC-479A-8D42-138DC884F0FB}"/>
              </a:ext>
            </a:extLst>
          </p:cNvPr>
          <p:cNvSpPr>
            <a:spLocks/>
          </p:cNvSpPr>
          <p:nvPr/>
        </p:nvSpPr>
        <p:spPr bwMode="auto">
          <a:xfrm>
            <a:off x="4102173" y="2183522"/>
            <a:ext cx="318347" cy="274830"/>
          </a:xfrm>
          <a:custGeom>
            <a:avLst/>
            <a:gdLst>
              <a:gd name="T0" fmla="*/ 96 w 96"/>
              <a:gd name="T1" fmla="*/ 96 h 96"/>
              <a:gd name="T2" fmla="*/ 0 w 96"/>
              <a:gd name="T3" fmla="*/ 48 h 96"/>
              <a:gd name="T4" fmla="*/ 96 w 96"/>
              <a:gd name="T5" fmla="*/ 0 h 96"/>
              <a:gd name="T6" fmla="*/ 96 w 96"/>
              <a:gd name="T7" fmla="*/ 96 h 96"/>
            </a:gdLst>
            <a:ahLst/>
            <a:cxnLst>
              <a:cxn ang="0">
                <a:pos x="T0" y="T1"/>
              </a:cxn>
              <a:cxn ang="0">
                <a:pos x="T2" y="T3"/>
              </a:cxn>
              <a:cxn ang="0">
                <a:pos x="T4" y="T5"/>
              </a:cxn>
              <a:cxn ang="0">
                <a:pos x="T6" y="T7"/>
              </a:cxn>
            </a:cxnLst>
            <a:rect l="0" t="0" r="r" b="b"/>
            <a:pathLst>
              <a:path w="96" h="96">
                <a:moveTo>
                  <a:pt x="96" y="96"/>
                </a:moveTo>
                <a:lnTo>
                  <a:pt x="0" y="48"/>
                </a:lnTo>
                <a:lnTo>
                  <a:pt x="96" y="0"/>
                </a:lnTo>
                <a:lnTo>
                  <a:pt x="96" y="96"/>
                </a:lnTo>
                <a:close/>
              </a:path>
            </a:pathLst>
          </a:custGeom>
          <a:noFill/>
          <a:ln w="28575">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3" name="Line 59">
            <a:extLst>
              <a:ext uri="{FF2B5EF4-FFF2-40B4-BE49-F238E27FC236}">
                <a16:creationId xmlns:a16="http://schemas.microsoft.com/office/drawing/2014/main" id="{0F8AEE42-8167-4E63-A44F-CFA5F2B7AB3E}"/>
              </a:ext>
            </a:extLst>
          </p:cNvPr>
          <p:cNvSpPr>
            <a:spLocks noChangeShapeType="1"/>
          </p:cNvSpPr>
          <p:nvPr/>
        </p:nvSpPr>
        <p:spPr bwMode="auto">
          <a:xfrm>
            <a:off x="2788993" y="2320937"/>
            <a:ext cx="1313180" cy="0"/>
          </a:xfrm>
          <a:prstGeom prst="line">
            <a:avLst/>
          </a:prstGeom>
          <a:noFill/>
          <a:ln w="285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4" name="Line 60">
            <a:extLst>
              <a:ext uri="{FF2B5EF4-FFF2-40B4-BE49-F238E27FC236}">
                <a16:creationId xmlns:a16="http://schemas.microsoft.com/office/drawing/2014/main" id="{BFE0E402-B44E-4310-B109-EE1F9EE7FA54}"/>
              </a:ext>
            </a:extLst>
          </p:cNvPr>
          <p:cNvSpPr>
            <a:spLocks noChangeShapeType="1"/>
          </p:cNvSpPr>
          <p:nvPr/>
        </p:nvSpPr>
        <p:spPr bwMode="auto">
          <a:xfrm>
            <a:off x="2271680" y="3008012"/>
            <a:ext cx="517313" cy="1030612"/>
          </a:xfrm>
          <a:prstGeom prst="line">
            <a:avLst/>
          </a:prstGeom>
          <a:noFill/>
          <a:ln w="285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5" name="Freeform 61">
            <a:extLst>
              <a:ext uri="{FF2B5EF4-FFF2-40B4-BE49-F238E27FC236}">
                <a16:creationId xmlns:a16="http://schemas.microsoft.com/office/drawing/2014/main" id="{CBA5EF46-9B12-44CD-9748-C47A20156D3A}"/>
              </a:ext>
            </a:extLst>
          </p:cNvPr>
          <p:cNvSpPr>
            <a:spLocks/>
          </p:cNvSpPr>
          <p:nvPr/>
        </p:nvSpPr>
        <p:spPr bwMode="auto">
          <a:xfrm>
            <a:off x="4102173" y="3901209"/>
            <a:ext cx="318347" cy="274830"/>
          </a:xfrm>
          <a:custGeom>
            <a:avLst/>
            <a:gdLst>
              <a:gd name="T0" fmla="*/ 96 w 96"/>
              <a:gd name="T1" fmla="*/ 96 h 96"/>
              <a:gd name="T2" fmla="*/ 0 w 96"/>
              <a:gd name="T3" fmla="*/ 48 h 96"/>
              <a:gd name="T4" fmla="*/ 96 w 96"/>
              <a:gd name="T5" fmla="*/ 0 h 96"/>
              <a:gd name="T6" fmla="*/ 96 w 96"/>
              <a:gd name="T7" fmla="*/ 96 h 96"/>
            </a:gdLst>
            <a:ahLst/>
            <a:cxnLst>
              <a:cxn ang="0">
                <a:pos x="T0" y="T1"/>
              </a:cxn>
              <a:cxn ang="0">
                <a:pos x="T2" y="T3"/>
              </a:cxn>
              <a:cxn ang="0">
                <a:pos x="T4" y="T5"/>
              </a:cxn>
              <a:cxn ang="0">
                <a:pos x="T6" y="T7"/>
              </a:cxn>
            </a:cxnLst>
            <a:rect l="0" t="0" r="r" b="b"/>
            <a:pathLst>
              <a:path w="96" h="96">
                <a:moveTo>
                  <a:pt x="96" y="96"/>
                </a:moveTo>
                <a:lnTo>
                  <a:pt x="0" y="48"/>
                </a:lnTo>
                <a:lnTo>
                  <a:pt x="96" y="0"/>
                </a:lnTo>
                <a:lnTo>
                  <a:pt x="96" y="96"/>
                </a:lnTo>
                <a:close/>
              </a:path>
            </a:pathLst>
          </a:custGeom>
          <a:noFill/>
          <a:ln w="28575">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66" name="Line 62">
            <a:extLst>
              <a:ext uri="{FF2B5EF4-FFF2-40B4-BE49-F238E27FC236}">
                <a16:creationId xmlns:a16="http://schemas.microsoft.com/office/drawing/2014/main" id="{451F2E69-1636-44C9-8226-3366D5419DFF}"/>
              </a:ext>
            </a:extLst>
          </p:cNvPr>
          <p:cNvSpPr>
            <a:spLocks noChangeShapeType="1"/>
          </p:cNvSpPr>
          <p:nvPr/>
        </p:nvSpPr>
        <p:spPr bwMode="auto">
          <a:xfrm>
            <a:off x="2788993" y="4038624"/>
            <a:ext cx="1313180" cy="0"/>
          </a:xfrm>
          <a:prstGeom prst="line">
            <a:avLst/>
          </a:prstGeom>
          <a:noFill/>
          <a:ln w="28575">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01">
            <a:extLst>
              <a:ext uri="{FF2B5EF4-FFF2-40B4-BE49-F238E27FC236}">
                <a16:creationId xmlns:a16="http://schemas.microsoft.com/office/drawing/2014/main" id="{4C342362-6D21-42C8-A87D-402CB7D180B3}"/>
              </a:ext>
            </a:extLst>
          </p:cNvPr>
          <p:cNvSpPr>
            <a:spLocks/>
          </p:cNvSpPr>
          <p:nvPr/>
        </p:nvSpPr>
        <p:spPr bwMode="auto">
          <a:xfrm>
            <a:off x="4154719" y="2176853"/>
            <a:ext cx="301625" cy="300038"/>
          </a:xfrm>
          <a:custGeom>
            <a:avLst/>
            <a:gdLst>
              <a:gd name="T0" fmla="*/ 0 w 190"/>
              <a:gd name="T1" fmla="*/ 94 h 189"/>
              <a:gd name="T2" fmla="*/ 0 w 190"/>
              <a:gd name="T3" fmla="*/ 71 h 189"/>
              <a:gd name="T4" fmla="*/ 12 w 190"/>
              <a:gd name="T5" fmla="*/ 59 h 189"/>
              <a:gd name="T6" fmla="*/ 12 w 190"/>
              <a:gd name="T7" fmla="*/ 47 h 189"/>
              <a:gd name="T8" fmla="*/ 24 w 190"/>
              <a:gd name="T9" fmla="*/ 23 h 189"/>
              <a:gd name="T10" fmla="*/ 47 w 190"/>
              <a:gd name="T11" fmla="*/ 11 h 189"/>
              <a:gd name="T12" fmla="*/ 59 w 190"/>
              <a:gd name="T13" fmla="*/ 11 h 189"/>
              <a:gd name="T14" fmla="*/ 71 w 190"/>
              <a:gd name="T15" fmla="*/ 0 h 189"/>
              <a:gd name="T16" fmla="*/ 95 w 190"/>
              <a:gd name="T17" fmla="*/ 0 h 189"/>
              <a:gd name="T18" fmla="*/ 118 w 190"/>
              <a:gd name="T19" fmla="*/ 0 h 189"/>
              <a:gd name="T20" fmla="*/ 130 w 190"/>
              <a:gd name="T21" fmla="*/ 11 h 189"/>
              <a:gd name="T22" fmla="*/ 154 w 190"/>
              <a:gd name="T23" fmla="*/ 11 h 189"/>
              <a:gd name="T24" fmla="*/ 166 w 190"/>
              <a:gd name="T25" fmla="*/ 23 h 189"/>
              <a:gd name="T26" fmla="*/ 178 w 190"/>
              <a:gd name="T27" fmla="*/ 47 h 189"/>
              <a:gd name="T28" fmla="*/ 178 w 190"/>
              <a:gd name="T29" fmla="*/ 59 h 189"/>
              <a:gd name="T30" fmla="*/ 190 w 190"/>
              <a:gd name="T31" fmla="*/ 71 h 189"/>
              <a:gd name="T32" fmla="*/ 190 w 190"/>
              <a:gd name="T33" fmla="*/ 94 h 189"/>
              <a:gd name="T34" fmla="*/ 190 w 190"/>
              <a:gd name="T35" fmla="*/ 118 h 189"/>
              <a:gd name="T36" fmla="*/ 178 w 190"/>
              <a:gd name="T37" fmla="*/ 130 h 189"/>
              <a:gd name="T38" fmla="*/ 178 w 190"/>
              <a:gd name="T39" fmla="*/ 154 h 189"/>
              <a:gd name="T40" fmla="*/ 166 w 190"/>
              <a:gd name="T41" fmla="*/ 166 h 189"/>
              <a:gd name="T42" fmla="*/ 154 w 190"/>
              <a:gd name="T43" fmla="*/ 177 h 189"/>
              <a:gd name="T44" fmla="*/ 130 w 190"/>
              <a:gd name="T45" fmla="*/ 177 h 189"/>
              <a:gd name="T46" fmla="*/ 118 w 190"/>
              <a:gd name="T47" fmla="*/ 189 h 189"/>
              <a:gd name="T48" fmla="*/ 95 w 190"/>
              <a:gd name="T49" fmla="*/ 189 h 189"/>
              <a:gd name="T50" fmla="*/ 71 w 190"/>
              <a:gd name="T51" fmla="*/ 189 h 189"/>
              <a:gd name="T52" fmla="*/ 59 w 190"/>
              <a:gd name="T53" fmla="*/ 177 h 189"/>
              <a:gd name="T54" fmla="*/ 47 w 190"/>
              <a:gd name="T55" fmla="*/ 177 h 189"/>
              <a:gd name="T56" fmla="*/ 24 w 190"/>
              <a:gd name="T57" fmla="*/ 166 h 189"/>
              <a:gd name="T58" fmla="*/ 12 w 190"/>
              <a:gd name="T59" fmla="*/ 154 h 189"/>
              <a:gd name="T60" fmla="*/ 12 w 190"/>
              <a:gd name="T61" fmla="*/ 130 h 189"/>
              <a:gd name="T62" fmla="*/ 0 w 190"/>
              <a:gd name="T63" fmla="*/ 118 h 189"/>
              <a:gd name="T64" fmla="*/ 0 w 190"/>
              <a:gd name="T65"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89">
                <a:moveTo>
                  <a:pt x="0" y="94"/>
                </a:moveTo>
                <a:lnTo>
                  <a:pt x="0" y="71"/>
                </a:lnTo>
                <a:lnTo>
                  <a:pt x="12" y="59"/>
                </a:lnTo>
                <a:lnTo>
                  <a:pt x="12" y="47"/>
                </a:lnTo>
                <a:lnTo>
                  <a:pt x="24" y="23"/>
                </a:lnTo>
                <a:lnTo>
                  <a:pt x="47" y="11"/>
                </a:lnTo>
                <a:lnTo>
                  <a:pt x="59" y="11"/>
                </a:lnTo>
                <a:lnTo>
                  <a:pt x="71" y="0"/>
                </a:lnTo>
                <a:lnTo>
                  <a:pt x="95" y="0"/>
                </a:lnTo>
                <a:lnTo>
                  <a:pt x="118" y="0"/>
                </a:lnTo>
                <a:lnTo>
                  <a:pt x="130" y="11"/>
                </a:lnTo>
                <a:lnTo>
                  <a:pt x="154" y="11"/>
                </a:lnTo>
                <a:lnTo>
                  <a:pt x="166" y="23"/>
                </a:lnTo>
                <a:lnTo>
                  <a:pt x="178" y="47"/>
                </a:lnTo>
                <a:lnTo>
                  <a:pt x="178" y="59"/>
                </a:lnTo>
                <a:lnTo>
                  <a:pt x="190" y="71"/>
                </a:lnTo>
                <a:lnTo>
                  <a:pt x="190" y="94"/>
                </a:lnTo>
                <a:lnTo>
                  <a:pt x="190" y="118"/>
                </a:lnTo>
                <a:lnTo>
                  <a:pt x="178" y="130"/>
                </a:lnTo>
                <a:lnTo>
                  <a:pt x="178" y="154"/>
                </a:lnTo>
                <a:lnTo>
                  <a:pt x="166" y="166"/>
                </a:lnTo>
                <a:lnTo>
                  <a:pt x="154" y="177"/>
                </a:lnTo>
                <a:lnTo>
                  <a:pt x="130" y="177"/>
                </a:lnTo>
                <a:lnTo>
                  <a:pt x="118" y="189"/>
                </a:lnTo>
                <a:lnTo>
                  <a:pt x="95" y="189"/>
                </a:lnTo>
                <a:lnTo>
                  <a:pt x="71" y="189"/>
                </a:lnTo>
                <a:lnTo>
                  <a:pt x="59" y="177"/>
                </a:lnTo>
                <a:lnTo>
                  <a:pt x="47" y="177"/>
                </a:lnTo>
                <a:lnTo>
                  <a:pt x="24" y="166"/>
                </a:lnTo>
                <a:lnTo>
                  <a:pt x="12" y="154"/>
                </a:lnTo>
                <a:lnTo>
                  <a:pt x="12" y="130"/>
                </a:lnTo>
                <a:lnTo>
                  <a:pt x="0" y="118"/>
                </a:lnTo>
                <a:lnTo>
                  <a:pt x="0" y="94"/>
                </a:lnTo>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3514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2"/>
                                        </p:tgtEl>
                                      </p:cBhvr>
                                    </p:animEffect>
                                    <p:set>
                                      <p:cBhvr>
                                        <p:cTn id="7" dur="1" fill="hold">
                                          <p:stCondLst>
                                            <p:cond delay="499"/>
                                          </p:stCondLst>
                                        </p:cTn>
                                        <p:tgtEl>
                                          <p:spTgt spid="6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3035"/>
          </a:xfrm>
        </p:spPr>
        <p:txBody>
          <a:bodyPr>
            <a:normAutofit fontScale="90000"/>
          </a:bodyPr>
          <a:lstStyle/>
          <a:p>
            <a:r>
              <a:rPr lang="en-US" dirty="0"/>
              <a:t>Decision Trees</a:t>
            </a:r>
          </a:p>
        </p:txBody>
      </p:sp>
      <p:sp>
        <p:nvSpPr>
          <p:cNvPr id="5" name="Rectangle 5">
            <a:extLst>
              <a:ext uri="{FF2B5EF4-FFF2-40B4-BE49-F238E27FC236}">
                <a16:creationId xmlns:a16="http://schemas.microsoft.com/office/drawing/2014/main" id="{362C86F0-5F7D-4568-B453-3BB980A5606A}"/>
              </a:ext>
            </a:extLst>
          </p:cNvPr>
          <p:cNvSpPr>
            <a:spLocks noChangeArrowheads="1"/>
          </p:cNvSpPr>
          <p:nvPr/>
        </p:nvSpPr>
        <p:spPr bwMode="auto">
          <a:xfrm>
            <a:off x="4589860" y="1420124"/>
            <a:ext cx="6588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8B94618A-C751-48B4-B4CB-E8AACE89B26A}"/>
              </a:ext>
            </a:extLst>
          </p:cNvPr>
          <p:cNvSpPr>
            <a:spLocks noChangeArrowheads="1"/>
          </p:cNvSpPr>
          <p:nvPr/>
        </p:nvSpPr>
        <p:spPr bwMode="auto">
          <a:xfrm>
            <a:off x="2539645" y="2102084"/>
            <a:ext cx="6588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Drill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F2CFD098-8A7B-4B8D-9730-314645E75F1B}"/>
              </a:ext>
            </a:extLst>
          </p:cNvPr>
          <p:cNvSpPr>
            <a:spLocks noChangeArrowheads="1"/>
          </p:cNvSpPr>
          <p:nvPr/>
        </p:nvSpPr>
        <p:spPr bwMode="auto">
          <a:xfrm>
            <a:off x="5766197" y="1546727"/>
            <a:ext cx="6032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12">
            <a:extLst>
              <a:ext uri="{FF2B5EF4-FFF2-40B4-BE49-F238E27FC236}">
                <a16:creationId xmlns:a16="http://schemas.microsoft.com/office/drawing/2014/main" id="{4DDE57EA-CDCF-4AC1-96F3-85D5D86248C5}"/>
              </a:ext>
            </a:extLst>
          </p:cNvPr>
          <p:cNvSpPr>
            <a:spLocks noChangeArrowheads="1"/>
          </p:cNvSpPr>
          <p:nvPr/>
        </p:nvSpPr>
        <p:spPr bwMode="auto">
          <a:xfrm>
            <a:off x="3791661" y="2353498"/>
            <a:ext cx="2588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=0.25(800)+(1-0.25)(0)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13">
            <a:extLst>
              <a:ext uri="{FF2B5EF4-FFF2-40B4-BE49-F238E27FC236}">
                <a16:creationId xmlns:a16="http://schemas.microsoft.com/office/drawing/2014/main" id="{6E965556-B305-4008-A9CF-D2DBD395890F}"/>
              </a:ext>
            </a:extLst>
          </p:cNvPr>
          <p:cNvSpPr>
            <a:spLocks noChangeArrowheads="1"/>
          </p:cNvSpPr>
          <p:nvPr/>
        </p:nvSpPr>
        <p:spPr bwMode="auto">
          <a:xfrm>
            <a:off x="2458244" y="2541739"/>
            <a:ext cx="6969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14">
            <a:extLst>
              <a:ext uri="{FF2B5EF4-FFF2-40B4-BE49-F238E27FC236}">
                <a16:creationId xmlns:a16="http://schemas.microsoft.com/office/drawing/2014/main" id="{8BEE9C51-0D7C-4118-AB6A-F01948C5D4A7}"/>
              </a:ext>
            </a:extLst>
          </p:cNvPr>
          <p:cNvSpPr>
            <a:spLocks noChangeArrowheads="1"/>
          </p:cNvSpPr>
          <p:nvPr/>
        </p:nvSpPr>
        <p:spPr bwMode="auto">
          <a:xfrm>
            <a:off x="3198457" y="1952379"/>
            <a:ext cx="4280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2</a:t>
            </a:r>
            <a:r>
              <a:rPr kumimoji="0" lang="en-US" altLang="en-US" sz="2200" b="0" i="0" u="none" strike="noStrike" cap="none" normalizeH="0" baseline="0" dirty="0">
                <a:ln>
                  <a:noFill/>
                </a:ln>
                <a:solidFill>
                  <a:srgbClr val="000000"/>
                </a:solidFill>
                <a:effectLst/>
                <a:latin typeface="Calibri" panose="020F050202020403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15">
            <a:extLst>
              <a:ext uri="{FF2B5EF4-FFF2-40B4-BE49-F238E27FC236}">
                <a16:creationId xmlns:a16="http://schemas.microsoft.com/office/drawing/2014/main" id="{78FA85AE-3C7F-4C1F-B787-073B403211BA}"/>
              </a:ext>
            </a:extLst>
          </p:cNvPr>
          <p:cNvSpPr>
            <a:spLocks noChangeArrowheads="1"/>
          </p:cNvSpPr>
          <p:nvPr/>
        </p:nvSpPr>
        <p:spPr bwMode="auto">
          <a:xfrm>
            <a:off x="4670426" y="3281618"/>
            <a:ext cx="6588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17">
            <a:extLst>
              <a:ext uri="{FF2B5EF4-FFF2-40B4-BE49-F238E27FC236}">
                <a16:creationId xmlns:a16="http://schemas.microsoft.com/office/drawing/2014/main" id="{3CC5A1C2-38BB-442C-A254-ABE92714FE9B}"/>
              </a:ext>
            </a:extLst>
          </p:cNvPr>
          <p:cNvSpPr>
            <a:spLocks noChangeArrowheads="1"/>
          </p:cNvSpPr>
          <p:nvPr/>
        </p:nvSpPr>
        <p:spPr bwMode="auto">
          <a:xfrm>
            <a:off x="5754689" y="3451719"/>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21">
            <a:extLst>
              <a:ext uri="{FF2B5EF4-FFF2-40B4-BE49-F238E27FC236}">
                <a16:creationId xmlns:a16="http://schemas.microsoft.com/office/drawing/2014/main" id="{7E8FC743-5787-4C32-90ED-1ACA3ECABD63}"/>
              </a:ext>
            </a:extLst>
          </p:cNvPr>
          <p:cNvSpPr>
            <a:spLocks noChangeArrowheads="1"/>
          </p:cNvSpPr>
          <p:nvPr/>
        </p:nvSpPr>
        <p:spPr bwMode="auto">
          <a:xfrm>
            <a:off x="886868" y="4267200"/>
            <a:ext cx="6032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22">
            <a:extLst>
              <a:ext uri="{FF2B5EF4-FFF2-40B4-BE49-F238E27FC236}">
                <a16:creationId xmlns:a16="http://schemas.microsoft.com/office/drawing/2014/main" id="{769571D9-1725-4D2E-ADB3-43553EABD2A7}"/>
              </a:ext>
            </a:extLst>
          </p:cNvPr>
          <p:cNvSpPr>
            <a:spLocks noChangeArrowheads="1"/>
          </p:cNvSpPr>
          <p:nvPr/>
        </p:nvSpPr>
        <p:spPr bwMode="auto">
          <a:xfrm>
            <a:off x="2758282" y="5053552"/>
            <a:ext cx="584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Sell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23">
            <a:extLst>
              <a:ext uri="{FF2B5EF4-FFF2-40B4-BE49-F238E27FC236}">
                <a16:creationId xmlns:a16="http://schemas.microsoft.com/office/drawing/2014/main" id="{036F429A-E885-4B55-866D-CAAC7E80623F}"/>
              </a:ext>
            </a:extLst>
          </p:cNvPr>
          <p:cNvSpPr>
            <a:spLocks noChangeArrowheads="1"/>
          </p:cNvSpPr>
          <p:nvPr/>
        </p:nvSpPr>
        <p:spPr bwMode="auto">
          <a:xfrm>
            <a:off x="3729037" y="5364986"/>
            <a:ext cx="452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24">
            <a:extLst>
              <a:ext uri="{FF2B5EF4-FFF2-40B4-BE49-F238E27FC236}">
                <a16:creationId xmlns:a16="http://schemas.microsoft.com/office/drawing/2014/main" id="{F1602999-2332-44F3-B343-E513FD53AF87}"/>
              </a:ext>
            </a:extLst>
          </p:cNvPr>
          <p:cNvSpPr>
            <a:spLocks noChangeArrowheads="1"/>
          </p:cNvSpPr>
          <p:nvPr/>
        </p:nvSpPr>
        <p:spPr bwMode="auto">
          <a:xfrm>
            <a:off x="2843213" y="5581680"/>
            <a:ext cx="452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Line 96">
            <a:extLst>
              <a:ext uri="{FF2B5EF4-FFF2-40B4-BE49-F238E27FC236}">
                <a16:creationId xmlns:a16="http://schemas.microsoft.com/office/drawing/2014/main" id="{4B8CE7EB-E512-41AA-A353-F95D7AE5663F}"/>
              </a:ext>
            </a:extLst>
          </p:cNvPr>
          <p:cNvSpPr>
            <a:spLocks noChangeShapeType="1"/>
          </p:cNvSpPr>
          <p:nvPr/>
        </p:nvSpPr>
        <p:spPr bwMode="auto">
          <a:xfrm>
            <a:off x="188913" y="6488113"/>
            <a:ext cx="11409362"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98">
            <a:extLst>
              <a:ext uri="{FF2B5EF4-FFF2-40B4-BE49-F238E27FC236}">
                <a16:creationId xmlns:a16="http://schemas.microsoft.com/office/drawing/2014/main" id="{481C1D85-1B23-4DBF-91D4-C5E4BF7FD517}"/>
              </a:ext>
            </a:extLst>
          </p:cNvPr>
          <p:cNvSpPr>
            <a:spLocks noChangeArrowheads="1"/>
          </p:cNvSpPr>
          <p:nvPr/>
        </p:nvSpPr>
        <p:spPr bwMode="auto">
          <a:xfrm>
            <a:off x="1320255" y="3852863"/>
            <a:ext cx="301625" cy="301625"/>
          </a:xfrm>
          <a:prstGeom prst="rect">
            <a:avLst/>
          </a:prstGeom>
          <a:noFill/>
          <a:ln w="57150">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99">
            <a:extLst>
              <a:ext uri="{FF2B5EF4-FFF2-40B4-BE49-F238E27FC236}">
                <a16:creationId xmlns:a16="http://schemas.microsoft.com/office/drawing/2014/main" id="{FC67F790-0B41-4492-8BD1-BF990DBA450E}"/>
              </a:ext>
            </a:extLst>
          </p:cNvPr>
          <p:cNvSpPr>
            <a:spLocks noChangeShapeType="1"/>
          </p:cNvSpPr>
          <p:nvPr/>
        </p:nvSpPr>
        <p:spPr bwMode="auto">
          <a:xfrm>
            <a:off x="115343" y="4003675"/>
            <a:ext cx="120491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00">
            <a:extLst>
              <a:ext uri="{FF2B5EF4-FFF2-40B4-BE49-F238E27FC236}">
                <a16:creationId xmlns:a16="http://schemas.microsoft.com/office/drawing/2014/main" id="{F339A1D3-8889-4BDA-B15C-5AFF26D6F295}"/>
              </a:ext>
            </a:extLst>
          </p:cNvPr>
          <p:cNvSpPr>
            <a:spLocks noChangeShapeType="1"/>
          </p:cNvSpPr>
          <p:nvPr/>
        </p:nvSpPr>
        <p:spPr bwMode="auto">
          <a:xfrm flipV="1">
            <a:off x="1657350" y="2497138"/>
            <a:ext cx="488950" cy="1506538"/>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01">
            <a:extLst>
              <a:ext uri="{FF2B5EF4-FFF2-40B4-BE49-F238E27FC236}">
                <a16:creationId xmlns:a16="http://schemas.microsoft.com/office/drawing/2014/main" id="{589E8D09-4762-42FB-B7C5-6D9DF0875766}"/>
              </a:ext>
            </a:extLst>
          </p:cNvPr>
          <p:cNvSpPr>
            <a:spLocks/>
          </p:cNvSpPr>
          <p:nvPr/>
        </p:nvSpPr>
        <p:spPr bwMode="auto">
          <a:xfrm>
            <a:off x="3295650" y="2347913"/>
            <a:ext cx="301625" cy="300038"/>
          </a:xfrm>
          <a:custGeom>
            <a:avLst/>
            <a:gdLst>
              <a:gd name="T0" fmla="*/ 0 w 190"/>
              <a:gd name="T1" fmla="*/ 94 h 189"/>
              <a:gd name="T2" fmla="*/ 0 w 190"/>
              <a:gd name="T3" fmla="*/ 71 h 189"/>
              <a:gd name="T4" fmla="*/ 12 w 190"/>
              <a:gd name="T5" fmla="*/ 59 h 189"/>
              <a:gd name="T6" fmla="*/ 12 w 190"/>
              <a:gd name="T7" fmla="*/ 47 h 189"/>
              <a:gd name="T8" fmla="*/ 24 w 190"/>
              <a:gd name="T9" fmla="*/ 23 h 189"/>
              <a:gd name="T10" fmla="*/ 47 w 190"/>
              <a:gd name="T11" fmla="*/ 11 h 189"/>
              <a:gd name="T12" fmla="*/ 59 w 190"/>
              <a:gd name="T13" fmla="*/ 11 h 189"/>
              <a:gd name="T14" fmla="*/ 71 w 190"/>
              <a:gd name="T15" fmla="*/ 0 h 189"/>
              <a:gd name="T16" fmla="*/ 95 w 190"/>
              <a:gd name="T17" fmla="*/ 0 h 189"/>
              <a:gd name="T18" fmla="*/ 118 w 190"/>
              <a:gd name="T19" fmla="*/ 0 h 189"/>
              <a:gd name="T20" fmla="*/ 130 w 190"/>
              <a:gd name="T21" fmla="*/ 11 h 189"/>
              <a:gd name="T22" fmla="*/ 154 w 190"/>
              <a:gd name="T23" fmla="*/ 11 h 189"/>
              <a:gd name="T24" fmla="*/ 166 w 190"/>
              <a:gd name="T25" fmla="*/ 23 h 189"/>
              <a:gd name="T26" fmla="*/ 178 w 190"/>
              <a:gd name="T27" fmla="*/ 47 h 189"/>
              <a:gd name="T28" fmla="*/ 178 w 190"/>
              <a:gd name="T29" fmla="*/ 59 h 189"/>
              <a:gd name="T30" fmla="*/ 190 w 190"/>
              <a:gd name="T31" fmla="*/ 71 h 189"/>
              <a:gd name="T32" fmla="*/ 190 w 190"/>
              <a:gd name="T33" fmla="*/ 94 h 189"/>
              <a:gd name="T34" fmla="*/ 190 w 190"/>
              <a:gd name="T35" fmla="*/ 118 h 189"/>
              <a:gd name="T36" fmla="*/ 178 w 190"/>
              <a:gd name="T37" fmla="*/ 130 h 189"/>
              <a:gd name="T38" fmla="*/ 178 w 190"/>
              <a:gd name="T39" fmla="*/ 154 h 189"/>
              <a:gd name="T40" fmla="*/ 166 w 190"/>
              <a:gd name="T41" fmla="*/ 166 h 189"/>
              <a:gd name="T42" fmla="*/ 154 w 190"/>
              <a:gd name="T43" fmla="*/ 177 h 189"/>
              <a:gd name="T44" fmla="*/ 130 w 190"/>
              <a:gd name="T45" fmla="*/ 177 h 189"/>
              <a:gd name="T46" fmla="*/ 118 w 190"/>
              <a:gd name="T47" fmla="*/ 189 h 189"/>
              <a:gd name="T48" fmla="*/ 95 w 190"/>
              <a:gd name="T49" fmla="*/ 189 h 189"/>
              <a:gd name="T50" fmla="*/ 71 w 190"/>
              <a:gd name="T51" fmla="*/ 189 h 189"/>
              <a:gd name="T52" fmla="*/ 59 w 190"/>
              <a:gd name="T53" fmla="*/ 177 h 189"/>
              <a:gd name="T54" fmla="*/ 47 w 190"/>
              <a:gd name="T55" fmla="*/ 177 h 189"/>
              <a:gd name="T56" fmla="*/ 24 w 190"/>
              <a:gd name="T57" fmla="*/ 166 h 189"/>
              <a:gd name="T58" fmla="*/ 12 w 190"/>
              <a:gd name="T59" fmla="*/ 154 h 189"/>
              <a:gd name="T60" fmla="*/ 12 w 190"/>
              <a:gd name="T61" fmla="*/ 130 h 189"/>
              <a:gd name="T62" fmla="*/ 0 w 190"/>
              <a:gd name="T63" fmla="*/ 118 h 189"/>
              <a:gd name="T64" fmla="*/ 0 w 190"/>
              <a:gd name="T65"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89">
                <a:moveTo>
                  <a:pt x="0" y="94"/>
                </a:moveTo>
                <a:lnTo>
                  <a:pt x="0" y="71"/>
                </a:lnTo>
                <a:lnTo>
                  <a:pt x="12" y="59"/>
                </a:lnTo>
                <a:lnTo>
                  <a:pt x="12" y="47"/>
                </a:lnTo>
                <a:lnTo>
                  <a:pt x="24" y="23"/>
                </a:lnTo>
                <a:lnTo>
                  <a:pt x="47" y="11"/>
                </a:lnTo>
                <a:lnTo>
                  <a:pt x="59" y="11"/>
                </a:lnTo>
                <a:lnTo>
                  <a:pt x="71" y="0"/>
                </a:lnTo>
                <a:lnTo>
                  <a:pt x="95" y="0"/>
                </a:lnTo>
                <a:lnTo>
                  <a:pt x="118" y="0"/>
                </a:lnTo>
                <a:lnTo>
                  <a:pt x="130" y="11"/>
                </a:lnTo>
                <a:lnTo>
                  <a:pt x="154" y="11"/>
                </a:lnTo>
                <a:lnTo>
                  <a:pt x="166" y="23"/>
                </a:lnTo>
                <a:lnTo>
                  <a:pt x="178" y="47"/>
                </a:lnTo>
                <a:lnTo>
                  <a:pt x="178" y="59"/>
                </a:lnTo>
                <a:lnTo>
                  <a:pt x="190" y="71"/>
                </a:lnTo>
                <a:lnTo>
                  <a:pt x="190" y="94"/>
                </a:lnTo>
                <a:lnTo>
                  <a:pt x="190" y="118"/>
                </a:lnTo>
                <a:lnTo>
                  <a:pt x="178" y="130"/>
                </a:lnTo>
                <a:lnTo>
                  <a:pt x="178" y="154"/>
                </a:lnTo>
                <a:lnTo>
                  <a:pt x="166" y="166"/>
                </a:lnTo>
                <a:lnTo>
                  <a:pt x="154" y="177"/>
                </a:lnTo>
                <a:lnTo>
                  <a:pt x="130" y="177"/>
                </a:lnTo>
                <a:lnTo>
                  <a:pt x="118" y="189"/>
                </a:lnTo>
                <a:lnTo>
                  <a:pt x="95" y="189"/>
                </a:lnTo>
                <a:lnTo>
                  <a:pt x="71" y="189"/>
                </a:lnTo>
                <a:lnTo>
                  <a:pt x="59" y="177"/>
                </a:lnTo>
                <a:lnTo>
                  <a:pt x="47" y="177"/>
                </a:lnTo>
                <a:lnTo>
                  <a:pt x="24" y="166"/>
                </a:lnTo>
                <a:lnTo>
                  <a:pt x="12" y="154"/>
                </a:lnTo>
                <a:lnTo>
                  <a:pt x="12" y="130"/>
                </a:lnTo>
                <a:lnTo>
                  <a:pt x="0" y="118"/>
                </a:lnTo>
                <a:lnTo>
                  <a:pt x="0" y="94"/>
                </a:lnTo>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02">
            <a:extLst>
              <a:ext uri="{FF2B5EF4-FFF2-40B4-BE49-F238E27FC236}">
                <a16:creationId xmlns:a16="http://schemas.microsoft.com/office/drawing/2014/main" id="{755D3D2C-1E46-4749-B313-93BACA63CA92}"/>
              </a:ext>
            </a:extLst>
          </p:cNvPr>
          <p:cNvSpPr>
            <a:spLocks noChangeShapeType="1"/>
          </p:cNvSpPr>
          <p:nvPr/>
        </p:nvSpPr>
        <p:spPr bwMode="auto">
          <a:xfrm>
            <a:off x="2146300" y="2497138"/>
            <a:ext cx="1149350"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6222D7EF-BAAB-4A27-9596-7559BE0F0B1A}"/>
              </a:ext>
            </a:extLst>
          </p:cNvPr>
          <p:cNvGrpSpPr/>
          <p:nvPr/>
        </p:nvGrpSpPr>
        <p:grpSpPr>
          <a:xfrm>
            <a:off x="3597275" y="1403305"/>
            <a:ext cx="2014538" cy="2374945"/>
            <a:chOff x="3597275" y="1403305"/>
            <a:chExt cx="2014538" cy="2374945"/>
          </a:xfrm>
        </p:grpSpPr>
        <p:sp>
          <p:nvSpPr>
            <p:cNvPr id="6" name="Rectangle 6">
              <a:extLst>
                <a:ext uri="{FF2B5EF4-FFF2-40B4-BE49-F238E27FC236}">
                  <a16:creationId xmlns:a16="http://schemas.microsoft.com/office/drawing/2014/main" id="{526655F6-F367-48B0-8C9F-F352ADDA927D}"/>
                </a:ext>
              </a:extLst>
            </p:cNvPr>
            <p:cNvSpPr>
              <a:spLocks noChangeArrowheads="1"/>
            </p:cNvSpPr>
            <p:nvPr/>
          </p:nvSpPr>
          <p:spPr bwMode="auto">
            <a:xfrm>
              <a:off x="4133850" y="1403305"/>
              <a:ext cx="508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16">
              <a:extLst>
                <a:ext uri="{FF2B5EF4-FFF2-40B4-BE49-F238E27FC236}">
                  <a16:creationId xmlns:a16="http://schemas.microsoft.com/office/drawing/2014/main" id="{BA69E16A-DCF7-4646-B727-68932D809826}"/>
                </a:ext>
              </a:extLst>
            </p:cNvPr>
            <p:cNvSpPr>
              <a:spLocks noChangeArrowheads="1"/>
            </p:cNvSpPr>
            <p:nvPr/>
          </p:nvSpPr>
          <p:spPr bwMode="auto">
            <a:xfrm>
              <a:off x="4143375" y="3264608"/>
              <a:ext cx="565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FA038DEB-258B-4616-9062-800AEFBD6932}"/>
                </a:ext>
              </a:extLst>
            </p:cNvPr>
            <p:cNvGrpSpPr/>
            <p:nvPr/>
          </p:nvGrpSpPr>
          <p:grpSpPr>
            <a:xfrm>
              <a:off x="3597275" y="1593850"/>
              <a:ext cx="2014538" cy="2184400"/>
              <a:chOff x="3597275" y="1593850"/>
              <a:chExt cx="2014538" cy="2184400"/>
            </a:xfrm>
          </p:grpSpPr>
          <p:sp>
            <p:nvSpPr>
              <p:cNvPr id="160" name="Line 103">
                <a:extLst>
                  <a:ext uri="{FF2B5EF4-FFF2-40B4-BE49-F238E27FC236}">
                    <a16:creationId xmlns:a16="http://schemas.microsoft.com/office/drawing/2014/main" id="{0F63B981-E339-4DFE-8F8C-7E40727C2EBD}"/>
                  </a:ext>
                </a:extLst>
              </p:cNvPr>
              <p:cNvSpPr>
                <a:spLocks noChangeShapeType="1"/>
              </p:cNvSpPr>
              <p:nvPr/>
            </p:nvSpPr>
            <p:spPr bwMode="auto">
              <a:xfrm flipV="1">
                <a:off x="3597275" y="1744663"/>
                <a:ext cx="488950" cy="752475"/>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04">
                <a:extLst>
                  <a:ext uri="{FF2B5EF4-FFF2-40B4-BE49-F238E27FC236}">
                    <a16:creationId xmlns:a16="http://schemas.microsoft.com/office/drawing/2014/main" id="{7EAB8CF3-FEC8-4164-A8BA-E7B8E368C878}"/>
                  </a:ext>
                </a:extLst>
              </p:cNvPr>
              <p:cNvSpPr>
                <a:spLocks/>
              </p:cNvSpPr>
              <p:nvPr/>
            </p:nvSpPr>
            <p:spPr bwMode="auto">
              <a:xfrm>
                <a:off x="5310188" y="1593850"/>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05">
                <a:extLst>
                  <a:ext uri="{FF2B5EF4-FFF2-40B4-BE49-F238E27FC236}">
                    <a16:creationId xmlns:a16="http://schemas.microsoft.com/office/drawing/2014/main" id="{5FD3F631-3087-4B0A-9087-D198D61E956F}"/>
                  </a:ext>
                </a:extLst>
              </p:cNvPr>
              <p:cNvSpPr>
                <a:spLocks noChangeShapeType="1"/>
              </p:cNvSpPr>
              <p:nvPr/>
            </p:nvSpPr>
            <p:spPr bwMode="auto">
              <a:xfrm>
                <a:off x="4086225" y="1744663"/>
                <a:ext cx="122396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06">
                <a:extLst>
                  <a:ext uri="{FF2B5EF4-FFF2-40B4-BE49-F238E27FC236}">
                    <a16:creationId xmlns:a16="http://schemas.microsoft.com/office/drawing/2014/main" id="{77241C06-8B72-4B37-BD53-BDF8265C7258}"/>
                  </a:ext>
                </a:extLst>
              </p:cNvPr>
              <p:cNvSpPr>
                <a:spLocks noChangeShapeType="1"/>
              </p:cNvSpPr>
              <p:nvPr/>
            </p:nvSpPr>
            <p:spPr bwMode="auto">
              <a:xfrm>
                <a:off x="3597275" y="2497138"/>
                <a:ext cx="488950" cy="113030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7">
                <a:extLst>
                  <a:ext uri="{FF2B5EF4-FFF2-40B4-BE49-F238E27FC236}">
                    <a16:creationId xmlns:a16="http://schemas.microsoft.com/office/drawing/2014/main" id="{05AA6A8D-68C3-4CFD-AD2D-ABE97B988883}"/>
                  </a:ext>
                </a:extLst>
              </p:cNvPr>
              <p:cNvSpPr>
                <a:spLocks/>
              </p:cNvSpPr>
              <p:nvPr/>
            </p:nvSpPr>
            <p:spPr bwMode="auto">
              <a:xfrm>
                <a:off x="5310188" y="3476625"/>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08">
                <a:extLst>
                  <a:ext uri="{FF2B5EF4-FFF2-40B4-BE49-F238E27FC236}">
                    <a16:creationId xmlns:a16="http://schemas.microsoft.com/office/drawing/2014/main" id="{516F6414-BB3D-4A27-AA58-443F09F77A8A}"/>
                  </a:ext>
                </a:extLst>
              </p:cNvPr>
              <p:cNvSpPr>
                <a:spLocks noChangeShapeType="1"/>
              </p:cNvSpPr>
              <p:nvPr/>
            </p:nvSpPr>
            <p:spPr bwMode="auto">
              <a:xfrm>
                <a:off x="4086225" y="3627438"/>
                <a:ext cx="122396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66" name="Line 109">
            <a:extLst>
              <a:ext uri="{FF2B5EF4-FFF2-40B4-BE49-F238E27FC236}">
                <a16:creationId xmlns:a16="http://schemas.microsoft.com/office/drawing/2014/main" id="{D8947BD6-D7FE-425D-B559-C651AFADD271}"/>
              </a:ext>
            </a:extLst>
          </p:cNvPr>
          <p:cNvSpPr>
            <a:spLocks noChangeShapeType="1"/>
          </p:cNvSpPr>
          <p:nvPr/>
        </p:nvSpPr>
        <p:spPr bwMode="auto">
          <a:xfrm>
            <a:off x="1657350" y="4003675"/>
            <a:ext cx="488950" cy="1506538"/>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10">
            <a:extLst>
              <a:ext uri="{FF2B5EF4-FFF2-40B4-BE49-F238E27FC236}">
                <a16:creationId xmlns:a16="http://schemas.microsoft.com/office/drawing/2014/main" id="{5E24FA5B-175C-48DB-8631-ED048E7087F5}"/>
              </a:ext>
            </a:extLst>
          </p:cNvPr>
          <p:cNvSpPr>
            <a:spLocks/>
          </p:cNvSpPr>
          <p:nvPr/>
        </p:nvSpPr>
        <p:spPr bwMode="auto">
          <a:xfrm>
            <a:off x="3295650" y="5359400"/>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12">
            <a:extLst>
              <a:ext uri="{FF2B5EF4-FFF2-40B4-BE49-F238E27FC236}">
                <a16:creationId xmlns:a16="http://schemas.microsoft.com/office/drawing/2014/main" id="{CAB92242-BDEB-48DA-A161-0F0323FADB2F}"/>
              </a:ext>
            </a:extLst>
          </p:cNvPr>
          <p:cNvSpPr>
            <a:spLocks noChangeShapeType="1"/>
          </p:cNvSpPr>
          <p:nvPr/>
        </p:nvSpPr>
        <p:spPr bwMode="auto">
          <a:xfrm>
            <a:off x="2146300" y="5510213"/>
            <a:ext cx="1149350"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14">
            <a:extLst>
              <a:ext uri="{FF2B5EF4-FFF2-40B4-BE49-F238E27FC236}">
                <a16:creationId xmlns:a16="http://schemas.microsoft.com/office/drawing/2014/main" id="{D34F7185-9344-45C8-9D8D-0025025922A7}"/>
              </a:ext>
            </a:extLst>
          </p:cNvPr>
          <p:cNvSpPr>
            <a:spLocks noChangeArrowheads="1"/>
          </p:cNvSpPr>
          <p:nvPr/>
        </p:nvSpPr>
        <p:spPr bwMode="auto">
          <a:xfrm>
            <a:off x="2036010" y="2111164"/>
            <a:ext cx="4280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1</a:t>
            </a:r>
            <a:r>
              <a:rPr kumimoji="0" lang="en-US" altLang="en-US" sz="2200" b="0" i="0" u="none" strike="noStrike" cap="none" normalizeH="0" baseline="0" dirty="0">
                <a:ln>
                  <a:noFill/>
                </a:ln>
                <a:solidFill>
                  <a:srgbClr val="000000"/>
                </a:solidFill>
                <a:effectLst/>
                <a:latin typeface="Calibri" panose="020F050202020403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24">
            <a:extLst>
              <a:ext uri="{FF2B5EF4-FFF2-40B4-BE49-F238E27FC236}">
                <a16:creationId xmlns:a16="http://schemas.microsoft.com/office/drawing/2014/main" id="{5BDADC8C-B85C-42A9-AC26-485B9B2B88A9}"/>
              </a:ext>
            </a:extLst>
          </p:cNvPr>
          <p:cNvSpPr>
            <a:spLocks noChangeArrowheads="1"/>
          </p:cNvSpPr>
          <p:nvPr/>
        </p:nvSpPr>
        <p:spPr bwMode="auto">
          <a:xfrm>
            <a:off x="2146300" y="5581680"/>
            <a:ext cx="452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53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69" grpId="0"/>
      <p:bldP spid="71" grpId="0"/>
      <p:bldP spid="72" grpId="0"/>
      <p:bldP spid="74"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9F5179-B20B-411C-A370-C19C424F3E63}"/>
              </a:ext>
            </a:extLst>
          </p:cNvPr>
          <p:cNvSpPr/>
          <p:nvPr/>
        </p:nvSpPr>
        <p:spPr bwMode="auto">
          <a:xfrm>
            <a:off x="-1" y="-2"/>
            <a:ext cx="12268201" cy="68580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5" name="Text Placeholder 4">
            <a:extLst>
              <a:ext uri="{FF2B5EF4-FFF2-40B4-BE49-F238E27FC236}">
                <a16:creationId xmlns:a16="http://schemas.microsoft.com/office/drawing/2014/main" id="{C648CBF4-ABE5-491C-A3B7-EE0EB7FEF779}"/>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F6D365D5-EB6A-462E-BA47-472D480026D5}"/>
              </a:ext>
            </a:extLst>
          </p:cNvPr>
          <p:cNvSpPr>
            <a:spLocks noGrp="1"/>
          </p:cNvSpPr>
          <p:nvPr>
            <p:ph type="body" sz="quarter" idx="13"/>
          </p:nvPr>
        </p:nvSpPr>
        <p:spPr/>
        <p:txBody>
          <a:bodyPr/>
          <a:lstStyle/>
          <a:p>
            <a:endParaRPr lang="en-US" dirty="0"/>
          </a:p>
        </p:txBody>
      </p:sp>
      <mc:AlternateContent xmlns:mc="http://schemas.openxmlformats.org/markup-compatibility/2006">
        <mc:Choice xmlns:psuz="http://schemas.microsoft.com/office/powerpoint/2016/summaryzoom" Requires="psuz">
          <p:graphicFrame>
            <p:nvGraphicFramePr>
              <p:cNvPr id="19" name="Summary Zoom 18">
                <a:extLst>
                  <a:ext uri="{FF2B5EF4-FFF2-40B4-BE49-F238E27FC236}">
                    <a16:creationId xmlns:a16="http://schemas.microsoft.com/office/drawing/2014/main" id="{D0EF61E5-216A-4081-835C-2879AEE384BA}"/>
                  </a:ext>
                </a:extLst>
              </p:cNvPr>
              <p:cNvGraphicFramePr>
                <a:graphicFrameLocks noChangeAspect="1"/>
              </p:cNvGraphicFramePr>
              <p:nvPr>
                <p:extLst>
                  <p:ext uri="{D42A27DB-BD31-4B8C-83A1-F6EECF244321}">
                    <p14:modId xmlns:p14="http://schemas.microsoft.com/office/powerpoint/2010/main" val="1541844351"/>
                  </p:ext>
                </p:extLst>
              </p:nvPr>
            </p:nvGraphicFramePr>
            <p:xfrm>
              <a:off x="-1" y="0"/>
              <a:ext cx="12268201" cy="6858000"/>
            </p:xfrm>
            <a:graphic>
              <a:graphicData uri="http://schemas.microsoft.com/office/powerpoint/2016/summaryzoom">
                <psuz:summaryZm>
                  <psuz:gridLayout/>
                </psuz:summaryZm>
              </a:graphicData>
            </a:graphic>
          </p:graphicFrame>
        </mc:Choice>
        <mc:Fallback>
          <p:grpSp>
            <p:nvGrpSpPr>
              <p:cNvPr id="19" name="Summary Zoom 18">
                <a:extLst>
                  <a:ext uri="{FF2B5EF4-FFF2-40B4-BE49-F238E27FC236}">
                    <a16:creationId xmlns:a16="http://schemas.microsoft.com/office/drawing/2014/main" id="{D0EF61E5-216A-4081-835C-2879AEE384BA}"/>
                  </a:ext>
                </a:extLst>
              </p:cNvPr>
              <p:cNvGrpSpPr>
                <a:grpSpLocks noGrp="1" noUngrp="1" noRot="1" noChangeAspect="1" noMove="1" noResize="1"/>
              </p:cNvGrpSpPr>
              <p:nvPr/>
            </p:nvGrpSpPr>
            <p:grpSpPr>
              <a:xfrm>
                <a:off x="-1" y="0"/>
                <a:ext cx="12268201" cy="6858000"/>
                <a:chOff x="-1" y="0"/>
                <a:chExt cx="12268201" cy="6858000"/>
              </a:xfrm>
            </p:grpSpPr>
          </p:grpSp>
        </mc:Fallback>
      </mc:AlternateContent>
      <mc:AlternateContent xmlns:mc="http://schemas.openxmlformats.org/markup-compatibility/2006">
        <mc:Choice xmlns:psuz="http://schemas.microsoft.com/office/powerpoint/2016/summaryzoom" Requires="psuz">
          <p:graphicFrame>
            <p:nvGraphicFramePr>
              <p:cNvPr id="15" name="Summary Zoom 14">
                <a:extLst>
                  <a:ext uri="{FF2B5EF4-FFF2-40B4-BE49-F238E27FC236}">
                    <a16:creationId xmlns:a16="http://schemas.microsoft.com/office/drawing/2014/main" id="{86F154C6-9F82-40D7-BC36-906BB0289DF8}"/>
                  </a:ext>
                </a:extLst>
              </p:cNvPr>
              <p:cNvGraphicFramePr>
                <a:graphicFrameLocks noChangeAspect="1"/>
              </p:cNvGraphicFramePr>
              <p:nvPr>
                <p:extLst>
                  <p:ext uri="{D42A27DB-BD31-4B8C-83A1-F6EECF244321}">
                    <p14:modId xmlns:p14="http://schemas.microsoft.com/office/powerpoint/2010/main" val="2127422893"/>
                  </p:ext>
                </p:extLst>
              </p:nvPr>
            </p:nvGraphicFramePr>
            <p:xfrm>
              <a:off x="-22088" y="-4"/>
              <a:ext cx="12290288" cy="6858004"/>
            </p:xfrm>
            <a:graphic>
              <a:graphicData uri="http://schemas.microsoft.com/office/powerpoint/2016/summaryzoom">
                <psuz:summaryZm>
                  <psuz:gridLayout/>
                </psuz:summaryZm>
              </a:graphicData>
            </a:graphic>
          </p:graphicFrame>
        </mc:Choice>
        <mc:Fallback>
          <p:grpSp>
            <p:nvGrpSpPr>
              <p:cNvPr id="15" name="Summary Zoom 14">
                <a:extLst>
                  <a:ext uri="{FF2B5EF4-FFF2-40B4-BE49-F238E27FC236}">
                    <a16:creationId xmlns:a16="http://schemas.microsoft.com/office/drawing/2014/main" id="{86F154C6-9F82-40D7-BC36-906BB0289DF8}"/>
                  </a:ext>
                </a:extLst>
              </p:cNvPr>
              <p:cNvGrpSpPr>
                <a:grpSpLocks noGrp="1" noUngrp="1" noRot="1" noChangeAspect="1" noMove="1" noResize="1"/>
              </p:cNvGrpSpPr>
              <p:nvPr/>
            </p:nvGrpSpPr>
            <p:grpSpPr>
              <a:xfrm>
                <a:off x="-22088" y="-4"/>
                <a:ext cx="12290288" cy="6858004"/>
                <a:chOff x="-22088" y="-4"/>
                <a:chExt cx="12290288" cy="6858004"/>
              </a:xfrm>
            </p:grpSpPr>
          </p:grpSp>
        </mc:Fallback>
      </mc:AlternateContent>
      <mc:AlternateContent xmlns:mc="http://schemas.openxmlformats.org/markup-compatibility/2006">
        <mc:Choice xmlns:psuz="http://schemas.microsoft.com/office/powerpoint/2016/summaryzoom" Requires="psuz">
          <p:graphicFrame>
            <p:nvGraphicFramePr>
              <p:cNvPr id="17" name="Summary Zoom 16">
                <a:extLst>
                  <a:ext uri="{FF2B5EF4-FFF2-40B4-BE49-F238E27FC236}">
                    <a16:creationId xmlns:a16="http://schemas.microsoft.com/office/drawing/2014/main" id="{3F5761D4-343F-48C4-9E2A-5D740A497675}"/>
                  </a:ext>
                </a:extLst>
              </p:cNvPr>
              <p:cNvGraphicFramePr>
                <a:graphicFrameLocks noChangeAspect="1"/>
              </p:cNvGraphicFramePr>
              <p:nvPr>
                <p:extLst>
                  <p:ext uri="{D42A27DB-BD31-4B8C-83A1-F6EECF244321}">
                    <p14:modId xmlns:p14="http://schemas.microsoft.com/office/powerpoint/2010/main" val="3726642998"/>
                  </p:ext>
                </p:extLst>
              </p:nvPr>
            </p:nvGraphicFramePr>
            <p:xfrm>
              <a:off x="0" y="-152400"/>
              <a:ext cx="12268200" cy="7010399"/>
            </p:xfrm>
            <a:graphic>
              <a:graphicData uri="http://schemas.microsoft.com/office/powerpoint/2016/summaryzoom">
                <psuz:summaryZm>
                  <psuz:summaryZmObj sectionId="{AD832C5C-8647-4D55-B464-1C82FE0E173D}">
                    <psuz:zmPr id="{09BB0C61-6512-45C3-BAC4-A5AF0029CA74}" transitionDur="1000">
                      <p166:blipFill xmlns:p166="http://schemas.microsoft.com/office/powerpoint/2016/6/main">
                        <a:blip r:embed="rId2"/>
                        <a:stretch>
                          <a:fillRect/>
                        </a:stretch>
                      </p166:blipFill>
                      <p166:spPr xmlns:p166="http://schemas.microsoft.com/office/powerpoint/2016/6/main">
                        <a:xfrm>
                          <a:off x="475393" y="261795"/>
                          <a:ext cx="3680460" cy="2070258"/>
                        </a:xfrm>
                        <a:prstGeom prst="rect">
                          <a:avLst/>
                        </a:prstGeom>
                        <a:ln w="3175">
                          <a:solidFill>
                            <a:prstClr val="ltGray"/>
                          </a:solidFill>
                        </a:ln>
                      </p166:spPr>
                    </psuz:zmPr>
                  </psuz:summaryZmObj>
                  <psuz:summaryZmObj sectionId="{B7847D69-7BD2-4D03-9FB5-297425EB0838}">
                    <psuz:zmPr id="{97F0A56E-4B3B-4845-ADAA-B3E1F6B3A895}" transitionDur="1000">
                      <p166:blipFill xmlns:p166="http://schemas.microsoft.com/office/powerpoint/2016/6/main">
                        <a:blip r:embed="rId3"/>
                        <a:stretch>
                          <a:fillRect/>
                        </a:stretch>
                      </p166:blipFill>
                      <p166:spPr xmlns:p166="http://schemas.microsoft.com/office/powerpoint/2016/6/main">
                        <a:xfrm>
                          <a:off x="4293870" y="261795"/>
                          <a:ext cx="3680460" cy="2070258"/>
                        </a:xfrm>
                        <a:prstGeom prst="rect">
                          <a:avLst/>
                        </a:prstGeom>
                        <a:ln w="3175">
                          <a:solidFill>
                            <a:prstClr val="ltGray"/>
                          </a:solidFill>
                        </a:ln>
                      </p166:spPr>
                    </psuz:zmPr>
                  </psuz:summaryZmObj>
                  <psuz:summaryZmObj sectionId="{934319BF-1B75-4F96-9A15-68CF141BAA92}">
                    <psuz:zmPr id="{7305B454-9823-42E6-993E-E938B9F8D9DA}" transitionDur="1000">
                      <p166:blipFill xmlns:p166="http://schemas.microsoft.com/office/powerpoint/2016/6/main">
                        <a:blip r:embed="rId4"/>
                        <a:stretch>
                          <a:fillRect/>
                        </a:stretch>
                      </p166:blipFill>
                      <p166:spPr xmlns:p166="http://schemas.microsoft.com/office/powerpoint/2016/6/main">
                        <a:xfrm>
                          <a:off x="8112347" y="261795"/>
                          <a:ext cx="3680460" cy="2070258"/>
                        </a:xfrm>
                        <a:prstGeom prst="rect">
                          <a:avLst/>
                        </a:prstGeom>
                        <a:ln w="3175">
                          <a:solidFill>
                            <a:prstClr val="ltGray"/>
                          </a:solidFill>
                        </a:ln>
                      </p166:spPr>
                    </psuz:zmPr>
                  </psuz:summaryZmObj>
                  <psuz:summaryZmObj sectionId="{C90173CB-797F-4731-A8BF-C139B0DBFA65}">
                    <psuz:zmPr id="{DCF7C81A-FE2B-4BBC-B276-4CC35C3FEBE0}" transitionDur="1000">
                      <p166:blipFill xmlns:p166="http://schemas.microsoft.com/office/powerpoint/2016/6/main">
                        <a:blip r:embed="rId5"/>
                        <a:stretch>
                          <a:fillRect/>
                        </a:stretch>
                      </p166:blipFill>
                      <p166:spPr xmlns:p166="http://schemas.microsoft.com/office/powerpoint/2016/6/main">
                        <a:xfrm>
                          <a:off x="475393" y="2470070"/>
                          <a:ext cx="3680460" cy="2070258"/>
                        </a:xfrm>
                        <a:prstGeom prst="rect">
                          <a:avLst/>
                        </a:prstGeom>
                        <a:ln w="3175">
                          <a:solidFill>
                            <a:prstClr val="ltGray"/>
                          </a:solidFill>
                        </a:ln>
                      </p166:spPr>
                    </psuz:zmPr>
                  </psuz:summaryZmObj>
                  <psuz:summaryZmObj sectionId="{0B513FE2-22D6-4E0C-9C74-44E6725863DE}">
                    <psuz:zmPr id="{45E24D4E-DABE-4A64-87BA-FDB272C302B5}" transitionDur="1000">
                      <p166:blipFill xmlns:p166="http://schemas.microsoft.com/office/powerpoint/2016/6/main">
                        <a:blip r:embed="rId6"/>
                        <a:stretch>
                          <a:fillRect/>
                        </a:stretch>
                      </p166:blipFill>
                      <p166:spPr xmlns:p166="http://schemas.microsoft.com/office/powerpoint/2016/6/main">
                        <a:xfrm>
                          <a:off x="4293870" y="2470070"/>
                          <a:ext cx="3680460" cy="2070258"/>
                        </a:xfrm>
                        <a:prstGeom prst="rect">
                          <a:avLst/>
                        </a:prstGeom>
                        <a:ln w="3175">
                          <a:solidFill>
                            <a:prstClr val="ltGray"/>
                          </a:solidFill>
                        </a:ln>
                      </p166:spPr>
                    </psuz:zmPr>
                  </psuz:summaryZmObj>
                  <psuz:summaryZmObj sectionId="{AC04C760-FC31-4838-B5C6-6ED14F1DDA95}">
                    <psuz:zmPr id="{8AFA116F-CE9A-463B-9F32-112BCEA7C0D3}" transitionDur="1000">
                      <p166:blipFill xmlns:p166="http://schemas.microsoft.com/office/powerpoint/2016/6/main">
                        <a:blip r:embed="rId7"/>
                        <a:stretch>
                          <a:fillRect/>
                        </a:stretch>
                      </p166:blipFill>
                      <p166:spPr xmlns:p166="http://schemas.microsoft.com/office/powerpoint/2016/6/main">
                        <a:xfrm>
                          <a:off x="8112347" y="2470070"/>
                          <a:ext cx="3680460" cy="2070258"/>
                        </a:xfrm>
                        <a:prstGeom prst="rect">
                          <a:avLst/>
                        </a:prstGeom>
                        <a:ln w="3175">
                          <a:solidFill>
                            <a:prstClr val="ltGray"/>
                          </a:solidFill>
                        </a:ln>
                      </p166:spPr>
                    </psuz:zmPr>
                  </psuz:summaryZmObj>
                  <psuz:summaryZmObj sectionId="{28E3C6DF-70E6-48C4-B354-49F31D10AF54}">
                    <psuz:zmPr id="{80B52A46-94B2-4C74-956B-3BEE8E112AD3}" transitionDur="1000">
                      <p166:blipFill xmlns:p166="http://schemas.microsoft.com/office/powerpoint/2016/6/main">
                        <a:blip r:embed="rId8"/>
                        <a:stretch>
                          <a:fillRect/>
                        </a:stretch>
                      </p166:blipFill>
                      <p166:spPr xmlns:p166="http://schemas.microsoft.com/office/powerpoint/2016/6/main">
                        <a:xfrm>
                          <a:off x="475393" y="4678345"/>
                          <a:ext cx="3680460" cy="2070258"/>
                        </a:xfrm>
                        <a:prstGeom prst="rect">
                          <a:avLst/>
                        </a:prstGeom>
                        <a:ln w="3175">
                          <a:solidFill>
                            <a:prstClr val="ltGray"/>
                          </a:solidFill>
                        </a:ln>
                      </p166:spPr>
                    </psuz:zmPr>
                  </psuz:summaryZmObj>
                  <psuz:summaryZmObj sectionId="{E7CA8B5F-8CD6-4538-8E72-772F4D2F959C}">
                    <psuz:zmPr id="{BA391EED-5F46-4879-85AB-7E710CB55B4F}" transitionDur="1000">
                      <p166:blipFill xmlns:p166="http://schemas.microsoft.com/office/powerpoint/2016/6/main">
                        <a:blip r:embed="rId9"/>
                        <a:stretch>
                          <a:fillRect/>
                        </a:stretch>
                      </p166:blipFill>
                      <p166:spPr xmlns:p166="http://schemas.microsoft.com/office/powerpoint/2016/6/main">
                        <a:xfrm>
                          <a:off x="4293870" y="4678345"/>
                          <a:ext cx="3680460" cy="2070258"/>
                        </a:xfrm>
                        <a:prstGeom prst="rect">
                          <a:avLst/>
                        </a:prstGeom>
                        <a:ln w="3175">
                          <a:solidFill>
                            <a:prstClr val="ltGray"/>
                          </a:solidFill>
                        </a:ln>
                      </p166:spPr>
                    </psuz:zmPr>
                  </psuz:summaryZmObj>
                  <psuz:summaryZmObj sectionId="{C8AE44A5-2444-4F29-9085-AAB7C1FF0877}">
                    <psuz:zmPr id="{C8C7E233-F0A6-40FE-87CC-B936648A632B}" transitionDur="1000">
                      <p166:blipFill xmlns:p166="http://schemas.microsoft.com/office/powerpoint/2016/6/main">
                        <a:blip r:embed="rId10"/>
                        <a:stretch>
                          <a:fillRect/>
                        </a:stretch>
                      </p166:blipFill>
                      <p166:spPr xmlns:p166="http://schemas.microsoft.com/office/powerpoint/2016/6/main">
                        <a:xfrm>
                          <a:off x="8112347" y="4678345"/>
                          <a:ext cx="3680460" cy="2070258"/>
                        </a:xfrm>
                        <a:prstGeom prst="rect">
                          <a:avLst/>
                        </a:prstGeom>
                        <a:ln w="3175">
                          <a:solidFill>
                            <a:prstClr val="ltGray"/>
                          </a:solidFill>
                        </a:ln>
                      </p166:spPr>
                    </psuz:zmPr>
                  </psuz:summaryZmObj>
                  <psuz:gridLayout/>
                </psuz:summaryZm>
              </a:graphicData>
            </a:graphic>
          </p:graphicFrame>
        </mc:Choice>
        <mc:Fallback>
          <p:grpSp>
            <p:nvGrpSpPr>
              <p:cNvPr id="17" name="Summary Zoom 16">
                <a:extLst>
                  <a:ext uri="{FF2B5EF4-FFF2-40B4-BE49-F238E27FC236}">
                    <a16:creationId xmlns:a16="http://schemas.microsoft.com/office/drawing/2014/main" id="{3F5761D4-343F-48C4-9E2A-5D740A497675}"/>
                  </a:ext>
                </a:extLst>
              </p:cNvPr>
              <p:cNvGrpSpPr>
                <a:grpSpLocks noGrp="1" noUngrp="1" noRot="1" noChangeAspect="1" noMove="1" noResize="1"/>
              </p:cNvGrpSpPr>
              <p:nvPr/>
            </p:nvGrpSpPr>
            <p:grpSpPr>
              <a:xfrm>
                <a:off x="0" y="-152400"/>
                <a:ext cx="12268200" cy="7010399"/>
                <a:chOff x="0" y="-152400"/>
                <a:chExt cx="12268200" cy="7010399"/>
              </a:xfrm>
            </p:grpSpPr>
            <p:pic>
              <p:nvPicPr>
                <p:cNvPr id="2" name="Picture 2">
                  <a:hlinkClick r:id="rId11"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475393" y="109395"/>
                  <a:ext cx="3680460" cy="2070258"/>
                </a:xfrm>
                <a:prstGeom prst="rect">
                  <a:avLst/>
                </a:prstGeom>
                <a:ln w="3175">
                  <a:solidFill>
                    <a:prstClr val="ltGray"/>
                  </a:solidFill>
                </a:ln>
              </p:spPr>
            </p:pic>
            <p:pic>
              <p:nvPicPr>
                <p:cNvPr id="3" name="Picture 3">
                  <a:hlinkClick r:id="rId12"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293870" y="109395"/>
                  <a:ext cx="3680460" cy="2070258"/>
                </a:xfrm>
                <a:prstGeom prst="rect">
                  <a:avLst/>
                </a:prstGeom>
                <a:ln w="3175">
                  <a:solidFill>
                    <a:prstClr val="ltGray"/>
                  </a:solidFill>
                </a:ln>
              </p:spPr>
            </p:pic>
            <p:pic>
              <p:nvPicPr>
                <p:cNvPr id="4" name="Picture 4">
                  <a:hlinkClick r:id="rId13"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8112347" y="109395"/>
                  <a:ext cx="3680460" cy="2070258"/>
                </a:xfrm>
                <a:prstGeom prst="rect">
                  <a:avLst/>
                </a:prstGeom>
                <a:ln w="3175">
                  <a:solidFill>
                    <a:prstClr val="ltGray"/>
                  </a:solid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475393" y="2317670"/>
                  <a:ext cx="3680460" cy="2070258"/>
                </a:xfrm>
                <a:prstGeom prst="rect">
                  <a:avLst/>
                </a:prstGeom>
                <a:ln w="3175">
                  <a:solidFill>
                    <a:prstClr val="ltGray"/>
                  </a:solidFill>
                </a:ln>
              </p:spPr>
            </p:pic>
            <p:pic>
              <p:nvPicPr>
                <p:cNvPr id="8" name="Picture 8"/>
                <p:cNvPicPr>
                  <a:picLocks noSelect="1" noRot="1" noChangeAspect="1" noMove="1" noResize="1" noEditPoints="1" noAdjustHandles="1" noChangeArrowheads="1" noChangeShapeType="1"/>
                </p:cNvPicPr>
                <p:nvPr/>
              </p:nvPicPr>
              <p:blipFill>
                <a:blip r:embed="rId6"/>
                <a:stretch>
                  <a:fillRect/>
                </a:stretch>
              </p:blipFill>
              <p:spPr>
                <a:xfrm>
                  <a:off x="4293870" y="2317670"/>
                  <a:ext cx="3680460" cy="2070258"/>
                </a:xfrm>
                <a:prstGeom prst="rect">
                  <a:avLst/>
                </a:prstGeom>
                <a:ln w="3175">
                  <a:solidFill>
                    <a:prstClr val="ltGray"/>
                  </a:solidFill>
                </a:ln>
              </p:spPr>
            </p:pic>
            <p:pic>
              <p:nvPicPr>
                <p:cNvPr id="10" name="Picture 10">
                  <a:hlinkClick r:id="rId15"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8112347" y="2317670"/>
                  <a:ext cx="3680460" cy="2070258"/>
                </a:xfrm>
                <a:prstGeom prst="rect">
                  <a:avLst/>
                </a:prstGeom>
                <a:ln w="3175">
                  <a:solidFill>
                    <a:prstClr val="ltGray"/>
                  </a:solidFill>
                </a:ln>
              </p:spPr>
            </p:pic>
            <p:pic>
              <p:nvPicPr>
                <p:cNvPr id="11" name="Picture 11">
                  <a:hlinkClick r:id="rId16"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75393" y="4525945"/>
                  <a:ext cx="3680460" cy="2070258"/>
                </a:xfrm>
                <a:prstGeom prst="rect">
                  <a:avLst/>
                </a:prstGeom>
                <a:ln w="3175">
                  <a:solidFill>
                    <a:prstClr val="ltGray"/>
                  </a:solidFill>
                </a:ln>
              </p:spPr>
            </p:pic>
            <p:pic>
              <p:nvPicPr>
                <p:cNvPr id="12" name="Picture 12">
                  <a:hlinkClick r:id="rId17"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4293870" y="4525945"/>
                  <a:ext cx="3680460" cy="2070258"/>
                </a:xfrm>
                <a:prstGeom prst="rect">
                  <a:avLst/>
                </a:prstGeom>
                <a:ln w="3175">
                  <a:solidFill>
                    <a:prstClr val="ltGray"/>
                  </a:solidFill>
                </a:ln>
              </p:spPr>
            </p:pic>
            <p:pic>
              <p:nvPicPr>
                <p:cNvPr id="13" name="Picture 13">
                  <a:hlinkClick r:id="rId18"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8112347" y="4525945"/>
                  <a:ext cx="3680460" cy="2070258"/>
                </a:xfrm>
                <a:prstGeom prst="rect">
                  <a:avLst/>
                </a:prstGeom>
                <a:ln w="3175">
                  <a:solidFill>
                    <a:prstClr val="ltGray"/>
                  </a:solidFill>
                </a:ln>
              </p:spPr>
            </p:pic>
          </p:grpSp>
        </mc:Fallback>
      </mc:AlternateContent>
    </p:spTree>
    <p:extLst>
      <p:ext uri="{BB962C8B-B14F-4D97-AF65-F5344CB8AC3E}">
        <p14:creationId xmlns:p14="http://schemas.microsoft.com/office/powerpoint/2010/main" val="142607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rmAutofit fontScale="90000"/>
          </a:bodyPr>
          <a:lstStyle/>
          <a:p>
            <a:r>
              <a:rPr lang="en-US" dirty="0"/>
              <a:t>Checking Whether to Obtain More Information</a:t>
            </a:r>
          </a:p>
        </p:txBody>
      </p:sp>
      <p:sp>
        <p:nvSpPr>
          <p:cNvPr id="15" name="Content Placeholder 2"/>
          <p:cNvSpPr>
            <a:spLocks noGrp="1"/>
          </p:cNvSpPr>
          <p:nvPr>
            <p:ph sz="quarter" idx="11"/>
          </p:nvPr>
        </p:nvSpPr>
        <p:spPr>
          <a:xfrm>
            <a:off x="0" y="598055"/>
            <a:ext cx="12192000" cy="4501520"/>
          </a:xfrm>
        </p:spPr>
        <p:txBody>
          <a:bodyPr>
            <a:noAutofit/>
          </a:bodyPr>
          <a:lstStyle/>
          <a:p>
            <a:pPr>
              <a:lnSpc>
                <a:spcPct val="110000"/>
              </a:lnSpc>
            </a:pPr>
            <a:r>
              <a:rPr lang="en-US" sz="2400" dirty="0">
                <a:latin typeface="Arial" panose="020B0604020202020204" pitchFamily="34" charset="0"/>
                <a:cs typeface="Arial" panose="020B0604020202020204" pitchFamily="34" charset="0"/>
              </a:rPr>
              <a:t>Might it be worthwhile to spend money for more information to obtain better estimates?</a:t>
            </a:r>
          </a:p>
          <a:p>
            <a:pPr>
              <a:lnSpc>
                <a:spcPct val="110000"/>
              </a:lnSpc>
            </a:pPr>
            <a:r>
              <a:rPr lang="en-US" sz="2400" dirty="0">
                <a:latin typeface="Arial" panose="020B0604020202020204" pitchFamily="34" charset="0"/>
                <a:cs typeface="Arial" panose="020B0604020202020204" pitchFamily="34" charset="0"/>
              </a:rPr>
              <a:t>A quick way to check is to pretend that it is possible to actually determine the true state of nature (“perfect information”).</a:t>
            </a:r>
          </a:p>
          <a:p>
            <a:pPr>
              <a:lnSpc>
                <a:spcPct val="110000"/>
              </a:lnSpc>
            </a:pPr>
            <a:r>
              <a:rPr lang="en-US" sz="2400" dirty="0">
                <a:latin typeface="Arial" panose="020B0604020202020204" pitchFamily="34" charset="0"/>
                <a:cs typeface="Arial" panose="020B0604020202020204" pitchFamily="34" charset="0"/>
              </a:rPr>
              <a:t>EP (with perfect information) = Expected payoff if the decision could be made after learning the true state of nature.</a:t>
            </a:r>
          </a:p>
          <a:p>
            <a:pPr>
              <a:lnSpc>
                <a:spcPct val="110000"/>
              </a:lnSpc>
            </a:pPr>
            <a:r>
              <a:rPr lang="en-US" sz="2400" dirty="0">
                <a:latin typeface="Arial" panose="020B0604020202020204" pitchFamily="34" charset="0"/>
                <a:cs typeface="Arial" panose="020B0604020202020204" pitchFamily="34" charset="0"/>
              </a:rPr>
              <a:t>EP (without perfect information) = Expected payoff from applying Bayes’ decision rule with the original prior probabilities.</a:t>
            </a:r>
          </a:p>
          <a:p>
            <a:pPr>
              <a:lnSpc>
                <a:spcPct val="110000"/>
              </a:lnSpc>
            </a:pPr>
            <a:r>
              <a:rPr lang="en-US" sz="2400" dirty="0">
                <a:latin typeface="Arial" panose="020B0604020202020204" pitchFamily="34" charset="0"/>
                <a:cs typeface="Arial" panose="020B0604020202020204" pitchFamily="34" charset="0"/>
              </a:rPr>
              <a:t>The expected value of perfect information is then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EVPI = EP (with perfect information) − EP (without perfect information).</a:t>
            </a:r>
          </a:p>
        </p:txBody>
      </p:sp>
    </p:spTree>
    <p:extLst>
      <p:ext uri="{BB962C8B-B14F-4D97-AF65-F5344CB8AC3E}">
        <p14:creationId xmlns:p14="http://schemas.microsoft.com/office/powerpoint/2010/main" val="2877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5519"/>
          </a:xfrm>
        </p:spPr>
        <p:txBody>
          <a:bodyPr>
            <a:normAutofit/>
          </a:bodyPr>
          <a:lstStyle/>
          <a:p>
            <a:r>
              <a:rPr lang="en-US" sz="3200" dirty="0"/>
              <a:t>Expected Value of Perfect Information </a:t>
            </a:r>
          </a:p>
        </p:txBody>
      </p:sp>
      <p:sp>
        <p:nvSpPr>
          <p:cNvPr id="7" name="Content Placeholder 2">
            <a:extLst>
              <a:ext uri="{FF2B5EF4-FFF2-40B4-BE49-F238E27FC236}">
                <a16:creationId xmlns:a16="http://schemas.microsoft.com/office/drawing/2014/main" id="{881EB70B-48FD-4F20-A2D5-4A669A277B6F}"/>
              </a:ext>
            </a:extLst>
          </p:cNvPr>
          <p:cNvSpPr>
            <a:spLocks noGrp="1"/>
          </p:cNvSpPr>
          <p:nvPr>
            <p:ph sz="quarter" idx="11"/>
          </p:nvPr>
        </p:nvSpPr>
        <p:spPr>
          <a:xfrm>
            <a:off x="151384" y="5979760"/>
            <a:ext cx="12040616" cy="421824"/>
          </a:xfrm>
        </p:spPr>
        <p:txBody>
          <a:bodyPr>
            <a:noAutofit/>
          </a:bodyPr>
          <a:lstStyle/>
          <a:p>
            <a:pPr marL="0" indent="0">
              <a:spcBef>
                <a:spcPts val="1000"/>
              </a:spcBef>
              <a:spcAft>
                <a:spcPts val="0"/>
              </a:spcAft>
              <a:buNone/>
            </a:pPr>
            <a:r>
              <a:rPr lang="en-US" sz="2400" dirty="0">
                <a:latin typeface="Arial" panose="020B0604020202020204" pitchFamily="34" charset="0"/>
                <a:cs typeface="Arial" panose="020B0604020202020204" pitchFamily="34" charset="0"/>
              </a:rPr>
              <a:t>EVPI = EPwithPI-EPwithoutPI = 242.5-100 =142.5</a:t>
            </a:r>
          </a:p>
        </p:txBody>
      </p:sp>
      <p:sp>
        <p:nvSpPr>
          <p:cNvPr id="127" name="Rectangle 125">
            <a:extLst>
              <a:ext uri="{FF2B5EF4-FFF2-40B4-BE49-F238E27FC236}">
                <a16:creationId xmlns:a16="http://schemas.microsoft.com/office/drawing/2014/main" id="{3F18A553-DDEC-458D-94C9-9C139347931C}"/>
              </a:ext>
            </a:extLst>
          </p:cNvPr>
          <p:cNvSpPr>
            <a:spLocks noChangeArrowheads="1"/>
          </p:cNvSpPr>
          <p:nvPr/>
        </p:nvSpPr>
        <p:spPr bwMode="auto">
          <a:xfrm>
            <a:off x="3765457" y="808743"/>
            <a:ext cx="53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Drill</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28" name="Rectangle 126">
            <a:extLst>
              <a:ext uri="{FF2B5EF4-FFF2-40B4-BE49-F238E27FC236}">
                <a16:creationId xmlns:a16="http://schemas.microsoft.com/office/drawing/2014/main" id="{7D659451-C7FF-4270-83CC-F9908BB29A79}"/>
              </a:ext>
            </a:extLst>
          </p:cNvPr>
          <p:cNvSpPr>
            <a:spLocks noChangeArrowheads="1"/>
          </p:cNvSpPr>
          <p:nvPr/>
        </p:nvSpPr>
        <p:spPr bwMode="auto">
          <a:xfrm>
            <a:off x="1938893" y="1121042"/>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25%</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29" name="Rectangle 127">
            <a:extLst>
              <a:ext uri="{FF2B5EF4-FFF2-40B4-BE49-F238E27FC236}">
                <a16:creationId xmlns:a16="http://schemas.microsoft.com/office/drawing/2014/main" id="{0A7E3A28-6A3D-41F5-9B50-720BB99E4C84}"/>
              </a:ext>
            </a:extLst>
          </p:cNvPr>
          <p:cNvSpPr>
            <a:spLocks noChangeArrowheads="1"/>
          </p:cNvSpPr>
          <p:nvPr/>
        </p:nvSpPr>
        <p:spPr bwMode="auto">
          <a:xfrm>
            <a:off x="4673700" y="977666"/>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cs typeface="Arial" panose="020B0604020202020204" pitchFamily="34" charset="0"/>
              </a:rPr>
              <a:t>8</a:t>
            </a:r>
            <a:r>
              <a:rPr kumimoji="0" lang="en-US" altLang="en-US" sz="2400" b="0" i="0" u="none" strike="noStrike" cap="none" normalizeH="0" baseline="0" dirty="0">
                <a:ln>
                  <a:noFill/>
                </a:ln>
                <a:solidFill>
                  <a:srgbClr val="000000"/>
                </a:solidFill>
                <a:effectLst/>
                <a:cs typeface="Arial" panose="020B0604020202020204" pitchFamily="34" charset="0"/>
              </a:rPr>
              <a:t>00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30" name="Rectangle 128">
            <a:extLst>
              <a:ext uri="{FF2B5EF4-FFF2-40B4-BE49-F238E27FC236}">
                <a16:creationId xmlns:a16="http://schemas.microsoft.com/office/drawing/2014/main" id="{7C761BB9-EAB9-4681-BF56-A0A21C250059}"/>
              </a:ext>
            </a:extLst>
          </p:cNvPr>
          <p:cNvSpPr>
            <a:spLocks noChangeArrowheads="1"/>
          </p:cNvSpPr>
          <p:nvPr/>
        </p:nvSpPr>
        <p:spPr bwMode="auto">
          <a:xfrm>
            <a:off x="1938893" y="1383501"/>
            <a:ext cx="3767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Oil</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32" name="Rectangle 130">
            <a:extLst>
              <a:ext uri="{FF2B5EF4-FFF2-40B4-BE49-F238E27FC236}">
                <a16:creationId xmlns:a16="http://schemas.microsoft.com/office/drawing/2014/main" id="{9C77F785-89DB-4BC3-9D9A-A947F51AD92A}"/>
              </a:ext>
            </a:extLst>
          </p:cNvPr>
          <p:cNvSpPr>
            <a:spLocks noChangeArrowheads="1"/>
          </p:cNvSpPr>
          <p:nvPr/>
        </p:nvSpPr>
        <p:spPr bwMode="auto">
          <a:xfrm>
            <a:off x="3710527" y="1214535"/>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cs typeface="Arial" panose="020B0604020202020204" pitchFamily="34" charset="0"/>
              </a:rPr>
              <a:t>-100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35" name="Rectangle 133">
            <a:extLst>
              <a:ext uri="{FF2B5EF4-FFF2-40B4-BE49-F238E27FC236}">
                <a16:creationId xmlns:a16="http://schemas.microsoft.com/office/drawing/2014/main" id="{03EAA1E9-70DA-4B76-8097-C010590B3C46}"/>
              </a:ext>
            </a:extLst>
          </p:cNvPr>
          <p:cNvSpPr>
            <a:spLocks noChangeArrowheads="1"/>
          </p:cNvSpPr>
          <p:nvPr/>
        </p:nvSpPr>
        <p:spPr bwMode="auto">
          <a:xfrm>
            <a:off x="1938893" y="1840394"/>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700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36" name="Rectangle 134">
            <a:extLst>
              <a:ext uri="{FF2B5EF4-FFF2-40B4-BE49-F238E27FC236}">
                <a16:creationId xmlns:a16="http://schemas.microsoft.com/office/drawing/2014/main" id="{04A57D1D-5FBF-4826-8550-CC625729752F}"/>
              </a:ext>
            </a:extLst>
          </p:cNvPr>
          <p:cNvSpPr>
            <a:spLocks noChangeArrowheads="1"/>
          </p:cNvSpPr>
          <p:nvPr/>
        </p:nvSpPr>
        <p:spPr bwMode="auto">
          <a:xfrm>
            <a:off x="3910598" y="2258334"/>
            <a:ext cx="463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sell</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37" name="Rectangle 135">
            <a:extLst>
              <a:ext uri="{FF2B5EF4-FFF2-40B4-BE49-F238E27FC236}">
                <a16:creationId xmlns:a16="http://schemas.microsoft.com/office/drawing/2014/main" id="{0F3A50C1-5FC8-4FDD-94D8-4A2AE3698BBA}"/>
              </a:ext>
            </a:extLst>
          </p:cNvPr>
          <p:cNvSpPr>
            <a:spLocks noChangeArrowheads="1"/>
          </p:cNvSpPr>
          <p:nvPr/>
        </p:nvSpPr>
        <p:spPr bwMode="auto">
          <a:xfrm>
            <a:off x="4788856" y="2550598"/>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90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0" name="Rectangle 138">
            <a:extLst>
              <a:ext uri="{FF2B5EF4-FFF2-40B4-BE49-F238E27FC236}">
                <a16:creationId xmlns:a16="http://schemas.microsoft.com/office/drawing/2014/main" id="{C76AED63-D8EC-43A7-8C4B-1F251497BF1B}"/>
              </a:ext>
            </a:extLst>
          </p:cNvPr>
          <p:cNvSpPr>
            <a:spLocks noChangeArrowheads="1"/>
          </p:cNvSpPr>
          <p:nvPr/>
        </p:nvSpPr>
        <p:spPr bwMode="auto">
          <a:xfrm>
            <a:off x="397566" y="2811740"/>
            <a:ext cx="77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242.5</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1" name="Rectangle 139">
            <a:extLst>
              <a:ext uri="{FF2B5EF4-FFF2-40B4-BE49-F238E27FC236}">
                <a16:creationId xmlns:a16="http://schemas.microsoft.com/office/drawing/2014/main" id="{43720EAE-88C3-4225-B9F5-319374AD99A9}"/>
              </a:ext>
            </a:extLst>
          </p:cNvPr>
          <p:cNvSpPr>
            <a:spLocks noChangeArrowheads="1"/>
          </p:cNvSpPr>
          <p:nvPr/>
        </p:nvSpPr>
        <p:spPr bwMode="auto">
          <a:xfrm>
            <a:off x="3461330" y="3719646"/>
            <a:ext cx="53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Drill</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2" name="Rectangle 140">
            <a:extLst>
              <a:ext uri="{FF2B5EF4-FFF2-40B4-BE49-F238E27FC236}">
                <a16:creationId xmlns:a16="http://schemas.microsoft.com/office/drawing/2014/main" id="{1D7A3184-FC59-41D9-9E46-7779631D8030}"/>
              </a:ext>
            </a:extLst>
          </p:cNvPr>
          <p:cNvSpPr>
            <a:spLocks noChangeArrowheads="1"/>
          </p:cNvSpPr>
          <p:nvPr/>
        </p:nvSpPr>
        <p:spPr bwMode="auto">
          <a:xfrm>
            <a:off x="2024072" y="3887634"/>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75%</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3" name="Rectangle 141">
            <a:extLst>
              <a:ext uri="{FF2B5EF4-FFF2-40B4-BE49-F238E27FC236}">
                <a16:creationId xmlns:a16="http://schemas.microsoft.com/office/drawing/2014/main" id="{5FF622A0-7015-4FC0-9696-F11BA5B40B11}"/>
              </a:ext>
            </a:extLst>
          </p:cNvPr>
          <p:cNvSpPr>
            <a:spLocks noChangeArrowheads="1"/>
          </p:cNvSpPr>
          <p:nvPr/>
        </p:nvSpPr>
        <p:spPr bwMode="auto">
          <a:xfrm>
            <a:off x="4898342" y="4011908"/>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4" name="Rectangle 142">
            <a:extLst>
              <a:ext uri="{FF2B5EF4-FFF2-40B4-BE49-F238E27FC236}">
                <a16:creationId xmlns:a16="http://schemas.microsoft.com/office/drawing/2014/main" id="{1DDEA439-F0FC-490F-95C7-3DD404F80D01}"/>
              </a:ext>
            </a:extLst>
          </p:cNvPr>
          <p:cNvSpPr>
            <a:spLocks noChangeArrowheads="1"/>
          </p:cNvSpPr>
          <p:nvPr/>
        </p:nvSpPr>
        <p:spPr bwMode="auto">
          <a:xfrm>
            <a:off x="1986757" y="4304170"/>
            <a:ext cx="484415" cy="37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Dry</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5" name="Rectangle 143">
            <a:extLst>
              <a:ext uri="{FF2B5EF4-FFF2-40B4-BE49-F238E27FC236}">
                <a16:creationId xmlns:a16="http://schemas.microsoft.com/office/drawing/2014/main" id="{FA2E4E64-7A63-4159-9F1D-B1BAF3282668}"/>
              </a:ext>
            </a:extLst>
          </p:cNvPr>
          <p:cNvSpPr>
            <a:spLocks noChangeArrowheads="1"/>
          </p:cNvSpPr>
          <p:nvPr/>
        </p:nvSpPr>
        <p:spPr bwMode="auto">
          <a:xfrm>
            <a:off x="3470774" y="4082486"/>
            <a:ext cx="17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49" name="Rectangle 147">
            <a:extLst>
              <a:ext uri="{FF2B5EF4-FFF2-40B4-BE49-F238E27FC236}">
                <a16:creationId xmlns:a16="http://schemas.microsoft.com/office/drawing/2014/main" id="{7B702917-24B5-4DCA-8FCC-70B05D482986}"/>
              </a:ext>
            </a:extLst>
          </p:cNvPr>
          <p:cNvSpPr>
            <a:spLocks noChangeArrowheads="1"/>
          </p:cNvSpPr>
          <p:nvPr/>
        </p:nvSpPr>
        <p:spPr bwMode="auto">
          <a:xfrm>
            <a:off x="1917981" y="4864297"/>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90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50" name="Rectangle 148">
            <a:extLst>
              <a:ext uri="{FF2B5EF4-FFF2-40B4-BE49-F238E27FC236}">
                <a16:creationId xmlns:a16="http://schemas.microsoft.com/office/drawing/2014/main" id="{91167386-D32F-486B-B94C-55A167D9C414}"/>
              </a:ext>
            </a:extLst>
          </p:cNvPr>
          <p:cNvSpPr>
            <a:spLocks noChangeArrowheads="1"/>
          </p:cNvSpPr>
          <p:nvPr/>
        </p:nvSpPr>
        <p:spPr bwMode="auto">
          <a:xfrm>
            <a:off x="3461330" y="5179107"/>
            <a:ext cx="463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sell</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51" name="Rectangle 149">
            <a:extLst>
              <a:ext uri="{FF2B5EF4-FFF2-40B4-BE49-F238E27FC236}">
                <a16:creationId xmlns:a16="http://schemas.microsoft.com/office/drawing/2014/main" id="{73DA6A04-73BC-4634-B6A4-D175814A3806}"/>
              </a:ext>
            </a:extLst>
          </p:cNvPr>
          <p:cNvSpPr>
            <a:spLocks noChangeArrowheads="1"/>
          </p:cNvSpPr>
          <p:nvPr/>
        </p:nvSpPr>
        <p:spPr bwMode="auto">
          <a:xfrm>
            <a:off x="4788856" y="547136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90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152" name="Rectangle 150">
            <a:extLst>
              <a:ext uri="{FF2B5EF4-FFF2-40B4-BE49-F238E27FC236}">
                <a16:creationId xmlns:a16="http://schemas.microsoft.com/office/drawing/2014/main" id="{8DD166C6-BE77-4FE6-928C-6C9F143FBD6E}"/>
              </a:ext>
            </a:extLst>
          </p:cNvPr>
          <p:cNvSpPr>
            <a:spLocks noChangeArrowheads="1"/>
          </p:cNvSpPr>
          <p:nvPr/>
        </p:nvSpPr>
        <p:spPr bwMode="auto">
          <a:xfrm>
            <a:off x="3443797" y="5585509"/>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90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224" name="Freeform 222">
            <a:extLst>
              <a:ext uri="{FF2B5EF4-FFF2-40B4-BE49-F238E27FC236}">
                <a16:creationId xmlns:a16="http://schemas.microsoft.com/office/drawing/2014/main" id="{9EDAC81D-7CB4-4513-B0A0-06381992B5EA}"/>
              </a:ext>
            </a:extLst>
          </p:cNvPr>
          <p:cNvSpPr>
            <a:spLocks/>
          </p:cNvSpPr>
          <p:nvPr/>
        </p:nvSpPr>
        <p:spPr bwMode="auto">
          <a:xfrm>
            <a:off x="1159661" y="3105526"/>
            <a:ext cx="248301" cy="234920"/>
          </a:xfrm>
          <a:custGeom>
            <a:avLst/>
            <a:gdLst>
              <a:gd name="T0" fmla="*/ 0 w 127"/>
              <a:gd name="T1" fmla="*/ 63 h 127"/>
              <a:gd name="T2" fmla="*/ 0 w 127"/>
              <a:gd name="T3" fmla="*/ 48 h 127"/>
              <a:gd name="T4" fmla="*/ 8 w 127"/>
              <a:gd name="T5" fmla="*/ 40 h 127"/>
              <a:gd name="T6" fmla="*/ 8 w 127"/>
              <a:gd name="T7" fmla="*/ 32 h 127"/>
              <a:gd name="T8" fmla="*/ 16 w 127"/>
              <a:gd name="T9" fmla="*/ 16 h 127"/>
              <a:gd name="T10" fmla="*/ 32 w 127"/>
              <a:gd name="T11" fmla="*/ 8 h 127"/>
              <a:gd name="T12" fmla="*/ 40 w 127"/>
              <a:gd name="T13" fmla="*/ 8 h 127"/>
              <a:gd name="T14" fmla="*/ 48 w 127"/>
              <a:gd name="T15" fmla="*/ 0 h 127"/>
              <a:gd name="T16" fmla="*/ 64 w 127"/>
              <a:gd name="T17" fmla="*/ 0 h 127"/>
              <a:gd name="T18" fmla="*/ 79 w 127"/>
              <a:gd name="T19" fmla="*/ 0 h 127"/>
              <a:gd name="T20" fmla="*/ 87 w 127"/>
              <a:gd name="T21" fmla="*/ 8 h 127"/>
              <a:gd name="T22" fmla="*/ 103 w 127"/>
              <a:gd name="T23" fmla="*/ 8 h 127"/>
              <a:gd name="T24" fmla="*/ 111 w 127"/>
              <a:gd name="T25" fmla="*/ 16 h 127"/>
              <a:gd name="T26" fmla="*/ 119 w 127"/>
              <a:gd name="T27" fmla="*/ 32 h 127"/>
              <a:gd name="T28" fmla="*/ 119 w 127"/>
              <a:gd name="T29" fmla="*/ 40 h 127"/>
              <a:gd name="T30" fmla="*/ 127 w 127"/>
              <a:gd name="T31" fmla="*/ 48 h 127"/>
              <a:gd name="T32" fmla="*/ 127 w 127"/>
              <a:gd name="T33" fmla="*/ 63 h 127"/>
              <a:gd name="T34" fmla="*/ 127 w 127"/>
              <a:gd name="T35" fmla="*/ 79 h 127"/>
              <a:gd name="T36" fmla="*/ 119 w 127"/>
              <a:gd name="T37" fmla="*/ 87 h 127"/>
              <a:gd name="T38" fmla="*/ 119 w 127"/>
              <a:gd name="T39" fmla="*/ 103 h 127"/>
              <a:gd name="T40" fmla="*/ 111 w 127"/>
              <a:gd name="T41" fmla="*/ 111 h 127"/>
              <a:gd name="T42" fmla="*/ 103 w 127"/>
              <a:gd name="T43" fmla="*/ 119 h 127"/>
              <a:gd name="T44" fmla="*/ 87 w 127"/>
              <a:gd name="T45" fmla="*/ 119 h 127"/>
              <a:gd name="T46" fmla="*/ 79 w 127"/>
              <a:gd name="T47" fmla="*/ 127 h 127"/>
              <a:gd name="T48" fmla="*/ 64 w 127"/>
              <a:gd name="T49" fmla="*/ 127 h 127"/>
              <a:gd name="T50" fmla="*/ 48 w 127"/>
              <a:gd name="T51" fmla="*/ 127 h 127"/>
              <a:gd name="T52" fmla="*/ 40 w 127"/>
              <a:gd name="T53" fmla="*/ 119 h 127"/>
              <a:gd name="T54" fmla="*/ 32 w 127"/>
              <a:gd name="T55" fmla="*/ 119 h 127"/>
              <a:gd name="T56" fmla="*/ 16 w 127"/>
              <a:gd name="T57" fmla="*/ 111 h 127"/>
              <a:gd name="T58" fmla="*/ 8 w 127"/>
              <a:gd name="T59" fmla="*/ 103 h 127"/>
              <a:gd name="T60" fmla="*/ 8 w 127"/>
              <a:gd name="T61" fmla="*/ 87 h 127"/>
              <a:gd name="T62" fmla="*/ 0 w 127"/>
              <a:gd name="T63" fmla="*/ 79 h 127"/>
              <a:gd name="T64" fmla="*/ 0 w 127"/>
              <a:gd name="T65"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0" y="63"/>
                </a:moveTo>
                <a:lnTo>
                  <a:pt x="0" y="48"/>
                </a:lnTo>
                <a:lnTo>
                  <a:pt x="8" y="40"/>
                </a:lnTo>
                <a:lnTo>
                  <a:pt x="8" y="32"/>
                </a:lnTo>
                <a:lnTo>
                  <a:pt x="16" y="16"/>
                </a:lnTo>
                <a:lnTo>
                  <a:pt x="32" y="8"/>
                </a:lnTo>
                <a:lnTo>
                  <a:pt x="40" y="8"/>
                </a:lnTo>
                <a:lnTo>
                  <a:pt x="48" y="0"/>
                </a:lnTo>
                <a:lnTo>
                  <a:pt x="64" y="0"/>
                </a:lnTo>
                <a:lnTo>
                  <a:pt x="79" y="0"/>
                </a:lnTo>
                <a:lnTo>
                  <a:pt x="87" y="8"/>
                </a:lnTo>
                <a:lnTo>
                  <a:pt x="103" y="8"/>
                </a:lnTo>
                <a:lnTo>
                  <a:pt x="111" y="16"/>
                </a:lnTo>
                <a:lnTo>
                  <a:pt x="119" y="32"/>
                </a:lnTo>
                <a:lnTo>
                  <a:pt x="119" y="40"/>
                </a:lnTo>
                <a:lnTo>
                  <a:pt x="127" y="48"/>
                </a:lnTo>
                <a:lnTo>
                  <a:pt x="127" y="63"/>
                </a:lnTo>
                <a:lnTo>
                  <a:pt x="127" y="79"/>
                </a:lnTo>
                <a:lnTo>
                  <a:pt x="119" y="87"/>
                </a:lnTo>
                <a:lnTo>
                  <a:pt x="119" y="103"/>
                </a:lnTo>
                <a:lnTo>
                  <a:pt x="111" y="111"/>
                </a:lnTo>
                <a:lnTo>
                  <a:pt x="103" y="119"/>
                </a:lnTo>
                <a:lnTo>
                  <a:pt x="87" y="119"/>
                </a:lnTo>
                <a:lnTo>
                  <a:pt x="79" y="127"/>
                </a:lnTo>
                <a:lnTo>
                  <a:pt x="64" y="127"/>
                </a:lnTo>
                <a:lnTo>
                  <a:pt x="48" y="127"/>
                </a:lnTo>
                <a:lnTo>
                  <a:pt x="40" y="119"/>
                </a:lnTo>
                <a:lnTo>
                  <a:pt x="32" y="119"/>
                </a:lnTo>
                <a:lnTo>
                  <a:pt x="16" y="111"/>
                </a:lnTo>
                <a:lnTo>
                  <a:pt x="8" y="103"/>
                </a:lnTo>
                <a:lnTo>
                  <a:pt x="8" y="87"/>
                </a:lnTo>
                <a:lnTo>
                  <a:pt x="0" y="79"/>
                </a:lnTo>
                <a:lnTo>
                  <a:pt x="0" y="63"/>
                </a:lnTo>
              </a:path>
            </a:pathLst>
          </a:custGeom>
          <a:noFill/>
          <a:ln w="3810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25" name="Line 223">
            <a:extLst>
              <a:ext uri="{FF2B5EF4-FFF2-40B4-BE49-F238E27FC236}">
                <a16:creationId xmlns:a16="http://schemas.microsoft.com/office/drawing/2014/main" id="{424C8272-503A-450C-AAB2-7B2678F32464}"/>
              </a:ext>
            </a:extLst>
          </p:cNvPr>
          <p:cNvSpPr>
            <a:spLocks noChangeShapeType="1"/>
          </p:cNvSpPr>
          <p:nvPr/>
        </p:nvSpPr>
        <p:spPr bwMode="auto">
          <a:xfrm>
            <a:off x="172326" y="3222060"/>
            <a:ext cx="987335"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26" name="Line 224">
            <a:extLst>
              <a:ext uri="{FF2B5EF4-FFF2-40B4-BE49-F238E27FC236}">
                <a16:creationId xmlns:a16="http://schemas.microsoft.com/office/drawing/2014/main" id="{CE8CC5F0-1387-4E66-8157-7D857272B228}"/>
              </a:ext>
            </a:extLst>
          </p:cNvPr>
          <p:cNvSpPr>
            <a:spLocks noChangeShapeType="1"/>
          </p:cNvSpPr>
          <p:nvPr/>
        </p:nvSpPr>
        <p:spPr bwMode="auto">
          <a:xfrm flipV="1">
            <a:off x="1407960" y="1762600"/>
            <a:ext cx="400800" cy="1459462"/>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27" name="Rectangle 225">
            <a:extLst>
              <a:ext uri="{FF2B5EF4-FFF2-40B4-BE49-F238E27FC236}">
                <a16:creationId xmlns:a16="http://schemas.microsoft.com/office/drawing/2014/main" id="{DE4FC3FA-02A9-4270-B5D1-FBC733DA0124}"/>
              </a:ext>
            </a:extLst>
          </p:cNvPr>
          <p:cNvSpPr>
            <a:spLocks noChangeArrowheads="1"/>
          </p:cNvSpPr>
          <p:nvPr/>
        </p:nvSpPr>
        <p:spPr bwMode="auto">
          <a:xfrm>
            <a:off x="2735486" y="1646064"/>
            <a:ext cx="246345" cy="233070"/>
          </a:xfrm>
          <a:prstGeom prst="rect">
            <a:avLst/>
          </a:prstGeom>
          <a:noFill/>
          <a:ln w="38100">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28" name="Line 226">
            <a:extLst>
              <a:ext uri="{FF2B5EF4-FFF2-40B4-BE49-F238E27FC236}">
                <a16:creationId xmlns:a16="http://schemas.microsoft.com/office/drawing/2014/main" id="{9C4D0D6E-7FD3-4F9D-A11D-3868E4416A42}"/>
              </a:ext>
            </a:extLst>
          </p:cNvPr>
          <p:cNvSpPr>
            <a:spLocks noChangeShapeType="1"/>
          </p:cNvSpPr>
          <p:nvPr/>
        </p:nvSpPr>
        <p:spPr bwMode="auto">
          <a:xfrm>
            <a:off x="1808760" y="1762600"/>
            <a:ext cx="926726"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29" name="Line 227">
            <a:extLst>
              <a:ext uri="{FF2B5EF4-FFF2-40B4-BE49-F238E27FC236}">
                <a16:creationId xmlns:a16="http://schemas.microsoft.com/office/drawing/2014/main" id="{C51F1C70-E514-4BFB-ACBE-849CE832BA11}"/>
              </a:ext>
            </a:extLst>
          </p:cNvPr>
          <p:cNvSpPr>
            <a:spLocks noChangeShapeType="1"/>
          </p:cNvSpPr>
          <p:nvPr/>
        </p:nvSpPr>
        <p:spPr bwMode="auto">
          <a:xfrm flipV="1">
            <a:off x="3013609" y="1178075"/>
            <a:ext cx="402754" cy="584524"/>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0" name="Freeform 228">
            <a:extLst>
              <a:ext uri="{FF2B5EF4-FFF2-40B4-BE49-F238E27FC236}">
                <a16:creationId xmlns:a16="http://schemas.microsoft.com/office/drawing/2014/main" id="{B0B2B6A8-DC73-4BC1-880D-69C1AC9DEE59}"/>
              </a:ext>
            </a:extLst>
          </p:cNvPr>
          <p:cNvSpPr>
            <a:spLocks/>
          </p:cNvSpPr>
          <p:nvPr/>
        </p:nvSpPr>
        <p:spPr bwMode="auto">
          <a:xfrm>
            <a:off x="4356774" y="1061540"/>
            <a:ext cx="248301" cy="233070"/>
          </a:xfrm>
          <a:custGeom>
            <a:avLst/>
            <a:gdLst>
              <a:gd name="T0" fmla="*/ 127 w 127"/>
              <a:gd name="T1" fmla="*/ 126 h 126"/>
              <a:gd name="T2" fmla="*/ 0 w 127"/>
              <a:gd name="T3" fmla="*/ 63 h 126"/>
              <a:gd name="T4" fmla="*/ 127 w 127"/>
              <a:gd name="T5" fmla="*/ 0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0" y="63"/>
                </a:lnTo>
                <a:lnTo>
                  <a:pt x="127" y="0"/>
                </a:lnTo>
                <a:lnTo>
                  <a:pt x="127" y="126"/>
                </a:lnTo>
                <a:close/>
              </a:path>
            </a:pathLst>
          </a:custGeom>
          <a:noFill/>
          <a:ln w="3810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1" name="Line 229">
            <a:extLst>
              <a:ext uri="{FF2B5EF4-FFF2-40B4-BE49-F238E27FC236}">
                <a16:creationId xmlns:a16="http://schemas.microsoft.com/office/drawing/2014/main" id="{C715506A-03BC-4687-AD08-4A18E06527FB}"/>
              </a:ext>
            </a:extLst>
          </p:cNvPr>
          <p:cNvSpPr>
            <a:spLocks noChangeShapeType="1"/>
          </p:cNvSpPr>
          <p:nvPr/>
        </p:nvSpPr>
        <p:spPr bwMode="auto">
          <a:xfrm>
            <a:off x="3416363" y="1178075"/>
            <a:ext cx="940412"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2" name="Line 230">
            <a:extLst>
              <a:ext uri="{FF2B5EF4-FFF2-40B4-BE49-F238E27FC236}">
                <a16:creationId xmlns:a16="http://schemas.microsoft.com/office/drawing/2014/main" id="{DD7A1BB4-8FD5-4728-93F8-C9FD6DAA634B}"/>
              </a:ext>
            </a:extLst>
          </p:cNvPr>
          <p:cNvSpPr>
            <a:spLocks noChangeShapeType="1"/>
          </p:cNvSpPr>
          <p:nvPr/>
        </p:nvSpPr>
        <p:spPr bwMode="auto">
          <a:xfrm>
            <a:off x="3013609" y="1762600"/>
            <a:ext cx="402754" cy="876786"/>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3" name="Freeform 231">
            <a:extLst>
              <a:ext uri="{FF2B5EF4-FFF2-40B4-BE49-F238E27FC236}">
                <a16:creationId xmlns:a16="http://schemas.microsoft.com/office/drawing/2014/main" id="{FB678056-BB50-43CD-A8CF-30D6A44E842A}"/>
              </a:ext>
            </a:extLst>
          </p:cNvPr>
          <p:cNvSpPr>
            <a:spLocks/>
          </p:cNvSpPr>
          <p:nvPr/>
        </p:nvSpPr>
        <p:spPr bwMode="auto">
          <a:xfrm>
            <a:off x="4356774" y="2521001"/>
            <a:ext cx="248301" cy="234920"/>
          </a:xfrm>
          <a:custGeom>
            <a:avLst/>
            <a:gdLst>
              <a:gd name="T0" fmla="*/ 127 w 127"/>
              <a:gd name="T1" fmla="*/ 127 h 127"/>
              <a:gd name="T2" fmla="*/ 0 w 127"/>
              <a:gd name="T3" fmla="*/ 64 h 127"/>
              <a:gd name="T4" fmla="*/ 127 w 127"/>
              <a:gd name="T5" fmla="*/ 0 h 127"/>
              <a:gd name="T6" fmla="*/ 127 w 127"/>
              <a:gd name="T7" fmla="*/ 127 h 127"/>
            </a:gdLst>
            <a:ahLst/>
            <a:cxnLst>
              <a:cxn ang="0">
                <a:pos x="T0" y="T1"/>
              </a:cxn>
              <a:cxn ang="0">
                <a:pos x="T2" y="T3"/>
              </a:cxn>
              <a:cxn ang="0">
                <a:pos x="T4" y="T5"/>
              </a:cxn>
              <a:cxn ang="0">
                <a:pos x="T6" y="T7"/>
              </a:cxn>
            </a:cxnLst>
            <a:rect l="0" t="0" r="r" b="b"/>
            <a:pathLst>
              <a:path w="127" h="127">
                <a:moveTo>
                  <a:pt x="127" y="127"/>
                </a:moveTo>
                <a:lnTo>
                  <a:pt x="0" y="64"/>
                </a:lnTo>
                <a:lnTo>
                  <a:pt x="127" y="0"/>
                </a:lnTo>
                <a:lnTo>
                  <a:pt x="127" y="127"/>
                </a:lnTo>
                <a:close/>
              </a:path>
            </a:pathLst>
          </a:custGeom>
          <a:noFill/>
          <a:ln w="3810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4" name="Line 232">
            <a:extLst>
              <a:ext uri="{FF2B5EF4-FFF2-40B4-BE49-F238E27FC236}">
                <a16:creationId xmlns:a16="http://schemas.microsoft.com/office/drawing/2014/main" id="{D8837E22-2172-409E-B64D-3F8951DCB3E8}"/>
              </a:ext>
            </a:extLst>
          </p:cNvPr>
          <p:cNvSpPr>
            <a:spLocks noChangeShapeType="1"/>
          </p:cNvSpPr>
          <p:nvPr/>
        </p:nvSpPr>
        <p:spPr bwMode="auto">
          <a:xfrm>
            <a:off x="3416363" y="2639386"/>
            <a:ext cx="940412"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5" name="Line 233">
            <a:extLst>
              <a:ext uri="{FF2B5EF4-FFF2-40B4-BE49-F238E27FC236}">
                <a16:creationId xmlns:a16="http://schemas.microsoft.com/office/drawing/2014/main" id="{F7D1D1EA-CE85-43F9-B0D4-A32C04E4E685}"/>
              </a:ext>
            </a:extLst>
          </p:cNvPr>
          <p:cNvSpPr>
            <a:spLocks noChangeShapeType="1"/>
          </p:cNvSpPr>
          <p:nvPr/>
        </p:nvSpPr>
        <p:spPr bwMode="auto">
          <a:xfrm>
            <a:off x="1407960" y="3222060"/>
            <a:ext cx="400800" cy="1461311"/>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6" name="Rectangle 234">
            <a:extLst>
              <a:ext uri="{FF2B5EF4-FFF2-40B4-BE49-F238E27FC236}">
                <a16:creationId xmlns:a16="http://schemas.microsoft.com/office/drawing/2014/main" id="{4EDF7E20-3D8F-49B8-B8FB-6EBA786E984D}"/>
              </a:ext>
            </a:extLst>
          </p:cNvPr>
          <p:cNvSpPr>
            <a:spLocks noChangeArrowheads="1"/>
          </p:cNvSpPr>
          <p:nvPr/>
        </p:nvSpPr>
        <p:spPr bwMode="auto">
          <a:xfrm>
            <a:off x="2735486" y="4566836"/>
            <a:ext cx="246345" cy="233070"/>
          </a:xfrm>
          <a:prstGeom prst="rect">
            <a:avLst/>
          </a:prstGeom>
          <a:noFill/>
          <a:ln w="38100">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7" name="Line 235">
            <a:extLst>
              <a:ext uri="{FF2B5EF4-FFF2-40B4-BE49-F238E27FC236}">
                <a16:creationId xmlns:a16="http://schemas.microsoft.com/office/drawing/2014/main" id="{C2845C0C-59B2-42CD-AF56-032BD1EC85A6}"/>
              </a:ext>
            </a:extLst>
          </p:cNvPr>
          <p:cNvSpPr>
            <a:spLocks noChangeShapeType="1"/>
          </p:cNvSpPr>
          <p:nvPr/>
        </p:nvSpPr>
        <p:spPr bwMode="auto">
          <a:xfrm>
            <a:off x="1808760" y="4683371"/>
            <a:ext cx="926726"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8" name="Line 236">
            <a:extLst>
              <a:ext uri="{FF2B5EF4-FFF2-40B4-BE49-F238E27FC236}">
                <a16:creationId xmlns:a16="http://schemas.microsoft.com/office/drawing/2014/main" id="{79ED6138-1BB5-4144-A22C-5B2085420149}"/>
              </a:ext>
            </a:extLst>
          </p:cNvPr>
          <p:cNvSpPr>
            <a:spLocks noChangeShapeType="1"/>
          </p:cNvSpPr>
          <p:nvPr/>
        </p:nvSpPr>
        <p:spPr bwMode="auto">
          <a:xfrm flipV="1">
            <a:off x="3013609" y="4098846"/>
            <a:ext cx="402754" cy="584524"/>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39" name="Freeform 237">
            <a:extLst>
              <a:ext uri="{FF2B5EF4-FFF2-40B4-BE49-F238E27FC236}">
                <a16:creationId xmlns:a16="http://schemas.microsoft.com/office/drawing/2014/main" id="{2C3C6DDE-04ED-4C37-90A2-0FAC836BC499}"/>
              </a:ext>
            </a:extLst>
          </p:cNvPr>
          <p:cNvSpPr>
            <a:spLocks/>
          </p:cNvSpPr>
          <p:nvPr/>
        </p:nvSpPr>
        <p:spPr bwMode="auto">
          <a:xfrm>
            <a:off x="4356774" y="3982312"/>
            <a:ext cx="248301" cy="233070"/>
          </a:xfrm>
          <a:custGeom>
            <a:avLst/>
            <a:gdLst>
              <a:gd name="T0" fmla="*/ 127 w 127"/>
              <a:gd name="T1" fmla="*/ 126 h 126"/>
              <a:gd name="T2" fmla="*/ 0 w 127"/>
              <a:gd name="T3" fmla="*/ 63 h 126"/>
              <a:gd name="T4" fmla="*/ 127 w 127"/>
              <a:gd name="T5" fmla="*/ 0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0" y="63"/>
                </a:lnTo>
                <a:lnTo>
                  <a:pt x="127" y="0"/>
                </a:lnTo>
                <a:lnTo>
                  <a:pt x="127" y="126"/>
                </a:lnTo>
                <a:close/>
              </a:path>
            </a:pathLst>
          </a:custGeom>
          <a:noFill/>
          <a:ln w="3810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40" name="Line 238">
            <a:extLst>
              <a:ext uri="{FF2B5EF4-FFF2-40B4-BE49-F238E27FC236}">
                <a16:creationId xmlns:a16="http://schemas.microsoft.com/office/drawing/2014/main" id="{F228CF85-0873-4507-8FC2-740B94477CB3}"/>
              </a:ext>
            </a:extLst>
          </p:cNvPr>
          <p:cNvSpPr>
            <a:spLocks noChangeShapeType="1"/>
          </p:cNvSpPr>
          <p:nvPr/>
        </p:nvSpPr>
        <p:spPr bwMode="auto">
          <a:xfrm>
            <a:off x="3416363" y="4098846"/>
            <a:ext cx="940412"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41" name="Line 239">
            <a:extLst>
              <a:ext uri="{FF2B5EF4-FFF2-40B4-BE49-F238E27FC236}">
                <a16:creationId xmlns:a16="http://schemas.microsoft.com/office/drawing/2014/main" id="{61AC394F-0D19-43ED-A8E2-2A56306F9EFB}"/>
              </a:ext>
            </a:extLst>
          </p:cNvPr>
          <p:cNvSpPr>
            <a:spLocks noChangeShapeType="1"/>
          </p:cNvSpPr>
          <p:nvPr/>
        </p:nvSpPr>
        <p:spPr bwMode="auto">
          <a:xfrm>
            <a:off x="3013609" y="4683371"/>
            <a:ext cx="402754" cy="876786"/>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42" name="Freeform 240">
            <a:extLst>
              <a:ext uri="{FF2B5EF4-FFF2-40B4-BE49-F238E27FC236}">
                <a16:creationId xmlns:a16="http://schemas.microsoft.com/office/drawing/2014/main" id="{D7F80C7C-0F9A-4A28-9CAE-65D2656F86EB}"/>
              </a:ext>
            </a:extLst>
          </p:cNvPr>
          <p:cNvSpPr>
            <a:spLocks/>
          </p:cNvSpPr>
          <p:nvPr/>
        </p:nvSpPr>
        <p:spPr bwMode="auto">
          <a:xfrm>
            <a:off x="4356774" y="5443623"/>
            <a:ext cx="248301" cy="233070"/>
          </a:xfrm>
          <a:custGeom>
            <a:avLst/>
            <a:gdLst>
              <a:gd name="T0" fmla="*/ 127 w 127"/>
              <a:gd name="T1" fmla="*/ 126 h 126"/>
              <a:gd name="T2" fmla="*/ 0 w 127"/>
              <a:gd name="T3" fmla="*/ 63 h 126"/>
              <a:gd name="T4" fmla="*/ 127 w 127"/>
              <a:gd name="T5" fmla="*/ 0 h 126"/>
              <a:gd name="T6" fmla="*/ 127 w 127"/>
              <a:gd name="T7" fmla="*/ 126 h 126"/>
            </a:gdLst>
            <a:ahLst/>
            <a:cxnLst>
              <a:cxn ang="0">
                <a:pos x="T0" y="T1"/>
              </a:cxn>
              <a:cxn ang="0">
                <a:pos x="T2" y="T3"/>
              </a:cxn>
              <a:cxn ang="0">
                <a:pos x="T4" y="T5"/>
              </a:cxn>
              <a:cxn ang="0">
                <a:pos x="T6" y="T7"/>
              </a:cxn>
            </a:cxnLst>
            <a:rect l="0" t="0" r="r" b="b"/>
            <a:pathLst>
              <a:path w="127" h="126">
                <a:moveTo>
                  <a:pt x="127" y="126"/>
                </a:moveTo>
                <a:lnTo>
                  <a:pt x="0" y="63"/>
                </a:lnTo>
                <a:lnTo>
                  <a:pt x="127" y="0"/>
                </a:lnTo>
                <a:lnTo>
                  <a:pt x="127" y="126"/>
                </a:lnTo>
                <a:close/>
              </a:path>
            </a:pathLst>
          </a:custGeom>
          <a:noFill/>
          <a:ln w="3810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43" name="Line 241">
            <a:extLst>
              <a:ext uri="{FF2B5EF4-FFF2-40B4-BE49-F238E27FC236}">
                <a16:creationId xmlns:a16="http://schemas.microsoft.com/office/drawing/2014/main" id="{A455E45F-9E9A-4201-91E6-721B4ADE3889}"/>
              </a:ext>
            </a:extLst>
          </p:cNvPr>
          <p:cNvSpPr>
            <a:spLocks noChangeShapeType="1"/>
          </p:cNvSpPr>
          <p:nvPr/>
        </p:nvSpPr>
        <p:spPr bwMode="auto">
          <a:xfrm>
            <a:off x="3416363" y="5560157"/>
            <a:ext cx="940412" cy="0"/>
          </a:xfrm>
          <a:prstGeom prst="line">
            <a:avLst/>
          </a:prstGeom>
          <a:noFill/>
          <a:ln w="3810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245" name="Rectangle 133">
            <a:extLst>
              <a:ext uri="{FF2B5EF4-FFF2-40B4-BE49-F238E27FC236}">
                <a16:creationId xmlns:a16="http://schemas.microsoft.com/office/drawing/2014/main" id="{16C90E84-2731-425B-AFC4-F6F6B0AE24CE}"/>
              </a:ext>
            </a:extLst>
          </p:cNvPr>
          <p:cNvSpPr>
            <a:spLocks noChangeArrowheads="1"/>
          </p:cNvSpPr>
          <p:nvPr/>
        </p:nvSpPr>
        <p:spPr bwMode="auto">
          <a:xfrm>
            <a:off x="3192028" y="821427"/>
            <a:ext cx="514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cs typeface="Arial" panose="020B0604020202020204" pitchFamily="34" charset="0"/>
              </a:rPr>
              <a:t>700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246" name="Rectangle 133">
            <a:extLst>
              <a:ext uri="{FF2B5EF4-FFF2-40B4-BE49-F238E27FC236}">
                <a16:creationId xmlns:a16="http://schemas.microsoft.com/office/drawing/2014/main" id="{AF300471-CBFB-4C12-A414-12131B00601A}"/>
              </a:ext>
            </a:extLst>
          </p:cNvPr>
          <p:cNvSpPr>
            <a:spLocks noChangeArrowheads="1"/>
          </p:cNvSpPr>
          <p:nvPr/>
        </p:nvSpPr>
        <p:spPr bwMode="auto">
          <a:xfrm>
            <a:off x="3315282" y="2736192"/>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cs typeface="Arial" panose="020B0604020202020204" pitchFamily="34" charset="0"/>
              </a:rPr>
              <a:t>9</a:t>
            </a:r>
            <a:r>
              <a:rPr kumimoji="0" lang="en-US" altLang="en-US" sz="2400" b="0" i="0" u="none" strike="noStrike" cap="none" normalizeH="0" baseline="0" dirty="0">
                <a:ln>
                  <a:noFill/>
                </a:ln>
                <a:solidFill>
                  <a:srgbClr val="000000"/>
                </a:solidFill>
                <a:effectLst/>
                <a:cs typeface="Arial" panose="020B0604020202020204" pitchFamily="34" charset="0"/>
              </a:rPr>
              <a:t>0</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247" name="Rectangle 12">
            <a:extLst>
              <a:ext uri="{FF2B5EF4-FFF2-40B4-BE49-F238E27FC236}">
                <a16:creationId xmlns:a16="http://schemas.microsoft.com/office/drawing/2014/main" id="{6ACC99E3-68C2-48CE-8407-2A5D73BC1BA6}"/>
              </a:ext>
            </a:extLst>
          </p:cNvPr>
          <p:cNvSpPr>
            <a:spLocks noChangeArrowheads="1"/>
          </p:cNvSpPr>
          <p:nvPr/>
        </p:nvSpPr>
        <p:spPr bwMode="auto">
          <a:xfrm>
            <a:off x="1626919" y="3047150"/>
            <a:ext cx="3034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=0.25(700)+(1-0.25)(90)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grpSp>
        <p:nvGrpSpPr>
          <p:cNvPr id="280" name="Group 279">
            <a:extLst>
              <a:ext uri="{FF2B5EF4-FFF2-40B4-BE49-F238E27FC236}">
                <a16:creationId xmlns:a16="http://schemas.microsoft.com/office/drawing/2014/main" id="{21568B37-CE5E-4BEA-BA8C-920049D52ED5}"/>
              </a:ext>
            </a:extLst>
          </p:cNvPr>
          <p:cNvGrpSpPr/>
          <p:nvPr/>
        </p:nvGrpSpPr>
        <p:grpSpPr>
          <a:xfrm>
            <a:off x="5425166" y="788685"/>
            <a:ext cx="6553709" cy="4516929"/>
            <a:chOff x="5664784" y="804221"/>
            <a:chExt cx="6553709" cy="4516929"/>
          </a:xfrm>
        </p:grpSpPr>
        <p:sp>
          <p:nvSpPr>
            <p:cNvPr id="248" name="Rectangle 5">
              <a:extLst>
                <a:ext uri="{FF2B5EF4-FFF2-40B4-BE49-F238E27FC236}">
                  <a16:creationId xmlns:a16="http://schemas.microsoft.com/office/drawing/2014/main" id="{BEE0E907-E6BD-4945-A9E7-6238A77FF72F}"/>
                </a:ext>
              </a:extLst>
            </p:cNvPr>
            <p:cNvSpPr>
              <a:spLocks noChangeArrowheads="1"/>
            </p:cNvSpPr>
            <p:nvPr/>
          </p:nvSpPr>
          <p:spPr bwMode="auto">
            <a:xfrm>
              <a:off x="10139301" y="821040"/>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25%</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49" name="Rectangle 8">
              <a:extLst>
                <a:ext uri="{FF2B5EF4-FFF2-40B4-BE49-F238E27FC236}">
                  <a16:creationId xmlns:a16="http://schemas.microsoft.com/office/drawing/2014/main" id="{EF0B6189-4D8E-44BC-9F03-982D5787637E}"/>
                </a:ext>
              </a:extLst>
            </p:cNvPr>
            <p:cNvSpPr>
              <a:spLocks noChangeArrowheads="1"/>
            </p:cNvSpPr>
            <p:nvPr/>
          </p:nvSpPr>
          <p:spPr bwMode="auto">
            <a:xfrm>
              <a:off x="8089086" y="1503000"/>
              <a:ext cx="485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Drill</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0" name="Rectangle 9">
              <a:extLst>
                <a:ext uri="{FF2B5EF4-FFF2-40B4-BE49-F238E27FC236}">
                  <a16:creationId xmlns:a16="http://schemas.microsoft.com/office/drawing/2014/main" id="{4E8BA08C-68FF-4468-9199-2EA74DD9EA95}"/>
                </a:ext>
              </a:extLst>
            </p:cNvPr>
            <p:cNvSpPr>
              <a:spLocks noChangeArrowheads="1"/>
            </p:cNvSpPr>
            <p:nvPr/>
          </p:nvSpPr>
          <p:spPr bwMode="auto">
            <a:xfrm>
              <a:off x="11315638" y="947643"/>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800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1" name="Rectangle 12">
              <a:extLst>
                <a:ext uri="{FF2B5EF4-FFF2-40B4-BE49-F238E27FC236}">
                  <a16:creationId xmlns:a16="http://schemas.microsoft.com/office/drawing/2014/main" id="{2648CB36-BCFA-4271-8011-CB18C479026D}"/>
                </a:ext>
              </a:extLst>
            </p:cNvPr>
            <p:cNvSpPr>
              <a:spLocks noChangeArrowheads="1"/>
            </p:cNvSpPr>
            <p:nvPr/>
          </p:nvSpPr>
          <p:spPr bwMode="auto">
            <a:xfrm>
              <a:off x="9341102" y="1754414"/>
              <a:ext cx="28773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=0.25(800)+(1-0.25)(0)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2" name="Rectangle 13">
              <a:extLst>
                <a:ext uri="{FF2B5EF4-FFF2-40B4-BE49-F238E27FC236}">
                  <a16:creationId xmlns:a16="http://schemas.microsoft.com/office/drawing/2014/main" id="{80510955-3F7F-4A95-8165-1EB54F4F689D}"/>
                </a:ext>
              </a:extLst>
            </p:cNvPr>
            <p:cNvSpPr>
              <a:spLocks noChangeArrowheads="1"/>
            </p:cNvSpPr>
            <p:nvPr/>
          </p:nvSpPr>
          <p:spPr bwMode="auto">
            <a:xfrm>
              <a:off x="8007685" y="1942655"/>
              <a:ext cx="565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-100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3" name="Rectangle 14">
              <a:extLst>
                <a:ext uri="{FF2B5EF4-FFF2-40B4-BE49-F238E27FC236}">
                  <a16:creationId xmlns:a16="http://schemas.microsoft.com/office/drawing/2014/main" id="{43804538-642B-4770-828D-537893E85FA2}"/>
                </a:ext>
              </a:extLst>
            </p:cNvPr>
            <p:cNvSpPr>
              <a:spLocks noChangeArrowheads="1"/>
            </p:cNvSpPr>
            <p:nvPr/>
          </p:nvSpPr>
          <p:spPr bwMode="auto">
            <a:xfrm>
              <a:off x="8747898" y="1353295"/>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cs typeface="Arial" panose="020B0604020202020204" pitchFamily="34" charset="0"/>
                </a:rPr>
                <a:t>2</a:t>
              </a:r>
              <a:r>
                <a:rPr kumimoji="0" lang="en-US" altLang="en-US" sz="2200" b="0" i="0" u="none" strike="noStrike" cap="none" normalizeH="0" baseline="0" dirty="0">
                  <a:ln>
                    <a:noFill/>
                  </a:ln>
                  <a:solidFill>
                    <a:srgbClr val="000000"/>
                  </a:solidFill>
                  <a:effectLst/>
                  <a:cs typeface="Arial" panose="020B0604020202020204" pitchFamily="34" charset="0"/>
                </a:rPr>
                <a:t>00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4" name="Rectangle 15">
              <a:extLst>
                <a:ext uri="{FF2B5EF4-FFF2-40B4-BE49-F238E27FC236}">
                  <a16:creationId xmlns:a16="http://schemas.microsoft.com/office/drawing/2014/main" id="{B24EDAB6-97F9-47F6-8534-E3527FB69DA6}"/>
                </a:ext>
              </a:extLst>
            </p:cNvPr>
            <p:cNvSpPr>
              <a:spLocks noChangeArrowheads="1"/>
            </p:cNvSpPr>
            <p:nvPr/>
          </p:nvSpPr>
          <p:spPr bwMode="auto">
            <a:xfrm>
              <a:off x="10219867" y="2682534"/>
              <a:ext cx="564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75%</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5" name="Rectangle 17">
              <a:extLst>
                <a:ext uri="{FF2B5EF4-FFF2-40B4-BE49-F238E27FC236}">
                  <a16:creationId xmlns:a16="http://schemas.microsoft.com/office/drawing/2014/main" id="{A89718E6-0094-4E7A-8D9B-AB420E11C4F8}"/>
                </a:ext>
              </a:extLst>
            </p:cNvPr>
            <p:cNvSpPr>
              <a:spLocks noChangeArrowheads="1"/>
            </p:cNvSpPr>
            <p:nvPr/>
          </p:nvSpPr>
          <p:spPr bwMode="auto">
            <a:xfrm>
              <a:off x="11304130" y="2852635"/>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cs typeface="Arial" panose="020B0604020202020204" pitchFamily="34" charset="0"/>
                </a:rPr>
                <a:t>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6" name="Rectangle 21">
              <a:extLst>
                <a:ext uri="{FF2B5EF4-FFF2-40B4-BE49-F238E27FC236}">
                  <a16:creationId xmlns:a16="http://schemas.microsoft.com/office/drawing/2014/main" id="{DE49D050-3C2E-4C23-B425-9671E0E28B2C}"/>
                </a:ext>
              </a:extLst>
            </p:cNvPr>
            <p:cNvSpPr>
              <a:spLocks noChangeArrowheads="1"/>
            </p:cNvSpPr>
            <p:nvPr/>
          </p:nvSpPr>
          <p:spPr bwMode="auto">
            <a:xfrm>
              <a:off x="6436309" y="3668116"/>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100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7" name="Rectangle 22">
              <a:extLst>
                <a:ext uri="{FF2B5EF4-FFF2-40B4-BE49-F238E27FC236}">
                  <a16:creationId xmlns:a16="http://schemas.microsoft.com/office/drawing/2014/main" id="{2A1A7C23-B1DF-4344-80F8-5993E6AC081A}"/>
                </a:ext>
              </a:extLst>
            </p:cNvPr>
            <p:cNvSpPr>
              <a:spLocks noChangeArrowheads="1"/>
            </p:cNvSpPr>
            <p:nvPr/>
          </p:nvSpPr>
          <p:spPr bwMode="auto">
            <a:xfrm>
              <a:off x="8307723" y="4454468"/>
              <a:ext cx="4696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Sell</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8" name="Rectangle 23">
              <a:extLst>
                <a:ext uri="{FF2B5EF4-FFF2-40B4-BE49-F238E27FC236}">
                  <a16:creationId xmlns:a16="http://schemas.microsoft.com/office/drawing/2014/main" id="{5F3B17D9-D601-4204-8E2F-8DECD7C9C46D}"/>
                </a:ext>
              </a:extLst>
            </p:cNvPr>
            <p:cNvSpPr>
              <a:spLocks noChangeArrowheads="1"/>
            </p:cNvSpPr>
            <p:nvPr/>
          </p:nvSpPr>
          <p:spPr bwMode="auto">
            <a:xfrm>
              <a:off x="9278478" y="4765902"/>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90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59" name="Rectangle 24">
              <a:extLst>
                <a:ext uri="{FF2B5EF4-FFF2-40B4-BE49-F238E27FC236}">
                  <a16:creationId xmlns:a16="http://schemas.microsoft.com/office/drawing/2014/main" id="{02578387-6C58-4226-BAD8-713E4AFCBDAD}"/>
                </a:ext>
              </a:extLst>
            </p:cNvPr>
            <p:cNvSpPr>
              <a:spLocks noChangeArrowheads="1"/>
            </p:cNvSpPr>
            <p:nvPr/>
          </p:nvSpPr>
          <p:spPr bwMode="auto">
            <a:xfrm>
              <a:off x="8392654" y="4982596"/>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90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60" name="Rectangle 98">
              <a:extLst>
                <a:ext uri="{FF2B5EF4-FFF2-40B4-BE49-F238E27FC236}">
                  <a16:creationId xmlns:a16="http://schemas.microsoft.com/office/drawing/2014/main" id="{994B9555-B248-4E62-894A-6DF1EA75A97E}"/>
                </a:ext>
              </a:extLst>
            </p:cNvPr>
            <p:cNvSpPr>
              <a:spLocks noChangeArrowheads="1"/>
            </p:cNvSpPr>
            <p:nvPr/>
          </p:nvSpPr>
          <p:spPr bwMode="auto">
            <a:xfrm>
              <a:off x="6869696" y="3253779"/>
              <a:ext cx="301625" cy="301625"/>
            </a:xfrm>
            <a:prstGeom prst="rect">
              <a:avLst/>
            </a:prstGeom>
            <a:noFill/>
            <a:ln w="57150">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61" name="Line 99">
              <a:extLst>
                <a:ext uri="{FF2B5EF4-FFF2-40B4-BE49-F238E27FC236}">
                  <a16:creationId xmlns:a16="http://schemas.microsoft.com/office/drawing/2014/main" id="{74738F1A-C116-45B9-B4D1-172AB9E3FC9D}"/>
                </a:ext>
              </a:extLst>
            </p:cNvPr>
            <p:cNvSpPr>
              <a:spLocks noChangeShapeType="1"/>
            </p:cNvSpPr>
            <p:nvPr/>
          </p:nvSpPr>
          <p:spPr bwMode="auto">
            <a:xfrm>
              <a:off x="5664784" y="3404591"/>
              <a:ext cx="120491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62" name="Line 100">
              <a:extLst>
                <a:ext uri="{FF2B5EF4-FFF2-40B4-BE49-F238E27FC236}">
                  <a16:creationId xmlns:a16="http://schemas.microsoft.com/office/drawing/2014/main" id="{31518252-AA00-44E8-9768-54FF3B81A4C8}"/>
                </a:ext>
              </a:extLst>
            </p:cNvPr>
            <p:cNvSpPr>
              <a:spLocks noChangeShapeType="1"/>
            </p:cNvSpPr>
            <p:nvPr/>
          </p:nvSpPr>
          <p:spPr bwMode="auto">
            <a:xfrm flipV="1">
              <a:off x="7206791" y="1898054"/>
              <a:ext cx="488950" cy="1506538"/>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63" name="Freeform 101">
              <a:extLst>
                <a:ext uri="{FF2B5EF4-FFF2-40B4-BE49-F238E27FC236}">
                  <a16:creationId xmlns:a16="http://schemas.microsoft.com/office/drawing/2014/main" id="{8DF32FE7-3E4E-494E-A749-1A49B570ADAE}"/>
                </a:ext>
              </a:extLst>
            </p:cNvPr>
            <p:cNvSpPr>
              <a:spLocks/>
            </p:cNvSpPr>
            <p:nvPr/>
          </p:nvSpPr>
          <p:spPr bwMode="auto">
            <a:xfrm>
              <a:off x="8845091" y="1748829"/>
              <a:ext cx="301625" cy="300038"/>
            </a:xfrm>
            <a:custGeom>
              <a:avLst/>
              <a:gdLst>
                <a:gd name="T0" fmla="*/ 0 w 190"/>
                <a:gd name="T1" fmla="*/ 94 h 189"/>
                <a:gd name="T2" fmla="*/ 0 w 190"/>
                <a:gd name="T3" fmla="*/ 71 h 189"/>
                <a:gd name="T4" fmla="*/ 12 w 190"/>
                <a:gd name="T5" fmla="*/ 59 h 189"/>
                <a:gd name="T6" fmla="*/ 12 w 190"/>
                <a:gd name="T7" fmla="*/ 47 h 189"/>
                <a:gd name="T8" fmla="*/ 24 w 190"/>
                <a:gd name="T9" fmla="*/ 23 h 189"/>
                <a:gd name="T10" fmla="*/ 47 w 190"/>
                <a:gd name="T11" fmla="*/ 11 h 189"/>
                <a:gd name="T12" fmla="*/ 59 w 190"/>
                <a:gd name="T13" fmla="*/ 11 h 189"/>
                <a:gd name="T14" fmla="*/ 71 w 190"/>
                <a:gd name="T15" fmla="*/ 0 h 189"/>
                <a:gd name="T16" fmla="*/ 95 w 190"/>
                <a:gd name="T17" fmla="*/ 0 h 189"/>
                <a:gd name="T18" fmla="*/ 118 w 190"/>
                <a:gd name="T19" fmla="*/ 0 h 189"/>
                <a:gd name="T20" fmla="*/ 130 w 190"/>
                <a:gd name="T21" fmla="*/ 11 h 189"/>
                <a:gd name="T22" fmla="*/ 154 w 190"/>
                <a:gd name="T23" fmla="*/ 11 h 189"/>
                <a:gd name="T24" fmla="*/ 166 w 190"/>
                <a:gd name="T25" fmla="*/ 23 h 189"/>
                <a:gd name="T26" fmla="*/ 178 w 190"/>
                <a:gd name="T27" fmla="*/ 47 h 189"/>
                <a:gd name="T28" fmla="*/ 178 w 190"/>
                <a:gd name="T29" fmla="*/ 59 h 189"/>
                <a:gd name="T30" fmla="*/ 190 w 190"/>
                <a:gd name="T31" fmla="*/ 71 h 189"/>
                <a:gd name="T32" fmla="*/ 190 w 190"/>
                <a:gd name="T33" fmla="*/ 94 h 189"/>
                <a:gd name="T34" fmla="*/ 190 w 190"/>
                <a:gd name="T35" fmla="*/ 118 h 189"/>
                <a:gd name="T36" fmla="*/ 178 w 190"/>
                <a:gd name="T37" fmla="*/ 130 h 189"/>
                <a:gd name="T38" fmla="*/ 178 w 190"/>
                <a:gd name="T39" fmla="*/ 154 h 189"/>
                <a:gd name="T40" fmla="*/ 166 w 190"/>
                <a:gd name="T41" fmla="*/ 166 h 189"/>
                <a:gd name="T42" fmla="*/ 154 w 190"/>
                <a:gd name="T43" fmla="*/ 177 h 189"/>
                <a:gd name="T44" fmla="*/ 130 w 190"/>
                <a:gd name="T45" fmla="*/ 177 h 189"/>
                <a:gd name="T46" fmla="*/ 118 w 190"/>
                <a:gd name="T47" fmla="*/ 189 h 189"/>
                <a:gd name="T48" fmla="*/ 95 w 190"/>
                <a:gd name="T49" fmla="*/ 189 h 189"/>
                <a:gd name="T50" fmla="*/ 71 w 190"/>
                <a:gd name="T51" fmla="*/ 189 h 189"/>
                <a:gd name="T52" fmla="*/ 59 w 190"/>
                <a:gd name="T53" fmla="*/ 177 h 189"/>
                <a:gd name="T54" fmla="*/ 47 w 190"/>
                <a:gd name="T55" fmla="*/ 177 h 189"/>
                <a:gd name="T56" fmla="*/ 24 w 190"/>
                <a:gd name="T57" fmla="*/ 166 h 189"/>
                <a:gd name="T58" fmla="*/ 12 w 190"/>
                <a:gd name="T59" fmla="*/ 154 h 189"/>
                <a:gd name="T60" fmla="*/ 12 w 190"/>
                <a:gd name="T61" fmla="*/ 130 h 189"/>
                <a:gd name="T62" fmla="*/ 0 w 190"/>
                <a:gd name="T63" fmla="*/ 118 h 189"/>
                <a:gd name="T64" fmla="*/ 0 w 190"/>
                <a:gd name="T65"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 h="189">
                  <a:moveTo>
                    <a:pt x="0" y="94"/>
                  </a:moveTo>
                  <a:lnTo>
                    <a:pt x="0" y="71"/>
                  </a:lnTo>
                  <a:lnTo>
                    <a:pt x="12" y="59"/>
                  </a:lnTo>
                  <a:lnTo>
                    <a:pt x="12" y="47"/>
                  </a:lnTo>
                  <a:lnTo>
                    <a:pt x="24" y="23"/>
                  </a:lnTo>
                  <a:lnTo>
                    <a:pt x="47" y="11"/>
                  </a:lnTo>
                  <a:lnTo>
                    <a:pt x="59" y="11"/>
                  </a:lnTo>
                  <a:lnTo>
                    <a:pt x="71" y="0"/>
                  </a:lnTo>
                  <a:lnTo>
                    <a:pt x="95" y="0"/>
                  </a:lnTo>
                  <a:lnTo>
                    <a:pt x="118" y="0"/>
                  </a:lnTo>
                  <a:lnTo>
                    <a:pt x="130" y="11"/>
                  </a:lnTo>
                  <a:lnTo>
                    <a:pt x="154" y="11"/>
                  </a:lnTo>
                  <a:lnTo>
                    <a:pt x="166" y="23"/>
                  </a:lnTo>
                  <a:lnTo>
                    <a:pt x="178" y="47"/>
                  </a:lnTo>
                  <a:lnTo>
                    <a:pt x="178" y="59"/>
                  </a:lnTo>
                  <a:lnTo>
                    <a:pt x="190" y="71"/>
                  </a:lnTo>
                  <a:lnTo>
                    <a:pt x="190" y="94"/>
                  </a:lnTo>
                  <a:lnTo>
                    <a:pt x="190" y="118"/>
                  </a:lnTo>
                  <a:lnTo>
                    <a:pt x="178" y="130"/>
                  </a:lnTo>
                  <a:lnTo>
                    <a:pt x="178" y="154"/>
                  </a:lnTo>
                  <a:lnTo>
                    <a:pt x="166" y="166"/>
                  </a:lnTo>
                  <a:lnTo>
                    <a:pt x="154" y="177"/>
                  </a:lnTo>
                  <a:lnTo>
                    <a:pt x="130" y="177"/>
                  </a:lnTo>
                  <a:lnTo>
                    <a:pt x="118" y="189"/>
                  </a:lnTo>
                  <a:lnTo>
                    <a:pt x="95" y="189"/>
                  </a:lnTo>
                  <a:lnTo>
                    <a:pt x="71" y="189"/>
                  </a:lnTo>
                  <a:lnTo>
                    <a:pt x="59" y="177"/>
                  </a:lnTo>
                  <a:lnTo>
                    <a:pt x="47" y="177"/>
                  </a:lnTo>
                  <a:lnTo>
                    <a:pt x="24" y="166"/>
                  </a:lnTo>
                  <a:lnTo>
                    <a:pt x="12" y="154"/>
                  </a:lnTo>
                  <a:lnTo>
                    <a:pt x="12" y="130"/>
                  </a:lnTo>
                  <a:lnTo>
                    <a:pt x="0" y="118"/>
                  </a:lnTo>
                  <a:lnTo>
                    <a:pt x="0" y="94"/>
                  </a:lnTo>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64" name="Line 102">
              <a:extLst>
                <a:ext uri="{FF2B5EF4-FFF2-40B4-BE49-F238E27FC236}">
                  <a16:creationId xmlns:a16="http://schemas.microsoft.com/office/drawing/2014/main" id="{2759A5F0-DDB0-4A8D-86D1-B5ED79A30CE3}"/>
                </a:ext>
              </a:extLst>
            </p:cNvPr>
            <p:cNvSpPr>
              <a:spLocks noChangeShapeType="1"/>
            </p:cNvSpPr>
            <p:nvPr/>
          </p:nvSpPr>
          <p:spPr bwMode="auto">
            <a:xfrm>
              <a:off x="7695741" y="1898054"/>
              <a:ext cx="1149350"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265" name="Group 264">
              <a:extLst>
                <a:ext uri="{FF2B5EF4-FFF2-40B4-BE49-F238E27FC236}">
                  <a16:creationId xmlns:a16="http://schemas.microsoft.com/office/drawing/2014/main" id="{301456D6-B508-402F-8980-2ABD434ACF5B}"/>
                </a:ext>
              </a:extLst>
            </p:cNvPr>
            <p:cNvGrpSpPr/>
            <p:nvPr/>
          </p:nvGrpSpPr>
          <p:grpSpPr>
            <a:xfrm>
              <a:off x="9146716" y="804221"/>
              <a:ext cx="2014538" cy="2374945"/>
              <a:chOff x="3597275" y="1403305"/>
              <a:chExt cx="2014538" cy="2374945"/>
            </a:xfrm>
          </p:grpSpPr>
          <p:sp>
            <p:nvSpPr>
              <p:cNvPr id="266" name="Rectangle 6">
                <a:extLst>
                  <a:ext uri="{FF2B5EF4-FFF2-40B4-BE49-F238E27FC236}">
                    <a16:creationId xmlns:a16="http://schemas.microsoft.com/office/drawing/2014/main" id="{3AF775C2-EDD7-44C1-B05E-23341081B097}"/>
                  </a:ext>
                </a:extLst>
              </p:cNvPr>
              <p:cNvSpPr>
                <a:spLocks noChangeArrowheads="1"/>
              </p:cNvSpPr>
              <p:nvPr/>
            </p:nvSpPr>
            <p:spPr bwMode="auto">
              <a:xfrm>
                <a:off x="4133850" y="1403305"/>
                <a:ext cx="344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Oil</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67" name="Rectangle 16">
                <a:extLst>
                  <a:ext uri="{FF2B5EF4-FFF2-40B4-BE49-F238E27FC236}">
                    <a16:creationId xmlns:a16="http://schemas.microsoft.com/office/drawing/2014/main" id="{896257A9-FB69-4DED-9360-545A554F59FD}"/>
                  </a:ext>
                </a:extLst>
              </p:cNvPr>
              <p:cNvSpPr>
                <a:spLocks noChangeArrowheads="1"/>
              </p:cNvSpPr>
              <p:nvPr/>
            </p:nvSpPr>
            <p:spPr bwMode="auto">
              <a:xfrm>
                <a:off x="4143375" y="3264608"/>
                <a:ext cx="43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Dry</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grpSp>
            <p:nvGrpSpPr>
              <p:cNvPr id="268" name="Group 267">
                <a:extLst>
                  <a:ext uri="{FF2B5EF4-FFF2-40B4-BE49-F238E27FC236}">
                    <a16:creationId xmlns:a16="http://schemas.microsoft.com/office/drawing/2014/main" id="{A37F74CC-C90E-4F39-BF4D-865B4C806371}"/>
                  </a:ext>
                </a:extLst>
              </p:cNvPr>
              <p:cNvGrpSpPr/>
              <p:nvPr/>
            </p:nvGrpSpPr>
            <p:grpSpPr>
              <a:xfrm>
                <a:off x="3597275" y="1593850"/>
                <a:ext cx="2014538" cy="2184400"/>
                <a:chOff x="3597275" y="1593850"/>
                <a:chExt cx="2014538" cy="2184400"/>
              </a:xfrm>
            </p:grpSpPr>
            <p:sp>
              <p:nvSpPr>
                <p:cNvPr id="269" name="Line 103">
                  <a:extLst>
                    <a:ext uri="{FF2B5EF4-FFF2-40B4-BE49-F238E27FC236}">
                      <a16:creationId xmlns:a16="http://schemas.microsoft.com/office/drawing/2014/main" id="{2E3DDFBB-450A-4D44-9DE4-DEE2CD9BDA1B}"/>
                    </a:ext>
                  </a:extLst>
                </p:cNvPr>
                <p:cNvSpPr>
                  <a:spLocks noChangeShapeType="1"/>
                </p:cNvSpPr>
                <p:nvPr/>
              </p:nvSpPr>
              <p:spPr bwMode="auto">
                <a:xfrm flipV="1">
                  <a:off x="3597275" y="1744663"/>
                  <a:ext cx="488950" cy="752475"/>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0" name="Freeform 104">
                  <a:extLst>
                    <a:ext uri="{FF2B5EF4-FFF2-40B4-BE49-F238E27FC236}">
                      <a16:creationId xmlns:a16="http://schemas.microsoft.com/office/drawing/2014/main" id="{52F51E47-DB43-4D27-9758-8EDB60A3805D}"/>
                    </a:ext>
                  </a:extLst>
                </p:cNvPr>
                <p:cNvSpPr>
                  <a:spLocks/>
                </p:cNvSpPr>
                <p:nvPr/>
              </p:nvSpPr>
              <p:spPr bwMode="auto">
                <a:xfrm>
                  <a:off x="5310188" y="1593850"/>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1" name="Line 105">
                  <a:extLst>
                    <a:ext uri="{FF2B5EF4-FFF2-40B4-BE49-F238E27FC236}">
                      <a16:creationId xmlns:a16="http://schemas.microsoft.com/office/drawing/2014/main" id="{FB9D31B8-478F-4DA0-9A28-42F977ED7BFF}"/>
                    </a:ext>
                  </a:extLst>
                </p:cNvPr>
                <p:cNvSpPr>
                  <a:spLocks noChangeShapeType="1"/>
                </p:cNvSpPr>
                <p:nvPr/>
              </p:nvSpPr>
              <p:spPr bwMode="auto">
                <a:xfrm>
                  <a:off x="4086225" y="1744663"/>
                  <a:ext cx="122396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2" name="Line 106">
                  <a:extLst>
                    <a:ext uri="{FF2B5EF4-FFF2-40B4-BE49-F238E27FC236}">
                      <a16:creationId xmlns:a16="http://schemas.microsoft.com/office/drawing/2014/main" id="{2CDD070F-88D9-48B0-A42B-99CACF943987}"/>
                    </a:ext>
                  </a:extLst>
                </p:cNvPr>
                <p:cNvSpPr>
                  <a:spLocks noChangeShapeType="1"/>
                </p:cNvSpPr>
                <p:nvPr/>
              </p:nvSpPr>
              <p:spPr bwMode="auto">
                <a:xfrm>
                  <a:off x="3597275" y="2497138"/>
                  <a:ext cx="488950" cy="113030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3" name="Freeform 107">
                  <a:extLst>
                    <a:ext uri="{FF2B5EF4-FFF2-40B4-BE49-F238E27FC236}">
                      <a16:creationId xmlns:a16="http://schemas.microsoft.com/office/drawing/2014/main" id="{82A84B34-2D4A-4F83-A19D-C90B5D471B33}"/>
                    </a:ext>
                  </a:extLst>
                </p:cNvPr>
                <p:cNvSpPr>
                  <a:spLocks/>
                </p:cNvSpPr>
                <p:nvPr/>
              </p:nvSpPr>
              <p:spPr bwMode="auto">
                <a:xfrm>
                  <a:off x="5310188" y="3476625"/>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4" name="Line 108">
                  <a:extLst>
                    <a:ext uri="{FF2B5EF4-FFF2-40B4-BE49-F238E27FC236}">
                      <a16:creationId xmlns:a16="http://schemas.microsoft.com/office/drawing/2014/main" id="{F03AFBAF-5B01-4888-8705-77CC43C1E7C6}"/>
                    </a:ext>
                  </a:extLst>
                </p:cNvPr>
                <p:cNvSpPr>
                  <a:spLocks noChangeShapeType="1"/>
                </p:cNvSpPr>
                <p:nvPr/>
              </p:nvSpPr>
              <p:spPr bwMode="auto">
                <a:xfrm>
                  <a:off x="4086225" y="3627438"/>
                  <a:ext cx="1223962"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grpSp>
        <p:sp>
          <p:nvSpPr>
            <p:cNvPr id="275" name="Line 109">
              <a:extLst>
                <a:ext uri="{FF2B5EF4-FFF2-40B4-BE49-F238E27FC236}">
                  <a16:creationId xmlns:a16="http://schemas.microsoft.com/office/drawing/2014/main" id="{EEABABA6-9781-4218-B525-1DE9584F865C}"/>
                </a:ext>
              </a:extLst>
            </p:cNvPr>
            <p:cNvSpPr>
              <a:spLocks noChangeShapeType="1"/>
            </p:cNvSpPr>
            <p:nvPr/>
          </p:nvSpPr>
          <p:spPr bwMode="auto">
            <a:xfrm>
              <a:off x="7206791" y="3404591"/>
              <a:ext cx="488950" cy="1506538"/>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6" name="Freeform 110">
              <a:extLst>
                <a:ext uri="{FF2B5EF4-FFF2-40B4-BE49-F238E27FC236}">
                  <a16:creationId xmlns:a16="http://schemas.microsoft.com/office/drawing/2014/main" id="{E7D732FE-28E0-4667-9642-2C84093AFEA6}"/>
                </a:ext>
              </a:extLst>
            </p:cNvPr>
            <p:cNvSpPr>
              <a:spLocks/>
            </p:cNvSpPr>
            <p:nvPr/>
          </p:nvSpPr>
          <p:spPr bwMode="auto">
            <a:xfrm>
              <a:off x="8845091" y="4760316"/>
              <a:ext cx="301625" cy="301625"/>
            </a:xfrm>
            <a:custGeom>
              <a:avLst/>
              <a:gdLst>
                <a:gd name="T0" fmla="*/ 190 w 190"/>
                <a:gd name="T1" fmla="*/ 190 h 190"/>
                <a:gd name="T2" fmla="*/ 0 w 190"/>
                <a:gd name="T3" fmla="*/ 95 h 190"/>
                <a:gd name="T4" fmla="*/ 190 w 190"/>
                <a:gd name="T5" fmla="*/ 0 h 190"/>
                <a:gd name="T6" fmla="*/ 190 w 190"/>
                <a:gd name="T7" fmla="*/ 190 h 190"/>
              </a:gdLst>
              <a:ahLst/>
              <a:cxnLst>
                <a:cxn ang="0">
                  <a:pos x="T0" y="T1"/>
                </a:cxn>
                <a:cxn ang="0">
                  <a:pos x="T2" y="T3"/>
                </a:cxn>
                <a:cxn ang="0">
                  <a:pos x="T4" y="T5"/>
                </a:cxn>
                <a:cxn ang="0">
                  <a:pos x="T6" y="T7"/>
                </a:cxn>
              </a:cxnLst>
              <a:rect l="0" t="0" r="r" b="b"/>
              <a:pathLst>
                <a:path w="190" h="190">
                  <a:moveTo>
                    <a:pt x="190" y="190"/>
                  </a:moveTo>
                  <a:lnTo>
                    <a:pt x="0" y="95"/>
                  </a:lnTo>
                  <a:lnTo>
                    <a:pt x="190" y="0"/>
                  </a:lnTo>
                  <a:lnTo>
                    <a:pt x="190" y="190"/>
                  </a:lnTo>
                  <a:close/>
                </a:path>
              </a:pathLst>
            </a:custGeom>
            <a:noFill/>
            <a:ln w="57150">
              <a:solidFill>
                <a:srgbClr val="2F528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7" name="Line 112">
              <a:extLst>
                <a:ext uri="{FF2B5EF4-FFF2-40B4-BE49-F238E27FC236}">
                  <a16:creationId xmlns:a16="http://schemas.microsoft.com/office/drawing/2014/main" id="{9EDE7E95-BC6C-4772-894B-98B4C955092A}"/>
                </a:ext>
              </a:extLst>
            </p:cNvPr>
            <p:cNvSpPr>
              <a:spLocks noChangeShapeType="1"/>
            </p:cNvSpPr>
            <p:nvPr/>
          </p:nvSpPr>
          <p:spPr bwMode="auto">
            <a:xfrm>
              <a:off x="7695741" y="4911129"/>
              <a:ext cx="1149350" cy="0"/>
            </a:xfrm>
            <a:prstGeom prst="line">
              <a:avLst/>
            </a:prstGeom>
            <a:noFill/>
            <a:ln w="57150">
              <a:solidFill>
                <a:srgbClr val="44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8" name="Rectangle 14">
              <a:extLst>
                <a:ext uri="{FF2B5EF4-FFF2-40B4-BE49-F238E27FC236}">
                  <a16:creationId xmlns:a16="http://schemas.microsoft.com/office/drawing/2014/main" id="{309AD6A2-338B-4E84-B08B-FB9828529802}"/>
                </a:ext>
              </a:extLst>
            </p:cNvPr>
            <p:cNvSpPr>
              <a:spLocks noChangeArrowheads="1"/>
            </p:cNvSpPr>
            <p:nvPr/>
          </p:nvSpPr>
          <p:spPr bwMode="auto">
            <a:xfrm>
              <a:off x="7585451" y="1512080"/>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cs typeface="Arial" panose="020B0604020202020204" pitchFamily="34" charset="0"/>
                </a:rPr>
                <a:t>1</a:t>
              </a:r>
              <a:r>
                <a:rPr kumimoji="0" lang="en-US" altLang="en-US" sz="2200" b="0" i="0" u="none" strike="noStrike" cap="none" normalizeH="0" baseline="0" dirty="0">
                  <a:ln>
                    <a:noFill/>
                  </a:ln>
                  <a:solidFill>
                    <a:srgbClr val="000000"/>
                  </a:solidFill>
                  <a:effectLst/>
                  <a:cs typeface="Arial" panose="020B0604020202020204" pitchFamily="34" charset="0"/>
                </a:rPr>
                <a:t>00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sp>
          <p:nvSpPr>
            <p:cNvPr id="279" name="Rectangle 24">
              <a:extLst>
                <a:ext uri="{FF2B5EF4-FFF2-40B4-BE49-F238E27FC236}">
                  <a16:creationId xmlns:a16="http://schemas.microsoft.com/office/drawing/2014/main" id="{5AF49C68-545F-4CDF-8303-5494BAA40532}"/>
                </a:ext>
              </a:extLst>
            </p:cNvPr>
            <p:cNvSpPr>
              <a:spLocks noChangeArrowheads="1"/>
            </p:cNvSpPr>
            <p:nvPr/>
          </p:nvSpPr>
          <p:spPr bwMode="auto">
            <a:xfrm>
              <a:off x="7695741" y="4982596"/>
              <a:ext cx="314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cs typeface="Arial" panose="020B0604020202020204" pitchFamily="34" charset="0"/>
                </a:rPr>
                <a:t>90</a:t>
              </a:r>
              <a:endParaRPr kumimoji="0" lang="en-US" altLang="en-US" sz="1800" b="0" i="0" u="none" strike="noStrike" cap="none" normalizeH="0" baseline="0" dirty="0">
                <a:ln>
                  <a:noFill/>
                </a:ln>
                <a:solidFill>
                  <a:schemeClr val="tx1"/>
                </a:solidFill>
                <a:effectLst/>
                <a:cs typeface="Arial" panose="020B0604020202020204" pitchFamily="34" charset="0"/>
              </a:endParaRPr>
            </a:p>
          </p:txBody>
        </p:sp>
      </p:grpSp>
    </p:spTree>
    <p:extLst>
      <p:ext uri="{BB962C8B-B14F-4D97-AF65-F5344CB8AC3E}">
        <p14:creationId xmlns:p14="http://schemas.microsoft.com/office/powerpoint/2010/main" val="188318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p:cTn id="7" dur="500" fill="hold"/>
                                        <p:tgtEl>
                                          <p:spTgt spid="233"/>
                                        </p:tgtEl>
                                        <p:attrNameLst>
                                          <p:attrName>ppt_w</p:attrName>
                                        </p:attrNameLst>
                                      </p:cBhvr>
                                      <p:tavLst>
                                        <p:tav tm="0">
                                          <p:val>
                                            <p:fltVal val="0"/>
                                          </p:val>
                                        </p:tav>
                                        <p:tav tm="100000">
                                          <p:val>
                                            <p:strVal val="#ppt_w"/>
                                          </p:val>
                                        </p:tav>
                                      </p:tavLst>
                                    </p:anim>
                                    <p:anim calcmode="lin" valueType="num">
                                      <p:cBhvr>
                                        <p:cTn id="8" dur="500" fill="hold"/>
                                        <p:tgtEl>
                                          <p:spTgt spid="233"/>
                                        </p:tgtEl>
                                        <p:attrNameLst>
                                          <p:attrName>ppt_h</p:attrName>
                                        </p:attrNameLst>
                                      </p:cBhvr>
                                      <p:tavLst>
                                        <p:tav tm="0">
                                          <p:val>
                                            <p:fltVal val="0"/>
                                          </p:val>
                                        </p:tav>
                                        <p:tav tm="100000">
                                          <p:val>
                                            <p:strVal val="#ppt_h"/>
                                          </p:val>
                                        </p:tav>
                                      </p:tavLst>
                                    </p:anim>
                                    <p:animEffect transition="in" filter="fade">
                                      <p:cBhvr>
                                        <p:cTn id="9" dur="500"/>
                                        <p:tgtEl>
                                          <p:spTgt spid="2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4"/>
                                        </p:tgtEl>
                                        <p:attrNameLst>
                                          <p:attrName>style.visibility</p:attrName>
                                        </p:attrNameLst>
                                      </p:cBhvr>
                                      <p:to>
                                        <p:strVal val="visible"/>
                                      </p:to>
                                    </p:set>
                                    <p:anim calcmode="lin" valueType="num">
                                      <p:cBhvr>
                                        <p:cTn id="12" dur="500" fill="hold"/>
                                        <p:tgtEl>
                                          <p:spTgt spid="234"/>
                                        </p:tgtEl>
                                        <p:attrNameLst>
                                          <p:attrName>ppt_w</p:attrName>
                                        </p:attrNameLst>
                                      </p:cBhvr>
                                      <p:tavLst>
                                        <p:tav tm="0">
                                          <p:val>
                                            <p:fltVal val="0"/>
                                          </p:val>
                                        </p:tav>
                                        <p:tav tm="100000">
                                          <p:val>
                                            <p:strVal val="#ppt_w"/>
                                          </p:val>
                                        </p:tav>
                                      </p:tavLst>
                                    </p:anim>
                                    <p:anim calcmode="lin" valueType="num">
                                      <p:cBhvr>
                                        <p:cTn id="13" dur="500" fill="hold"/>
                                        <p:tgtEl>
                                          <p:spTgt spid="234"/>
                                        </p:tgtEl>
                                        <p:attrNameLst>
                                          <p:attrName>ppt_h</p:attrName>
                                        </p:attrNameLst>
                                      </p:cBhvr>
                                      <p:tavLst>
                                        <p:tav tm="0">
                                          <p:val>
                                            <p:fltVal val="0"/>
                                          </p:val>
                                        </p:tav>
                                        <p:tav tm="100000">
                                          <p:val>
                                            <p:strVal val="#ppt_h"/>
                                          </p:val>
                                        </p:tav>
                                      </p:tavLst>
                                    </p:anim>
                                    <p:animEffect transition="in" filter="fade">
                                      <p:cBhvr>
                                        <p:cTn id="14" dur="500"/>
                                        <p:tgtEl>
                                          <p:spTgt spid="2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2"/>
                                        </p:tgtEl>
                                        <p:attrNameLst>
                                          <p:attrName>style.visibility</p:attrName>
                                        </p:attrNameLst>
                                      </p:cBhvr>
                                      <p:to>
                                        <p:strVal val="visible"/>
                                      </p:to>
                                    </p:set>
                                    <p:anim calcmode="lin" valueType="num">
                                      <p:cBhvr>
                                        <p:cTn id="17" dur="500" fill="hold"/>
                                        <p:tgtEl>
                                          <p:spTgt spid="232"/>
                                        </p:tgtEl>
                                        <p:attrNameLst>
                                          <p:attrName>ppt_w</p:attrName>
                                        </p:attrNameLst>
                                      </p:cBhvr>
                                      <p:tavLst>
                                        <p:tav tm="0">
                                          <p:val>
                                            <p:fltVal val="0"/>
                                          </p:val>
                                        </p:tav>
                                        <p:tav tm="100000">
                                          <p:val>
                                            <p:strVal val="#ppt_w"/>
                                          </p:val>
                                        </p:tav>
                                      </p:tavLst>
                                    </p:anim>
                                    <p:anim calcmode="lin" valueType="num">
                                      <p:cBhvr>
                                        <p:cTn id="18" dur="500" fill="hold"/>
                                        <p:tgtEl>
                                          <p:spTgt spid="232"/>
                                        </p:tgtEl>
                                        <p:attrNameLst>
                                          <p:attrName>ppt_h</p:attrName>
                                        </p:attrNameLst>
                                      </p:cBhvr>
                                      <p:tavLst>
                                        <p:tav tm="0">
                                          <p:val>
                                            <p:fltVal val="0"/>
                                          </p:val>
                                        </p:tav>
                                        <p:tav tm="100000">
                                          <p:val>
                                            <p:strVal val="#ppt_h"/>
                                          </p:val>
                                        </p:tav>
                                      </p:tavLst>
                                    </p:anim>
                                    <p:animEffect transition="in" filter="fade">
                                      <p:cBhvr>
                                        <p:cTn id="19" dur="500"/>
                                        <p:tgtEl>
                                          <p:spTgt spid="2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9"/>
                                        </p:tgtEl>
                                        <p:attrNameLst>
                                          <p:attrName>style.visibility</p:attrName>
                                        </p:attrNameLst>
                                      </p:cBhvr>
                                      <p:to>
                                        <p:strVal val="visible"/>
                                      </p:to>
                                    </p:set>
                                    <p:anim calcmode="lin" valueType="num">
                                      <p:cBhvr>
                                        <p:cTn id="22" dur="500" fill="hold"/>
                                        <p:tgtEl>
                                          <p:spTgt spid="229"/>
                                        </p:tgtEl>
                                        <p:attrNameLst>
                                          <p:attrName>ppt_w</p:attrName>
                                        </p:attrNameLst>
                                      </p:cBhvr>
                                      <p:tavLst>
                                        <p:tav tm="0">
                                          <p:val>
                                            <p:fltVal val="0"/>
                                          </p:val>
                                        </p:tav>
                                        <p:tav tm="100000">
                                          <p:val>
                                            <p:strVal val="#ppt_w"/>
                                          </p:val>
                                        </p:tav>
                                      </p:tavLst>
                                    </p:anim>
                                    <p:anim calcmode="lin" valueType="num">
                                      <p:cBhvr>
                                        <p:cTn id="23" dur="500" fill="hold"/>
                                        <p:tgtEl>
                                          <p:spTgt spid="229"/>
                                        </p:tgtEl>
                                        <p:attrNameLst>
                                          <p:attrName>ppt_h</p:attrName>
                                        </p:attrNameLst>
                                      </p:cBhvr>
                                      <p:tavLst>
                                        <p:tav tm="0">
                                          <p:val>
                                            <p:fltVal val="0"/>
                                          </p:val>
                                        </p:tav>
                                        <p:tav tm="100000">
                                          <p:val>
                                            <p:strVal val="#ppt_h"/>
                                          </p:val>
                                        </p:tav>
                                      </p:tavLst>
                                    </p:anim>
                                    <p:animEffect transition="in" filter="fade">
                                      <p:cBhvr>
                                        <p:cTn id="24" dur="500"/>
                                        <p:tgtEl>
                                          <p:spTgt spid="2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1"/>
                                        </p:tgtEl>
                                        <p:attrNameLst>
                                          <p:attrName>style.visibility</p:attrName>
                                        </p:attrNameLst>
                                      </p:cBhvr>
                                      <p:to>
                                        <p:strVal val="visible"/>
                                      </p:to>
                                    </p:set>
                                    <p:anim calcmode="lin" valueType="num">
                                      <p:cBhvr>
                                        <p:cTn id="27" dur="500" fill="hold"/>
                                        <p:tgtEl>
                                          <p:spTgt spid="231"/>
                                        </p:tgtEl>
                                        <p:attrNameLst>
                                          <p:attrName>ppt_w</p:attrName>
                                        </p:attrNameLst>
                                      </p:cBhvr>
                                      <p:tavLst>
                                        <p:tav tm="0">
                                          <p:val>
                                            <p:fltVal val="0"/>
                                          </p:val>
                                        </p:tav>
                                        <p:tav tm="100000">
                                          <p:val>
                                            <p:strVal val="#ppt_w"/>
                                          </p:val>
                                        </p:tav>
                                      </p:tavLst>
                                    </p:anim>
                                    <p:anim calcmode="lin" valueType="num">
                                      <p:cBhvr>
                                        <p:cTn id="28" dur="500" fill="hold"/>
                                        <p:tgtEl>
                                          <p:spTgt spid="231"/>
                                        </p:tgtEl>
                                        <p:attrNameLst>
                                          <p:attrName>ppt_h</p:attrName>
                                        </p:attrNameLst>
                                      </p:cBhvr>
                                      <p:tavLst>
                                        <p:tav tm="0">
                                          <p:val>
                                            <p:fltVal val="0"/>
                                          </p:val>
                                        </p:tav>
                                        <p:tav tm="100000">
                                          <p:val>
                                            <p:strVal val="#ppt_h"/>
                                          </p:val>
                                        </p:tav>
                                      </p:tavLst>
                                    </p:anim>
                                    <p:animEffect transition="in" filter="fade">
                                      <p:cBhvr>
                                        <p:cTn id="29" dur="500"/>
                                        <p:tgtEl>
                                          <p:spTgt spid="2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0"/>
                                        </p:tgtEl>
                                        <p:attrNameLst>
                                          <p:attrName>style.visibility</p:attrName>
                                        </p:attrNameLst>
                                      </p:cBhvr>
                                      <p:to>
                                        <p:strVal val="visible"/>
                                      </p:to>
                                    </p:set>
                                    <p:anim calcmode="lin" valueType="num">
                                      <p:cBhvr>
                                        <p:cTn id="32" dur="500" fill="hold"/>
                                        <p:tgtEl>
                                          <p:spTgt spid="230"/>
                                        </p:tgtEl>
                                        <p:attrNameLst>
                                          <p:attrName>ppt_w</p:attrName>
                                        </p:attrNameLst>
                                      </p:cBhvr>
                                      <p:tavLst>
                                        <p:tav tm="0">
                                          <p:val>
                                            <p:fltVal val="0"/>
                                          </p:val>
                                        </p:tav>
                                        <p:tav tm="100000">
                                          <p:val>
                                            <p:strVal val="#ppt_w"/>
                                          </p:val>
                                        </p:tav>
                                      </p:tavLst>
                                    </p:anim>
                                    <p:anim calcmode="lin" valueType="num">
                                      <p:cBhvr>
                                        <p:cTn id="33" dur="500" fill="hold"/>
                                        <p:tgtEl>
                                          <p:spTgt spid="230"/>
                                        </p:tgtEl>
                                        <p:attrNameLst>
                                          <p:attrName>ppt_h</p:attrName>
                                        </p:attrNameLst>
                                      </p:cBhvr>
                                      <p:tavLst>
                                        <p:tav tm="0">
                                          <p:val>
                                            <p:fltVal val="0"/>
                                          </p:val>
                                        </p:tav>
                                        <p:tav tm="100000">
                                          <p:val>
                                            <p:strVal val="#ppt_h"/>
                                          </p:val>
                                        </p:tav>
                                      </p:tavLst>
                                    </p:anim>
                                    <p:animEffect transition="in" filter="fade">
                                      <p:cBhvr>
                                        <p:cTn id="34" dur="500"/>
                                        <p:tgtEl>
                                          <p:spTgt spid="2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anim calcmode="lin" valueType="num">
                                      <p:cBhvr>
                                        <p:cTn id="37" dur="500" fill="hold"/>
                                        <p:tgtEl>
                                          <p:spTgt spid="127"/>
                                        </p:tgtEl>
                                        <p:attrNameLst>
                                          <p:attrName>ppt_w</p:attrName>
                                        </p:attrNameLst>
                                      </p:cBhvr>
                                      <p:tavLst>
                                        <p:tav tm="0">
                                          <p:val>
                                            <p:fltVal val="0"/>
                                          </p:val>
                                        </p:tav>
                                        <p:tav tm="100000">
                                          <p:val>
                                            <p:strVal val="#ppt_w"/>
                                          </p:val>
                                        </p:tav>
                                      </p:tavLst>
                                    </p:anim>
                                    <p:anim calcmode="lin" valueType="num">
                                      <p:cBhvr>
                                        <p:cTn id="38" dur="500" fill="hold"/>
                                        <p:tgtEl>
                                          <p:spTgt spid="127"/>
                                        </p:tgtEl>
                                        <p:attrNameLst>
                                          <p:attrName>ppt_h</p:attrName>
                                        </p:attrNameLst>
                                      </p:cBhvr>
                                      <p:tavLst>
                                        <p:tav tm="0">
                                          <p:val>
                                            <p:fltVal val="0"/>
                                          </p:val>
                                        </p:tav>
                                        <p:tav tm="100000">
                                          <p:val>
                                            <p:strVal val="#ppt_h"/>
                                          </p:val>
                                        </p:tav>
                                      </p:tavLst>
                                    </p:anim>
                                    <p:animEffect transition="in" filter="fade">
                                      <p:cBhvr>
                                        <p:cTn id="39" dur="500"/>
                                        <p:tgtEl>
                                          <p:spTgt spid="1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p:cTn id="42" dur="500" fill="hold"/>
                                        <p:tgtEl>
                                          <p:spTgt spid="136"/>
                                        </p:tgtEl>
                                        <p:attrNameLst>
                                          <p:attrName>ppt_w</p:attrName>
                                        </p:attrNameLst>
                                      </p:cBhvr>
                                      <p:tavLst>
                                        <p:tav tm="0">
                                          <p:val>
                                            <p:fltVal val="0"/>
                                          </p:val>
                                        </p:tav>
                                        <p:tav tm="100000">
                                          <p:val>
                                            <p:strVal val="#ppt_w"/>
                                          </p:val>
                                        </p:tav>
                                      </p:tavLst>
                                    </p:anim>
                                    <p:anim calcmode="lin" valueType="num">
                                      <p:cBhvr>
                                        <p:cTn id="43" dur="500" fill="hold"/>
                                        <p:tgtEl>
                                          <p:spTgt spid="136"/>
                                        </p:tgtEl>
                                        <p:attrNameLst>
                                          <p:attrName>ppt_h</p:attrName>
                                        </p:attrNameLst>
                                      </p:cBhvr>
                                      <p:tavLst>
                                        <p:tav tm="0">
                                          <p:val>
                                            <p:fltVal val="0"/>
                                          </p:val>
                                        </p:tav>
                                        <p:tav tm="100000">
                                          <p:val>
                                            <p:strVal val="#ppt_h"/>
                                          </p:val>
                                        </p:tav>
                                      </p:tavLst>
                                    </p:anim>
                                    <p:animEffect transition="in" filter="fade">
                                      <p:cBhvr>
                                        <p:cTn id="44" dur="500"/>
                                        <p:tgtEl>
                                          <p:spTgt spid="13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anim calcmode="lin" valueType="num">
                                      <p:cBhvr>
                                        <p:cTn id="47" dur="500" fill="hold"/>
                                        <p:tgtEl>
                                          <p:spTgt spid="129"/>
                                        </p:tgtEl>
                                        <p:attrNameLst>
                                          <p:attrName>ppt_w</p:attrName>
                                        </p:attrNameLst>
                                      </p:cBhvr>
                                      <p:tavLst>
                                        <p:tav tm="0">
                                          <p:val>
                                            <p:fltVal val="0"/>
                                          </p:val>
                                        </p:tav>
                                        <p:tav tm="100000">
                                          <p:val>
                                            <p:strVal val="#ppt_w"/>
                                          </p:val>
                                        </p:tav>
                                      </p:tavLst>
                                    </p:anim>
                                    <p:anim calcmode="lin" valueType="num">
                                      <p:cBhvr>
                                        <p:cTn id="48" dur="500" fill="hold"/>
                                        <p:tgtEl>
                                          <p:spTgt spid="129"/>
                                        </p:tgtEl>
                                        <p:attrNameLst>
                                          <p:attrName>ppt_h</p:attrName>
                                        </p:attrNameLst>
                                      </p:cBhvr>
                                      <p:tavLst>
                                        <p:tav tm="0">
                                          <p:val>
                                            <p:fltVal val="0"/>
                                          </p:val>
                                        </p:tav>
                                        <p:tav tm="100000">
                                          <p:val>
                                            <p:strVal val="#ppt_h"/>
                                          </p:val>
                                        </p:tav>
                                      </p:tavLst>
                                    </p:anim>
                                    <p:animEffect transition="in" filter="fade">
                                      <p:cBhvr>
                                        <p:cTn id="49" dur="500"/>
                                        <p:tgtEl>
                                          <p:spTgt spid="1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7"/>
                                        </p:tgtEl>
                                        <p:attrNameLst>
                                          <p:attrName>style.visibility</p:attrName>
                                        </p:attrNameLst>
                                      </p:cBhvr>
                                      <p:to>
                                        <p:strVal val="visible"/>
                                      </p:to>
                                    </p:set>
                                    <p:anim calcmode="lin" valueType="num">
                                      <p:cBhvr>
                                        <p:cTn id="52" dur="500" fill="hold"/>
                                        <p:tgtEl>
                                          <p:spTgt spid="137"/>
                                        </p:tgtEl>
                                        <p:attrNameLst>
                                          <p:attrName>ppt_w</p:attrName>
                                        </p:attrNameLst>
                                      </p:cBhvr>
                                      <p:tavLst>
                                        <p:tav tm="0">
                                          <p:val>
                                            <p:fltVal val="0"/>
                                          </p:val>
                                        </p:tav>
                                        <p:tav tm="100000">
                                          <p:val>
                                            <p:strVal val="#ppt_w"/>
                                          </p:val>
                                        </p:tav>
                                      </p:tavLst>
                                    </p:anim>
                                    <p:anim calcmode="lin" valueType="num">
                                      <p:cBhvr>
                                        <p:cTn id="53" dur="500" fill="hold"/>
                                        <p:tgtEl>
                                          <p:spTgt spid="137"/>
                                        </p:tgtEl>
                                        <p:attrNameLst>
                                          <p:attrName>ppt_h</p:attrName>
                                        </p:attrNameLst>
                                      </p:cBhvr>
                                      <p:tavLst>
                                        <p:tav tm="0">
                                          <p:val>
                                            <p:fltVal val="0"/>
                                          </p:val>
                                        </p:tav>
                                        <p:tav tm="100000">
                                          <p:val>
                                            <p:strVal val="#ppt_h"/>
                                          </p:val>
                                        </p:tav>
                                      </p:tavLst>
                                    </p:anim>
                                    <p:animEffect transition="in" filter="fade">
                                      <p:cBhvr>
                                        <p:cTn id="54" dur="500"/>
                                        <p:tgtEl>
                                          <p:spTgt spid="1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p:cTn id="57" dur="500" fill="hold"/>
                                        <p:tgtEl>
                                          <p:spTgt spid="132"/>
                                        </p:tgtEl>
                                        <p:attrNameLst>
                                          <p:attrName>ppt_w</p:attrName>
                                        </p:attrNameLst>
                                      </p:cBhvr>
                                      <p:tavLst>
                                        <p:tav tm="0">
                                          <p:val>
                                            <p:fltVal val="0"/>
                                          </p:val>
                                        </p:tav>
                                        <p:tav tm="100000">
                                          <p:val>
                                            <p:strVal val="#ppt_w"/>
                                          </p:val>
                                        </p:tav>
                                      </p:tavLst>
                                    </p:anim>
                                    <p:anim calcmode="lin" valueType="num">
                                      <p:cBhvr>
                                        <p:cTn id="58" dur="500" fill="hold"/>
                                        <p:tgtEl>
                                          <p:spTgt spid="132"/>
                                        </p:tgtEl>
                                        <p:attrNameLst>
                                          <p:attrName>ppt_h</p:attrName>
                                        </p:attrNameLst>
                                      </p:cBhvr>
                                      <p:tavLst>
                                        <p:tav tm="0">
                                          <p:val>
                                            <p:fltVal val="0"/>
                                          </p:val>
                                        </p:tav>
                                        <p:tav tm="100000">
                                          <p:val>
                                            <p:strVal val="#ppt_h"/>
                                          </p:val>
                                        </p:tav>
                                      </p:tavLst>
                                    </p:anim>
                                    <p:animEffect transition="in" filter="fade">
                                      <p:cBhvr>
                                        <p:cTn id="59" dur="5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6"/>
                                        </p:tgtEl>
                                        <p:attrNameLst>
                                          <p:attrName>style.visibility</p:attrName>
                                        </p:attrNameLst>
                                      </p:cBhvr>
                                      <p:to>
                                        <p:strVal val="visible"/>
                                      </p:to>
                                    </p:set>
                                    <p:animEffect transition="in" filter="fade">
                                      <p:cBhvr>
                                        <p:cTn id="64" dur="500"/>
                                        <p:tgtEl>
                                          <p:spTgt spid="2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500"/>
                                        <p:tgtEl>
                                          <p:spTgt spid="2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5"/>
                                        </p:tgtEl>
                                        <p:attrNameLst>
                                          <p:attrName>style.visibility</p:attrName>
                                        </p:attrNameLst>
                                      </p:cBhvr>
                                      <p:to>
                                        <p:strVal val="visible"/>
                                      </p:to>
                                    </p:set>
                                    <p:animEffect transition="in" filter="fade">
                                      <p:cBhvr>
                                        <p:cTn id="72" dur="500"/>
                                        <p:tgtEl>
                                          <p:spTgt spid="13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41"/>
                                        </p:tgtEl>
                                        <p:attrNameLst>
                                          <p:attrName>style.visibility</p:attrName>
                                        </p:attrNameLst>
                                      </p:cBhvr>
                                      <p:to>
                                        <p:strVal val="visible"/>
                                      </p:to>
                                    </p:set>
                                    <p:anim calcmode="lin" valueType="num">
                                      <p:cBhvr>
                                        <p:cTn id="77" dur="500" fill="hold"/>
                                        <p:tgtEl>
                                          <p:spTgt spid="141"/>
                                        </p:tgtEl>
                                        <p:attrNameLst>
                                          <p:attrName>ppt_w</p:attrName>
                                        </p:attrNameLst>
                                      </p:cBhvr>
                                      <p:tavLst>
                                        <p:tav tm="0">
                                          <p:val>
                                            <p:fltVal val="0"/>
                                          </p:val>
                                        </p:tav>
                                        <p:tav tm="100000">
                                          <p:val>
                                            <p:strVal val="#ppt_w"/>
                                          </p:val>
                                        </p:tav>
                                      </p:tavLst>
                                    </p:anim>
                                    <p:anim calcmode="lin" valueType="num">
                                      <p:cBhvr>
                                        <p:cTn id="78" dur="500" fill="hold"/>
                                        <p:tgtEl>
                                          <p:spTgt spid="141"/>
                                        </p:tgtEl>
                                        <p:attrNameLst>
                                          <p:attrName>ppt_h</p:attrName>
                                        </p:attrNameLst>
                                      </p:cBhvr>
                                      <p:tavLst>
                                        <p:tav tm="0">
                                          <p:val>
                                            <p:fltVal val="0"/>
                                          </p:val>
                                        </p:tav>
                                        <p:tav tm="100000">
                                          <p:val>
                                            <p:strVal val="#ppt_h"/>
                                          </p:val>
                                        </p:tav>
                                      </p:tavLst>
                                    </p:anim>
                                    <p:animEffect transition="in" filter="fade">
                                      <p:cBhvr>
                                        <p:cTn id="79" dur="500"/>
                                        <p:tgtEl>
                                          <p:spTgt spid="14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43"/>
                                        </p:tgtEl>
                                        <p:attrNameLst>
                                          <p:attrName>style.visibility</p:attrName>
                                        </p:attrNameLst>
                                      </p:cBhvr>
                                      <p:to>
                                        <p:strVal val="visible"/>
                                      </p:to>
                                    </p:set>
                                    <p:anim calcmode="lin" valueType="num">
                                      <p:cBhvr>
                                        <p:cTn id="82" dur="500" fill="hold"/>
                                        <p:tgtEl>
                                          <p:spTgt spid="143"/>
                                        </p:tgtEl>
                                        <p:attrNameLst>
                                          <p:attrName>ppt_w</p:attrName>
                                        </p:attrNameLst>
                                      </p:cBhvr>
                                      <p:tavLst>
                                        <p:tav tm="0">
                                          <p:val>
                                            <p:fltVal val="0"/>
                                          </p:val>
                                        </p:tav>
                                        <p:tav tm="100000">
                                          <p:val>
                                            <p:strVal val="#ppt_w"/>
                                          </p:val>
                                        </p:tav>
                                      </p:tavLst>
                                    </p:anim>
                                    <p:anim calcmode="lin" valueType="num">
                                      <p:cBhvr>
                                        <p:cTn id="83" dur="500" fill="hold"/>
                                        <p:tgtEl>
                                          <p:spTgt spid="143"/>
                                        </p:tgtEl>
                                        <p:attrNameLst>
                                          <p:attrName>ppt_h</p:attrName>
                                        </p:attrNameLst>
                                      </p:cBhvr>
                                      <p:tavLst>
                                        <p:tav tm="0">
                                          <p:val>
                                            <p:fltVal val="0"/>
                                          </p:val>
                                        </p:tav>
                                        <p:tav tm="100000">
                                          <p:val>
                                            <p:strVal val="#ppt_h"/>
                                          </p:val>
                                        </p:tav>
                                      </p:tavLst>
                                    </p:anim>
                                    <p:animEffect transition="in" filter="fade">
                                      <p:cBhvr>
                                        <p:cTn id="84" dur="500"/>
                                        <p:tgtEl>
                                          <p:spTgt spid="14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45"/>
                                        </p:tgtEl>
                                        <p:attrNameLst>
                                          <p:attrName>style.visibility</p:attrName>
                                        </p:attrNameLst>
                                      </p:cBhvr>
                                      <p:to>
                                        <p:strVal val="visible"/>
                                      </p:to>
                                    </p:set>
                                    <p:anim calcmode="lin" valueType="num">
                                      <p:cBhvr>
                                        <p:cTn id="87" dur="500" fill="hold"/>
                                        <p:tgtEl>
                                          <p:spTgt spid="145"/>
                                        </p:tgtEl>
                                        <p:attrNameLst>
                                          <p:attrName>ppt_w</p:attrName>
                                        </p:attrNameLst>
                                      </p:cBhvr>
                                      <p:tavLst>
                                        <p:tav tm="0">
                                          <p:val>
                                            <p:fltVal val="0"/>
                                          </p:val>
                                        </p:tav>
                                        <p:tav tm="100000">
                                          <p:val>
                                            <p:strVal val="#ppt_w"/>
                                          </p:val>
                                        </p:tav>
                                      </p:tavLst>
                                    </p:anim>
                                    <p:anim calcmode="lin" valueType="num">
                                      <p:cBhvr>
                                        <p:cTn id="88" dur="500" fill="hold"/>
                                        <p:tgtEl>
                                          <p:spTgt spid="145"/>
                                        </p:tgtEl>
                                        <p:attrNameLst>
                                          <p:attrName>ppt_h</p:attrName>
                                        </p:attrNameLst>
                                      </p:cBhvr>
                                      <p:tavLst>
                                        <p:tav tm="0">
                                          <p:val>
                                            <p:fltVal val="0"/>
                                          </p:val>
                                        </p:tav>
                                        <p:tav tm="100000">
                                          <p:val>
                                            <p:strVal val="#ppt_h"/>
                                          </p:val>
                                        </p:tav>
                                      </p:tavLst>
                                    </p:anim>
                                    <p:animEffect transition="in" filter="fade">
                                      <p:cBhvr>
                                        <p:cTn id="89" dur="500"/>
                                        <p:tgtEl>
                                          <p:spTgt spid="14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50"/>
                                        </p:tgtEl>
                                        <p:attrNameLst>
                                          <p:attrName>style.visibility</p:attrName>
                                        </p:attrNameLst>
                                      </p:cBhvr>
                                      <p:to>
                                        <p:strVal val="visible"/>
                                      </p:to>
                                    </p:set>
                                    <p:anim calcmode="lin" valueType="num">
                                      <p:cBhvr>
                                        <p:cTn id="92" dur="500" fill="hold"/>
                                        <p:tgtEl>
                                          <p:spTgt spid="150"/>
                                        </p:tgtEl>
                                        <p:attrNameLst>
                                          <p:attrName>ppt_w</p:attrName>
                                        </p:attrNameLst>
                                      </p:cBhvr>
                                      <p:tavLst>
                                        <p:tav tm="0">
                                          <p:val>
                                            <p:fltVal val="0"/>
                                          </p:val>
                                        </p:tav>
                                        <p:tav tm="100000">
                                          <p:val>
                                            <p:strVal val="#ppt_w"/>
                                          </p:val>
                                        </p:tav>
                                      </p:tavLst>
                                    </p:anim>
                                    <p:anim calcmode="lin" valueType="num">
                                      <p:cBhvr>
                                        <p:cTn id="93" dur="500" fill="hold"/>
                                        <p:tgtEl>
                                          <p:spTgt spid="150"/>
                                        </p:tgtEl>
                                        <p:attrNameLst>
                                          <p:attrName>ppt_h</p:attrName>
                                        </p:attrNameLst>
                                      </p:cBhvr>
                                      <p:tavLst>
                                        <p:tav tm="0">
                                          <p:val>
                                            <p:fltVal val="0"/>
                                          </p:val>
                                        </p:tav>
                                        <p:tav tm="100000">
                                          <p:val>
                                            <p:strVal val="#ppt_h"/>
                                          </p:val>
                                        </p:tav>
                                      </p:tavLst>
                                    </p:anim>
                                    <p:animEffect transition="in" filter="fade">
                                      <p:cBhvr>
                                        <p:cTn id="94" dur="500"/>
                                        <p:tgtEl>
                                          <p:spTgt spid="15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51"/>
                                        </p:tgtEl>
                                        <p:attrNameLst>
                                          <p:attrName>style.visibility</p:attrName>
                                        </p:attrNameLst>
                                      </p:cBhvr>
                                      <p:to>
                                        <p:strVal val="visible"/>
                                      </p:to>
                                    </p:set>
                                    <p:anim calcmode="lin" valueType="num">
                                      <p:cBhvr>
                                        <p:cTn id="97" dur="500" fill="hold"/>
                                        <p:tgtEl>
                                          <p:spTgt spid="151"/>
                                        </p:tgtEl>
                                        <p:attrNameLst>
                                          <p:attrName>ppt_w</p:attrName>
                                        </p:attrNameLst>
                                      </p:cBhvr>
                                      <p:tavLst>
                                        <p:tav tm="0">
                                          <p:val>
                                            <p:fltVal val="0"/>
                                          </p:val>
                                        </p:tav>
                                        <p:tav tm="100000">
                                          <p:val>
                                            <p:strVal val="#ppt_w"/>
                                          </p:val>
                                        </p:tav>
                                      </p:tavLst>
                                    </p:anim>
                                    <p:anim calcmode="lin" valueType="num">
                                      <p:cBhvr>
                                        <p:cTn id="98" dur="500" fill="hold"/>
                                        <p:tgtEl>
                                          <p:spTgt spid="151"/>
                                        </p:tgtEl>
                                        <p:attrNameLst>
                                          <p:attrName>ppt_h</p:attrName>
                                        </p:attrNameLst>
                                      </p:cBhvr>
                                      <p:tavLst>
                                        <p:tav tm="0">
                                          <p:val>
                                            <p:fltVal val="0"/>
                                          </p:val>
                                        </p:tav>
                                        <p:tav tm="100000">
                                          <p:val>
                                            <p:strVal val="#ppt_h"/>
                                          </p:val>
                                        </p:tav>
                                      </p:tavLst>
                                    </p:anim>
                                    <p:animEffect transition="in" filter="fade">
                                      <p:cBhvr>
                                        <p:cTn id="99" dur="500"/>
                                        <p:tgtEl>
                                          <p:spTgt spid="15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52"/>
                                        </p:tgtEl>
                                        <p:attrNameLst>
                                          <p:attrName>style.visibility</p:attrName>
                                        </p:attrNameLst>
                                      </p:cBhvr>
                                      <p:to>
                                        <p:strVal val="visible"/>
                                      </p:to>
                                    </p:set>
                                    <p:anim calcmode="lin" valueType="num">
                                      <p:cBhvr>
                                        <p:cTn id="102" dur="500" fill="hold"/>
                                        <p:tgtEl>
                                          <p:spTgt spid="152"/>
                                        </p:tgtEl>
                                        <p:attrNameLst>
                                          <p:attrName>ppt_w</p:attrName>
                                        </p:attrNameLst>
                                      </p:cBhvr>
                                      <p:tavLst>
                                        <p:tav tm="0">
                                          <p:val>
                                            <p:fltVal val="0"/>
                                          </p:val>
                                        </p:tav>
                                        <p:tav tm="100000">
                                          <p:val>
                                            <p:strVal val="#ppt_w"/>
                                          </p:val>
                                        </p:tav>
                                      </p:tavLst>
                                    </p:anim>
                                    <p:anim calcmode="lin" valueType="num">
                                      <p:cBhvr>
                                        <p:cTn id="103" dur="500" fill="hold"/>
                                        <p:tgtEl>
                                          <p:spTgt spid="152"/>
                                        </p:tgtEl>
                                        <p:attrNameLst>
                                          <p:attrName>ppt_h</p:attrName>
                                        </p:attrNameLst>
                                      </p:cBhvr>
                                      <p:tavLst>
                                        <p:tav tm="0">
                                          <p:val>
                                            <p:fltVal val="0"/>
                                          </p:val>
                                        </p:tav>
                                        <p:tav tm="100000">
                                          <p:val>
                                            <p:strVal val="#ppt_h"/>
                                          </p:val>
                                        </p:tav>
                                      </p:tavLst>
                                    </p:anim>
                                    <p:animEffect transition="in" filter="fade">
                                      <p:cBhvr>
                                        <p:cTn id="104" dur="500"/>
                                        <p:tgtEl>
                                          <p:spTgt spid="15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38"/>
                                        </p:tgtEl>
                                        <p:attrNameLst>
                                          <p:attrName>style.visibility</p:attrName>
                                        </p:attrNameLst>
                                      </p:cBhvr>
                                      <p:to>
                                        <p:strVal val="visible"/>
                                      </p:to>
                                    </p:set>
                                    <p:anim calcmode="lin" valueType="num">
                                      <p:cBhvr>
                                        <p:cTn id="107" dur="500" fill="hold"/>
                                        <p:tgtEl>
                                          <p:spTgt spid="238"/>
                                        </p:tgtEl>
                                        <p:attrNameLst>
                                          <p:attrName>ppt_w</p:attrName>
                                        </p:attrNameLst>
                                      </p:cBhvr>
                                      <p:tavLst>
                                        <p:tav tm="0">
                                          <p:val>
                                            <p:fltVal val="0"/>
                                          </p:val>
                                        </p:tav>
                                        <p:tav tm="100000">
                                          <p:val>
                                            <p:strVal val="#ppt_w"/>
                                          </p:val>
                                        </p:tav>
                                      </p:tavLst>
                                    </p:anim>
                                    <p:anim calcmode="lin" valueType="num">
                                      <p:cBhvr>
                                        <p:cTn id="108" dur="500" fill="hold"/>
                                        <p:tgtEl>
                                          <p:spTgt spid="238"/>
                                        </p:tgtEl>
                                        <p:attrNameLst>
                                          <p:attrName>ppt_h</p:attrName>
                                        </p:attrNameLst>
                                      </p:cBhvr>
                                      <p:tavLst>
                                        <p:tav tm="0">
                                          <p:val>
                                            <p:fltVal val="0"/>
                                          </p:val>
                                        </p:tav>
                                        <p:tav tm="100000">
                                          <p:val>
                                            <p:strVal val="#ppt_h"/>
                                          </p:val>
                                        </p:tav>
                                      </p:tavLst>
                                    </p:anim>
                                    <p:animEffect transition="in" filter="fade">
                                      <p:cBhvr>
                                        <p:cTn id="109" dur="500"/>
                                        <p:tgtEl>
                                          <p:spTgt spid="23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39"/>
                                        </p:tgtEl>
                                        <p:attrNameLst>
                                          <p:attrName>style.visibility</p:attrName>
                                        </p:attrNameLst>
                                      </p:cBhvr>
                                      <p:to>
                                        <p:strVal val="visible"/>
                                      </p:to>
                                    </p:set>
                                    <p:anim calcmode="lin" valueType="num">
                                      <p:cBhvr>
                                        <p:cTn id="112" dur="500" fill="hold"/>
                                        <p:tgtEl>
                                          <p:spTgt spid="239"/>
                                        </p:tgtEl>
                                        <p:attrNameLst>
                                          <p:attrName>ppt_w</p:attrName>
                                        </p:attrNameLst>
                                      </p:cBhvr>
                                      <p:tavLst>
                                        <p:tav tm="0">
                                          <p:val>
                                            <p:fltVal val="0"/>
                                          </p:val>
                                        </p:tav>
                                        <p:tav tm="100000">
                                          <p:val>
                                            <p:strVal val="#ppt_w"/>
                                          </p:val>
                                        </p:tav>
                                      </p:tavLst>
                                    </p:anim>
                                    <p:anim calcmode="lin" valueType="num">
                                      <p:cBhvr>
                                        <p:cTn id="113" dur="500" fill="hold"/>
                                        <p:tgtEl>
                                          <p:spTgt spid="239"/>
                                        </p:tgtEl>
                                        <p:attrNameLst>
                                          <p:attrName>ppt_h</p:attrName>
                                        </p:attrNameLst>
                                      </p:cBhvr>
                                      <p:tavLst>
                                        <p:tav tm="0">
                                          <p:val>
                                            <p:fltVal val="0"/>
                                          </p:val>
                                        </p:tav>
                                        <p:tav tm="100000">
                                          <p:val>
                                            <p:strVal val="#ppt_h"/>
                                          </p:val>
                                        </p:tav>
                                      </p:tavLst>
                                    </p:anim>
                                    <p:animEffect transition="in" filter="fade">
                                      <p:cBhvr>
                                        <p:cTn id="114" dur="500"/>
                                        <p:tgtEl>
                                          <p:spTgt spid="23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0"/>
                                        </p:tgtEl>
                                        <p:attrNameLst>
                                          <p:attrName>style.visibility</p:attrName>
                                        </p:attrNameLst>
                                      </p:cBhvr>
                                      <p:to>
                                        <p:strVal val="visible"/>
                                      </p:to>
                                    </p:set>
                                    <p:anim calcmode="lin" valueType="num">
                                      <p:cBhvr>
                                        <p:cTn id="117" dur="500" fill="hold"/>
                                        <p:tgtEl>
                                          <p:spTgt spid="240"/>
                                        </p:tgtEl>
                                        <p:attrNameLst>
                                          <p:attrName>ppt_w</p:attrName>
                                        </p:attrNameLst>
                                      </p:cBhvr>
                                      <p:tavLst>
                                        <p:tav tm="0">
                                          <p:val>
                                            <p:fltVal val="0"/>
                                          </p:val>
                                        </p:tav>
                                        <p:tav tm="100000">
                                          <p:val>
                                            <p:strVal val="#ppt_w"/>
                                          </p:val>
                                        </p:tav>
                                      </p:tavLst>
                                    </p:anim>
                                    <p:anim calcmode="lin" valueType="num">
                                      <p:cBhvr>
                                        <p:cTn id="118" dur="500" fill="hold"/>
                                        <p:tgtEl>
                                          <p:spTgt spid="240"/>
                                        </p:tgtEl>
                                        <p:attrNameLst>
                                          <p:attrName>ppt_h</p:attrName>
                                        </p:attrNameLst>
                                      </p:cBhvr>
                                      <p:tavLst>
                                        <p:tav tm="0">
                                          <p:val>
                                            <p:fltVal val="0"/>
                                          </p:val>
                                        </p:tav>
                                        <p:tav tm="100000">
                                          <p:val>
                                            <p:strVal val="#ppt_h"/>
                                          </p:val>
                                        </p:tav>
                                      </p:tavLst>
                                    </p:anim>
                                    <p:animEffect transition="in" filter="fade">
                                      <p:cBhvr>
                                        <p:cTn id="119" dur="500"/>
                                        <p:tgtEl>
                                          <p:spTgt spid="24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41"/>
                                        </p:tgtEl>
                                        <p:attrNameLst>
                                          <p:attrName>style.visibility</p:attrName>
                                        </p:attrNameLst>
                                      </p:cBhvr>
                                      <p:to>
                                        <p:strVal val="visible"/>
                                      </p:to>
                                    </p:set>
                                    <p:anim calcmode="lin" valueType="num">
                                      <p:cBhvr>
                                        <p:cTn id="122" dur="500" fill="hold"/>
                                        <p:tgtEl>
                                          <p:spTgt spid="241"/>
                                        </p:tgtEl>
                                        <p:attrNameLst>
                                          <p:attrName>ppt_w</p:attrName>
                                        </p:attrNameLst>
                                      </p:cBhvr>
                                      <p:tavLst>
                                        <p:tav tm="0">
                                          <p:val>
                                            <p:fltVal val="0"/>
                                          </p:val>
                                        </p:tav>
                                        <p:tav tm="100000">
                                          <p:val>
                                            <p:strVal val="#ppt_w"/>
                                          </p:val>
                                        </p:tav>
                                      </p:tavLst>
                                    </p:anim>
                                    <p:anim calcmode="lin" valueType="num">
                                      <p:cBhvr>
                                        <p:cTn id="123" dur="500" fill="hold"/>
                                        <p:tgtEl>
                                          <p:spTgt spid="241"/>
                                        </p:tgtEl>
                                        <p:attrNameLst>
                                          <p:attrName>ppt_h</p:attrName>
                                        </p:attrNameLst>
                                      </p:cBhvr>
                                      <p:tavLst>
                                        <p:tav tm="0">
                                          <p:val>
                                            <p:fltVal val="0"/>
                                          </p:val>
                                        </p:tav>
                                        <p:tav tm="100000">
                                          <p:val>
                                            <p:strVal val="#ppt_h"/>
                                          </p:val>
                                        </p:tav>
                                      </p:tavLst>
                                    </p:anim>
                                    <p:animEffect transition="in" filter="fade">
                                      <p:cBhvr>
                                        <p:cTn id="124" dur="500"/>
                                        <p:tgtEl>
                                          <p:spTgt spid="24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42"/>
                                        </p:tgtEl>
                                        <p:attrNameLst>
                                          <p:attrName>style.visibility</p:attrName>
                                        </p:attrNameLst>
                                      </p:cBhvr>
                                      <p:to>
                                        <p:strVal val="visible"/>
                                      </p:to>
                                    </p:set>
                                    <p:anim calcmode="lin" valueType="num">
                                      <p:cBhvr>
                                        <p:cTn id="127" dur="500" fill="hold"/>
                                        <p:tgtEl>
                                          <p:spTgt spid="242"/>
                                        </p:tgtEl>
                                        <p:attrNameLst>
                                          <p:attrName>ppt_w</p:attrName>
                                        </p:attrNameLst>
                                      </p:cBhvr>
                                      <p:tavLst>
                                        <p:tav tm="0">
                                          <p:val>
                                            <p:fltVal val="0"/>
                                          </p:val>
                                        </p:tav>
                                        <p:tav tm="100000">
                                          <p:val>
                                            <p:strVal val="#ppt_w"/>
                                          </p:val>
                                        </p:tav>
                                      </p:tavLst>
                                    </p:anim>
                                    <p:anim calcmode="lin" valueType="num">
                                      <p:cBhvr>
                                        <p:cTn id="128" dur="500" fill="hold"/>
                                        <p:tgtEl>
                                          <p:spTgt spid="242"/>
                                        </p:tgtEl>
                                        <p:attrNameLst>
                                          <p:attrName>ppt_h</p:attrName>
                                        </p:attrNameLst>
                                      </p:cBhvr>
                                      <p:tavLst>
                                        <p:tav tm="0">
                                          <p:val>
                                            <p:fltVal val="0"/>
                                          </p:val>
                                        </p:tav>
                                        <p:tav tm="100000">
                                          <p:val>
                                            <p:strVal val="#ppt_h"/>
                                          </p:val>
                                        </p:tav>
                                      </p:tavLst>
                                    </p:anim>
                                    <p:animEffect transition="in" filter="fade">
                                      <p:cBhvr>
                                        <p:cTn id="129" dur="500"/>
                                        <p:tgtEl>
                                          <p:spTgt spid="242"/>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43"/>
                                        </p:tgtEl>
                                        <p:attrNameLst>
                                          <p:attrName>style.visibility</p:attrName>
                                        </p:attrNameLst>
                                      </p:cBhvr>
                                      <p:to>
                                        <p:strVal val="visible"/>
                                      </p:to>
                                    </p:set>
                                    <p:anim calcmode="lin" valueType="num">
                                      <p:cBhvr>
                                        <p:cTn id="132" dur="500" fill="hold"/>
                                        <p:tgtEl>
                                          <p:spTgt spid="243"/>
                                        </p:tgtEl>
                                        <p:attrNameLst>
                                          <p:attrName>ppt_w</p:attrName>
                                        </p:attrNameLst>
                                      </p:cBhvr>
                                      <p:tavLst>
                                        <p:tav tm="0">
                                          <p:val>
                                            <p:fltVal val="0"/>
                                          </p:val>
                                        </p:tav>
                                        <p:tav tm="100000">
                                          <p:val>
                                            <p:strVal val="#ppt_w"/>
                                          </p:val>
                                        </p:tav>
                                      </p:tavLst>
                                    </p:anim>
                                    <p:anim calcmode="lin" valueType="num">
                                      <p:cBhvr>
                                        <p:cTn id="133" dur="500" fill="hold"/>
                                        <p:tgtEl>
                                          <p:spTgt spid="243"/>
                                        </p:tgtEl>
                                        <p:attrNameLst>
                                          <p:attrName>ppt_h</p:attrName>
                                        </p:attrNameLst>
                                      </p:cBhvr>
                                      <p:tavLst>
                                        <p:tav tm="0">
                                          <p:val>
                                            <p:fltVal val="0"/>
                                          </p:val>
                                        </p:tav>
                                        <p:tav tm="100000">
                                          <p:val>
                                            <p:strVal val="#ppt_h"/>
                                          </p:val>
                                        </p:tav>
                                      </p:tavLst>
                                    </p:anim>
                                    <p:animEffect transition="in" filter="fade">
                                      <p:cBhvr>
                                        <p:cTn id="134" dur="500"/>
                                        <p:tgtEl>
                                          <p:spTgt spid="24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49"/>
                                        </p:tgtEl>
                                        <p:attrNameLst>
                                          <p:attrName>style.visibility</p:attrName>
                                        </p:attrNameLst>
                                      </p:cBhvr>
                                      <p:to>
                                        <p:strVal val="visible"/>
                                      </p:to>
                                    </p:set>
                                    <p:animEffect transition="in" filter="fade">
                                      <p:cBhvr>
                                        <p:cTn id="139" dur="500"/>
                                        <p:tgtEl>
                                          <p:spTgt spid="14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247"/>
                                        </p:tgtEl>
                                        <p:attrNameLst>
                                          <p:attrName>style.visibility</p:attrName>
                                        </p:attrNameLst>
                                      </p:cBhvr>
                                      <p:to>
                                        <p:strVal val="visible"/>
                                      </p:to>
                                    </p:set>
                                    <p:animEffect transition="in" filter="fade">
                                      <p:cBhvr>
                                        <p:cTn id="144" dur="500"/>
                                        <p:tgtEl>
                                          <p:spTgt spid="24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40"/>
                                        </p:tgtEl>
                                        <p:attrNameLst>
                                          <p:attrName>style.visibility</p:attrName>
                                        </p:attrNameLst>
                                      </p:cBhvr>
                                      <p:to>
                                        <p:strVal val="visible"/>
                                      </p:to>
                                    </p:set>
                                    <p:animEffect transition="in" filter="fade">
                                      <p:cBhvr>
                                        <p:cTn id="149" dur="500"/>
                                        <p:tgtEl>
                                          <p:spTgt spid="140"/>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280"/>
                                        </p:tgtEl>
                                        <p:attrNameLst>
                                          <p:attrName>style.visibility</p:attrName>
                                        </p:attrNameLst>
                                      </p:cBhvr>
                                      <p:to>
                                        <p:strVal val="visible"/>
                                      </p:to>
                                    </p:set>
                                    <p:anim calcmode="lin" valueType="num">
                                      <p:cBhvr>
                                        <p:cTn id="154" dur="500" fill="hold"/>
                                        <p:tgtEl>
                                          <p:spTgt spid="280"/>
                                        </p:tgtEl>
                                        <p:attrNameLst>
                                          <p:attrName>ppt_w</p:attrName>
                                        </p:attrNameLst>
                                      </p:cBhvr>
                                      <p:tavLst>
                                        <p:tav tm="0">
                                          <p:val>
                                            <p:fltVal val="0"/>
                                          </p:val>
                                        </p:tav>
                                        <p:tav tm="100000">
                                          <p:val>
                                            <p:strVal val="#ppt_w"/>
                                          </p:val>
                                        </p:tav>
                                      </p:tavLst>
                                    </p:anim>
                                    <p:anim calcmode="lin" valueType="num">
                                      <p:cBhvr>
                                        <p:cTn id="155" dur="500" fill="hold"/>
                                        <p:tgtEl>
                                          <p:spTgt spid="280"/>
                                        </p:tgtEl>
                                        <p:attrNameLst>
                                          <p:attrName>ppt_h</p:attrName>
                                        </p:attrNameLst>
                                      </p:cBhvr>
                                      <p:tavLst>
                                        <p:tav tm="0">
                                          <p:val>
                                            <p:fltVal val="0"/>
                                          </p:val>
                                        </p:tav>
                                        <p:tav tm="100000">
                                          <p:val>
                                            <p:strVal val="#ppt_h"/>
                                          </p:val>
                                        </p:tav>
                                      </p:tavLst>
                                    </p:anim>
                                    <p:animEffect transition="in" filter="fade">
                                      <p:cBhvr>
                                        <p:cTn id="156" dur="500"/>
                                        <p:tgtEl>
                                          <p:spTgt spid="280"/>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7">
                                            <p:txEl>
                                              <p:pRg st="0" end="0"/>
                                            </p:txEl>
                                          </p:spTgt>
                                        </p:tgtEl>
                                        <p:attrNameLst>
                                          <p:attrName>style.visibility</p:attrName>
                                        </p:attrNameLst>
                                      </p:cBhvr>
                                      <p:to>
                                        <p:strVal val="visible"/>
                                      </p:to>
                                    </p:set>
                                    <p:anim calcmode="lin" valueType="num">
                                      <p:cBhvr>
                                        <p:cTn id="16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7" grpId="0"/>
      <p:bldP spid="129" grpId="0"/>
      <p:bldP spid="132" grpId="0"/>
      <p:bldP spid="135" grpId="0"/>
      <p:bldP spid="136" grpId="0"/>
      <p:bldP spid="137" grpId="0"/>
      <p:bldP spid="140" grpId="0"/>
      <p:bldP spid="141" grpId="0"/>
      <p:bldP spid="143" grpId="0"/>
      <p:bldP spid="145" grpId="0"/>
      <p:bldP spid="149" grpId="0"/>
      <p:bldP spid="150" grpId="0"/>
      <p:bldP spid="151" grpId="0"/>
      <p:bldP spid="152" grpId="0"/>
      <p:bldP spid="229" grpId="0" animBg="1"/>
      <p:bldP spid="230" grpId="0" animBg="1"/>
      <p:bldP spid="231" grpId="0" animBg="1"/>
      <p:bldP spid="232" grpId="0" animBg="1"/>
      <p:bldP spid="233" grpId="0" animBg="1"/>
      <p:bldP spid="234" grpId="0" animBg="1"/>
      <p:bldP spid="238" grpId="0" animBg="1"/>
      <p:bldP spid="239" grpId="0" animBg="1"/>
      <p:bldP spid="240" grpId="0" animBg="1"/>
      <p:bldP spid="241" grpId="0" animBg="1"/>
      <p:bldP spid="242" grpId="0" animBg="1"/>
      <p:bldP spid="243" grpId="0" animBg="1"/>
      <p:bldP spid="245" grpId="0"/>
      <p:bldP spid="246" grpId="0"/>
      <p:bldP spid="2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6246" y="51521"/>
            <a:ext cx="12192000" cy="800219"/>
          </a:xfrm>
          <a:prstGeom prst="rect">
            <a:avLst/>
          </a:prstGeom>
          <a:noFill/>
        </p:spPr>
        <p:txBody>
          <a:bodyPr wrap="square" rtlCol="0">
            <a:spAutoFit/>
          </a:bodyPr>
          <a:lstStyle/>
          <a:p>
            <a:pPr algn="ctr"/>
            <a:r>
              <a:rPr lang="en-US" sz="4600" dirty="0">
                <a:solidFill>
                  <a:schemeClr val="bg1"/>
                </a:solidFill>
                <a:latin typeface="Impact" panose="020B0806030902050204" pitchFamily="34" charset="0"/>
              </a:rPr>
              <a:t>Value of Sample Information</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4" name="Picture 3">
            <a:extLst>
              <a:ext uri="{FF2B5EF4-FFF2-40B4-BE49-F238E27FC236}">
                <a16:creationId xmlns:a16="http://schemas.microsoft.com/office/drawing/2014/main" id="{E7D9909B-5530-47E7-9B8C-16E7496067DE}"/>
              </a:ext>
            </a:extLst>
          </p:cNvPr>
          <p:cNvPicPr>
            <a:picLocks noChangeAspect="1"/>
          </p:cNvPicPr>
          <p:nvPr/>
        </p:nvPicPr>
        <p:blipFill>
          <a:blip r:embed="rId5"/>
          <a:stretch>
            <a:fillRect/>
          </a:stretch>
        </p:blipFill>
        <p:spPr>
          <a:xfrm>
            <a:off x="2590800" y="1143000"/>
            <a:ext cx="7451351" cy="4953000"/>
          </a:xfrm>
          <a:prstGeom prst="rect">
            <a:avLst/>
          </a:prstGeom>
        </p:spPr>
      </p:pic>
    </p:spTree>
    <p:extLst>
      <p:ext uri="{BB962C8B-B14F-4D97-AF65-F5344CB8AC3E}">
        <p14:creationId xmlns:p14="http://schemas.microsoft.com/office/powerpoint/2010/main" val="323275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C9F0-4A9D-4907-84B2-8DE1B9B0E7B9}"/>
              </a:ext>
            </a:extLst>
          </p:cNvPr>
          <p:cNvSpPr>
            <a:spLocks noGrp="1"/>
          </p:cNvSpPr>
          <p:nvPr>
            <p:ph type="title"/>
          </p:nvPr>
        </p:nvSpPr>
        <p:spPr/>
        <p:txBody>
          <a:bodyPr/>
          <a:lstStyle/>
          <a:p>
            <a:endParaRPr lang="en-US" dirty="0"/>
          </a:p>
        </p:txBody>
      </p:sp>
      <p:pic>
        <p:nvPicPr>
          <p:cNvPr id="3" name="Online Media 2" title="DecisionTreePart 3">
            <a:hlinkClick r:id="" action="ppaction://media"/>
            <a:extLst>
              <a:ext uri="{FF2B5EF4-FFF2-40B4-BE49-F238E27FC236}">
                <a16:creationId xmlns:a16="http://schemas.microsoft.com/office/drawing/2014/main" id="{0B53DF5E-2005-4951-83CB-5B1E642C51D5}"/>
              </a:ext>
            </a:extLst>
          </p:cNvPr>
          <p:cNvPicPr>
            <a:picLocks noRot="1" noChangeAspect="1"/>
          </p:cNvPicPr>
          <p:nvPr>
            <a:videoFile r:link="rId1"/>
          </p:nvPr>
        </p:nvPicPr>
        <p:blipFill>
          <a:blip r:embed="rId3"/>
          <a:stretch>
            <a:fillRect/>
          </a:stretch>
        </p:blipFill>
        <p:spPr>
          <a:xfrm>
            <a:off x="-15240" y="0"/>
            <a:ext cx="12217304" cy="6902777"/>
          </a:xfrm>
          <a:prstGeom prst="rect">
            <a:avLst/>
          </a:prstGeom>
        </p:spPr>
      </p:pic>
    </p:spTree>
    <p:extLst>
      <p:ext uri="{BB962C8B-B14F-4D97-AF65-F5344CB8AC3E}">
        <p14:creationId xmlns:p14="http://schemas.microsoft.com/office/powerpoint/2010/main" val="2990148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9599"/>
          </a:xfrm>
        </p:spPr>
        <p:txBody>
          <a:bodyPr>
            <a:normAutofit fontScale="90000"/>
          </a:bodyPr>
          <a:lstStyle/>
          <a:p>
            <a:r>
              <a:rPr lang="en-US" dirty="0"/>
              <a:t>Posterior Probabilities</a:t>
            </a:r>
          </a:p>
        </p:txBody>
      </p:sp>
      <p:sp>
        <p:nvSpPr>
          <p:cNvPr id="5" name="Content Placeholder 2">
            <a:extLst>
              <a:ext uri="{FF2B5EF4-FFF2-40B4-BE49-F238E27FC236}">
                <a16:creationId xmlns:a16="http://schemas.microsoft.com/office/drawing/2014/main" id="{9ED7327E-A108-4F76-8367-3B6D98D38AB9}"/>
              </a:ext>
            </a:extLst>
          </p:cNvPr>
          <p:cNvSpPr>
            <a:spLocks noGrp="1"/>
          </p:cNvSpPr>
          <p:nvPr>
            <p:ph sz="quarter" idx="11"/>
          </p:nvPr>
        </p:nvSpPr>
        <p:spPr>
          <a:xfrm>
            <a:off x="45079" y="643975"/>
            <a:ext cx="12101842" cy="2546260"/>
          </a:xfrm>
        </p:spPr>
        <p:txBody>
          <a:bodyPr>
            <a:noAutofit/>
          </a:bodyPr>
          <a:lstStyle/>
          <a:p>
            <a:pPr marL="0" indent="0">
              <a:buNone/>
            </a:pPr>
            <a:r>
              <a:rPr lang="en-US" sz="2200" dirty="0">
                <a:latin typeface="Arial" panose="020B0604020202020204" pitchFamily="34" charset="0"/>
                <a:cs typeface="Arial" panose="020B0604020202020204" pitchFamily="34" charset="0"/>
              </a:rPr>
              <a:t>Goferbroke can obtain improved estimates of the chance of oil by conducting a detailed seismic survey of the land, at a cost of $30,000.</a:t>
            </a:r>
          </a:p>
          <a:p>
            <a:pPr marL="0" indent="0">
              <a:buNone/>
            </a:pPr>
            <a:r>
              <a:rPr lang="en-US" sz="2200" dirty="0">
                <a:latin typeface="Arial" panose="020B0604020202020204" pitchFamily="34" charset="0"/>
                <a:cs typeface="Arial" panose="020B0604020202020204" pitchFamily="34" charset="0"/>
              </a:rPr>
              <a:t>Possible findings from a seismic survey:</a:t>
            </a:r>
          </a:p>
          <a:p>
            <a:pPr>
              <a:lnSpc>
                <a:spcPct val="110000"/>
              </a:lnSpc>
            </a:pPr>
            <a:r>
              <a:rPr lang="en-US" sz="2400" dirty="0">
                <a:latin typeface="Arial" panose="020B0604020202020204" pitchFamily="34" charset="0"/>
                <a:cs typeface="Arial" panose="020B0604020202020204" pitchFamily="34" charset="0"/>
              </a:rPr>
              <a:t>Favorable: Favorable seismic soundings; oil is fairly likely.</a:t>
            </a:r>
          </a:p>
          <a:p>
            <a:pPr>
              <a:lnSpc>
                <a:spcPct val="110000"/>
              </a:lnSpc>
            </a:pPr>
            <a:r>
              <a:rPr lang="en-US" sz="2400" dirty="0">
                <a:latin typeface="Arial" panose="020B0604020202020204" pitchFamily="34" charset="0"/>
                <a:cs typeface="Arial" panose="020B0604020202020204" pitchFamily="34" charset="0"/>
              </a:rPr>
              <a:t>Unfavorable: Unfavorable seismic soundings; oil is quite unlikely.</a:t>
            </a:r>
          </a:p>
        </p:txBody>
      </p:sp>
      <p:graphicFrame>
        <p:nvGraphicFramePr>
          <p:cNvPr id="3" name="Object 2">
            <a:extLst>
              <a:ext uri="{FF2B5EF4-FFF2-40B4-BE49-F238E27FC236}">
                <a16:creationId xmlns:a16="http://schemas.microsoft.com/office/drawing/2014/main" id="{5E38E50E-7217-4F2F-A51E-124D5D41B120}"/>
              </a:ext>
            </a:extLst>
          </p:cNvPr>
          <p:cNvGraphicFramePr>
            <a:graphicFrameLocks noChangeAspect="1"/>
          </p:cNvGraphicFramePr>
          <p:nvPr>
            <p:extLst>
              <p:ext uri="{D42A27DB-BD31-4B8C-83A1-F6EECF244321}">
                <p14:modId xmlns:p14="http://schemas.microsoft.com/office/powerpoint/2010/main" val="213956622"/>
              </p:ext>
            </p:extLst>
          </p:nvPr>
        </p:nvGraphicFramePr>
        <p:xfrm>
          <a:off x="1143000" y="3405909"/>
          <a:ext cx="9191625" cy="933450"/>
        </p:xfrm>
        <a:graphic>
          <a:graphicData uri="http://schemas.openxmlformats.org/presentationml/2006/ole">
            <mc:AlternateContent xmlns:mc="http://schemas.openxmlformats.org/markup-compatibility/2006">
              <mc:Choice xmlns:v="urn:schemas-microsoft-com:vml" Requires="v">
                <p:oleObj spid="_x0000_s114805" name="Worksheet" r:id="rId4" imgW="9191348" imgH="933516" progId="Excel.Sheet.12">
                  <p:embed/>
                </p:oleObj>
              </mc:Choice>
              <mc:Fallback>
                <p:oleObj name="Worksheet" r:id="rId4" imgW="9191348" imgH="933516" progId="Excel.Sheet.12">
                  <p:embed/>
                  <p:pic>
                    <p:nvPicPr>
                      <p:cNvPr id="0" name=""/>
                      <p:cNvPicPr/>
                      <p:nvPr/>
                    </p:nvPicPr>
                    <p:blipFill>
                      <a:blip r:embed="rId5"/>
                      <a:stretch>
                        <a:fillRect/>
                      </a:stretch>
                    </p:blipFill>
                    <p:spPr>
                      <a:xfrm>
                        <a:off x="1143000" y="3405909"/>
                        <a:ext cx="9191625" cy="933450"/>
                      </a:xfrm>
                      <a:prstGeom prst="rect">
                        <a:avLst/>
                      </a:prstGeom>
                    </p:spPr>
                  </p:pic>
                </p:oleObj>
              </mc:Fallback>
            </mc:AlternateContent>
          </a:graphicData>
        </a:graphic>
      </p:graphicFrame>
    </p:spTree>
    <p:extLst>
      <p:ext uri="{BB962C8B-B14F-4D97-AF65-F5344CB8AC3E}">
        <p14:creationId xmlns:p14="http://schemas.microsoft.com/office/powerpoint/2010/main" val="3547363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8D643-5871-4375-A55F-18A53AB6E3EA}"/>
              </a:ext>
            </a:extLst>
          </p:cNvPr>
          <p:cNvSpPr/>
          <p:nvPr/>
        </p:nvSpPr>
        <p:spPr>
          <a:xfrm>
            <a:off x="2309" y="-28608"/>
            <a:ext cx="12192000"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1D288EC1-7FC1-4D6B-ABC9-DC5D10D3D731}"/>
              </a:ext>
            </a:extLst>
          </p:cNvPr>
          <p:cNvSpPr>
            <a:spLocks noGrp="1"/>
          </p:cNvSpPr>
          <p:nvPr>
            <p:ph type="title"/>
          </p:nvPr>
        </p:nvSpPr>
        <p:spPr>
          <a:xfrm>
            <a:off x="0" y="0"/>
            <a:ext cx="4246889" cy="678611"/>
          </a:xfrm>
        </p:spPr>
        <p:txBody>
          <a:bodyPr/>
          <a:lstStyle/>
          <a:p>
            <a:r>
              <a:rPr lang="en-US" dirty="0"/>
              <a:t>Silver Decisions</a:t>
            </a:r>
          </a:p>
        </p:txBody>
      </p:sp>
      <p:pic>
        <p:nvPicPr>
          <p:cNvPr id="4" name="Picture 3">
            <a:extLst>
              <a:ext uri="{FF2B5EF4-FFF2-40B4-BE49-F238E27FC236}">
                <a16:creationId xmlns:a16="http://schemas.microsoft.com/office/drawing/2014/main" id="{DE1B85E1-7229-4538-9C0E-36640FC786FB}"/>
              </a:ext>
            </a:extLst>
          </p:cNvPr>
          <p:cNvPicPr>
            <a:picLocks noChangeAspect="1"/>
          </p:cNvPicPr>
          <p:nvPr/>
        </p:nvPicPr>
        <p:blipFill>
          <a:blip r:embed="rId3"/>
          <a:stretch>
            <a:fillRect/>
          </a:stretch>
        </p:blipFill>
        <p:spPr>
          <a:xfrm>
            <a:off x="154162" y="1909714"/>
            <a:ext cx="2847619" cy="4314286"/>
          </a:xfrm>
          <a:prstGeom prst="rect">
            <a:avLst/>
          </a:prstGeom>
        </p:spPr>
      </p:pic>
      <p:sp>
        <p:nvSpPr>
          <p:cNvPr id="7" name="TextBox 6">
            <a:extLst>
              <a:ext uri="{FF2B5EF4-FFF2-40B4-BE49-F238E27FC236}">
                <a16:creationId xmlns:a16="http://schemas.microsoft.com/office/drawing/2014/main" id="{1571134E-C23A-4AEB-AC85-DCB523ED7D44}"/>
              </a:ext>
            </a:extLst>
          </p:cNvPr>
          <p:cNvSpPr txBox="1"/>
          <p:nvPr/>
        </p:nvSpPr>
        <p:spPr>
          <a:xfrm>
            <a:off x="1548663" y="5883138"/>
            <a:ext cx="1197764" cy="369332"/>
          </a:xfrm>
          <a:prstGeom prst="rect">
            <a:avLst/>
          </a:prstGeom>
          <a:noFill/>
        </p:spPr>
        <p:txBody>
          <a:bodyPr wrap="none" rtlCol="0">
            <a:spAutoFit/>
          </a:bodyPr>
          <a:lstStyle/>
          <a:p>
            <a:r>
              <a:rPr lang="en-US" dirty="0"/>
              <a:t>NoSurvey</a:t>
            </a:r>
          </a:p>
        </p:txBody>
      </p:sp>
      <p:sp>
        <p:nvSpPr>
          <p:cNvPr id="8" name="TextBox 7">
            <a:extLst>
              <a:ext uri="{FF2B5EF4-FFF2-40B4-BE49-F238E27FC236}">
                <a16:creationId xmlns:a16="http://schemas.microsoft.com/office/drawing/2014/main" id="{411CCCD2-FF40-4B4B-9E33-3B1C948EC333}"/>
              </a:ext>
            </a:extLst>
          </p:cNvPr>
          <p:cNvSpPr txBox="1"/>
          <p:nvPr/>
        </p:nvSpPr>
        <p:spPr>
          <a:xfrm>
            <a:off x="1539201" y="1982762"/>
            <a:ext cx="902811" cy="369332"/>
          </a:xfrm>
          <a:prstGeom prst="rect">
            <a:avLst/>
          </a:prstGeom>
          <a:noFill/>
        </p:spPr>
        <p:txBody>
          <a:bodyPr wrap="none" rtlCol="0">
            <a:spAutoFit/>
          </a:bodyPr>
          <a:lstStyle/>
          <a:p>
            <a:r>
              <a:rPr lang="en-US" dirty="0"/>
              <a:t>Survey</a:t>
            </a:r>
          </a:p>
        </p:txBody>
      </p:sp>
      <p:pic>
        <p:nvPicPr>
          <p:cNvPr id="6" name="Picture 5">
            <a:extLst>
              <a:ext uri="{FF2B5EF4-FFF2-40B4-BE49-F238E27FC236}">
                <a16:creationId xmlns:a16="http://schemas.microsoft.com/office/drawing/2014/main" id="{54C46F51-AB00-4B80-B88C-F4E4D0C626A6}"/>
              </a:ext>
            </a:extLst>
          </p:cNvPr>
          <p:cNvPicPr>
            <a:picLocks noChangeAspect="1"/>
          </p:cNvPicPr>
          <p:nvPr/>
        </p:nvPicPr>
        <p:blipFill>
          <a:blip r:embed="rId4"/>
          <a:stretch>
            <a:fillRect/>
          </a:stretch>
        </p:blipFill>
        <p:spPr>
          <a:xfrm>
            <a:off x="2767361" y="5243635"/>
            <a:ext cx="2066667" cy="1190476"/>
          </a:xfrm>
          <a:prstGeom prst="rect">
            <a:avLst/>
          </a:prstGeom>
        </p:spPr>
      </p:pic>
      <p:sp>
        <p:nvSpPr>
          <p:cNvPr id="11" name="TextBox 10">
            <a:extLst>
              <a:ext uri="{FF2B5EF4-FFF2-40B4-BE49-F238E27FC236}">
                <a16:creationId xmlns:a16="http://schemas.microsoft.com/office/drawing/2014/main" id="{2FAB623F-86F4-4F3E-A847-48C600508684}"/>
              </a:ext>
            </a:extLst>
          </p:cNvPr>
          <p:cNvSpPr txBox="1"/>
          <p:nvPr/>
        </p:nvSpPr>
        <p:spPr>
          <a:xfrm>
            <a:off x="3405352" y="5020830"/>
            <a:ext cx="582211" cy="369332"/>
          </a:xfrm>
          <a:prstGeom prst="rect">
            <a:avLst/>
          </a:prstGeom>
          <a:noFill/>
        </p:spPr>
        <p:txBody>
          <a:bodyPr wrap="none" rtlCol="0">
            <a:spAutoFit/>
          </a:bodyPr>
          <a:lstStyle/>
          <a:p>
            <a:r>
              <a:rPr lang="en-US" dirty="0"/>
              <a:t>Drill</a:t>
            </a:r>
          </a:p>
        </p:txBody>
      </p:sp>
      <p:sp>
        <p:nvSpPr>
          <p:cNvPr id="12" name="TextBox 11">
            <a:extLst>
              <a:ext uri="{FF2B5EF4-FFF2-40B4-BE49-F238E27FC236}">
                <a16:creationId xmlns:a16="http://schemas.microsoft.com/office/drawing/2014/main" id="{7CD9E915-47B7-46A5-8A59-5B9D6732DD55}"/>
              </a:ext>
            </a:extLst>
          </p:cNvPr>
          <p:cNvSpPr txBox="1"/>
          <p:nvPr/>
        </p:nvSpPr>
        <p:spPr>
          <a:xfrm>
            <a:off x="3447329" y="6039334"/>
            <a:ext cx="569387" cy="369332"/>
          </a:xfrm>
          <a:prstGeom prst="rect">
            <a:avLst/>
          </a:prstGeom>
          <a:noFill/>
        </p:spPr>
        <p:txBody>
          <a:bodyPr wrap="none" rtlCol="0">
            <a:spAutoFit/>
          </a:bodyPr>
          <a:lstStyle/>
          <a:p>
            <a:r>
              <a:rPr lang="en-US" dirty="0"/>
              <a:t>Sell</a:t>
            </a:r>
          </a:p>
        </p:txBody>
      </p:sp>
      <p:grpSp>
        <p:nvGrpSpPr>
          <p:cNvPr id="30" name="Group 29">
            <a:extLst>
              <a:ext uri="{FF2B5EF4-FFF2-40B4-BE49-F238E27FC236}">
                <a16:creationId xmlns:a16="http://schemas.microsoft.com/office/drawing/2014/main" id="{DE954D2D-55F9-4750-A549-4DD5938176EC}"/>
              </a:ext>
            </a:extLst>
          </p:cNvPr>
          <p:cNvGrpSpPr/>
          <p:nvPr/>
        </p:nvGrpSpPr>
        <p:grpSpPr>
          <a:xfrm>
            <a:off x="4834028" y="6212278"/>
            <a:ext cx="3592810" cy="409524"/>
            <a:chOff x="4908466" y="6055164"/>
            <a:chExt cx="3592810" cy="409524"/>
          </a:xfrm>
        </p:grpSpPr>
        <p:pic>
          <p:nvPicPr>
            <p:cNvPr id="10" name="Picture 9">
              <a:extLst>
                <a:ext uri="{FF2B5EF4-FFF2-40B4-BE49-F238E27FC236}">
                  <a16:creationId xmlns:a16="http://schemas.microsoft.com/office/drawing/2014/main" id="{B44F7596-BD35-4EA2-B30C-609359A987D6}"/>
                </a:ext>
              </a:extLst>
            </p:cNvPr>
            <p:cNvPicPr>
              <a:picLocks noChangeAspect="1"/>
            </p:cNvPicPr>
            <p:nvPr/>
          </p:nvPicPr>
          <p:blipFill>
            <a:blip r:embed="rId5"/>
            <a:stretch>
              <a:fillRect/>
            </a:stretch>
          </p:blipFill>
          <p:spPr>
            <a:xfrm>
              <a:off x="4908466" y="6055164"/>
              <a:ext cx="3314286" cy="352381"/>
            </a:xfrm>
            <a:prstGeom prst="rect">
              <a:avLst/>
            </a:prstGeom>
          </p:spPr>
        </p:pic>
        <p:sp>
          <p:nvSpPr>
            <p:cNvPr id="15" name="TextBox 14">
              <a:extLst>
                <a:ext uri="{FF2B5EF4-FFF2-40B4-BE49-F238E27FC236}">
                  <a16:creationId xmlns:a16="http://schemas.microsoft.com/office/drawing/2014/main" id="{3C4915C3-5ADA-4EEB-BC59-D886993CD1D0}"/>
                </a:ext>
              </a:extLst>
            </p:cNvPr>
            <p:cNvSpPr txBox="1"/>
            <p:nvPr/>
          </p:nvSpPr>
          <p:spPr>
            <a:xfrm>
              <a:off x="7944228" y="6095356"/>
              <a:ext cx="557048" cy="369332"/>
            </a:xfrm>
            <a:prstGeom prst="rect">
              <a:avLst/>
            </a:prstGeom>
            <a:noFill/>
          </p:spPr>
          <p:txBody>
            <a:bodyPr wrap="square" rtlCol="0">
              <a:spAutoFit/>
            </a:bodyPr>
            <a:lstStyle/>
            <a:p>
              <a:r>
                <a:rPr lang="en-US" dirty="0">
                  <a:solidFill>
                    <a:srgbClr val="FF0000"/>
                  </a:solidFill>
                </a:rPr>
                <a:t>90</a:t>
              </a:r>
            </a:p>
          </p:txBody>
        </p:sp>
      </p:grpSp>
      <p:pic>
        <p:nvPicPr>
          <p:cNvPr id="14" name="Picture 13">
            <a:extLst>
              <a:ext uri="{FF2B5EF4-FFF2-40B4-BE49-F238E27FC236}">
                <a16:creationId xmlns:a16="http://schemas.microsoft.com/office/drawing/2014/main" id="{4B606930-4805-4714-A99A-A43D90523D4D}"/>
              </a:ext>
            </a:extLst>
          </p:cNvPr>
          <p:cNvPicPr>
            <a:picLocks noChangeAspect="1"/>
          </p:cNvPicPr>
          <p:nvPr/>
        </p:nvPicPr>
        <p:blipFill>
          <a:blip r:embed="rId6"/>
          <a:stretch>
            <a:fillRect/>
          </a:stretch>
        </p:blipFill>
        <p:spPr>
          <a:xfrm>
            <a:off x="4383432" y="4757857"/>
            <a:ext cx="4009524" cy="1342857"/>
          </a:xfrm>
          <a:prstGeom prst="rect">
            <a:avLst/>
          </a:prstGeom>
        </p:spPr>
      </p:pic>
      <p:sp>
        <p:nvSpPr>
          <p:cNvPr id="18" name="TextBox 17">
            <a:extLst>
              <a:ext uri="{FF2B5EF4-FFF2-40B4-BE49-F238E27FC236}">
                <a16:creationId xmlns:a16="http://schemas.microsoft.com/office/drawing/2014/main" id="{1889CD57-2F5E-4D38-816E-4514E706F651}"/>
              </a:ext>
            </a:extLst>
          </p:cNvPr>
          <p:cNvSpPr txBox="1"/>
          <p:nvPr/>
        </p:nvSpPr>
        <p:spPr>
          <a:xfrm>
            <a:off x="5280357" y="4713975"/>
            <a:ext cx="466794" cy="369332"/>
          </a:xfrm>
          <a:prstGeom prst="rect">
            <a:avLst/>
          </a:prstGeom>
          <a:noFill/>
        </p:spPr>
        <p:txBody>
          <a:bodyPr wrap="none" rtlCol="0">
            <a:spAutoFit/>
          </a:bodyPr>
          <a:lstStyle/>
          <a:p>
            <a:r>
              <a:rPr lang="en-US" dirty="0"/>
              <a:t>Oil</a:t>
            </a:r>
          </a:p>
        </p:txBody>
      </p:sp>
      <p:sp>
        <p:nvSpPr>
          <p:cNvPr id="19" name="TextBox 18">
            <a:extLst>
              <a:ext uri="{FF2B5EF4-FFF2-40B4-BE49-F238E27FC236}">
                <a16:creationId xmlns:a16="http://schemas.microsoft.com/office/drawing/2014/main" id="{7D7DE3A7-3DC2-4AFB-ABBF-E2A3736DD86E}"/>
              </a:ext>
            </a:extLst>
          </p:cNvPr>
          <p:cNvSpPr txBox="1"/>
          <p:nvPr/>
        </p:nvSpPr>
        <p:spPr>
          <a:xfrm>
            <a:off x="5257175" y="5382898"/>
            <a:ext cx="805683" cy="369332"/>
          </a:xfrm>
          <a:prstGeom prst="rect">
            <a:avLst/>
          </a:prstGeom>
          <a:noFill/>
        </p:spPr>
        <p:txBody>
          <a:bodyPr wrap="square" rtlCol="0">
            <a:spAutoFit/>
          </a:bodyPr>
          <a:lstStyle/>
          <a:p>
            <a:r>
              <a:rPr lang="en-US" dirty="0"/>
              <a:t>Dry</a:t>
            </a:r>
          </a:p>
        </p:txBody>
      </p:sp>
      <p:sp>
        <p:nvSpPr>
          <p:cNvPr id="20" name="TextBox 19">
            <a:extLst>
              <a:ext uri="{FF2B5EF4-FFF2-40B4-BE49-F238E27FC236}">
                <a16:creationId xmlns:a16="http://schemas.microsoft.com/office/drawing/2014/main" id="{5D5C43DD-9ED3-41E1-BACA-EC16556D2B13}"/>
              </a:ext>
            </a:extLst>
          </p:cNvPr>
          <p:cNvSpPr txBox="1"/>
          <p:nvPr/>
        </p:nvSpPr>
        <p:spPr>
          <a:xfrm>
            <a:off x="6084978" y="4630696"/>
            <a:ext cx="761978" cy="369332"/>
          </a:xfrm>
          <a:prstGeom prst="rect">
            <a:avLst/>
          </a:prstGeom>
          <a:noFill/>
        </p:spPr>
        <p:txBody>
          <a:bodyPr wrap="square" rtlCol="0">
            <a:spAutoFit/>
          </a:bodyPr>
          <a:lstStyle/>
          <a:p>
            <a:r>
              <a:rPr lang="en-US" dirty="0">
                <a:solidFill>
                  <a:srgbClr val="FF0000"/>
                </a:solidFill>
              </a:rPr>
              <a:t>0.25</a:t>
            </a:r>
          </a:p>
        </p:txBody>
      </p:sp>
      <p:sp>
        <p:nvSpPr>
          <p:cNvPr id="21" name="TextBox 20">
            <a:extLst>
              <a:ext uri="{FF2B5EF4-FFF2-40B4-BE49-F238E27FC236}">
                <a16:creationId xmlns:a16="http://schemas.microsoft.com/office/drawing/2014/main" id="{7C419B69-8112-492A-885D-3AC566C2A4BC}"/>
              </a:ext>
            </a:extLst>
          </p:cNvPr>
          <p:cNvSpPr txBox="1"/>
          <p:nvPr/>
        </p:nvSpPr>
        <p:spPr>
          <a:xfrm>
            <a:off x="6232503" y="5674659"/>
            <a:ext cx="761978" cy="369332"/>
          </a:xfrm>
          <a:prstGeom prst="rect">
            <a:avLst/>
          </a:prstGeom>
          <a:noFill/>
        </p:spPr>
        <p:txBody>
          <a:bodyPr wrap="square" rtlCol="0">
            <a:spAutoFit/>
          </a:bodyPr>
          <a:lstStyle/>
          <a:p>
            <a:r>
              <a:rPr lang="en-US" dirty="0">
                <a:solidFill>
                  <a:srgbClr val="FF0000"/>
                </a:solidFill>
              </a:rPr>
              <a:t>0.75</a:t>
            </a:r>
          </a:p>
        </p:txBody>
      </p:sp>
      <p:sp>
        <p:nvSpPr>
          <p:cNvPr id="22" name="TextBox 21">
            <a:extLst>
              <a:ext uri="{FF2B5EF4-FFF2-40B4-BE49-F238E27FC236}">
                <a16:creationId xmlns:a16="http://schemas.microsoft.com/office/drawing/2014/main" id="{76558B70-E149-47DA-8395-F9B4FAFDC0C2}"/>
              </a:ext>
            </a:extLst>
          </p:cNvPr>
          <p:cNvSpPr txBox="1"/>
          <p:nvPr/>
        </p:nvSpPr>
        <p:spPr>
          <a:xfrm>
            <a:off x="7622285" y="4610228"/>
            <a:ext cx="761978" cy="369332"/>
          </a:xfrm>
          <a:prstGeom prst="rect">
            <a:avLst/>
          </a:prstGeom>
          <a:noFill/>
        </p:spPr>
        <p:txBody>
          <a:bodyPr wrap="square" rtlCol="0">
            <a:spAutoFit/>
          </a:bodyPr>
          <a:lstStyle/>
          <a:p>
            <a:r>
              <a:rPr lang="en-US" dirty="0">
                <a:solidFill>
                  <a:srgbClr val="FF0000"/>
                </a:solidFill>
              </a:rPr>
              <a:t>800</a:t>
            </a:r>
          </a:p>
        </p:txBody>
      </p:sp>
      <p:sp>
        <p:nvSpPr>
          <p:cNvPr id="23" name="TextBox 22">
            <a:extLst>
              <a:ext uri="{FF2B5EF4-FFF2-40B4-BE49-F238E27FC236}">
                <a16:creationId xmlns:a16="http://schemas.microsoft.com/office/drawing/2014/main" id="{D5B2FCFC-A8B0-4CC6-971C-7174ADFD1100}"/>
              </a:ext>
            </a:extLst>
          </p:cNvPr>
          <p:cNvSpPr txBox="1"/>
          <p:nvPr/>
        </p:nvSpPr>
        <p:spPr>
          <a:xfrm>
            <a:off x="7838130" y="5339016"/>
            <a:ext cx="352074" cy="369332"/>
          </a:xfrm>
          <a:prstGeom prst="rect">
            <a:avLst/>
          </a:prstGeom>
          <a:noFill/>
        </p:spPr>
        <p:txBody>
          <a:bodyPr wrap="square" rtlCol="0">
            <a:spAutoFit/>
          </a:bodyPr>
          <a:lstStyle/>
          <a:p>
            <a:r>
              <a:rPr lang="en-US" dirty="0">
                <a:solidFill>
                  <a:srgbClr val="FF0000"/>
                </a:solidFill>
              </a:rPr>
              <a:t>0</a:t>
            </a:r>
          </a:p>
        </p:txBody>
      </p:sp>
      <p:sp>
        <p:nvSpPr>
          <p:cNvPr id="24" name="TextBox 23">
            <a:extLst>
              <a:ext uri="{FF2B5EF4-FFF2-40B4-BE49-F238E27FC236}">
                <a16:creationId xmlns:a16="http://schemas.microsoft.com/office/drawing/2014/main" id="{7CB49F2C-ED46-4C4A-B649-9B17F464BB54}"/>
              </a:ext>
            </a:extLst>
          </p:cNvPr>
          <p:cNvSpPr txBox="1"/>
          <p:nvPr/>
        </p:nvSpPr>
        <p:spPr>
          <a:xfrm>
            <a:off x="5112388" y="5154350"/>
            <a:ext cx="793509" cy="369332"/>
          </a:xfrm>
          <a:prstGeom prst="rect">
            <a:avLst/>
          </a:prstGeom>
          <a:noFill/>
        </p:spPr>
        <p:txBody>
          <a:bodyPr wrap="square" rtlCol="0">
            <a:spAutoFit/>
          </a:bodyPr>
          <a:lstStyle/>
          <a:p>
            <a:r>
              <a:rPr lang="en-US" dirty="0">
                <a:solidFill>
                  <a:srgbClr val="00B050"/>
                </a:solidFill>
              </a:rPr>
              <a:t>200</a:t>
            </a:r>
          </a:p>
        </p:txBody>
      </p:sp>
      <p:sp>
        <p:nvSpPr>
          <p:cNvPr id="25" name="TextBox 24">
            <a:extLst>
              <a:ext uri="{FF2B5EF4-FFF2-40B4-BE49-F238E27FC236}">
                <a16:creationId xmlns:a16="http://schemas.microsoft.com/office/drawing/2014/main" id="{3EF8CFC7-F29D-415A-B1F3-B1223639EA32}"/>
              </a:ext>
            </a:extLst>
          </p:cNvPr>
          <p:cNvSpPr txBox="1"/>
          <p:nvPr/>
        </p:nvSpPr>
        <p:spPr>
          <a:xfrm>
            <a:off x="4263152" y="4979560"/>
            <a:ext cx="793509" cy="369332"/>
          </a:xfrm>
          <a:prstGeom prst="rect">
            <a:avLst/>
          </a:prstGeom>
          <a:noFill/>
        </p:spPr>
        <p:txBody>
          <a:bodyPr wrap="square" rtlCol="0">
            <a:spAutoFit/>
          </a:bodyPr>
          <a:lstStyle/>
          <a:p>
            <a:r>
              <a:rPr lang="en-US" dirty="0">
                <a:solidFill>
                  <a:srgbClr val="FF0000"/>
                </a:solidFill>
              </a:rPr>
              <a:t>-100</a:t>
            </a:r>
          </a:p>
        </p:txBody>
      </p:sp>
      <p:sp>
        <p:nvSpPr>
          <p:cNvPr id="26" name="TextBox 25">
            <a:extLst>
              <a:ext uri="{FF2B5EF4-FFF2-40B4-BE49-F238E27FC236}">
                <a16:creationId xmlns:a16="http://schemas.microsoft.com/office/drawing/2014/main" id="{6BB08B3F-D550-494F-B909-D1054AB10F8D}"/>
              </a:ext>
            </a:extLst>
          </p:cNvPr>
          <p:cNvSpPr txBox="1"/>
          <p:nvPr/>
        </p:nvSpPr>
        <p:spPr>
          <a:xfrm>
            <a:off x="2764320" y="5067058"/>
            <a:ext cx="820821" cy="369332"/>
          </a:xfrm>
          <a:prstGeom prst="rect">
            <a:avLst/>
          </a:prstGeom>
          <a:noFill/>
        </p:spPr>
        <p:txBody>
          <a:bodyPr wrap="square" rtlCol="0">
            <a:spAutoFit/>
          </a:bodyPr>
          <a:lstStyle/>
          <a:p>
            <a:r>
              <a:rPr lang="en-US" dirty="0">
                <a:solidFill>
                  <a:srgbClr val="00B050"/>
                </a:solidFill>
              </a:rPr>
              <a:t>100</a:t>
            </a:r>
          </a:p>
        </p:txBody>
      </p:sp>
      <p:sp>
        <p:nvSpPr>
          <p:cNvPr id="27" name="TextBox 26">
            <a:extLst>
              <a:ext uri="{FF2B5EF4-FFF2-40B4-BE49-F238E27FC236}">
                <a16:creationId xmlns:a16="http://schemas.microsoft.com/office/drawing/2014/main" id="{AD9E902F-63B3-4F16-A177-EC6A78C15C1D}"/>
              </a:ext>
            </a:extLst>
          </p:cNvPr>
          <p:cNvSpPr txBox="1"/>
          <p:nvPr/>
        </p:nvSpPr>
        <p:spPr>
          <a:xfrm>
            <a:off x="2797447" y="6023070"/>
            <a:ext cx="820821" cy="369332"/>
          </a:xfrm>
          <a:prstGeom prst="rect">
            <a:avLst/>
          </a:prstGeom>
          <a:noFill/>
        </p:spPr>
        <p:txBody>
          <a:bodyPr wrap="square" rtlCol="0">
            <a:spAutoFit/>
          </a:bodyPr>
          <a:lstStyle/>
          <a:p>
            <a:r>
              <a:rPr lang="en-US" dirty="0">
                <a:solidFill>
                  <a:srgbClr val="00B050"/>
                </a:solidFill>
              </a:rPr>
              <a:t>90</a:t>
            </a:r>
          </a:p>
        </p:txBody>
      </p:sp>
      <p:sp>
        <p:nvSpPr>
          <p:cNvPr id="28" name="TextBox 27">
            <a:extLst>
              <a:ext uri="{FF2B5EF4-FFF2-40B4-BE49-F238E27FC236}">
                <a16:creationId xmlns:a16="http://schemas.microsoft.com/office/drawing/2014/main" id="{6C6C4BBE-932B-4B1F-9391-0B365D943B86}"/>
              </a:ext>
            </a:extLst>
          </p:cNvPr>
          <p:cNvSpPr txBox="1"/>
          <p:nvPr/>
        </p:nvSpPr>
        <p:spPr>
          <a:xfrm>
            <a:off x="1549307" y="5484856"/>
            <a:ext cx="820821" cy="369332"/>
          </a:xfrm>
          <a:prstGeom prst="rect">
            <a:avLst/>
          </a:prstGeom>
          <a:noFill/>
        </p:spPr>
        <p:txBody>
          <a:bodyPr wrap="square" rtlCol="0">
            <a:spAutoFit/>
          </a:bodyPr>
          <a:lstStyle/>
          <a:p>
            <a:r>
              <a:rPr lang="en-US" dirty="0">
                <a:solidFill>
                  <a:srgbClr val="00B050"/>
                </a:solidFill>
              </a:rPr>
              <a:t>100</a:t>
            </a:r>
          </a:p>
        </p:txBody>
      </p:sp>
      <p:pic>
        <p:nvPicPr>
          <p:cNvPr id="17" name="Picture 16">
            <a:extLst>
              <a:ext uri="{FF2B5EF4-FFF2-40B4-BE49-F238E27FC236}">
                <a16:creationId xmlns:a16="http://schemas.microsoft.com/office/drawing/2014/main" id="{DF7CC803-1537-4CD2-8BA0-091CB11A48A1}"/>
              </a:ext>
            </a:extLst>
          </p:cNvPr>
          <p:cNvPicPr>
            <a:picLocks noChangeAspect="1"/>
          </p:cNvPicPr>
          <p:nvPr/>
        </p:nvPicPr>
        <p:blipFill>
          <a:blip r:embed="rId7"/>
          <a:stretch>
            <a:fillRect/>
          </a:stretch>
        </p:blipFill>
        <p:spPr>
          <a:xfrm>
            <a:off x="2929266" y="998558"/>
            <a:ext cx="1904762" cy="3066667"/>
          </a:xfrm>
          <a:prstGeom prst="rect">
            <a:avLst/>
          </a:prstGeom>
        </p:spPr>
      </p:pic>
      <p:sp>
        <p:nvSpPr>
          <p:cNvPr id="31" name="TextBox 30">
            <a:extLst>
              <a:ext uri="{FF2B5EF4-FFF2-40B4-BE49-F238E27FC236}">
                <a16:creationId xmlns:a16="http://schemas.microsoft.com/office/drawing/2014/main" id="{1467B86F-2ECE-4B76-8E80-8058BAFC4903}"/>
              </a:ext>
            </a:extLst>
          </p:cNvPr>
          <p:cNvSpPr txBox="1"/>
          <p:nvPr/>
        </p:nvSpPr>
        <p:spPr>
          <a:xfrm>
            <a:off x="2416458" y="2014135"/>
            <a:ext cx="761978" cy="369332"/>
          </a:xfrm>
          <a:prstGeom prst="rect">
            <a:avLst/>
          </a:prstGeom>
          <a:noFill/>
        </p:spPr>
        <p:txBody>
          <a:bodyPr wrap="square" rtlCol="0">
            <a:spAutoFit/>
          </a:bodyPr>
          <a:lstStyle/>
          <a:p>
            <a:r>
              <a:rPr lang="en-US" dirty="0">
                <a:solidFill>
                  <a:srgbClr val="FF0000"/>
                </a:solidFill>
              </a:rPr>
              <a:t>-30</a:t>
            </a:r>
          </a:p>
        </p:txBody>
      </p:sp>
      <p:sp>
        <p:nvSpPr>
          <p:cNvPr id="32" name="TextBox 31">
            <a:extLst>
              <a:ext uri="{FF2B5EF4-FFF2-40B4-BE49-F238E27FC236}">
                <a16:creationId xmlns:a16="http://schemas.microsoft.com/office/drawing/2014/main" id="{A1DF7625-165D-45E0-90B3-18D89579BB6B}"/>
              </a:ext>
            </a:extLst>
          </p:cNvPr>
          <p:cNvSpPr txBox="1"/>
          <p:nvPr/>
        </p:nvSpPr>
        <p:spPr>
          <a:xfrm>
            <a:off x="3380511" y="1001218"/>
            <a:ext cx="1210588" cy="369332"/>
          </a:xfrm>
          <a:prstGeom prst="rect">
            <a:avLst/>
          </a:prstGeom>
          <a:noFill/>
        </p:spPr>
        <p:txBody>
          <a:bodyPr wrap="none" rtlCol="0">
            <a:spAutoFit/>
          </a:bodyPr>
          <a:lstStyle/>
          <a:p>
            <a:r>
              <a:rPr lang="en-US" dirty="0"/>
              <a:t>Favorable</a:t>
            </a:r>
          </a:p>
        </p:txBody>
      </p:sp>
      <p:sp>
        <p:nvSpPr>
          <p:cNvPr id="33" name="TextBox 32">
            <a:extLst>
              <a:ext uri="{FF2B5EF4-FFF2-40B4-BE49-F238E27FC236}">
                <a16:creationId xmlns:a16="http://schemas.microsoft.com/office/drawing/2014/main" id="{22E75317-64EC-4419-9824-6DA22917D279}"/>
              </a:ext>
            </a:extLst>
          </p:cNvPr>
          <p:cNvSpPr txBox="1"/>
          <p:nvPr/>
        </p:nvSpPr>
        <p:spPr>
          <a:xfrm>
            <a:off x="3413536" y="3503872"/>
            <a:ext cx="1568186" cy="369332"/>
          </a:xfrm>
          <a:prstGeom prst="rect">
            <a:avLst/>
          </a:prstGeom>
          <a:noFill/>
        </p:spPr>
        <p:txBody>
          <a:bodyPr wrap="none" rtlCol="0">
            <a:spAutoFit/>
          </a:bodyPr>
          <a:lstStyle/>
          <a:p>
            <a:r>
              <a:rPr lang="en-US" dirty="0"/>
              <a:t>Unfavorable</a:t>
            </a:r>
          </a:p>
        </p:txBody>
      </p:sp>
      <p:sp>
        <p:nvSpPr>
          <p:cNvPr id="34" name="TextBox 33">
            <a:extLst>
              <a:ext uri="{FF2B5EF4-FFF2-40B4-BE49-F238E27FC236}">
                <a16:creationId xmlns:a16="http://schemas.microsoft.com/office/drawing/2014/main" id="{749F3140-C888-418C-A010-F0BB9BB0D2EC}"/>
              </a:ext>
            </a:extLst>
          </p:cNvPr>
          <p:cNvSpPr txBox="1"/>
          <p:nvPr/>
        </p:nvSpPr>
        <p:spPr>
          <a:xfrm>
            <a:off x="3443977" y="1354413"/>
            <a:ext cx="761978" cy="369332"/>
          </a:xfrm>
          <a:prstGeom prst="rect">
            <a:avLst/>
          </a:prstGeom>
          <a:noFill/>
        </p:spPr>
        <p:txBody>
          <a:bodyPr wrap="square" rtlCol="0">
            <a:spAutoFit/>
          </a:bodyPr>
          <a:lstStyle/>
          <a:p>
            <a:r>
              <a:rPr lang="en-US" dirty="0">
                <a:solidFill>
                  <a:srgbClr val="FF0000"/>
                </a:solidFill>
              </a:rPr>
              <a:t>0.3</a:t>
            </a:r>
          </a:p>
        </p:txBody>
      </p:sp>
      <p:sp>
        <p:nvSpPr>
          <p:cNvPr id="35" name="TextBox 34">
            <a:extLst>
              <a:ext uri="{FF2B5EF4-FFF2-40B4-BE49-F238E27FC236}">
                <a16:creationId xmlns:a16="http://schemas.microsoft.com/office/drawing/2014/main" id="{2DB2A0C2-3CEA-4B28-AC79-E07D7ACFB022}"/>
              </a:ext>
            </a:extLst>
          </p:cNvPr>
          <p:cNvSpPr txBox="1"/>
          <p:nvPr/>
        </p:nvSpPr>
        <p:spPr>
          <a:xfrm>
            <a:off x="3366266" y="3192545"/>
            <a:ext cx="902695" cy="369332"/>
          </a:xfrm>
          <a:prstGeom prst="rect">
            <a:avLst/>
          </a:prstGeom>
          <a:noFill/>
        </p:spPr>
        <p:txBody>
          <a:bodyPr wrap="square" rtlCol="0">
            <a:spAutoFit/>
          </a:bodyPr>
          <a:lstStyle/>
          <a:p>
            <a:r>
              <a:rPr lang="en-US" dirty="0">
                <a:solidFill>
                  <a:srgbClr val="FF0000"/>
                </a:solidFill>
              </a:rPr>
              <a:t>0.7</a:t>
            </a:r>
          </a:p>
        </p:txBody>
      </p:sp>
      <p:grpSp>
        <p:nvGrpSpPr>
          <p:cNvPr id="29" name="Group 28">
            <a:extLst>
              <a:ext uri="{FF2B5EF4-FFF2-40B4-BE49-F238E27FC236}">
                <a16:creationId xmlns:a16="http://schemas.microsoft.com/office/drawing/2014/main" id="{9505E4B6-9787-40C7-BEA0-4F261A2B84E6}"/>
              </a:ext>
            </a:extLst>
          </p:cNvPr>
          <p:cNvGrpSpPr/>
          <p:nvPr/>
        </p:nvGrpSpPr>
        <p:grpSpPr>
          <a:xfrm>
            <a:off x="4680716" y="482378"/>
            <a:ext cx="2197771" cy="1453155"/>
            <a:chOff x="4755154" y="325264"/>
            <a:chExt cx="2197771" cy="1453155"/>
          </a:xfrm>
        </p:grpSpPr>
        <p:pic>
          <p:nvPicPr>
            <p:cNvPr id="37" name="Picture 36">
              <a:extLst>
                <a:ext uri="{FF2B5EF4-FFF2-40B4-BE49-F238E27FC236}">
                  <a16:creationId xmlns:a16="http://schemas.microsoft.com/office/drawing/2014/main" id="{7A6029B9-C323-4312-A7B8-FD1C0D971457}"/>
                </a:ext>
              </a:extLst>
            </p:cNvPr>
            <p:cNvPicPr>
              <a:picLocks noChangeAspect="1"/>
            </p:cNvPicPr>
            <p:nvPr/>
          </p:nvPicPr>
          <p:blipFill>
            <a:blip r:embed="rId4"/>
            <a:stretch>
              <a:fillRect/>
            </a:stretch>
          </p:blipFill>
          <p:spPr>
            <a:xfrm>
              <a:off x="4755154" y="587943"/>
              <a:ext cx="2066667" cy="1190476"/>
            </a:xfrm>
            <a:prstGeom prst="rect">
              <a:avLst/>
            </a:prstGeom>
          </p:spPr>
        </p:pic>
        <p:sp>
          <p:nvSpPr>
            <p:cNvPr id="38" name="TextBox 37">
              <a:extLst>
                <a:ext uri="{FF2B5EF4-FFF2-40B4-BE49-F238E27FC236}">
                  <a16:creationId xmlns:a16="http://schemas.microsoft.com/office/drawing/2014/main" id="{339103D9-783F-42DB-8583-FC7920328AA9}"/>
                </a:ext>
              </a:extLst>
            </p:cNvPr>
            <p:cNvSpPr txBox="1"/>
            <p:nvPr/>
          </p:nvSpPr>
          <p:spPr>
            <a:xfrm>
              <a:off x="5472188" y="359228"/>
              <a:ext cx="582211" cy="369332"/>
            </a:xfrm>
            <a:prstGeom prst="rect">
              <a:avLst/>
            </a:prstGeom>
            <a:noFill/>
          </p:spPr>
          <p:txBody>
            <a:bodyPr wrap="none" rtlCol="0">
              <a:spAutoFit/>
            </a:bodyPr>
            <a:lstStyle/>
            <a:p>
              <a:r>
                <a:rPr lang="en-US" dirty="0"/>
                <a:t>Drill</a:t>
              </a:r>
            </a:p>
          </p:txBody>
        </p:sp>
        <p:sp>
          <p:nvSpPr>
            <p:cNvPr id="39" name="TextBox 38">
              <a:extLst>
                <a:ext uri="{FF2B5EF4-FFF2-40B4-BE49-F238E27FC236}">
                  <a16:creationId xmlns:a16="http://schemas.microsoft.com/office/drawing/2014/main" id="{1E66C18C-F4CC-4521-A4A7-369E64BF82AA}"/>
                </a:ext>
              </a:extLst>
            </p:cNvPr>
            <p:cNvSpPr txBox="1"/>
            <p:nvPr/>
          </p:nvSpPr>
          <p:spPr>
            <a:xfrm>
              <a:off x="5528352" y="1392702"/>
              <a:ext cx="569387" cy="369332"/>
            </a:xfrm>
            <a:prstGeom prst="rect">
              <a:avLst/>
            </a:prstGeom>
            <a:noFill/>
          </p:spPr>
          <p:txBody>
            <a:bodyPr wrap="none" rtlCol="0">
              <a:spAutoFit/>
            </a:bodyPr>
            <a:lstStyle/>
            <a:p>
              <a:r>
                <a:rPr lang="en-US" dirty="0"/>
                <a:t>Sell</a:t>
              </a:r>
            </a:p>
          </p:txBody>
        </p:sp>
        <p:sp>
          <p:nvSpPr>
            <p:cNvPr id="40" name="TextBox 39">
              <a:extLst>
                <a:ext uri="{FF2B5EF4-FFF2-40B4-BE49-F238E27FC236}">
                  <a16:creationId xmlns:a16="http://schemas.microsoft.com/office/drawing/2014/main" id="{0DB35FC6-7460-4829-A209-295A95890BB9}"/>
                </a:ext>
              </a:extLst>
            </p:cNvPr>
            <p:cNvSpPr txBox="1"/>
            <p:nvPr/>
          </p:nvSpPr>
          <p:spPr>
            <a:xfrm>
              <a:off x="6159416" y="325264"/>
              <a:ext cx="793509" cy="369332"/>
            </a:xfrm>
            <a:prstGeom prst="rect">
              <a:avLst/>
            </a:prstGeom>
            <a:noFill/>
          </p:spPr>
          <p:txBody>
            <a:bodyPr wrap="square" rtlCol="0">
              <a:spAutoFit/>
            </a:bodyPr>
            <a:lstStyle/>
            <a:p>
              <a:r>
                <a:rPr lang="en-US" dirty="0">
                  <a:solidFill>
                    <a:srgbClr val="FF0000"/>
                  </a:solidFill>
                </a:rPr>
                <a:t>-100</a:t>
              </a:r>
            </a:p>
          </p:txBody>
        </p:sp>
      </p:grpSp>
      <p:grpSp>
        <p:nvGrpSpPr>
          <p:cNvPr id="42" name="Group 41">
            <a:extLst>
              <a:ext uri="{FF2B5EF4-FFF2-40B4-BE49-F238E27FC236}">
                <a16:creationId xmlns:a16="http://schemas.microsoft.com/office/drawing/2014/main" id="{A66CE945-9B44-4EB4-952F-254E4AD0AE7E}"/>
              </a:ext>
            </a:extLst>
          </p:cNvPr>
          <p:cNvGrpSpPr/>
          <p:nvPr/>
        </p:nvGrpSpPr>
        <p:grpSpPr>
          <a:xfrm>
            <a:off x="4680716" y="2901357"/>
            <a:ext cx="2129312" cy="1477587"/>
            <a:chOff x="4755154" y="300832"/>
            <a:chExt cx="2129312" cy="1477587"/>
          </a:xfrm>
        </p:grpSpPr>
        <p:pic>
          <p:nvPicPr>
            <p:cNvPr id="43" name="Picture 42">
              <a:extLst>
                <a:ext uri="{FF2B5EF4-FFF2-40B4-BE49-F238E27FC236}">
                  <a16:creationId xmlns:a16="http://schemas.microsoft.com/office/drawing/2014/main" id="{352FE716-305B-4DB6-9D18-7E10CB1F7230}"/>
                </a:ext>
              </a:extLst>
            </p:cNvPr>
            <p:cNvPicPr>
              <a:picLocks noChangeAspect="1"/>
            </p:cNvPicPr>
            <p:nvPr/>
          </p:nvPicPr>
          <p:blipFill>
            <a:blip r:embed="rId4"/>
            <a:stretch>
              <a:fillRect/>
            </a:stretch>
          </p:blipFill>
          <p:spPr>
            <a:xfrm>
              <a:off x="4755154" y="587943"/>
              <a:ext cx="2066667" cy="1190476"/>
            </a:xfrm>
            <a:prstGeom prst="rect">
              <a:avLst/>
            </a:prstGeom>
          </p:spPr>
        </p:pic>
        <p:sp>
          <p:nvSpPr>
            <p:cNvPr id="44" name="TextBox 43">
              <a:extLst>
                <a:ext uri="{FF2B5EF4-FFF2-40B4-BE49-F238E27FC236}">
                  <a16:creationId xmlns:a16="http://schemas.microsoft.com/office/drawing/2014/main" id="{40A1197F-8423-42BD-8E0F-10329C29A6A1}"/>
                </a:ext>
              </a:extLst>
            </p:cNvPr>
            <p:cNvSpPr txBox="1"/>
            <p:nvPr/>
          </p:nvSpPr>
          <p:spPr>
            <a:xfrm>
              <a:off x="5506565" y="375613"/>
              <a:ext cx="582211" cy="369332"/>
            </a:xfrm>
            <a:prstGeom prst="rect">
              <a:avLst/>
            </a:prstGeom>
            <a:noFill/>
          </p:spPr>
          <p:txBody>
            <a:bodyPr wrap="none" rtlCol="0">
              <a:spAutoFit/>
            </a:bodyPr>
            <a:lstStyle/>
            <a:p>
              <a:r>
                <a:rPr lang="en-US" dirty="0"/>
                <a:t>Drill</a:t>
              </a:r>
            </a:p>
          </p:txBody>
        </p:sp>
        <p:sp>
          <p:nvSpPr>
            <p:cNvPr id="45" name="TextBox 44">
              <a:extLst>
                <a:ext uri="{FF2B5EF4-FFF2-40B4-BE49-F238E27FC236}">
                  <a16:creationId xmlns:a16="http://schemas.microsoft.com/office/drawing/2014/main" id="{2D372DB3-3160-4058-9C6B-E183BB80B583}"/>
                </a:ext>
              </a:extLst>
            </p:cNvPr>
            <p:cNvSpPr txBox="1"/>
            <p:nvPr/>
          </p:nvSpPr>
          <p:spPr>
            <a:xfrm>
              <a:off x="5534122" y="1373100"/>
              <a:ext cx="569387" cy="369332"/>
            </a:xfrm>
            <a:prstGeom prst="rect">
              <a:avLst/>
            </a:prstGeom>
            <a:noFill/>
          </p:spPr>
          <p:txBody>
            <a:bodyPr wrap="none" rtlCol="0">
              <a:spAutoFit/>
            </a:bodyPr>
            <a:lstStyle/>
            <a:p>
              <a:r>
                <a:rPr lang="en-US" dirty="0"/>
                <a:t>Sell</a:t>
              </a:r>
            </a:p>
          </p:txBody>
        </p:sp>
        <p:sp>
          <p:nvSpPr>
            <p:cNvPr id="46" name="TextBox 45">
              <a:extLst>
                <a:ext uri="{FF2B5EF4-FFF2-40B4-BE49-F238E27FC236}">
                  <a16:creationId xmlns:a16="http://schemas.microsoft.com/office/drawing/2014/main" id="{610E81F5-C40D-4EE4-8B08-04FD4B58FA79}"/>
                </a:ext>
              </a:extLst>
            </p:cNvPr>
            <p:cNvSpPr txBox="1"/>
            <p:nvPr/>
          </p:nvSpPr>
          <p:spPr>
            <a:xfrm>
              <a:off x="6090957" y="300832"/>
              <a:ext cx="793509" cy="369332"/>
            </a:xfrm>
            <a:prstGeom prst="rect">
              <a:avLst/>
            </a:prstGeom>
            <a:noFill/>
          </p:spPr>
          <p:txBody>
            <a:bodyPr wrap="square" rtlCol="0">
              <a:spAutoFit/>
            </a:bodyPr>
            <a:lstStyle/>
            <a:p>
              <a:r>
                <a:rPr lang="en-US" dirty="0">
                  <a:solidFill>
                    <a:srgbClr val="FF0000"/>
                  </a:solidFill>
                </a:rPr>
                <a:t>-100</a:t>
              </a:r>
            </a:p>
          </p:txBody>
        </p:sp>
      </p:grpSp>
      <p:grpSp>
        <p:nvGrpSpPr>
          <p:cNvPr id="41" name="Group 40">
            <a:extLst>
              <a:ext uri="{FF2B5EF4-FFF2-40B4-BE49-F238E27FC236}">
                <a16:creationId xmlns:a16="http://schemas.microsoft.com/office/drawing/2014/main" id="{53867FCE-D2DA-433B-A91A-772E62D8C344}"/>
              </a:ext>
            </a:extLst>
          </p:cNvPr>
          <p:cNvGrpSpPr/>
          <p:nvPr/>
        </p:nvGrpSpPr>
        <p:grpSpPr>
          <a:xfrm>
            <a:off x="6735813" y="1660811"/>
            <a:ext cx="4013149" cy="2875834"/>
            <a:chOff x="6810251" y="1503697"/>
            <a:chExt cx="4013149" cy="2875834"/>
          </a:xfrm>
        </p:grpSpPr>
        <p:pic>
          <p:nvPicPr>
            <p:cNvPr id="49" name="Picture 48">
              <a:extLst>
                <a:ext uri="{FF2B5EF4-FFF2-40B4-BE49-F238E27FC236}">
                  <a16:creationId xmlns:a16="http://schemas.microsoft.com/office/drawing/2014/main" id="{A662B703-501E-47D9-9F5A-2E4DC05C13B8}"/>
                </a:ext>
              </a:extLst>
            </p:cNvPr>
            <p:cNvPicPr>
              <a:picLocks noChangeAspect="1"/>
            </p:cNvPicPr>
            <p:nvPr/>
          </p:nvPicPr>
          <p:blipFill>
            <a:blip r:embed="rId5"/>
            <a:stretch>
              <a:fillRect/>
            </a:stretch>
          </p:blipFill>
          <p:spPr>
            <a:xfrm>
              <a:off x="6810251" y="1566631"/>
              <a:ext cx="3314286" cy="352381"/>
            </a:xfrm>
            <a:prstGeom prst="rect">
              <a:avLst/>
            </a:prstGeom>
          </p:spPr>
        </p:pic>
        <p:sp>
          <p:nvSpPr>
            <p:cNvPr id="50" name="TextBox 49">
              <a:extLst>
                <a:ext uri="{FF2B5EF4-FFF2-40B4-BE49-F238E27FC236}">
                  <a16:creationId xmlns:a16="http://schemas.microsoft.com/office/drawing/2014/main" id="{B5F60239-3112-4455-87A6-27E113BF371F}"/>
                </a:ext>
              </a:extLst>
            </p:cNvPr>
            <p:cNvSpPr txBox="1"/>
            <p:nvPr/>
          </p:nvSpPr>
          <p:spPr>
            <a:xfrm>
              <a:off x="10192682" y="1503697"/>
              <a:ext cx="557048" cy="369332"/>
            </a:xfrm>
            <a:prstGeom prst="rect">
              <a:avLst/>
            </a:prstGeom>
            <a:noFill/>
          </p:spPr>
          <p:txBody>
            <a:bodyPr wrap="square" rtlCol="0">
              <a:spAutoFit/>
            </a:bodyPr>
            <a:lstStyle/>
            <a:p>
              <a:r>
                <a:rPr lang="en-US" dirty="0">
                  <a:solidFill>
                    <a:srgbClr val="FF0000"/>
                  </a:solidFill>
                </a:rPr>
                <a:t>90</a:t>
              </a:r>
            </a:p>
          </p:txBody>
        </p:sp>
        <p:pic>
          <p:nvPicPr>
            <p:cNvPr id="51" name="Picture 50">
              <a:extLst>
                <a:ext uri="{FF2B5EF4-FFF2-40B4-BE49-F238E27FC236}">
                  <a16:creationId xmlns:a16="http://schemas.microsoft.com/office/drawing/2014/main" id="{E8BC305B-5952-4803-8476-C09E244649A7}"/>
                </a:ext>
              </a:extLst>
            </p:cNvPr>
            <p:cNvPicPr>
              <a:picLocks noChangeAspect="1"/>
            </p:cNvPicPr>
            <p:nvPr/>
          </p:nvPicPr>
          <p:blipFill>
            <a:blip r:embed="rId5"/>
            <a:stretch>
              <a:fillRect/>
            </a:stretch>
          </p:blipFill>
          <p:spPr>
            <a:xfrm>
              <a:off x="6857464" y="4007152"/>
              <a:ext cx="3314286" cy="352381"/>
            </a:xfrm>
            <a:prstGeom prst="rect">
              <a:avLst/>
            </a:prstGeom>
          </p:spPr>
        </p:pic>
        <p:sp>
          <p:nvSpPr>
            <p:cNvPr id="52" name="TextBox 51">
              <a:extLst>
                <a:ext uri="{FF2B5EF4-FFF2-40B4-BE49-F238E27FC236}">
                  <a16:creationId xmlns:a16="http://schemas.microsoft.com/office/drawing/2014/main" id="{E71A2059-98F1-4261-98F8-C1B826043CEC}"/>
                </a:ext>
              </a:extLst>
            </p:cNvPr>
            <p:cNvSpPr txBox="1"/>
            <p:nvPr/>
          </p:nvSpPr>
          <p:spPr>
            <a:xfrm>
              <a:off x="10266352" y="4010199"/>
              <a:ext cx="557048" cy="369332"/>
            </a:xfrm>
            <a:prstGeom prst="rect">
              <a:avLst/>
            </a:prstGeom>
            <a:noFill/>
          </p:spPr>
          <p:txBody>
            <a:bodyPr wrap="square" rtlCol="0">
              <a:spAutoFit/>
            </a:bodyPr>
            <a:lstStyle/>
            <a:p>
              <a:r>
                <a:rPr lang="en-US" dirty="0">
                  <a:solidFill>
                    <a:srgbClr val="FF0000"/>
                  </a:solidFill>
                </a:rPr>
                <a:t>90</a:t>
              </a:r>
            </a:p>
          </p:txBody>
        </p:sp>
      </p:grpSp>
      <p:pic>
        <p:nvPicPr>
          <p:cNvPr id="53" name="Picture 52">
            <a:extLst>
              <a:ext uri="{FF2B5EF4-FFF2-40B4-BE49-F238E27FC236}">
                <a16:creationId xmlns:a16="http://schemas.microsoft.com/office/drawing/2014/main" id="{E5CA7802-E060-446D-86E6-AD4E5F68DB7F}"/>
              </a:ext>
            </a:extLst>
          </p:cNvPr>
          <p:cNvPicPr>
            <a:picLocks noChangeAspect="1"/>
          </p:cNvPicPr>
          <p:nvPr/>
        </p:nvPicPr>
        <p:blipFill>
          <a:blip r:embed="rId6"/>
          <a:stretch>
            <a:fillRect/>
          </a:stretch>
        </p:blipFill>
        <p:spPr>
          <a:xfrm>
            <a:off x="6295011" y="236509"/>
            <a:ext cx="4009524" cy="1342857"/>
          </a:xfrm>
          <a:prstGeom prst="rect">
            <a:avLst/>
          </a:prstGeom>
        </p:spPr>
      </p:pic>
      <p:pic>
        <p:nvPicPr>
          <p:cNvPr id="54" name="Picture 53">
            <a:extLst>
              <a:ext uri="{FF2B5EF4-FFF2-40B4-BE49-F238E27FC236}">
                <a16:creationId xmlns:a16="http://schemas.microsoft.com/office/drawing/2014/main" id="{C4105BEC-6EDC-4EED-A78F-FB56F0C38D0C}"/>
              </a:ext>
            </a:extLst>
          </p:cNvPr>
          <p:cNvPicPr>
            <a:picLocks noChangeAspect="1"/>
          </p:cNvPicPr>
          <p:nvPr/>
        </p:nvPicPr>
        <p:blipFill>
          <a:blip r:embed="rId6"/>
          <a:stretch>
            <a:fillRect/>
          </a:stretch>
        </p:blipFill>
        <p:spPr>
          <a:xfrm>
            <a:off x="6282348" y="2681873"/>
            <a:ext cx="4009524" cy="1342857"/>
          </a:xfrm>
          <a:prstGeom prst="rect">
            <a:avLst/>
          </a:prstGeom>
        </p:spPr>
      </p:pic>
      <p:sp>
        <p:nvSpPr>
          <p:cNvPr id="58" name="TextBox 57">
            <a:extLst>
              <a:ext uri="{FF2B5EF4-FFF2-40B4-BE49-F238E27FC236}">
                <a16:creationId xmlns:a16="http://schemas.microsoft.com/office/drawing/2014/main" id="{73B49726-061E-4819-84DE-8BD7E9A28180}"/>
              </a:ext>
            </a:extLst>
          </p:cNvPr>
          <p:cNvSpPr txBox="1"/>
          <p:nvPr/>
        </p:nvSpPr>
        <p:spPr>
          <a:xfrm>
            <a:off x="10055415" y="313062"/>
            <a:ext cx="761978" cy="369332"/>
          </a:xfrm>
          <a:prstGeom prst="rect">
            <a:avLst/>
          </a:prstGeom>
          <a:noFill/>
        </p:spPr>
        <p:txBody>
          <a:bodyPr wrap="square" rtlCol="0">
            <a:spAutoFit/>
          </a:bodyPr>
          <a:lstStyle/>
          <a:p>
            <a:r>
              <a:rPr lang="en-US" dirty="0">
                <a:solidFill>
                  <a:srgbClr val="FF0000"/>
                </a:solidFill>
              </a:rPr>
              <a:t>800</a:t>
            </a:r>
          </a:p>
        </p:txBody>
      </p:sp>
      <p:sp>
        <p:nvSpPr>
          <p:cNvPr id="59" name="TextBox 58">
            <a:extLst>
              <a:ext uri="{FF2B5EF4-FFF2-40B4-BE49-F238E27FC236}">
                <a16:creationId xmlns:a16="http://schemas.microsoft.com/office/drawing/2014/main" id="{B4C3B7B5-4B4B-40AE-8FA0-5A3BFEF24ED3}"/>
              </a:ext>
            </a:extLst>
          </p:cNvPr>
          <p:cNvSpPr txBox="1"/>
          <p:nvPr/>
        </p:nvSpPr>
        <p:spPr>
          <a:xfrm>
            <a:off x="10191914" y="1009105"/>
            <a:ext cx="352074" cy="369332"/>
          </a:xfrm>
          <a:prstGeom prst="rect">
            <a:avLst/>
          </a:prstGeom>
          <a:noFill/>
        </p:spPr>
        <p:txBody>
          <a:bodyPr wrap="square" rtlCol="0">
            <a:spAutoFit/>
          </a:bodyPr>
          <a:lstStyle/>
          <a:p>
            <a:r>
              <a:rPr lang="en-US" dirty="0">
                <a:solidFill>
                  <a:srgbClr val="FF0000"/>
                </a:solidFill>
              </a:rPr>
              <a:t>0</a:t>
            </a:r>
          </a:p>
        </p:txBody>
      </p:sp>
      <p:sp>
        <p:nvSpPr>
          <p:cNvPr id="60" name="TextBox 59">
            <a:extLst>
              <a:ext uri="{FF2B5EF4-FFF2-40B4-BE49-F238E27FC236}">
                <a16:creationId xmlns:a16="http://schemas.microsoft.com/office/drawing/2014/main" id="{FE9E2633-7A3C-4D0A-B701-97BB0C40B486}"/>
              </a:ext>
            </a:extLst>
          </p:cNvPr>
          <p:cNvSpPr txBox="1"/>
          <p:nvPr/>
        </p:nvSpPr>
        <p:spPr>
          <a:xfrm>
            <a:off x="10066960" y="2774027"/>
            <a:ext cx="761978" cy="369332"/>
          </a:xfrm>
          <a:prstGeom prst="rect">
            <a:avLst/>
          </a:prstGeom>
          <a:noFill/>
        </p:spPr>
        <p:txBody>
          <a:bodyPr wrap="square" rtlCol="0">
            <a:spAutoFit/>
          </a:bodyPr>
          <a:lstStyle/>
          <a:p>
            <a:r>
              <a:rPr lang="en-US" dirty="0">
                <a:solidFill>
                  <a:srgbClr val="FF0000"/>
                </a:solidFill>
              </a:rPr>
              <a:t>800</a:t>
            </a:r>
          </a:p>
        </p:txBody>
      </p:sp>
      <p:sp>
        <p:nvSpPr>
          <p:cNvPr id="61" name="TextBox 60">
            <a:extLst>
              <a:ext uri="{FF2B5EF4-FFF2-40B4-BE49-F238E27FC236}">
                <a16:creationId xmlns:a16="http://schemas.microsoft.com/office/drawing/2014/main" id="{85BE50D2-C0AF-4C59-8014-BB9D67000B42}"/>
              </a:ext>
            </a:extLst>
          </p:cNvPr>
          <p:cNvSpPr txBox="1"/>
          <p:nvPr/>
        </p:nvSpPr>
        <p:spPr>
          <a:xfrm>
            <a:off x="10282805" y="3502815"/>
            <a:ext cx="352074" cy="369332"/>
          </a:xfrm>
          <a:prstGeom prst="rect">
            <a:avLst/>
          </a:prstGeom>
          <a:noFill/>
        </p:spPr>
        <p:txBody>
          <a:bodyPr wrap="square" rtlCol="0">
            <a:spAutoFit/>
          </a:bodyPr>
          <a:lstStyle/>
          <a:p>
            <a:r>
              <a:rPr lang="en-US" dirty="0">
                <a:solidFill>
                  <a:srgbClr val="FF0000"/>
                </a:solidFill>
              </a:rPr>
              <a:t>0</a:t>
            </a:r>
          </a:p>
        </p:txBody>
      </p:sp>
      <p:sp>
        <p:nvSpPr>
          <p:cNvPr id="62" name="TextBox 61">
            <a:extLst>
              <a:ext uri="{FF2B5EF4-FFF2-40B4-BE49-F238E27FC236}">
                <a16:creationId xmlns:a16="http://schemas.microsoft.com/office/drawing/2014/main" id="{28B85F97-2D4D-4573-AB9C-4C8C05FBC61A}"/>
              </a:ext>
            </a:extLst>
          </p:cNvPr>
          <p:cNvSpPr txBox="1"/>
          <p:nvPr/>
        </p:nvSpPr>
        <p:spPr>
          <a:xfrm>
            <a:off x="7175960" y="203350"/>
            <a:ext cx="761978" cy="369332"/>
          </a:xfrm>
          <a:prstGeom prst="rect">
            <a:avLst/>
          </a:prstGeom>
          <a:noFill/>
        </p:spPr>
        <p:txBody>
          <a:bodyPr wrap="square" rtlCol="0">
            <a:spAutoFit/>
          </a:bodyPr>
          <a:lstStyle/>
          <a:p>
            <a:r>
              <a:rPr lang="en-US" dirty="0">
                <a:solidFill>
                  <a:srgbClr val="FF0000"/>
                </a:solidFill>
              </a:rPr>
              <a:t>0.5</a:t>
            </a:r>
          </a:p>
        </p:txBody>
      </p:sp>
      <p:sp>
        <p:nvSpPr>
          <p:cNvPr id="63" name="TextBox 62">
            <a:extLst>
              <a:ext uri="{FF2B5EF4-FFF2-40B4-BE49-F238E27FC236}">
                <a16:creationId xmlns:a16="http://schemas.microsoft.com/office/drawing/2014/main" id="{04243008-9218-4C89-8D8C-65206C2B59B5}"/>
              </a:ext>
            </a:extLst>
          </p:cNvPr>
          <p:cNvSpPr txBox="1"/>
          <p:nvPr/>
        </p:nvSpPr>
        <p:spPr>
          <a:xfrm>
            <a:off x="7215677" y="1155629"/>
            <a:ext cx="761978" cy="369332"/>
          </a:xfrm>
          <a:prstGeom prst="rect">
            <a:avLst/>
          </a:prstGeom>
          <a:noFill/>
        </p:spPr>
        <p:txBody>
          <a:bodyPr wrap="square" rtlCol="0">
            <a:spAutoFit/>
          </a:bodyPr>
          <a:lstStyle/>
          <a:p>
            <a:r>
              <a:rPr lang="en-US" dirty="0">
                <a:solidFill>
                  <a:srgbClr val="FF0000"/>
                </a:solidFill>
              </a:rPr>
              <a:t>0.5</a:t>
            </a:r>
          </a:p>
        </p:txBody>
      </p:sp>
      <p:sp>
        <p:nvSpPr>
          <p:cNvPr id="64" name="TextBox 63">
            <a:extLst>
              <a:ext uri="{FF2B5EF4-FFF2-40B4-BE49-F238E27FC236}">
                <a16:creationId xmlns:a16="http://schemas.microsoft.com/office/drawing/2014/main" id="{EC16E901-F8BC-4DF9-B8A1-007C3EA08A33}"/>
              </a:ext>
            </a:extLst>
          </p:cNvPr>
          <p:cNvSpPr txBox="1"/>
          <p:nvPr/>
        </p:nvSpPr>
        <p:spPr>
          <a:xfrm>
            <a:off x="7120848" y="2588663"/>
            <a:ext cx="761978" cy="369332"/>
          </a:xfrm>
          <a:prstGeom prst="rect">
            <a:avLst/>
          </a:prstGeom>
          <a:noFill/>
        </p:spPr>
        <p:txBody>
          <a:bodyPr wrap="square" rtlCol="0">
            <a:spAutoFit/>
          </a:bodyPr>
          <a:lstStyle/>
          <a:p>
            <a:r>
              <a:rPr lang="en-US" dirty="0">
                <a:solidFill>
                  <a:srgbClr val="FF0000"/>
                </a:solidFill>
              </a:rPr>
              <a:t>1/7</a:t>
            </a:r>
          </a:p>
        </p:txBody>
      </p:sp>
      <p:sp>
        <p:nvSpPr>
          <p:cNvPr id="67" name="TextBox 66">
            <a:extLst>
              <a:ext uri="{FF2B5EF4-FFF2-40B4-BE49-F238E27FC236}">
                <a16:creationId xmlns:a16="http://schemas.microsoft.com/office/drawing/2014/main" id="{CFAF1CF6-1689-4A88-8B7E-8ADCBBFA621F}"/>
              </a:ext>
            </a:extLst>
          </p:cNvPr>
          <p:cNvSpPr txBox="1"/>
          <p:nvPr/>
        </p:nvSpPr>
        <p:spPr>
          <a:xfrm>
            <a:off x="7159138" y="3585180"/>
            <a:ext cx="761978" cy="369332"/>
          </a:xfrm>
          <a:prstGeom prst="rect">
            <a:avLst/>
          </a:prstGeom>
          <a:noFill/>
        </p:spPr>
        <p:txBody>
          <a:bodyPr wrap="square" rtlCol="0">
            <a:spAutoFit/>
          </a:bodyPr>
          <a:lstStyle/>
          <a:p>
            <a:r>
              <a:rPr lang="en-US" dirty="0">
                <a:solidFill>
                  <a:srgbClr val="FF0000"/>
                </a:solidFill>
              </a:rPr>
              <a:t>6/7</a:t>
            </a:r>
          </a:p>
        </p:txBody>
      </p:sp>
      <p:sp>
        <p:nvSpPr>
          <p:cNvPr id="68" name="TextBox 67">
            <a:extLst>
              <a:ext uri="{FF2B5EF4-FFF2-40B4-BE49-F238E27FC236}">
                <a16:creationId xmlns:a16="http://schemas.microsoft.com/office/drawing/2014/main" id="{DDFCC4D7-DC36-4D20-B422-F4E9E750F0FD}"/>
              </a:ext>
            </a:extLst>
          </p:cNvPr>
          <p:cNvSpPr txBox="1"/>
          <p:nvPr/>
        </p:nvSpPr>
        <p:spPr>
          <a:xfrm>
            <a:off x="6959769" y="629226"/>
            <a:ext cx="912859" cy="369332"/>
          </a:xfrm>
          <a:prstGeom prst="rect">
            <a:avLst/>
          </a:prstGeom>
          <a:noFill/>
        </p:spPr>
        <p:txBody>
          <a:bodyPr wrap="square" rtlCol="0">
            <a:spAutoFit/>
          </a:bodyPr>
          <a:lstStyle/>
          <a:p>
            <a:r>
              <a:rPr lang="en-US" dirty="0">
                <a:solidFill>
                  <a:srgbClr val="00B050"/>
                </a:solidFill>
              </a:rPr>
              <a:t>400</a:t>
            </a:r>
          </a:p>
        </p:txBody>
      </p:sp>
      <p:sp>
        <p:nvSpPr>
          <p:cNvPr id="69" name="TextBox 68">
            <a:extLst>
              <a:ext uri="{FF2B5EF4-FFF2-40B4-BE49-F238E27FC236}">
                <a16:creationId xmlns:a16="http://schemas.microsoft.com/office/drawing/2014/main" id="{15C6725E-2228-4014-8761-D6A49770883D}"/>
              </a:ext>
            </a:extLst>
          </p:cNvPr>
          <p:cNvSpPr txBox="1"/>
          <p:nvPr/>
        </p:nvSpPr>
        <p:spPr>
          <a:xfrm>
            <a:off x="6973586" y="3097531"/>
            <a:ext cx="1004293" cy="369332"/>
          </a:xfrm>
          <a:prstGeom prst="rect">
            <a:avLst/>
          </a:prstGeom>
          <a:noFill/>
        </p:spPr>
        <p:txBody>
          <a:bodyPr wrap="square" rtlCol="0">
            <a:spAutoFit/>
          </a:bodyPr>
          <a:lstStyle/>
          <a:p>
            <a:r>
              <a:rPr lang="en-US" dirty="0">
                <a:solidFill>
                  <a:srgbClr val="00B050"/>
                </a:solidFill>
              </a:rPr>
              <a:t>114.29</a:t>
            </a:r>
          </a:p>
        </p:txBody>
      </p:sp>
      <p:sp>
        <p:nvSpPr>
          <p:cNvPr id="70" name="TextBox 69">
            <a:extLst>
              <a:ext uri="{FF2B5EF4-FFF2-40B4-BE49-F238E27FC236}">
                <a16:creationId xmlns:a16="http://schemas.microsoft.com/office/drawing/2014/main" id="{8F23A1AE-15AB-4B10-9451-81772349E240}"/>
              </a:ext>
            </a:extLst>
          </p:cNvPr>
          <p:cNvSpPr txBox="1"/>
          <p:nvPr/>
        </p:nvSpPr>
        <p:spPr>
          <a:xfrm>
            <a:off x="4817581" y="562140"/>
            <a:ext cx="912859" cy="369332"/>
          </a:xfrm>
          <a:prstGeom prst="rect">
            <a:avLst/>
          </a:prstGeom>
          <a:noFill/>
        </p:spPr>
        <p:txBody>
          <a:bodyPr wrap="square" rtlCol="0">
            <a:spAutoFit/>
          </a:bodyPr>
          <a:lstStyle/>
          <a:p>
            <a:r>
              <a:rPr lang="en-US" dirty="0">
                <a:solidFill>
                  <a:srgbClr val="00B050"/>
                </a:solidFill>
              </a:rPr>
              <a:t>300</a:t>
            </a:r>
          </a:p>
        </p:txBody>
      </p:sp>
      <p:sp>
        <p:nvSpPr>
          <p:cNvPr id="72" name="TextBox 71">
            <a:extLst>
              <a:ext uri="{FF2B5EF4-FFF2-40B4-BE49-F238E27FC236}">
                <a16:creationId xmlns:a16="http://schemas.microsoft.com/office/drawing/2014/main" id="{B8574216-3D92-4CB7-B225-F9E50A17A45B}"/>
              </a:ext>
            </a:extLst>
          </p:cNvPr>
          <p:cNvSpPr txBox="1"/>
          <p:nvPr/>
        </p:nvSpPr>
        <p:spPr>
          <a:xfrm>
            <a:off x="4176883" y="1303314"/>
            <a:ext cx="912859" cy="369332"/>
          </a:xfrm>
          <a:prstGeom prst="rect">
            <a:avLst/>
          </a:prstGeom>
          <a:noFill/>
        </p:spPr>
        <p:txBody>
          <a:bodyPr wrap="square" rtlCol="0">
            <a:spAutoFit/>
          </a:bodyPr>
          <a:lstStyle/>
          <a:p>
            <a:r>
              <a:rPr lang="en-US" dirty="0">
                <a:solidFill>
                  <a:srgbClr val="00B050"/>
                </a:solidFill>
              </a:rPr>
              <a:t>300</a:t>
            </a:r>
          </a:p>
        </p:txBody>
      </p:sp>
      <p:sp>
        <p:nvSpPr>
          <p:cNvPr id="73" name="TextBox 72">
            <a:extLst>
              <a:ext uri="{FF2B5EF4-FFF2-40B4-BE49-F238E27FC236}">
                <a16:creationId xmlns:a16="http://schemas.microsoft.com/office/drawing/2014/main" id="{4F02C5C9-9E91-4DFC-A44A-C1905BC4BC51}"/>
              </a:ext>
            </a:extLst>
          </p:cNvPr>
          <p:cNvSpPr txBox="1"/>
          <p:nvPr/>
        </p:nvSpPr>
        <p:spPr>
          <a:xfrm>
            <a:off x="4747158" y="2823135"/>
            <a:ext cx="912859" cy="369332"/>
          </a:xfrm>
          <a:prstGeom prst="rect">
            <a:avLst/>
          </a:prstGeom>
          <a:noFill/>
        </p:spPr>
        <p:txBody>
          <a:bodyPr wrap="square" rtlCol="0">
            <a:spAutoFit/>
          </a:bodyPr>
          <a:lstStyle/>
          <a:p>
            <a:r>
              <a:rPr lang="en-US" dirty="0">
                <a:solidFill>
                  <a:srgbClr val="00B050"/>
                </a:solidFill>
              </a:rPr>
              <a:t>14.29</a:t>
            </a:r>
          </a:p>
        </p:txBody>
      </p:sp>
      <p:sp>
        <p:nvSpPr>
          <p:cNvPr id="75" name="TextBox 74">
            <a:extLst>
              <a:ext uri="{FF2B5EF4-FFF2-40B4-BE49-F238E27FC236}">
                <a16:creationId xmlns:a16="http://schemas.microsoft.com/office/drawing/2014/main" id="{6764BBCD-EF83-4C4C-A997-29EC7CCDEE1A}"/>
              </a:ext>
            </a:extLst>
          </p:cNvPr>
          <p:cNvSpPr txBox="1"/>
          <p:nvPr/>
        </p:nvSpPr>
        <p:spPr>
          <a:xfrm>
            <a:off x="4387458" y="3218908"/>
            <a:ext cx="912859" cy="369332"/>
          </a:xfrm>
          <a:prstGeom prst="rect">
            <a:avLst/>
          </a:prstGeom>
          <a:noFill/>
        </p:spPr>
        <p:txBody>
          <a:bodyPr wrap="square" rtlCol="0">
            <a:spAutoFit/>
          </a:bodyPr>
          <a:lstStyle/>
          <a:p>
            <a:r>
              <a:rPr lang="en-US" dirty="0">
                <a:solidFill>
                  <a:srgbClr val="00B050"/>
                </a:solidFill>
              </a:rPr>
              <a:t>90</a:t>
            </a:r>
          </a:p>
        </p:txBody>
      </p:sp>
      <p:sp>
        <p:nvSpPr>
          <p:cNvPr id="76" name="TextBox 75">
            <a:extLst>
              <a:ext uri="{FF2B5EF4-FFF2-40B4-BE49-F238E27FC236}">
                <a16:creationId xmlns:a16="http://schemas.microsoft.com/office/drawing/2014/main" id="{C886E2C3-30F8-447E-AFB9-2358F67CCE93}"/>
              </a:ext>
            </a:extLst>
          </p:cNvPr>
          <p:cNvSpPr txBox="1"/>
          <p:nvPr/>
        </p:nvSpPr>
        <p:spPr>
          <a:xfrm>
            <a:off x="3209260" y="2268748"/>
            <a:ext cx="912859" cy="369332"/>
          </a:xfrm>
          <a:prstGeom prst="rect">
            <a:avLst/>
          </a:prstGeom>
          <a:noFill/>
        </p:spPr>
        <p:txBody>
          <a:bodyPr wrap="square" rtlCol="0">
            <a:spAutoFit/>
          </a:bodyPr>
          <a:lstStyle/>
          <a:p>
            <a:r>
              <a:rPr lang="en-US" dirty="0">
                <a:solidFill>
                  <a:srgbClr val="00B050"/>
                </a:solidFill>
              </a:rPr>
              <a:t>153</a:t>
            </a:r>
          </a:p>
        </p:txBody>
      </p:sp>
      <p:sp>
        <p:nvSpPr>
          <p:cNvPr id="77" name="TextBox 76">
            <a:extLst>
              <a:ext uri="{FF2B5EF4-FFF2-40B4-BE49-F238E27FC236}">
                <a16:creationId xmlns:a16="http://schemas.microsoft.com/office/drawing/2014/main" id="{8B46ECBC-41A0-4AB0-9262-7110C2E6DBAB}"/>
              </a:ext>
            </a:extLst>
          </p:cNvPr>
          <p:cNvSpPr txBox="1"/>
          <p:nvPr/>
        </p:nvSpPr>
        <p:spPr>
          <a:xfrm>
            <a:off x="1389768" y="2497207"/>
            <a:ext cx="912859" cy="369332"/>
          </a:xfrm>
          <a:prstGeom prst="rect">
            <a:avLst/>
          </a:prstGeom>
          <a:noFill/>
        </p:spPr>
        <p:txBody>
          <a:bodyPr wrap="square" rtlCol="0">
            <a:spAutoFit/>
          </a:bodyPr>
          <a:lstStyle/>
          <a:p>
            <a:r>
              <a:rPr lang="en-US" dirty="0">
                <a:solidFill>
                  <a:srgbClr val="00B050"/>
                </a:solidFill>
              </a:rPr>
              <a:t>123</a:t>
            </a:r>
          </a:p>
        </p:txBody>
      </p:sp>
      <p:sp>
        <p:nvSpPr>
          <p:cNvPr id="78" name="TextBox 77">
            <a:extLst>
              <a:ext uri="{FF2B5EF4-FFF2-40B4-BE49-F238E27FC236}">
                <a16:creationId xmlns:a16="http://schemas.microsoft.com/office/drawing/2014/main" id="{A7357EA6-7CD7-4605-B741-B0018EF1191D}"/>
              </a:ext>
            </a:extLst>
          </p:cNvPr>
          <p:cNvSpPr txBox="1"/>
          <p:nvPr/>
        </p:nvSpPr>
        <p:spPr>
          <a:xfrm>
            <a:off x="248696" y="3880559"/>
            <a:ext cx="912859" cy="369332"/>
          </a:xfrm>
          <a:prstGeom prst="rect">
            <a:avLst/>
          </a:prstGeom>
          <a:noFill/>
        </p:spPr>
        <p:txBody>
          <a:bodyPr wrap="square" rtlCol="0">
            <a:spAutoFit/>
          </a:bodyPr>
          <a:lstStyle/>
          <a:p>
            <a:r>
              <a:rPr lang="en-US" dirty="0">
                <a:solidFill>
                  <a:srgbClr val="00B050"/>
                </a:solidFill>
              </a:rPr>
              <a:t>123</a:t>
            </a:r>
          </a:p>
        </p:txBody>
      </p:sp>
    </p:spTree>
    <p:extLst>
      <p:ext uri="{BB962C8B-B14F-4D97-AF65-F5344CB8AC3E}">
        <p14:creationId xmlns:p14="http://schemas.microsoft.com/office/powerpoint/2010/main" val="33683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fade">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5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500"/>
                                        <p:tgtEl>
                                          <p:spTgt spid="6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fade">
                                      <p:cBhvr>
                                        <p:cTn id="172" dur="500"/>
                                        <p:tgtEl>
                                          <p:spTgt spid="62"/>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fade">
                                      <p:cBhvr>
                                        <p:cTn id="177" dur="500"/>
                                        <p:tgtEl>
                                          <p:spTgt spid="6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fade">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68"/>
                                        </p:tgtEl>
                                        <p:attrNameLst>
                                          <p:attrName>style.visibility</p:attrName>
                                        </p:attrNameLst>
                                      </p:cBhvr>
                                      <p:to>
                                        <p:strVal val="visible"/>
                                      </p:to>
                                    </p:set>
                                    <p:animEffect transition="in" filter="fade">
                                      <p:cBhvr>
                                        <p:cTn id="192" dur="500"/>
                                        <p:tgtEl>
                                          <p:spTgt spid="68"/>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69"/>
                                        </p:tgtEl>
                                        <p:attrNameLst>
                                          <p:attrName>style.visibility</p:attrName>
                                        </p:attrNameLst>
                                      </p:cBhvr>
                                      <p:to>
                                        <p:strVal val="visible"/>
                                      </p:to>
                                    </p:set>
                                    <p:animEffect transition="in" filter="fade">
                                      <p:cBhvr>
                                        <p:cTn id="197" dur="500"/>
                                        <p:tgtEl>
                                          <p:spTgt spid="69"/>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70"/>
                                        </p:tgtEl>
                                        <p:attrNameLst>
                                          <p:attrName>style.visibility</p:attrName>
                                        </p:attrNameLst>
                                      </p:cBhvr>
                                      <p:to>
                                        <p:strVal val="visible"/>
                                      </p:to>
                                    </p:set>
                                    <p:animEffect transition="in" filter="fade">
                                      <p:cBhvr>
                                        <p:cTn id="202" dur="500"/>
                                        <p:tgtEl>
                                          <p:spTgt spid="70"/>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72"/>
                                        </p:tgtEl>
                                        <p:attrNameLst>
                                          <p:attrName>style.visibility</p:attrName>
                                        </p:attrNameLst>
                                      </p:cBhvr>
                                      <p:to>
                                        <p:strVal val="visible"/>
                                      </p:to>
                                    </p:set>
                                    <p:animEffect transition="in" filter="fade">
                                      <p:cBhvr>
                                        <p:cTn id="207" dur="500"/>
                                        <p:tgtEl>
                                          <p:spTgt spid="72"/>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73"/>
                                        </p:tgtEl>
                                        <p:attrNameLst>
                                          <p:attrName>style.visibility</p:attrName>
                                        </p:attrNameLst>
                                      </p:cBhvr>
                                      <p:to>
                                        <p:strVal val="visible"/>
                                      </p:to>
                                    </p:set>
                                    <p:animEffect transition="in" filter="fade">
                                      <p:cBhvr>
                                        <p:cTn id="212" dur="500"/>
                                        <p:tgtEl>
                                          <p:spTgt spid="73"/>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5"/>
                                        </p:tgtEl>
                                        <p:attrNameLst>
                                          <p:attrName>style.visibility</p:attrName>
                                        </p:attrNameLst>
                                      </p:cBhvr>
                                      <p:to>
                                        <p:strVal val="visible"/>
                                      </p:to>
                                    </p:set>
                                    <p:animEffect transition="in" filter="fade">
                                      <p:cBhvr>
                                        <p:cTn id="217" dur="500"/>
                                        <p:tgtEl>
                                          <p:spTgt spid="75"/>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76"/>
                                        </p:tgtEl>
                                        <p:attrNameLst>
                                          <p:attrName>style.visibility</p:attrName>
                                        </p:attrNameLst>
                                      </p:cBhvr>
                                      <p:to>
                                        <p:strVal val="visible"/>
                                      </p:to>
                                    </p:set>
                                    <p:animEffect transition="in" filter="fade">
                                      <p:cBhvr>
                                        <p:cTn id="222" dur="500"/>
                                        <p:tgtEl>
                                          <p:spTgt spid="76"/>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77"/>
                                        </p:tgtEl>
                                        <p:attrNameLst>
                                          <p:attrName>style.visibility</p:attrName>
                                        </p:attrNameLst>
                                      </p:cBhvr>
                                      <p:to>
                                        <p:strVal val="visible"/>
                                      </p:to>
                                    </p:set>
                                    <p:animEffect transition="in" filter="fade">
                                      <p:cBhvr>
                                        <p:cTn id="227" dur="500"/>
                                        <p:tgtEl>
                                          <p:spTgt spid="77"/>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8"/>
                                        </p:tgtEl>
                                        <p:attrNameLst>
                                          <p:attrName>style.visibility</p:attrName>
                                        </p:attrNameLst>
                                      </p:cBhvr>
                                      <p:to>
                                        <p:strVal val="visible"/>
                                      </p:to>
                                    </p:set>
                                    <p:animEffect transition="in" filter="fade">
                                      <p:cBhvr>
                                        <p:cTn id="2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8" grpId="0"/>
      <p:bldP spid="19" grpId="0"/>
      <p:bldP spid="20" grpId="0"/>
      <p:bldP spid="21" grpId="0"/>
      <p:bldP spid="22" grpId="0"/>
      <p:bldP spid="23" grpId="0"/>
      <p:bldP spid="24" grpId="0"/>
      <p:bldP spid="25" grpId="0"/>
      <p:bldP spid="26" grpId="0"/>
      <p:bldP spid="27" grpId="0"/>
      <p:bldP spid="28" grpId="0"/>
      <p:bldP spid="31" grpId="0"/>
      <p:bldP spid="32" grpId="0"/>
      <p:bldP spid="33" grpId="0"/>
      <p:bldP spid="34" grpId="0"/>
      <p:bldP spid="35" grpId="0"/>
      <p:bldP spid="58" grpId="0"/>
      <p:bldP spid="59" grpId="0"/>
      <p:bldP spid="60" grpId="0"/>
      <p:bldP spid="61" grpId="0"/>
      <p:bldP spid="62" grpId="0"/>
      <p:bldP spid="63" grpId="0"/>
      <p:bldP spid="64" grpId="0"/>
      <p:bldP spid="67" grpId="0"/>
      <p:bldP spid="68" grpId="0"/>
      <p:bldP spid="69" grpId="0"/>
      <p:bldP spid="70" grpId="0"/>
      <p:bldP spid="72" grpId="0"/>
      <p:bldP spid="73" grpId="0"/>
      <p:bldP spid="75" grpId="0"/>
      <p:bldP spid="76" grpId="0"/>
      <p:bldP spid="77" grpId="0"/>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p:spPr>
        <p:txBody>
          <a:bodyPr>
            <a:normAutofit fontScale="90000"/>
          </a:bodyPr>
          <a:lstStyle/>
          <a:p>
            <a:r>
              <a:rPr lang="en-US" dirty="0"/>
              <a:t>Value of Sample Information</a:t>
            </a:r>
          </a:p>
        </p:txBody>
      </p:sp>
      <p:sp>
        <p:nvSpPr>
          <p:cNvPr id="15" name="Content Placeholder 2"/>
          <p:cNvSpPr>
            <a:spLocks noGrp="1"/>
          </p:cNvSpPr>
          <p:nvPr>
            <p:ph sz="quarter" idx="11"/>
          </p:nvPr>
        </p:nvSpPr>
        <p:spPr>
          <a:xfrm>
            <a:off x="-11545" y="609600"/>
            <a:ext cx="12192000" cy="4501520"/>
          </a:xfrm>
        </p:spPr>
        <p:txBody>
          <a:bodyPr>
            <a:noAutofit/>
          </a:bodyPr>
          <a:lstStyle/>
          <a:p>
            <a:r>
              <a:rPr lang="en-US" sz="2400" dirty="0">
                <a:latin typeface="Arial" panose="020B0604020202020204" pitchFamily="34" charset="0"/>
                <a:cs typeface="Arial" panose="020B0604020202020204" pitchFamily="34" charset="0"/>
              </a:rPr>
              <a:t>EVPI = EP (with perfect information) − EP (without perfect information).</a:t>
            </a:r>
          </a:p>
          <a:p>
            <a:r>
              <a:rPr lang="en-US" sz="2400" dirty="0">
                <a:latin typeface="Arial" panose="020B0604020202020204" pitchFamily="34" charset="0"/>
                <a:cs typeface="Arial" panose="020B0604020202020204" pitchFamily="34" charset="0"/>
              </a:rPr>
              <a:t>EVPI = 242.5-100 = 142.5 thousand dollars.</a:t>
            </a:r>
          </a:p>
          <a:p>
            <a:r>
              <a:rPr lang="en-US" sz="2400" b="1" dirty="0">
                <a:solidFill>
                  <a:srgbClr val="A80000"/>
                </a:solidFill>
                <a:latin typeface="Arial" panose="020B0604020202020204" pitchFamily="34" charset="0"/>
                <a:cs typeface="Arial" panose="020B0604020202020204" pitchFamily="34" charset="0"/>
              </a:rPr>
              <a:t>EVPI = 142.5</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EVSI = EP (with sample or experiment information) − EP (without sample or experiment information).</a:t>
            </a:r>
          </a:p>
          <a:p>
            <a:r>
              <a:rPr lang="en-US" sz="2400" dirty="0">
                <a:latin typeface="Arial" panose="020B0604020202020204" pitchFamily="34" charset="0"/>
                <a:cs typeface="Arial" panose="020B0604020202020204" pitchFamily="34" charset="0"/>
              </a:rPr>
              <a:t>EVSI = 123+30=153-100 = 53</a:t>
            </a:r>
          </a:p>
          <a:p>
            <a:r>
              <a:rPr lang="en-US" sz="2400" b="1" dirty="0">
                <a:solidFill>
                  <a:srgbClr val="A80000"/>
                </a:solidFill>
                <a:latin typeface="Arial" panose="020B0604020202020204" pitchFamily="34" charset="0"/>
                <a:cs typeface="Arial" panose="020B0604020202020204" pitchFamily="34" charset="0"/>
              </a:rPr>
              <a:t>EVSI =53</a:t>
            </a:r>
          </a:p>
          <a:p>
            <a:r>
              <a:rPr lang="en-US" sz="2400" dirty="0">
                <a:latin typeface="Arial" panose="020B0604020202020204" pitchFamily="34" charset="0"/>
                <a:cs typeface="Arial" panose="020B0604020202020204" pitchFamily="34" charset="0"/>
              </a:rPr>
              <a:t>We are willing to pay up to 53K for this sample information.</a:t>
            </a:r>
          </a:p>
          <a:p>
            <a:r>
              <a:rPr lang="en-US" sz="2400" dirty="0">
                <a:latin typeface="Arial" panose="020B0604020202020204" pitchFamily="34" charset="0"/>
                <a:cs typeface="Arial" panose="020B0604020202020204" pitchFamily="34" charset="0"/>
              </a:rPr>
              <a:t>We are will to pay more (EVPI = 142.5) if there are other methods with better prediction.</a:t>
            </a:r>
          </a:p>
          <a:p>
            <a:pPr marL="292608" indent="-292608">
              <a:spcBef>
                <a:spcPts val="1000"/>
              </a:spcBef>
              <a:spcAft>
                <a:spcPts val="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01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Sensitivity Analysis -1 </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7" name="Picture 6">
            <a:extLst>
              <a:ext uri="{FF2B5EF4-FFF2-40B4-BE49-F238E27FC236}">
                <a16:creationId xmlns:a16="http://schemas.microsoft.com/office/drawing/2014/main" id="{A20E6C82-79C1-43B1-B339-4A55522F678F}"/>
              </a:ext>
            </a:extLst>
          </p:cNvPr>
          <p:cNvPicPr>
            <a:picLocks noChangeAspect="1"/>
          </p:cNvPicPr>
          <p:nvPr/>
        </p:nvPicPr>
        <p:blipFill>
          <a:blip r:embed="rId5"/>
          <a:stretch>
            <a:fillRect/>
          </a:stretch>
        </p:blipFill>
        <p:spPr>
          <a:xfrm>
            <a:off x="1233039" y="1159859"/>
            <a:ext cx="9424772" cy="5011957"/>
          </a:xfrm>
          <a:prstGeom prst="rect">
            <a:avLst/>
          </a:prstGeom>
        </p:spPr>
      </p:pic>
    </p:spTree>
    <p:extLst>
      <p:ext uri="{BB962C8B-B14F-4D97-AF65-F5344CB8AC3E}">
        <p14:creationId xmlns:p14="http://schemas.microsoft.com/office/powerpoint/2010/main" val="3295396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0A3B-F6F8-4D86-92B9-1D9A7DA4A3B7}"/>
              </a:ext>
            </a:extLst>
          </p:cNvPr>
          <p:cNvSpPr>
            <a:spLocks noGrp="1"/>
          </p:cNvSpPr>
          <p:nvPr>
            <p:ph type="title"/>
          </p:nvPr>
        </p:nvSpPr>
        <p:spPr/>
        <p:txBody>
          <a:bodyPr/>
          <a:lstStyle/>
          <a:p>
            <a:r>
              <a:rPr lang="en-US" dirty="0"/>
              <a:t>https://youtu.be/pOw4N6t8-Vk</a:t>
            </a:r>
          </a:p>
        </p:txBody>
      </p:sp>
      <p:pic>
        <p:nvPicPr>
          <p:cNvPr id="3" name="Online Media 2" title="DecisionTreePart 4">
            <a:hlinkClick r:id="" action="ppaction://media"/>
            <a:extLst>
              <a:ext uri="{FF2B5EF4-FFF2-40B4-BE49-F238E27FC236}">
                <a16:creationId xmlns:a16="http://schemas.microsoft.com/office/drawing/2014/main" id="{5CC893A8-4926-4409-B926-94427158BE7C}"/>
              </a:ext>
            </a:extLst>
          </p:cNvPr>
          <p:cNvPicPr>
            <a:picLocks noRot="1" noChangeAspect="1"/>
          </p:cNvPicPr>
          <p:nvPr>
            <a:videoFile r:link="rId1"/>
          </p:nvPr>
        </p:nvPicPr>
        <p:blipFill>
          <a:blip r:embed="rId3"/>
          <a:stretch>
            <a:fillRect/>
          </a:stretch>
        </p:blipFill>
        <p:spPr>
          <a:xfrm>
            <a:off x="-10160" y="5080"/>
            <a:ext cx="12212224" cy="6899906"/>
          </a:xfrm>
          <a:prstGeom prst="rect">
            <a:avLst/>
          </a:prstGeom>
        </p:spPr>
      </p:pic>
    </p:spTree>
    <p:extLst>
      <p:ext uri="{BB962C8B-B14F-4D97-AF65-F5344CB8AC3E}">
        <p14:creationId xmlns:p14="http://schemas.microsoft.com/office/powerpoint/2010/main" val="3194151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0363"/>
          </a:xfrm>
        </p:spPr>
        <p:txBody>
          <a:bodyPr>
            <a:normAutofit fontScale="90000"/>
          </a:bodyPr>
          <a:lstStyle/>
          <a:p>
            <a:r>
              <a:rPr lang="en-US" dirty="0"/>
              <a:t>Sensitivity Analysis- For What Probability Switch Sell to Drill</a:t>
            </a:r>
          </a:p>
        </p:txBody>
      </p:sp>
      <p:graphicFrame>
        <p:nvGraphicFramePr>
          <p:cNvPr id="3" name="Object 2">
            <a:extLst>
              <a:ext uri="{FF2B5EF4-FFF2-40B4-BE49-F238E27FC236}">
                <a16:creationId xmlns:a16="http://schemas.microsoft.com/office/drawing/2014/main" id="{A020C3FE-0B4A-4C8A-9DB8-5B70B99906BB}"/>
              </a:ext>
            </a:extLst>
          </p:cNvPr>
          <p:cNvGraphicFramePr>
            <a:graphicFrameLocks noChangeAspect="1"/>
          </p:cNvGraphicFramePr>
          <p:nvPr>
            <p:extLst>
              <p:ext uri="{D42A27DB-BD31-4B8C-83A1-F6EECF244321}">
                <p14:modId xmlns:p14="http://schemas.microsoft.com/office/powerpoint/2010/main" val="2710228317"/>
              </p:ext>
            </p:extLst>
          </p:nvPr>
        </p:nvGraphicFramePr>
        <p:xfrm>
          <a:off x="990600" y="620684"/>
          <a:ext cx="9829800" cy="5826714"/>
        </p:xfrm>
        <a:graphic>
          <a:graphicData uri="http://schemas.openxmlformats.org/presentationml/2006/ole">
            <mc:AlternateContent xmlns:mc="http://schemas.openxmlformats.org/markup-compatibility/2006">
              <mc:Choice xmlns:v="urn:schemas-microsoft-com:vml" Requires="v">
                <p:oleObj spid="_x0000_s150551" name="Worksheet" r:id="rId4" imgW="8420174" imgH="4990969" progId="Excel.Sheet.12">
                  <p:embed/>
                </p:oleObj>
              </mc:Choice>
              <mc:Fallback>
                <p:oleObj name="Worksheet" r:id="rId4" imgW="8420174" imgH="4990969" progId="Excel.Sheet.12">
                  <p:embed/>
                  <p:pic>
                    <p:nvPicPr>
                      <p:cNvPr id="0" name=""/>
                      <p:cNvPicPr/>
                      <p:nvPr/>
                    </p:nvPicPr>
                    <p:blipFill>
                      <a:blip r:embed="rId5"/>
                      <a:stretch>
                        <a:fillRect/>
                      </a:stretch>
                    </p:blipFill>
                    <p:spPr>
                      <a:xfrm>
                        <a:off x="990600" y="620684"/>
                        <a:ext cx="9829800" cy="5826714"/>
                      </a:xfrm>
                      <a:prstGeom prst="rect">
                        <a:avLst/>
                      </a:prstGeom>
                    </p:spPr>
                  </p:pic>
                </p:oleObj>
              </mc:Fallback>
            </mc:AlternateContent>
          </a:graphicData>
        </a:graphic>
      </p:graphicFrame>
    </p:spTree>
    <p:extLst>
      <p:ext uri="{BB962C8B-B14F-4D97-AF65-F5344CB8AC3E}">
        <p14:creationId xmlns:p14="http://schemas.microsoft.com/office/powerpoint/2010/main" val="384262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10160" y="1016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Choosing Among Alternatives</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7" name="Picture 6">
            <a:extLst>
              <a:ext uri="{FF2B5EF4-FFF2-40B4-BE49-F238E27FC236}">
                <a16:creationId xmlns:a16="http://schemas.microsoft.com/office/drawing/2014/main" id="{06975B7E-AFEC-4D6A-B7BD-B71D9063DB0C}"/>
              </a:ext>
            </a:extLst>
          </p:cNvPr>
          <p:cNvPicPr>
            <a:picLocks noChangeAspect="1"/>
          </p:cNvPicPr>
          <p:nvPr/>
        </p:nvPicPr>
        <p:blipFill>
          <a:blip r:embed="rId5"/>
          <a:stretch>
            <a:fillRect/>
          </a:stretch>
        </p:blipFill>
        <p:spPr>
          <a:xfrm>
            <a:off x="1219200" y="1143000"/>
            <a:ext cx="10046753" cy="5257800"/>
          </a:xfrm>
          <a:prstGeom prst="rect">
            <a:avLst/>
          </a:prstGeom>
        </p:spPr>
      </p:pic>
    </p:spTree>
    <p:extLst>
      <p:ext uri="{BB962C8B-B14F-4D97-AF65-F5344CB8AC3E}">
        <p14:creationId xmlns:p14="http://schemas.microsoft.com/office/powerpoint/2010/main" val="274590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1749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Utility</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5" name="Content Placeholder 7">
            <a:extLst>
              <a:ext uri="{FF2B5EF4-FFF2-40B4-BE49-F238E27FC236}">
                <a16:creationId xmlns:a16="http://schemas.microsoft.com/office/drawing/2014/main" id="{8FD279AE-AC05-416C-BADA-C0DEAFB1F1CB}"/>
              </a:ext>
            </a:extLst>
          </p:cNvPr>
          <p:cNvPicPr>
            <a:picLocks noChangeAspect="1"/>
          </p:cNvPicPr>
          <p:nvPr/>
        </p:nvPicPr>
        <p:blipFill>
          <a:blip r:embed="rId5"/>
          <a:stretch>
            <a:fillRect/>
          </a:stretch>
        </p:blipFill>
        <p:spPr>
          <a:xfrm>
            <a:off x="693944" y="1422884"/>
            <a:ext cx="10804112" cy="2920515"/>
          </a:xfrm>
          <a:prstGeom prst="rect">
            <a:avLst/>
          </a:prstGeom>
          <a:solidFill>
            <a:srgbClr val="E6E6E6"/>
          </a:solidFill>
        </p:spPr>
      </p:pic>
    </p:spTree>
    <p:extLst>
      <p:ext uri="{BB962C8B-B14F-4D97-AF65-F5344CB8AC3E}">
        <p14:creationId xmlns:p14="http://schemas.microsoft.com/office/powerpoint/2010/main" val="224214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CE12-D297-4C6C-8B3A-265C8C09DDE0}"/>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5178347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 y="0"/>
            <a:ext cx="12192000" cy="678611"/>
          </a:xfrm>
        </p:spPr>
        <p:txBody>
          <a:bodyPr>
            <a:noAutofit/>
          </a:bodyPr>
          <a:lstStyle/>
          <a:p>
            <a:r>
              <a:rPr lang="en-US" dirty="0"/>
              <a:t>Using Utilities to Better Reflect the Values of Payoffs</a:t>
            </a:r>
          </a:p>
        </p:txBody>
      </p:sp>
      <p:sp>
        <p:nvSpPr>
          <p:cNvPr id="15" name="Content Placeholder 2"/>
          <p:cNvSpPr>
            <a:spLocks noGrp="1"/>
          </p:cNvSpPr>
          <p:nvPr>
            <p:ph sz="quarter" idx="11"/>
          </p:nvPr>
        </p:nvSpPr>
        <p:spPr>
          <a:xfrm>
            <a:off x="112733" y="597836"/>
            <a:ext cx="12073759" cy="5955364"/>
          </a:xfrm>
        </p:spPr>
        <p:txBody>
          <a:bodyPr>
            <a:noAutofit/>
          </a:bodyPr>
          <a:lstStyle/>
          <a:p>
            <a:pPr>
              <a:lnSpc>
                <a:spcPct val="110000"/>
              </a:lnSpc>
            </a:pPr>
            <a:r>
              <a:rPr lang="en-US" sz="2400" kern="1200" dirty="0">
                <a:latin typeface="Arial" panose="020B0604020202020204" pitchFamily="34" charset="0"/>
                <a:cs typeface="Arial" panose="020B0604020202020204" pitchFamily="34" charset="0"/>
              </a:rPr>
              <a:t>We have assumed that the expected payoff in monetary terms is the appropriate measure of effectiveness. In many situations, this is not correct. </a:t>
            </a:r>
          </a:p>
          <a:p>
            <a:pPr>
              <a:lnSpc>
                <a:spcPct val="110000"/>
              </a:lnSpc>
            </a:pPr>
            <a:r>
              <a:rPr lang="en-US" sz="2400" kern="1200" dirty="0">
                <a:latin typeface="Arial" panose="020B0604020202020204" pitchFamily="34" charset="0"/>
                <a:cs typeface="Arial" panose="020B0604020202020204" pitchFamily="34" charset="0"/>
              </a:rPr>
              <a:t>Suppose one is offered the following choice:</a:t>
            </a:r>
          </a:p>
          <a:p>
            <a:pPr>
              <a:lnSpc>
                <a:spcPct val="110000"/>
              </a:lnSpc>
            </a:pPr>
            <a:r>
              <a:rPr lang="en-US" sz="2400" kern="1200" dirty="0">
                <a:latin typeface="Arial" panose="020B0604020202020204" pitchFamily="34" charset="0"/>
                <a:cs typeface="Arial" panose="020B0604020202020204" pitchFamily="34" charset="0"/>
              </a:rPr>
              <a:t>50–50 chance of $0 or $100,000.</a:t>
            </a:r>
          </a:p>
          <a:p>
            <a:pPr>
              <a:lnSpc>
                <a:spcPct val="110000"/>
              </a:lnSpc>
            </a:pPr>
            <a:r>
              <a:rPr lang="en-US" sz="2400" kern="1200" dirty="0">
                <a:latin typeface="Arial" panose="020B0604020202020204" pitchFamily="34" charset="0"/>
                <a:cs typeface="Arial" panose="020B0604020202020204" pitchFamily="34" charset="0"/>
              </a:rPr>
              <a:t>$40,000 with certainty.</a:t>
            </a:r>
          </a:p>
          <a:p>
            <a:pPr>
              <a:lnSpc>
                <a:spcPct val="110000"/>
              </a:lnSpc>
            </a:pPr>
            <a:r>
              <a:rPr lang="en-US" sz="2400" kern="1200" dirty="0">
                <a:latin typeface="Arial" panose="020B0604020202020204" pitchFamily="34" charset="0"/>
                <a:cs typeface="Arial" panose="020B0604020202020204" pitchFamily="34" charset="0"/>
              </a:rPr>
              <a:t>Many would pick $40,000, even though the expected payoff on the 50-50 chance of  0 or $100,000 is $50,000. </a:t>
            </a:r>
          </a:p>
          <a:p>
            <a:pPr>
              <a:lnSpc>
                <a:spcPct val="110000"/>
              </a:lnSpc>
            </a:pPr>
            <a:r>
              <a:rPr lang="en-US" sz="2400" kern="1200" dirty="0">
                <a:latin typeface="Arial" panose="020B0604020202020204" pitchFamily="34" charset="0"/>
                <a:cs typeface="Arial" panose="020B0604020202020204" pitchFamily="34" charset="0"/>
              </a:rPr>
              <a:t>Risk aversion.</a:t>
            </a:r>
          </a:p>
          <a:p>
            <a:pPr>
              <a:lnSpc>
                <a:spcPct val="110000"/>
              </a:lnSpc>
            </a:pPr>
            <a:r>
              <a:rPr lang="en-US" sz="2400" kern="1200" dirty="0">
                <a:latin typeface="Arial" panose="020B0604020202020204" pitchFamily="34" charset="0"/>
                <a:cs typeface="Arial" panose="020B0604020202020204" pitchFamily="34" charset="0"/>
              </a:rPr>
              <a:t>A utility function for money is a way of transforming monetary values to a more appropriate measure (for example, aversion to risk</a:t>
            </a:r>
            <a:r>
              <a:rPr lang="en-US" sz="2400" dirty="0">
                <a:latin typeface="Arial" panose="020B0604020202020204" pitchFamily="34" charset="0"/>
                <a:cs typeface="Arial" panose="020B0604020202020204" pitchFamily="34" charset="0"/>
              </a:rPr>
              <a:t>).</a:t>
            </a:r>
          </a:p>
          <a:p>
            <a:pPr marL="292608" indent="-292608">
              <a:spcBef>
                <a:spcPts val="1000"/>
              </a:spcBef>
              <a:spcAft>
                <a:spcPts val="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280276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1310"/>
          </a:xfrm>
        </p:spPr>
        <p:txBody>
          <a:bodyPr>
            <a:noAutofit/>
          </a:bodyPr>
          <a:lstStyle/>
          <a:p>
            <a:r>
              <a:rPr lang="en-US" dirty="0"/>
              <a:t>A Typical Utility Function for Money</a:t>
            </a:r>
            <a:endParaRPr lang="en-US" b="0" dirty="0"/>
          </a:p>
        </p:txBody>
      </p:sp>
      <p:sp>
        <p:nvSpPr>
          <p:cNvPr id="16" name="TextBox 15">
            <a:extLst>
              <a:ext uri="{FF2B5EF4-FFF2-40B4-BE49-F238E27FC236}">
                <a16:creationId xmlns:a16="http://schemas.microsoft.com/office/drawing/2014/main" id="{71168377-C9FC-47CA-8183-0BBCC4A10FC1}"/>
              </a:ext>
            </a:extLst>
          </p:cNvPr>
          <p:cNvSpPr txBox="1"/>
          <p:nvPr/>
        </p:nvSpPr>
        <p:spPr>
          <a:xfrm flipH="1">
            <a:off x="4516261" y="3113445"/>
            <a:ext cx="173873" cy="369332"/>
          </a:xfrm>
          <a:prstGeom prst="rect">
            <a:avLst/>
          </a:prstGeom>
          <a:noFill/>
        </p:spPr>
        <p:txBody>
          <a:bodyPr wrap="square" rtlCol="0">
            <a:spAutoFit/>
          </a:bodyPr>
          <a:lstStyle/>
          <a:p>
            <a:r>
              <a:rPr lang="en-US" dirty="0">
                <a:solidFill>
                  <a:srgbClr val="FF0000"/>
                </a:solidFill>
              </a:rPr>
              <a:t>Y</a:t>
            </a:r>
          </a:p>
        </p:txBody>
      </p:sp>
      <p:sp>
        <p:nvSpPr>
          <p:cNvPr id="23" name="TextBox 22">
            <a:extLst>
              <a:ext uri="{FF2B5EF4-FFF2-40B4-BE49-F238E27FC236}">
                <a16:creationId xmlns:a16="http://schemas.microsoft.com/office/drawing/2014/main" id="{76B84878-5A59-42B4-B0DF-A82D63D108AD}"/>
              </a:ext>
            </a:extLst>
          </p:cNvPr>
          <p:cNvSpPr txBox="1"/>
          <p:nvPr/>
        </p:nvSpPr>
        <p:spPr>
          <a:xfrm>
            <a:off x="4993894" y="4089725"/>
            <a:ext cx="45719" cy="369332"/>
          </a:xfrm>
          <a:prstGeom prst="rect">
            <a:avLst/>
          </a:prstGeom>
          <a:noFill/>
        </p:spPr>
        <p:txBody>
          <a:bodyPr wrap="square" rtlCol="0">
            <a:spAutoFit/>
          </a:bodyPr>
          <a:lstStyle/>
          <a:p>
            <a:r>
              <a:rPr lang="en-US" dirty="0">
                <a:solidFill>
                  <a:srgbClr val="FF0000"/>
                </a:solidFill>
              </a:rPr>
              <a:t>X</a:t>
            </a:r>
          </a:p>
        </p:txBody>
      </p:sp>
      <p:cxnSp>
        <p:nvCxnSpPr>
          <p:cNvPr id="41" name="Straight Connector 40">
            <a:extLst>
              <a:ext uri="{FF2B5EF4-FFF2-40B4-BE49-F238E27FC236}">
                <a16:creationId xmlns:a16="http://schemas.microsoft.com/office/drawing/2014/main" id="{96F4F88F-0DEF-4C76-B8F2-1568D9096EB3}"/>
              </a:ext>
            </a:extLst>
          </p:cNvPr>
          <p:cNvCxnSpPr>
            <a:cxnSpLocks/>
          </p:cNvCxnSpPr>
          <p:nvPr/>
        </p:nvCxnSpPr>
        <p:spPr bwMode="auto">
          <a:xfrm flipV="1">
            <a:off x="5084432" y="3288811"/>
            <a:ext cx="7785" cy="82121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42" name="Straight Connector 41">
            <a:extLst>
              <a:ext uri="{FF2B5EF4-FFF2-40B4-BE49-F238E27FC236}">
                <a16:creationId xmlns:a16="http://schemas.microsoft.com/office/drawing/2014/main" id="{EB50747A-FC94-4F41-B974-3D0C90F9042D}"/>
              </a:ext>
            </a:extLst>
          </p:cNvPr>
          <p:cNvCxnSpPr>
            <a:cxnSpLocks/>
          </p:cNvCxnSpPr>
          <p:nvPr/>
        </p:nvCxnSpPr>
        <p:spPr bwMode="auto">
          <a:xfrm flipH="1">
            <a:off x="4782498" y="3300770"/>
            <a:ext cx="283832"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grpSp>
        <p:nvGrpSpPr>
          <p:cNvPr id="66" name="Group 65">
            <a:extLst>
              <a:ext uri="{FF2B5EF4-FFF2-40B4-BE49-F238E27FC236}">
                <a16:creationId xmlns:a16="http://schemas.microsoft.com/office/drawing/2014/main" id="{F9A9A115-B8FD-4ADF-B060-AE611CD6CACD}"/>
              </a:ext>
            </a:extLst>
          </p:cNvPr>
          <p:cNvGrpSpPr/>
          <p:nvPr/>
        </p:nvGrpSpPr>
        <p:grpSpPr>
          <a:xfrm>
            <a:off x="833392" y="3031879"/>
            <a:ext cx="1310908" cy="1320993"/>
            <a:chOff x="833392" y="3031879"/>
            <a:chExt cx="1310908" cy="1320993"/>
          </a:xfrm>
        </p:grpSpPr>
        <p:sp>
          <p:nvSpPr>
            <p:cNvPr id="3" name="TextBox 2">
              <a:extLst>
                <a:ext uri="{FF2B5EF4-FFF2-40B4-BE49-F238E27FC236}">
                  <a16:creationId xmlns:a16="http://schemas.microsoft.com/office/drawing/2014/main" id="{EA5F5376-FCD6-4F75-A6B5-673B1A3D573A}"/>
                </a:ext>
              </a:extLst>
            </p:cNvPr>
            <p:cNvSpPr txBox="1"/>
            <p:nvPr/>
          </p:nvSpPr>
          <p:spPr>
            <a:xfrm>
              <a:off x="1818100" y="3983540"/>
              <a:ext cx="326200" cy="369332"/>
            </a:xfrm>
            <a:prstGeom prst="rect">
              <a:avLst/>
            </a:prstGeom>
            <a:noFill/>
          </p:spPr>
          <p:txBody>
            <a:bodyPr wrap="square" rtlCol="0">
              <a:spAutoFit/>
            </a:bodyPr>
            <a:lstStyle/>
            <a:p>
              <a:r>
                <a:rPr lang="en-US" dirty="0">
                  <a:solidFill>
                    <a:srgbClr val="FF0000"/>
                  </a:solidFill>
                </a:rPr>
                <a:t>X</a:t>
              </a:r>
            </a:p>
          </p:txBody>
        </p:sp>
        <p:cxnSp>
          <p:nvCxnSpPr>
            <p:cNvPr id="31" name="Straight Connector 30">
              <a:extLst>
                <a:ext uri="{FF2B5EF4-FFF2-40B4-BE49-F238E27FC236}">
                  <a16:creationId xmlns:a16="http://schemas.microsoft.com/office/drawing/2014/main" id="{A60E235A-C534-4376-B20D-2D8A1CD0C753}"/>
                </a:ext>
              </a:extLst>
            </p:cNvPr>
            <p:cNvCxnSpPr>
              <a:cxnSpLocks/>
            </p:cNvCxnSpPr>
            <p:nvPr/>
          </p:nvCxnSpPr>
          <p:spPr bwMode="auto">
            <a:xfrm flipV="1">
              <a:off x="1981200" y="3244222"/>
              <a:ext cx="0" cy="775543"/>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32" name="Straight Connector 31">
              <a:extLst>
                <a:ext uri="{FF2B5EF4-FFF2-40B4-BE49-F238E27FC236}">
                  <a16:creationId xmlns:a16="http://schemas.microsoft.com/office/drawing/2014/main" id="{6A00BAB1-63CB-41C1-B76E-14123BA0A168}"/>
                </a:ext>
              </a:extLst>
            </p:cNvPr>
            <p:cNvCxnSpPr>
              <a:cxnSpLocks/>
            </p:cNvCxnSpPr>
            <p:nvPr/>
          </p:nvCxnSpPr>
          <p:spPr bwMode="auto">
            <a:xfrm flipH="1">
              <a:off x="1169545" y="3233676"/>
              <a:ext cx="811656" cy="10546"/>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60" name="TextBox 59">
              <a:extLst>
                <a:ext uri="{FF2B5EF4-FFF2-40B4-BE49-F238E27FC236}">
                  <a16:creationId xmlns:a16="http://schemas.microsoft.com/office/drawing/2014/main" id="{96779CF5-2154-4ABC-8932-BFD86A096CCE}"/>
                </a:ext>
              </a:extLst>
            </p:cNvPr>
            <p:cNvSpPr txBox="1"/>
            <p:nvPr/>
          </p:nvSpPr>
          <p:spPr>
            <a:xfrm flipH="1">
              <a:off x="833392" y="3031879"/>
              <a:ext cx="173873" cy="369332"/>
            </a:xfrm>
            <a:prstGeom prst="rect">
              <a:avLst/>
            </a:prstGeom>
            <a:noFill/>
          </p:spPr>
          <p:txBody>
            <a:bodyPr wrap="square" rtlCol="0">
              <a:spAutoFit/>
            </a:bodyPr>
            <a:lstStyle/>
            <a:p>
              <a:r>
                <a:rPr lang="en-US" dirty="0">
                  <a:solidFill>
                    <a:srgbClr val="FF0000"/>
                  </a:solidFill>
                </a:rPr>
                <a:t>Y</a:t>
              </a:r>
            </a:p>
          </p:txBody>
        </p:sp>
      </p:grpSp>
      <p:grpSp>
        <p:nvGrpSpPr>
          <p:cNvPr id="67" name="Group 66">
            <a:extLst>
              <a:ext uri="{FF2B5EF4-FFF2-40B4-BE49-F238E27FC236}">
                <a16:creationId xmlns:a16="http://schemas.microsoft.com/office/drawing/2014/main" id="{67712C39-CF45-4A33-998C-137526FE3458}"/>
              </a:ext>
            </a:extLst>
          </p:cNvPr>
          <p:cNvGrpSpPr/>
          <p:nvPr/>
        </p:nvGrpSpPr>
        <p:grpSpPr>
          <a:xfrm>
            <a:off x="379179" y="2183325"/>
            <a:ext cx="2985256" cy="2200247"/>
            <a:chOff x="379179" y="2183325"/>
            <a:chExt cx="2985256" cy="2200247"/>
          </a:xfrm>
        </p:grpSpPr>
        <p:sp>
          <p:nvSpPr>
            <p:cNvPr id="8" name="TextBox 7">
              <a:extLst>
                <a:ext uri="{FF2B5EF4-FFF2-40B4-BE49-F238E27FC236}">
                  <a16:creationId xmlns:a16="http://schemas.microsoft.com/office/drawing/2014/main" id="{89B89492-F33B-4B30-A4D3-8AF00AF40805}"/>
                </a:ext>
              </a:extLst>
            </p:cNvPr>
            <p:cNvSpPr txBox="1"/>
            <p:nvPr/>
          </p:nvSpPr>
          <p:spPr>
            <a:xfrm>
              <a:off x="2620821" y="4014240"/>
              <a:ext cx="743614" cy="369332"/>
            </a:xfrm>
            <a:prstGeom prst="rect">
              <a:avLst/>
            </a:prstGeom>
            <a:noFill/>
          </p:spPr>
          <p:txBody>
            <a:bodyPr wrap="square" rtlCol="0">
              <a:spAutoFit/>
            </a:bodyPr>
            <a:lstStyle/>
            <a:p>
              <a:r>
                <a:rPr lang="en-US" dirty="0">
                  <a:solidFill>
                    <a:srgbClr val="00B050"/>
                  </a:solidFill>
                </a:rPr>
                <a:t>2X</a:t>
              </a:r>
            </a:p>
          </p:txBody>
        </p:sp>
        <p:cxnSp>
          <p:nvCxnSpPr>
            <p:cNvPr id="35" name="Straight Connector 34">
              <a:extLst>
                <a:ext uri="{FF2B5EF4-FFF2-40B4-BE49-F238E27FC236}">
                  <a16:creationId xmlns:a16="http://schemas.microsoft.com/office/drawing/2014/main" id="{C1539F25-D2A2-4D54-A61A-61280CFD70B5}"/>
                </a:ext>
              </a:extLst>
            </p:cNvPr>
            <p:cNvCxnSpPr>
              <a:cxnSpLocks/>
            </p:cNvCxnSpPr>
            <p:nvPr/>
          </p:nvCxnSpPr>
          <p:spPr bwMode="auto">
            <a:xfrm flipV="1">
              <a:off x="2857543" y="2367991"/>
              <a:ext cx="743" cy="1651774"/>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cxnSp>
          <p:nvCxnSpPr>
            <p:cNvPr id="36" name="Straight Connector 35">
              <a:extLst>
                <a:ext uri="{FF2B5EF4-FFF2-40B4-BE49-F238E27FC236}">
                  <a16:creationId xmlns:a16="http://schemas.microsoft.com/office/drawing/2014/main" id="{E42D51F8-10B3-4670-B1BB-19666C44CBFC}"/>
                </a:ext>
              </a:extLst>
            </p:cNvPr>
            <p:cNvCxnSpPr>
              <a:cxnSpLocks/>
            </p:cNvCxnSpPr>
            <p:nvPr/>
          </p:nvCxnSpPr>
          <p:spPr bwMode="auto">
            <a:xfrm flipH="1">
              <a:off x="1169545" y="2381734"/>
              <a:ext cx="1687998" cy="0"/>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sp>
          <p:nvSpPr>
            <p:cNvPr id="61" name="TextBox 60">
              <a:extLst>
                <a:ext uri="{FF2B5EF4-FFF2-40B4-BE49-F238E27FC236}">
                  <a16:creationId xmlns:a16="http://schemas.microsoft.com/office/drawing/2014/main" id="{86C8435C-7CC6-4989-A542-12D4715F24AC}"/>
                </a:ext>
              </a:extLst>
            </p:cNvPr>
            <p:cNvSpPr txBox="1"/>
            <p:nvPr/>
          </p:nvSpPr>
          <p:spPr>
            <a:xfrm flipH="1">
              <a:off x="379179" y="2183325"/>
              <a:ext cx="821366" cy="369332"/>
            </a:xfrm>
            <a:prstGeom prst="rect">
              <a:avLst/>
            </a:prstGeom>
            <a:noFill/>
          </p:spPr>
          <p:txBody>
            <a:bodyPr wrap="square" rtlCol="0">
              <a:spAutoFit/>
            </a:bodyPr>
            <a:lstStyle/>
            <a:p>
              <a:r>
                <a:rPr lang="en-US" dirty="0">
                  <a:solidFill>
                    <a:srgbClr val="00B050"/>
                  </a:solidFill>
                </a:rPr>
                <a:t>EQ2Y</a:t>
              </a:r>
            </a:p>
          </p:txBody>
        </p:sp>
      </p:grpSp>
      <p:grpSp>
        <p:nvGrpSpPr>
          <p:cNvPr id="80" name="Group 79">
            <a:extLst>
              <a:ext uri="{FF2B5EF4-FFF2-40B4-BE49-F238E27FC236}">
                <a16:creationId xmlns:a16="http://schemas.microsoft.com/office/drawing/2014/main" id="{BA9F3D92-DC4F-45F2-AD8A-06E647F65C46}"/>
              </a:ext>
            </a:extLst>
          </p:cNvPr>
          <p:cNvGrpSpPr/>
          <p:nvPr/>
        </p:nvGrpSpPr>
        <p:grpSpPr>
          <a:xfrm>
            <a:off x="4115732" y="2694865"/>
            <a:ext cx="2098235" cy="1752849"/>
            <a:chOff x="4577417" y="2687961"/>
            <a:chExt cx="2098235" cy="1752849"/>
          </a:xfrm>
        </p:grpSpPr>
        <p:sp>
          <p:nvSpPr>
            <p:cNvPr id="22" name="TextBox 21">
              <a:extLst>
                <a:ext uri="{FF2B5EF4-FFF2-40B4-BE49-F238E27FC236}">
                  <a16:creationId xmlns:a16="http://schemas.microsoft.com/office/drawing/2014/main" id="{7A09DE95-AB6E-4B2F-ACBD-475316540A36}"/>
                </a:ext>
              </a:extLst>
            </p:cNvPr>
            <p:cNvSpPr txBox="1"/>
            <p:nvPr/>
          </p:nvSpPr>
          <p:spPr>
            <a:xfrm flipH="1">
              <a:off x="4577417" y="2687961"/>
              <a:ext cx="770890" cy="369332"/>
            </a:xfrm>
            <a:prstGeom prst="rect">
              <a:avLst/>
            </a:prstGeom>
            <a:noFill/>
          </p:spPr>
          <p:txBody>
            <a:bodyPr wrap="square" rtlCol="0">
              <a:spAutoFit/>
            </a:bodyPr>
            <a:lstStyle/>
            <a:p>
              <a:r>
                <a:rPr lang="en-US" dirty="0">
                  <a:solidFill>
                    <a:srgbClr val="00B050"/>
                  </a:solidFill>
                </a:rPr>
                <a:t>LT2Y</a:t>
              </a:r>
            </a:p>
          </p:txBody>
        </p:sp>
        <p:sp>
          <p:nvSpPr>
            <p:cNvPr id="24" name="TextBox 23">
              <a:extLst>
                <a:ext uri="{FF2B5EF4-FFF2-40B4-BE49-F238E27FC236}">
                  <a16:creationId xmlns:a16="http://schemas.microsoft.com/office/drawing/2014/main" id="{EDE4917E-F53C-4022-8FA4-A7D973B74A2E}"/>
                </a:ext>
              </a:extLst>
            </p:cNvPr>
            <p:cNvSpPr txBox="1"/>
            <p:nvPr/>
          </p:nvSpPr>
          <p:spPr>
            <a:xfrm>
              <a:off x="5641954" y="4071478"/>
              <a:ext cx="1033698" cy="369332"/>
            </a:xfrm>
            <a:prstGeom prst="rect">
              <a:avLst/>
            </a:prstGeom>
            <a:noFill/>
          </p:spPr>
          <p:txBody>
            <a:bodyPr wrap="square" rtlCol="0">
              <a:spAutoFit/>
            </a:bodyPr>
            <a:lstStyle/>
            <a:p>
              <a:r>
                <a:rPr lang="en-US" dirty="0">
                  <a:solidFill>
                    <a:srgbClr val="00B050"/>
                  </a:solidFill>
                </a:rPr>
                <a:t>2X</a:t>
              </a:r>
            </a:p>
          </p:txBody>
        </p:sp>
        <p:cxnSp>
          <p:nvCxnSpPr>
            <p:cNvPr id="44" name="Straight Connector 43">
              <a:extLst>
                <a:ext uri="{FF2B5EF4-FFF2-40B4-BE49-F238E27FC236}">
                  <a16:creationId xmlns:a16="http://schemas.microsoft.com/office/drawing/2014/main" id="{F84559A3-C20D-4734-9F8E-9E0FE0A666D2}"/>
                </a:ext>
              </a:extLst>
            </p:cNvPr>
            <p:cNvCxnSpPr>
              <a:cxnSpLocks/>
            </p:cNvCxnSpPr>
            <p:nvPr/>
          </p:nvCxnSpPr>
          <p:spPr bwMode="auto">
            <a:xfrm flipH="1">
              <a:off x="5244183" y="2888696"/>
              <a:ext cx="572100" cy="0"/>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cxnSp>
          <p:nvCxnSpPr>
            <p:cNvPr id="75" name="Straight Connector 74">
              <a:extLst>
                <a:ext uri="{FF2B5EF4-FFF2-40B4-BE49-F238E27FC236}">
                  <a16:creationId xmlns:a16="http://schemas.microsoft.com/office/drawing/2014/main" id="{8BC67005-ED2D-4F96-AFCA-19D7F6564E3B}"/>
                </a:ext>
              </a:extLst>
            </p:cNvPr>
            <p:cNvCxnSpPr>
              <a:cxnSpLocks/>
            </p:cNvCxnSpPr>
            <p:nvPr/>
          </p:nvCxnSpPr>
          <p:spPr bwMode="auto">
            <a:xfrm flipH="1" flipV="1">
              <a:off x="5841158" y="2888696"/>
              <a:ext cx="13421" cy="1220934"/>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grpSp>
      <p:grpSp>
        <p:nvGrpSpPr>
          <p:cNvPr id="81" name="Group 80">
            <a:extLst>
              <a:ext uri="{FF2B5EF4-FFF2-40B4-BE49-F238E27FC236}">
                <a16:creationId xmlns:a16="http://schemas.microsoft.com/office/drawing/2014/main" id="{29ED74E8-ECD9-4C5F-98E7-56796A7717DA}"/>
              </a:ext>
            </a:extLst>
          </p:cNvPr>
          <p:cNvGrpSpPr/>
          <p:nvPr/>
        </p:nvGrpSpPr>
        <p:grpSpPr>
          <a:xfrm>
            <a:off x="8152404" y="3644815"/>
            <a:ext cx="1234061" cy="683519"/>
            <a:chOff x="910239" y="3669353"/>
            <a:chExt cx="1234061" cy="683519"/>
          </a:xfrm>
        </p:grpSpPr>
        <p:sp>
          <p:nvSpPr>
            <p:cNvPr id="82" name="TextBox 81">
              <a:extLst>
                <a:ext uri="{FF2B5EF4-FFF2-40B4-BE49-F238E27FC236}">
                  <a16:creationId xmlns:a16="http://schemas.microsoft.com/office/drawing/2014/main" id="{96CAF6EB-F77E-463D-BFAE-F08F3532C701}"/>
                </a:ext>
              </a:extLst>
            </p:cNvPr>
            <p:cNvSpPr txBox="1"/>
            <p:nvPr/>
          </p:nvSpPr>
          <p:spPr>
            <a:xfrm>
              <a:off x="1818100" y="3983540"/>
              <a:ext cx="326200" cy="369332"/>
            </a:xfrm>
            <a:prstGeom prst="rect">
              <a:avLst/>
            </a:prstGeom>
            <a:noFill/>
          </p:spPr>
          <p:txBody>
            <a:bodyPr wrap="square" rtlCol="0">
              <a:spAutoFit/>
            </a:bodyPr>
            <a:lstStyle/>
            <a:p>
              <a:r>
                <a:rPr lang="en-US" dirty="0">
                  <a:solidFill>
                    <a:srgbClr val="FF0000"/>
                  </a:solidFill>
                </a:rPr>
                <a:t>X</a:t>
              </a:r>
            </a:p>
          </p:txBody>
        </p:sp>
        <p:cxnSp>
          <p:nvCxnSpPr>
            <p:cNvPr id="83" name="Straight Connector 82">
              <a:extLst>
                <a:ext uri="{FF2B5EF4-FFF2-40B4-BE49-F238E27FC236}">
                  <a16:creationId xmlns:a16="http://schemas.microsoft.com/office/drawing/2014/main" id="{87AE5C6C-F6BF-4E07-ACCC-23DB558436A9}"/>
                </a:ext>
              </a:extLst>
            </p:cNvPr>
            <p:cNvCxnSpPr>
              <a:cxnSpLocks/>
            </p:cNvCxnSpPr>
            <p:nvPr/>
          </p:nvCxnSpPr>
          <p:spPr bwMode="auto">
            <a:xfrm flipV="1">
              <a:off x="1981200" y="3848119"/>
              <a:ext cx="0" cy="171647"/>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84" name="Straight Connector 83">
              <a:extLst>
                <a:ext uri="{FF2B5EF4-FFF2-40B4-BE49-F238E27FC236}">
                  <a16:creationId xmlns:a16="http://schemas.microsoft.com/office/drawing/2014/main" id="{F56F4423-19AD-4B12-AE47-88D7BE84EB63}"/>
                </a:ext>
              </a:extLst>
            </p:cNvPr>
            <p:cNvCxnSpPr>
              <a:cxnSpLocks/>
            </p:cNvCxnSpPr>
            <p:nvPr/>
          </p:nvCxnSpPr>
          <p:spPr bwMode="auto">
            <a:xfrm flipH="1">
              <a:off x="1184053" y="3848119"/>
              <a:ext cx="811656" cy="10546"/>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85" name="TextBox 84">
              <a:extLst>
                <a:ext uri="{FF2B5EF4-FFF2-40B4-BE49-F238E27FC236}">
                  <a16:creationId xmlns:a16="http://schemas.microsoft.com/office/drawing/2014/main" id="{736FC2C4-9C2F-4F7F-938D-B50E8E8B996F}"/>
                </a:ext>
              </a:extLst>
            </p:cNvPr>
            <p:cNvSpPr txBox="1"/>
            <p:nvPr/>
          </p:nvSpPr>
          <p:spPr>
            <a:xfrm flipH="1">
              <a:off x="910239" y="3669353"/>
              <a:ext cx="173873" cy="369332"/>
            </a:xfrm>
            <a:prstGeom prst="rect">
              <a:avLst/>
            </a:prstGeom>
            <a:noFill/>
          </p:spPr>
          <p:txBody>
            <a:bodyPr wrap="square" rtlCol="0">
              <a:spAutoFit/>
            </a:bodyPr>
            <a:lstStyle/>
            <a:p>
              <a:r>
                <a:rPr lang="en-US" dirty="0">
                  <a:solidFill>
                    <a:srgbClr val="FF0000"/>
                  </a:solidFill>
                </a:rPr>
                <a:t>Y</a:t>
              </a:r>
            </a:p>
          </p:txBody>
        </p:sp>
      </p:grpSp>
      <p:grpSp>
        <p:nvGrpSpPr>
          <p:cNvPr id="87" name="Group 86">
            <a:extLst>
              <a:ext uri="{FF2B5EF4-FFF2-40B4-BE49-F238E27FC236}">
                <a16:creationId xmlns:a16="http://schemas.microsoft.com/office/drawing/2014/main" id="{5BDF0444-F2AB-4784-AF34-9BC5763317E0}"/>
              </a:ext>
            </a:extLst>
          </p:cNvPr>
          <p:cNvGrpSpPr/>
          <p:nvPr/>
        </p:nvGrpSpPr>
        <p:grpSpPr>
          <a:xfrm>
            <a:off x="7636607" y="3273759"/>
            <a:ext cx="2937328" cy="1100577"/>
            <a:chOff x="427107" y="3282995"/>
            <a:chExt cx="2937328" cy="1100577"/>
          </a:xfrm>
        </p:grpSpPr>
        <p:sp>
          <p:nvSpPr>
            <p:cNvPr id="88" name="TextBox 87">
              <a:extLst>
                <a:ext uri="{FF2B5EF4-FFF2-40B4-BE49-F238E27FC236}">
                  <a16:creationId xmlns:a16="http://schemas.microsoft.com/office/drawing/2014/main" id="{ABAB0BD3-1330-406F-B624-88CFBF2BEA44}"/>
                </a:ext>
              </a:extLst>
            </p:cNvPr>
            <p:cNvSpPr txBox="1"/>
            <p:nvPr/>
          </p:nvSpPr>
          <p:spPr>
            <a:xfrm>
              <a:off x="2620821" y="4014240"/>
              <a:ext cx="743614" cy="369332"/>
            </a:xfrm>
            <a:prstGeom prst="rect">
              <a:avLst/>
            </a:prstGeom>
            <a:noFill/>
          </p:spPr>
          <p:txBody>
            <a:bodyPr wrap="square" rtlCol="0">
              <a:spAutoFit/>
            </a:bodyPr>
            <a:lstStyle/>
            <a:p>
              <a:r>
                <a:rPr lang="en-US" dirty="0">
                  <a:solidFill>
                    <a:srgbClr val="00B050"/>
                  </a:solidFill>
                </a:rPr>
                <a:t>2X</a:t>
              </a:r>
            </a:p>
          </p:txBody>
        </p:sp>
        <p:cxnSp>
          <p:nvCxnSpPr>
            <p:cNvPr id="89" name="Straight Connector 88">
              <a:extLst>
                <a:ext uri="{FF2B5EF4-FFF2-40B4-BE49-F238E27FC236}">
                  <a16:creationId xmlns:a16="http://schemas.microsoft.com/office/drawing/2014/main" id="{6C0F2DFE-AB27-4EA0-9465-FED06F27DC92}"/>
                </a:ext>
              </a:extLst>
            </p:cNvPr>
            <p:cNvCxnSpPr>
              <a:cxnSpLocks/>
            </p:cNvCxnSpPr>
            <p:nvPr/>
          </p:nvCxnSpPr>
          <p:spPr bwMode="auto">
            <a:xfrm flipV="1">
              <a:off x="2857543" y="3492013"/>
              <a:ext cx="8792" cy="527752"/>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cxnSp>
          <p:nvCxnSpPr>
            <p:cNvPr id="90" name="Straight Connector 89">
              <a:extLst>
                <a:ext uri="{FF2B5EF4-FFF2-40B4-BE49-F238E27FC236}">
                  <a16:creationId xmlns:a16="http://schemas.microsoft.com/office/drawing/2014/main" id="{C6ADB687-F11E-4F6E-BE86-515C2C7D3D5E}"/>
                </a:ext>
              </a:extLst>
            </p:cNvPr>
            <p:cNvCxnSpPr>
              <a:cxnSpLocks/>
            </p:cNvCxnSpPr>
            <p:nvPr/>
          </p:nvCxnSpPr>
          <p:spPr bwMode="auto">
            <a:xfrm flipH="1">
              <a:off x="1184375" y="3492013"/>
              <a:ext cx="1687998" cy="0"/>
            </a:xfrm>
            <a:prstGeom prst="line">
              <a:avLst/>
            </a:prstGeom>
            <a:solidFill>
              <a:schemeClr val="accent1"/>
            </a:solidFill>
            <a:ln w="38100" cap="flat" cmpd="sng" algn="ctr">
              <a:solidFill>
                <a:srgbClr val="00B050"/>
              </a:solidFill>
              <a:prstDash val="sysDash"/>
              <a:round/>
              <a:headEnd type="none" w="med" len="med"/>
              <a:tailEnd type="none" w="med" len="med"/>
            </a:ln>
            <a:effectLst/>
          </p:spPr>
        </p:cxnSp>
        <p:sp>
          <p:nvSpPr>
            <p:cNvPr id="91" name="TextBox 90">
              <a:extLst>
                <a:ext uri="{FF2B5EF4-FFF2-40B4-BE49-F238E27FC236}">
                  <a16:creationId xmlns:a16="http://schemas.microsoft.com/office/drawing/2014/main" id="{17E1B200-9AD2-49CA-AF1E-7344D2F9559A}"/>
                </a:ext>
              </a:extLst>
            </p:cNvPr>
            <p:cNvSpPr txBox="1"/>
            <p:nvPr/>
          </p:nvSpPr>
          <p:spPr>
            <a:xfrm flipH="1">
              <a:off x="427107" y="3282995"/>
              <a:ext cx="821366" cy="369332"/>
            </a:xfrm>
            <a:prstGeom prst="rect">
              <a:avLst/>
            </a:prstGeom>
            <a:noFill/>
          </p:spPr>
          <p:txBody>
            <a:bodyPr wrap="square" rtlCol="0">
              <a:spAutoFit/>
            </a:bodyPr>
            <a:lstStyle/>
            <a:p>
              <a:r>
                <a:rPr lang="en-US" dirty="0">
                  <a:solidFill>
                    <a:srgbClr val="00B050"/>
                  </a:solidFill>
                </a:rPr>
                <a:t>GT2Y</a:t>
              </a:r>
            </a:p>
          </p:txBody>
        </p:sp>
      </p:grpSp>
      <p:grpSp>
        <p:nvGrpSpPr>
          <p:cNvPr id="9" name="Group 8">
            <a:extLst>
              <a:ext uri="{FF2B5EF4-FFF2-40B4-BE49-F238E27FC236}">
                <a16:creationId xmlns:a16="http://schemas.microsoft.com/office/drawing/2014/main" id="{815BB2AD-AD06-47DD-96FB-6074F5B90172}"/>
              </a:ext>
            </a:extLst>
          </p:cNvPr>
          <p:cNvGrpSpPr/>
          <p:nvPr/>
        </p:nvGrpSpPr>
        <p:grpSpPr>
          <a:xfrm>
            <a:off x="380295" y="1208677"/>
            <a:ext cx="3581399" cy="3538702"/>
            <a:chOff x="380295" y="1208677"/>
            <a:chExt cx="3581399" cy="3538702"/>
          </a:xfrm>
        </p:grpSpPr>
        <p:pic>
          <p:nvPicPr>
            <p:cNvPr id="5" name="Picture 4" descr="Utility function U(M) is plotted against money M. Three different curves are shown.">
              <a:extLst>
                <a:ext uri="{FF2B5EF4-FFF2-40B4-BE49-F238E27FC236}">
                  <a16:creationId xmlns:a16="http://schemas.microsoft.com/office/drawing/2014/main" id="{C544AAD2-D4FC-4017-BA8D-43AA0BA0CA20}"/>
                </a:ext>
              </a:extLst>
            </p:cNvPr>
            <p:cNvPicPr>
              <a:picLocks noChangeAspect="1"/>
            </p:cNvPicPr>
            <p:nvPr/>
          </p:nvPicPr>
          <p:blipFill rotWithShape="1">
            <a:blip r:embed="rId3"/>
            <a:srcRect l="66698"/>
            <a:stretch/>
          </p:blipFill>
          <p:spPr>
            <a:xfrm>
              <a:off x="380295" y="1208677"/>
              <a:ext cx="3581399" cy="3538702"/>
            </a:xfrm>
            <a:prstGeom prst="rect">
              <a:avLst/>
            </a:prstGeom>
          </p:spPr>
        </p:pic>
        <p:sp>
          <p:nvSpPr>
            <p:cNvPr id="4" name="Rectangle 3">
              <a:extLst>
                <a:ext uri="{FF2B5EF4-FFF2-40B4-BE49-F238E27FC236}">
                  <a16:creationId xmlns:a16="http://schemas.microsoft.com/office/drawing/2014/main" id="{EF6FD9BE-8048-43BC-91FD-60A12E92268D}"/>
                </a:ext>
              </a:extLst>
            </p:cNvPr>
            <p:cNvSpPr/>
            <p:nvPr/>
          </p:nvSpPr>
          <p:spPr bwMode="auto">
            <a:xfrm>
              <a:off x="1437267" y="4352872"/>
              <a:ext cx="500585"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pSp>
        <p:nvGrpSpPr>
          <p:cNvPr id="10" name="Group 9">
            <a:extLst>
              <a:ext uri="{FF2B5EF4-FFF2-40B4-BE49-F238E27FC236}">
                <a16:creationId xmlns:a16="http://schemas.microsoft.com/office/drawing/2014/main" id="{44C67104-0ECE-40E2-8CCD-64E7A665EF76}"/>
              </a:ext>
            </a:extLst>
          </p:cNvPr>
          <p:cNvGrpSpPr/>
          <p:nvPr/>
        </p:nvGrpSpPr>
        <p:grpSpPr>
          <a:xfrm>
            <a:off x="4047404" y="1327795"/>
            <a:ext cx="3581400" cy="3510523"/>
            <a:chOff x="4047404" y="1327795"/>
            <a:chExt cx="3581400" cy="3510523"/>
          </a:xfrm>
        </p:grpSpPr>
        <p:pic>
          <p:nvPicPr>
            <p:cNvPr id="6" name="Picture 5" descr="Utility function U(M) is plotted against money M. Three different curves are shown.">
              <a:extLst>
                <a:ext uri="{FF2B5EF4-FFF2-40B4-BE49-F238E27FC236}">
                  <a16:creationId xmlns:a16="http://schemas.microsoft.com/office/drawing/2014/main" id="{EAE8B57A-0831-4075-9192-1DDC50F3DFD4}"/>
                </a:ext>
              </a:extLst>
            </p:cNvPr>
            <p:cNvPicPr>
              <a:picLocks noChangeAspect="1"/>
            </p:cNvPicPr>
            <p:nvPr/>
          </p:nvPicPr>
          <p:blipFill rotWithShape="1">
            <a:blip r:embed="rId3"/>
            <a:srcRect r="66066"/>
            <a:stretch/>
          </p:blipFill>
          <p:spPr>
            <a:xfrm>
              <a:off x="4047404" y="1327795"/>
              <a:ext cx="3581400" cy="3472805"/>
            </a:xfrm>
            <a:prstGeom prst="rect">
              <a:avLst/>
            </a:prstGeom>
          </p:spPr>
        </p:pic>
        <p:sp>
          <p:nvSpPr>
            <p:cNvPr id="37" name="Rectangle 36">
              <a:extLst>
                <a:ext uri="{FF2B5EF4-FFF2-40B4-BE49-F238E27FC236}">
                  <a16:creationId xmlns:a16="http://schemas.microsoft.com/office/drawing/2014/main" id="{74EE0558-5620-474B-A4BE-610A9EA0D6D0}"/>
                </a:ext>
              </a:extLst>
            </p:cNvPr>
            <p:cNvSpPr/>
            <p:nvPr/>
          </p:nvSpPr>
          <p:spPr bwMode="auto">
            <a:xfrm>
              <a:off x="5129180" y="4468986"/>
              <a:ext cx="500585"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pSp>
        <p:nvGrpSpPr>
          <p:cNvPr id="11" name="Group 10">
            <a:extLst>
              <a:ext uri="{FF2B5EF4-FFF2-40B4-BE49-F238E27FC236}">
                <a16:creationId xmlns:a16="http://schemas.microsoft.com/office/drawing/2014/main" id="{65D7C2D6-92EF-493D-8C87-FC584415AF7F}"/>
              </a:ext>
            </a:extLst>
          </p:cNvPr>
          <p:cNvGrpSpPr/>
          <p:nvPr/>
        </p:nvGrpSpPr>
        <p:grpSpPr>
          <a:xfrm>
            <a:off x="7546036" y="1399514"/>
            <a:ext cx="4162171" cy="3280169"/>
            <a:chOff x="7546036" y="1399514"/>
            <a:chExt cx="4162171" cy="3280169"/>
          </a:xfrm>
        </p:grpSpPr>
        <p:pic>
          <p:nvPicPr>
            <p:cNvPr id="7" name="Picture 6" descr="Utility function U(M) is plotted against money M. Three different curves are shown.">
              <a:extLst>
                <a:ext uri="{FF2B5EF4-FFF2-40B4-BE49-F238E27FC236}">
                  <a16:creationId xmlns:a16="http://schemas.microsoft.com/office/drawing/2014/main" id="{3CF24AF9-7951-46BB-AC5F-096E04A4E301}"/>
                </a:ext>
              </a:extLst>
            </p:cNvPr>
            <p:cNvPicPr>
              <a:picLocks noChangeAspect="1"/>
            </p:cNvPicPr>
            <p:nvPr/>
          </p:nvPicPr>
          <p:blipFill rotWithShape="1">
            <a:blip r:embed="rId3"/>
            <a:srcRect l="33417" r="32650"/>
            <a:stretch/>
          </p:blipFill>
          <p:spPr>
            <a:xfrm>
              <a:off x="7546036" y="1399514"/>
              <a:ext cx="4162171" cy="3264730"/>
            </a:xfrm>
            <a:prstGeom prst="rect">
              <a:avLst/>
            </a:prstGeom>
          </p:spPr>
        </p:pic>
        <p:sp>
          <p:nvSpPr>
            <p:cNvPr id="39" name="Rectangle 38">
              <a:extLst>
                <a:ext uri="{FF2B5EF4-FFF2-40B4-BE49-F238E27FC236}">
                  <a16:creationId xmlns:a16="http://schemas.microsoft.com/office/drawing/2014/main" id="{43E2833D-B6C1-4364-B20C-845B4BAD9ADF}"/>
                </a:ext>
              </a:extLst>
            </p:cNvPr>
            <p:cNvSpPr/>
            <p:nvPr/>
          </p:nvSpPr>
          <p:spPr bwMode="auto">
            <a:xfrm>
              <a:off x="8973072" y="4310351"/>
              <a:ext cx="500585"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80081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9599"/>
          </a:xfrm>
        </p:spPr>
        <p:txBody>
          <a:bodyPr>
            <a:noAutofit/>
          </a:bodyPr>
          <a:lstStyle/>
          <a:p>
            <a:r>
              <a:rPr lang="en-US" dirty="0"/>
              <a:t>Utility Functions</a:t>
            </a:r>
          </a:p>
        </p:txBody>
      </p:sp>
      <p:sp>
        <p:nvSpPr>
          <p:cNvPr id="15" name="Content Placeholder 2"/>
          <p:cNvSpPr>
            <a:spLocks noGrp="1"/>
          </p:cNvSpPr>
          <p:nvPr>
            <p:ph sz="quarter" idx="11"/>
          </p:nvPr>
        </p:nvSpPr>
        <p:spPr>
          <a:xfrm>
            <a:off x="53251" y="643931"/>
            <a:ext cx="12085497" cy="5221367"/>
          </a:xfrm>
        </p:spPr>
        <p:txBody>
          <a:bodyPr>
            <a:noAutofit/>
          </a:bodyPr>
          <a:lstStyle/>
          <a:p>
            <a:r>
              <a:rPr lang="en-US" sz="2400" dirty="0">
                <a:latin typeface="Arial" panose="020B0604020202020204" pitchFamily="34" charset="0"/>
                <a:cs typeface="Arial" panose="020B0604020202020204" pitchFamily="34" charset="0"/>
              </a:rPr>
              <a:t>Under the assumptions of utility theory, the decision maker’s utility function for money has the property that the decision maker is indifferent between two alternatives if the two alternatives have the same expected utility.</a:t>
            </a:r>
          </a:p>
          <a:p>
            <a:r>
              <a:rPr lang="en-US" sz="2400" dirty="0">
                <a:latin typeface="Arial" panose="020B0604020202020204" pitchFamily="34" charset="0"/>
                <a:cs typeface="Arial" panose="020B0604020202020204" pitchFamily="34" charset="0"/>
              </a:rPr>
              <a:t>When utility function for money is used, monetary payoffs are replaced by the corresponding utilities.</a:t>
            </a:r>
          </a:p>
          <a:p>
            <a:r>
              <a:rPr lang="en-US" sz="2400" dirty="0">
                <a:latin typeface="Arial" panose="020B0604020202020204" pitchFamily="34" charset="0"/>
                <a:cs typeface="Arial" panose="020B0604020202020204" pitchFamily="34" charset="0"/>
              </a:rPr>
              <a:t>The optimal decision (or series of decisions) is the one that maximizes the expected utility.</a:t>
            </a:r>
          </a:p>
        </p:txBody>
      </p:sp>
    </p:spTree>
    <p:extLst>
      <p:ext uri="{BB962C8B-B14F-4D97-AF65-F5344CB8AC3E}">
        <p14:creationId xmlns:p14="http://schemas.microsoft.com/office/powerpoint/2010/main" val="429446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33400"/>
          </a:xfrm>
        </p:spPr>
        <p:txBody>
          <a:bodyPr>
            <a:normAutofit fontScale="90000"/>
          </a:bodyPr>
          <a:lstStyle/>
          <a:p>
            <a:r>
              <a:rPr lang="en-US" sz="3600" dirty="0"/>
              <a:t>Compute Utilities Method 3:  Given Payoffs, computer Probability</a:t>
            </a:r>
            <a:endParaRPr lang="en-US" dirty="0"/>
          </a:p>
        </p:txBody>
      </p:sp>
      <p:sp>
        <p:nvSpPr>
          <p:cNvPr id="3" name="Content Placeholder 2"/>
          <p:cNvSpPr>
            <a:spLocks noGrp="1"/>
          </p:cNvSpPr>
          <p:nvPr>
            <p:ph sz="quarter" idx="11"/>
          </p:nvPr>
        </p:nvSpPr>
        <p:spPr>
          <a:xfrm>
            <a:off x="0" y="660138"/>
            <a:ext cx="12192000" cy="3771947"/>
          </a:xfrm>
        </p:spPr>
        <p:txBody>
          <a:bodyPr>
            <a:noAutofit/>
          </a:bodyPr>
          <a:lstStyle/>
          <a:p>
            <a:r>
              <a:rPr lang="en-US" sz="2400" dirty="0">
                <a:latin typeface="Arial" panose="020B0604020202020204" pitchFamily="34" charset="0"/>
                <a:cs typeface="Arial" panose="020B0604020202020204" pitchFamily="34" charset="0"/>
              </a:rPr>
              <a:t>Determine the largest potential payoff ($Max) </a:t>
            </a:r>
            <a:r>
              <a:rPr lang="en-US" sz="2400" dirty="0">
                <a:latin typeface="Arial" panose="020B0604020202020204" pitchFamily="34" charset="0"/>
                <a:cs typeface="Arial" panose="020B0604020202020204" pitchFamily="34" charset="0"/>
                <a:sym typeface="Wingdings" panose="05000000000000000000" pitchFamily="2" charset="2"/>
              </a:rPr>
              <a:t> U(</a:t>
            </a:r>
            <a:r>
              <a:rPr lang="en-US" sz="2400" dirty="0">
                <a:latin typeface="Arial" panose="020B0604020202020204" pitchFamily="34" charset="0"/>
                <a:cs typeface="Arial" panose="020B0604020202020204" pitchFamily="34" charset="0"/>
              </a:rPr>
              <a:t>$Max)</a:t>
            </a: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a:latin typeface="Arial" panose="020B0604020202020204" pitchFamily="34" charset="0"/>
                <a:cs typeface="Arial" panose="020B0604020202020204" pitchFamily="34" charset="0"/>
              </a:rPr>
              <a:t>1.</a:t>
            </a:r>
          </a:p>
          <a:p>
            <a:r>
              <a:rPr lang="en-US" sz="2400" dirty="0">
                <a:latin typeface="Arial" panose="020B0604020202020204" pitchFamily="34" charset="0"/>
                <a:cs typeface="Arial" panose="020B0604020202020204" pitchFamily="34" charset="0"/>
              </a:rPr>
              <a:t>Determine the smallest potential payoff, ($Min) </a:t>
            </a:r>
            <a:r>
              <a:rPr lang="en-US" sz="2400" dirty="0">
                <a:latin typeface="Arial" panose="020B0604020202020204" pitchFamily="34" charset="0"/>
                <a:cs typeface="Arial" panose="020B0604020202020204" pitchFamily="34" charset="0"/>
                <a:sym typeface="Wingdings" panose="05000000000000000000" pitchFamily="2" charset="2"/>
              </a:rPr>
              <a:t> U(</a:t>
            </a:r>
            <a:r>
              <a:rPr lang="en-US" sz="2400" dirty="0">
                <a:latin typeface="Arial" panose="020B0604020202020204" pitchFamily="34" charset="0"/>
                <a:cs typeface="Arial" panose="020B0604020202020204" pitchFamily="34" charset="0"/>
              </a:rPr>
              <a:t>$Min)</a:t>
            </a:r>
            <a:r>
              <a:rPr lang="en-US" sz="2400" dirty="0">
                <a:latin typeface="Arial" panose="020B0604020202020204" pitchFamily="34" charset="0"/>
                <a:cs typeface="Arial" panose="020B0604020202020204" pitchFamily="34" charset="0"/>
                <a:sym typeface="Wingdings" panose="05000000000000000000" pitchFamily="2" charset="2"/>
              </a:rPr>
              <a:t>= 0</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To determine the utility of another payoff $X, consider the two alternatives:</a:t>
            </a:r>
          </a:p>
          <a:p>
            <a:r>
              <a:rPr lang="en-US" sz="2400" dirty="0">
                <a:latin typeface="Arial" panose="020B0604020202020204" pitchFamily="34" charset="0"/>
                <a:cs typeface="Arial" panose="020B0604020202020204" pitchFamily="34" charset="0"/>
              </a:rPr>
              <a:t>A1:  Obtain a payoff of $</a:t>
            </a:r>
            <a:r>
              <a:rPr lang="en-US" sz="2400" dirty="0">
                <a:latin typeface="Arial" panose="020B0604020202020204" pitchFamily="34" charset="0"/>
                <a:cs typeface="Arial" panose="020B0604020202020204" pitchFamily="34" charset="0"/>
                <a:sym typeface="Wingdings" panose="05000000000000000000" pitchFamily="2" charset="2"/>
              </a:rPr>
              <a:t>Max</a:t>
            </a:r>
            <a:r>
              <a:rPr lang="en-US" sz="2400" dirty="0">
                <a:latin typeface="Arial" panose="020B0604020202020204" pitchFamily="34" charset="0"/>
                <a:cs typeface="Arial" panose="020B0604020202020204" pitchFamily="34" charset="0"/>
              </a:rPr>
              <a:t> with probability p, and a payoff of $</a:t>
            </a:r>
            <a:r>
              <a:rPr lang="en-US" sz="2400" dirty="0">
                <a:latin typeface="Arial" panose="020B0604020202020204" pitchFamily="34" charset="0"/>
                <a:cs typeface="Arial" panose="020B0604020202020204" pitchFamily="34" charset="0"/>
                <a:sym typeface="Wingdings" panose="05000000000000000000" pitchFamily="2" charset="2"/>
              </a:rPr>
              <a:t>Min</a:t>
            </a:r>
            <a:r>
              <a:rPr lang="en-US" sz="2400" dirty="0">
                <a:latin typeface="Arial" panose="020B0604020202020204" pitchFamily="34" charset="0"/>
                <a:cs typeface="Arial" panose="020B0604020202020204" pitchFamily="34" charset="0"/>
              </a:rPr>
              <a:t> with probability 1−p.</a:t>
            </a:r>
          </a:p>
          <a:p>
            <a:r>
              <a:rPr lang="en-US" sz="2400" dirty="0">
                <a:latin typeface="Arial" panose="020B0604020202020204" pitchFamily="34" charset="0"/>
                <a:cs typeface="Arial" panose="020B0604020202020204" pitchFamily="34" charset="0"/>
              </a:rPr>
              <a:t>A2: Definitely obtain a payoff of $X.</a:t>
            </a:r>
          </a:p>
          <a:p>
            <a:pPr>
              <a:spcBef>
                <a:spcPts val="1000"/>
              </a:spcBef>
              <a:spcAft>
                <a:spcPts val="0"/>
              </a:spcAft>
            </a:pPr>
            <a:r>
              <a:rPr lang="en-US" sz="2400" dirty="0">
                <a:latin typeface="Arial" panose="020B0604020202020204" pitchFamily="34" charset="0"/>
                <a:cs typeface="Arial" panose="020B0604020202020204" pitchFamily="34" charset="0"/>
              </a:rPr>
              <a:t>What value of p makes you indifferent?</a:t>
            </a:r>
          </a:p>
          <a:p>
            <a:pPr marL="0" indent="0">
              <a:spcBef>
                <a:spcPts val="1000"/>
              </a:spcBef>
              <a:spcAft>
                <a:spcPts val="0"/>
              </a:spcAft>
              <a:buNone/>
            </a:pPr>
            <a:r>
              <a:rPr lang="en-US" sz="2400" dirty="0">
                <a:latin typeface="Arial" panose="020B0604020202020204" pitchFamily="34" charset="0"/>
                <a:cs typeface="Arial" panose="020B0604020202020204" pitchFamily="34" charset="0"/>
              </a:rPr>
              <a:t>	Then, U($X)=p</a:t>
            </a:r>
          </a:p>
        </p:txBody>
      </p:sp>
    </p:spTree>
    <p:extLst>
      <p:ext uri="{BB962C8B-B14F-4D97-AF65-F5344CB8AC3E}">
        <p14:creationId xmlns:p14="http://schemas.microsoft.com/office/powerpoint/2010/main" val="169779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599"/>
          </a:xfrm>
        </p:spPr>
        <p:txBody>
          <a:bodyPr>
            <a:noAutofit/>
          </a:bodyPr>
          <a:lstStyle/>
          <a:p>
            <a:r>
              <a:rPr lang="en-US" sz="3200" dirty="0"/>
              <a:t>Compute Utilities Method 1:  50-50 Probabilities, Compute M</a:t>
            </a:r>
          </a:p>
        </p:txBody>
      </p:sp>
      <p:sp>
        <p:nvSpPr>
          <p:cNvPr id="3" name="Content Placeholder 2"/>
          <p:cNvSpPr>
            <a:spLocks noGrp="1"/>
          </p:cNvSpPr>
          <p:nvPr>
            <p:ph sz="quarter" idx="11"/>
          </p:nvPr>
        </p:nvSpPr>
        <p:spPr>
          <a:xfrm>
            <a:off x="0" y="669375"/>
            <a:ext cx="12192000" cy="3771947"/>
          </a:xfrm>
        </p:spPr>
        <p:txBody>
          <a:bodyPr>
            <a:noAutofit/>
          </a:bodyPr>
          <a:lstStyle/>
          <a:p>
            <a:r>
              <a:rPr lang="en-US" sz="2400" dirty="0">
                <a:latin typeface="Arial" panose="020B0604020202020204" pitchFamily="34" charset="0"/>
                <a:cs typeface="Arial" panose="020B0604020202020204" pitchFamily="34" charset="0"/>
              </a:rPr>
              <a:t>Assign utility of 1 to the largest potential payoff (100K for example). U(100)=1. </a:t>
            </a:r>
          </a:p>
          <a:p>
            <a:r>
              <a:rPr lang="en-US" sz="2400" dirty="0">
                <a:latin typeface="Arial" panose="020B0604020202020204" pitchFamily="34" charset="0"/>
                <a:cs typeface="Arial" panose="020B0604020202020204" pitchFamily="34" charset="0"/>
              </a:rPr>
              <a:t>Assign utility of 0 to the smallest potential payoff ( 0 for example). U(0)=0. </a:t>
            </a:r>
          </a:p>
          <a:p>
            <a:r>
              <a:rPr lang="en-US" sz="2400" dirty="0">
                <a:latin typeface="Arial" panose="020B0604020202020204" pitchFamily="34" charset="0"/>
                <a:cs typeface="Arial" panose="020B0604020202020204" pitchFamily="34" charset="0"/>
              </a:rPr>
              <a:t>What is the payoff you expect to replace 100@50% and 0@50%?</a:t>
            </a:r>
          </a:p>
          <a:p>
            <a:pPr marL="0" indent="0">
              <a:buNone/>
            </a:pPr>
            <a:r>
              <a:rPr lang="en-US" sz="2400" dirty="0">
                <a:latin typeface="Arial" panose="020B0604020202020204" pitchFamily="34" charset="0"/>
                <a:cs typeface="Arial" panose="020B0604020202020204" pitchFamily="34" charset="0"/>
              </a:rPr>
              <a:t>	Suppose it is 30K. Therefore U(30)= (0+1)/2 = 0.5.</a:t>
            </a:r>
          </a:p>
          <a:p>
            <a:r>
              <a:rPr lang="en-US" sz="2400" dirty="0">
                <a:latin typeface="Arial" panose="020B0604020202020204" pitchFamily="34" charset="0"/>
                <a:cs typeface="Arial" panose="020B0604020202020204" pitchFamily="34" charset="0"/>
              </a:rPr>
              <a:t>What is the payoff you expect to replace the above 30@50% and 0@50%? </a:t>
            </a:r>
          </a:p>
          <a:p>
            <a:pPr marL="0" lvl="1" indent="0">
              <a:buNone/>
            </a:pPr>
            <a:r>
              <a:rPr lang="en-US" dirty="0">
                <a:latin typeface="Arial" panose="020B0604020202020204" pitchFamily="34" charset="0"/>
                <a:ea typeface="ＭＳ Ｐゴシック" pitchFamily="-65" charset="-128"/>
                <a:cs typeface="Arial" panose="020B0604020202020204" pitchFamily="34" charset="0"/>
              </a:rPr>
              <a:t>	Suppose it is 10K. Therefore U(10)= (0+0.5)/2 = 0.25.</a:t>
            </a:r>
          </a:p>
          <a:p>
            <a:r>
              <a:rPr lang="en-US" sz="2400" dirty="0">
                <a:latin typeface="Arial" panose="020B0604020202020204" pitchFamily="34" charset="0"/>
                <a:cs typeface="Arial" panose="020B0604020202020204" pitchFamily="34" charset="0"/>
              </a:rPr>
              <a:t>What is the payoff you expect to replace the above 30@50% and 100@50%?</a:t>
            </a:r>
          </a:p>
          <a:p>
            <a:pPr marL="0" indent="0">
              <a:buNone/>
            </a:pPr>
            <a:r>
              <a:rPr lang="en-US" sz="2400" dirty="0">
                <a:latin typeface="Arial" panose="020B0604020202020204" pitchFamily="34" charset="0"/>
                <a:cs typeface="Arial" panose="020B0604020202020204" pitchFamily="34" charset="0"/>
              </a:rPr>
              <a:t>	Suppose it is 60K. Therefore U(60)= (1+0.5)/2 = 0.75.</a:t>
            </a:r>
          </a:p>
          <a:p>
            <a:endParaRPr lang="en-US" sz="2400" dirty="0">
              <a:latin typeface="Arial" panose="020B0604020202020204" pitchFamily="34" charset="0"/>
              <a:cs typeface="Arial" panose="020B0604020202020204" pitchFamily="34" charset="0"/>
            </a:endParaRPr>
          </a:p>
          <a:p>
            <a:pPr marL="402336" indent="-402336">
              <a:spcBef>
                <a:spcPts val="1000"/>
              </a:spcBef>
              <a:spcAft>
                <a:spcPts val="0"/>
              </a:spcAft>
              <a:buFont typeface="+mj-lt"/>
              <a:buAutoNum type="arabicPeriod"/>
            </a:pPr>
            <a:endParaRPr lang="en-US" sz="2400" dirty="0"/>
          </a:p>
        </p:txBody>
      </p:sp>
      <p:sp>
        <p:nvSpPr>
          <p:cNvPr id="4" name="Content Placeholder 3"/>
          <p:cNvSpPr>
            <a:spLocks noGrp="1"/>
          </p:cNvSpPr>
          <p:nvPr>
            <p:ph sz="quarter" idx="14"/>
          </p:nvPr>
        </p:nvSpPr>
        <p:spPr>
          <a:xfrm>
            <a:off x="0" y="4462104"/>
            <a:ext cx="12039600" cy="1862496"/>
          </a:xfrm>
        </p:spPr>
        <p:txBody>
          <a:bodyPr>
            <a:noAutofit/>
          </a:bodyPr>
          <a:lstStyle/>
          <a:p>
            <a:r>
              <a:rPr lang="en-US" sz="2400" dirty="0">
                <a:latin typeface="Arial" panose="020B0604020202020204" pitchFamily="34" charset="0"/>
                <a:cs typeface="Arial" panose="020B0604020202020204" pitchFamily="34" charset="0"/>
              </a:rPr>
              <a:t>Question: Given U(X1)= U1 and U(X2)=U2 </a:t>
            </a:r>
          </a:p>
          <a:p>
            <a:r>
              <a:rPr lang="en-US" sz="2400" dirty="0">
                <a:latin typeface="Arial" panose="020B0604020202020204" pitchFamily="34" charset="0"/>
                <a:cs typeface="Arial" panose="020B0604020202020204" pitchFamily="34" charset="0"/>
              </a:rPr>
              <a:t>What value of X makes you indifferent between X and 50% chance of winning  X1 or and 50% chance of winning X2. </a:t>
            </a:r>
          </a:p>
          <a:p>
            <a:r>
              <a:rPr lang="en-US" sz="2400" dirty="0">
                <a:latin typeface="Arial" panose="020B0604020202020204" pitchFamily="34" charset="0"/>
                <a:cs typeface="Arial" panose="020B0604020202020204" pitchFamily="34" charset="0"/>
              </a:rPr>
              <a:t>Then, U(X) = (U(X1)+U(X2))/2</a:t>
            </a:r>
          </a:p>
        </p:txBody>
      </p:sp>
    </p:spTree>
    <p:extLst>
      <p:ext uri="{BB962C8B-B14F-4D97-AF65-F5344CB8AC3E}">
        <p14:creationId xmlns:p14="http://schemas.microsoft.com/office/powerpoint/2010/main" val="551982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4"/>
            <a:ext cx="12192000" cy="678611"/>
          </a:xfrm>
        </p:spPr>
        <p:txBody>
          <a:bodyPr/>
          <a:lstStyle/>
          <a:p>
            <a:r>
              <a:rPr lang="en-US" dirty="0"/>
              <a:t>Illustration of Fundamental Property</a:t>
            </a:r>
          </a:p>
        </p:txBody>
      </p:sp>
      <p:sp>
        <p:nvSpPr>
          <p:cNvPr id="3" name="Content Placeholder 2"/>
          <p:cNvSpPr>
            <a:spLocks noGrp="1"/>
          </p:cNvSpPr>
          <p:nvPr>
            <p:ph sz="quarter" idx="11"/>
          </p:nvPr>
        </p:nvSpPr>
        <p:spPr>
          <a:xfrm>
            <a:off x="189999" y="788007"/>
            <a:ext cx="11364358" cy="999563"/>
          </a:xfrm>
        </p:spPr>
        <p:txBody>
          <a:bodyPr>
            <a:noAutofit/>
          </a:bodyPr>
          <a:lstStyle/>
          <a:p>
            <a:r>
              <a:rPr lang="en-US" sz="2400" dirty="0">
                <a:latin typeface="Arial" panose="020B0604020202020204" pitchFamily="34" charset="0"/>
                <a:cs typeface="Arial" panose="020B0604020202020204" pitchFamily="34" charset="0"/>
              </a:rPr>
              <a:t>By the fundamental property, a decision maker with the utility function below–right will be indifferent between each of the three pairs of alternatives below–left.</a:t>
            </a:r>
          </a:p>
        </p:txBody>
      </p:sp>
      <p:sp>
        <p:nvSpPr>
          <p:cNvPr id="4" name="Content Placeholder 3"/>
          <p:cNvSpPr>
            <a:spLocks noGrp="1"/>
          </p:cNvSpPr>
          <p:nvPr>
            <p:ph sz="quarter" idx="14"/>
          </p:nvPr>
        </p:nvSpPr>
        <p:spPr>
          <a:xfrm>
            <a:off x="158668" y="1920995"/>
            <a:ext cx="7871235" cy="4367510"/>
          </a:xfrm>
        </p:spPr>
        <p:txBody>
          <a:bodyPr>
            <a:noAutofit/>
          </a:bodyPr>
          <a:lstStyle/>
          <a:p>
            <a:r>
              <a:rPr lang="en-US" sz="2400" dirty="0">
                <a:latin typeface="Arial" panose="020B0604020202020204" pitchFamily="34" charset="0"/>
                <a:cs typeface="Arial" panose="020B0604020202020204" pitchFamily="34" charset="0"/>
              </a:rPr>
              <a:t>25% chance of $100K or $10K for sure</a:t>
            </a:r>
          </a:p>
          <a:p>
            <a:r>
              <a:rPr lang="en-US" sz="2400" dirty="0">
                <a:latin typeface="Arial" panose="020B0604020202020204" pitchFamily="34" charset="0"/>
                <a:cs typeface="Arial" panose="020B0604020202020204" pitchFamily="34" charset="0"/>
              </a:rPr>
              <a:t>That means both have Utility of  0.25.</a:t>
            </a:r>
          </a:p>
          <a:p>
            <a:r>
              <a:rPr lang="en-US" sz="2400" dirty="0">
                <a:latin typeface="Arial" panose="020B0604020202020204" pitchFamily="34" charset="0"/>
                <a:cs typeface="Arial" panose="020B0604020202020204" pitchFamily="34" charset="0"/>
              </a:rPr>
              <a:t>50% chance of $100K or 30K for sure</a:t>
            </a:r>
          </a:p>
          <a:p>
            <a:r>
              <a:rPr lang="en-US" sz="2400" dirty="0">
                <a:latin typeface="Arial" panose="020B0604020202020204" pitchFamily="34" charset="0"/>
                <a:cs typeface="Arial" panose="020B0604020202020204" pitchFamily="34" charset="0"/>
              </a:rPr>
              <a:t>That means both have Utility of 0.5.</a:t>
            </a:r>
          </a:p>
          <a:p>
            <a:r>
              <a:rPr lang="en-US" sz="2400" dirty="0">
                <a:latin typeface="Arial" panose="020B0604020202020204" pitchFamily="34" charset="0"/>
                <a:cs typeface="Arial" panose="020B0604020202020204" pitchFamily="34" charset="0"/>
              </a:rPr>
              <a:t>75% chance of $100K or $60K for sure</a:t>
            </a:r>
          </a:p>
          <a:p>
            <a:r>
              <a:rPr lang="en-US" sz="2400" dirty="0">
                <a:latin typeface="Arial" panose="020B0604020202020204" pitchFamily="34" charset="0"/>
                <a:cs typeface="Arial" panose="020B0604020202020204" pitchFamily="34" charset="0"/>
              </a:rPr>
              <a:t>That means both have Utility of = 0.75.</a:t>
            </a:r>
          </a:p>
        </p:txBody>
      </p:sp>
      <p:pic>
        <p:nvPicPr>
          <p:cNvPr id="9" name="Picture 8" descr="The graph shows the Fundamental Property."/>
          <p:cNvPicPr>
            <a:picLocks noChangeAspect="1"/>
          </p:cNvPicPr>
          <p:nvPr/>
        </p:nvPicPr>
        <p:blipFill>
          <a:blip r:embed="rId2"/>
          <a:stretch>
            <a:fillRect/>
          </a:stretch>
        </p:blipFill>
        <p:spPr>
          <a:xfrm>
            <a:off x="7052242" y="2270501"/>
            <a:ext cx="4783004" cy="3469479"/>
          </a:xfrm>
          <a:prstGeom prst="rect">
            <a:avLst/>
          </a:prstGeom>
        </p:spPr>
      </p:pic>
      <p:sp>
        <p:nvSpPr>
          <p:cNvPr id="8" name="Text Placeholder 3"/>
          <p:cNvSpPr>
            <a:spLocks noGrp="1"/>
          </p:cNvSpPr>
          <p:nvPr>
            <p:ph type="body" sz="quarter" idx="12"/>
          </p:nvPr>
        </p:nvSpPr>
        <p:spPr>
          <a:xfrm>
            <a:off x="4555956" y="6288505"/>
            <a:ext cx="3111665" cy="226595"/>
          </a:xfrm>
        </p:spPr>
        <p:txBody>
          <a:bodyPr/>
          <a:lstStyle/>
          <a:p>
            <a:r>
              <a:rPr lang="en-US" sz="1200" dirty="0">
                <a:hlinkClick r:id="" action="ppaction://noaction"/>
              </a:rPr>
              <a:t>Access the text alternative for slide images.</a:t>
            </a:r>
            <a:endParaRPr lang="en-US" sz="1200" dirty="0"/>
          </a:p>
        </p:txBody>
      </p:sp>
    </p:spTree>
    <p:extLst>
      <p:ext uri="{BB962C8B-B14F-4D97-AF65-F5344CB8AC3E}">
        <p14:creationId xmlns:p14="http://schemas.microsoft.com/office/powerpoint/2010/main" val="1853291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89D8A-4AFC-43C6-A9AB-FB26116A656F}"/>
              </a:ext>
            </a:extLst>
          </p:cNvPr>
          <p:cNvPicPr>
            <a:picLocks noChangeAspect="1"/>
          </p:cNvPicPr>
          <p:nvPr/>
        </p:nvPicPr>
        <p:blipFill>
          <a:blip r:embed="rId3"/>
          <a:stretch>
            <a:fillRect/>
          </a:stretch>
        </p:blipFill>
        <p:spPr>
          <a:xfrm>
            <a:off x="357451" y="1505238"/>
            <a:ext cx="4355565" cy="3647594"/>
          </a:xfrm>
          <a:prstGeom prst="rect">
            <a:avLst/>
          </a:prstGeom>
        </p:spPr>
      </p:pic>
      <p:sp>
        <p:nvSpPr>
          <p:cNvPr id="2" name="Title 1"/>
          <p:cNvSpPr>
            <a:spLocks noGrp="1"/>
          </p:cNvSpPr>
          <p:nvPr>
            <p:ph type="title"/>
          </p:nvPr>
        </p:nvSpPr>
        <p:spPr>
          <a:xfrm>
            <a:off x="0" y="1"/>
            <a:ext cx="12192000" cy="593035"/>
          </a:xfrm>
        </p:spPr>
        <p:txBody>
          <a:bodyPr>
            <a:normAutofit fontScale="90000"/>
          </a:bodyPr>
          <a:lstStyle/>
          <a:p>
            <a:r>
              <a:rPr lang="en-US" dirty="0"/>
              <a:t>Decision Trees</a:t>
            </a:r>
          </a:p>
        </p:txBody>
      </p:sp>
      <p:sp>
        <p:nvSpPr>
          <p:cNvPr id="69" name="Rectangle 12">
            <a:extLst>
              <a:ext uri="{FF2B5EF4-FFF2-40B4-BE49-F238E27FC236}">
                <a16:creationId xmlns:a16="http://schemas.microsoft.com/office/drawing/2014/main" id="{4DDE57EA-CDCF-4AC1-96F3-85D5D86248C5}"/>
              </a:ext>
            </a:extLst>
          </p:cNvPr>
          <p:cNvSpPr>
            <a:spLocks noChangeArrowheads="1"/>
          </p:cNvSpPr>
          <p:nvPr/>
        </p:nvSpPr>
        <p:spPr bwMode="auto">
          <a:xfrm>
            <a:off x="21517" y="1996962"/>
            <a:ext cx="3148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0.25(700)+(1-0.25)(-100)= 100</a:t>
            </a:r>
            <a:endParaRPr kumimoji="0" lang="en-US" altLang="en-US" sz="2000" b="0" i="0" u="none" strike="noStrike" cap="none" normalizeH="0" baseline="0" dirty="0">
              <a:ln>
                <a:noFill/>
              </a:ln>
              <a:solidFill>
                <a:schemeClr val="tx1"/>
              </a:solidFill>
              <a:effectLst/>
            </a:endParaRPr>
          </a:p>
        </p:txBody>
      </p:sp>
      <p:sp>
        <p:nvSpPr>
          <p:cNvPr id="74" name="Rectangle 17">
            <a:extLst>
              <a:ext uri="{FF2B5EF4-FFF2-40B4-BE49-F238E27FC236}">
                <a16:creationId xmlns:a16="http://schemas.microsoft.com/office/drawing/2014/main" id="{3CC5A1C2-38BB-442C-A254-ABE92714FE9B}"/>
              </a:ext>
            </a:extLst>
          </p:cNvPr>
          <p:cNvSpPr>
            <a:spLocks noChangeArrowheads="1"/>
          </p:cNvSpPr>
          <p:nvPr/>
        </p:nvSpPr>
        <p:spPr bwMode="auto">
          <a:xfrm>
            <a:off x="4534386" y="3202020"/>
            <a:ext cx="5145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21">
            <a:extLst>
              <a:ext uri="{FF2B5EF4-FFF2-40B4-BE49-F238E27FC236}">
                <a16:creationId xmlns:a16="http://schemas.microsoft.com/office/drawing/2014/main" id="{7E8FC743-5787-4C32-90ED-1ACA3ECABD63}"/>
              </a:ext>
            </a:extLst>
          </p:cNvPr>
          <p:cNvSpPr>
            <a:spLocks noChangeArrowheads="1"/>
          </p:cNvSpPr>
          <p:nvPr/>
        </p:nvSpPr>
        <p:spPr bwMode="auto">
          <a:xfrm>
            <a:off x="357451" y="3319282"/>
            <a:ext cx="6032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23">
            <a:extLst>
              <a:ext uri="{FF2B5EF4-FFF2-40B4-BE49-F238E27FC236}">
                <a16:creationId xmlns:a16="http://schemas.microsoft.com/office/drawing/2014/main" id="{036F429A-E885-4B55-866D-CAAC7E80623F}"/>
              </a:ext>
            </a:extLst>
          </p:cNvPr>
          <p:cNvSpPr>
            <a:spLocks noChangeArrowheads="1"/>
          </p:cNvSpPr>
          <p:nvPr/>
        </p:nvSpPr>
        <p:spPr bwMode="auto">
          <a:xfrm>
            <a:off x="1981200" y="4429919"/>
            <a:ext cx="452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3" name="Line 96">
            <a:extLst>
              <a:ext uri="{FF2B5EF4-FFF2-40B4-BE49-F238E27FC236}">
                <a16:creationId xmlns:a16="http://schemas.microsoft.com/office/drawing/2014/main" id="{4B8CE7EB-E512-41AA-A353-F95D7AE5663F}"/>
              </a:ext>
            </a:extLst>
          </p:cNvPr>
          <p:cNvSpPr>
            <a:spLocks noChangeShapeType="1"/>
          </p:cNvSpPr>
          <p:nvPr/>
        </p:nvSpPr>
        <p:spPr bwMode="auto">
          <a:xfrm>
            <a:off x="188913" y="6488113"/>
            <a:ext cx="11409362"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4">
            <a:extLst>
              <a:ext uri="{FF2B5EF4-FFF2-40B4-BE49-F238E27FC236}">
                <a16:creationId xmlns:a16="http://schemas.microsoft.com/office/drawing/2014/main" id="{5BDADC8C-B85C-42A9-AC26-485B9B2B88A9}"/>
              </a:ext>
            </a:extLst>
          </p:cNvPr>
          <p:cNvSpPr>
            <a:spLocks noChangeArrowheads="1"/>
          </p:cNvSpPr>
          <p:nvPr/>
        </p:nvSpPr>
        <p:spPr bwMode="auto">
          <a:xfrm>
            <a:off x="3048000" y="4616133"/>
            <a:ext cx="452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Calibri" panose="020F050202020403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9">
            <a:extLst>
              <a:ext uri="{FF2B5EF4-FFF2-40B4-BE49-F238E27FC236}">
                <a16:creationId xmlns:a16="http://schemas.microsoft.com/office/drawing/2014/main" id="{F2CFD098-8A7B-4B8D-9730-314645E75F1B}"/>
              </a:ext>
            </a:extLst>
          </p:cNvPr>
          <p:cNvSpPr>
            <a:spLocks noChangeArrowheads="1"/>
          </p:cNvSpPr>
          <p:nvPr/>
        </p:nvSpPr>
        <p:spPr bwMode="auto">
          <a:xfrm>
            <a:off x="4648200" y="1759040"/>
            <a:ext cx="4280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7</a:t>
            </a:r>
            <a:r>
              <a:rPr kumimoji="0" lang="en-US" altLang="en-US" sz="2200" b="0" i="0" u="none" strike="noStrike" cap="none" normalizeH="0" baseline="0" dirty="0">
                <a:ln>
                  <a:noFill/>
                </a:ln>
                <a:solidFill>
                  <a:srgbClr val="000000"/>
                </a:solidFill>
                <a:effectLst/>
                <a:latin typeface="Calibri" panose="020F050202020403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6" name="Picture 65">
            <a:extLst>
              <a:ext uri="{FF2B5EF4-FFF2-40B4-BE49-F238E27FC236}">
                <a16:creationId xmlns:a16="http://schemas.microsoft.com/office/drawing/2014/main" id="{7C70282F-65C5-4126-8AAF-4C02004A104F}"/>
              </a:ext>
            </a:extLst>
          </p:cNvPr>
          <p:cNvPicPr>
            <a:picLocks noChangeAspect="1"/>
          </p:cNvPicPr>
          <p:nvPr/>
        </p:nvPicPr>
        <p:blipFill>
          <a:blip r:embed="rId3"/>
          <a:stretch>
            <a:fillRect/>
          </a:stretch>
        </p:blipFill>
        <p:spPr>
          <a:xfrm>
            <a:off x="6012402" y="1335961"/>
            <a:ext cx="4355565" cy="3647594"/>
          </a:xfrm>
          <a:prstGeom prst="rect">
            <a:avLst/>
          </a:prstGeom>
        </p:spPr>
      </p:pic>
      <p:sp>
        <p:nvSpPr>
          <p:cNvPr id="67" name="Rectangle 17">
            <a:extLst>
              <a:ext uri="{FF2B5EF4-FFF2-40B4-BE49-F238E27FC236}">
                <a16:creationId xmlns:a16="http://schemas.microsoft.com/office/drawing/2014/main" id="{FB2228CF-AD93-43A6-A2AC-EB738E593350}"/>
              </a:ext>
            </a:extLst>
          </p:cNvPr>
          <p:cNvSpPr>
            <a:spLocks noChangeArrowheads="1"/>
          </p:cNvSpPr>
          <p:nvPr/>
        </p:nvSpPr>
        <p:spPr bwMode="auto">
          <a:xfrm>
            <a:off x="10287000" y="3032743"/>
            <a:ext cx="14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9">
            <a:extLst>
              <a:ext uri="{FF2B5EF4-FFF2-40B4-BE49-F238E27FC236}">
                <a16:creationId xmlns:a16="http://schemas.microsoft.com/office/drawing/2014/main" id="{A57D75CF-280F-4F84-88B9-EB35521343AF}"/>
              </a:ext>
            </a:extLst>
          </p:cNvPr>
          <p:cNvSpPr>
            <a:spLocks noChangeArrowheads="1"/>
          </p:cNvSpPr>
          <p:nvPr/>
        </p:nvSpPr>
        <p:spPr bwMode="auto">
          <a:xfrm>
            <a:off x="10400814" y="158976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p:txBody>
      </p:sp>
      <p:sp>
        <p:nvSpPr>
          <p:cNvPr id="75" name="Rectangle 12">
            <a:extLst>
              <a:ext uri="{FF2B5EF4-FFF2-40B4-BE49-F238E27FC236}">
                <a16:creationId xmlns:a16="http://schemas.microsoft.com/office/drawing/2014/main" id="{7D391999-7BD8-4F9E-84B1-2D01F548188F}"/>
              </a:ext>
            </a:extLst>
          </p:cNvPr>
          <p:cNvSpPr>
            <a:spLocks noChangeArrowheads="1"/>
          </p:cNvSpPr>
          <p:nvPr/>
        </p:nvSpPr>
        <p:spPr bwMode="auto">
          <a:xfrm>
            <a:off x="5950701" y="1943705"/>
            <a:ext cx="2614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0.25(1)+(1-0.25)(0)= 0.25</a:t>
            </a:r>
            <a:endParaRPr kumimoji="0" lang="en-US" altLang="en-US" sz="2000" b="0" i="0" u="none" strike="noStrike" cap="none" normalizeH="0" baseline="0" dirty="0">
              <a:ln>
                <a:noFill/>
              </a:ln>
              <a:solidFill>
                <a:schemeClr val="tx1"/>
              </a:solidFill>
              <a:effectLst/>
            </a:endParaRPr>
          </a:p>
        </p:txBody>
      </p:sp>
      <p:sp>
        <p:nvSpPr>
          <p:cNvPr id="76" name="Rectangle 23">
            <a:extLst>
              <a:ext uri="{FF2B5EF4-FFF2-40B4-BE49-F238E27FC236}">
                <a16:creationId xmlns:a16="http://schemas.microsoft.com/office/drawing/2014/main" id="{EA19682B-A5F2-4C0F-B1BA-141812266123}"/>
              </a:ext>
            </a:extLst>
          </p:cNvPr>
          <p:cNvSpPr>
            <a:spLocks noChangeArrowheads="1"/>
          </p:cNvSpPr>
          <p:nvPr/>
        </p:nvSpPr>
        <p:spPr bwMode="auto">
          <a:xfrm>
            <a:off x="7696200" y="4243705"/>
            <a:ext cx="355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24">
            <a:extLst>
              <a:ext uri="{FF2B5EF4-FFF2-40B4-BE49-F238E27FC236}">
                <a16:creationId xmlns:a16="http://schemas.microsoft.com/office/drawing/2014/main" id="{4605730D-B0E2-4AA9-8DCB-F1E21C7C3D67}"/>
              </a:ext>
            </a:extLst>
          </p:cNvPr>
          <p:cNvSpPr>
            <a:spLocks noChangeArrowheads="1"/>
          </p:cNvSpPr>
          <p:nvPr/>
        </p:nvSpPr>
        <p:spPr bwMode="auto">
          <a:xfrm>
            <a:off x="8763000" y="4429919"/>
            <a:ext cx="498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Calibri" panose="020F0502020204030204" pitchFamily="34" charset="0"/>
              </a:rPr>
              <a:t>0.33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35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4" grpId="0"/>
      <p:bldP spid="80" grpId="0"/>
      <p:bldP spid="42" grpId="0"/>
      <p:bldP spid="18" grpId="0"/>
      <p:bldP spid="67" grpId="0"/>
      <p:bldP spid="68" grpId="0"/>
      <p:bldP spid="75" grpId="0"/>
      <p:bldP spid="76" grpId="0"/>
      <p:bldP spid="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21AC0EE-4ACB-49C5-B4DE-484AFBEEEA30}"/>
              </a:ext>
            </a:extLst>
          </p:cNvPr>
          <p:cNvSpPr/>
          <p:nvPr/>
        </p:nvSpPr>
        <p:spPr>
          <a:xfrm>
            <a:off x="0" y="-6363"/>
            <a:ext cx="12210472"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Object 18">
            <a:extLst>
              <a:ext uri="{FF2B5EF4-FFF2-40B4-BE49-F238E27FC236}">
                <a16:creationId xmlns:a16="http://schemas.microsoft.com/office/drawing/2014/main" id="{C6B29351-9B08-4DE4-9C16-80E06CFB76C1}"/>
              </a:ext>
            </a:extLst>
          </p:cNvPr>
          <p:cNvGraphicFramePr>
            <a:graphicFrameLocks noChangeAspect="1"/>
          </p:cNvGraphicFramePr>
          <p:nvPr>
            <p:extLst>
              <p:ext uri="{D42A27DB-BD31-4B8C-83A1-F6EECF244321}">
                <p14:modId xmlns:p14="http://schemas.microsoft.com/office/powerpoint/2010/main" val="3033527265"/>
              </p:ext>
            </p:extLst>
          </p:nvPr>
        </p:nvGraphicFramePr>
        <p:xfrm>
          <a:off x="1022924" y="192444"/>
          <a:ext cx="8721678" cy="6562308"/>
        </p:xfrm>
        <a:graphic>
          <a:graphicData uri="http://schemas.openxmlformats.org/presentationml/2006/ole">
            <mc:AlternateContent xmlns:mc="http://schemas.openxmlformats.org/markup-compatibility/2006">
              <mc:Choice xmlns:v="urn:schemas-microsoft-com:vml" Requires="v">
                <p:oleObj spid="_x0000_s97400" name="Worksheet" r:id="rId4" imgW="6696130" imgH="7486453" progId="Excel.Sheet.12">
                  <p:embed/>
                </p:oleObj>
              </mc:Choice>
              <mc:Fallback>
                <p:oleObj name="Worksheet" r:id="rId4" imgW="6696130" imgH="7486453" progId="Excel.Sheet.12">
                  <p:embed/>
                  <p:pic>
                    <p:nvPicPr>
                      <p:cNvPr id="19" name="Object 18">
                        <a:extLst>
                          <a:ext uri="{FF2B5EF4-FFF2-40B4-BE49-F238E27FC236}">
                            <a16:creationId xmlns:a16="http://schemas.microsoft.com/office/drawing/2014/main" id="{C6B29351-9B08-4DE4-9C16-80E06CFB76C1}"/>
                          </a:ext>
                        </a:extLst>
                      </p:cNvPr>
                      <p:cNvPicPr/>
                      <p:nvPr/>
                    </p:nvPicPr>
                    <p:blipFill>
                      <a:blip r:embed="rId5"/>
                      <a:stretch>
                        <a:fillRect/>
                      </a:stretch>
                    </p:blipFill>
                    <p:spPr>
                      <a:xfrm>
                        <a:off x="1022924" y="192444"/>
                        <a:ext cx="8721678" cy="656230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73862F4-9525-4DE7-B193-3C544902BA04}"/>
              </a:ext>
            </a:extLst>
          </p:cNvPr>
          <p:cNvSpPr txBox="1"/>
          <p:nvPr/>
        </p:nvSpPr>
        <p:spPr>
          <a:xfrm>
            <a:off x="6021926" y="6269882"/>
            <a:ext cx="557892" cy="369332"/>
          </a:xfrm>
          <a:prstGeom prst="rect">
            <a:avLst/>
          </a:prstGeom>
          <a:noFill/>
        </p:spPr>
        <p:txBody>
          <a:bodyPr wrap="square" rtlCol="0">
            <a:spAutoFit/>
          </a:bodyPr>
          <a:lstStyle/>
          <a:p>
            <a:r>
              <a:rPr lang="en-US" dirty="0">
                <a:solidFill>
                  <a:srgbClr val="FF0000"/>
                </a:solidFill>
              </a:rPr>
              <a:t>90</a:t>
            </a:r>
          </a:p>
        </p:txBody>
      </p:sp>
      <p:sp>
        <p:nvSpPr>
          <p:cNvPr id="8" name="TextBox 7">
            <a:extLst>
              <a:ext uri="{FF2B5EF4-FFF2-40B4-BE49-F238E27FC236}">
                <a16:creationId xmlns:a16="http://schemas.microsoft.com/office/drawing/2014/main" id="{4C124D89-C07B-49BD-8ABF-D47415D1B289}"/>
              </a:ext>
            </a:extLst>
          </p:cNvPr>
          <p:cNvSpPr txBox="1"/>
          <p:nvPr/>
        </p:nvSpPr>
        <p:spPr>
          <a:xfrm>
            <a:off x="3726516" y="5235682"/>
            <a:ext cx="794712" cy="369332"/>
          </a:xfrm>
          <a:prstGeom prst="rect">
            <a:avLst/>
          </a:prstGeom>
          <a:noFill/>
        </p:spPr>
        <p:txBody>
          <a:bodyPr wrap="square" rtlCol="0">
            <a:spAutoFit/>
          </a:bodyPr>
          <a:lstStyle/>
          <a:p>
            <a:r>
              <a:rPr lang="en-US" dirty="0">
                <a:solidFill>
                  <a:srgbClr val="FF0000"/>
                </a:solidFill>
              </a:rPr>
              <a:t>-100</a:t>
            </a:r>
          </a:p>
        </p:txBody>
      </p:sp>
      <p:sp>
        <p:nvSpPr>
          <p:cNvPr id="11" name="TextBox 10">
            <a:extLst>
              <a:ext uri="{FF2B5EF4-FFF2-40B4-BE49-F238E27FC236}">
                <a16:creationId xmlns:a16="http://schemas.microsoft.com/office/drawing/2014/main" id="{9C8FAB25-B040-421D-B830-4ED23CD99A40}"/>
              </a:ext>
            </a:extLst>
          </p:cNvPr>
          <p:cNvSpPr txBox="1"/>
          <p:nvPr/>
        </p:nvSpPr>
        <p:spPr>
          <a:xfrm>
            <a:off x="8035517" y="4932647"/>
            <a:ext cx="2031960" cy="369332"/>
          </a:xfrm>
          <a:prstGeom prst="rect">
            <a:avLst/>
          </a:prstGeom>
          <a:noFill/>
        </p:spPr>
        <p:txBody>
          <a:bodyPr wrap="square" rtlCol="0">
            <a:spAutoFit/>
          </a:bodyPr>
          <a:lstStyle/>
          <a:p>
            <a:r>
              <a:rPr lang="en-US" dirty="0">
                <a:solidFill>
                  <a:srgbClr val="FF0000"/>
                </a:solidFill>
              </a:rPr>
              <a:t>800-100 = 700</a:t>
            </a:r>
          </a:p>
        </p:txBody>
      </p:sp>
      <p:sp>
        <p:nvSpPr>
          <p:cNvPr id="12" name="TextBox 11">
            <a:extLst>
              <a:ext uri="{FF2B5EF4-FFF2-40B4-BE49-F238E27FC236}">
                <a16:creationId xmlns:a16="http://schemas.microsoft.com/office/drawing/2014/main" id="{C3361A58-989F-4C98-A4E5-4331F7A5C49A}"/>
              </a:ext>
            </a:extLst>
          </p:cNvPr>
          <p:cNvSpPr txBox="1"/>
          <p:nvPr/>
        </p:nvSpPr>
        <p:spPr>
          <a:xfrm>
            <a:off x="8060509" y="5610196"/>
            <a:ext cx="2733895" cy="369332"/>
          </a:xfrm>
          <a:prstGeom prst="rect">
            <a:avLst/>
          </a:prstGeom>
          <a:noFill/>
        </p:spPr>
        <p:txBody>
          <a:bodyPr wrap="square" rtlCol="0">
            <a:spAutoFit/>
          </a:bodyPr>
          <a:lstStyle/>
          <a:p>
            <a:r>
              <a:rPr lang="en-US" dirty="0">
                <a:solidFill>
                  <a:srgbClr val="FF0000"/>
                </a:solidFill>
              </a:rPr>
              <a:t>0-100=-100</a:t>
            </a:r>
          </a:p>
        </p:txBody>
      </p:sp>
      <p:sp>
        <p:nvSpPr>
          <p:cNvPr id="22" name="TextBox 21">
            <a:extLst>
              <a:ext uri="{FF2B5EF4-FFF2-40B4-BE49-F238E27FC236}">
                <a16:creationId xmlns:a16="http://schemas.microsoft.com/office/drawing/2014/main" id="{1299D1FA-F303-4079-A3BB-9EE81BBE6F01}"/>
              </a:ext>
            </a:extLst>
          </p:cNvPr>
          <p:cNvSpPr txBox="1"/>
          <p:nvPr/>
        </p:nvSpPr>
        <p:spPr>
          <a:xfrm>
            <a:off x="8003969" y="1793976"/>
            <a:ext cx="1646620" cy="369332"/>
          </a:xfrm>
          <a:prstGeom prst="rect">
            <a:avLst/>
          </a:prstGeom>
          <a:noFill/>
        </p:spPr>
        <p:txBody>
          <a:bodyPr wrap="square" rtlCol="0">
            <a:spAutoFit/>
          </a:bodyPr>
          <a:lstStyle/>
          <a:p>
            <a:r>
              <a:rPr lang="en-US" dirty="0">
                <a:solidFill>
                  <a:srgbClr val="FF0000"/>
                </a:solidFill>
              </a:rPr>
              <a:t>90-30 = 60 </a:t>
            </a:r>
          </a:p>
        </p:txBody>
      </p:sp>
      <p:sp>
        <p:nvSpPr>
          <p:cNvPr id="23" name="TextBox 22">
            <a:extLst>
              <a:ext uri="{FF2B5EF4-FFF2-40B4-BE49-F238E27FC236}">
                <a16:creationId xmlns:a16="http://schemas.microsoft.com/office/drawing/2014/main" id="{DD09DF9D-C20B-495F-BBAB-48C908D57449}"/>
              </a:ext>
            </a:extLst>
          </p:cNvPr>
          <p:cNvSpPr txBox="1"/>
          <p:nvPr/>
        </p:nvSpPr>
        <p:spPr>
          <a:xfrm>
            <a:off x="9319680" y="207165"/>
            <a:ext cx="2544719" cy="369332"/>
          </a:xfrm>
          <a:prstGeom prst="rect">
            <a:avLst/>
          </a:prstGeom>
          <a:noFill/>
        </p:spPr>
        <p:txBody>
          <a:bodyPr wrap="square" rtlCol="0">
            <a:spAutoFit/>
          </a:bodyPr>
          <a:lstStyle/>
          <a:p>
            <a:r>
              <a:rPr lang="en-US" dirty="0">
                <a:solidFill>
                  <a:srgbClr val="FF0000"/>
                </a:solidFill>
              </a:rPr>
              <a:t>800-100-30= 670</a:t>
            </a:r>
          </a:p>
        </p:txBody>
      </p:sp>
      <p:sp>
        <p:nvSpPr>
          <p:cNvPr id="24" name="TextBox 23">
            <a:extLst>
              <a:ext uri="{FF2B5EF4-FFF2-40B4-BE49-F238E27FC236}">
                <a16:creationId xmlns:a16="http://schemas.microsoft.com/office/drawing/2014/main" id="{F01CE611-DE01-4C11-BA1E-1583A9DAF7F8}"/>
              </a:ext>
            </a:extLst>
          </p:cNvPr>
          <p:cNvSpPr txBox="1"/>
          <p:nvPr/>
        </p:nvSpPr>
        <p:spPr>
          <a:xfrm>
            <a:off x="9480580" y="1061619"/>
            <a:ext cx="2983019" cy="369332"/>
          </a:xfrm>
          <a:prstGeom prst="rect">
            <a:avLst/>
          </a:prstGeom>
          <a:noFill/>
        </p:spPr>
        <p:txBody>
          <a:bodyPr wrap="square" rtlCol="0">
            <a:spAutoFit/>
          </a:bodyPr>
          <a:lstStyle/>
          <a:p>
            <a:r>
              <a:rPr lang="en-US" dirty="0">
                <a:solidFill>
                  <a:srgbClr val="FF0000"/>
                </a:solidFill>
              </a:rPr>
              <a:t>0-100-30 = -130</a:t>
            </a:r>
          </a:p>
        </p:txBody>
      </p:sp>
      <p:sp>
        <p:nvSpPr>
          <p:cNvPr id="25" name="TextBox 24">
            <a:extLst>
              <a:ext uri="{FF2B5EF4-FFF2-40B4-BE49-F238E27FC236}">
                <a16:creationId xmlns:a16="http://schemas.microsoft.com/office/drawing/2014/main" id="{8764EBA6-F966-4871-B907-76D3EDA15159}"/>
              </a:ext>
            </a:extLst>
          </p:cNvPr>
          <p:cNvSpPr txBox="1"/>
          <p:nvPr/>
        </p:nvSpPr>
        <p:spPr>
          <a:xfrm>
            <a:off x="8009006" y="4394948"/>
            <a:ext cx="2187892" cy="369332"/>
          </a:xfrm>
          <a:prstGeom prst="rect">
            <a:avLst/>
          </a:prstGeom>
          <a:noFill/>
        </p:spPr>
        <p:txBody>
          <a:bodyPr wrap="square" rtlCol="0">
            <a:spAutoFit/>
          </a:bodyPr>
          <a:lstStyle/>
          <a:p>
            <a:r>
              <a:rPr lang="en-US" dirty="0">
                <a:solidFill>
                  <a:srgbClr val="FF0000"/>
                </a:solidFill>
              </a:rPr>
              <a:t>90-30 = 60 </a:t>
            </a:r>
          </a:p>
        </p:txBody>
      </p:sp>
      <p:sp>
        <p:nvSpPr>
          <p:cNvPr id="26" name="TextBox 25">
            <a:extLst>
              <a:ext uri="{FF2B5EF4-FFF2-40B4-BE49-F238E27FC236}">
                <a16:creationId xmlns:a16="http://schemas.microsoft.com/office/drawing/2014/main" id="{68C6EC56-DB54-4ABA-A271-1095ACF42BD2}"/>
              </a:ext>
            </a:extLst>
          </p:cNvPr>
          <p:cNvSpPr txBox="1"/>
          <p:nvPr/>
        </p:nvSpPr>
        <p:spPr>
          <a:xfrm>
            <a:off x="9349956" y="2730154"/>
            <a:ext cx="2622756" cy="369332"/>
          </a:xfrm>
          <a:prstGeom prst="rect">
            <a:avLst/>
          </a:prstGeom>
          <a:noFill/>
        </p:spPr>
        <p:txBody>
          <a:bodyPr wrap="square" rtlCol="0">
            <a:spAutoFit/>
          </a:bodyPr>
          <a:lstStyle/>
          <a:p>
            <a:r>
              <a:rPr lang="en-US" dirty="0">
                <a:solidFill>
                  <a:srgbClr val="FF0000"/>
                </a:solidFill>
              </a:rPr>
              <a:t>800-100-30= 670</a:t>
            </a:r>
          </a:p>
        </p:txBody>
      </p:sp>
      <p:sp>
        <p:nvSpPr>
          <p:cNvPr id="27" name="TextBox 26">
            <a:extLst>
              <a:ext uri="{FF2B5EF4-FFF2-40B4-BE49-F238E27FC236}">
                <a16:creationId xmlns:a16="http://schemas.microsoft.com/office/drawing/2014/main" id="{CCDA74B6-3520-420B-869D-6D016FB9A5A6}"/>
              </a:ext>
            </a:extLst>
          </p:cNvPr>
          <p:cNvSpPr txBox="1"/>
          <p:nvPr/>
        </p:nvSpPr>
        <p:spPr>
          <a:xfrm>
            <a:off x="9379232" y="3580558"/>
            <a:ext cx="2733896" cy="369332"/>
          </a:xfrm>
          <a:prstGeom prst="rect">
            <a:avLst/>
          </a:prstGeom>
          <a:noFill/>
        </p:spPr>
        <p:txBody>
          <a:bodyPr wrap="square" rtlCol="0">
            <a:spAutoFit/>
          </a:bodyPr>
          <a:lstStyle/>
          <a:p>
            <a:r>
              <a:rPr lang="en-US" dirty="0">
                <a:solidFill>
                  <a:srgbClr val="FF0000"/>
                </a:solidFill>
              </a:rPr>
              <a:t>0-100-30 = -130</a:t>
            </a:r>
          </a:p>
        </p:txBody>
      </p:sp>
      <p:sp>
        <p:nvSpPr>
          <p:cNvPr id="28" name="TextBox 27">
            <a:extLst>
              <a:ext uri="{FF2B5EF4-FFF2-40B4-BE49-F238E27FC236}">
                <a16:creationId xmlns:a16="http://schemas.microsoft.com/office/drawing/2014/main" id="{13AAFB62-E89F-4488-9D63-7940A4FDC83D}"/>
              </a:ext>
            </a:extLst>
          </p:cNvPr>
          <p:cNvSpPr txBox="1"/>
          <p:nvPr/>
        </p:nvSpPr>
        <p:spPr>
          <a:xfrm>
            <a:off x="2063076" y="3478308"/>
            <a:ext cx="763133" cy="369332"/>
          </a:xfrm>
          <a:prstGeom prst="rect">
            <a:avLst/>
          </a:prstGeom>
          <a:noFill/>
        </p:spPr>
        <p:txBody>
          <a:bodyPr wrap="square" rtlCol="0">
            <a:spAutoFit/>
          </a:bodyPr>
          <a:lstStyle/>
          <a:p>
            <a:r>
              <a:rPr lang="en-US" dirty="0">
                <a:solidFill>
                  <a:srgbClr val="FF0000"/>
                </a:solidFill>
              </a:rPr>
              <a:t>-30</a:t>
            </a:r>
          </a:p>
        </p:txBody>
      </p:sp>
      <p:sp>
        <p:nvSpPr>
          <p:cNvPr id="31" name="TextBox 30">
            <a:extLst>
              <a:ext uri="{FF2B5EF4-FFF2-40B4-BE49-F238E27FC236}">
                <a16:creationId xmlns:a16="http://schemas.microsoft.com/office/drawing/2014/main" id="{C84FCA4A-5F4F-401D-BCD7-4851376F40F4}"/>
              </a:ext>
            </a:extLst>
          </p:cNvPr>
          <p:cNvSpPr txBox="1"/>
          <p:nvPr/>
        </p:nvSpPr>
        <p:spPr>
          <a:xfrm>
            <a:off x="5506160" y="622691"/>
            <a:ext cx="794712" cy="369332"/>
          </a:xfrm>
          <a:prstGeom prst="rect">
            <a:avLst/>
          </a:prstGeom>
          <a:noFill/>
        </p:spPr>
        <p:txBody>
          <a:bodyPr wrap="square" rtlCol="0">
            <a:spAutoFit/>
          </a:bodyPr>
          <a:lstStyle/>
          <a:p>
            <a:r>
              <a:rPr lang="en-US" dirty="0">
                <a:solidFill>
                  <a:srgbClr val="FF0000"/>
                </a:solidFill>
              </a:rPr>
              <a:t>-100</a:t>
            </a:r>
          </a:p>
        </p:txBody>
      </p:sp>
      <p:sp>
        <p:nvSpPr>
          <p:cNvPr id="32" name="TextBox 31">
            <a:extLst>
              <a:ext uri="{FF2B5EF4-FFF2-40B4-BE49-F238E27FC236}">
                <a16:creationId xmlns:a16="http://schemas.microsoft.com/office/drawing/2014/main" id="{C89705BD-B2D6-4A29-8F91-D0492BBE05B1}"/>
              </a:ext>
            </a:extLst>
          </p:cNvPr>
          <p:cNvSpPr txBox="1"/>
          <p:nvPr/>
        </p:nvSpPr>
        <p:spPr>
          <a:xfrm>
            <a:off x="5573171" y="3104266"/>
            <a:ext cx="794712" cy="369332"/>
          </a:xfrm>
          <a:prstGeom prst="rect">
            <a:avLst/>
          </a:prstGeom>
          <a:noFill/>
        </p:spPr>
        <p:txBody>
          <a:bodyPr wrap="square" rtlCol="0">
            <a:spAutoFit/>
          </a:bodyPr>
          <a:lstStyle/>
          <a:p>
            <a:r>
              <a:rPr lang="en-US" dirty="0">
                <a:solidFill>
                  <a:srgbClr val="FF0000"/>
                </a:solidFill>
              </a:rPr>
              <a:t>-100</a:t>
            </a:r>
          </a:p>
        </p:txBody>
      </p:sp>
      <p:sp>
        <p:nvSpPr>
          <p:cNvPr id="20" name="TextBox 19">
            <a:extLst>
              <a:ext uri="{FF2B5EF4-FFF2-40B4-BE49-F238E27FC236}">
                <a16:creationId xmlns:a16="http://schemas.microsoft.com/office/drawing/2014/main" id="{E51A8325-BD4E-46E2-9FC1-977A4EC0464E}"/>
              </a:ext>
            </a:extLst>
          </p:cNvPr>
          <p:cNvSpPr txBox="1"/>
          <p:nvPr/>
        </p:nvSpPr>
        <p:spPr>
          <a:xfrm>
            <a:off x="2284603" y="5597319"/>
            <a:ext cx="1414709" cy="369332"/>
          </a:xfrm>
          <a:prstGeom prst="rect">
            <a:avLst/>
          </a:prstGeom>
          <a:noFill/>
        </p:spPr>
        <p:txBody>
          <a:bodyPr wrap="square" rtlCol="0">
            <a:spAutoFit/>
          </a:bodyPr>
          <a:lstStyle/>
          <a:p>
            <a:r>
              <a:rPr lang="en-US" dirty="0"/>
              <a:t>NoSurvey</a:t>
            </a:r>
          </a:p>
        </p:txBody>
      </p:sp>
      <p:sp>
        <p:nvSpPr>
          <p:cNvPr id="50" name="TextBox 49">
            <a:extLst>
              <a:ext uri="{FF2B5EF4-FFF2-40B4-BE49-F238E27FC236}">
                <a16:creationId xmlns:a16="http://schemas.microsoft.com/office/drawing/2014/main" id="{07614A77-F193-4577-80AC-02AAE8F3B87A}"/>
              </a:ext>
            </a:extLst>
          </p:cNvPr>
          <p:cNvSpPr txBox="1"/>
          <p:nvPr/>
        </p:nvSpPr>
        <p:spPr>
          <a:xfrm>
            <a:off x="2312255" y="2249514"/>
            <a:ext cx="904178" cy="646331"/>
          </a:xfrm>
          <a:prstGeom prst="rect">
            <a:avLst/>
          </a:prstGeom>
          <a:noFill/>
        </p:spPr>
        <p:txBody>
          <a:bodyPr wrap="square" rtlCol="0">
            <a:spAutoFit/>
          </a:bodyPr>
          <a:lstStyle/>
          <a:p>
            <a:r>
              <a:rPr lang="en-US" dirty="0"/>
              <a:t>Survey</a:t>
            </a:r>
          </a:p>
        </p:txBody>
      </p:sp>
      <p:sp>
        <p:nvSpPr>
          <p:cNvPr id="51" name="TextBox 50">
            <a:extLst>
              <a:ext uri="{FF2B5EF4-FFF2-40B4-BE49-F238E27FC236}">
                <a16:creationId xmlns:a16="http://schemas.microsoft.com/office/drawing/2014/main" id="{F20C974E-B151-4BFE-9946-8D1021E88A3B}"/>
              </a:ext>
            </a:extLst>
          </p:cNvPr>
          <p:cNvSpPr txBox="1"/>
          <p:nvPr/>
        </p:nvSpPr>
        <p:spPr>
          <a:xfrm>
            <a:off x="4256545" y="1099429"/>
            <a:ext cx="1627983" cy="369332"/>
          </a:xfrm>
          <a:prstGeom prst="rect">
            <a:avLst/>
          </a:prstGeom>
          <a:noFill/>
        </p:spPr>
        <p:txBody>
          <a:bodyPr wrap="square" rtlCol="0">
            <a:spAutoFit/>
          </a:bodyPr>
          <a:lstStyle/>
          <a:p>
            <a:r>
              <a:rPr lang="en-US" dirty="0"/>
              <a:t>Unfavorable</a:t>
            </a:r>
          </a:p>
        </p:txBody>
      </p:sp>
      <p:sp>
        <p:nvSpPr>
          <p:cNvPr id="52" name="TextBox 51">
            <a:extLst>
              <a:ext uri="{FF2B5EF4-FFF2-40B4-BE49-F238E27FC236}">
                <a16:creationId xmlns:a16="http://schemas.microsoft.com/office/drawing/2014/main" id="{A4B7590E-B34C-41F2-A565-1547376E1E02}"/>
              </a:ext>
            </a:extLst>
          </p:cNvPr>
          <p:cNvSpPr txBox="1"/>
          <p:nvPr/>
        </p:nvSpPr>
        <p:spPr>
          <a:xfrm>
            <a:off x="4387415" y="3578919"/>
            <a:ext cx="1457509" cy="369332"/>
          </a:xfrm>
          <a:prstGeom prst="rect">
            <a:avLst/>
          </a:prstGeom>
          <a:noFill/>
        </p:spPr>
        <p:txBody>
          <a:bodyPr wrap="square" rtlCol="0">
            <a:spAutoFit/>
          </a:bodyPr>
          <a:lstStyle/>
          <a:p>
            <a:r>
              <a:rPr lang="en-US" dirty="0"/>
              <a:t>Favorable</a:t>
            </a:r>
          </a:p>
        </p:txBody>
      </p:sp>
      <p:sp>
        <p:nvSpPr>
          <p:cNvPr id="53" name="TextBox 52">
            <a:extLst>
              <a:ext uri="{FF2B5EF4-FFF2-40B4-BE49-F238E27FC236}">
                <a16:creationId xmlns:a16="http://schemas.microsoft.com/office/drawing/2014/main" id="{7348625B-DD97-4D08-BC21-3CF84C5B7C53}"/>
              </a:ext>
            </a:extLst>
          </p:cNvPr>
          <p:cNvSpPr txBox="1"/>
          <p:nvPr/>
        </p:nvSpPr>
        <p:spPr>
          <a:xfrm>
            <a:off x="4492172" y="5128276"/>
            <a:ext cx="768062" cy="369332"/>
          </a:xfrm>
          <a:prstGeom prst="rect">
            <a:avLst/>
          </a:prstGeom>
          <a:noFill/>
        </p:spPr>
        <p:txBody>
          <a:bodyPr wrap="square" rtlCol="0">
            <a:spAutoFit/>
          </a:bodyPr>
          <a:lstStyle/>
          <a:p>
            <a:r>
              <a:rPr lang="en-US" dirty="0"/>
              <a:t>Drill</a:t>
            </a:r>
          </a:p>
        </p:txBody>
      </p:sp>
      <p:sp>
        <p:nvSpPr>
          <p:cNvPr id="54" name="TextBox 53">
            <a:extLst>
              <a:ext uri="{FF2B5EF4-FFF2-40B4-BE49-F238E27FC236}">
                <a16:creationId xmlns:a16="http://schemas.microsoft.com/office/drawing/2014/main" id="{C3E0903F-6827-4A5C-91E7-703B9E925122}"/>
              </a:ext>
            </a:extLst>
          </p:cNvPr>
          <p:cNvSpPr txBox="1"/>
          <p:nvPr/>
        </p:nvSpPr>
        <p:spPr>
          <a:xfrm>
            <a:off x="4476998" y="6144501"/>
            <a:ext cx="704602" cy="369332"/>
          </a:xfrm>
          <a:prstGeom prst="rect">
            <a:avLst/>
          </a:prstGeom>
          <a:noFill/>
        </p:spPr>
        <p:txBody>
          <a:bodyPr wrap="square" rtlCol="0">
            <a:spAutoFit/>
          </a:bodyPr>
          <a:lstStyle/>
          <a:p>
            <a:r>
              <a:rPr lang="en-US" dirty="0"/>
              <a:t>Sell</a:t>
            </a:r>
          </a:p>
        </p:txBody>
      </p:sp>
      <p:sp>
        <p:nvSpPr>
          <p:cNvPr id="55" name="TextBox 54">
            <a:extLst>
              <a:ext uri="{FF2B5EF4-FFF2-40B4-BE49-F238E27FC236}">
                <a16:creationId xmlns:a16="http://schemas.microsoft.com/office/drawing/2014/main" id="{2AF1C0D1-CB2E-475C-91C5-F6F87B1B9F7A}"/>
              </a:ext>
            </a:extLst>
          </p:cNvPr>
          <p:cNvSpPr txBox="1"/>
          <p:nvPr/>
        </p:nvSpPr>
        <p:spPr>
          <a:xfrm>
            <a:off x="6528845" y="4819647"/>
            <a:ext cx="575972" cy="369332"/>
          </a:xfrm>
          <a:prstGeom prst="rect">
            <a:avLst/>
          </a:prstGeom>
          <a:noFill/>
        </p:spPr>
        <p:txBody>
          <a:bodyPr wrap="square" rtlCol="0">
            <a:spAutoFit/>
          </a:bodyPr>
          <a:lstStyle/>
          <a:p>
            <a:r>
              <a:rPr lang="en-US" dirty="0"/>
              <a:t>Oil</a:t>
            </a:r>
          </a:p>
        </p:txBody>
      </p:sp>
      <p:sp>
        <p:nvSpPr>
          <p:cNvPr id="56" name="TextBox 55">
            <a:extLst>
              <a:ext uri="{FF2B5EF4-FFF2-40B4-BE49-F238E27FC236}">
                <a16:creationId xmlns:a16="http://schemas.microsoft.com/office/drawing/2014/main" id="{7B1F8C4E-54F9-4957-874C-2DDC79A659AE}"/>
              </a:ext>
            </a:extLst>
          </p:cNvPr>
          <p:cNvSpPr txBox="1"/>
          <p:nvPr/>
        </p:nvSpPr>
        <p:spPr>
          <a:xfrm>
            <a:off x="6491780" y="5458096"/>
            <a:ext cx="806903" cy="369332"/>
          </a:xfrm>
          <a:prstGeom prst="rect">
            <a:avLst/>
          </a:prstGeom>
          <a:noFill/>
        </p:spPr>
        <p:txBody>
          <a:bodyPr wrap="square" rtlCol="0">
            <a:spAutoFit/>
          </a:bodyPr>
          <a:lstStyle/>
          <a:p>
            <a:r>
              <a:rPr lang="en-US" dirty="0"/>
              <a:t>Dry</a:t>
            </a:r>
          </a:p>
        </p:txBody>
      </p:sp>
      <p:sp>
        <p:nvSpPr>
          <p:cNvPr id="57" name="TextBox 56">
            <a:extLst>
              <a:ext uri="{FF2B5EF4-FFF2-40B4-BE49-F238E27FC236}">
                <a16:creationId xmlns:a16="http://schemas.microsoft.com/office/drawing/2014/main" id="{91ED7873-6D70-4BF2-8A1F-FE1215CBB0EF}"/>
              </a:ext>
            </a:extLst>
          </p:cNvPr>
          <p:cNvSpPr txBox="1"/>
          <p:nvPr/>
        </p:nvSpPr>
        <p:spPr>
          <a:xfrm>
            <a:off x="6709027" y="459710"/>
            <a:ext cx="730485" cy="369332"/>
          </a:xfrm>
          <a:prstGeom prst="rect">
            <a:avLst/>
          </a:prstGeom>
          <a:noFill/>
        </p:spPr>
        <p:txBody>
          <a:bodyPr wrap="square" rtlCol="0">
            <a:spAutoFit/>
          </a:bodyPr>
          <a:lstStyle/>
          <a:p>
            <a:r>
              <a:rPr lang="en-US" dirty="0"/>
              <a:t>Drill</a:t>
            </a:r>
          </a:p>
        </p:txBody>
      </p:sp>
      <p:sp>
        <p:nvSpPr>
          <p:cNvPr id="58" name="TextBox 57">
            <a:extLst>
              <a:ext uri="{FF2B5EF4-FFF2-40B4-BE49-F238E27FC236}">
                <a16:creationId xmlns:a16="http://schemas.microsoft.com/office/drawing/2014/main" id="{87838572-46C2-495C-ACD4-4455660A4107}"/>
              </a:ext>
            </a:extLst>
          </p:cNvPr>
          <p:cNvSpPr txBox="1"/>
          <p:nvPr/>
        </p:nvSpPr>
        <p:spPr>
          <a:xfrm>
            <a:off x="6757410" y="1779450"/>
            <a:ext cx="682102" cy="369332"/>
          </a:xfrm>
          <a:prstGeom prst="rect">
            <a:avLst/>
          </a:prstGeom>
          <a:noFill/>
        </p:spPr>
        <p:txBody>
          <a:bodyPr wrap="square" rtlCol="0">
            <a:spAutoFit/>
          </a:bodyPr>
          <a:lstStyle/>
          <a:p>
            <a:r>
              <a:rPr lang="en-US" dirty="0"/>
              <a:t>Sell</a:t>
            </a:r>
          </a:p>
        </p:txBody>
      </p:sp>
      <p:sp>
        <p:nvSpPr>
          <p:cNvPr id="59" name="TextBox 58">
            <a:extLst>
              <a:ext uri="{FF2B5EF4-FFF2-40B4-BE49-F238E27FC236}">
                <a16:creationId xmlns:a16="http://schemas.microsoft.com/office/drawing/2014/main" id="{ABE334EE-A0F8-415B-AC05-B8CC176AECAA}"/>
              </a:ext>
            </a:extLst>
          </p:cNvPr>
          <p:cNvSpPr txBox="1"/>
          <p:nvPr/>
        </p:nvSpPr>
        <p:spPr>
          <a:xfrm>
            <a:off x="6762311" y="2944487"/>
            <a:ext cx="763133" cy="369332"/>
          </a:xfrm>
          <a:prstGeom prst="rect">
            <a:avLst/>
          </a:prstGeom>
          <a:noFill/>
        </p:spPr>
        <p:txBody>
          <a:bodyPr wrap="square" rtlCol="0">
            <a:spAutoFit/>
          </a:bodyPr>
          <a:lstStyle/>
          <a:p>
            <a:r>
              <a:rPr lang="en-US" dirty="0"/>
              <a:t>Drill</a:t>
            </a:r>
          </a:p>
        </p:txBody>
      </p:sp>
      <p:sp>
        <p:nvSpPr>
          <p:cNvPr id="60" name="TextBox 59">
            <a:extLst>
              <a:ext uri="{FF2B5EF4-FFF2-40B4-BE49-F238E27FC236}">
                <a16:creationId xmlns:a16="http://schemas.microsoft.com/office/drawing/2014/main" id="{97464B79-F12D-4CB5-9F50-67DF6C70BD83}"/>
              </a:ext>
            </a:extLst>
          </p:cNvPr>
          <p:cNvSpPr txBox="1"/>
          <p:nvPr/>
        </p:nvSpPr>
        <p:spPr>
          <a:xfrm>
            <a:off x="6810097" y="4315757"/>
            <a:ext cx="687447" cy="369332"/>
          </a:xfrm>
          <a:prstGeom prst="rect">
            <a:avLst/>
          </a:prstGeom>
          <a:noFill/>
        </p:spPr>
        <p:txBody>
          <a:bodyPr wrap="square" rtlCol="0">
            <a:spAutoFit/>
          </a:bodyPr>
          <a:lstStyle/>
          <a:p>
            <a:r>
              <a:rPr lang="en-US" dirty="0"/>
              <a:t>Sell</a:t>
            </a:r>
          </a:p>
        </p:txBody>
      </p:sp>
      <p:sp>
        <p:nvSpPr>
          <p:cNvPr id="61" name="TextBox 60">
            <a:extLst>
              <a:ext uri="{FF2B5EF4-FFF2-40B4-BE49-F238E27FC236}">
                <a16:creationId xmlns:a16="http://schemas.microsoft.com/office/drawing/2014/main" id="{FBBEC59B-1B04-4C7A-AD83-6231A8B09858}"/>
              </a:ext>
            </a:extLst>
          </p:cNvPr>
          <p:cNvSpPr txBox="1"/>
          <p:nvPr/>
        </p:nvSpPr>
        <p:spPr>
          <a:xfrm>
            <a:off x="8302366" y="127536"/>
            <a:ext cx="691136" cy="369332"/>
          </a:xfrm>
          <a:prstGeom prst="rect">
            <a:avLst/>
          </a:prstGeom>
          <a:noFill/>
        </p:spPr>
        <p:txBody>
          <a:bodyPr wrap="square" rtlCol="0">
            <a:spAutoFit/>
          </a:bodyPr>
          <a:lstStyle/>
          <a:p>
            <a:r>
              <a:rPr lang="en-US" dirty="0"/>
              <a:t>Oil</a:t>
            </a:r>
          </a:p>
        </p:txBody>
      </p:sp>
      <p:sp>
        <p:nvSpPr>
          <p:cNvPr id="62" name="TextBox 61">
            <a:extLst>
              <a:ext uri="{FF2B5EF4-FFF2-40B4-BE49-F238E27FC236}">
                <a16:creationId xmlns:a16="http://schemas.microsoft.com/office/drawing/2014/main" id="{A752652E-70E3-450E-9F9B-904583001688}"/>
              </a:ext>
            </a:extLst>
          </p:cNvPr>
          <p:cNvSpPr txBox="1"/>
          <p:nvPr/>
        </p:nvSpPr>
        <p:spPr>
          <a:xfrm>
            <a:off x="8327294" y="905297"/>
            <a:ext cx="806903" cy="369332"/>
          </a:xfrm>
          <a:prstGeom prst="rect">
            <a:avLst/>
          </a:prstGeom>
          <a:noFill/>
        </p:spPr>
        <p:txBody>
          <a:bodyPr wrap="square" rtlCol="0">
            <a:spAutoFit/>
          </a:bodyPr>
          <a:lstStyle/>
          <a:p>
            <a:r>
              <a:rPr lang="en-US" dirty="0"/>
              <a:t>Dry</a:t>
            </a:r>
          </a:p>
        </p:txBody>
      </p:sp>
      <p:sp>
        <p:nvSpPr>
          <p:cNvPr id="63" name="TextBox 62">
            <a:extLst>
              <a:ext uri="{FF2B5EF4-FFF2-40B4-BE49-F238E27FC236}">
                <a16:creationId xmlns:a16="http://schemas.microsoft.com/office/drawing/2014/main" id="{2A3DDCE4-469F-4749-BC95-5EF7A59E933B}"/>
              </a:ext>
            </a:extLst>
          </p:cNvPr>
          <p:cNvSpPr txBox="1"/>
          <p:nvPr/>
        </p:nvSpPr>
        <p:spPr>
          <a:xfrm>
            <a:off x="8314212" y="2514600"/>
            <a:ext cx="679290" cy="369332"/>
          </a:xfrm>
          <a:prstGeom prst="rect">
            <a:avLst/>
          </a:prstGeom>
          <a:noFill/>
        </p:spPr>
        <p:txBody>
          <a:bodyPr wrap="square" rtlCol="0">
            <a:spAutoFit/>
          </a:bodyPr>
          <a:lstStyle/>
          <a:p>
            <a:r>
              <a:rPr lang="en-US" dirty="0"/>
              <a:t>Oil</a:t>
            </a:r>
          </a:p>
        </p:txBody>
      </p:sp>
      <p:sp>
        <p:nvSpPr>
          <p:cNvPr id="64" name="TextBox 63">
            <a:extLst>
              <a:ext uri="{FF2B5EF4-FFF2-40B4-BE49-F238E27FC236}">
                <a16:creationId xmlns:a16="http://schemas.microsoft.com/office/drawing/2014/main" id="{1EF9AA9C-5663-4832-BDD7-A2486DAE4474}"/>
              </a:ext>
            </a:extLst>
          </p:cNvPr>
          <p:cNvSpPr txBox="1"/>
          <p:nvPr/>
        </p:nvSpPr>
        <p:spPr>
          <a:xfrm>
            <a:off x="8345212" y="3360516"/>
            <a:ext cx="806903" cy="369332"/>
          </a:xfrm>
          <a:prstGeom prst="rect">
            <a:avLst/>
          </a:prstGeom>
          <a:noFill/>
        </p:spPr>
        <p:txBody>
          <a:bodyPr wrap="square" rtlCol="0">
            <a:spAutoFit/>
          </a:bodyPr>
          <a:lstStyle/>
          <a:p>
            <a:r>
              <a:rPr lang="en-US" dirty="0"/>
              <a:t>Dry</a:t>
            </a:r>
          </a:p>
        </p:txBody>
      </p:sp>
      <p:sp>
        <p:nvSpPr>
          <p:cNvPr id="2" name="Oval 1">
            <a:extLst>
              <a:ext uri="{FF2B5EF4-FFF2-40B4-BE49-F238E27FC236}">
                <a16:creationId xmlns:a16="http://schemas.microsoft.com/office/drawing/2014/main" id="{13ED2B95-DDC6-4864-8F6D-5612AC789CBE}"/>
              </a:ext>
            </a:extLst>
          </p:cNvPr>
          <p:cNvSpPr/>
          <p:nvPr/>
        </p:nvSpPr>
        <p:spPr>
          <a:xfrm>
            <a:off x="10956312" y="948777"/>
            <a:ext cx="678483" cy="6786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3E90D12-84CD-4DFB-BBC4-8905FA56CC45}"/>
              </a:ext>
            </a:extLst>
          </p:cNvPr>
          <p:cNvSpPr/>
          <p:nvPr/>
        </p:nvSpPr>
        <p:spPr>
          <a:xfrm>
            <a:off x="9379107" y="4784387"/>
            <a:ext cx="678483" cy="6786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40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2" grpId="0"/>
      <p:bldP spid="23" grpId="0"/>
      <p:bldP spid="24" grpId="0"/>
      <p:bldP spid="25" grpId="0"/>
      <p:bldP spid="26" grpId="0"/>
      <p:bldP spid="27" grpId="0"/>
      <p:bldP spid="2"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10160" y="1016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Choosing Among Alternatives</a:t>
            </a: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5"/>
              <a:stretch>
                <a:fillRect/>
              </a:stretch>
            </p:blipFill>
            <p:spPr>
              <a:xfrm>
                <a:off x="13431344" y="1082605"/>
                <a:ext cx="18000" cy="2285950"/>
              </a:xfrm>
              <a:prstGeom prst="rect">
                <a:avLst/>
              </a:prstGeom>
            </p:spPr>
          </p:pic>
        </mc:Fallback>
      </mc:AlternateContent>
      <p:pic>
        <p:nvPicPr>
          <p:cNvPr id="2" name="Online Media 1" title="DecisionTreePart 1">
            <a:hlinkClick r:id="" action="ppaction://media"/>
            <a:extLst>
              <a:ext uri="{FF2B5EF4-FFF2-40B4-BE49-F238E27FC236}">
                <a16:creationId xmlns:a16="http://schemas.microsoft.com/office/drawing/2014/main" id="{D9F45371-EA83-4645-9E95-DAF124D725D5}"/>
              </a:ext>
            </a:extLst>
          </p:cNvPr>
          <p:cNvPicPr>
            <a:picLocks noRot="1" noChangeAspect="1"/>
          </p:cNvPicPr>
          <p:nvPr>
            <a:videoFile r:link="rId1"/>
          </p:nvPr>
        </p:nvPicPr>
        <p:blipFill>
          <a:blip r:embed="rId6"/>
          <a:stretch>
            <a:fillRect/>
          </a:stretch>
        </p:blipFill>
        <p:spPr>
          <a:xfrm>
            <a:off x="10160" y="10160"/>
            <a:ext cx="12192000" cy="6888480"/>
          </a:xfrm>
          <a:prstGeom prst="rect">
            <a:avLst/>
          </a:prstGeom>
        </p:spPr>
      </p:pic>
    </p:spTree>
    <p:extLst>
      <p:ext uri="{BB962C8B-B14F-4D97-AF65-F5344CB8AC3E}">
        <p14:creationId xmlns:p14="http://schemas.microsoft.com/office/powerpoint/2010/main" val="1011090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p:spPr>
        <p:txBody>
          <a:bodyPr>
            <a:noAutofit/>
          </a:bodyPr>
          <a:lstStyle/>
          <a:p>
            <a:r>
              <a:rPr lang="en-US" dirty="0"/>
              <a:t>Generating the Utility Function for Max Flyer</a:t>
            </a:r>
          </a:p>
        </p:txBody>
      </p:sp>
      <p:sp>
        <p:nvSpPr>
          <p:cNvPr id="15" name="Content Placeholder 2"/>
          <p:cNvSpPr>
            <a:spLocks noGrp="1"/>
          </p:cNvSpPr>
          <p:nvPr>
            <p:ph sz="quarter" idx="11"/>
          </p:nvPr>
        </p:nvSpPr>
        <p:spPr>
          <a:xfrm>
            <a:off x="0" y="577274"/>
            <a:ext cx="12079441" cy="5221367"/>
          </a:xfrm>
        </p:spPr>
        <p:txBody>
          <a:bodyPr>
            <a:noAutofit/>
          </a:bodyPr>
          <a:lstStyle/>
          <a:p>
            <a:r>
              <a:rPr lang="en-US" sz="2400" dirty="0">
                <a:latin typeface="Arial" panose="020B0604020202020204" pitchFamily="34" charset="0"/>
                <a:cs typeface="Arial" panose="020B0604020202020204" pitchFamily="34" charset="0"/>
              </a:rPr>
              <a:t>The possible monetary payoffs in the Goferbroke Co. problem are −130, −100, 0, 60, 90, 670, and 700 (all in $thousands).</a:t>
            </a:r>
          </a:p>
          <a:p>
            <a:r>
              <a:rPr lang="en-US" sz="2400" dirty="0">
                <a:latin typeface="Arial" panose="020B0604020202020204" pitchFamily="34" charset="0"/>
                <a:cs typeface="Arial" panose="020B0604020202020204" pitchFamily="34" charset="0"/>
              </a:rPr>
              <a:t>Set U(Max) = U(700) = 1.</a:t>
            </a:r>
          </a:p>
          <a:p>
            <a:r>
              <a:rPr lang="en-US" sz="2400" dirty="0">
                <a:latin typeface="Arial" panose="020B0604020202020204" pitchFamily="34" charset="0"/>
                <a:cs typeface="Arial" panose="020B0604020202020204" pitchFamily="34" charset="0"/>
              </a:rPr>
              <a:t>Set U(Min) = U(−130) = 0.</a:t>
            </a:r>
          </a:p>
          <a:p>
            <a:r>
              <a:rPr lang="en-US" sz="2400" dirty="0">
                <a:latin typeface="Arial" panose="020B0604020202020204" pitchFamily="34" charset="0"/>
                <a:cs typeface="Arial" panose="020B0604020202020204" pitchFamily="34" charset="0"/>
              </a:rPr>
              <a:t>To find U(X), use the equivalent lottery method.</a:t>
            </a:r>
          </a:p>
          <a:p>
            <a:r>
              <a:rPr lang="en-US" sz="2400" dirty="0">
                <a:latin typeface="Arial" panose="020B0604020202020204" pitchFamily="34" charset="0"/>
                <a:cs typeface="Arial" panose="020B0604020202020204" pitchFamily="34" charset="0"/>
              </a:rPr>
              <a:t>For example, for =90, consider the two alternatives: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A1: Obtain a payoff of 700 with probability p.</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Obtain a payoff of −130 with probability 1−p.</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A2: Definitely obtain a payoff of 90.</a:t>
            </a:r>
          </a:p>
          <a:p>
            <a:r>
              <a:rPr lang="en-US" sz="2400" dirty="0">
                <a:latin typeface="Arial" panose="020B0604020202020204" pitchFamily="34" charset="0"/>
                <a:cs typeface="Arial" panose="020B0604020202020204" pitchFamily="34" charset="0"/>
              </a:rPr>
              <a:t>If the decision maker chooses a point of indifference of p = 1/3, then U(90) = 1/3.</a:t>
            </a:r>
          </a:p>
        </p:txBody>
      </p:sp>
    </p:spTree>
    <p:extLst>
      <p:ext uri="{BB962C8B-B14F-4D97-AF65-F5344CB8AC3E}">
        <p14:creationId xmlns:p14="http://schemas.microsoft.com/office/powerpoint/2010/main" val="1796418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8611"/>
          </a:xfrm>
        </p:spPr>
        <p:txBody>
          <a:bodyPr>
            <a:noAutofit/>
          </a:bodyPr>
          <a:lstStyle/>
          <a:p>
            <a:r>
              <a:rPr lang="en-US" dirty="0"/>
              <a:t>Max’s Utility Function for Money</a:t>
            </a:r>
            <a:endParaRPr lang="en-US" b="0" dirty="0"/>
          </a:p>
        </p:txBody>
      </p:sp>
      <p:pic>
        <p:nvPicPr>
          <p:cNvPr id="4" name="Picture 3" descr="Function U(M) is plotted against money. Risk-neutral utility function is a 45-degree line. Max’s utility function curves slightly, bowing upward."/>
          <p:cNvPicPr>
            <a:picLocks noChangeAspect="1"/>
          </p:cNvPicPr>
          <p:nvPr/>
        </p:nvPicPr>
        <p:blipFill>
          <a:blip r:embed="rId4"/>
          <a:stretch>
            <a:fillRect/>
          </a:stretch>
        </p:blipFill>
        <p:spPr>
          <a:xfrm>
            <a:off x="6504937" y="1293373"/>
            <a:ext cx="4960357" cy="4589024"/>
          </a:xfrm>
          <a:prstGeom prst="rect">
            <a:avLst/>
          </a:prstGeom>
        </p:spPr>
      </p:pic>
      <p:sp>
        <p:nvSpPr>
          <p:cNvPr id="5" name="Text Placeholder 4">
            <a:extLst>
              <a:ext uri="{FF2B5EF4-FFF2-40B4-BE49-F238E27FC236}">
                <a16:creationId xmlns:a16="http://schemas.microsoft.com/office/drawing/2014/main" id="{69FCB84A-691D-457F-8F21-AAC8C7A04F43}"/>
              </a:ext>
            </a:extLst>
          </p:cNvPr>
          <p:cNvSpPr>
            <a:spLocks noGrp="1"/>
          </p:cNvSpPr>
          <p:nvPr>
            <p:ph type="body" sz="quarter" idx="12"/>
          </p:nvPr>
        </p:nvSpPr>
        <p:spPr>
          <a:xfrm>
            <a:off x="7351660" y="6134313"/>
            <a:ext cx="3994485" cy="306805"/>
          </a:xfrm>
        </p:spPr>
        <p:txBody>
          <a:bodyPr/>
          <a:lstStyle/>
          <a:p>
            <a:r>
              <a:rPr lang="en-US" sz="1200" dirty="0">
                <a:hlinkClick r:id="" action="ppaction://noaction"/>
              </a:rPr>
              <a:t>Access the text alternative for slide images.</a:t>
            </a:r>
            <a:endParaRPr lang="en-US" sz="1200" dirty="0"/>
          </a:p>
        </p:txBody>
      </p:sp>
      <p:graphicFrame>
        <p:nvGraphicFramePr>
          <p:cNvPr id="7" name="Object 6">
            <a:extLst>
              <a:ext uri="{FF2B5EF4-FFF2-40B4-BE49-F238E27FC236}">
                <a16:creationId xmlns:a16="http://schemas.microsoft.com/office/drawing/2014/main" id="{671EF37D-038C-48B8-B65E-74085BB6F2E7}"/>
              </a:ext>
            </a:extLst>
          </p:cNvPr>
          <p:cNvGraphicFramePr>
            <a:graphicFrameLocks noChangeAspect="1"/>
          </p:cNvGraphicFramePr>
          <p:nvPr>
            <p:extLst>
              <p:ext uri="{D42A27DB-BD31-4B8C-83A1-F6EECF244321}">
                <p14:modId xmlns:p14="http://schemas.microsoft.com/office/powerpoint/2010/main" val="2955082712"/>
              </p:ext>
            </p:extLst>
          </p:nvPr>
        </p:nvGraphicFramePr>
        <p:xfrm>
          <a:off x="30018" y="838200"/>
          <a:ext cx="5486400" cy="2409825"/>
        </p:xfrm>
        <a:graphic>
          <a:graphicData uri="http://schemas.openxmlformats.org/presentationml/2006/ole">
            <mc:AlternateContent xmlns:mc="http://schemas.openxmlformats.org/markup-compatibility/2006">
              <mc:Choice xmlns:v="urn:schemas-microsoft-com:vml" Requires="v">
                <p:oleObj spid="_x0000_s115826" name="Worksheet" r:id="rId5" imgW="5486400" imgH="2409759" progId="Excel.Sheet.12">
                  <p:embed/>
                </p:oleObj>
              </mc:Choice>
              <mc:Fallback>
                <p:oleObj name="Worksheet" r:id="rId5" imgW="5486400" imgH="2409759" progId="Excel.Sheet.12">
                  <p:embed/>
                  <p:pic>
                    <p:nvPicPr>
                      <p:cNvPr id="0" name=""/>
                      <p:cNvPicPr/>
                      <p:nvPr/>
                    </p:nvPicPr>
                    <p:blipFill>
                      <a:blip r:embed="rId6"/>
                      <a:stretch>
                        <a:fillRect/>
                      </a:stretch>
                    </p:blipFill>
                    <p:spPr>
                      <a:xfrm>
                        <a:off x="30018" y="838200"/>
                        <a:ext cx="5486400" cy="2409825"/>
                      </a:xfrm>
                      <a:prstGeom prst="rect">
                        <a:avLst/>
                      </a:prstGeom>
                    </p:spPr>
                  </p:pic>
                </p:oleObj>
              </mc:Fallback>
            </mc:AlternateContent>
          </a:graphicData>
        </a:graphic>
      </p:graphicFrame>
    </p:spTree>
    <p:extLst>
      <p:ext uri="{BB962C8B-B14F-4D97-AF65-F5344CB8AC3E}">
        <p14:creationId xmlns:p14="http://schemas.microsoft.com/office/powerpoint/2010/main" val="3535464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D90F58C-0086-4F3F-BFC9-D80B0F2E2EAA}"/>
              </a:ext>
            </a:extLst>
          </p:cNvPr>
          <p:cNvSpPr/>
          <p:nvPr/>
        </p:nvSpPr>
        <p:spPr>
          <a:xfrm>
            <a:off x="0" y="-6363"/>
            <a:ext cx="12192000"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Object 18">
            <a:extLst>
              <a:ext uri="{FF2B5EF4-FFF2-40B4-BE49-F238E27FC236}">
                <a16:creationId xmlns:a16="http://schemas.microsoft.com/office/drawing/2014/main" id="{C6B29351-9B08-4DE4-9C16-80E06CFB76C1}"/>
              </a:ext>
            </a:extLst>
          </p:cNvPr>
          <p:cNvGraphicFramePr>
            <a:graphicFrameLocks noChangeAspect="1"/>
          </p:cNvGraphicFramePr>
          <p:nvPr>
            <p:extLst>
              <p:ext uri="{D42A27DB-BD31-4B8C-83A1-F6EECF244321}">
                <p14:modId xmlns:p14="http://schemas.microsoft.com/office/powerpoint/2010/main" val="3127928572"/>
              </p:ext>
            </p:extLst>
          </p:nvPr>
        </p:nvGraphicFramePr>
        <p:xfrm>
          <a:off x="1093846" y="219492"/>
          <a:ext cx="8708484" cy="6562308"/>
        </p:xfrm>
        <a:graphic>
          <a:graphicData uri="http://schemas.openxmlformats.org/presentationml/2006/ole">
            <mc:AlternateContent xmlns:mc="http://schemas.openxmlformats.org/markup-compatibility/2006">
              <mc:Choice xmlns:v="urn:schemas-microsoft-com:vml" Requires="v">
                <p:oleObj spid="_x0000_s98423" name="Worksheet" r:id="rId4" imgW="6696130" imgH="7486453" progId="Excel.Sheet.12">
                  <p:embed/>
                </p:oleObj>
              </mc:Choice>
              <mc:Fallback>
                <p:oleObj name="Worksheet" r:id="rId4" imgW="6696130" imgH="7486453" progId="Excel.Sheet.12">
                  <p:embed/>
                  <p:pic>
                    <p:nvPicPr>
                      <p:cNvPr id="19" name="Object 18">
                        <a:extLst>
                          <a:ext uri="{FF2B5EF4-FFF2-40B4-BE49-F238E27FC236}">
                            <a16:creationId xmlns:a16="http://schemas.microsoft.com/office/drawing/2014/main" id="{C6B29351-9B08-4DE4-9C16-80E06CFB76C1}"/>
                          </a:ext>
                        </a:extLst>
                      </p:cNvPr>
                      <p:cNvPicPr/>
                      <p:nvPr/>
                    </p:nvPicPr>
                    <p:blipFill>
                      <a:blip r:embed="rId5"/>
                      <a:stretch>
                        <a:fillRect/>
                      </a:stretch>
                    </p:blipFill>
                    <p:spPr>
                      <a:xfrm>
                        <a:off x="1093846" y="219492"/>
                        <a:ext cx="8708484" cy="656230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73862F4-9525-4DE7-B193-3C544902BA04}"/>
              </a:ext>
            </a:extLst>
          </p:cNvPr>
          <p:cNvSpPr txBox="1"/>
          <p:nvPr/>
        </p:nvSpPr>
        <p:spPr>
          <a:xfrm>
            <a:off x="6080609" y="6323341"/>
            <a:ext cx="912858" cy="369332"/>
          </a:xfrm>
          <a:prstGeom prst="rect">
            <a:avLst/>
          </a:prstGeom>
          <a:noFill/>
        </p:spPr>
        <p:txBody>
          <a:bodyPr wrap="square" rtlCol="0">
            <a:spAutoFit/>
          </a:bodyPr>
          <a:lstStyle/>
          <a:p>
            <a:r>
              <a:rPr lang="en-US" dirty="0">
                <a:solidFill>
                  <a:srgbClr val="FF0000"/>
                </a:solidFill>
              </a:rPr>
              <a:t>33.3</a:t>
            </a:r>
          </a:p>
        </p:txBody>
      </p:sp>
      <p:sp>
        <p:nvSpPr>
          <p:cNvPr id="11" name="TextBox 10">
            <a:extLst>
              <a:ext uri="{FF2B5EF4-FFF2-40B4-BE49-F238E27FC236}">
                <a16:creationId xmlns:a16="http://schemas.microsoft.com/office/drawing/2014/main" id="{9C8FAB25-B040-421D-B830-4ED23CD99A40}"/>
              </a:ext>
            </a:extLst>
          </p:cNvPr>
          <p:cNvSpPr txBox="1"/>
          <p:nvPr/>
        </p:nvSpPr>
        <p:spPr>
          <a:xfrm>
            <a:off x="8105479" y="4964757"/>
            <a:ext cx="761978" cy="369332"/>
          </a:xfrm>
          <a:prstGeom prst="rect">
            <a:avLst/>
          </a:prstGeom>
          <a:noFill/>
        </p:spPr>
        <p:txBody>
          <a:bodyPr wrap="square" rtlCol="0">
            <a:spAutoFit/>
          </a:bodyPr>
          <a:lstStyle/>
          <a:p>
            <a:r>
              <a:rPr lang="en-US" dirty="0">
                <a:solidFill>
                  <a:srgbClr val="FF0000"/>
                </a:solidFill>
              </a:rPr>
              <a:t>100</a:t>
            </a:r>
          </a:p>
        </p:txBody>
      </p:sp>
      <p:sp>
        <p:nvSpPr>
          <p:cNvPr id="12" name="TextBox 11">
            <a:extLst>
              <a:ext uri="{FF2B5EF4-FFF2-40B4-BE49-F238E27FC236}">
                <a16:creationId xmlns:a16="http://schemas.microsoft.com/office/drawing/2014/main" id="{C3361A58-989F-4C98-A4E5-4331F7A5C49A}"/>
              </a:ext>
            </a:extLst>
          </p:cNvPr>
          <p:cNvSpPr txBox="1"/>
          <p:nvPr/>
        </p:nvSpPr>
        <p:spPr>
          <a:xfrm>
            <a:off x="8131534" y="5642306"/>
            <a:ext cx="352074" cy="369332"/>
          </a:xfrm>
          <a:prstGeom prst="rect">
            <a:avLst/>
          </a:prstGeom>
          <a:noFill/>
        </p:spPr>
        <p:txBody>
          <a:bodyPr wrap="square" rtlCol="0">
            <a:spAutoFit/>
          </a:bodyPr>
          <a:lstStyle/>
          <a:p>
            <a:r>
              <a:rPr lang="en-US" dirty="0">
                <a:solidFill>
                  <a:srgbClr val="FF0000"/>
                </a:solidFill>
              </a:rPr>
              <a:t>5</a:t>
            </a:r>
          </a:p>
        </p:txBody>
      </p:sp>
      <p:sp>
        <p:nvSpPr>
          <p:cNvPr id="13" name="TextBox 12">
            <a:extLst>
              <a:ext uri="{FF2B5EF4-FFF2-40B4-BE49-F238E27FC236}">
                <a16:creationId xmlns:a16="http://schemas.microsoft.com/office/drawing/2014/main" id="{3F3AB730-59CD-483F-80B0-9338840405B6}"/>
              </a:ext>
            </a:extLst>
          </p:cNvPr>
          <p:cNvSpPr txBox="1"/>
          <p:nvPr/>
        </p:nvSpPr>
        <p:spPr>
          <a:xfrm>
            <a:off x="6874118" y="5088308"/>
            <a:ext cx="761978" cy="369332"/>
          </a:xfrm>
          <a:prstGeom prst="rect">
            <a:avLst/>
          </a:prstGeom>
          <a:noFill/>
        </p:spPr>
        <p:txBody>
          <a:bodyPr wrap="square" rtlCol="0">
            <a:spAutoFit/>
          </a:bodyPr>
          <a:lstStyle/>
          <a:p>
            <a:r>
              <a:rPr lang="en-US" dirty="0">
                <a:solidFill>
                  <a:srgbClr val="FF0000"/>
                </a:solidFill>
              </a:rPr>
              <a:t>0.25</a:t>
            </a:r>
          </a:p>
        </p:txBody>
      </p:sp>
      <p:sp>
        <p:nvSpPr>
          <p:cNvPr id="14" name="TextBox 13">
            <a:extLst>
              <a:ext uri="{FF2B5EF4-FFF2-40B4-BE49-F238E27FC236}">
                <a16:creationId xmlns:a16="http://schemas.microsoft.com/office/drawing/2014/main" id="{FBE1694E-35DB-4D65-8F23-9005DCCD1BCA}"/>
              </a:ext>
            </a:extLst>
          </p:cNvPr>
          <p:cNvSpPr txBox="1"/>
          <p:nvPr/>
        </p:nvSpPr>
        <p:spPr>
          <a:xfrm>
            <a:off x="6905130" y="5457640"/>
            <a:ext cx="761978" cy="369332"/>
          </a:xfrm>
          <a:prstGeom prst="rect">
            <a:avLst/>
          </a:prstGeom>
          <a:noFill/>
        </p:spPr>
        <p:txBody>
          <a:bodyPr wrap="square" rtlCol="0">
            <a:spAutoFit/>
          </a:bodyPr>
          <a:lstStyle/>
          <a:p>
            <a:r>
              <a:rPr lang="en-US" dirty="0">
                <a:solidFill>
                  <a:srgbClr val="FF0000"/>
                </a:solidFill>
              </a:rPr>
              <a:t>0.75</a:t>
            </a:r>
          </a:p>
        </p:txBody>
      </p:sp>
      <p:sp>
        <p:nvSpPr>
          <p:cNvPr id="22" name="TextBox 21">
            <a:extLst>
              <a:ext uri="{FF2B5EF4-FFF2-40B4-BE49-F238E27FC236}">
                <a16:creationId xmlns:a16="http://schemas.microsoft.com/office/drawing/2014/main" id="{1299D1FA-F303-4079-A3BB-9EE81BBE6F01}"/>
              </a:ext>
            </a:extLst>
          </p:cNvPr>
          <p:cNvSpPr txBox="1"/>
          <p:nvPr/>
        </p:nvSpPr>
        <p:spPr>
          <a:xfrm>
            <a:off x="8158201" y="1955777"/>
            <a:ext cx="557048" cy="369332"/>
          </a:xfrm>
          <a:prstGeom prst="rect">
            <a:avLst/>
          </a:prstGeom>
          <a:noFill/>
        </p:spPr>
        <p:txBody>
          <a:bodyPr wrap="square" rtlCol="0">
            <a:spAutoFit/>
          </a:bodyPr>
          <a:lstStyle/>
          <a:p>
            <a:r>
              <a:rPr lang="en-US" dirty="0">
                <a:solidFill>
                  <a:srgbClr val="FF0000"/>
                </a:solidFill>
              </a:rPr>
              <a:t>30</a:t>
            </a:r>
          </a:p>
        </p:txBody>
      </p:sp>
      <p:sp>
        <p:nvSpPr>
          <p:cNvPr id="23" name="TextBox 22">
            <a:extLst>
              <a:ext uri="{FF2B5EF4-FFF2-40B4-BE49-F238E27FC236}">
                <a16:creationId xmlns:a16="http://schemas.microsoft.com/office/drawing/2014/main" id="{DD09DF9D-C20B-495F-BBAB-48C908D57449}"/>
              </a:ext>
            </a:extLst>
          </p:cNvPr>
          <p:cNvSpPr txBox="1"/>
          <p:nvPr/>
        </p:nvSpPr>
        <p:spPr>
          <a:xfrm>
            <a:off x="9331049" y="286654"/>
            <a:ext cx="761978" cy="369332"/>
          </a:xfrm>
          <a:prstGeom prst="rect">
            <a:avLst/>
          </a:prstGeom>
          <a:noFill/>
        </p:spPr>
        <p:txBody>
          <a:bodyPr wrap="square" rtlCol="0">
            <a:spAutoFit/>
          </a:bodyPr>
          <a:lstStyle/>
          <a:p>
            <a:r>
              <a:rPr lang="en-US" dirty="0">
                <a:solidFill>
                  <a:srgbClr val="FF0000"/>
                </a:solidFill>
              </a:rPr>
              <a:t>97</a:t>
            </a:r>
          </a:p>
        </p:txBody>
      </p:sp>
      <p:sp>
        <p:nvSpPr>
          <p:cNvPr id="24" name="TextBox 23">
            <a:extLst>
              <a:ext uri="{FF2B5EF4-FFF2-40B4-BE49-F238E27FC236}">
                <a16:creationId xmlns:a16="http://schemas.microsoft.com/office/drawing/2014/main" id="{F01CE611-DE01-4C11-BA1E-1583A9DAF7F8}"/>
              </a:ext>
            </a:extLst>
          </p:cNvPr>
          <p:cNvSpPr txBox="1"/>
          <p:nvPr/>
        </p:nvSpPr>
        <p:spPr>
          <a:xfrm>
            <a:off x="9480581" y="1119476"/>
            <a:ext cx="352074" cy="369332"/>
          </a:xfrm>
          <a:prstGeom prst="rect">
            <a:avLst/>
          </a:prstGeom>
          <a:noFill/>
        </p:spPr>
        <p:txBody>
          <a:bodyPr wrap="square" rtlCol="0">
            <a:spAutoFit/>
          </a:bodyPr>
          <a:lstStyle/>
          <a:p>
            <a:r>
              <a:rPr lang="en-US" dirty="0">
                <a:solidFill>
                  <a:srgbClr val="FF0000"/>
                </a:solidFill>
              </a:rPr>
              <a:t>0</a:t>
            </a:r>
          </a:p>
        </p:txBody>
      </p:sp>
      <p:sp>
        <p:nvSpPr>
          <p:cNvPr id="25" name="TextBox 24">
            <a:extLst>
              <a:ext uri="{FF2B5EF4-FFF2-40B4-BE49-F238E27FC236}">
                <a16:creationId xmlns:a16="http://schemas.microsoft.com/office/drawing/2014/main" id="{8764EBA6-F966-4871-B907-76D3EDA15159}"/>
              </a:ext>
            </a:extLst>
          </p:cNvPr>
          <p:cNvSpPr txBox="1"/>
          <p:nvPr/>
        </p:nvSpPr>
        <p:spPr>
          <a:xfrm>
            <a:off x="8079203" y="4427058"/>
            <a:ext cx="557048" cy="369332"/>
          </a:xfrm>
          <a:prstGeom prst="rect">
            <a:avLst/>
          </a:prstGeom>
          <a:noFill/>
        </p:spPr>
        <p:txBody>
          <a:bodyPr wrap="square" rtlCol="0">
            <a:spAutoFit/>
          </a:bodyPr>
          <a:lstStyle/>
          <a:p>
            <a:r>
              <a:rPr lang="en-US" dirty="0">
                <a:solidFill>
                  <a:srgbClr val="FF0000"/>
                </a:solidFill>
              </a:rPr>
              <a:t>30</a:t>
            </a:r>
          </a:p>
        </p:txBody>
      </p:sp>
      <p:sp>
        <p:nvSpPr>
          <p:cNvPr id="26" name="TextBox 25">
            <a:extLst>
              <a:ext uri="{FF2B5EF4-FFF2-40B4-BE49-F238E27FC236}">
                <a16:creationId xmlns:a16="http://schemas.microsoft.com/office/drawing/2014/main" id="{68C6EC56-DB54-4ABA-A271-1095ACF42BD2}"/>
              </a:ext>
            </a:extLst>
          </p:cNvPr>
          <p:cNvSpPr txBox="1"/>
          <p:nvPr/>
        </p:nvSpPr>
        <p:spPr>
          <a:xfrm>
            <a:off x="9420812" y="2762264"/>
            <a:ext cx="761978" cy="369332"/>
          </a:xfrm>
          <a:prstGeom prst="rect">
            <a:avLst/>
          </a:prstGeom>
          <a:noFill/>
        </p:spPr>
        <p:txBody>
          <a:bodyPr wrap="square" rtlCol="0">
            <a:spAutoFit/>
          </a:bodyPr>
          <a:lstStyle/>
          <a:p>
            <a:r>
              <a:rPr lang="en-US" dirty="0">
                <a:solidFill>
                  <a:srgbClr val="FF0000"/>
                </a:solidFill>
              </a:rPr>
              <a:t>97</a:t>
            </a:r>
          </a:p>
        </p:txBody>
      </p:sp>
      <p:sp>
        <p:nvSpPr>
          <p:cNvPr id="27" name="TextBox 26">
            <a:extLst>
              <a:ext uri="{FF2B5EF4-FFF2-40B4-BE49-F238E27FC236}">
                <a16:creationId xmlns:a16="http://schemas.microsoft.com/office/drawing/2014/main" id="{CCDA74B6-3520-420B-869D-6D016FB9A5A6}"/>
              </a:ext>
            </a:extLst>
          </p:cNvPr>
          <p:cNvSpPr txBox="1"/>
          <p:nvPr/>
        </p:nvSpPr>
        <p:spPr>
          <a:xfrm>
            <a:off x="9450256" y="3612668"/>
            <a:ext cx="352074" cy="369332"/>
          </a:xfrm>
          <a:prstGeom prst="rect">
            <a:avLst/>
          </a:prstGeom>
          <a:noFill/>
        </p:spPr>
        <p:txBody>
          <a:bodyPr wrap="square" rtlCol="0">
            <a:spAutoFit/>
          </a:bodyPr>
          <a:lstStyle/>
          <a:p>
            <a:r>
              <a:rPr lang="en-US" dirty="0">
                <a:solidFill>
                  <a:srgbClr val="FF0000"/>
                </a:solidFill>
              </a:rPr>
              <a:t>0</a:t>
            </a:r>
          </a:p>
        </p:txBody>
      </p:sp>
      <p:sp>
        <p:nvSpPr>
          <p:cNvPr id="29" name="TextBox 28">
            <a:extLst>
              <a:ext uri="{FF2B5EF4-FFF2-40B4-BE49-F238E27FC236}">
                <a16:creationId xmlns:a16="http://schemas.microsoft.com/office/drawing/2014/main" id="{657AE708-1345-4B67-B95F-468F309FDC87}"/>
              </a:ext>
            </a:extLst>
          </p:cNvPr>
          <p:cNvSpPr txBox="1"/>
          <p:nvPr/>
        </p:nvSpPr>
        <p:spPr>
          <a:xfrm>
            <a:off x="4637267" y="1498172"/>
            <a:ext cx="761978" cy="369332"/>
          </a:xfrm>
          <a:prstGeom prst="rect">
            <a:avLst/>
          </a:prstGeom>
          <a:noFill/>
        </p:spPr>
        <p:txBody>
          <a:bodyPr wrap="square" rtlCol="0">
            <a:spAutoFit/>
          </a:bodyPr>
          <a:lstStyle/>
          <a:p>
            <a:r>
              <a:rPr lang="en-US" dirty="0">
                <a:solidFill>
                  <a:srgbClr val="FF0000"/>
                </a:solidFill>
              </a:rPr>
              <a:t>0.7</a:t>
            </a:r>
          </a:p>
        </p:txBody>
      </p:sp>
      <p:sp>
        <p:nvSpPr>
          <p:cNvPr id="30" name="TextBox 29">
            <a:extLst>
              <a:ext uri="{FF2B5EF4-FFF2-40B4-BE49-F238E27FC236}">
                <a16:creationId xmlns:a16="http://schemas.microsoft.com/office/drawing/2014/main" id="{38DA6BB1-1FC1-490A-BB2B-037BF33431D1}"/>
              </a:ext>
            </a:extLst>
          </p:cNvPr>
          <p:cNvSpPr txBox="1"/>
          <p:nvPr/>
        </p:nvSpPr>
        <p:spPr>
          <a:xfrm>
            <a:off x="4559557" y="3582265"/>
            <a:ext cx="761978" cy="369332"/>
          </a:xfrm>
          <a:prstGeom prst="rect">
            <a:avLst/>
          </a:prstGeom>
          <a:noFill/>
        </p:spPr>
        <p:txBody>
          <a:bodyPr wrap="square" rtlCol="0">
            <a:spAutoFit/>
          </a:bodyPr>
          <a:lstStyle/>
          <a:p>
            <a:r>
              <a:rPr lang="en-US" dirty="0">
                <a:solidFill>
                  <a:srgbClr val="FF0000"/>
                </a:solidFill>
              </a:rPr>
              <a:t>0.3</a:t>
            </a:r>
          </a:p>
        </p:txBody>
      </p:sp>
      <p:sp>
        <p:nvSpPr>
          <p:cNvPr id="33" name="TextBox 32">
            <a:extLst>
              <a:ext uri="{FF2B5EF4-FFF2-40B4-BE49-F238E27FC236}">
                <a16:creationId xmlns:a16="http://schemas.microsoft.com/office/drawing/2014/main" id="{401B90CE-78FC-489F-B733-DBE4F3248135}"/>
              </a:ext>
            </a:extLst>
          </p:cNvPr>
          <p:cNvSpPr txBox="1"/>
          <p:nvPr/>
        </p:nvSpPr>
        <p:spPr>
          <a:xfrm>
            <a:off x="8410372" y="425555"/>
            <a:ext cx="761978" cy="369332"/>
          </a:xfrm>
          <a:prstGeom prst="rect">
            <a:avLst/>
          </a:prstGeom>
          <a:noFill/>
        </p:spPr>
        <p:txBody>
          <a:bodyPr wrap="square" rtlCol="0">
            <a:spAutoFit/>
          </a:bodyPr>
          <a:lstStyle/>
          <a:p>
            <a:r>
              <a:rPr lang="en-US" dirty="0">
                <a:solidFill>
                  <a:srgbClr val="FF0000"/>
                </a:solidFill>
              </a:rPr>
              <a:t>1/7</a:t>
            </a:r>
          </a:p>
        </p:txBody>
      </p:sp>
      <p:sp>
        <p:nvSpPr>
          <p:cNvPr id="34" name="TextBox 33">
            <a:extLst>
              <a:ext uri="{FF2B5EF4-FFF2-40B4-BE49-F238E27FC236}">
                <a16:creationId xmlns:a16="http://schemas.microsoft.com/office/drawing/2014/main" id="{E6477036-24D3-45B7-BACF-83660C42351F}"/>
              </a:ext>
            </a:extLst>
          </p:cNvPr>
          <p:cNvSpPr txBox="1"/>
          <p:nvPr/>
        </p:nvSpPr>
        <p:spPr>
          <a:xfrm>
            <a:off x="8514201" y="1000950"/>
            <a:ext cx="761978" cy="369332"/>
          </a:xfrm>
          <a:prstGeom prst="rect">
            <a:avLst/>
          </a:prstGeom>
          <a:noFill/>
        </p:spPr>
        <p:txBody>
          <a:bodyPr wrap="square" rtlCol="0">
            <a:spAutoFit/>
          </a:bodyPr>
          <a:lstStyle/>
          <a:p>
            <a:r>
              <a:rPr lang="en-US" dirty="0">
                <a:solidFill>
                  <a:srgbClr val="FF0000"/>
                </a:solidFill>
              </a:rPr>
              <a:t>6/7</a:t>
            </a:r>
          </a:p>
        </p:txBody>
      </p:sp>
      <p:sp>
        <p:nvSpPr>
          <p:cNvPr id="44" name="TextBox 43">
            <a:extLst>
              <a:ext uri="{FF2B5EF4-FFF2-40B4-BE49-F238E27FC236}">
                <a16:creationId xmlns:a16="http://schemas.microsoft.com/office/drawing/2014/main" id="{7858009F-126D-4678-B38B-9E2DB1A363D4}"/>
              </a:ext>
            </a:extLst>
          </p:cNvPr>
          <p:cNvSpPr txBox="1"/>
          <p:nvPr/>
        </p:nvSpPr>
        <p:spPr>
          <a:xfrm>
            <a:off x="8410372" y="2946648"/>
            <a:ext cx="761978" cy="369332"/>
          </a:xfrm>
          <a:prstGeom prst="rect">
            <a:avLst/>
          </a:prstGeom>
          <a:noFill/>
        </p:spPr>
        <p:txBody>
          <a:bodyPr wrap="square" rtlCol="0">
            <a:spAutoFit/>
          </a:bodyPr>
          <a:lstStyle/>
          <a:p>
            <a:r>
              <a:rPr lang="en-US" dirty="0">
                <a:solidFill>
                  <a:srgbClr val="FF0000"/>
                </a:solidFill>
              </a:rPr>
              <a:t>0.5</a:t>
            </a:r>
          </a:p>
        </p:txBody>
      </p:sp>
      <p:sp>
        <p:nvSpPr>
          <p:cNvPr id="45" name="TextBox 44">
            <a:extLst>
              <a:ext uri="{FF2B5EF4-FFF2-40B4-BE49-F238E27FC236}">
                <a16:creationId xmlns:a16="http://schemas.microsoft.com/office/drawing/2014/main" id="{F75CCE01-91B1-4342-BDBF-9C6F9DBF17E8}"/>
              </a:ext>
            </a:extLst>
          </p:cNvPr>
          <p:cNvSpPr txBox="1"/>
          <p:nvPr/>
        </p:nvSpPr>
        <p:spPr>
          <a:xfrm>
            <a:off x="8436725" y="3439531"/>
            <a:ext cx="761978" cy="369332"/>
          </a:xfrm>
          <a:prstGeom prst="rect">
            <a:avLst/>
          </a:prstGeom>
          <a:noFill/>
        </p:spPr>
        <p:txBody>
          <a:bodyPr wrap="square" rtlCol="0">
            <a:spAutoFit/>
          </a:bodyPr>
          <a:lstStyle/>
          <a:p>
            <a:r>
              <a:rPr lang="en-US" dirty="0">
                <a:solidFill>
                  <a:srgbClr val="FF0000"/>
                </a:solidFill>
              </a:rPr>
              <a:t>0.5</a:t>
            </a:r>
          </a:p>
        </p:txBody>
      </p:sp>
      <p:sp>
        <p:nvSpPr>
          <p:cNvPr id="20" name="TextBox 19">
            <a:extLst>
              <a:ext uri="{FF2B5EF4-FFF2-40B4-BE49-F238E27FC236}">
                <a16:creationId xmlns:a16="http://schemas.microsoft.com/office/drawing/2014/main" id="{E51A8325-BD4E-46E2-9FC1-977A4EC0464E}"/>
              </a:ext>
            </a:extLst>
          </p:cNvPr>
          <p:cNvSpPr txBox="1"/>
          <p:nvPr/>
        </p:nvSpPr>
        <p:spPr>
          <a:xfrm>
            <a:off x="2380510" y="6018764"/>
            <a:ext cx="1197764" cy="369332"/>
          </a:xfrm>
          <a:prstGeom prst="rect">
            <a:avLst/>
          </a:prstGeom>
          <a:noFill/>
        </p:spPr>
        <p:txBody>
          <a:bodyPr wrap="none" rtlCol="0">
            <a:spAutoFit/>
          </a:bodyPr>
          <a:lstStyle/>
          <a:p>
            <a:r>
              <a:rPr lang="en-US" dirty="0"/>
              <a:t>NoSurvey</a:t>
            </a:r>
          </a:p>
        </p:txBody>
      </p:sp>
      <p:sp>
        <p:nvSpPr>
          <p:cNvPr id="50" name="TextBox 49">
            <a:extLst>
              <a:ext uri="{FF2B5EF4-FFF2-40B4-BE49-F238E27FC236}">
                <a16:creationId xmlns:a16="http://schemas.microsoft.com/office/drawing/2014/main" id="{07614A77-F193-4577-80AC-02AAE8F3B87A}"/>
              </a:ext>
            </a:extLst>
          </p:cNvPr>
          <p:cNvSpPr txBox="1"/>
          <p:nvPr/>
        </p:nvSpPr>
        <p:spPr>
          <a:xfrm>
            <a:off x="2380510" y="2209958"/>
            <a:ext cx="902811" cy="369332"/>
          </a:xfrm>
          <a:prstGeom prst="rect">
            <a:avLst/>
          </a:prstGeom>
          <a:noFill/>
        </p:spPr>
        <p:txBody>
          <a:bodyPr wrap="none" rtlCol="0">
            <a:spAutoFit/>
          </a:bodyPr>
          <a:lstStyle/>
          <a:p>
            <a:r>
              <a:rPr lang="en-US" dirty="0"/>
              <a:t>Survey</a:t>
            </a:r>
          </a:p>
        </p:txBody>
      </p:sp>
      <p:sp>
        <p:nvSpPr>
          <p:cNvPr id="51" name="TextBox 50">
            <a:extLst>
              <a:ext uri="{FF2B5EF4-FFF2-40B4-BE49-F238E27FC236}">
                <a16:creationId xmlns:a16="http://schemas.microsoft.com/office/drawing/2014/main" id="{F20C974E-B151-4BFE-9946-8D1021E88A3B}"/>
              </a:ext>
            </a:extLst>
          </p:cNvPr>
          <p:cNvSpPr txBox="1"/>
          <p:nvPr/>
        </p:nvSpPr>
        <p:spPr>
          <a:xfrm>
            <a:off x="4355627" y="1119476"/>
            <a:ext cx="1428596" cy="369332"/>
          </a:xfrm>
          <a:prstGeom prst="rect">
            <a:avLst/>
          </a:prstGeom>
          <a:noFill/>
        </p:spPr>
        <p:txBody>
          <a:bodyPr wrap="none" rtlCol="0">
            <a:spAutoFit/>
          </a:bodyPr>
          <a:lstStyle/>
          <a:p>
            <a:r>
              <a:rPr lang="en-US" dirty="0"/>
              <a:t>Unfavorable</a:t>
            </a:r>
          </a:p>
        </p:txBody>
      </p:sp>
      <p:sp>
        <p:nvSpPr>
          <p:cNvPr id="52" name="TextBox 51">
            <a:extLst>
              <a:ext uri="{FF2B5EF4-FFF2-40B4-BE49-F238E27FC236}">
                <a16:creationId xmlns:a16="http://schemas.microsoft.com/office/drawing/2014/main" id="{A4B7590E-B34C-41F2-A565-1547376E1E02}"/>
              </a:ext>
            </a:extLst>
          </p:cNvPr>
          <p:cNvSpPr txBox="1"/>
          <p:nvPr/>
        </p:nvSpPr>
        <p:spPr>
          <a:xfrm>
            <a:off x="4478132" y="3955320"/>
            <a:ext cx="1210588" cy="369332"/>
          </a:xfrm>
          <a:prstGeom prst="rect">
            <a:avLst/>
          </a:prstGeom>
          <a:noFill/>
        </p:spPr>
        <p:txBody>
          <a:bodyPr wrap="none" rtlCol="0">
            <a:spAutoFit/>
          </a:bodyPr>
          <a:lstStyle/>
          <a:p>
            <a:r>
              <a:rPr lang="en-US" dirty="0"/>
              <a:t>Favorable</a:t>
            </a:r>
          </a:p>
        </p:txBody>
      </p:sp>
      <p:sp>
        <p:nvSpPr>
          <p:cNvPr id="53" name="TextBox 52">
            <a:extLst>
              <a:ext uri="{FF2B5EF4-FFF2-40B4-BE49-F238E27FC236}">
                <a16:creationId xmlns:a16="http://schemas.microsoft.com/office/drawing/2014/main" id="{7348625B-DD97-4D08-BC21-3CF84C5B7C53}"/>
              </a:ext>
            </a:extLst>
          </p:cNvPr>
          <p:cNvSpPr txBox="1"/>
          <p:nvPr/>
        </p:nvSpPr>
        <p:spPr>
          <a:xfrm>
            <a:off x="4416778" y="5457640"/>
            <a:ext cx="582211" cy="369332"/>
          </a:xfrm>
          <a:prstGeom prst="rect">
            <a:avLst/>
          </a:prstGeom>
          <a:noFill/>
        </p:spPr>
        <p:txBody>
          <a:bodyPr wrap="none" rtlCol="0">
            <a:spAutoFit/>
          </a:bodyPr>
          <a:lstStyle/>
          <a:p>
            <a:r>
              <a:rPr lang="en-US" dirty="0"/>
              <a:t>Drill</a:t>
            </a:r>
          </a:p>
        </p:txBody>
      </p:sp>
      <p:sp>
        <p:nvSpPr>
          <p:cNvPr id="54" name="TextBox 53">
            <a:extLst>
              <a:ext uri="{FF2B5EF4-FFF2-40B4-BE49-F238E27FC236}">
                <a16:creationId xmlns:a16="http://schemas.microsoft.com/office/drawing/2014/main" id="{C3E0903F-6827-4A5C-91E7-703B9E925122}"/>
              </a:ext>
            </a:extLst>
          </p:cNvPr>
          <p:cNvSpPr txBox="1"/>
          <p:nvPr/>
        </p:nvSpPr>
        <p:spPr>
          <a:xfrm>
            <a:off x="4477728" y="6190603"/>
            <a:ext cx="703427" cy="369332"/>
          </a:xfrm>
          <a:prstGeom prst="rect">
            <a:avLst/>
          </a:prstGeom>
          <a:noFill/>
        </p:spPr>
        <p:txBody>
          <a:bodyPr wrap="square" rtlCol="0">
            <a:spAutoFit/>
          </a:bodyPr>
          <a:lstStyle/>
          <a:p>
            <a:r>
              <a:rPr lang="en-US" dirty="0"/>
              <a:t>Sell</a:t>
            </a:r>
          </a:p>
        </p:txBody>
      </p:sp>
      <p:sp>
        <p:nvSpPr>
          <p:cNvPr id="55" name="TextBox 54">
            <a:extLst>
              <a:ext uri="{FF2B5EF4-FFF2-40B4-BE49-F238E27FC236}">
                <a16:creationId xmlns:a16="http://schemas.microsoft.com/office/drawing/2014/main" id="{2AF1C0D1-CB2E-475C-91C5-F6F87B1B9F7A}"/>
              </a:ext>
            </a:extLst>
          </p:cNvPr>
          <p:cNvSpPr txBox="1"/>
          <p:nvPr/>
        </p:nvSpPr>
        <p:spPr>
          <a:xfrm>
            <a:off x="6303641" y="4838851"/>
            <a:ext cx="466794" cy="369332"/>
          </a:xfrm>
          <a:prstGeom prst="rect">
            <a:avLst/>
          </a:prstGeom>
          <a:noFill/>
        </p:spPr>
        <p:txBody>
          <a:bodyPr wrap="none" rtlCol="0">
            <a:spAutoFit/>
          </a:bodyPr>
          <a:lstStyle/>
          <a:p>
            <a:r>
              <a:rPr lang="en-US" dirty="0"/>
              <a:t>Oil</a:t>
            </a:r>
          </a:p>
        </p:txBody>
      </p:sp>
      <p:sp>
        <p:nvSpPr>
          <p:cNvPr id="56" name="TextBox 55">
            <a:extLst>
              <a:ext uri="{FF2B5EF4-FFF2-40B4-BE49-F238E27FC236}">
                <a16:creationId xmlns:a16="http://schemas.microsoft.com/office/drawing/2014/main" id="{7B1F8C4E-54F9-4957-874C-2DDC79A659AE}"/>
              </a:ext>
            </a:extLst>
          </p:cNvPr>
          <p:cNvSpPr txBox="1"/>
          <p:nvPr/>
        </p:nvSpPr>
        <p:spPr>
          <a:xfrm>
            <a:off x="6282889" y="5754935"/>
            <a:ext cx="805683" cy="369332"/>
          </a:xfrm>
          <a:prstGeom prst="rect">
            <a:avLst/>
          </a:prstGeom>
          <a:noFill/>
        </p:spPr>
        <p:txBody>
          <a:bodyPr wrap="square" rtlCol="0">
            <a:spAutoFit/>
          </a:bodyPr>
          <a:lstStyle/>
          <a:p>
            <a:r>
              <a:rPr lang="en-US" dirty="0"/>
              <a:t>Dry</a:t>
            </a:r>
          </a:p>
        </p:txBody>
      </p:sp>
      <p:sp>
        <p:nvSpPr>
          <p:cNvPr id="57" name="TextBox 56">
            <a:extLst>
              <a:ext uri="{FF2B5EF4-FFF2-40B4-BE49-F238E27FC236}">
                <a16:creationId xmlns:a16="http://schemas.microsoft.com/office/drawing/2014/main" id="{91ED7873-6D70-4BF2-8A1F-FE1215CBB0EF}"/>
              </a:ext>
            </a:extLst>
          </p:cNvPr>
          <p:cNvSpPr txBox="1"/>
          <p:nvPr/>
        </p:nvSpPr>
        <p:spPr>
          <a:xfrm>
            <a:off x="6363179" y="743802"/>
            <a:ext cx="582211" cy="369332"/>
          </a:xfrm>
          <a:prstGeom prst="rect">
            <a:avLst/>
          </a:prstGeom>
          <a:noFill/>
        </p:spPr>
        <p:txBody>
          <a:bodyPr wrap="none" rtlCol="0">
            <a:spAutoFit/>
          </a:bodyPr>
          <a:lstStyle/>
          <a:p>
            <a:r>
              <a:rPr lang="en-US" dirty="0"/>
              <a:t>Drill</a:t>
            </a:r>
          </a:p>
        </p:txBody>
      </p:sp>
      <p:sp>
        <p:nvSpPr>
          <p:cNvPr id="58" name="TextBox 57">
            <a:extLst>
              <a:ext uri="{FF2B5EF4-FFF2-40B4-BE49-F238E27FC236}">
                <a16:creationId xmlns:a16="http://schemas.microsoft.com/office/drawing/2014/main" id="{87838572-46C2-495C-ACD4-4455660A4107}"/>
              </a:ext>
            </a:extLst>
          </p:cNvPr>
          <p:cNvSpPr txBox="1"/>
          <p:nvPr/>
        </p:nvSpPr>
        <p:spPr>
          <a:xfrm>
            <a:off x="6354802" y="1803478"/>
            <a:ext cx="569387" cy="369332"/>
          </a:xfrm>
          <a:prstGeom prst="rect">
            <a:avLst/>
          </a:prstGeom>
          <a:noFill/>
        </p:spPr>
        <p:txBody>
          <a:bodyPr wrap="none" rtlCol="0">
            <a:spAutoFit/>
          </a:bodyPr>
          <a:lstStyle/>
          <a:p>
            <a:r>
              <a:rPr lang="en-US" dirty="0"/>
              <a:t>Sell</a:t>
            </a:r>
          </a:p>
        </p:txBody>
      </p:sp>
      <p:sp>
        <p:nvSpPr>
          <p:cNvPr id="59" name="TextBox 58">
            <a:extLst>
              <a:ext uri="{FF2B5EF4-FFF2-40B4-BE49-F238E27FC236}">
                <a16:creationId xmlns:a16="http://schemas.microsoft.com/office/drawing/2014/main" id="{ABE334EE-A0F8-415B-AC05-B8CC176AECAA}"/>
              </a:ext>
            </a:extLst>
          </p:cNvPr>
          <p:cNvSpPr txBox="1"/>
          <p:nvPr/>
        </p:nvSpPr>
        <p:spPr>
          <a:xfrm>
            <a:off x="6341281" y="3254865"/>
            <a:ext cx="582211" cy="369332"/>
          </a:xfrm>
          <a:prstGeom prst="rect">
            <a:avLst/>
          </a:prstGeom>
          <a:noFill/>
        </p:spPr>
        <p:txBody>
          <a:bodyPr wrap="none" rtlCol="0">
            <a:spAutoFit/>
          </a:bodyPr>
          <a:lstStyle/>
          <a:p>
            <a:r>
              <a:rPr lang="en-US" dirty="0"/>
              <a:t>Drill</a:t>
            </a:r>
          </a:p>
        </p:txBody>
      </p:sp>
      <p:sp>
        <p:nvSpPr>
          <p:cNvPr id="60" name="TextBox 59">
            <a:extLst>
              <a:ext uri="{FF2B5EF4-FFF2-40B4-BE49-F238E27FC236}">
                <a16:creationId xmlns:a16="http://schemas.microsoft.com/office/drawing/2014/main" id="{97464B79-F12D-4CB5-9F50-67DF6C70BD83}"/>
              </a:ext>
            </a:extLst>
          </p:cNvPr>
          <p:cNvSpPr txBox="1"/>
          <p:nvPr/>
        </p:nvSpPr>
        <p:spPr>
          <a:xfrm>
            <a:off x="6375800" y="4305232"/>
            <a:ext cx="569387" cy="369332"/>
          </a:xfrm>
          <a:prstGeom prst="rect">
            <a:avLst/>
          </a:prstGeom>
          <a:noFill/>
        </p:spPr>
        <p:txBody>
          <a:bodyPr wrap="none" rtlCol="0">
            <a:spAutoFit/>
          </a:bodyPr>
          <a:lstStyle/>
          <a:p>
            <a:r>
              <a:rPr lang="en-US" dirty="0"/>
              <a:t>Sell</a:t>
            </a:r>
          </a:p>
        </p:txBody>
      </p:sp>
      <p:sp>
        <p:nvSpPr>
          <p:cNvPr id="61" name="TextBox 60">
            <a:extLst>
              <a:ext uri="{FF2B5EF4-FFF2-40B4-BE49-F238E27FC236}">
                <a16:creationId xmlns:a16="http://schemas.microsoft.com/office/drawing/2014/main" id="{FBBEC59B-1B04-4C7A-AD83-6231A8B09858}"/>
              </a:ext>
            </a:extLst>
          </p:cNvPr>
          <p:cNvSpPr txBox="1"/>
          <p:nvPr/>
        </p:nvSpPr>
        <p:spPr>
          <a:xfrm>
            <a:off x="8429151" y="143854"/>
            <a:ext cx="466794" cy="369332"/>
          </a:xfrm>
          <a:prstGeom prst="rect">
            <a:avLst/>
          </a:prstGeom>
          <a:noFill/>
        </p:spPr>
        <p:txBody>
          <a:bodyPr wrap="none" rtlCol="0">
            <a:spAutoFit/>
          </a:bodyPr>
          <a:lstStyle/>
          <a:p>
            <a:r>
              <a:rPr lang="en-US" dirty="0"/>
              <a:t>Oil</a:t>
            </a:r>
          </a:p>
        </p:txBody>
      </p:sp>
      <p:sp>
        <p:nvSpPr>
          <p:cNvPr id="62" name="TextBox 61">
            <a:extLst>
              <a:ext uri="{FF2B5EF4-FFF2-40B4-BE49-F238E27FC236}">
                <a16:creationId xmlns:a16="http://schemas.microsoft.com/office/drawing/2014/main" id="{A752652E-70E3-450E-9F9B-904583001688}"/>
              </a:ext>
            </a:extLst>
          </p:cNvPr>
          <p:cNvSpPr txBox="1"/>
          <p:nvPr/>
        </p:nvSpPr>
        <p:spPr>
          <a:xfrm>
            <a:off x="8493103" y="1271764"/>
            <a:ext cx="805683" cy="369332"/>
          </a:xfrm>
          <a:prstGeom prst="rect">
            <a:avLst/>
          </a:prstGeom>
          <a:noFill/>
        </p:spPr>
        <p:txBody>
          <a:bodyPr wrap="square" rtlCol="0">
            <a:spAutoFit/>
          </a:bodyPr>
          <a:lstStyle/>
          <a:p>
            <a:r>
              <a:rPr lang="en-US" dirty="0"/>
              <a:t>Dry</a:t>
            </a:r>
          </a:p>
        </p:txBody>
      </p:sp>
      <p:sp>
        <p:nvSpPr>
          <p:cNvPr id="63" name="TextBox 62">
            <a:extLst>
              <a:ext uri="{FF2B5EF4-FFF2-40B4-BE49-F238E27FC236}">
                <a16:creationId xmlns:a16="http://schemas.microsoft.com/office/drawing/2014/main" id="{2A3DDCE4-469F-4749-BC95-5EF7A59E933B}"/>
              </a:ext>
            </a:extLst>
          </p:cNvPr>
          <p:cNvSpPr txBox="1"/>
          <p:nvPr/>
        </p:nvSpPr>
        <p:spPr>
          <a:xfrm>
            <a:off x="8378494" y="2632334"/>
            <a:ext cx="466794" cy="369332"/>
          </a:xfrm>
          <a:prstGeom prst="rect">
            <a:avLst/>
          </a:prstGeom>
          <a:noFill/>
        </p:spPr>
        <p:txBody>
          <a:bodyPr wrap="none" rtlCol="0">
            <a:spAutoFit/>
          </a:bodyPr>
          <a:lstStyle/>
          <a:p>
            <a:r>
              <a:rPr lang="en-US" dirty="0"/>
              <a:t>Oil</a:t>
            </a:r>
          </a:p>
        </p:txBody>
      </p:sp>
      <p:sp>
        <p:nvSpPr>
          <p:cNvPr id="64" name="TextBox 63">
            <a:extLst>
              <a:ext uri="{FF2B5EF4-FFF2-40B4-BE49-F238E27FC236}">
                <a16:creationId xmlns:a16="http://schemas.microsoft.com/office/drawing/2014/main" id="{1EF9AA9C-5663-4832-BDD7-A2486DAE4474}"/>
              </a:ext>
            </a:extLst>
          </p:cNvPr>
          <p:cNvSpPr txBox="1"/>
          <p:nvPr/>
        </p:nvSpPr>
        <p:spPr>
          <a:xfrm>
            <a:off x="8444852" y="3734006"/>
            <a:ext cx="805683" cy="369332"/>
          </a:xfrm>
          <a:prstGeom prst="rect">
            <a:avLst/>
          </a:prstGeom>
          <a:noFill/>
        </p:spPr>
        <p:txBody>
          <a:bodyPr wrap="square" rtlCol="0">
            <a:spAutoFit/>
          </a:bodyPr>
          <a:lstStyle/>
          <a:p>
            <a:r>
              <a:rPr lang="en-US" dirty="0"/>
              <a:t>Dry</a:t>
            </a:r>
          </a:p>
        </p:txBody>
      </p:sp>
      <p:sp>
        <p:nvSpPr>
          <p:cNvPr id="65" name="TextBox 64">
            <a:extLst>
              <a:ext uri="{FF2B5EF4-FFF2-40B4-BE49-F238E27FC236}">
                <a16:creationId xmlns:a16="http://schemas.microsoft.com/office/drawing/2014/main" id="{942755F4-F057-4C24-AB46-662E30FCC193}"/>
              </a:ext>
            </a:extLst>
          </p:cNvPr>
          <p:cNvSpPr txBox="1"/>
          <p:nvPr/>
        </p:nvSpPr>
        <p:spPr>
          <a:xfrm>
            <a:off x="6511636" y="393791"/>
            <a:ext cx="2124615" cy="369332"/>
          </a:xfrm>
          <a:prstGeom prst="rect">
            <a:avLst/>
          </a:prstGeom>
          <a:noFill/>
        </p:spPr>
        <p:txBody>
          <a:bodyPr wrap="square" rtlCol="0">
            <a:spAutoFit/>
          </a:bodyPr>
          <a:lstStyle/>
          <a:p>
            <a:r>
              <a:rPr lang="en-US" dirty="0">
                <a:solidFill>
                  <a:srgbClr val="FF0000"/>
                </a:solidFill>
              </a:rPr>
              <a:t>97/7=13.9</a:t>
            </a:r>
          </a:p>
        </p:txBody>
      </p:sp>
      <p:sp>
        <p:nvSpPr>
          <p:cNvPr id="66" name="TextBox 65">
            <a:extLst>
              <a:ext uri="{FF2B5EF4-FFF2-40B4-BE49-F238E27FC236}">
                <a16:creationId xmlns:a16="http://schemas.microsoft.com/office/drawing/2014/main" id="{00FA6B6A-A854-49B5-AD31-972489FBFD4F}"/>
              </a:ext>
            </a:extLst>
          </p:cNvPr>
          <p:cNvSpPr txBox="1"/>
          <p:nvPr/>
        </p:nvSpPr>
        <p:spPr>
          <a:xfrm>
            <a:off x="5520911" y="841001"/>
            <a:ext cx="761978" cy="369332"/>
          </a:xfrm>
          <a:prstGeom prst="rect">
            <a:avLst/>
          </a:prstGeom>
          <a:noFill/>
        </p:spPr>
        <p:txBody>
          <a:bodyPr wrap="square" rtlCol="0">
            <a:spAutoFit/>
          </a:bodyPr>
          <a:lstStyle/>
          <a:p>
            <a:r>
              <a:rPr lang="en-US" dirty="0">
                <a:solidFill>
                  <a:srgbClr val="FF0000"/>
                </a:solidFill>
              </a:rPr>
              <a:t>30</a:t>
            </a:r>
          </a:p>
        </p:txBody>
      </p:sp>
      <p:sp>
        <p:nvSpPr>
          <p:cNvPr id="67" name="TextBox 66">
            <a:extLst>
              <a:ext uri="{FF2B5EF4-FFF2-40B4-BE49-F238E27FC236}">
                <a16:creationId xmlns:a16="http://schemas.microsoft.com/office/drawing/2014/main" id="{FC4EF982-8DE1-4804-95AF-064E5C8AA618}"/>
              </a:ext>
            </a:extLst>
          </p:cNvPr>
          <p:cNvSpPr txBox="1"/>
          <p:nvPr/>
        </p:nvSpPr>
        <p:spPr>
          <a:xfrm>
            <a:off x="6512874" y="2871013"/>
            <a:ext cx="1485159" cy="369332"/>
          </a:xfrm>
          <a:prstGeom prst="rect">
            <a:avLst/>
          </a:prstGeom>
          <a:noFill/>
        </p:spPr>
        <p:txBody>
          <a:bodyPr wrap="square" rtlCol="0">
            <a:spAutoFit/>
          </a:bodyPr>
          <a:lstStyle/>
          <a:p>
            <a:r>
              <a:rPr lang="en-US" dirty="0">
                <a:solidFill>
                  <a:srgbClr val="FF0000"/>
                </a:solidFill>
              </a:rPr>
              <a:t>97/2=48.5</a:t>
            </a:r>
          </a:p>
        </p:txBody>
      </p:sp>
      <p:sp>
        <p:nvSpPr>
          <p:cNvPr id="68" name="TextBox 67">
            <a:extLst>
              <a:ext uri="{FF2B5EF4-FFF2-40B4-BE49-F238E27FC236}">
                <a16:creationId xmlns:a16="http://schemas.microsoft.com/office/drawing/2014/main" id="{0F663C89-802A-4603-A542-953C46AEE07B}"/>
              </a:ext>
            </a:extLst>
          </p:cNvPr>
          <p:cNvSpPr txBox="1"/>
          <p:nvPr/>
        </p:nvSpPr>
        <p:spPr>
          <a:xfrm>
            <a:off x="5283197" y="3596311"/>
            <a:ext cx="761978" cy="369332"/>
          </a:xfrm>
          <a:prstGeom prst="rect">
            <a:avLst/>
          </a:prstGeom>
          <a:noFill/>
        </p:spPr>
        <p:txBody>
          <a:bodyPr wrap="square" rtlCol="0">
            <a:spAutoFit/>
          </a:bodyPr>
          <a:lstStyle/>
          <a:p>
            <a:r>
              <a:rPr lang="en-US" dirty="0">
                <a:solidFill>
                  <a:srgbClr val="FF0000"/>
                </a:solidFill>
              </a:rPr>
              <a:t>48.5</a:t>
            </a:r>
          </a:p>
        </p:txBody>
      </p:sp>
      <p:sp>
        <p:nvSpPr>
          <p:cNvPr id="69" name="TextBox 68">
            <a:extLst>
              <a:ext uri="{FF2B5EF4-FFF2-40B4-BE49-F238E27FC236}">
                <a16:creationId xmlns:a16="http://schemas.microsoft.com/office/drawing/2014/main" id="{64E61A59-6979-4C66-B702-9343CAA287DE}"/>
              </a:ext>
            </a:extLst>
          </p:cNvPr>
          <p:cNvSpPr txBox="1"/>
          <p:nvPr/>
        </p:nvSpPr>
        <p:spPr>
          <a:xfrm>
            <a:off x="3385614" y="2263002"/>
            <a:ext cx="1120977" cy="369332"/>
          </a:xfrm>
          <a:prstGeom prst="rect">
            <a:avLst/>
          </a:prstGeom>
          <a:noFill/>
        </p:spPr>
        <p:txBody>
          <a:bodyPr wrap="square" rtlCol="0">
            <a:spAutoFit/>
          </a:bodyPr>
          <a:lstStyle/>
          <a:p>
            <a:r>
              <a:rPr lang="en-US" dirty="0">
                <a:solidFill>
                  <a:srgbClr val="FF0000"/>
                </a:solidFill>
              </a:rPr>
              <a:t>35.55</a:t>
            </a:r>
          </a:p>
        </p:txBody>
      </p:sp>
      <p:sp>
        <p:nvSpPr>
          <p:cNvPr id="70" name="TextBox 69">
            <a:extLst>
              <a:ext uri="{FF2B5EF4-FFF2-40B4-BE49-F238E27FC236}">
                <a16:creationId xmlns:a16="http://schemas.microsoft.com/office/drawing/2014/main" id="{B4F205A7-43AB-4013-B139-A93188B9C05B}"/>
              </a:ext>
            </a:extLst>
          </p:cNvPr>
          <p:cNvSpPr txBox="1"/>
          <p:nvPr/>
        </p:nvSpPr>
        <p:spPr>
          <a:xfrm>
            <a:off x="5083339" y="5057615"/>
            <a:ext cx="912858" cy="369332"/>
          </a:xfrm>
          <a:prstGeom prst="rect">
            <a:avLst/>
          </a:prstGeom>
          <a:noFill/>
        </p:spPr>
        <p:txBody>
          <a:bodyPr wrap="square" rtlCol="0">
            <a:spAutoFit/>
          </a:bodyPr>
          <a:lstStyle/>
          <a:p>
            <a:r>
              <a:rPr lang="en-US" dirty="0">
                <a:solidFill>
                  <a:srgbClr val="FF0000"/>
                </a:solidFill>
              </a:rPr>
              <a:t>26.25</a:t>
            </a:r>
          </a:p>
        </p:txBody>
      </p:sp>
      <p:sp>
        <p:nvSpPr>
          <p:cNvPr id="71" name="TextBox 70">
            <a:extLst>
              <a:ext uri="{FF2B5EF4-FFF2-40B4-BE49-F238E27FC236}">
                <a16:creationId xmlns:a16="http://schemas.microsoft.com/office/drawing/2014/main" id="{848AB957-610D-4B1C-A4B0-FDE70C52D130}"/>
              </a:ext>
            </a:extLst>
          </p:cNvPr>
          <p:cNvSpPr txBox="1"/>
          <p:nvPr/>
        </p:nvSpPr>
        <p:spPr>
          <a:xfrm>
            <a:off x="3283321" y="5595523"/>
            <a:ext cx="912858" cy="369332"/>
          </a:xfrm>
          <a:prstGeom prst="rect">
            <a:avLst/>
          </a:prstGeom>
          <a:noFill/>
        </p:spPr>
        <p:txBody>
          <a:bodyPr wrap="square" rtlCol="0">
            <a:spAutoFit/>
          </a:bodyPr>
          <a:lstStyle/>
          <a:p>
            <a:r>
              <a:rPr lang="en-US" dirty="0">
                <a:solidFill>
                  <a:srgbClr val="FF0000"/>
                </a:solidFill>
              </a:rPr>
              <a:t>33.3</a:t>
            </a:r>
          </a:p>
        </p:txBody>
      </p:sp>
      <p:sp>
        <p:nvSpPr>
          <p:cNvPr id="72" name="TextBox 71">
            <a:extLst>
              <a:ext uri="{FF2B5EF4-FFF2-40B4-BE49-F238E27FC236}">
                <a16:creationId xmlns:a16="http://schemas.microsoft.com/office/drawing/2014/main" id="{B7F17648-E736-42D8-8830-9BB4C413B24D}"/>
              </a:ext>
            </a:extLst>
          </p:cNvPr>
          <p:cNvSpPr txBox="1"/>
          <p:nvPr/>
        </p:nvSpPr>
        <p:spPr>
          <a:xfrm>
            <a:off x="1055233" y="4139986"/>
            <a:ext cx="912858" cy="369332"/>
          </a:xfrm>
          <a:prstGeom prst="rect">
            <a:avLst/>
          </a:prstGeom>
          <a:noFill/>
        </p:spPr>
        <p:txBody>
          <a:bodyPr wrap="square" rtlCol="0">
            <a:spAutoFit/>
          </a:bodyPr>
          <a:lstStyle/>
          <a:p>
            <a:r>
              <a:rPr lang="en-US" dirty="0">
                <a:solidFill>
                  <a:srgbClr val="FF0000"/>
                </a:solidFill>
              </a:rPr>
              <a:t>35.55</a:t>
            </a:r>
          </a:p>
        </p:txBody>
      </p:sp>
    </p:spTree>
    <p:extLst>
      <p:ext uri="{BB962C8B-B14F-4D97-AF65-F5344CB8AC3E}">
        <p14:creationId xmlns:p14="http://schemas.microsoft.com/office/powerpoint/2010/main" val="272544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fade">
                                      <p:cBhvr>
                                        <p:cTn id="8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3" grpId="0"/>
      <p:bldP spid="24" grpId="0"/>
      <p:bldP spid="25" grpId="0"/>
      <p:bldP spid="26" grpId="0"/>
      <p:bldP spid="27" grpId="0"/>
      <p:bldP spid="33" grpId="0"/>
      <p:bldP spid="34" grpId="0"/>
      <p:bldP spid="65" grpId="0"/>
      <p:bldP spid="66" grpId="0"/>
      <p:bldP spid="67" grpId="0"/>
      <p:bldP spid="68" grpId="0"/>
      <p:bldP spid="69" grpId="0"/>
      <p:bldP spid="70" grpId="0"/>
      <p:bldP spid="71" grpId="0"/>
      <p:bldP spid="7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p:spPr>
        <p:txBody>
          <a:bodyPr>
            <a:noAutofit/>
          </a:bodyPr>
          <a:lstStyle/>
          <a:p>
            <a:r>
              <a:rPr lang="en-US" sz="3200" dirty="0"/>
              <a:t>Exponential Utility Function</a:t>
            </a:r>
          </a:p>
        </p:txBody>
      </p:sp>
      <p:sp>
        <p:nvSpPr>
          <p:cNvPr id="15" name="Content Placeholder 2"/>
          <p:cNvSpPr>
            <a:spLocks noGrp="1"/>
          </p:cNvSpPr>
          <p:nvPr>
            <p:ph sz="quarter" idx="11"/>
          </p:nvPr>
        </p:nvSpPr>
        <p:spPr>
          <a:xfrm>
            <a:off x="76200" y="685801"/>
            <a:ext cx="12115799" cy="990600"/>
          </a:xfrm>
        </p:spPr>
        <p:txBody>
          <a:bodyPr>
            <a:noAutofit/>
          </a:bodyPr>
          <a:lstStyle/>
          <a:p>
            <a:r>
              <a:rPr lang="en-US" sz="2400" dirty="0">
                <a:latin typeface="Arial" panose="020B0604020202020204" pitchFamily="34" charset="0"/>
                <a:cs typeface="Arial" panose="020B0604020202020204" pitchFamily="34" charset="0"/>
              </a:rPr>
              <a:t>Constructing U(X$) curve requires many  decisions about probabilities.</a:t>
            </a:r>
          </a:p>
          <a:p>
            <a:r>
              <a:rPr lang="en-US" sz="2400" dirty="0">
                <a:latin typeface="Arial" panose="020B0604020202020204" pitchFamily="34" charset="0"/>
                <a:cs typeface="Arial" panose="020B0604020202020204" pitchFamily="34" charset="0"/>
              </a:rPr>
              <a:t>Alternatively, we may use exponential utility function.</a:t>
            </a:r>
          </a:p>
        </p:txBody>
      </p:sp>
      <mc:AlternateContent xmlns:mc="http://schemas.openxmlformats.org/markup-compatibility/2006">
        <mc:Choice xmlns:a14="http://schemas.microsoft.com/office/drawing/2010/main" Requires="a14">
          <p:sp>
            <p:nvSpPr>
              <p:cNvPr id="3" name="Object 2"/>
              <p:cNvSpPr txBox="1"/>
              <p:nvPr/>
            </p:nvSpPr>
            <p:spPr>
              <a:xfrm>
                <a:off x="228600" y="1878987"/>
                <a:ext cx="2660650" cy="5492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en-US" sz="2400" b="0" i="0" smtClean="0">
                          <a:solidFill>
                            <a:srgbClr val="000000"/>
                          </a:solidFill>
                          <a:latin typeface="Cambria Math" panose="02040503050406030204" pitchFamily="18" charset="0"/>
                        </a:rPr>
                        <m:t>U</m:t>
                      </m:r>
                      <m:d>
                        <m:dPr>
                          <m:ctrlPr>
                            <a:rPr lang="en-US" sz="2400" i="1">
                              <a:solidFill>
                                <a:srgbClr val="000000"/>
                              </a:solidFill>
                              <a:latin typeface="Cambria Math" panose="02040503050406030204" pitchFamily="18" charset="0"/>
                            </a:rPr>
                          </m:ctrlPr>
                        </m:dPr>
                        <m:e>
                          <m:r>
                            <m:rPr>
                              <m:sty m:val="p"/>
                            </m:rPr>
                            <a:rPr lang="en-US" sz="2400" b="0" i="0" smtClean="0">
                              <a:solidFill>
                                <a:srgbClr val="000000"/>
                              </a:solidFill>
                              <a:latin typeface="Cambria Math" panose="02040503050406030204" pitchFamily="18" charset="0"/>
                            </a:rPr>
                            <m:t>X</m:t>
                          </m:r>
                          <m:r>
                            <a:rPr lang="en-US" sz="2400" b="0" i="0" smtClean="0">
                              <a:solidFill>
                                <a:srgbClr val="000000"/>
                              </a:solidFill>
                              <a:latin typeface="Cambria Math" panose="02040503050406030204" pitchFamily="18" charset="0"/>
                            </a:rPr>
                            <m:t>$</m:t>
                          </m:r>
                        </m:e>
                      </m:d>
                      <m:r>
                        <a:rPr lang="en-US" sz="2400" b="0" i="0">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m:rPr>
                              <m:sty m:val="p"/>
                            </m:rPr>
                            <a:rPr lang="en-US" sz="2400" b="0" i="0">
                              <a:solidFill>
                                <a:srgbClr val="000000"/>
                              </a:solidFill>
                              <a:latin typeface="Cambria Math" panose="02040503050406030204" pitchFamily="18" charset="0"/>
                            </a:rPr>
                            <m:t>e</m:t>
                          </m:r>
                        </m:e>
                        <m:sup>
                          <m:r>
                            <a:rPr lang="en-US" sz="2400" b="0" i="0">
                              <a:solidFill>
                                <a:srgbClr val="000000"/>
                              </a:solidFill>
                              <a:latin typeface="Cambria Math" panose="02040503050406030204" pitchFamily="18" charset="0"/>
                            </a:rPr>
                            <m:t>−</m:t>
                          </m:r>
                          <m:r>
                            <m:rPr>
                              <m:sty m:val="p"/>
                            </m:rPr>
                            <a:rPr lang="en-US" sz="2400" b="0" i="0" smtClean="0">
                              <a:solidFill>
                                <a:srgbClr val="000000"/>
                              </a:solidFill>
                              <a:latin typeface="Cambria Math" panose="02040503050406030204" pitchFamily="18" charset="0"/>
                            </a:rPr>
                            <m:t>X</m:t>
                          </m:r>
                          <m:r>
                            <a:rPr lang="en-US" sz="2400" b="0" i="0">
                              <a:solidFill>
                                <a:srgbClr val="000000"/>
                              </a:solidFill>
                              <a:latin typeface="Cambria Math" panose="02040503050406030204" pitchFamily="18" charset="0"/>
                            </a:rPr>
                            <m:t>/</m:t>
                          </m:r>
                          <m:r>
                            <m:rPr>
                              <m:sty m:val="p"/>
                            </m:rPr>
                            <a:rPr lang="en-US" sz="2400" b="0" i="0">
                              <a:solidFill>
                                <a:srgbClr val="000000"/>
                              </a:solidFill>
                              <a:latin typeface="Cambria Math" panose="02040503050406030204" pitchFamily="18" charset="0"/>
                            </a:rPr>
                            <m:t>R</m:t>
                          </m:r>
                        </m:sup>
                      </m:sSup>
                    </m:oMath>
                  </m:oMathPara>
                </a14:m>
                <a:endParaRPr lang="en-US" sz="2400" dirty="0">
                  <a:latin typeface="Arial" panose="020B0604020202020204" pitchFamily="34" charset="0"/>
                  <a:ea typeface="Apex Serif Light" panose="02010600040501010103" pitchFamily="50" charset="0"/>
                  <a:cs typeface="Arial" panose="020B0604020202020204" pitchFamily="34" charset="0"/>
                </a:endParaRPr>
              </a:p>
            </p:txBody>
          </p:sp>
        </mc:Choice>
        <mc:Fallback>
          <p:sp>
            <p:nvSpPr>
              <p:cNvPr id="3" name="Object 2"/>
              <p:cNvSpPr txBox="1">
                <a:spLocks noRot="1" noChangeAspect="1" noMove="1" noResize="1" noEditPoints="1" noAdjustHandles="1" noChangeArrowheads="1" noChangeShapeType="1" noTextEdit="1"/>
              </p:cNvSpPr>
              <p:nvPr/>
            </p:nvSpPr>
            <p:spPr>
              <a:xfrm>
                <a:off x="228600" y="1878987"/>
                <a:ext cx="2660650" cy="549275"/>
              </a:xfrm>
              <a:prstGeom prst="rect">
                <a:avLst/>
              </a:prstGeom>
              <a:blipFill>
                <a:blip r:embed="rId3"/>
                <a:stretch>
                  <a:fillRect/>
                </a:stretch>
              </a:blipFill>
            </p:spPr>
            <p:txBody>
              <a:bodyPr/>
              <a:lstStyle/>
              <a:p>
                <a:r>
                  <a:rPr lang="en-US">
                    <a:noFill/>
                  </a:rPr>
                  <a:t> </a:t>
                </a:r>
              </a:p>
            </p:txBody>
          </p:sp>
        </mc:Fallback>
      </mc:AlternateContent>
      <p:sp>
        <p:nvSpPr>
          <p:cNvPr id="8" name="Content Placeholder 7">
            <a:extLst>
              <a:ext uri="{FF2B5EF4-FFF2-40B4-BE49-F238E27FC236}">
                <a16:creationId xmlns:a16="http://schemas.microsoft.com/office/drawing/2014/main" id="{B7131E60-7F35-46D4-95CA-92600B996B9E}"/>
              </a:ext>
            </a:extLst>
          </p:cNvPr>
          <p:cNvSpPr>
            <a:spLocks noGrp="1"/>
          </p:cNvSpPr>
          <p:nvPr>
            <p:ph sz="quarter" idx="14"/>
          </p:nvPr>
        </p:nvSpPr>
        <p:spPr>
          <a:xfrm>
            <a:off x="101576" y="2805750"/>
            <a:ext cx="12106588" cy="2512979"/>
          </a:xfrm>
        </p:spPr>
        <p:txBody>
          <a:bodyPr>
            <a:normAutofit/>
          </a:bodyPr>
          <a:lstStyle/>
          <a:p>
            <a:r>
              <a:rPr lang="en-US" sz="2400" dirty="0">
                <a:latin typeface="Arial" panose="020B0604020202020204" pitchFamily="34" charset="0"/>
                <a:cs typeface="Arial" panose="020B0604020202020204" pitchFamily="34" charset="0"/>
              </a:rPr>
              <a:t>To estimate R, pick the value that makes you indifferent between the following two alternatives:</a:t>
            </a:r>
          </a:p>
          <a:p>
            <a:pPr marL="400050" lvl="1" indent="0">
              <a:buNone/>
            </a:pPr>
            <a:r>
              <a:rPr lang="en-US" dirty="0">
                <a:latin typeface="Arial" panose="020B0604020202020204" pitchFamily="34" charset="0"/>
                <a:cs typeface="Arial" panose="020B0604020202020204" pitchFamily="34" charset="0"/>
              </a:rPr>
              <a:t>a) A 50-50 gamble where you gain $R  with probability 0.5 and lose R/2 dollars with probability 0.5.</a:t>
            </a:r>
          </a:p>
          <a:p>
            <a:pPr marL="400050" lvl="1" indent="0">
              <a:buNone/>
            </a:pPr>
            <a:r>
              <a:rPr lang="en-US" dirty="0">
                <a:latin typeface="Arial" panose="020B0604020202020204" pitchFamily="34" charset="0"/>
                <a:cs typeface="Arial" panose="020B0604020202020204" pitchFamily="34" charset="0"/>
              </a:rPr>
              <a:t>b) Neither gain nor lose anything.</a:t>
            </a:r>
          </a:p>
        </p:txBody>
      </p:sp>
      <p:sp>
        <p:nvSpPr>
          <p:cNvPr id="6" name="Content Placeholder 7">
            <a:extLst>
              <a:ext uri="{FF2B5EF4-FFF2-40B4-BE49-F238E27FC236}">
                <a16:creationId xmlns:a16="http://schemas.microsoft.com/office/drawing/2014/main" id="{54EDAA7A-9104-4F5A-B276-D184DE67A3CD}"/>
              </a:ext>
            </a:extLst>
          </p:cNvPr>
          <p:cNvSpPr txBox="1">
            <a:spLocks/>
          </p:cNvSpPr>
          <p:nvPr/>
        </p:nvSpPr>
        <p:spPr>
          <a:xfrm>
            <a:off x="2819400" y="1878987"/>
            <a:ext cx="8534400" cy="550472"/>
          </a:xfrm>
        </p:spPr>
        <p:txBody>
          <a:bodyPr>
            <a:norm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455613" indent="0" algn="l" rtl="0" eaLnBrk="1" fontAlgn="base" hangingPunct="1">
              <a:spcBef>
                <a:spcPct val="20000"/>
              </a:spcBef>
              <a:spcAft>
                <a:spcPct val="0"/>
              </a:spcAft>
              <a:buClr>
                <a:schemeClr val="tx1"/>
              </a:buClr>
              <a:buFont typeface="Wingdings" pitchFamily="2" charset="2"/>
              <a:buNone/>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sz="2400" kern="0" dirty="0">
                <a:latin typeface="Arial" panose="020B0604020202020204" pitchFamily="34" charset="0"/>
                <a:cs typeface="Arial" panose="020B0604020202020204" pitchFamily="34" charset="0"/>
              </a:rPr>
              <a:t>where R is the decision maker’s risk tolerance.</a:t>
            </a:r>
          </a:p>
          <a:p>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400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p:spPr>
        <p:txBody>
          <a:bodyPr>
            <a:noAutofit/>
          </a:bodyPr>
          <a:lstStyle/>
          <a:p>
            <a:r>
              <a:rPr lang="en-US" sz="3200" dirty="0"/>
              <a:t>Exponential Utility Function</a:t>
            </a:r>
          </a:p>
        </p:txBody>
      </p:sp>
      <p:sp>
        <p:nvSpPr>
          <p:cNvPr id="16" name="TextBox 15">
            <a:extLst>
              <a:ext uri="{FF2B5EF4-FFF2-40B4-BE49-F238E27FC236}">
                <a16:creationId xmlns:a16="http://schemas.microsoft.com/office/drawing/2014/main" id="{D3DB48B0-EA15-404A-9425-8D5CC6D6D08F}"/>
              </a:ext>
            </a:extLst>
          </p:cNvPr>
          <p:cNvSpPr txBox="1"/>
          <p:nvPr/>
        </p:nvSpPr>
        <p:spPr>
          <a:xfrm>
            <a:off x="6178" y="5819684"/>
            <a:ext cx="1219200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Larger values of R indicate that the decision maker is less risk averse (closer to neutral).</a:t>
            </a:r>
          </a:p>
        </p:txBody>
      </p:sp>
      <p:graphicFrame>
        <p:nvGraphicFramePr>
          <p:cNvPr id="9" name="Object 8">
            <a:extLst>
              <a:ext uri="{FF2B5EF4-FFF2-40B4-BE49-F238E27FC236}">
                <a16:creationId xmlns:a16="http://schemas.microsoft.com/office/drawing/2014/main" id="{F9A0A304-6102-4C06-9F09-5962CDDD39F2}"/>
              </a:ext>
            </a:extLst>
          </p:cNvPr>
          <p:cNvGraphicFramePr>
            <a:graphicFrameLocks noChangeAspect="1"/>
          </p:cNvGraphicFramePr>
          <p:nvPr>
            <p:extLst>
              <p:ext uri="{D42A27DB-BD31-4B8C-83A1-F6EECF244321}">
                <p14:modId xmlns:p14="http://schemas.microsoft.com/office/powerpoint/2010/main" val="3344607116"/>
              </p:ext>
            </p:extLst>
          </p:nvPr>
        </p:nvGraphicFramePr>
        <p:xfrm>
          <a:off x="152400" y="609601"/>
          <a:ext cx="9008087" cy="5210083"/>
        </p:xfrm>
        <a:graphic>
          <a:graphicData uri="http://schemas.openxmlformats.org/presentationml/2006/ole">
            <mc:AlternateContent xmlns:mc="http://schemas.openxmlformats.org/markup-compatibility/2006">
              <mc:Choice xmlns:v="urn:schemas-microsoft-com:vml" Requires="v">
                <p:oleObj spid="_x0000_s133224" name="Worksheet" r:id="rId4" imgW="5286516" imgH="3057602" progId="Excel.Sheet.12">
                  <p:embed/>
                </p:oleObj>
              </mc:Choice>
              <mc:Fallback>
                <p:oleObj name="Worksheet" r:id="rId4" imgW="5286516" imgH="3057602" progId="Excel.Sheet.12">
                  <p:embed/>
                  <p:pic>
                    <p:nvPicPr>
                      <p:cNvPr id="7" name="Object 6">
                        <a:extLst>
                          <a:ext uri="{FF2B5EF4-FFF2-40B4-BE49-F238E27FC236}">
                            <a16:creationId xmlns:a16="http://schemas.microsoft.com/office/drawing/2014/main" id="{811D1FAF-567D-49D7-9B38-810A474C2EC7}"/>
                          </a:ext>
                        </a:extLst>
                      </p:cNvPr>
                      <p:cNvPicPr/>
                      <p:nvPr/>
                    </p:nvPicPr>
                    <p:blipFill>
                      <a:blip r:embed="rId5"/>
                      <a:stretch>
                        <a:fillRect/>
                      </a:stretch>
                    </p:blipFill>
                    <p:spPr>
                      <a:xfrm>
                        <a:off x="152400" y="609601"/>
                        <a:ext cx="9008087" cy="5210083"/>
                      </a:xfrm>
                      <a:prstGeom prst="rect">
                        <a:avLst/>
                      </a:prstGeom>
                    </p:spPr>
                  </p:pic>
                </p:oleObj>
              </mc:Fallback>
            </mc:AlternateContent>
          </a:graphicData>
        </a:graphic>
      </p:graphicFrame>
    </p:spTree>
    <p:extLst>
      <p:ext uri="{BB962C8B-B14F-4D97-AF65-F5344CB8AC3E}">
        <p14:creationId xmlns:p14="http://schemas.microsoft.com/office/powerpoint/2010/main" val="2288150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94593" y="3373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Prior &amp; Posterior Probabilities </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4" name="Picture 3">
            <a:extLst>
              <a:ext uri="{FF2B5EF4-FFF2-40B4-BE49-F238E27FC236}">
                <a16:creationId xmlns:a16="http://schemas.microsoft.com/office/drawing/2014/main" id="{3BFA1745-2716-41AF-B2F8-271DF573EA90}"/>
              </a:ext>
            </a:extLst>
          </p:cNvPr>
          <p:cNvPicPr>
            <a:picLocks noChangeAspect="1"/>
          </p:cNvPicPr>
          <p:nvPr/>
        </p:nvPicPr>
        <p:blipFill>
          <a:blip r:embed="rId5"/>
          <a:stretch>
            <a:fillRect/>
          </a:stretch>
        </p:blipFill>
        <p:spPr>
          <a:xfrm>
            <a:off x="2654271" y="1029825"/>
            <a:ext cx="6883457" cy="4953000"/>
          </a:xfrm>
          <a:prstGeom prst="rect">
            <a:avLst/>
          </a:prstGeom>
        </p:spPr>
      </p:pic>
    </p:spTree>
    <p:extLst>
      <p:ext uri="{BB962C8B-B14F-4D97-AF65-F5344CB8AC3E}">
        <p14:creationId xmlns:p14="http://schemas.microsoft.com/office/powerpoint/2010/main" val="3579827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2814-EDE6-4355-8A91-098595866D84}"/>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869477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67947"/>
          </a:xfrm>
        </p:spPr>
        <p:txBody>
          <a:bodyPr>
            <a:normAutofit fontScale="90000"/>
          </a:bodyPr>
          <a:lstStyle/>
          <a:p>
            <a:r>
              <a:rPr lang="en-US" dirty="0"/>
              <a:t>Posterior vs Prior Probabilities</a:t>
            </a:r>
          </a:p>
        </p:txBody>
      </p:sp>
      <p:sp>
        <p:nvSpPr>
          <p:cNvPr id="5" name="Content Placeholder 2">
            <a:extLst>
              <a:ext uri="{FF2B5EF4-FFF2-40B4-BE49-F238E27FC236}">
                <a16:creationId xmlns:a16="http://schemas.microsoft.com/office/drawing/2014/main" id="{9ED7327E-A108-4F76-8367-3B6D98D38AB9}"/>
              </a:ext>
            </a:extLst>
          </p:cNvPr>
          <p:cNvSpPr>
            <a:spLocks noGrp="1"/>
          </p:cNvSpPr>
          <p:nvPr>
            <p:ph sz="quarter" idx="11"/>
          </p:nvPr>
        </p:nvSpPr>
        <p:spPr>
          <a:xfrm>
            <a:off x="114297" y="567947"/>
            <a:ext cx="11963401" cy="750759"/>
          </a:xfrm>
        </p:spPr>
        <p:txBody>
          <a:bodyPr>
            <a:noAutofit/>
          </a:bodyPr>
          <a:lstStyle/>
          <a:p>
            <a:pPr marL="0" indent="0">
              <a:buNone/>
            </a:pPr>
            <a:r>
              <a:rPr lang="en-US" sz="2400" dirty="0">
                <a:latin typeface="Arial" panose="020B0604020202020204" pitchFamily="34" charset="0"/>
                <a:cs typeface="Arial" panose="020B0604020202020204" pitchFamily="34" charset="0"/>
              </a:rPr>
              <a:t>We earlier stated that Goferbroke can obtain improved estimates and we provided the following inf.</a:t>
            </a:r>
          </a:p>
        </p:txBody>
      </p:sp>
      <p:sp>
        <p:nvSpPr>
          <p:cNvPr id="6" name="Content Placeholder 2">
            <a:extLst>
              <a:ext uri="{FF2B5EF4-FFF2-40B4-BE49-F238E27FC236}">
                <a16:creationId xmlns:a16="http://schemas.microsoft.com/office/drawing/2014/main" id="{43A64AAA-9B95-484F-A672-8E8BAD5FECDF}"/>
              </a:ext>
            </a:extLst>
          </p:cNvPr>
          <p:cNvSpPr txBox="1">
            <a:spLocks/>
          </p:cNvSpPr>
          <p:nvPr/>
        </p:nvSpPr>
        <p:spPr>
          <a:xfrm>
            <a:off x="114297" y="2027054"/>
            <a:ext cx="12107219" cy="143263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20000"/>
              </a:spcBef>
              <a:spcAft>
                <a:spcPct val="0"/>
              </a:spcAft>
              <a:buClr>
                <a:schemeClr val="tx1"/>
              </a:buClr>
              <a:buSzPct val="75000"/>
            </a:pPr>
            <a:r>
              <a:rPr lang="en-US" sz="2400" dirty="0">
                <a:solidFill>
                  <a:schemeClr val="tx1"/>
                </a:solidFill>
                <a:latin typeface="Arial" panose="020B0604020202020204" pitchFamily="34" charset="0"/>
                <a:ea typeface="ＭＳ Ｐゴシック" pitchFamily="-65" charset="-128"/>
                <a:cs typeface="Arial" panose="020B0604020202020204" pitchFamily="34" charset="0"/>
              </a:rPr>
              <a:t>But in reality we do not have the probability of oil given favorite P(O|F). Instead we have the probability of favorite if oil P(F|O). The same is true for P(D|F) and P(F|D and provability of unfavorite if dry P(U|D).</a:t>
            </a:r>
          </a:p>
          <a:p>
            <a:pPr fontAlgn="base">
              <a:spcBef>
                <a:spcPct val="20000"/>
              </a:spcBef>
              <a:spcAft>
                <a:spcPct val="0"/>
              </a:spcAft>
              <a:buClr>
                <a:schemeClr val="tx1"/>
              </a:buClr>
              <a:buSzPct val="75000"/>
            </a:pPr>
            <a:r>
              <a:rPr lang="en-US" sz="2400" dirty="0">
                <a:solidFill>
                  <a:schemeClr val="tx1"/>
                </a:solidFill>
                <a:latin typeface="Arial" panose="020B0604020202020204" pitchFamily="34" charset="0"/>
                <a:ea typeface="ＭＳ Ｐゴシック" pitchFamily="-65" charset="-128"/>
                <a:cs typeface="Arial" panose="020B0604020202020204" pitchFamily="34" charset="0"/>
              </a:rPr>
              <a:t>We need to compute P(O|F) and P(D|F) by using P(F|O) and P(D|O).The same is true for P(O|U) and P(D|U)</a:t>
            </a:r>
          </a:p>
        </p:txBody>
      </p:sp>
      <p:sp>
        <p:nvSpPr>
          <p:cNvPr id="7" name="Content Placeholder 3">
            <a:extLst>
              <a:ext uri="{FF2B5EF4-FFF2-40B4-BE49-F238E27FC236}">
                <a16:creationId xmlns:a16="http://schemas.microsoft.com/office/drawing/2014/main" id="{69FCDA53-4A74-441E-AB8A-AC5EB8A69C41}"/>
              </a:ext>
            </a:extLst>
          </p:cNvPr>
          <p:cNvSpPr>
            <a:spLocks noGrp="1"/>
          </p:cNvSpPr>
          <p:nvPr>
            <p:ph sz="quarter" idx="14"/>
          </p:nvPr>
        </p:nvSpPr>
        <p:spPr>
          <a:xfrm>
            <a:off x="0" y="4023447"/>
            <a:ext cx="12033647" cy="750759"/>
          </a:xfrm>
        </p:spPr>
        <p:txBody>
          <a:bodyPr>
            <a:noAutofit/>
          </a:bodyPr>
          <a:lstStyle/>
          <a:p>
            <a:pPr marL="0" indent="0">
              <a:buNone/>
            </a:pPr>
            <a:r>
              <a:rPr lang="en-US" sz="2400" dirty="0">
                <a:latin typeface="Arial" panose="020B0604020202020204" pitchFamily="34" charset="0"/>
                <a:cs typeface="Arial" panose="020B0604020202020204" pitchFamily="34" charset="0"/>
              </a:rPr>
              <a:t>P(Finding|State) = Probability that the indicated finding will occur, given that the state of nature is the indicated one.</a:t>
            </a:r>
          </a:p>
        </p:txBody>
      </p:sp>
      <p:graphicFrame>
        <p:nvGraphicFramePr>
          <p:cNvPr id="3" name="Object 2">
            <a:extLst>
              <a:ext uri="{FF2B5EF4-FFF2-40B4-BE49-F238E27FC236}">
                <a16:creationId xmlns:a16="http://schemas.microsoft.com/office/drawing/2014/main" id="{126EC383-5A39-411C-8460-6108678F8054}"/>
              </a:ext>
            </a:extLst>
          </p:cNvPr>
          <p:cNvGraphicFramePr>
            <a:graphicFrameLocks noChangeAspect="1"/>
          </p:cNvGraphicFramePr>
          <p:nvPr>
            <p:extLst>
              <p:ext uri="{D42A27DB-BD31-4B8C-83A1-F6EECF244321}">
                <p14:modId xmlns:p14="http://schemas.microsoft.com/office/powerpoint/2010/main" val="472644984"/>
              </p:ext>
            </p:extLst>
          </p:nvPr>
        </p:nvGraphicFramePr>
        <p:xfrm>
          <a:off x="2133600" y="990600"/>
          <a:ext cx="8353425" cy="1038225"/>
        </p:xfrm>
        <a:graphic>
          <a:graphicData uri="http://schemas.openxmlformats.org/presentationml/2006/ole">
            <mc:AlternateContent xmlns:mc="http://schemas.openxmlformats.org/markup-compatibility/2006">
              <mc:Choice xmlns:v="urn:schemas-microsoft-com:vml" Requires="v">
                <p:oleObj spid="_x0000_s116976" name="Worksheet" r:id="rId4" imgW="8353486" imgH="1038083" progId="Excel.Sheet.12">
                  <p:embed/>
                </p:oleObj>
              </mc:Choice>
              <mc:Fallback>
                <p:oleObj name="Worksheet" r:id="rId4" imgW="8353486" imgH="1038083" progId="Excel.Sheet.12">
                  <p:embed/>
                  <p:pic>
                    <p:nvPicPr>
                      <p:cNvPr id="0" name=""/>
                      <p:cNvPicPr/>
                      <p:nvPr/>
                    </p:nvPicPr>
                    <p:blipFill>
                      <a:blip r:embed="rId5"/>
                      <a:stretch>
                        <a:fillRect/>
                      </a:stretch>
                    </p:blipFill>
                    <p:spPr>
                      <a:xfrm>
                        <a:off x="2133600" y="990600"/>
                        <a:ext cx="8353425" cy="10382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DBC6502-FCF6-4F9A-BA3E-88E993DCBF83}"/>
              </a:ext>
            </a:extLst>
          </p:cNvPr>
          <p:cNvGraphicFramePr>
            <a:graphicFrameLocks noChangeAspect="1"/>
          </p:cNvGraphicFramePr>
          <p:nvPr>
            <p:extLst>
              <p:ext uri="{D42A27DB-BD31-4B8C-83A1-F6EECF244321}">
                <p14:modId xmlns:p14="http://schemas.microsoft.com/office/powerpoint/2010/main" val="3901650957"/>
              </p:ext>
            </p:extLst>
          </p:nvPr>
        </p:nvGraphicFramePr>
        <p:xfrm>
          <a:off x="2433780" y="4829175"/>
          <a:ext cx="9639300" cy="1038225"/>
        </p:xfrm>
        <a:graphic>
          <a:graphicData uri="http://schemas.openxmlformats.org/presentationml/2006/ole">
            <mc:AlternateContent xmlns:mc="http://schemas.openxmlformats.org/markup-compatibility/2006">
              <mc:Choice xmlns:v="urn:schemas-microsoft-com:vml" Requires="v">
                <p:oleObj spid="_x0000_s116977" name="Worksheet" r:id="rId6" imgW="9639374" imgH="1038159" progId="Excel.Sheet.12">
                  <p:embed/>
                </p:oleObj>
              </mc:Choice>
              <mc:Fallback>
                <p:oleObj name="Worksheet" r:id="rId6" imgW="9639374" imgH="1038159" progId="Excel.Sheet.12">
                  <p:embed/>
                  <p:pic>
                    <p:nvPicPr>
                      <p:cNvPr id="0" name=""/>
                      <p:cNvPicPr/>
                      <p:nvPr/>
                    </p:nvPicPr>
                    <p:blipFill>
                      <a:blip r:embed="rId7"/>
                      <a:stretch>
                        <a:fillRect/>
                      </a:stretch>
                    </p:blipFill>
                    <p:spPr>
                      <a:xfrm>
                        <a:off x="2433780" y="4829175"/>
                        <a:ext cx="9639300" cy="1038225"/>
                      </a:xfrm>
                      <a:prstGeom prst="rect">
                        <a:avLst/>
                      </a:prstGeom>
                    </p:spPr>
                  </p:pic>
                </p:oleObj>
              </mc:Fallback>
            </mc:AlternateContent>
          </a:graphicData>
        </a:graphic>
      </p:graphicFrame>
      <p:sp>
        <p:nvSpPr>
          <p:cNvPr id="8" name="Content Placeholder 3">
            <a:extLst>
              <a:ext uri="{FF2B5EF4-FFF2-40B4-BE49-F238E27FC236}">
                <a16:creationId xmlns:a16="http://schemas.microsoft.com/office/drawing/2014/main" id="{1F6D9A0B-324C-40C4-9008-7FC79307D2C0}"/>
              </a:ext>
            </a:extLst>
          </p:cNvPr>
          <p:cNvSpPr txBox="1">
            <a:spLocks/>
          </p:cNvSpPr>
          <p:nvPr/>
        </p:nvSpPr>
        <p:spPr>
          <a:xfrm>
            <a:off x="44051" y="5922369"/>
            <a:ext cx="12033647" cy="478431"/>
          </a:xfrm>
        </p:spPr>
        <p:txBody>
          <a:bodyPr>
            <a:no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455613" indent="0" algn="l" rtl="0" eaLnBrk="1" fontAlgn="base" hangingPunct="1">
              <a:spcBef>
                <a:spcPct val="20000"/>
              </a:spcBef>
              <a:spcAft>
                <a:spcPct val="0"/>
              </a:spcAft>
              <a:buClr>
                <a:schemeClr val="tx1"/>
              </a:buClr>
              <a:buFont typeface="Wingdings" pitchFamily="2" charset="2"/>
              <a:buNone/>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sz="2400" kern="0" dirty="0">
                <a:latin typeface="Arial" panose="020B0604020202020204" pitchFamily="34" charset="0"/>
                <a:cs typeface="Arial" panose="020B0604020202020204" pitchFamily="34" charset="0"/>
              </a:rPr>
              <a:t>We have the second table and we need to compute the first table. </a:t>
            </a:r>
          </a:p>
        </p:txBody>
      </p:sp>
    </p:spTree>
    <p:extLst>
      <p:ext uri="{BB962C8B-B14F-4D97-AF65-F5344CB8AC3E}">
        <p14:creationId xmlns:p14="http://schemas.microsoft.com/office/powerpoint/2010/main" val="265844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A87499-80E7-4065-8F78-F66C5E0512FA}"/>
                  </a:ext>
                </a:extLst>
              </p:cNvPr>
              <p:cNvSpPr txBox="1"/>
              <p:nvPr/>
            </p:nvSpPr>
            <p:spPr>
              <a:xfrm>
                <a:off x="140088" y="676069"/>
                <a:ext cx="2762488" cy="2600712"/>
              </a:xfrm>
              <a:prstGeom prst="rect">
                <a:avLst/>
              </a:prstGeom>
              <a:noFill/>
              <a:effectLst/>
            </p:spPr>
            <p:txBody>
              <a:bodyPr wrap="none" lIns="0" tIns="0" rIns="0" bIns="0" rtlCol="0" anchor="b">
                <a:spAutoFit/>
              </a:bodyPr>
              <a:lstStyle/>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O</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0.25</a:t>
                </a:r>
              </a:p>
              <a:p>
                <a:pPr>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D</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1-0.25 = 0.75</a:t>
                </a:r>
              </a:p>
              <a:p>
                <a:pPr>
                  <a:spcAft>
                    <a:spcPts val="600"/>
                  </a:spcAft>
                </a:pPr>
                <a14:m>
                  <m:oMath xmlns:m="http://schemas.openxmlformats.org/officeDocument/2006/math">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F</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O</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0.6</a:t>
                </a:r>
              </a:p>
              <a:p>
                <a:pPr>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O</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1-0.6 = 0.4</a:t>
                </a:r>
              </a:p>
              <a:p>
                <a:pPr>
                  <a:spcAft>
                    <a:spcPts val="600"/>
                  </a:spcAft>
                </a:pPr>
                <a14:m>
                  <m:oMath xmlns:m="http://schemas.openxmlformats.org/officeDocument/2006/math">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D</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0.8</a:t>
                </a:r>
              </a:p>
              <a:p>
                <a:pPr>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F</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D</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1-0.8 =0.2</a:t>
                </a:r>
              </a:p>
            </p:txBody>
          </p:sp>
        </mc:Choice>
        <mc:Fallback xmlns="">
          <p:sp>
            <p:nvSpPr>
              <p:cNvPr id="14" name="TextBox 13">
                <a:extLst>
                  <a:ext uri="{FF2B5EF4-FFF2-40B4-BE49-F238E27FC236}">
                    <a16:creationId xmlns:a16="http://schemas.microsoft.com/office/drawing/2014/main" id="{59A87499-80E7-4065-8F78-F66C5E0512FA}"/>
                  </a:ext>
                </a:extLst>
              </p:cNvPr>
              <p:cNvSpPr txBox="1">
                <a:spLocks noRot="1" noChangeAspect="1" noMove="1" noResize="1" noEditPoints="1" noAdjustHandles="1" noChangeArrowheads="1" noChangeShapeType="1" noTextEdit="1"/>
              </p:cNvSpPr>
              <p:nvPr/>
            </p:nvSpPr>
            <p:spPr>
              <a:xfrm>
                <a:off x="140088" y="676069"/>
                <a:ext cx="2762488" cy="2600712"/>
              </a:xfrm>
              <a:prstGeom prst="rect">
                <a:avLst/>
              </a:prstGeom>
              <a:blipFill>
                <a:blip r:embed="rId3"/>
                <a:stretch>
                  <a:fillRect l="-3974" t="-2342" r="-5740" b="-726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BF6430D-C044-4073-977C-A49918EAE83A}"/>
                  </a:ext>
                </a:extLst>
              </p:cNvPr>
              <p:cNvSpPr txBox="1"/>
              <p:nvPr/>
            </p:nvSpPr>
            <p:spPr>
              <a:xfrm>
                <a:off x="3722960" y="621015"/>
                <a:ext cx="2707985" cy="2600712"/>
              </a:xfrm>
              <a:prstGeom prst="rect">
                <a:avLst/>
              </a:prstGeom>
              <a:noFill/>
              <a:effectLst/>
            </p:spPr>
            <p:txBody>
              <a:bodyPr wrap="none" lIns="0" tIns="0" rIns="0" bIns="0" rtlCol="0" anchor="b">
                <a:spAutoFit/>
              </a:bodyPr>
              <a:lstStyle/>
              <a:p>
                <a:pPr>
                  <a:spcBef>
                    <a:spcPts val="0"/>
                  </a:spcBef>
                  <a:spcAft>
                    <a:spcPts val="600"/>
                  </a:spcAft>
                </a:pPr>
                <a14:m>
                  <m:oMath xmlns:m="http://schemas.openxmlformats.org/officeDocument/2006/math">
                    <m:r>
                      <m:rPr>
                        <m:sty m:val="p"/>
                      </m:rPr>
                      <a:rPr lang="en-US" sz="2400" b="0" i="0" smtClean="0">
                        <a:solidFill>
                          <a:srgbClr val="FF000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FF000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FF0000"/>
                        </a:solidFill>
                        <a:latin typeface="Cambria Math" panose="02040503050406030204" pitchFamily="18" charset="0"/>
                        <a:ea typeface="Open Sans" panose="020B0606030504020204" pitchFamily="34" charset="0"/>
                        <a:cs typeface="Open Sans" panose="020B0606030504020204" pitchFamily="34" charset="0"/>
                      </a:rPr>
                      <m:t>F</m:t>
                    </m:r>
                    <m:r>
                      <a:rPr lang="en-US" sz="2400" b="0" i="0" smtClean="0">
                        <a:solidFill>
                          <a:srgbClr val="FF000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 ?</a:t>
                </a:r>
              </a:p>
              <a:p>
                <a:pPr>
                  <a:spcBef>
                    <a:spcPts val="0"/>
                  </a:spcBef>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1-P(F)</a:t>
                </a:r>
              </a:p>
              <a:p>
                <a:pPr>
                  <a:spcBef>
                    <a:spcPts val="0"/>
                  </a:spcBef>
                  <a:spcAft>
                    <a:spcPts val="600"/>
                  </a:spcAft>
                </a:pPr>
                <a14:m>
                  <m:oMath xmlns:m="http://schemas.openxmlformats.org/officeDocument/2006/math">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O</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F</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  ?</a:t>
                </a:r>
              </a:p>
              <a:p>
                <a:pPr>
                  <a:spcBef>
                    <a:spcPts val="0"/>
                  </a:spcBef>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D</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F</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1-P(O|F)</a:t>
                </a:r>
              </a:p>
              <a:p>
                <a:pPr>
                  <a:spcBef>
                    <a:spcPts val="0"/>
                  </a:spcBef>
                  <a:spcAft>
                    <a:spcPts val="600"/>
                  </a:spcAft>
                </a:pPr>
                <a14:m>
                  <m:oMath xmlns:m="http://schemas.openxmlformats.org/officeDocument/2006/math">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O</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FF000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  ?</a:t>
                </a:r>
              </a:p>
              <a:p>
                <a:pPr>
                  <a:spcBef>
                    <a:spcPts val="0"/>
                  </a:spcBef>
                  <a:spcAft>
                    <a:spcPts val="600"/>
                  </a:spcAft>
                </a:pPr>
                <a14:m>
                  <m:oMath xmlns:m="http://schemas.openxmlformats.org/officeDocument/2006/math">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O</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0070C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1-P(D|U)</a:t>
                </a:r>
              </a:p>
            </p:txBody>
          </p:sp>
        </mc:Choice>
        <mc:Fallback xmlns="">
          <p:sp>
            <p:nvSpPr>
              <p:cNvPr id="19" name="TextBox 18">
                <a:extLst>
                  <a:ext uri="{FF2B5EF4-FFF2-40B4-BE49-F238E27FC236}">
                    <a16:creationId xmlns:a16="http://schemas.microsoft.com/office/drawing/2014/main" id="{6BF6430D-C044-4073-977C-A49918EAE83A}"/>
                  </a:ext>
                </a:extLst>
              </p:cNvPr>
              <p:cNvSpPr txBox="1">
                <a:spLocks noRot="1" noChangeAspect="1" noMove="1" noResize="1" noEditPoints="1" noAdjustHandles="1" noChangeArrowheads="1" noChangeShapeType="1" noTextEdit="1"/>
              </p:cNvSpPr>
              <p:nvPr/>
            </p:nvSpPr>
            <p:spPr>
              <a:xfrm>
                <a:off x="3722960" y="621015"/>
                <a:ext cx="2707985" cy="2600712"/>
              </a:xfrm>
              <a:prstGeom prst="rect">
                <a:avLst/>
              </a:prstGeom>
              <a:blipFill>
                <a:blip r:embed="rId4"/>
                <a:stretch>
                  <a:fillRect l="-4054" t="-2582" r="-6081" b="-727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1AE1531-C29B-493F-8E9A-547E17AF60FD}"/>
                  </a:ext>
                </a:extLst>
              </p:cNvPr>
              <p:cNvSpPr txBox="1"/>
              <p:nvPr/>
            </p:nvSpPr>
            <p:spPr>
              <a:xfrm>
                <a:off x="6998088" y="621015"/>
                <a:ext cx="5193912" cy="2600712"/>
              </a:xfrm>
              <a:prstGeom prst="rect">
                <a:avLst/>
              </a:prstGeom>
              <a:noFill/>
              <a:effectLst/>
            </p:spPr>
            <p:txBody>
              <a:bodyPr wrap="square" lIns="0" tIns="0" rIns="0" bIns="0" rtlCol="0" anchor="b">
                <a:spAutoFit/>
              </a:bodyPr>
              <a:lstStyle/>
              <a:p>
                <a:pPr marL="0" lvl="1">
                  <a:spcAft>
                    <a:spcPts val="600"/>
                  </a:spcAft>
                </a:pPr>
                <a14:m>
                  <m:oMath xmlns:m="http://schemas.openxmlformats.org/officeDocument/2006/math">
                    <m:r>
                      <m:rPr>
                        <m:sty m:val="p"/>
                      </m:rPr>
                      <a:rPr lang="en-US" sz="240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P</m:t>
                    </m:r>
                    <m:d>
                      <m:dPr>
                        <m:ctrlPr>
                          <a:rPr lang="en-US" sz="2400" i="1">
                            <a:solidFill>
                              <a:schemeClr val="tx1"/>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F</m:t>
                        </m:r>
                      </m:e>
                    </m:d>
                    <m:r>
                      <a:rPr lang="en-US" sz="2400" b="0" i="1"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P</m:t>
                    </m:r>
                    <m:d>
                      <m:dPr>
                        <m:ctrlPr>
                          <a:rPr lang="en-US" sz="2400" b="0" i="1" smtClean="0">
                            <a:solidFill>
                              <a:schemeClr val="tx1"/>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F</m:t>
                        </m:r>
                      </m:e>
                      <m:e>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O</m:t>
                        </m:r>
                      </m:e>
                    </m:d>
                    <m: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O</m:t>
                    </m:r>
                  </m:oMath>
                </a14:m>
                <a:r>
                  <a:rPr lang="en-US" sz="2400" dirty="0">
                    <a:solidFill>
                      <a:schemeClr val="tx1"/>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chemeClr val="tx1"/>
                    </a:solidFill>
                    <a:ea typeface="Open Sans" panose="020B0606030504020204" pitchFamily="34" charset="0"/>
                    <a:cs typeface="Open Sans" panose="020B0606030504020204" pitchFamily="34" charset="0"/>
                  </a:rPr>
                  <a:t> </a:t>
                </a:r>
                <a14:m>
                  <m:oMath xmlns:m="http://schemas.openxmlformats.org/officeDocument/2006/math">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P</m:t>
                    </m:r>
                    <m:d>
                      <m:dPr>
                        <m:ctrlPr>
                          <a:rPr lang="en-US" sz="2400" i="1">
                            <a:solidFill>
                              <a:schemeClr val="tx1"/>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F</m:t>
                        </m:r>
                      </m:e>
                      <m:e>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D</m:t>
                        </m:r>
                      </m:e>
                    </m:d>
                    <m: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chemeClr val="tx1"/>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D</m:t>
                    </m:r>
                  </m:oMath>
                </a14:m>
                <a:r>
                  <a:rPr lang="en-US" sz="2400" dirty="0">
                    <a:solidFill>
                      <a:schemeClr val="tx1"/>
                    </a:solidFill>
                    <a:latin typeface="Book Antiqua" panose="02040602050305030304" pitchFamily="18" charset="0"/>
                    <a:ea typeface="Open Sans" panose="020B0606030504020204" pitchFamily="34" charset="0"/>
                    <a:cs typeface="Open Sans" panose="020B0606030504020204" pitchFamily="34" charset="0"/>
                  </a:rPr>
                  <a:t>)</a:t>
                </a:r>
              </a:p>
              <a:p>
                <a:pPr marL="0" lvl="1">
                  <a:spcAft>
                    <a:spcPts val="600"/>
                  </a:spcAft>
                </a:pPr>
                <a:r>
                  <a:rPr lang="en-US" sz="2400" dirty="0">
                    <a:latin typeface="Book Antiqua" panose="02040602050305030304" pitchFamily="18" charset="0"/>
                    <a:ea typeface="Open Sans" panose="020B0606030504020204" pitchFamily="34" charset="0"/>
                    <a:cs typeface="Open Sans" panose="020B0606030504020204" pitchFamily="34" charset="0"/>
                  </a:rPr>
                  <a:t>P(F)=0.6(0.25)+0.4(0.75)</a:t>
                </a:r>
                <a:endParaRPr lang="en-US" sz="2400" dirty="0">
                  <a:solidFill>
                    <a:schemeClr val="tx1"/>
                  </a:solidFill>
                  <a:latin typeface="Book Antiqua" panose="02040602050305030304" pitchFamily="18" charset="0"/>
                  <a:ea typeface="Open Sans" panose="020B0606030504020204" pitchFamily="34" charset="0"/>
                  <a:cs typeface="Open Sans" panose="020B0606030504020204" pitchFamily="34" charset="0"/>
                </a:endParaRPr>
              </a:p>
              <a:p>
                <a:pPr marL="0" lvl="1">
                  <a:spcAft>
                    <a:spcPts val="600"/>
                  </a:spcAft>
                </a:pPr>
                <a14:m>
                  <m:oMath xmlns:m="http://schemas.openxmlformats.org/officeDocument/2006/math">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F</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0.3</a:t>
                </a:r>
              </a:p>
              <a:p>
                <a:pPr marL="0" lvl="1">
                  <a:spcAft>
                    <a:spcPts val="600"/>
                  </a:spcAft>
                </a:pPr>
                <a:r>
                  <a:rPr lang="en-US" sz="2400" dirty="0">
                    <a:latin typeface="Book Antiqua" panose="02040602050305030304" pitchFamily="18" charset="0"/>
                    <a:ea typeface="Open Sans" panose="020B0606030504020204" pitchFamily="34" charset="0"/>
                    <a:cs typeface="Open Sans" panose="020B0606030504020204" pitchFamily="34" charset="0"/>
                  </a:rPr>
                  <a:t>P(U)=1−P(F)=1−0.3=0.7</a:t>
                </a:r>
              </a:p>
              <a:p>
                <a:pPr marL="0" lvl="1">
                  <a:spcAft>
                    <a:spcPts val="600"/>
                  </a:spcAft>
                </a:pPr>
                <a14:m>
                  <m:oMath xmlns:m="http://schemas.openxmlformats.org/officeDocument/2006/math">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U</m:t>
                    </m:r>
                    <m: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0.7</a:t>
                </a:r>
              </a:p>
              <a:p>
                <a:endParaRPr lang="en-US" sz="2400" dirty="0">
                  <a:solidFill>
                    <a:schemeClr val="tx1"/>
                  </a:solidFill>
                  <a:latin typeface="Book Antiqua" panose="02040602050305030304" pitchFamily="18" charset="0"/>
                  <a:ea typeface="Open Sans" panose="020B0606030504020204" pitchFamily="34" charset="0"/>
                  <a:cs typeface="Open Sans" panose="020B0606030504020204" pitchFamily="34" charset="0"/>
                </a:endParaRPr>
              </a:p>
            </p:txBody>
          </p:sp>
        </mc:Choice>
        <mc:Fallback xmlns="">
          <p:sp>
            <p:nvSpPr>
              <p:cNvPr id="33" name="TextBox 32">
                <a:extLst>
                  <a:ext uri="{FF2B5EF4-FFF2-40B4-BE49-F238E27FC236}">
                    <a16:creationId xmlns:a16="http://schemas.microsoft.com/office/drawing/2014/main" id="{A1AE1531-C29B-493F-8E9A-547E17AF60FD}"/>
                  </a:ext>
                </a:extLst>
              </p:cNvPr>
              <p:cNvSpPr txBox="1">
                <a:spLocks noRot="1" noChangeAspect="1" noMove="1" noResize="1" noEditPoints="1" noAdjustHandles="1" noChangeArrowheads="1" noChangeShapeType="1" noTextEdit="1"/>
              </p:cNvSpPr>
              <p:nvPr/>
            </p:nvSpPr>
            <p:spPr>
              <a:xfrm>
                <a:off x="6998088" y="621015"/>
                <a:ext cx="5193912" cy="2600712"/>
              </a:xfrm>
              <a:prstGeom prst="rect">
                <a:avLst/>
              </a:prstGeom>
              <a:blipFill>
                <a:blip r:embed="rId5"/>
                <a:stretch>
                  <a:fillRect l="-3638" t="-2582"/>
                </a:stretch>
              </a:blipFill>
              <a:effectLst/>
            </p:spPr>
            <p:txBody>
              <a:bodyPr/>
              <a:lstStyle/>
              <a:p>
                <a:r>
                  <a:rPr lang="en-US">
                    <a:noFill/>
                  </a:rPr>
                  <a:t> </a:t>
                </a:r>
              </a:p>
            </p:txBody>
          </p:sp>
        </mc:Fallback>
      </mc:AlternateContent>
      <p:sp>
        <p:nvSpPr>
          <p:cNvPr id="36" name="Title 1">
            <a:extLst>
              <a:ext uri="{FF2B5EF4-FFF2-40B4-BE49-F238E27FC236}">
                <a16:creationId xmlns:a16="http://schemas.microsoft.com/office/drawing/2014/main" id="{8B86FCB4-CA92-4C22-9094-324BF2BD0F8F}"/>
              </a:ext>
            </a:extLst>
          </p:cNvPr>
          <p:cNvSpPr>
            <a:spLocks noGrp="1"/>
          </p:cNvSpPr>
          <p:nvPr>
            <p:ph type="title"/>
          </p:nvPr>
        </p:nvSpPr>
        <p:spPr>
          <a:xfrm>
            <a:off x="0" y="0"/>
            <a:ext cx="12192000" cy="586721"/>
          </a:xfrm>
        </p:spPr>
        <p:txBody>
          <a:bodyPr>
            <a:normAutofit fontScale="90000"/>
          </a:bodyPr>
          <a:lstStyle/>
          <a:p>
            <a:r>
              <a:rPr lang="en-US" dirty="0"/>
              <a:t>Prior Probabilities, Conditional Probabilities, Posterior Probabilities </a:t>
            </a:r>
          </a:p>
        </p:txBody>
      </p:sp>
    </p:spTree>
    <p:extLst>
      <p:ext uri="{BB962C8B-B14F-4D97-AF65-F5344CB8AC3E}">
        <p14:creationId xmlns:p14="http://schemas.microsoft.com/office/powerpoint/2010/main" val="19549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fade">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animEffect transition="in" filter="fade">
                                      <p:cBhvr>
                                        <p:cTn id="47" dur="500"/>
                                        <p:tgtEl>
                                          <p:spTgt spid="1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xEl>
                                              <p:pRg st="3" end="3"/>
                                            </p:txEl>
                                          </p:spTgt>
                                        </p:tgtEl>
                                        <p:attrNameLst>
                                          <p:attrName>style.visibility</p:attrName>
                                        </p:attrNameLst>
                                      </p:cBhvr>
                                      <p:to>
                                        <p:strVal val="visible"/>
                                      </p:to>
                                    </p:set>
                                    <p:animEffect transition="in" filter="fade">
                                      <p:cBhvr>
                                        <p:cTn id="52" dur="500"/>
                                        <p:tgtEl>
                                          <p:spTgt spid="1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animEffect transition="in" filter="fade">
                                      <p:cBhvr>
                                        <p:cTn id="57" dur="500"/>
                                        <p:tgtEl>
                                          <p:spTgt spid="1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xEl>
                                              <p:pRg st="5" end="5"/>
                                            </p:txEl>
                                          </p:spTgt>
                                        </p:tgtEl>
                                        <p:attrNameLst>
                                          <p:attrName>style.visibility</p:attrName>
                                        </p:attrNameLst>
                                      </p:cBhvr>
                                      <p:to>
                                        <p:strVal val="visible"/>
                                      </p:to>
                                    </p:set>
                                    <p:animEffect transition="in" filter="fade">
                                      <p:cBhvr>
                                        <p:cTn id="62" dur="500"/>
                                        <p:tgtEl>
                                          <p:spTgt spid="1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fade">
                                      <p:cBhvr>
                                        <p:cTn id="67" dur="500"/>
                                        <p:tgtEl>
                                          <p:spTgt spid="33">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xEl>
                                              <p:pRg st="1" end="1"/>
                                            </p:txEl>
                                          </p:spTgt>
                                        </p:tgtEl>
                                        <p:attrNameLst>
                                          <p:attrName>style.visibility</p:attrName>
                                        </p:attrNameLst>
                                      </p:cBhvr>
                                      <p:to>
                                        <p:strVal val="visible"/>
                                      </p:to>
                                    </p:set>
                                    <p:animEffect transition="in" filter="fade">
                                      <p:cBhvr>
                                        <p:cTn id="70" dur="500"/>
                                        <p:tgtEl>
                                          <p:spTgt spid="33">
                                            <p:txEl>
                                              <p:pRg st="1" end="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xEl>
                                              <p:pRg st="3" end="3"/>
                                            </p:txEl>
                                          </p:spTgt>
                                        </p:tgtEl>
                                        <p:attrNameLst>
                                          <p:attrName>style.visibility</p:attrName>
                                        </p:attrNameLst>
                                      </p:cBhvr>
                                      <p:to>
                                        <p:strVal val="visible"/>
                                      </p:to>
                                    </p:set>
                                    <p:animEffect transition="in" filter="fade">
                                      <p:cBhvr>
                                        <p:cTn id="76" dur="500"/>
                                        <p:tgtEl>
                                          <p:spTgt spid="33">
                                            <p:txEl>
                                              <p:pRg st="3" end="3"/>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xEl>
                                              <p:pRg st="4" end="4"/>
                                            </p:txEl>
                                          </p:spTgt>
                                        </p:tgtEl>
                                        <p:attrNameLst>
                                          <p:attrName>style.visibility</p:attrName>
                                        </p:attrNameLst>
                                      </p:cBhvr>
                                      <p:to>
                                        <p:strVal val="visible"/>
                                      </p:to>
                                    </p:set>
                                    <p:animEffect transition="in" filter="fade">
                                      <p:cBhvr>
                                        <p:cTn id="79"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9" grpId="0" build="p"/>
      <p:bldP spid="3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3F0243-136F-4FD8-A545-82C24084C5B8}"/>
              </a:ext>
            </a:extLst>
          </p:cNvPr>
          <p:cNvSpPr txBox="1"/>
          <p:nvPr/>
        </p:nvSpPr>
        <p:spPr>
          <a:xfrm>
            <a:off x="3352800" y="657948"/>
            <a:ext cx="3039294" cy="369332"/>
          </a:xfrm>
          <a:prstGeom prst="rect">
            <a:avLst/>
          </a:prstGeom>
          <a:noFill/>
          <a:effectLst/>
        </p:spPr>
        <p:txBody>
          <a:bodyPr wrap="none" lIns="0" tIns="0" rIns="0" bIns="0" rtlCol="0" anchor="b">
            <a:spAutoFit/>
          </a:bodyPr>
          <a:lstStyle/>
          <a:p>
            <a:r>
              <a:rPr lang="en-US" sz="2400" b="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P(F|O)</a:t>
            </a:r>
            <a:r>
              <a:rPr lang="en-US" sz="2400" b="0" dirty="0">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70C0"/>
                </a:solidFill>
                <a:latin typeface="Book Antiqua" panose="02040602050305030304" pitchFamily="18" charset="0"/>
                <a:ea typeface="Open Sans" panose="020B0606030504020204" pitchFamily="34" charset="0"/>
                <a:cs typeface="Open Sans" panose="020B0606030504020204" pitchFamily="34" charset="0"/>
              </a:rPr>
              <a:t>P(F&amp;O)</a:t>
            </a:r>
            <a:r>
              <a:rPr lang="en-US" sz="2400" b="0" dirty="0">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P(O)</a:t>
            </a:r>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8" name="Line 125">
            <a:extLst>
              <a:ext uri="{FF2B5EF4-FFF2-40B4-BE49-F238E27FC236}">
                <a16:creationId xmlns:a16="http://schemas.microsoft.com/office/drawing/2014/main" id="{8C46AFAF-5AC0-43AA-AE22-87D71E2C5DC4}"/>
              </a:ext>
            </a:extLst>
          </p:cNvPr>
          <p:cNvSpPr>
            <a:spLocks noChangeShapeType="1"/>
          </p:cNvSpPr>
          <p:nvPr/>
        </p:nvSpPr>
        <p:spPr bwMode="auto">
          <a:xfrm>
            <a:off x="9138120" y="149357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dirty="0">
              <a:latin typeface="Book Antiqua" panose="02040602050305030304" pitchFamily="18" charset="0"/>
            </a:endParaRPr>
          </a:p>
        </p:txBody>
      </p:sp>
      <p:sp>
        <p:nvSpPr>
          <p:cNvPr id="9" name="Rectangle 126">
            <a:extLst>
              <a:ext uri="{FF2B5EF4-FFF2-40B4-BE49-F238E27FC236}">
                <a16:creationId xmlns:a16="http://schemas.microsoft.com/office/drawing/2014/main" id="{906B85C1-B971-4369-82F2-F71E01F9CFC8}"/>
              </a:ext>
            </a:extLst>
          </p:cNvPr>
          <p:cNvSpPr>
            <a:spLocks noChangeArrowheads="1"/>
          </p:cNvSpPr>
          <p:nvPr/>
        </p:nvSpPr>
        <p:spPr bwMode="auto">
          <a:xfrm>
            <a:off x="9138120" y="1493578"/>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latin typeface="Book Antiqua" panose="02040602050305030304" pitchFamily="18" charset="0"/>
            </a:endParaRPr>
          </a:p>
        </p:txBody>
      </p:sp>
      <p:sp>
        <p:nvSpPr>
          <p:cNvPr id="19" name="TextBox 18">
            <a:extLst>
              <a:ext uri="{FF2B5EF4-FFF2-40B4-BE49-F238E27FC236}">
                <a16:creationId xmlns:a16="http://schemas.microsoft.com/office/drawing/2014/main" id="{5C71678C-0AB5-4CEC-9DE7-20FCFCDBA224}"/>
              </a:ext>
            </a:extLst>
          </p:cNvPr>
          <p:cNvSpPr txBox="1"/>
          <p:nvPr/>
        </p:nvSpPr>
        <p:spPr>
          <a:xfrm>
            <a:off x="8101876" y="741574"/>
            <a:ext cx="2973571" cy="369332"/>
          </a:xfrm>
          <a:prstGeom prst="rect">
            <a:avLst/>
          </a:prstGeom>
          <a:noFill/>
          <a:effectLst/>
        </p:spPr>
        <p:txBody>
          <a:bodyPr wrap="none" lIns="0" tIns="0" rIns="0" bIns="0" rtlCol="0" anchor="b">
            <a:spAutoFit/>
          </a:bodyPr>
          <a:lstStyle/>
          <a:p>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P(F&amp;O)=</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P(F|O)</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P(O)</a:t>
            </a:r>
          </a:p>
        </p:txBody>
      </p:sp>
      <p:grpSp>
        <p:nvGrpSpPr>
          <p:cNvPr id="2" name="Group 1">
            <a:extLst>
              <a:ext uri="{FF2B5EF4-FFF2-40B4-BE49-F238E27FC236}">
                <a16:creationId xmlns:a16="http://schemas.microsoft.com/office/drawing/2014/main" id="{046BFF8D-6820-4823-B09E-DAAA84279784}"/>
              </a:ext>
            </a:extLst>
          </p:cNvPr>
          <p:cNvGrpSpPr/>
          <p:nvPr/>
        </p:nvGrpSpPr>
        <p:grpSpPr>
          <a:xfrm>
            <a:off x="10210800" y="1279838"/>
            <a:ext cx="1565044" cy="3917088"/>
            <a:chOff x="8512629" y="1346327"/>
            <a:chExt cx="1565044" cy="3917088"/>
          </a:xfrm>
        </p:grpSpPr>
        <p:sp>
          <p:nvSpPr>
            <p:cNvPr id="15" name="TextBox 14">
              <a:extLst>
                <a:ext uri="{FF2B5EF4-FFF2-40B4-BE49-F238E27FC236}">
                  <a16:creationId xmlns:a16="http://schemas.microsoft.com/office/drawing/2014/main" id="{1D828281-B1D7-4F52-A733-1C7D0331D29A}"/>
                </a:ext>
              </a:extLst>
            </p:cNvPr>
            <p:cNvSpPr txBox="1"/>
            <p:nvPr/>
          </p:nvSpPr>
          <p:spPr>
            <a:xfrm>
              <a:off x="8512629" y="1346327"/>
              <a:ext cx="1565044" cy="369332"/>
            </a:xfrm>
            <a:prstGeom prst="rect">
              <a:avLst/>
            </a:prstGeom>
            <a:noFill/>
            <a:effectLst/>
          </p:spPr>
          <p:txBody>
            <a:bodyPr wrap="squar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0C72C84-AF9F-48E8-8058-F233CCC97D76}"/>
                </a:ext>
              </a:extLst>
            </p:cNvPr>
            <p:cNvSpPr txBox="1"/>
            <p:nvPr/>
          </p:nvSpPr>
          <p:spPr>
            <a:xfrm>
              <a:off x="8534400" y="1931400"/>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F2263FBE-1FE4-4838-8869-340F43C2E379}"/>
                </a:ext>
              </a:extLst>
            </p:cNvPr>
            <p:cNvSpPr txBox="1"/>
            <p:nvPr/>
          </p:nvSpPr>
          <p:spPr>
            <a:xfrm>
              <a:off x="8534400" y="2463673"/>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7239D128-F534-47D5-987D-E15A5B2E5C68}"/>
                </a:ext>
              </a:extLst>
            </p:cNvPr>
            <p:cNvSpPr txBox="1"/>
            <p:nvPr/>
          </p:nvSpPr>
          <p:spPr>
            <a:xfrm>
              <a:off x="8534400" y="3071254"/>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2C98DD5C-C39E-46D4-8759-10ED63A92AB1}"/>
                </a:ext>
              </a:extLst>
            </p:cNvPr>
            <p:cNvSpPr txBox="1"/>
            <p:nvPr/>
          </p:nvSpPr>
          <p:spPr>
            <a:xfrm>
              <a:off x="8550166" y="3683243"/>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41C15CC6-AD8F-47AA-B43A-3726C67472C5}"/>
                </a:ext>
              </a:extLst>
            </p:cNvPr>
            <p:cNvSpPr txBox="1"/>
            <p:nvPr/>
          </p:nvSpPr>
          <p:spPr>
            <a:xfrm>
              <a:off x="8534400" y="4282094"/>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3F4EB13B-4B79-4F64-91FE-14F3D7B82D70}"/>
                </a:ext>
              </a:extLst>
            </p:cNvPr>
            <p:cNvSpPr txBox="1"/>
            <p:nvPr/>
          </p:nvSpPr>
          <p:spPr>
            <a:xfrm>
              <a:off x="8512629" y="4894083"/>
              <a:ext cx="65" cy="369332"/>
            </a:xfrm>
            <a:prstGeom prst="rect">
              <a:avLst/>
            </a:prstGeom>
            <a:noFill/>
            <a:effectLst/>
          </p:spPr>
          <p:txBody>
            <a:bodyPr wrap="none" lIns="0" tIns="0" rIns="0" bIns="0" rtlCol="0" anchor="b">
              <a:spAutoFit/>
            </a:bodyPr>
            <a:lstStyle/>
            <a:p>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grpSp>
      <p:sp>
        <p:nvSpPr>
          <p:cNvPr id="32" name="Title 1">
            <a:extLst>
              <a:ext uri="{FF2B5EF4-FFF2-40B4-BE49-F238E27FC236}">
                <a16:creationId xmlns:a16="http://schemas.microsoft.com/office/drawing/2014/main" id="{849147D9-FC45-48A8-82AA-08C5258781CF}"/>
              </a:ext>
            </a:extLst>
          </p:cNvPr>
          <p:cNvSpPr>
            <a:spLocks noGrp="1"/>
          </p:cNvSpPr>
          <p:nvPr>
            <p:ph type="title"/>
          </p:nvPr>
        </p:nvSpPr>
        <p:spPr>
          <a:xfrm>
            <a:off x="0" y="0"/>
            <a:ext cx="12192000" cy="586721"/>
          </a:xfrm>
        </p:spPr>
        <p:txBody>
          <a:bodyPr>
            <a:normAutofit fontScale="90000"/>
          </a:bodyPr>
          <a:lstStyle/>
          <a:p>
            <a:r>
              <a:rPr lang="en-US" dirty="0"/>
              <a:t>Prior Probabilities, Conditional Probabilities, Posterior Probabilities </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6353BF4-1EFA-48DE-852B-1E421A91D62E}"/>
                  </a:ext>
                </a:extLst>
              </p:cNvPr>
              <p:cNvSpPr txBox="1"/>
              <p:nvPr/>
            </p:nvSpPr>
            <p:spPr>
              <a:xfrm>
                <a:off x="118312" y="710827"/>
                <a:ext cx="1781450" cy="3570208"/>
              </a:xfrm>
              <a:prstGeom prst="rect">
                <a:avLst/>
              </a:prstGeom>
              <a:noFill/>
              <a:effectLst/>
            </p:spPr>
            <p:txBody>
              <a:bodyPr wrap="none" lIns="0" tIns="0" rIns="0" bIns="0" rtlCol="0" anchor="b">
                <a:spAutoFit/>
              </a:bodyPr>
              <a:lstStyle/>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O</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0.25</a:t>
                </a:r>
              </a:p>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D</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0.75</a:t>
                </a:r>
              </a:p>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F</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O</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0.6</a:t>
                </a:r>
              </a:p>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U</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O</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0.4</a:t>
                </a:r>
              </a:p>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F</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D</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0.2</a:t>
                </a:r>
              </a:p>
              <a:p>
                <a:pPr>
                  <a:spcAft>
                    <a:spcPts val="600"/>
                  </a:spcAft>
                </a:pPr>
                <a14:m>
                  <m:oMath xmlns:m="http://schemas.openxmlformats.org/officeDocument/2006/math">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U</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D</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0.8</a:t>
                </a:r>
              </a:p>
              <a:p>
                <a:pPr>
                  <a:spcAft>
                    <a:spcPts val="600"/>
                  </a:spcAft>
                </a:pPr>
                <a14:m>
                  <m:oMath xmlns:m="http://schemas.openxmlformats.org/officeDocument/2006/math">
                    <m:r>
                      <m:rPr>
                        <m:sty m:val="p"/>
                      </m:rPr>
                      <a:rPr lang="en-US" sz="240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d>
                      <m:dPr>
                        <m:ctrlP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a:solidFill>
                              <a:srgbClr val="00B050"/>
                            </a:solidFill>
                            <a:latin typeface="Cambria Math" panose="02040503050406030204" pitchFamily="18" charset="0"/>
                            <a:ea typeface="Open Sans" panose="020B0606030504020204" pitchFamily="34" charset="0"/>
                            <a:cs typeface="Open Sans" panose="020B0606030504020204" pitchFamily="34" charset="0"/>
                          </a:rPr>
                          <m:t>F</m:t>
                        </m:r>
                      </m:e>
                    </m:d>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oMath>
                </a14:m>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 0.3</a:t>
                </a:r>
                <a:endParaRPr lang="en-US" sz="2400" dirty="0">
                  <a:solidFill>
                    <a:srgbClr val="00B050"/>
                  </a:solidFill>
                  <a:latin typeface="Cambria Math" panose="02040503050406030204" pitchFamily="18" charset="0"/>
                  <a:ea typeface="Open Sans" panose="020B0606030504020204" pitchFamily="34" charset="0"/>
                  <a:cs typeface="Open Sans" panose="020B0606030504020204" pitchFamily="34" charset="0"/>
                </a:endParaRPr>
              </a:p>
              <a:p>
                <a:pPr>
                  <a:spcAft>
                    <a:spcPts val="600"/>
                  </a:spcAft>
                </a:pPr>
                <a14:m>
                  <m:oMathPara xmlns:m="http://schemas.openxmlformats.org/officeDocument/2006/math">
                    <m:oMathParaPr>
                      <m:jc m:val="left"/>
                    </m:oMathParaPr>
                    <m:oMath xmlns:m="http://schemas.openxmlformats.org/officeDocument/2006/math">
                      <m:r>
                        <m:rPr>
                          <m:sty m:val="p"/>
                        </m:rPr>
                        <a:rPr lang="en-US" sz="240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P</m:t>
                      </m:r>
                      <m:d>
                        <m:dPr>
                          <m:ctrlP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U</m:t>
                          </m:r>
                        </m:e>
                      </m:d>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r>
                        <a:rPr lang="en-US" sz="2400" b="0"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0.7</m:t>
                      </m:r>
                    </m:oMath>
                  </m:oMathPara>
                </a14:m>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mc:Choice>
        <mc:Fallback xmlns="">
          <p:sp>
            <p:nvSpPr>
              <p:cNvPr id="33" name="TextBox 32">
                <a:extLst>
                  <a:ext uri="{FF2B5EF4-FFF2-40B4-BE49-F238E27FC236}">
                    <a16:creationId xmlns:a16="http://schemas.microsoft.com/office/drawing/2014/main" id="{C6353BF4-1EFA-48DE-852B-1E421A91D62E}"/>
                  </a:ext>
                </a:extLst>
              </p:cNvPr>
              <p:cNvSpPr txBox="1">
                <a:spLocks noRot="1" noChangeAspect="1" noMove="1" noResize="1" noEditPoints="1" noAdjustHandles="1" noChangeArrowheads="1" noChangeShapeType="1" noTextEdit="1"/>
              </p:cNvSpPr>
              <p:nvPr/>
            </p:nvSpPr>
            <p:spPr>
              <a:xfrm>
                <a:off x="118312" y="710827"/>
                <a:ext cx="1781450" cy="3570208"/>
              </a:xfrm>
              <a:prstGeom prst="rect">
                <a:avLst/>
              </a:prstGeom>
              <a:blipFill>
                <a:blip r:embed="rId3"/>
                <a:stretch>
                  <a:fillRect l="-5802" t="-1538" r="-9556"/>
                </a:stretch>
              </a:blipFill>
              <a:effectLst/>
            </p:spPr>
            <p:txBody>
              <a:bodyPr/>
              <a:lstStyle/>
              <a:p>
                <a:r>
                  <a:rPr lang="en-US">
                    <a:noFill/>
                  </a:rPr>
                  <a:t> </a:t>
                </a:r>
              </a:p>
            </p:txBody>
          </p:sp>
        </mc:Fallback>
      </mc:AlternateContent>
      <p:sp>
        <p:nvSpPr>
          <p:cNvPr id="26" name="TextBox 25">
            <a:extLst>
              <a:ext uri="{FF2B5EF4-FFF2-40B4-BE49-F238E27FC236}">
                <a16:creationId xmlns:a16="http://schemas.microsoft.com/office/drawing/2014/main" id="{68318CBB-D75F-4F1B-8DC0-14438176802B}"/>
              </a:ext>
            </a:extLst>
          </p:cNvPr>
          <p:cNvSpPr txBox="1"/>
          <p:nvPr/>
        </p:nvSpPr>
        <p:spPr>
          <a:xfrm>
            <a:off x="3352800" y="1268849"/>
            <a:ext cx="2968761"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F</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70C0"/>
                </a:solidFill>
                <a:latin typeface="Book Antiqua" panose="02040602050305030304" pitchFamily="18" charset="0"/>
                <a:ea typeface="Open Sans" panose="020B0606030504020204" pitchFamily="34" charset="0"/>
                <a:cs typeface="Open Sans" panose="020B0606030504020204" pitchFamily="34" charset="0"/>
              </a:rPr>
              <a:t>P(F&amp;O)</a:t>
            </a:r>
            <a:r>
              <a:rPr lang="en-US" sz="2400" b="0" dirty="0">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P(F)</a:t>
            </a:r>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0ECA0CC0-A41D-4F51-85EE-6B288C0421AF}"/>
              </a:ext>
            </a:extLst>
          </p:cNvPr>
          <p:cNvSpPr txBox="1"/>
          <p:nvPr/>
        </p:nvSpPr>
        <p:spPr>
          <a:xfrm>
            <a:off x="8091059" y="1402425"/>
            <a:ext cx="2350002" cy="369332"/>
          </a:xfrm>
          <a:prstGeom prst="rect">
            <a:avLst/>
          </a:prstGeom>
          <a:noFill/>
          <a:effectLst/>
        </p:spPr>
        <p:txBody>
          <a:bodyPr wrap="none" lIns="0" tIns="0" rIns="0" bIns="0" rtlCol="0" anchor="b">
            <a:spAutoFit/>
          </a:bodyPr>
          <a:lstStyle/>
          <a:p>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P(O&amp;F)= P(F&amp;O)</a:t>
            </a:r>
          </a:p>
        </p:txBody>
      </p:sp>
      <p:sp>
        <p:nvSpPr>
          <p:cNvPr id="30" name="TextBox 29">
            <a:extLst>
              <a:ext uri="{FF2B5EF4-FFF2-40B4-BE49-F238E27FC236}">
                <a16:creationId xmlns:a16="http://schemas.microsoft.com/office/drawing/2014/main" id="{2F6511C0-B1E0-4E90-A83B-E3FA7DF57593}"/>
              </a:ext>
            </a:extLst>
          </p:cNvPr>
          <p:cNvSpPr txBox="1"/>
          <p:nvPr/>
        </p:nvSpPr>
        <p:spPr>
          <a:xfrm>
            <a:off x="3334327" y="1941049"/>
            <a:ext cx="3746218"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F</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P(F|O)</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P(F)</a:t>
            </a:r>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0C8BA9F2-5B57-4AED-B194-CD14D9CBDB7B}"/>
              </a:ext>
            </a:extLst>
          </p:cNvPr>
          <p:cNvSpPr txBox="1"/>
          <p:nvPr/>
        </p:nvSpPr>
        <p:spPr>
          <a:xfrm>
            <a:off x="8090404" y="2018656"/>
            <a:ext cx="2867773"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F</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0.6</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0.25</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0.3</a:t>
            </a:r>
          </a:p>
        </p:txBody>
      </p:sp>
      <p:sp>
        <p:nvSpPr>
          <p:cNvPr id="36" name="TextBox 35">
            <a:extLst>
              <a:ext uri="{FF2B5EF4-FFF2-40B4-BE49-F238E27FC236}">
                <a16:creationId xmlns:a16="http://schemas.microsoft.com/office/drawing/2014/main" id="{29066A7D-C32E-4C45-BCC5-605D7FC87108}"/>
              </a:ext>
            </a:extLst>
          </p:cNvPr>
          <p:cNvSpPr txBox="1"/>
          <p:nvPr/>
        </p:nvSpPr>
        <p:spPr>
          <a:xfrm>
            <a:off x="3352800" y="2551950"/>
            <a:ext cx="1638269"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F</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0.5</a:t>
            </a:r>
          </a:p>
        </p:txBody>
      </p:sp>
      <p:sp>
        <p:nvSpPr>
          <p:cNvPr id="37" name="TextBox 36">
            <a:extLst>
              <a:ext uri="{FF2B5EF4-FFF2-40B4-BE49-F238E27FC236}">
                <a16:creationId xmlns:a16="http://schemas.microsoft.com/office/drawing/2014/main" id="{697BC521-7E7A-42A9-B6CF-4549E6335683}"/>
              </a:ext>
            </a:extLst>
          </p:cNvPr>
          <p:cNvSpPr txBox="1"/>
          <p:nvPr/>
        </p:nvSpPr>
        <p:spPr>
          <a:xfrm>
            <a:off x="8067240" y="2594222"/>
            <a:ext cx="3611069" cy="369332"/>
          </a:xfrm>
          <a:prstGeom prst="rect">
            <a:avLst/>
          </a:prstGeom>
          <a:noFill/>
          <a:effectLst/>
        </p:spPr>
        <p:txBody>
          <a:bodyPr wrap="squar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P(D|</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F</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1</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0.5</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0.5</a:t>
            </a:r>
          </a:p>
        </p:txBody>
      </p:sp>
      <p:sp>
        <p:nvSpPr>
          <p:cNvPr id="38" name="TextBox 37">
            <a:extLst>
              <a:ext uri="{FF2B5EF4-FFF2-40B4-BE49-F238E27FC236}">
                <a16:creationId xmlns:a16="http://schemas.microsoft.com/office/drawing/2014/main" id="{601F77EA-7779-4FF2-BB1B-611D5A3B3C63}"/>
              </a:ext>
            </a:extLst>
          </p:cNvPr>
          <p:cNvSpPr txBox="1"/>
          <p:nvPr/>
        </p:nvSpPr>
        <p:spPr>
          <a:xfrm>
            <a:off x="3352800" y="3204096"/>
            <a:ext cx="3948197"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U</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P(U|O)</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b="0" dirty="0">
                <a:solidFill>
                  <a:srgbClr val="00B050"/>
                </a:solidFill>
                <a:latin typeface="Book Antiqua" panose="02040602050305030304" pitchFamily="18" charset="0"/>
                <a:ea typeface="Open Sans" panose="020B0606030504020204" pitchFamily="34" charset="0"/>
                <a:cs typeface="Open Sans" panose="020B0606030504020204" pitchFamily="34" charset="0"/>
              </a:rPr>
              <a:t>P(U)</a:t>
            </a:r>
            <a:endPar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121609E8-8686-4D27-A62B-13DE22BAA226}"/>
              </a:ext>
            </a:extLst>
          </p:cNvPr>
          <p:cNvSpPr txBox="1"/>
          <p:nvPr/>
        </p:nvSpPr>
        <p:spPr>
          <a:xfrm>
            <a:off x="8051076" y="3310314"/>
            <a:ext cx="3012043"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U</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0.4</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0.25</a:t>
            </a:r>
            <a:r>
              <a:rPr lang="en-US" sz="2400" dirty="0">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0.7</a:t>
            </a:r>
          </a:p>
        </p:txBody>
      </p:sp>
      <p:sp>
        <p:nvSpPr>
          <p:cNvPr id="40" name="TextBox 39">
            <a:extLst>
              <a:ext uri="{FF2B5EF4-FFF2-40B4-BE49-F238E27FC236}">
                <a16:creationId xmlns:a16="http://schemas.microsoft.com/office/drawing/2014/main" id="{3C1A2B4B-D5C0-4660-B149-4B1F9C24E7C3}"/>
              </a:ext>
            </a:extLst>
          </p:cNvPr>
          <p:cNvSpPr txBox="1"/>
          <p:nvPr/>
        </p:nvSpPr>
        <p:spPr>
          <a:xfrm>
            <a:off x="3361376" y="3814997"/>
            <a:ext cx="1814599" cy="369332"/>
          </a:xfrm>
          <a:prstGeom prst="rect">
            <a:avLst/>
          </a:prstGeom>
          <a:noFill/>
          <a:effectLst/>
        </p:spPr>
        <p:txBody>
          <a:bodyPr wrap="non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P(O|</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U</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1</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7</a:t>
            </a:r>
          </a:p>
        </p:txBody>
      </p:sp>
      <p:sp>
        <p:nvSpPr>
          <p:cNvPr id="41" name="TextBox 40">
            <a:extLst>
              <a:ext uri="{FF2B5EF4-FFF2-40B4-BE49-F238E27FC236}">
                <a16:creationId xmlns:a16="http://schemas.microsoft.com/office/drawing/2014/main" id="{C4F0CD7B-9C82-4A1F-B1D5-4D8F5D399E65}"/>
              </a:ext>
            </a:extLst>
          </p:cNvPr>
          <p:cNvSpPr txBox="1"/>
          <p:nvPr/>
        </p:nvSpPr>
        <p:spPr>
          <a:xfrm>
            <a:off x="8036897" y="3924317"/>
            <a:ext cx="3611069" cy="369332"/>
          </a:xfrm>
          <a:prstGeom prst="rect">
            <a:avLst/>
          </a:prstGeom>
          <a:noFill/>
          <a:effectLst/>
        </p:spPr>
        <p:txBody>
          <a:bodyPr wrap="square" lIns="0" tIns="0" rIns="0" bIns="0" rtlCol="0" anchor="b">
            <a:spAutoFit/>
          </a:bodyPr>
          <a:lstStyle/>
          <a:p>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P(D|</a:t>
            </a:r>
            <a:r>
              <a:rPr lang="en-US" sz="2400" dirty="0">
                <a:solidFill>
                  <a:srgbClr val="FF0000"/>
                </a:solidFill>
                <a:latin typeface="Book Antiqua" panose="02040602050305030304" pitchFamily="18" charset="0"/>
                <a:ea typeface="Open Sans" panose="020B0606030504020204" pitchFamily="34" charset="0"/>
                <a:cs typeface="Open Sans" panose="020B0606030504020204" pitchFamily="34" charset="0"/>
              </a:rPr>
              <a:t>U</a:t>
            </a:r>
            <a:r>
              <a:rPr lang="en-US" sz="2400" b="0" dirty="0">
                <a:solidFill>
                  <a:srgbClr val="FF0000"/>
                </a:solidFill>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70C0"/>
                </a:solidFill>
                <a:latin typeface="Book Antiqua" panose="02040602050305030304" pitchFamily="18" charset="0"/>
                <a:ea typeface="Open Sans" panose="020B0606030504020204" pitchFamily="34" charset="0"/>
                <a:cs typeface="Open Sans" panose="020B0606030504020204" pitchFamily="34" charset="0"/>
              </a:rPr>
              <a:t> </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1</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1/7</a:t>
            </a:r>
            <a:r>
              <a:rPr lang="en-US" sz="2400" dirty="0">
                <a:latin typeface="Book Antiqua" panose="02040602050305030304" pitchFamily="18" charset="0"/>
                <a:ea typeface="Open Sans" panose="020B0606030504020204" pitchFamily="34" charset="0"/>
                <a:cs typeface="Open Sans" panose="020B0606030504020204" pitchFamily="34" charset="0"/>
              </a:rPr>
              <a:t>=</a:t>
            </a:r>
            <a:r>
              <a:rPr lang="en-US" sz="2400" dirty="0">
                <a:solidFill>
                  <a:srgbClr val="00B050"/>
                </a:solidFill>
                <a:latin typeface="Book Antiqua" panose="02040602050305030304" pitchFamily="18" charset="0"/>
                <a:ea typeface="Open Sans" panose="020B0606030504020204" pitchFamily="34" charset="0"/>
                <a:cs typeface="Open Sans" panose="020B0606030504020204" pitchFamily="34" charset="0"/>
              </a:rPr>
              <a:t>6/7</a:t>
            </a:r>
          </a:p>
        </p:txBody>
      </p:sp>
    </p:spTree>
    <p:extLst>
      <p:ext uri="{BB962C8B-B14F-4D97-AF65-F5344CB8AC3E}">
        <p14:creationId xmlns:p14="http://schemas.microsoft.com/office/powerpoint/2010/main" val="4847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6" grpId="0"/>
      <p:bldP spid="28" grpId="0"/>
      <p:bldP spid="30" grpId="0"/>
      <p:bldP spid="35" grpId="0"/>
      <p:bldP spid="36" grpId="0"/>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81890"/>
          </a:xfrm>
        </p:spPr>
        <p:txBody>
          <a:bodyPr>
            <a:normAutofit fontScale="90000"/>
          </a:bodyPr>
          <a:lstStyle/>
          <a:p>
            <a:r>
              <a:rPr lang="en-US" dirty="0"/>
              <a:t>The Goferbroke Company Problem</a:t>
            </a:r>
          </a:p>
        </p:txBody>
      </p:sp>
      <p:sp>
        <p:nvSpPr>
          <p:cNvPr id="3" name="Content Placeholder 2"/>
          <p:cNvSpPr>
            <a:spLocks noGrp="1"/>
          </p:cNvSpPr>
          <p:nvPr>
            <p:ph sz="quarter" idx="11"/>
          </p:nvPr>
        </p:nvSpPr>
        <p:spPr>
          <a:xfrm>
            <a:off x="0" y="598055"/>
            <a:ext cx="12192000" cy="3836571"/>
          </a:xfrm>
        </p:spPr>
        <p:txBody>
          <a:bodyPr>
            <a:noAutofit/>
          </a:bodyPr>
          <a:lstStyle/>
          <a:p>
            <a:pPr marL="231775" indent="-231775">
              <a:buNone/>
            </a:pPr>
            <a:r>
              <a:rPr lang="en-US" sz="2400" dirty="0">
                <a:latin typeface="Arial" panose="020B0604020202020204" pitchFamily="34" charset="0"/>
                <a:cs typeface="Arial" panose="020B0604020202020204" pitchFamily="34" charset="0"/>
              </a:rPr>
              <a:t>The Goferbroke Company develops oil wells in unproven territory.</a:t>
            </a:r>
          </a:p>
          <a:p>
            <a:pPr marL="231775" indent="-231775">
              <a:buNone/>
            </a:pPr>
            <a:r>
              <a:rPr lang="en-US" sz="2400" dirty="0">
                <a:latin typeface="Arial" panose="020B0604020202020204" pitchFamily="34" charset="0"/>
                <a:cs typeface="Arial" panose="020B0604020202020204" pitchFamily="34" charset="0"/>
              </a:rPr>
              <a:t>Another oil company has offered to purchase the tract of land for $90,000.</a:t>
            </a:r>
          </a:p>
          <a:p>
            <a:pPr marL="231775" indent="-231775">
              <a:buNone/>
            </a:pPr>
            <a:r>
              <a:rPr lang="en-US" sz="2400" dirty="0">
                <a:latin typeface="Arial" panose="020B0604020202020204" pitchFamily="34" charset="0"/>
                <a:cs typeface="Arial" panose="020B0604020202020204" pitchFamily="34" charset="0"/>
              </a:rPr>
              <a:t>A consulting geologist has reported that there is a one-in-four chance of oil on a particular tract of land.</a:t>
            </a:r>
          </a:p>
          <a:p>
            <a:pPr marL="231775" indent="-231775">
              <a:buNone/>
            </a:pPr>
            <a:r>
              <a:rPr lang="en-US" sz="2400" dirty="0">
                <a:latin typeface="Arial" panose="020B0604020202020204" pitchFamily="34" charset="0"/>
                <a:cs typeface="Arial" panose="020B0604020202020204" pitchFamily="34" charset="0"/>
              </a:rPr>
              <a:t>Drilling for oil on this tract would require an investment of about $100,000.</a:t>
            </a:r>
          </a:p>
          <a:p>
            <a:pPr marL="231775" indent="-231775">
              <a:buNone/>
            </a:pPr>
            <a:r>
              <a:rPr lang="en-US" sz="2400" dirty="0">
                <a:latin typeface="Arial" panose="020B0604020202020204" pitchFamily="34" charset="0"/>
                <a:cs typeface="Arial" panose="020B0604020202020204" pitchFamily="34" charset="0"/>
              </a:rPr>
              <a:t>If the tract contains oil, it is estimated that the net revenue generated would be approximately $800,000.  If the tract its Dry, its value drops to 0. </a:t>
            </a:r>
          </a:p>
          <a:p>
            <a:pPr marL="231775" indent="-231775">
              <a:buNone/>
            </a:pPr>
            <a:r>
              <a:rPr lang="en-US" sz="2400" dirty="0">
                <a:latin typeface="Arial" panose="020B0604020202020204" pitchFamily="34" charset="0"/>
                <a:cs typeface="Arial" panose="020B0604020202020204" pitchFamily="34" charset="0"/>
              </a:rPr>
              <a:t>The outcomes are Drill and find Oil, Drill and Dry, Sell when there is Oil, Sell when Dry.</a:t>
            </a:r>
          </a:p>
          <a:p>
            <a:pPr marL="231775" indent="-231775">
              <a:buNone/>
            </a:pPr>
            <a:r>
              <a:rPr lang="en-US" sz="2400" dirty="0">
                <a:latin typeface="Arial" panose="020B0604020202020204" pitchFamily="34" charset="0"/>
                <a:cs typeface="Arial" panose="020B0604020202020204" pitchFamily="34" charset="0"/>
              </a:rPr>
              <a:t>The Payoff table showing the monetary value of each outcome is given below.</a:t>
            </a:r>
          </a:p>
        </p:txBody>
      </p:sp>
      <p:sp>
        <p:nvSpPr>
          <p:cNvPr id="4" name="Content Placeholder 3"/>
          <p:cNvSpPr>
            <a:spLocks noGrp="1"/>
          </p:cNvSpPr>
          <p:nvPr>
            <p:ph sz="quarter" idx="14"/>
          </p:nvPr>
        </p:nvSpPr>
        <p:spPr>
          <a:xfrm>
            <a:off x="76200" y="6064525"/>
            <a:ext cx="11433464" cy="381000"/>
          </a:xfrm>
        </p:spPr>
        <p:txBody>
          <a:bodyPr>
            <a:noAutofit/>
          </a:bodyPr>
          <a:lstStyle/>
          <a:p>
            <a:pPr marL="231775" indent="-231775">
              <a:buNone/>
            </a:pPr>
            <a:r>
              <a:rPr lang="en-US" sz="2400" dirty="0">
                <a:latin typeface="Arial" panose="020B0604020202020204" pitchFamily="34" charset="0"/>
                <a:cs typeface="Arial" panose="020B0604020202020204" pitchFamily="34" charset="0"/>
              </a:rPr>
              <a:t>Question: Should Goferbroke drill for oil or sell the tract?</a:t>
            </a:r>
          </a:p>
        </p:txBody>
      </p:sp>
      <p:graphicFrame>
        <p:nvGraphicFramePr>
          <p:cNvPr id="5" name="Object 4">
            <a:extLst>
              <a:ext uri="{FF2B5EF4-FFF2-40B4-BE49-F238E27FC236}">
                <a16:creationId xmlns:a16="http://schemas.microsoft.com/office/drawing/2014/main" id="{61629F40-D9D8-4B0F-9B02-080E1CA8DF0E}"/>
              </a:ext>
            </a:extLst>
          </p:cNvPr>
          <p:cNvGraphicFramePr>
            <a:graphicFrameLocks noChangeAspect="1"/>
          </p:cNvGraphicFramePr>
          <p:nvPr>
            <p:extLst>
              <p:ext uri="{D42A27DB-BD31-4B8C-83A1-F6EECF244321}">
                <p14:modId xmlns:p14="http://schemas.microsoft.com/office/powerpoint/2010/main" val="2778089234"/>
              </p:ext>
            </p:extLst>
          </p:nvPr>
        </p:nvGraphicFramePr>
        <p:xfrm>
          <a:off x="2057400" y="4572000"/>
          <a:ext cx="7066944" cy="1355151"/>
        </p:xfrm>
        <a:graphic>
          <a:graphicData uri="http://schemas.openxmlformats.org/presentationml/2006/ole">
            <mc:AlternateContent xmlns:mc="http://schemas.openxmlformats.org/markup-compatibility/2006">
              <mc:Choice xmlns:v="urn:schemas-microsoft-com:vml" Requires="v">
                <p:oleObj spid="_x0000_s89209" name="Worksheet" r:id="rId3" imgW="6010183" imgH="1152262" progId="Excel.Sheet.12">
                  <p:embed/>
                </p:oleObj>
              </mc:Choice>
              <mc:Fallback>
                <p:oleObj name="Worksheet" r:id="rId3" imgW="6010183" imgH="1152262" progId="Excel.Sheet.12">
                  <p:embed/>
                  <p:pic>
                    <p:nvPicPr>
                      <p:cNvPr id="5" name="Object 4">
                        <a:extLst>
                          <a:ext uri="{FF2B5EF4-FFF2-40B4-BE49-F238E27FC236}">
                            <a16:creationId xmlns:a16="http://schemas.microsoft.com/office/drawing/2014/main" id="{61629F40-D9D8-4B0F-9B02-080E1CA8DF0E}"/>
                          </a:ext>
                        </a:extLst>
                      </p:cNvPr>
                      <p:cNvPicPr/>
                      <p:nvPr/>
                    </p:nvPicPr>
                    <p:blipFill>
                      <a:blip r:embed="rId4"/>
                      <a:stretch>
                        <a:fillRect/>
                      </a:stretch>
                    </p:blipFill>
                    <p:spPr>
                      <a:xfrm>
                        <a:off x="2057400" y="4572000"/>
                        <a:ext cx="7066944" cy="1355151"/>
                      </a:xfrm>
                      <a:prstGeom prst="rect">
                        <a:avLst/>
                      </a:prstGeom>
                    </p:spPr>
                  </p:pic>
                </p:oleObj>
              </mc:Fallback>
            </mc:AlternateContent>
          </a:graphicData>
        </a:graphic>
      </p:graphicFrame>
    </p:spTree>
    <p:extLst>
      <p:ext uri="{BB962C8B-B14F-4D97-AF65-F5344CB8AC3E}">
        <p14:creationId xmlns:p14="http://schemas.microsoft.com/office/powerpoint/2010/main" val="17825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6721"/>
          </a:xfrm>
        </p:spPr>
        <p:txBody>
          <a:bodyPr>
            <a:normAutofit fontScale="90000"/>
          </a:bodyPr>
          <a:lstStyle/>
          <a:p>
            <a:r>
              <a:rPr lang="en-US" dirty="0"/>
              <a:t>Excel Implementation: Prior Probabilities to Posterior Probabilities </a:t>
            </a:r>
          </a:p>
        </p:txBody>
      </p:sp>
      <p:sp>
        <p:nvSpPr>
          <p:cNvPr id="5" name="AutoShape 40">
            <a:extLst>
              <a:ext uri="{FF2B5EF4-FFF2-40B4-BE49-F238E27FC236}">
                <a16:creationId xmlns:a16="http://schemas.microsoft.com/office/drawing/2014/main" id="{69FC9F5C-2C3A-4775-B109-FD2CC22E2E3E}"/>
              </a:ext>
            </a:extLst>
          </p:cNvPr>
          <p:cNvSpPr>
            <a:spLocks noChangeAspect="1" noChangeArrowheads="1" noTextEdit="1"/>
          </p:cNvSpPr>
          <p:nvPr/>
        </p:nvSpPr>
        <p:spPr bwMode="auto">
          <a:xfrm>
            <a:off x="497239" y="384574"/>
            <a:ext cx="51403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43">
            <a:extLst>
              <a:ext uri="{FF2B5EF4-FFF2-40B4-BE49-F238E27FC236}">
                <a16:creationId xmlns:a16="http://schemas.microsoft.com/office/drawing/2014/main" id="{CB21D646-FD22-4123-9899-BA539008DF4A}"/>
              </a:ext>
            </a:extLst>
          </p:cNvPr>
          <p:cNvSpPr>
            <a:spLocks noChangeArrowheads="1"/>
          </p:cNvSpPr>
          <p:nvPr/>
        </p:nvSpPr>
        <p:spPr bwMode="auto">
          <a:xfrm>
            <a:off x="690563" y="878287"/>
            <a:ext cx="23067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Prior Probabilities</a:t>
            </a:r>
            <a:endParaRPr kumimoji="0" lang="en-US" altLang="en-US" sz="1800" b="0" i="0" u="none" strike="noStrike" cap="none" normalizeH="0" baseline="0" dirty="0">
              <a:ln>
                <a:noFill/>
              </a:ln>
              <a:solidFill>
                <a:srgbClr val="C00000"/>
              </a:solidFill>
              <a:effectLst/>
            </a:endParaRPr>
          </a:p>
        </p:txBody>
      </p:sp>
      <p:sp>
        <p:nvSpPr>
          <p:cNvPr id="8" name="Rectangle 44">
            <a:extLst>
              <a:ext uri="{FF2B5EF4-FFF2-40B4-BE49-F238E27FC236}">
                <a16:creationId xmlns:a16="http://schemas.microsoft.com/office/drawing/2014/main" id="{58249DED-9BC9-4F9C-88A6-F9274F18A469}"/>
              </a:ext>
            </a:extLst>
          </p:cNvPr>
          <p:cNvSpPr>
            <a:spLocks noChangeArrowheads="1"/>
          </p:cNvSpPr>
          <p:nvPr/>
        </p:nvSpPr>
        <p:spPr bwMode="auto">
          <a:xfrm>
            <a:off x="3465513" y="878287"/>
            <a:ext cx="20133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P(Finding|State)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5">
            <a:extLst>
              <a:ext uri="{FF2B5EF4-FFF2-40B4-BE49-F238E27FC236}">
                <a16:creationId xmlns:a16="http://schemas.microsoft.com/office/drawing/2014/main" id="{5A2CDD6E-E098-4F48-8A96-8F9009E014CD}"/>
              </a:ext>
            </a:extLst>
          </p:cNvPr>
          <p:cNvSpPr>
            <a:spLocks noChangeArrowheads="1"/>
          </p:cNvSpPr>
          <p:nvPr/>
        </p:nvSpPr>
        <p:spPr bwMode="auto">
          <a:xfrm>
            <a:off x="690563" y="1310087"/>
            <a:ext cx="10429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State of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46">
            <a:extLst>
              <a:ext uri="{FF2B5EF4-FFF2-40B4-BE49-F238E27FC236}">
                <a16:creationId xmlns:a16="http://schemas.microsoft.com/office/drawing/2014/main" id="{91C139AA-A7B0-4A0B-8026-984321E0D23E}"/>
              </a:ext>
            </a:extLst>
          </p:cNvPr>
          <p:cNvSpPr>
            <a:spLocks noChangeArrowheads="1"/>
          </p:cNvSpPr>
          <p:nvPr/>
        </p:nvSpPr>
        <p:spPr bwMode="auto">
          <a:xfrm>
            <a:off x="2416175" y="1310087"/>
            <a:ext cx="6810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Prior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47">
            <a:extLst>
              <a:ext uri="{FF2B5EF4-FFF2-40B4-BE49-F238E27FC236}">
                <a16:creationId xmlns:a16="http://schemas.microsoft.com/office/drawing/2014/main" id="{CD1CDF1B-FD0D-47B6-A04D-971129227484}"/>
              </a:ext>
            </a:extLst>
          </p:cNvPr>
          <p:cNvSpPr>
            <a:spLocks noChangeArrowheads="1"/>
          </p:cNvSpPr>
          <p:nvPr/>
        </p:nvSpPr>
        <p:spPr bwMode="auto">
          <a:xfrm>
            <a:off x="3465513" y="1310087"/>
            <a:ext cx="990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Finding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48">
            <a:extLst>
              <a:ext uri="{FF2B5EF4-FFF2-40B4-BE49-F238E27FC236}">
                <a16:creationId xmlns:a16="http://schemas.microsoft.com/office/drawing/2014/main" id="{4172D8B1-3167-4AAA-A504-EC99E72F65ED}"/>
              </a:ext>
            </a:extLst>
          </p:cNvPr>
          <p:cNvSpPr>
            <a:spLocks noChangeArrowheads="1"/>
          </p:cNvSpPr>
          <p:nvPr/>
        </p:nvSpPr>
        <p:spPr bwMode="auto">
          <a:xfrm>
            <a:off x="690563" y="1740299"/>
            <a:ext cx="917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Nature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9">
            <a:extLst>
              <a:ext uri="{FF2B5EF4-FFF2-40B4-BE49-F238E27FC236}">
                <a16:creationId xmlns:a16="http://schemas.microsoft.com/office/drawing/2014/main" id="{B2C55273-E2DC-4A22-8FD6-48BFA7D0B455}"/>
              </a:ext>
            </a:extLst>
          </p:cNvPr>
          <p:cNvSpPr>
            <a:spLocks noChangeArrowheads="1"/>
          </p:cNvSpPr>
          <p:nvPr/>
        </p:nvSpPr>
        <p:spPr bwMode="auto">
          <a:xfrm>
            <a:off x="2066925" y="1740299"/>
            <a:ext cx="1358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Probability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50">
            <a:extLst>
              <a:ext uri="{FF2B5EF4-FFF2-40B4-BE49-F238E27FC236}">
                <a16:creationId xmlns:a16="http://schemas.microsoft.com/office/drawing/2014/main" id="{ABACD637-1BA2-49CE-93DB-604077B235DE}"/>
              </a:ext>
            </a:extLst>
          </p:cNvPr>
          <p:cNvSpPr>
            <a:spLocks noChangeArrowheads="1"/>
          </p:cNvSpPr>
          <p:nvPr/>
        </p:nvSpPr>
        <p:spPr bwMode="auto">
          <a:xfrm>
            <a:off x="3814763" y="1740299"/>
            <a:ext cx="279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51">
            <a:extLst>
              <a:ext uri="{FF2B5EF4-FFF2-40B4-BE49-F238E27FC236}">
                <a16:creationId xmlns:a16="http://schemas.microsoft.com/office/drawing/2014/main" id="{16F44ED3-3824-4F83-85D6-411EC94580C1}"/>
              </a:ext>
            </a:extLst>
          </p:cNvPr>
          <p:cNvSpPr>
            <a:spLocks noChangeArrowheads="1"/>
          </p:cNvSpPr>
          <p:nvPr/>
        </p:nvSpPr>
        <p:spPr bwMode="auto">
          <a:xfrm>
            <a:off x="4986338" y="1740299"/>
            <a:ext cx="309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52">
            <a:extLst>
              <a:ext uri="{FF2B5EF4-FFF2-40B4-BE49-F238E27FC236}">
                <a16:creationId xmlns:a16="http://schemas.microsoft.com/office/drawing/2014/main" id="{161EBBD4-9666-43DA-9C39-58C17DA62857}"/>
              </a:ext>
            </a:extLst>
          </p:cNvPr>
          <p:cNvSpPr>
            <a:spLocks noChangeArrowheads="1"/>
          </p:cNvSpPr>
          <p:nvPr/>
        </p:nvSpPr>
        <p:spPr bwMode="auto">
          <a:xfrm>
            <a:off x="690563" y="2172099"/>
            <a:ext cx="444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53">
            <a:extLst>
              <a:ext uri="{FF2B5EF4-FFF2-40B4-BE49-F238E27FC236}">
                <a16:creationId xmlns:a16="http://schemas.microsoft.com/office/drawing/2014/main" id="{7A131E5F-20ED-41A8-A0A2-DD56B2A51B1B}"/>
              </a:ext>
            </a:extLst>
          </p:cNvPr>
          <p:cNvSpPr>
            <a:spLocks noChangeArrowheads="1"/>
          </p:cNvSpPr>
          <p:nvPr/>
        </p:nvSpPr>
        <p:spPr bwMode="auto">
          <a:xfrm>
            <a:off x="2438400" y="2172099"/>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B050"/>
                </a:solidFill>
                <a:effectLst/>
                <a:latin typeface="Arial" panose="020B0604020202020204" pitchFamily="34" charset="0"/>
              </a:rPr>
              <a:t>0.25</a:t>
            </a:r>
            <a:endParaRPr kumimoji="0" lang="en-US" altLang="en-US" sz="1800" b="0" i="0" u="none" strike="noStrike" cap="none" normalizeH="0" baseline="0" dirty="0">
              <a:ln>
                <a:noFill/>
              </a:ln>
              <a:solidFill>
                <a:srgbClr val="00B050"/>
              </a:solidFill>
              <a:effectLst/>
              <a:latin typeface="Arial" panose="020B0604020202020204" pitchFamily="34" charset="0"/>
            </a:endParaRPr>
          </a:p>
        </p:txBody>
      </p:sp>
      <p:sp>
        <p:nvSpPr>
          <p:cNvPr id="20" name="Rectangle 54">
            <a:extLst>
              <a:ext uri="{FF2B5EF4-FFF2-40B4-BE49-F238E27FC236}">
                <a16:creationId xmlns:a16="http://schemas.microsoft.com/office/drawing/2014/main" id="{AFF767E0-ED0E-4785-8CA9-B727A91AA509}"/>
              </a:ext>
            </a:extLst>
          </p:cNvPr>
          <p:cNvSpPr>
            <a:spLocks noChangeArrowheads="1"/>
          </p:cNvSpPr>
          <p:nvPr/>
        </p:nvSpPr>
        <p:spPr bwMode="auto">
          <a:xfrm>
            <a:off x="3649663" y="2172099"/>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B050"/>
                </a:solidFill>
                <a:effectLst/>
                <a:latin typeface="Arial" panose="020B0604020202020204" pitchFamily="34" charset="0"/>
              </a:rPr>
              <a:t>0.60</a:t>
            </a:r>
            <a:endParaRPr kumimoji="0" lang="en-US" altLang="en-US" sz="1800" b="0" i="0" u="none" strike="noStrike" cap="none" normalizeH="0" baseline="0" dirty="0">
              <a:ln>
                <a:noFill/>
              </a:ln>
              <a:solidFill>
                <a:srgbClr val="00B050"/>
              </a:solidFill>
              <a:effectLst/>
              <a:latin typeface="Arial" panose="020B0604020202020204" pitchFamily="34" charset="0"/>
            </a:endParaRPr>
          </a:p>
        </p:txBody>
      </p:sp>
      <p:sp>
        <p:nvSpPr>
          <p:cNvPr id="22" name="Rectangle 56">
            <a:extLst>
              <a:ext uri="{FF2B5EF4-FFF2-40B4-BE49-F238E27FC236}">
                <a16:creationId xmlns:a16="http://schemas.microsoft.com/office/drawing/2014/main" id="{DAF68CA7-CE7D-4E0A-946F-8FAE83DB651A}"/>
              </a:ext>
            </a:extLst>
          </p:cNvPr>
          <p:cNvSpPr>
            <a:spLocks noChangeArrowheads="1"/>
          </p:cNvSpPr>
          <p:nvPr/>
        </p:nvSpPr>
        <p:spPr bwMode="auto">
          <a:xfrm>
            <a:off x="690563" y="2583262"/>
            <a:ext cx="527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64">
            <a:extLst>
              <a:ext uri="{FF2B5EF4-FFF2-40B4-BE49-F238E27FC236}">
                <a16:creationId xmlns:a16="http://schemas.microsoft.com/office/drawing/2014/main" id="{7FBD42F4-105E-4938-A7D5-648D85CAD48E}"/>
              </a:ext>
            </a:extLst>
          </p:cNvPr>
          <p:cNvSpPr>
            <a:spLocks noChangeShapeType="1"/>
          </p:cNvSpPr>
          <p:nvPr/>
        </p:nvSpPr>
        <p:spPr bwMode="auto">
          <a:xfrm>
            <a:off x="1813277" y="384574"/>
            <a:ext cx="0" cy="19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65">
            <a:extLst>
              <a:ext uri="{FF2B5EF4-FFF2-40B4-BE49-F238E27FC236}">
                <a16:creationId xmlns:a16="http://schemas.microsoft.com/office/drawing/2014/main" id="{30DF5A7B-47A0-4811-A921-01C9C252383C}"/>
              </a:ext>
            </a:extLst>
          </p:cNvPr>
          <p:cNvSpPr>
            <a:spLocks noChangeArrowheads="1"/>
          </p:cNvSpPr>
          <p:nvPr/>
        </p:nvSpPr>
        <p:spPr bwMode="auto">
          <a:xfrm>
            <a:off x="1813277" y="384574"/>
            <a:ext cx="20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68">
            <a:extLst>
              <a:ext uri="{FF2B5EF4-FFF2-40B4-BE49-F238E27FC236}">
                <a16:creationId xmlns:a16="http://schemas.microsoft.com/office/drawing/2014/main" id="{09D1291A-CA00-4F1E-B95E-32121F7F3148}"/>
              </a:ext>
            </a:extLst>
          </p:cNvPr>
          <p:cNvSpPr>
            <a:spLocks noChangeArrowheads="1"/>
          </p:cNvSpPr>
          <p:nvPr/>
        </p:nvSpPr>
        <p:spPr bwMode="auto">
          <a:xfrm>
            <a:off x="647700" y="795737"/>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71">
            <a:extLst>
              <a:ext uri="{FF2B5EF4-FFF2-40B4-BE49-F238E27FC236}">
                <a16:creationId xmlns:a16="http://schemas.microsoft.com/office/drawing/2014/main" id="{CD49C36B-0686-40C6-9BC2-96D9CE5C1F4E}"/>
              </a:ext>
            </a:extLst>
          </p:cNvPr>
          <p:cNvSpPr>
            <a:spLocks noChangeShapeType="1"/>
          </p:cNvSpPr>
          <p:nvPr/>
        </p:nvSpPr>
        <p:spPr bwMode="auto">
          <a:xfrm>
            <a:off x="647700" y="1246587"/>
            <a:ext cx="1274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72">
            <a:extLst>
              <a:ext uri="{FF2B5EF4-FFF2-40B4-BE49-F238E27FC236}">
                <a16:creationId xmlns:a16="http://schemas.microsoft.com/office/drawing/2014/main" id="{72885A15-872F-4815-87F8-1BFA4ABCF4A7}"/>
              </a:ext>
            </a:extLst>
          </p:cNvPr>
          <p:cNvSpPr>
            <a:spLocks noChangeArrowheads="1"/>
          </p:cNvSpPr>
          <p:nvPr/>
        </p:nvSpPr>
        <p:spPr bwMode="auto">
          <a:xfrm>
            <a:off x="647700" y="1246587"/>
            <a:ext cx="12747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75">
            <a:extLst>
              <a:ext uri="{FF2B5EF4-FFF2-40B4-BE49-F238E27FC236}">
                <a16:creationId xmlns:a16="http://schemas.microsoft.com/office/drawing/2014/main" id="{9BCC2160-1BF0-4E06-9F9F-95C67529DE6E}"/>
              </a:ext>
            </a:extLst>
          </p:cNvPr>
          <p:cNvSpPr>
            <a:spLocks noChangeArrowheads="1"/>
          </p:cNvSpPr>
          <p:nvPr/>
        </p:nvSpPr>
        <p:spPr bwMode="auto">
          <a:xfrm>
            <a:off x="1965325" y="1227537"/>
            <a:ext cx="145732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78">
            <a:extLst>
              <a:ext uri="{FF2B5EF4-FFF2-40B4-BE49-F238E27FC236}">
                <a16:creationId xmlns:a16="http://schemas.microsoft.com/office/drawing/2014/main" id="{BA0D22AF-ED02-47CE-810D-E665315BB8D7}"/>
              </a:ext>
            </a:extLst>
          </p:cNvPr>
          <p:cNvSpPr>
            <a:spLocks noChangeShapeType="1"/>
          </p:cNvSpPr>
          <p:nvPr/>
        </p:nvSpPr>
        <p:spPr bwMode="auto">
          <a:xfrm>
            <a:off x="3422650" y="1246587"/>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79">
            <a:extLst>
              <a:ext uri="{FF2B5EF4-FFF2-40B4-BE49-F238E27FC236}">
                <a16:creationId xmlns:a16="http://schemas.microsoft.com/office/drawing/2014/main" id="{6AE90D30-8B61-49D6-9F96-57A31FE8E5B2}"/>
              </a:ext>
            </a:extLst>
          </p:cNvPr>
          <p:cNvSpPr>
            <a:spLocks noChangeArrowheads="1"/>
          </p:cNvSpPr>
          <p:nvPr/>
        </p:nvSpPr>
        <p:spPr bwMode="auto">
          <a:xfrm>
            <a:off x="3422650" y="1246587"/>
            <a:ext cx="2303463"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0">
            <a:extLst>
              <a:ext uri="{FF2B5EF4-FFF2-40B4-BE49-F238E27FC236}">
                <a16:creationId xmlns:a16="http://schemas.microsoft.com/office/drawing/2014/main" id="{62F94C19-C44D-4D0D-9C84-2E860C8799E4}"/>
              </a:ext>
            </a:extLst>
          </p:cNvPr>
          <p:cNvSpPr>
            <a:spLocks noChangeShapeType="1"/>
          </p:cNvSpPr>
          <p:nvPr/>
        </p:nvSpPr>
        <p:spPr bwMode="auto">
          <a:xfrm>
            <a:off x="647700" y="1678387"/>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81">
            <a:extLst>
              <a:ext uri="{FF2B5EF4-FFF2-40B4-BE49-F238E27FC236}">
                <a16:creationId xmlns:a16="http://schemas.microsoft.com/office/drawing/2014/main" id="{B1287F2D-A630-4B99-A7F8-71E9C2D0AC0F}"/>
              </a:ext>
            </a:extLst>
          </p:cNvPr>
          <p:cNvSpPr>
            <a:spLocks noChangeArrowheads="1"/>
          </p:cNvSpPr>
          <p:nvPr/>
        </p:nvSpPr>
        <p:spPr bwMode="auto">
          <a:xfrm>
            <a:off x="647700" y="1678387"/>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82">
            <a:extLst>
              <a:ext uri="{FF2B5EF4-FFF2-40B4-BE49-F238E27FC236}">
                <a16:creationId xmlns:a16="http://schemas.microsoft.com/office/drawing/2014/main" id="{56CBC36D-AAF3-4808-9E4E-3139B9D533F2}"/>
              </a:ext>
            </a:extLst>
          </p:cNvPr>
          <p:cNvSpPr>
            <a:spLocks noChangeShapeType="1"/>
          </p:cNvSpPr>
          <p:nvPr/>
        </p:nvSpPr>
        <p:spPr bwMode="auto">
          <a:xfrm>
            <a:off x="1965325" y="1678387"/>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83">
            <a:extLst>
              <a:ext uri="{FF2B5EF4-FFF2-40B4-BE49-F238E27FC236}">
                <a16:creationId xmlns:a16="http://schemas.microsoft.com/office/drawing/2014/main" id="{5A823736-2C14-46D9-B01F-75670A535F7D}"/>
              </a:ext>
            </a:extLst>
          </p:cNvPr>
          <p:cNvSpPr>
            <a:spLocks noChangeArrowheads="1"/>
          </p:cNvSpPr>
          <p:nvPr/>
        </p:nvSpPr>
        <p:spPr bwMode="auto">
          <a:xfrm>
            <a:off x="1965325" y="1678387"/>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84">
            <a:extLst>
              <a:ext uri="{FF2B5EF4-FFF2-40B4-BE49-F238E27FC236}">
                <a16:creationId xmlns:a16="http://schemas.microsoft.com/office/drawing/2014/main" id="{B0249ACE-BF26-42E2-840A-FBBB5F38648F}"/>
              </a:ext>
            </a:extLst>
          </p:cNvPr>
          <p:cNvSpPr>
            <a:spLocks noChangeShapeType="1"/>
          </p:cNvSpPr>
          <p:nvPr/>
        </p:nvSpPr>
        <p:spPr bwMode="auto">
          <a:xfrm>
            <a:off x="4370388" y="1267224"/>
            <a:ext cx="0" cy="390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85">
            <a:extLst>
              <a:ext uri="{FF2B5EF4-FFF2-40B4-BE49-F238E27FC236}">
                <a16:creationId xmlns:a16="http://schemas.microsoft.com/office/drawing/2014/main" id="{B0B2E0AB-E88E-4519-8C83-AD0DF442DA53}"/>
              </a:ext>
            </a:extLst>
          </p:cNvPr>
          <p:cNvSpPr>
            <a:spLocks noChangeArrowheads="1"/>
          </p:cNvSpPr>
          <p:nvPr/>
        </p:nvSpPr>
        <p:spPr bwMode="auto">
          <a:xfrm>
            <a:off x="4370388" y="1267224"/>
            <a:ext cx="19050" cy="390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86">
            <a:extLst>
              <a:ext uri="{FF2B5EF4-FFF2-40B4-BE49-F238E27FC236}">
                <a16:creationId xmlns:a16="http://schemas.microsoft.com/office/drawing/2014/main" id="{FA7EAA3F-754F-42A0-B670-9C8706D8D4BD}"/>
              </a:ext>
            </a:extLst>
          </p:cNvPr>
          <p:cNvSpPr>
            <a:spLocks noChangeArrowheads="1"/>
          </p:cNvSpPr>
          <p:nvPr/>
        </p:nvSpPr>
        <p:spPr bwMode="auto">
          <a:xfrm>
            <a:off x="3422650" y="1657749"/>
            <a:ext cx="234315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87">
            <a:extLst>
              <a:ext uri="{FF2B5EF4-FFF2-40B4-BE49-F238E27FC236}">
                <a16:creationId xmlns:a16="http://schemas.microsoft.com/office/drawing/2014/main" id="{58DF46B2-E280-41DE-BD30-CB299B6B68EC}"/>
              </a:ext>
            </a:extLst>
          </p:cNvPr>
          <p:cNvSpPr>
            <a:spLocks noChangeShapeType="1"/>
          </p:cNvSpPr>
          <p:nvPr/>
        </p:nvSpPr>
        <p:spPr bwMode="auto">
          <a:xfrm>
            <a:off x="4370388" y="1697437"/>
            <a:ext cx="0" cy="39211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88">
            <a:extLst>
              <a:ext uri="{FF2B5EF4-FFF2-40B4-BE49-F238E27FC236}">
                <a16:creationId xmlns:a16="http://schemas.microsoft.com/office/drawing/2014/main" id="{AC70069A-AE1D-4BA6-B6D5-AA54719CBA78}"/>
              </a:ext>
            </a:extLst>
          </p:cNvPr>
          <p:cNvSpPr>
            <a:spLocks noChangeArrowheads="1"/>
          </p:cNvSpPr>
          <p:nvPr/>
        </p:nvSpPr>
        <p:spPr bwMode="auto">
          <a:xfrm>
            <a:off x="4370388" y="1697437"/>
            <a:ext cx="19050" cy="392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89">
            <a:extLst>
              <a:ext uri="{FF2B5EF4-FFF2-40B4-BE49-F238E27FC236}">
                <a16:creationId xmlns:a16="http://schemas.microsoft.com/office/drawing/2014/main" id="{B53C0A5E-4C7D-4DB8-A533-BF0ED5112462}"/>
              </a:ext>
            </a:extLst>
          </p:cNvPr>
          <p:cNvSpPr>
            <a:spLocks noChangeArrowheads="1"/>
          </p:cNvSpPr>
          <p:nvPr/>
        </p:nvSpPr>
        <p:spPr bwMode="auto">
          <a:xfrm>
            <a:off x="647700" y="2089549"/>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90">
            <a:extLst>
              <a:ext uri="{FF2B5EF4-FFF2-40B4-BE49-F238E27FC236}">
                <a16:creationId xmlns:a16="http://schemas.microsoft.com/office/drawing/2014/main" id="{FD3881C0-F80F-4E0E-AAC6-FBD693B377E4}"/>
              </a:ext>
            </a:extLst>
          </p:cNvPr>
          <p:cNvSpPr>
            <a:spLocks noChangeShapeType="1"/>
          </p:cNvSpPr>
          <p:nvPr/>
        </p:nvSpPr>
        <p:spPr bwMode="auto">
          <a:xfrm>
            <a:off x="647700" y="2521349"/>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91">
            <a:extLst>
              <a:ext uri="{FF2B5EF4-FFF2-40B4-BE49-F238E27FC236}">
                <a16:creationId xmlns:a16="http://schemas.microsoft.com/office/drawing/2014/main" id="{855D4C52-43FB-4A2E-A9C6-F826F52CBA02}"/>
              </a:ext>
            </a:extLst>
          </p:cNvPr>
          <p:cNvSpPr>
            <a:spLocks noChangeArrowheads="1"/>
          </p:cNvSpPr>
          <p:nvPr/>
        </p:nvSpPr>
        <p:spPr bwMode="auto">
          <a:xfrm>
            <a:off x="647700" y="2521349"/>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92">
            <a:extLst>
              <a:ext uri="{FF2B5EF4-FFF2-40B4-BE49-F238E27FC236}">
                <a16:creationId xmlns:a16="http://schemas.microsoft.com/office/drawing/2014/main" id="{14BA0EFC-5BEE-4136-AA0D-59A0B0ABCE6C}"/>
              </a:ext>
            </a:extLst>
          </p:cNvPr>
          <p:cNvSpPr>
            <a:spLocks noChangeShapeType="1"/>
          </p:cNvSpPr>
          <p:nvPr/>
        </p:nvSpPr>
        <p:spPr bwMode="auto">
          <a:xfrm>
            <a:off x="1965325" y="2521349"/>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93">
            <a:extLst>
              <a:ext uri="{FF2B5EF4-FFF2-40B4-BE49-F238E27FC236}">
                <a16:creationId xmlns:a16="http://schemas.microsoft.com/office/drawing/2014/main" id="{28C83FCC-42A0-4722-91B5-DBADCBFB9648}"/>
              </a:ext>
            </a:extLst>
          </p:cNvPr>
          <p:cNvSpPr>
            <a:spLocks noChangeArrowheads="1"/>
          </p:cNvSpPr>
          <p:nvPr/>
        </p:nvSpPr>
        <p:spPr bwMode="auto">
          <a:xfrm>
            <a:off x="1965325" y="2521349"/>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94">
            <a:extLst>
              <a:ext uri="{FF2B5EF4-FFF2-40B4-BE49-F238E27FC236}">
                <a16:creationId xmlns:a16="http://schemas.microsoft.com/office/drawing/2014/main" id="{DCA4AC20-233A-4E58-97D9-D29D11715EF4}"/>
              </a:ext>
            </a:extLst>
          </p:cNvPr>
          <p:cNvSpPr>
            <a:spLocks noChangeShapeType="1"/>
          </p:cNvSpPr>
          <p:nvPr/>
        </p:nvSpPr>
        <p:spPr bwMode="auto">
          <a:xfrm>
            <a:off x="3422650" y="2521349"/>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95">
            <a:extLst>
              <a:ext uri="{FF2B5EF4-FFF2-40B4-BE49-F238E27FC236}">
                <a16:creationId xmlns:a16="http://schemas.microsoft.com/office/drawing/2014/main" id="{8BEF1C00-C7DB-4E27-B554-95659BA10C94}"/>
              </a:ext>
            </a:extLst>
          </p:cNvPr>
          <p:cNvSpPr>
            <a:spLocks noChangeArrowheads="1"/>
          </p:cNvSpPr>
          <p:nvPr/>
        </p:nvSpPr>
        <p:spPr bwMode="auto">
          <a:xfrm>
            <a:off x="3422650" y="2521349"/>
            <a:ext cx="23034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96">
            <a:extLst>
              <a:ext uri="{FF2B5EF4-FFF2-40B4-BE49-F238E27FC236}">
                <a16:creationId xmlns:a16="http://schemas.microsoft.com/office/drawing/2014/main" id="{7B6A02C1-5044-41ED-8096-289A42CFB77D}"/>
              </a:ext>
            </a:extLst>
          </p:cNvPr>
          <p:cNvSpPr>
            <a:spLocks noChangeArrowheads="1"/>
          </p:cNvSpPr>
          <p:nvPr/>
        </p:nvSpPr>
        <p:spPr bwMode="auto">
          <a:xfrm>
            <a:off x="609600" y="795737"/>
            <a:ext cx="38100" cy="2176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97">
            <a:extLst>
              <a:ext uri="{FF2B5EF4-FFF2-40B4-BE49-F238E27FC236}">
                <a16:creationId xmlns:a16="http://schemas.microsoft.com/office/drawing/2014/main" id="{52948C06-0308-414C-A115-AF191D1B2373}"/>
              </a:ext>
            </a:extLst>
          </p:cNvPr>
          <p:cNvSpPr>
            <a:spLocks noChangeArrowheads="1"/>
          </p:cNvSpPr>
          <p:nvPr/>
        </p:nvSpPr>
        <p:spPr bwMode="auto">
          <a:xfrm>
            <a:off x="1922463" y="1227537"/>
            <a:ext cx="42863" cy="1744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98">
            <a:extLst>
              <a:ext uri="{FF2B5EF4-FFF2-40B4-BE49-F238E27FC236}">
                <a16:creationId xmlns:a16="http://schemas.microsoft.com/office/drawing/2014/main" id="{2D76B812-6CE1-4AEA-BD7F-7935CD642819}"/>
              </a:ext>
            </a:extLst>
          </p:cNvPr>
          <p:cNvSpPr>
            <a:spLocks noChangeArrowheads="1"/>
          </p:cNvSpPr>
          <p:nvPr/>
        </p:nvSpPr>
        <p:spPr bwMode="auto">
          <a:xfrm>
            <a:off x="3382963" y="835424"/>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99">
            <a:extLst>
              <a:ext uri="{FF2B5EF4-FFF2-40B4-BE49-F238E27FC236}">
                <a16:creationId xmlns:a16="http://schemas.microsoft.com/office/drawing/2014/main" id="{17E84D4F-05AB-4484-9A5E-B0AADE9D47FA}"/>
              </a:ext>
            </a:extLst>
          </p:cNvPr>
          <p:cNvSpPr>
            <a:spLocks noChangeShapeType="1"/>
          </p:cNvSpPr>
          <p:nvPr/>
        </p:nvSpPr>
        <p:spPr bwMode="auto">
          <a:xfrm>
            <a:off x="4370388" y="2129237"/>
            <a:ext cx="0" cy="8032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100">
            <a:extLst>
              <a:ext uri="{FF2B5EF4-FFF2-40B4-BE49-F238E27FC236}">
                <a16:creationId xmlns:a16="http://schemas.microsoft.com/office/drawing/2014/main" id="{7CFC4F15-ABD6-4169-969D-AE231CC0F7E0}"/>
              </a:ext>
            </a:extLst>
          </p:cNvPr>
          <p:cNvSpPr>
            <a:spLocks noChangeArrowheads="1"/>
          </p:cNvSpPr>
          <p:nvPr/>
        </p:nvSpPr>
        <p:spPr bwMode="auto">
          <a:xfrm>
            <a:off x="4370388" y="2129237"/>
            <a:ext cx="19050" cy="8032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101">
            <a:extLst>
              <a:ext uri="{FF2B5EF4-FFF2-40B4-BE49-F238E27FC236}">
                <a16:creationId xmlns:a16="http://schemas.microsoft.com/office/drawing/2014/main" id="{6DFA7427-383B-47CF-8584-D9245A4F0A99}"/>
              </a:ext>
            </a:extLst>
          </p:cNvPr>
          <p:cNvSpPr>
            <a:spLocks noChangeArrowheads="1"/>
          </p:cNvSpPr>
          <p:nvPr/>
        </p:nvSpPr>
        <p:spPr bwMode="auto">
          <a:xfrm>
            <a:off x="647700" y="2932512"/>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2">
            <a:extLst>
              <a:ext uri="{FF2B5EF4-FFF2-40B4-BE49-F238E27FC236}">
                <a16:creationId xmlns:a16="http://schemas.microsoft.com/office/drawing/2014/main" id="{986D63CC-34BA-442D-99B9-BD67116F8AE2}"/>
              </a:ext>
            </a:extLst>
          </p:cNvPr>
          <p:cNvSpPr>
            <a:spLocks noChangeArrowheads="1"/>
          </p:cNvSpPr>
          <p:nvPr/>
        </p:nvSpPr>
        <p:spPr bwMode="auto">
          <a:xfrm>
            <a:off x="5726113" y="835424"/>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103">
            <a:extLst>
              <a:ext uri="{FF2B5EF4-FFF2-40B4-BE49-F238E27FC236}">
                <a16:creationId xmlns:a16="http://schemas.microsoft.com/office/drawing/2014/main" id="{C8715BF9-D1DB-459A-AB77-CCBFFF729844}"/>
              </a:ext>
            </a:extLst>
          </p:cNvPr>
          <p:cNvSpPr>
            <a:spLocks noChangeShapeType="1"/>
          </p:cNvSpPr>
          <p:nvPr/>
        </p:nvSpPr>
        <p:spPr bwMode="auto">
          <a:xfrm>
            <a:off x="628650" y="2972199"/>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04">
            <a:extLst>
              <a:ext uri="{FF2B5EF4-FFF2-40B4-BE49-F238E27FC236}">
                <a16:creationId xmlns:a16="http://schemas.microsoft.com/office/drawing/2014/main" id="{10EFAD68-BA48-40E6-90C6-4E90E1DD2E87}"/>
              </a:ext>
            </a:extLst>
          </p:cNvPr>
          <p:cNvSpPr>
            <a:spLocks noChangeArrowheads="1"/>
          </p:cNvSpPr>
          <p:nvPr/>
        </p:nvSpPr>
        <p:spPr bwMode="auto">
          <a:xfrm>
            <a:off x="628650" y="2972199"/>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105">
            <a:extLst>
              <a:ext uri="{FF2B5EF4-FFF2-40B4-BE49-F238E27FC236}">
                <a16:creationId xmlns:a16="http://schemas.microsoft.com/office/drawing/2014/main" id="{6A731DBF-3D7B-41A5-8677-5D00E0EE6D98}"/>
              </a:ext>
            </a:extLst>
          </p:cNvPr>
          <p:cNvSpPr>
            <a:spLocks noChangeShapeType="1"/>
          </p:cNvSpPr>
          <p:nvPr/>
        </p:nvSpPr>
        <p:spPr bwMode="auto">
          <a:xfrm>
            <a:off x="1944688" y="2972199"/>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6">
            <a:extLst>
              <a:ext uri="{FF2B5EF4-FFF2-40B4-BE49-F238E27FC236}">
                <a16:creationId xmlns:a16="http://schemas.microsoft.com/office/drawing/2014/main" id="{70BAD6D0-F443-4548-AE91-FC18FC605DB7}"/>
              </a:ext>
            </a:extLst>
          </p:cNvPr>
          <p:cNvSpPr>
            <a:spLocks noChangeArrowheads="1"/>
          </p:cNvSpPr>
          <p:nvPr/>
        </p:nvSpPr>
        <p:spPr bwMode="auto">
          <a:xfrm>
            <a:off x="1944688" y="2972199"/>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107">
            <a:extLst>
              <a:ext uri="{FF2B5EF4-FFF2-40B4-BE49-F238E27FC236}">
                <a16:creationId xmlns:a16="http://schemas.microsoft.com/office/drawing/2014/main" id="{33518EEF-F221-4C0A-BD3B-2667035A6A19}"/>
              </a:ext>
            </a:extLst>
          </p:cNvPr>
          <p:cNvSpPr>
            <a:spLocks noChangeShapeType="1"/>
          </p:cNvSpPr>
          <p:nvPr/>
        </p:nvSpPr>
        <p:spPr bwMode="auto">
          <a:xfrm>
            <a:off x="3403600" y="2972199"/>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108">
            <a:extLst>
              <a:ext uri="{FF2B5EF4-FFF2-40B4-BE49-F238E27FC236}">
                <a16:creationId xmlns:a16="http://schemas.microsoft.com/office/drawing/2014/main" id="{C340864B-57B5-44BC-BA96-C525E1E6C14A}"/>
              </a:ext>
            </a:extLst>
          </p:cNvPr>
          <p:cNvSpPr>
            <a:spLocks noChangeArrowheads="1"/>
          </p:cNvSpPr>
          <p:nvPr/>
        </p:nvSpPr>
        <p:spPr bwMode="auto">
          <a:xfrm>
            <a:off x="3403600" y="2972199"/>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109">
            <a:extLst>
              <a:ext uri="{FF2B5EF4-FFF2-40B4-BE49-F238E27FC236}">
                <a16:creationId xmlns:a16="http://schemas.microsoft.com/office/drawing/2014/main" id="{73FC7645-E6BA-4B16-9162-67AB4BD467D1}"/>
              </a:ext>
            </a:extLst>
          </p:cNvPr>
          <p:cNvSpPr>
            <a:spLocks noChangeShapeType="1"/>
          </p:cNvSpPr>
          <p:nvPr/>
        </p:nvSpPr>
        <p:spPr bwMode="auto">
          <a:xfrm>
            <a:off x="4370388" y="2972199"/>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110">
            <a:extLst>
              <a:ext uri="{FF2B5EF4-FFF2-40B4-BE49-F238E27FC236}">
                <a16:creationId xmlns:a16="http://schemas.microsoft.com/office/drawing/2014/main" id="{8C192052-DB56-4E40-816D-347599FEA353}"/>
              </a:ext>
            </a:extLst>
          </p:cNvPr>
          <p:cNvSpPr>
            <a:spLocks noChangeArrowheads="1"/>
          </p:cNvSpPr>
          <p:nvPr/>
        </p:nvSpPr>
        <p:spPr bwMode="auto">
          <a:xfrm>
            <a:off x="4370388" y="2972199"/>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111">
            <a:extLst>
              <a:ext uri="{FF2B5EF4-FFF2-40B4-BE49-F238E27FC236}">
                <a16:creationId xmlns:a16="http://schemas.microsoft.com/office/drawing/2014/main" id="{17BF9658-D1DC-4A79-97D7-DAB5EB07A367}"/>
              </a:ext>
            </a:extLst>
          </p:cNvPr>
          <p:cNvSpPr>
            <a:spLocks noChangeShapeType="1"/>
          </p:cNvSpPr>
          <p:nvPr/>
        </p:nvSpPr>
        <p:spPr bwMode="auto">
          <a:xfrm>
            <a:off x="5745163" y="2972199"/>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112">
            <a:extLst>
              <a:ext uri="{FF2B5EF4-FFF2-40B4-BE49-F238E27FC236}">
                <a16:creationId xmlns:a16="http://schemas.microsoft.com/office/drawing/2014/main" id="{845C536D-27F7-451C-A4D3-92B12420D0F7}"/>
              </a:ext>
            </a:extLst>
          </p:cNvPr>
          <p:cNvSpPr>
            <a:spLocks noChangeArrowheads="1"/>
          </p:cNvSpPr>
          <p:nvPr/>
        </p:nvSpPr>
        <p:spPr bwMode="auto">
          <a:xfrm>
            <a:off x="5745163" y="2972199"/>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115">
            <a:extLst>
              <a:ext uri="{FF2B5EF4-FFF2-40B4-BE49-F238E27FC236}">
                <a16:creationId xmlns:a16="http://schemas.microsoft.com/office/drawing/2014/main" id="{41C25D12-11B6-4563-ABE2-01ADE3F48DC5}"/>
              </a:ext>
            </a:extLst>
          </p:cNvPr>
          <p:cNvSpPr>
            <a:spLocks noChangeShapeType="1"/>
          </p:cNvSpPr>
          <p:nvPr/>
        </p:nvSpPr>
        <p:spPr bwMode="auto">
          <a:xfrm>
            <a:off x="5765800" y="816374"/>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116">
            <a:extLst>
              <a:ext uri="{FF2B5EF4-FFF2-40B4-BE49-F238E27FC236}">
                <a16:creationId xmlns:a16="http://schemas.microsoft.com/office/drawing/2014/main" id="{008C6938-8201-44F2-9EC8-DCCF0FEDE790}"/>
              </a:ext>
            </a:extLst>
          </p:cNvPr>
          <p:cNvSpPr>
            <a:spLocks noChangeArrowheads="1"/>
          </p:cNvSpPr>
          <p:nvPr/>
        </p:nvSpPr>
        <p:spPr bwMode="auto">
          <a:xfrm>
            <a:off x="5765800" y="816374"/>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117">
            <a:extLst>
              <a:ext uri="{FF2B5EF4-FFF2-40B4-BE49-F238E27FC236}">
                <a16:creationId xmlns:a16="http://schemas.microsoft.com/office/drawing/2014/main" id="{3D494FFC-1675-4C08-8C4F-11AF77108407}"/>
              </a:ext>
            </a:extLst>
          </p:cNvPr>
          <p:cNvSpPr>
            <a:spLocks noChangeShapeType="1"/>
          </p:cNvSpPr>
          <p:nvPr/>
        </p:nvSpPr>
        <p:spPr bwMode="auto">
          <a:xfrm>
            <a:off x="5765800" y="1246587"/>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118">
            <a:extLst>
              <a:ext uri="{FF2B5EF4-FFF2-40B4-BE49-F238E27FC236}">
                <a16:creationId xmlns:a16="http://schemas.microsoft.com/office/drawing/2014/main" id="{E88D44E0-4974-4F08-8FAD-0EC668E58535}"/>
              </a:ext>
            </a:extLst>
          </p:cNvPr>
          <p:cNvSpPr>
            <a:spLocks noChangeArrowheads="1"/>
          </p:cNvSpPr>
          <p:nvPr/>
        </p:nvSpPr>
        <p:spPr bwMode="auto">
          <a:xfrm>
            <a:off x="5765800" y="1246587"/>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119">
            <a:extLst>
              <a:ext uri="{FF2B5EF4-FFF2-40B4-BE49-F238E27FC236}">
                <a16:creationId xmlns:a16="http://schemas.microsoft.com/office/drawing/2014/main" id="{34EF74B3-6CEA-425D-A774-334B6188CA52}"/>
              </a:ext>
            </a:extLst>
          </p:cNvPr>
          <p:cNvSpPr>
            <a:spLocks noChangeShapeType="1"/>
          </p:cNvSpPr>
          <p:nvPr/>
        </p:nvSpPr>
        <p:spPr bwMode="auto">
          <a:xfrm>
            <a:off x="5765800" y="1678387"/>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20">
            <a:extLst>
              <a:ext uri="{FF2B5EF4-FFF2-40B4-BE49-F238E27FC236}">
                <a16:creationId xmlns:a16="http://schemas.microsoft.com/office/drawing/2014/main" id="{7A3B3E2F-0803-4BF2-8215-591E86AE2B7E}"/>
              </a:ext>
            </a:extLst>
          </p:cNvPr>
          <p:cNvSpPr>
            <a:spLocks noChangeArrowheads="1"/>
          </p:cNvSpPr>
          <p:nvPr/>
        </p:nvSpPr>
        <p:spPr bwMode="auto">
          <a:xfrm>
            <a:off x="5765800" y="1678387"/>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121">
            <a:extLst>
              <a:ext uri="{FF2B5EF4-FFF2-40B4-BE49-F238E27FC236}">
                <a16:creationId xmlns:a16="http://schemas.microsoft.com/office/drawing/2014/main" id="{EB9379B8-ED47-475A-9386-474BFEE671C0}"/>
              </a:ext>
            </a:extLst>
          </p:cNvPr>
          <p:cNvSpPr>
            <a:spLocks noChangeShapeType="1"/>
          </p:cNvSpPr>
          <p:nvPr/>
        </p:nvSpPr>
        <p:spPr bwMode="auto">
          <a:xfrm>
            <a:off x="5765800" y="2108599"/>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122">
            <a:extLst>
              <a:ext uri="{FF2B5EF4-FFF2-40B4-BE49-F238E27FC236}">
                <a16:creationId xmlns:a16="http://schemas.microsoft.com/office/drawing/2014/main" id="{AA334C26-3CDD-4868-A667-149B719B4BA0}"/>
              </a:ext>
            </a:extLst>
          </p:cNvPr>
          <p:cNvSpPr>
            <a:spLocks noChangeArrowheads="1"/>
          </p:cNvSpPr>
          <p:nvPr/>
        </p:nvSpPr>
        <p:spPr bwMode="auto">
          <a:xfrm>
            <a:off x="5765800" y="2108599"/>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123">
            <a:extLst>
              <a:ext uri="{FF2B5EF4-FFF2-40B4-BE49-F238E27FC236}">
                <a16:creationId xmlns:a16="http://schemas.microsoft.com/office/drawing/2014/main" id="{86617B87-839A-4BC1-983D-3C696A3BB06F}"/>
              </a:ext>
            </a:extLst>
          </p:cNvPr>
          <p:cNvSpPr>
            <a:spLocks noChangeShapeType="1"/>
          </p:cNvSpPr>
          <p:nvPr/>
        </p:nvSpPr>
        <p:spPr bwMode="auto">
          <a:xfrm>
            <a:off x="5765800" y="2521349"/>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124">
            <a:extLst>
              <a:ext uri="{FF2B5EF4-FFF2-40B4-BE49-F238E27FC236}">
                <a16:creationId xmlns:a16="http://schemas.microsoft.com/office/drawing/2014/main" id="{BF6B35E5-AC1C-4291-A639-2034ECF5A9C5}"/>
              </a:ext>
            </a:extLst>
          </p:cNvPr>
          <p:cNvSpPr>
            <a:spLocks noChangeArrowheads="1"/>
          </p:cNvSpPr>
          <p:nvPr/>
        </p:nvSpPr>
        <p:spPr bwMode="auto">
          <a:xfrm>
            <a:off x="5765800" y="2521349"/>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125">
            <a:extLst>
              <a:ext uri="{FF2B5EF4-FFF2-40B4-BE49-F238E27FC236}">
                <a16:creationId xmlns:a16="http://schemas.microsoft.com/office/drawing/2014/main" id="{380BC0F0-E58E-455B-9AF1-EB4CC5532D1E}"/>
              </a:ext>
            </a:extLst>
          </p:cNvPr>
          <p:cNvSpPr>
            <a:spLocks noChangeShapeType="1"/>
          </p:cNvSpPr>
          <p:nvPr/>
        </p:nvSpPr>
        <p:spPr bwMode="auto">
          <a:xfrm>
            <a:off x="5765800" y="2951562"/>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126">
            <a:extLst>
              <a:ext uri="{FF2B5EF4-FFF2-40B4-BE49-F238E27FC236}">
                <a16:creationId xmlns:a16="http://schemas.microsoft.com/office/drawing/2014/main" id="{6BB1445B-DAFD-404B-BF68-BDA762B0A4BA}"/>
              </a:ext>
            </a:extLst>
          </p:cNvPr>
          <p:cNvSpPr>
            <a:spLocks noChangeArrowheads="1"/>
          </p:cNvSpPr>
          <p:nvPr/>
        </p:nvSpPr>
        <p:spPr bwMode="auto">
          <a:xfrm>
            <a:off x="5765800" y="2951562"/>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127">
            <a:extLst>
              <a:ext uri="{FF2B5EF4-FFF2-40B4-BE49-F238E27FC236}">
                <a16:creationId xmlns:a16="http://schemas.microsoft.com/office/drawing/2014/main" id="{F8F6A181-896F-40A6-8EBD-F5D38E28C805}"/>
              </a:ext>
            </a:extLst>
          </p:cNvPr>
          <p:cNvSpPr>
            <a:spLocks noChangeShapeType="1"/>
          </p:cNvSpPr>
          <p:nvPr/>
        </p:nvSpPr>
        <p:spPr bwMode="auto">
          <a:xfrm>
            <a:off x="628650" y="3362724"/>
            <a:ext cx="513715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128">
            <a:extLst>
              <a:ext uri="{FF2B5EF4-FFF2-40B4-BE49-F238E27FC236}">
                <a16:creationId xmlns:a16="http://schemas.microsoft.com/office/drawing/2014/main" id="{87364CDD-1EAB-417A-B304-FF0566AD3EFD}"/>
              </a:ext>
            </a:extLst>
          </p:cNvPr>
          <p:cNvSpPr>
            <a:spLocks noChangeArrowheads="1"/>
          </p:cNvSpPr>
          <p:nvPr/>
        </p:nvSpPr>
        <p:spPr bwMode="auto">
          <a:xfrm>
            <a:off x="628650" y="3362724"/>
            <a:ext cx="515620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121">
            <a:extLst>
              <a:ext uri="{FF2B5EF4-FFF2-40B4-BE49-F238E27FC236}">
                <a16:creationId xmlns:a16="http://schemas.microsoft.com/office/drawing/2014/main" id="{FA7E111D-E7B6-40BC-8EDE-867CBBDDC49E}"/>
              </a:ext>
            </a:extLst>
          </p:cNvPr>
          <p:cNvSpPr>
            <a:spLocks noChangeShapeType="1"/>
          </p:cNvSpPr>
          <p:nvPr/>
        </p:nvSpPr>
        <p:spPr bwMode="auto">
          <a:xfrm>
            <a:off x="9561338" y="222812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122">
            <a:extLst>
              <a:ext uri="{FF2B5EF4-FFF2-40B4-BE49-F238E27FC236}">
                <a16:creationId xmlns:a16="http://schemas.microsoft.com/office/drawing/2014/main" id="{C1C2C815-1EB9-4F65-B7DF-7E35FE7CA648}"/>
              </a:ext>
            </a:extLst>
          </p:cNvPr>
          <p:cNvSpPr>
            <a:spLocks noChangeArrowheads="1"/>
          </p:cNvSpPr>
          <p:nvPr/>
        </p:nvSpPr>
        <p:spPr bwMode="auto">
          <a:xfrm>
            <a:off x="9561338" y="2228123"/>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123">
            <a:extLst>
              <a:ext uri="{FF2B5EF4-FFF2-40B4-BE49-F238E27FC236}">
                <a16:creationId xmlns:a16="http://schemas.microsoft.com/office/drawing/2014/main" id="{EE9A27BC-D81B-4B45-A436-6975A3DEDC8C}"/>
              </a:ext>
            </a:extLst>
          </p:cNvPr>
          <p:cNvSpPr>
            <a:spLocks noChangeShapeType="1"/>
          </p:cNvSpPr>
          <p:nvPr/>
        </p:nvSpPr>
        <p:spPr bwMode="auto">
          <a:xfrm>
            <a:off x="9561338" y="2640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124">
            <a:extLst>
              <a:ext uri="{FF2B5EF4-FFF2-40B4-BE49-F238E27FC236}">
                <a16:creationId xmlns:a16="http://schemas.microsoft.com/office/drawing/2014/main" id="{C5377164-ED88-491F-AB25-CAB16CC5B861}"/>
              </a:ext>
            </a:extLst>
          </p:cNvPr>
          <p:cNvSpPr>
            <a:spLocks noChangeArrowheads="1"/>
          </p:cNvSpPr>
          <p:nvPr/>
        </p:nvSpPr>
        <p:spPr bwMode="auto">
          <a:xfrm>
            <a:off x="9561338" y="2640873"/>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55">
            <a:extLst>
              <a:ext uri="{FF2B5EF4-FFF2-40B4-BE49-F238E27FC236}">
                <a16:creationId xmlns:a16="http://schemas.microsoft.com/office/drawing/2014/main" id="{1DE59650-67CE-4066-AB21-470C508F89BD}"/>
              </a:ext>
            </a:extLst>
          </p:cNvPr>
          <p:cNvSpPr>
            <a:spLocks noChangeArrowheads="1"/>
          </p:cNvSpPr>
          <p:nvPr/>
        </p:nvSpPr>
        <p:spPr bwMode="auto">
          <a:xfrm>
            <a:off x="2464439" y="2541778"/>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0.75</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22" name="Rectangle 55">
            <a:extLst>
              <a:ext uri="{FF2B5EF4-FFF2-40B4-BE49-F238E27FC236}">
                <a16:creationId xmlns:a16="http://schemas.microsoft.com/office/drawing/2014/main" id="{6748FBB9-7A6C-4CAF-9CA2-51CCDF279940}"/>
              </a:ext>
            </a:extLst>
          </p:cNvPr>
          <p:cNvSpPr>
            <a:spLocks noChangeArrowheads="1"/>
          </p:cNvSpPr>
          <p:nvPr/>
        </p:nvSpPr>
        <p:spPr bwMode="auto">
          <a:xfrm>
            <a:off x="2684453" y="2551924"/>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123" name="Rectangle 55">
            <a:extLst>
              <a:ext uri="{FF2B5EF4-FFF2-40B4-BE49-F238E27FC236}">
                <a16:creationId xmlns:a16="http://schemas.microsoft.com/office/drawing/2014/main" id="{C6954613-3763-4D59-A926-C3AD9D8E364F}"/>
              </a:ext>
            </a:extLst>
          </p:cNvPr>
          <p:cNvSpPr>
            <a:spLocks noChangeArrowheads="1"/>
          </p:cNvSpPr>
          <p:nvPr/>
        </p:nvSpPr>
        <p:spPr bwMode="auto">
          <a:xfrm>
            <a:off x="4740732" y="2136065"/>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0.40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24" name="Rectangle 55">
            <a:extLst>
              <a:ext uri="{FF2B5EF4-FFF2-40B4-BE49-F238E27FC236}">
                <a16:creationId xmlns:a16="http://schemas.microsoft.com/office/drawing/2014/main" id="{308A562A-01AF-47BB-96C4-E736383A6CA8}"/>
              </a:ext>
            </a:extLst>
          </p:cNvPr>
          <p:cNvSpPr>
            <a:spLocks noChangeArrowheads="1"/>
          </p:cNvSpPr>
          <p:nvPr/>
        </p:nvSpPr>
        <p:spPr bwMode="auto">
          <a:xfrm>
            <a:off x="5002021" y="2152977"/>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125" name="Rectangle 54">
            <a:extLst>
              <a:ext uri="{FF2B5EF4-FFF2-40B4-BE49-F238E27FC236}">
                <a16:creationId xmlns:a16="http://schemas.microsoft.com/office/drawing/2014/main" id="{CD885DF9-6A23-4F76-88DF-75602A7F61D5}"/>
              </a:ext>
            </a:extLst>
          </p:cNvPr>
          <p:cNvSpPr>
            <a:spLocks noChangeArrowheads="1"/>
          </p:cNvSpPr>
          <p:nvPr/>
        </p:nvSpPr>
        <p:spPr bwMode="auto">
          <a:xfrm>
            <a:off x="4738689" y="2583262"/>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00B050"/>
                </a:solidFill>
                <a:effectLst/>
                <a:latin typeface="Arial" panose="020B0604020202020204" pitchFamily="34" charset="0"/>
              </a:rPr>
              <a:t>0.80</a:t>
            </a:r>
            <a:endParaRPr kumimoji="0" lang="en-US" altLang="en-US" sz="1800" b="0" i="0" u="none" strike="noStrike" cap="none" normalizeH="0" baseline="0" dirty="0">
              <a:ln>
                <a:noFill/>
              </a:ln>
              <a:solidFill>
                <a:srgbClr val="00B050"/>
              </a:solidFill>
              <a:effectLst/>
              <a:latin typeface="Arial" panose="020B0604020202020204" pitchFamily="34" charset="0"/>
            </a:endParaRPr>
          </a:p>
        </p:txBody>
      </p:sp>
      <p:sp>
        <p:nvSpPr>
          <p:cNvPr id="126" name="Rectangle 55">
            <a:extLst>
              <a:ext uri="{FF2B5EF4-FFF2-40B4-BE49-F238E27FC236}">
                <a16:creationId xmlns:a16="http://schemas.microsoft.com/office/drawing/2014/main" id="{596B8C1C-9446-4490-8262-05E6AC4BB247}"/>
              </a:ext>
            </a:extLst>
          </p:cNvPr>
          <p:cNvSpPr>
            <a:spLocks noChangeArrowheads="1"/>
          </p:cNvSpPr>
          <p:nvPr/>
        </p:nvSpPr>
        <p:spPr bwMode="auto">
          <a:xfrm>
            <a:off x="3682669" y="2552383"/>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0.20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27" name="Rectangle 55">
            <a:extLst>
              <a:ext uri="{FF2B5EF4-FFF2-40B4-BE49-F238E27FC236}">
                <a16:creationId xmlns:a16="http://schemas.microsoft.com/office/drawing/2014/main" id="{684454E0-96D3-48D3-A9A7-73EBAE9AAD61}"/>
              </a:ext>
            </a:extLst>
          </p:cNvPr>
          <p:cNvSpPr>
            <a:spLocks noChangeArrowheads="1"/>
          </p:cNvSpPr>
          <p:nvPr/>
        </p:nvSpPr>
        <p:spPr bwMode="auto">
          <a:xfrm>
            <a:off x="3893993" y="2575886"/>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128" name="Rectangle 55">
            <a:extLst>
              <a:ext uri="{FF2B5EF4-FFF2-40B4-BE49-F238E27FC236}">
                <a16:creationId xmlns:a16="http://schemas.microsoft.com/office/drawing/2014/main" id="{E33132D0-B0B2-4B5C-9F6B-5B79FFD17E65}"/>
              </a:ext>
            </a:extLst>
          </p:cNvPr>
          <p:cNvSpPr>
            <a:spLocks noChangeArrowheads="1"/>
          </p:cNvSpPr>
          <p:nvPr/>
        </p:nvSpPr>
        <p:spPr bwMode="auto">
          <a:xfrm>
            <a:off x="3644386" y="2990960"/>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0.30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29" name="Rectangle 55">
            <a:extLst>
              <a:ext uri="{FF2B5EF4-FFF2-40B4-BE49-F238E27FC236}">
                <a16:creationId xmlns:a16="http://schemas.microsoft.com/office/drawing/2014/main" id="{AF61C31F-937A-417A-B624-15B00C08D179}"/>
              </a:ext>
            </a:extLst>
          </p:cNvPr>
          <p:cNvSpPr>
            <a:spLocks noChangeArrowheads="1"/>
          </p:cNvSpPr>
          <p:nvPr/>
        </p:nvSpPr>
        <p:spPr bwMode="auto">
          <a:xfrm>
            <a:off x="3829698" y="3026681"/>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130" name="Rectangle 55">
            <a:extLst>
              <a:ext uri="{FF2B5EF4-FFF2-40B4-BE49-F238E27FC236}">
                <a16:creationId xmlns:a16="http://schemas.microsoft.com/office/drawing/2014/main" id="{E0FF1A9B-06BE-4658-AD41-69D3220A913D}"/>
              </a:ext>
            </a:extLst>
          </p:cNvPr>
          <p:cNvSpPr>
            <a:spLocks noChangeArrowheads="1"/>
          </p:cNvSpPr>
          <p:nvPr/>
        </p:nvSpPr>
        <p:spPr bwMode="auto">
          <a:xfrm>
            <a:off x="4776514" y="3000667"/>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0.70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31" name="Rectangle 55">
            <a:extLst>
              <a:ext uri="{FF2B5EF4-FFF2-40B4-BE49-F238E27FC236}">
                <a16:creationId xmlns:a16="http://schemas.microsoft.com/office/drawing/2014/main" id="{24A71C62-E102-4076-8E32-1E1561A11A9C}"/>
              </a:ext>
            </a:extLst>
          </p:cNvPr>
          <p:cNvSpPr>
            <a:spLocks noChangeArrowheads="1"/>
          </p:cNvSpPr>
          <p:nvPr/>
        </p:nvSpPr>
        <p:spPr bwMode="auto">
          <a:xfrm>
            <a:off x="4987838" y="3005661"/>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117" name="Rectangle 55">
            <a:extLst>
              <a:ext uri="{FF2B5EF4-FFF2-40B4-BE49-F238E27FC236}">
                <a16:creationId xmlns:a16="http://schemas.microsoft.com/office/drawing/2014/main" id="{F136D5A0-67AA-4C21-8F89-EE09DE6FBE87}"/>
              </a:ext>
            </a:extLst>
          </p:cNvPr>
          <p:cNvSpPr>
            <a:spLocks noChangeArrowheads="1"/>
          </p:cNvSpPr>
          <p:nvPr/>
        </p:nvSpPr>
        <p:spPr bwMode="auto">
          <a:xfrm>
            <a:off x="10748788" y="2181295"/>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0.1</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20" name="Rectangle 58">
            <a:extLst>
              <a:ext uri="{FF2B5EF4-FFF2-40B4-BE49-F238E27FC236}">
                <a16:creationId xmlns:a16="http://schemas.microsoft.com/office/drawing/2014/main" id="{66B015CC-7B55-42E1-85A1-1D6483567561}"/>
              </a:ext>
            </a:extLst>
          </p:cNvPr>
          <p:cNvSpPr>
            <a:spLocks noChangeArrowheads="1"/>
          </p:cNvSpPr>
          <p:nvPr/>
        </p:nvSpPr>
        <p:spPr bwMode="auto">
          <a:xfrm>
            <a:off x="9628801" y="2599492"/>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32" name="Rectangle 59">
            <a:extLst>
              <a:ext uri="{FF2B5EF4-FFF2-40B4-BE49-F238E27FC236}">
                <a16:creationId xmlns:a16="http://schemas.microsoft.com/office/drawing/2014/main" id="{09FD5413-D122-4F6A-B809-32A49C94DE66}"/>
              </a:ext>
            </a:extLst>
          </p:cNvPr>
          <p:cNvSpPr>
            <a:spLocks noChangeArrowheads="1"/>
          </p:cNvSpPr>
          <p:nvPr/>
        </p:nvSpPr>
        <p:spPr bwMode="auto">
          <a:xfrm>
            <a:off x="10748788" y="2614682"/>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0.6</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35" name="Rectangle 60">
            <a:extLst>
              <a:ext uri="{FF2B5EF4-FFF2-40B4-BE49-F238E27FC236}">
                <a16:creationId xmlns:a16="http://schemas.microsoft.com/office/drawing/2014/main" id="{6836EE32-C885-4D64-838E-F5837B6C82E1}"/>
              </a:ext>
            </a:extLst>
          </p:cNvPr>
          <p:cNvSpPr>
            <a:spLocks noChangeArrowheads="1"/>
          </p:cNvSpPr>
          <p:nvPr/>
        </p:nvSpPr>
        <p:spPr bwMode="auto">
          <a:xfrm>
            <a:off x="9578800" y="3046482"/>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0.3</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36" name="Rectangle 61">
            <a:extLst>
              <a:ext uri="{FF2B5EF4-FFF2-40B4-BE49-F238E27FC236}">
                <a16:creationId xmlns:a16="http://schemas.microsoft.com/office/drawing/2014/main" id="{7AC56118-F29E-428F-9CA1-4193D2F1F236}"/>
              </a:ext>
            </a:extLst>
          </p:cNvPr>
          <p:cNvSpPr>
            <a:spLocks noChangeArrowheads="1"/>
          </p:cNvSpPr>
          <p:nvPr/>
        </p:nvSpPr>
        <p:spPr bwMode="auto">
          <a:xfrm>
            <a:off x="10748788" y="3046482"/>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0.7</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141" name="Line 66">
            <a:extLst>
              <a:ext uri="{FF2B5EF4-FFF2-40B4-BE49-F238E27FC236}">
                <a16:creationId xmlns:a16="http://schemas.microsoft.com/office/drawing/2014/main" id="{266A82F7-F79A-4180-B006-CEC45F7D5AA1}"/>
              </a:ext>
            </a:extLst>
          </p:cNvPr>
          <p:cNvSpPr>
            <a:spLocks noChangeShapeType="1"/>
          </p:cNvSpPr>
          <p:nvPr/>
        </p:nvSpPr>
        <p:spPr bwMode="auto">
          <a:xfrm flipV="1">
            <a:off x="3612619" y="3609699"/>
            <a:ext cx="1587"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67">
            <a:extLst>
              <a:ext uri="{FF2B5EF4-FFF2-40B4-BE49-F238E27FC236}">
                <a16:creationId xmlns:a16="http://schemas.microsoft.com/office/drawing/2014/main" id="{A122DD3F-D175-4971-A982-455FA76D4625}"/>
              </a:ext>
            </a:extLst>
          </p:cNvPr>
          <p:cNvSpPr>
            <a:spLocks noChangeArrowheads="1"/>
          </p:cNvSpPr>
          <p:nvPr/>
        </p:nvSpPr>
        <p:spPr bwMode="auto">
          <a:xfrm>
            <a:off x="3612619" y="3590649"/>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73">
            <a:extLst>
              <a:ext uri="{FF2B5EF4-FFF2-40B4-BE49-F238E27FC236}">
                <a16:creationId xmlns:a16="http://schemas.microsoft.com/office/drawing/2014/main" id="{E62CD782-18D4-460C-8D3D-1282DFBDDD7E}"/>
              </a:ext>
            </a:extLst>
          </p:cNvPr>
          <p:cNvSpPr>
            <a:spLocks noChangeShapeType="1"/>
          </p:cNvSpPr>
          <p:nvPr/>
        </p:nvSpPr>
        <p:spPr bwMode="auto">
          <a:xfrm flipV="1">
            <a:off x="4576232" y="3588679"/>
            <a:ext cx="1587"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74">
            <a:extLst>
              <a:ext uri="{FF2B5EF4-FFF2-40B4-BE49-F238E27FC236}">
                <a16:creationId xmlns:a16="http://schemas.microsoft.com/office/drawing/2014/main" id="{3F2E00CC-4ADA-46C2-BDCB-0DBCAA568EE0}"/>
              </a:ext>
            </a:extLst>
          </p:cNvPr>
          <p:cNvSpPr>
            <a:spLocks noChangeArrowheads="1"/>
          </p:cNvSpPr>
          <p:nvPr/>
        </p:nvSpPr>
        <p:spPr bwMode="auto">
          <a:xfrm>
            <a:off x="4576232" y="3569629"/>
            <a:ext cx="22225"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Rectangle 55">
            <a:extLst>
              <a:ext uri="{FF2B5EF4-FFF2-40B4-BE49-F238E27FC236}">
                <a16:creationId xmlns:a16="http://schemas.microsoft.com/office/drawing/2014/main" id="{EC128DC7-17B1-4237-99B6-E37B69177E43}"/>
              </a:ext>
            </a:extLst>
          </p:cNvPr>
          <p:cNvSpPr>
            <a:spLocks noChangeArrowheads="1"/>
          </p:cNvSpPr>
          <p:nvPr/>
        </p:nvSpPr>
        <p:spPr bwMode="auto">
          <a:xfrm>
            <a:off x="9405326" y="2173699"/>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0.15</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200" name="Rectangle 55">
            <a:extLst>
              <a:ext uri="{FF2B5EF4-FFF2-40B4-BE49-F238E27FC236}">
                <a16:creationId xmlns:a16="http://schemas.microsoft.com/office/drawing/2014/main" id="{826EE641-9CF0-46AA-AF42-2495C989FD70}"/>
              </a:ext>
            </a:extLst>
          </p:cNvPr>
          <p:cNvSpPr>
            <a:spLocks noChangeArrowheads="1"/>
          </p:cNvSpPr>
          <p:nvPr/>
        </p:nvSpPr>
        <p:spPr bwMode="auto">
          <a:xfrm>
            <a:off x="9600440" y="2173700"/>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a:t>
            </a:r>
            <a:endParaRPr kumimoji="0" lang="en-US" altLang="en-US" sz="1800" b="1" i="0" u="none" strike="noStrike" cap="none" normalizeH="0" baseline="0" dirty="0">
              <a:ln>
                <a:noFill/>
              </a:ln>
              <a:solidFill>
                <a:srgbClr val="C00000"/>
              </a:solidFill>
              <a:effectLst/>
            </a:endParaRPr>
          </a:p>
        </p:txBody>
      </p:sp>
      <p:sp>
        <p:nvSpPr>
          <p:cNvPr id="201" name="Rectangle 55">
            <a:extLst>
              <a:ext uri="{FF2B5EF4-FFF2-40B4-BE49-F238E27FC236}">
                <a16:creationId xmlns:a16="http://schemas.microsoft.com/office/drawing/2014/main" id="{59665E4A-628C-4A50-A8A3-A7362BB55B4C}"/>
              </a:ext>
            </a:extLst>
          </p:cNvPr>
          <p:cNvSpPr>
            <a:spLocks noChangeArrowheads="1"/>
          </p:cNvSpPr>
          <p:nvPr/>
        </p:nvSpPr>
        <p:spPr bwMode="auto">
          <a:xfrm>
            <a:off x="9418357" y="2564780"/>
            <a:ext cx="522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0.15</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346" name="Line 109">
            <a:extLst>
              <a:ext uri="{FF2B5EF4-FFF2-40B4-BE49-F238E27FC236}">
                <a16:creationId xmlns:a16="http://schemas.microsoft.com/office/drawing/2014/main" id="{E574C191-C884-491B-A7F1-24FD6681E558}"/>
              </a:ext>
            </a:extLst>
          </p:cNvPr>
          <p:cNvSpPr>
            <a:spLocks noChangeShapeType="1"/>
          </p:cNvSpPr>
          <p:nvPr/>
        </p:nvSpPr>
        <p:spPr bwMode="auto">
          <a:xfrm>
            <a:off x="10224916" y="2994981"/>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297BBFA9-7360-4B9A-BC45-1E569551A89F}"/>
              </a:ext>
            </a:extLst>
          </p:cNvPr>
          <p:cNvGrpSpPr/>
          <p:nvPr/>
        </p:nvGrpSpPr>
        <p:grpSpPr>
          <a:xfrm>
            <a:off x="6407150" y="411162"/>
            <a:ext cx="5175250" cy="3017838"/>
            <a:chOff x="5741723" y="834501"/>
            <a:chExt cx="5175250" cy="3017838"/>
          </a:xfrm>
        </p:grpSpPr>
        <p:sp>
          <p:nvSpPr>
            <p:cNvPr id="293" name="AutoShape 40">
              <a:extLst>
                <a:ext uri="{FF2B5EF4-FFF2-40B4-BE49-F238E27FC236}">
                  <a16:creationId xmlns:a16="http://schemas.microsoft.com/office/drawing/2014/main" id="{E3BB9047-7EE0-4E82-BB49-68F33DE05355}"/>
                </a:ext>
              </a:extLst>
            </p:cNvPr>
            <p:cNvSpPr>
              <a:spLocks noChangeAspect="1" noChangeArrowheads="1" noTextEdit="1"/>
            </p:cNvSpPr>
            <p:nvPr/>
          </p:nvSpPr>
          <p:spPr bwMode="auto">
            <a:xfrm>
              <a:off x="5760773" y="834501"/>
              <a:ext cx="51403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44">
              <a:extLst>
                <a:ext uri="{FF2B5EF4-FFF2-40B4-BE49-F238E27FC236}">
                  <a16:creationId xmlns:a16="http://schemas.microsoft.com/office/drawing/2014/main" id="{F3EB79F1-A9AE-4FB2-974D-79E4B1A17AC7}"/>
                </a:ext>
              </a:extLst>
            </p:cNvPr>
            <p:cNvSpPr>
              <a:spLocks noChangeArrowheads="1"/>
            </p:cNvSpPr>
            <p:nvPr/>
          </p:nvSpPr>
          <p:spPr bwMode="auto">
            <a:xfrm>
              <a:off x="8597636" y="1328214"/>
              <a:ext cx="212237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P(Finding&amp;State)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6" name="Rectangle 45">
              <a:extLst>
                <a:ext uri="{FF2B5EF4-FFF2-40B4-BE49-F238E27FC236}">
                  <a16:creationId xmlns:a16="http://schemas.microsoft.com/office/drawing/2014/main" id="{FC1BA758-D307-4315-A852-7E784A268252}"/>
                </a:ext>
              </a:extLst>
            </p:cNvPr>
            <p:cNvSpPr>
              <a:spLocks noChangeArrowheads="1"/>
            </p:cNvSpPr>
            <p:nvPr/>
          </p:nvSpPr>
          <p:spPr bwMode="auto">
            <a:xfrm>
              <a:off x="5822686" y="1760014"/>
              <a:ext cx="10429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State of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7" name="Rectangle 46">
              <a:extLst>
                <a:ext uri="{FF2B5EF4-FFF2-40B4-BE49-F238E27FC236}">
                  <a16:creationId xmlns:a16="http://schemas.microsoft.com/office/drawing/2014/main" id="{A0FD6221-A8A7-408A-93A2-824473B2685A}"/>
                </a:ext>
              </a:extLst>
            </p:cNvPr>
            <p:cNvSpPr>
              <a:spLocks noChangeArrowheads="1"/>
            </p:cNvSpPr>
            <p:nvPr/>
          </p:nvSpPr>
          <p:spPr bwMode="auto">
            <a:xfrm>
              <a:off x="7548298" y="1760014"/>
              <a:ext cx="6810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Prior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8" name="Rectangle 47">
              <a:extLst>
                <a:ext uri="{FF2B5EF4-FFF2-40B4-BE49-F238E27FC236}">
                  <a16:creationId xmlns:a16="http://schemas.microsoft.com/office/drawing/2014/main" id="{9D78E84B-FFB5-4242-AC3D-2C02007B2675}"/>
                </a:ext>
              </a:extLst>
            </p:cNvPr>
            <p:cNvSpPr>
              <a:spLocks noChangeArrowheads="1"/>
            </p:cNvSpPr>
            <p:nvPr/>
          </p:nvSpPr>
          <p:spPr bwMode="auto">
            <a:xfrm>
              <a:off x="8597636" y="1760014"/>
              <a:ext cx="990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Finding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9" name="Rectangle 48">
              <a:extLst>
                <a:ext uri="{FF2B5EF4-FFF2-40B4-BE49-F238E27FC236}">
                  <a16:creationId xmlns:a16="http://schemas.microsoft.com/office/drawing/2014/main" id="{6C26FF6D-B12C-4E1B-A7F7-FCDB97DBFD5B}"/>
                </a:ext>
              </a:extLst>
            </p:cNvPr>
            <p:cNvSpPr>
              <a:spLocks noChangeArrowheads="1"/>
            </p:cNvSpPr>
            <p:nvPr/>
          </p:nvSpPr>
          <p:spPr bwMode="auto">
            <a:xfrm>
              <a:off x="5822686" y="2190226"/>
              <a:ext cx="917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Nature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0" name="Rectangle 49">
              <a:extLst>
                <a:ext uri="{FF2B5EF4-FFF2-40B4-BE49-F238E27FC236}">
                  <a16:creationId xmlns:a16="http://schemas.microsoft.com/office/drawing/2014/main" id="{797F08C4-0E4F-4F46-BC86-2315A156437A}"/>
                </a:ext>
              </a:extLst>
            </p:cNvPr>
            <p:cNvSpPr>
              <a:spLocks noChangeArrowheads="1"/>
            </p:cNvSpPr>
            <p:nvPr/>
          </p:nvSpPr>
          <p:spPr bwMode="auto">
            <a:xfrm>
              <a:off x="7199048" y="2190226"/>
              <a:ext cx="1358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Probability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1" name="Rectangle 50">
              <a:extLst>
                <a:ext uri="{FF2B5EF4-FFF2-40B4-BE49-F238E27FC236}">
                  <a16:creationId xmlns:a16="http://schemas.microsoft.com/office/drawing/2014/main" id="{65949231-8232-4420-A26C-399D0C33632A}"/>
                </a:ext>
              </a:extLst>
            </p:cNvPr>
            <p:cNvSpPr>
              <a:spLocks noChangeArrowheads="1"/>
            </p:cNvSpPr>
            <p:nvPr/>
          </p:nvSpPr>
          <p:spPr bwMode="auto">
            <a:xfrm>
              <a:off x="8946886" y="2190226"/>
              <a:ext cx="279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2" name="Rectangle 51">
              <a:extLst>
                <a:ext uri="{FF2B5EF4-FFF2-40B4-BE49-F238E27FC236}">
                  <a16:creationId xmlns:a16="http://schemas.microsoft.com/office/drawing/2014/main" id="{253EF805-F9C2-401A-8973-1B90B8A25C7B}"/>
                </a:ext>
              </a:extLst>
            </p:cNvPr>
            <p:cNvSpPr>
              <a:spLocks noChangeArrowheads="1"/>
            </p:cNvSpPr>
            <p:nvPr/>
          </p:nvSpPr>
          <p:spPr bwMode="auto">
            <a:xfrm>
              <a:off x="10118461" y="2190226"/>
              <a:ext cx="309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3" name="Rectangle 52">
              <a:extLst>
                <a:ext uri="{FF2B5EF4-FFF2-40B4-BE49-F238E27FC236}">
                  <a16:creationId xmlns:a16="http://schemas.microsoft.com/office/drawing/2014/main" id="{1C247913-FC5A-44B0-8E57-A8F99281CACC}"/>
                </a:ext>
              </a:extLst>
            </p:cNvPr>
            <p:cNvSpPr>
              <a:spLocks noChangeArrowheads="1"/>
            </p:cNvSpPr>
            <p:nvPr/>
          </p:nvSpPr>
          <p:spPr bwMode="auto">
            <a:xfrm>
              <a:off x="5822686" y="2622026"/>
              <a:ext cx="444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6" name="Rectangle 56">
              <a:extLst>
                <a:ext uri="{FF2B5EF4-FFF2-40B4-BE49-F238E27FC236}">
                  <a16:creationId xmlns:a16="http://schemas.microsoft.com/office/drawing/2014/main" id="{4E57695C-D9AF-4F2B-B011-CF44E5B7FBEC}"/>
                </a:ext>
              </a:extLst>
            </p:cNvPr>
            <p:cNvSpPr>
              <a:spLocks noChangeArrowheads="1"/>
            </p:cNvSpPr>
            <p:nvPr/>
          </p:nvSpPr>
          <p:spPr bwMode="auto">
            <a:xfrm>
              <a:off x="5822686" y="3033189"/>
              <a:ext cx="527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7" name="Line 64">
              <a:extLst>
                <a:ext uri="{FF2B5EF4-FFF2-40B4-BE49-F238E27FC236}">
                  <a16:creationId xmlns:a16="http://schemas.microsoft.com/office/drawing/2014/main" id="{029E36D2-6CAF-410E-AD26-DBEA580E1FBC}"/>
                </a:ext>
              </a:extLst>
            </p:cNvPr>
            <p:cNvSpPr>
              <a:spLocks noChangeShapeType="1"/>
            </p:cNvSpPr>
            <p:nvPr/>
          </p:nvSpPr>
          <p:spPr bwMode="auto">
            <a:xfrm>
              <a:off x="7076811" y="834501"/>
              <a:ext cx="0" cy="19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 name="Rectangle 65">
              <a:extLst>
                <a:ext uri="{FF2B5EF4-FFF2-40B4-BE49-F238E27FC236}">
                  <a16:creationId xmlns:a16="http://schemas.microsoft.com/office/drawing/2014/main" id="{4C306B8E-7255-4B25-9B10-094E924EACCD}"/>
                </a:ext>
              </a:extLst>
            </p:cNvPr>
            <p:cNvSpPr>
              <a:spLocks noChangeArrowheads="1"/>
            </p:cNvSpPr>
            <p:nvPr/>
          </p:nvSpPr>
          <p:spPr bwMode="auto">
            <a:xfrm>
              <a:off x="7076811" y="834501"/>
              <a:ext cx="20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Rectangle 68">
              <a:extLst>
                <a:ext uri="{FF2B5EF4-FFF2-40B4-BE49-F238E27FC236}">
                  <a16:creationId xmlns:a16="http://schemas.microsoft.com/office/drawing/2014/main" id="{81C08FEB-0E42-4668-BC9C-76DAFA27F9F0}"/>
                </a:ext>
              </a:extLst>
            </p:cNvPr>
            <p:cNvSpPr>
              <a:spLocks noChangeArrowheads="1"/>
            </p:cNvSpPr>
            <p:nvPr/>
          </p:nvSpPr>
          <p:spPr bwMode="auto">
            <a:xfrm>
              <a:off x="5779823" y="1245664"/>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Line 71">
              <a:extLst>
                <a:ext uri="{FF2B5EF4-FFF2-40B4-BE49-F238E27FC236}">
                  <a16:creationId xmlns:a16="http://schemas.microsoft.com/office/drawing/2014/main" id="{5098AC46-A481-43A6-AF59-165DB09FFD47}"/>
                </a:ext>
              </a:extLst>
            </p:cNvPr>
            <p:cNvSpPr>
              <a:spLocks noChangeShapeType="1"/>
            </p:cNvSpPr>
            <p:nvPr/>
          </p:nvSpPr>
          <p:spPr bwMode="auto">
            <a:xfrm>
              <a:off x="5779823" y="1696514"/>
              <a:ext cx="1274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Rectangle 72">
              <a:extLst>
                <a:ext uri="{FF2B5EF4-FFF2-40B4-BE49-F238E27FC236}">
                  <a16:creationId xmlns:a16="http://schemas.microsoft.com/office/drawing/2014/main" id="{90275295-0C66-421C-BDA9-D7AB86E1F3CD}"/>
                </a:ext>
              </a:extLst>
            </p:cNvPr>
            <p:cNvSpPr>
              <a:spLocks noChangeArrowheads="1"/>
            </p:cNvSpPr>
            <p:nvPr/>
          </p:nvSpPr>
          <p:spPr bwMode="auto">
            <a:xfrm>
              <a:off x="5779823" y="1696514"/>
              <a:ext cx="12747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Rectangle 75">
              <a:extLst>
                <a:ext uri="{FF2B5EF4-FFF2-40B4-BE49-F238E27FC236}">
                  <a16:creationId xmlns:a16="http://schemas.microsoft.com/office/drawing/2014/main" id="{EAFC8E1F-01BB-4503-9502-917E3C8F0D95}"/>
                </a:ext>
              </a:extLst>
            </p:cNvPr>
            <p:cNvSpPr>
              <a:spLocks noChangeArrowheads="1"/>
            </p:cNvSpPr>
            <p:nvPr/>
          </p:nvSpPr>
          <p:spPr bwMode="auto">
            <a:xfrm>
              <a:off x="7097448" y="1677464"/>
              <a:ext cx="145732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Line 78">
              <a:extLst>
                <a:ext uri="{FF2B5EF4-FFF2-40B4-BE49-F238E27FC236}">
                  <a16:creationId xmlns:a16="http://schemas.microsoft.com/office/drawing/2014/main" id="{5E93531F-D0D7-4BD8-8D68-1D375867CB6C}"/>
                </a:ext>
              </a:extLst>
            </p:cNvPr>
            <p:cNvSpPr>
              <a:spLocks noChangeShapeType="1"/>
            </p:cNvSpPr>
            <p:nvPr/>
          </p:nvSpPr>
          <p:spPr bwMode="auto">
            <a:xfrm>
              <a:off x="8554773" y="1696514"/>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 name="Rectangle 79">
              <a:extLst>
                <a:ext uri="{FF2B5EF4-FFF2-40B4-BE49-F238E27FC236}">
                  <a16:creationId xmlns:a16="http://schemas.microsoft.com/office/drawing/2014/main" id="{B854BDC5-9C1C-4CEF-AC42-43E9FFD0E1A0}"/>
                </a:ext>
              </a:extLst>
            </p:cNvPr>
            <p:cNvSpPr>
              <a:spLocks noChangeArrowheads="1"/>
            </p:cNvSpPr>
            <p:nvPr/>
          </p:nvSpPr>
          <p:spPr bwMode="auto">
            <a:xfrm>
              <a:off x="8554773" y="1696514"/>
              <a:ext cx="2303463"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Line 80">
              <a:extLst>
                <a:ext uri="{FF2B5EF4-FFF2-40B4-BE49-F238E27FC236}">
                  <a16:creationId xmlns:a16="http://schemas.microsoft.com/office/drawing/2014/main" id="{7F2BEEB2-A96C-4D56-A1BB-EA14610D8DEB}"/>
                </a:ext>
              </a:extLst>
            </p:cNvPr>
            <p:cNvSpPr>
              <a:spLocks noChangeShapeType="1"/>
            </p:cNvSpPr>
            <p:nvPr/>
          </p:nvSpPr>
          <p:spPr bwMode="auto">
            <a:xfrm>
              <a:off x="5779823" y="2128314"/>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Rectangle 81">
              <a:extLst>
                <a:ext uri="{FF2B5EF4-FFF2-40B4-BE49-F238E27FC236}">
                  <a16:creationId xmlns:a16="http://schemas.microsoft.com/office/drawing/2014/main" id="{39F76E08-5E86-4B62-8171-6E739E6E0E5B}"/>
                </a:ext>
              </a:extLst>
            </p:cNvPr>
            <p:cNvSpPr>
              <a:spLocks noChangeArrowheads="1"/>
            </p:cNvSpPr>
            <p:nvPr/>
          </p:nvSpPr>
          <p:spPr bwMode="auto">
            <a:xfrm>
              <a:off x="5779823" y="2128314"/>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82">
              <a:extLst>
                <a:ext uri="{FF2B5EF4-FFF2-40B4-BE49-F238E27FC236}">
                  <a16:creationId xmlns:a16="http://schemas.microsoft.com/office/drawing/2014/main" id="{6E93E402-A635-4859-BD4A-E65DED87EFC6}"/>
                </a:ext>
              </a:extLst>
            </p:cNvPr>
            <p:cNvSpPr>
              <a:spLocks noChangeShapeType="1"/>
            </p:cNvSpPr>
            <p:nvPr/>
          </p:nvSpPr>
          <p:spPr bwMode="auto">
            <a:xfrm>
              <a:off x="7097448" y="2128314"/>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 name="Rectangle 83">
              <a:extLst>
                <a:ext uri="{FF2B5EF4-FFF2-40B4-BE49-F238E27FC236}">
                  <a16:creationId xmlns:a16="http://schemas.microsoft.com/office/drawing/2014/main" id="{277B8DCA-DADC-464C-8482-2F123B4B4B77}"/>
                </a:ext>
              </a:extLst>
            </p:cNvPr>
            <p:cNvSpPr>
              <a:spLocks noChangeArrowheads="1"/>
            </p:cNvSpPr>
            <p:nvPr/>
          </p:nvSpPr>
          <p:spPr bwMode="auto">
            <a:xfrm>
              <a:off x="7097448" y="2128314"/>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Line 84">
              <a:extLst>
                <a:ext uri="{FF2B5EF4-FFF2-40B4-BE49-F238E27FC236}">
                  <a16:creationId xmlns:a16="http://schemas.microsoft.com/office/drawing/2014/main" id="{EDFA49B9-C433-4E0D-A715-ED914A56BF44}"/>
                </a:ext>
              </a:extLst>
            </p:cNvPr>
            <p:cNvSpPr>
              <a:spLocks noChangeShapeType="1"/>
            </p:cNvSpPr>
            <p:nvPr/>
          </p:nvSpPr>
          <p:spPr bwMode="auto">
            <a:xfrm>
              <a:off x="9502511" y="1717151"/>
              <a:ext cx="0" cy="390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 name="Rectangle 85">
              <a:extLst>
                <a:ext uri="{FF2B5EF4-FFF2-40B4-BE49-F238E27FC236}">
                  <a16:creationId xmlns:a16="http://schemas.microsoft.com/office/drawing/2014/main" id="{441904FE-5963-47A6-BF30-F84F93FF872E}"/>
                </a:ext>
              </a:extLst>
            </p:cNvPr>
            <p:cNvSpPr>
              <a:spLocks noChangeArrowheads="1"/>
            </p:cNvSpPr>
            <p:nvPr/>
          </p:nvSpPr>
          <p:spPr bwMode="auto">
            <a:xfrm>
              <a:off x="9502511" y="1717151"/>
              <a:ext cx="19050" cy="390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Rectangle 86">
              <a:extLst>
                <a:ext uri="{FF2B5EF4-FFF2-40B4-BE49-F238E27FC236}">
                  <a16:creationId xmlns:a16="http://schemas.microsoft.com/office/drawing/2014/main" id="{A4AB3B6A-4F99-4F5D-89B4-562F6715181E}"/>
                </a:ext>
              </a:extLst>
            </p:cNvPr>
            <p:cNvSpPr>
              <a:spLocks noChangeArrowheads="1"/>
            </p:cNvSpPr>
            <p:nvPr/>
          </p:nvSpPr>
          <p:spPr bwMode="auto">
            <a:xfrm>
              <a:off x="8554773" y="2107676"/>
              <a:ext cx="234315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Line 87">
              <a:extLst>
                <a:ext uri="{FF2B5EF4-FFF2-40B4-BE49-F238E27FC236}">
                  <a16:creationId xmlns:a16="http://schemas.microsoft.com/office/drawing/2014/main" id="{93F8A3F8-2705-4329-A5FC-ECAFD2F5A891}"/>
                </a:ext>
              </a:extLst>
            </p:cNvPr>
            <p:cNvSpPr>
              <a:spLocks noChangeShapeType="1"/>
            </p:cNvSpPr>
            <p:nvPr/>
          </p:nvSpPr>
          <p:spPr bwMode="auto">
            <a:xfrm>
              <a:off x="9502511" y="2147364"/>
              <a:ext cx="0" cy="39211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Rectangle 88">
              <a:extLst>
                <a:ext uri="{FF2B5EF4-FFF2-40B4-BE49-F238E27FC236}">
                  <a16:creationId xmlns:a16="http://schemas.microsoft.com/office/drawing/2014/main" id="{9F48399F-15AF-4A4D-AD27-2A6FF1545730}"/>
                </a:ext>
              </a:extLst>
            </p:cNvPr>
            <p:cNvSpPr>
              <a:spLocks noChangeArrowheads="1"/>
            </p:cNvSpPr>
            <p:nvPr/>
          </p:nvSpPr>
          <p:spPr bwMode="auto">
            <a:xfrm>
              <a:off x="9502511" y="2147364"/>
              <a:ext cx="19050" cy="392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Rectangle 89">
              <a:extLst>
                <a:ext uri="{FF2B5EF4-FFF2-40B4-BE49-F238E27FC236}">
                  <a16:creationId xmlns:a16="http://schemas.microsoft.com/office/drawing/2014/main" id="{927A2425-A24C-4B0F-AAD8-430E1976B5E6}"/>
                </a:ext>
              </a:extLst>
            </p:cNvPr>
            <p:cNvSpPr>
              <a:spLocks noChangeArrowheads="1"/>
            </p:cNvSpPr>
            <p:nvPr/>
          </p:nvSpPr>
          <p:spPr bwMode="auto">
            <a:xfrm>
              <a:off x="5779823" y="2539476"/>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Line 90">
              <a:extLst>
                <a:ext uri="{FF2B5EF4-FFF2-40B4-BE49-F238E27FC236}">
                  <a16:creationId xmlns:a16="http://schemas.microsoft.com/office/drawing/2014/main" id="{19AADDD5-0770-436B-802A-3347987363B5}"/>
                </a:ext>
              </a:extLst>
            </p:cNvPr>
            <p:cNvSpPr>
              <a:spLocks noChangeShapeType="1"/>
            </p:cNvSpPr>
            <p:nvPr/>
          </p:nvSpPr>
          <p:spPr bwMode="auto">
            <a:xfrm>
              <a:off x="5779823" y="2971276"/>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Rectangle 91">
              <a:extLst>
                <a:ext uri="{FF2B5EF4-FFF2-40B4-BE49-F238E27FC236}">
                  <a16:creationId xmlns:a16="http://schemas.microsoft.com/office/drawing/2014/main" id="{DC5C84B3-3F28-4553-8292-8C9A80AC20AE}"/>
                </a:ext>
              </a:extLst>
            </p:cNvPr>
            <p:cNvSpPr>
              <a:spLocks noChangeArrowheads="1"/>
            </p:cNvSpPr>
            <p:nvPr/>
          </p:nvSpPr>
          <p:spPr bwMode="auto">
            <a:xfrm>
              <a:off x="5779823" y="2971276"/>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Line 92">
              <a:extLst>
                <a:ext uri="{FF2B5EF4-FFF2-40B4-BE49-F238E27FC236}">
                  <a16:creationId xmlns:a16="http://schemas.microsoft.com/office/drawing/2014/main" id="{3887251F-E492-44E4-A0EA-432631987594}"/>
                </a:ext>
              </a:extLst>
            </p:cNvPr>
            <p:cNvSpPr>
              <a:spLocks noChangeShapeType="1"/>
            </p:cNvSpPr>
            <p:nvPr/>
          </p:nvSpPr>
          <p:spPr bwMode="auto">
            <a:xfrm>
              <a:off x="7097448" y="2971276"/>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 name="Rectangle 93">
              <a:extLst>
                <a:ext uri="{FF2B5EF4-FFF2-40B4-BE49-F238E27FC236}">
                  <a16:creationId xmlns:a16="http://schemas.microsoft.com/office/drawing/2014/main" id="{6E4E178F-6185-44BC-8429-549AA8461FA6}"/>
                </a:ext>
              </a:extLst>
            </p:cNvPr>
            <p:cNvSpPr>
              <a:spLocks noChangeArrowheads="1"/>
            </p:cNvSpPr>
            <p:nvPr/>
          </p:nvSpPr>
          <p:spPr bwMode="auto">
            <a:xfrm>
              <a:off x="7097448" y="2971276"/>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Line 94">
              <a:extLst>
                <a:ext uri="{FF2B5EF4-FFF2-40B4-BE49-F238E27FC236}">
                  <a16:creationId xmlns:a16="http://schemas.microsoft.com/office/drawing/2014/main" id="{7F2CEEE4-98D9-462F-9B01-3EB02DC14845}"/>
                </a:ext>
              </a:extLst>
            </p:cNvPr>
            <p:cNvSpPr>
              <a:spLocks noChangeShapeType="1"/>
            </p:cNvSpPr>
            <p:nvPr/>
          </p:nvSpPr>
          <p:spPr bwMode="auto">
            <a:xfrm>
              <a:off x="8554773" y="2971276"/>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2" name="Rectangle 95">
              <a:extLst>
                <a:ext uri="{FF2B5EF4-FFF2-40B4-BE49-F238E27FC236}">
                  <a16:creationId xmlns:a16="http://schemas.microsoft.com/office/drawing/2014/main" id="{09BB0AF8-FC42-43AB-89EF-451D12953AE9}"/>
                </a:ext>
              </a:extLst>
            </p:cNvPr>
            <p:cNvSpPr>
              <a:spLocks noChangeArrowheads="1"/>
            </p:cNvSpPr>
            <p:nvPr/>
          </p:nvSpPr>
          <p:spPr bwMode="auto">
            <a:xfrm>
              <a:off x="8554773" y="2971276"/>
              <a:ext cx="23034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Rectangle 96">
              <a:extLst>
                <a:ext uri="{FF2B5EF4-FFF2-40B4-BE49-F238E27FC236}">
                  <a16:creationId xmlns:a16="http://schemas.microsoft.com/office/drawing/2014/main" id="{CADFFE8C-5A88-4003-8943-6E4712797CEA}"/>
                </a:ext>
              </a:extLst>
            </p:cNvPr>
            <p:cNvSpPr>
              <a:spLocks noChangeArrowheads="1"/>
            </p:cNvSpPr>
            <p:nvPr/>
          </p:nvSpPr>
          <p:spPr bwMode="auto">
            <a:xfrm>
              <a:off x="5741723" y="1245664"/>
              <a:ext cx="38100" cy="2176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Rectangle 97">
              <a:extLst>
                <a:ext uri="{FF2B5EF4-FFF2-40B4-BE49-F238E27FC236}">
                  <a16:creationId xmlns:a16="http://schemas.microsoft.com/office/drawing/2014/main" id="{DF4CA7FA-B0F7-4008-A05E-39884D51CA45}"/>
                </a:ext>
              </a:extLst>
            </p:cNvPr>
            <p:cNvSpPr>
              <a:spLocks noChangeArrowheads="1"/>
            </p:cNvSpPr>
            <p:nvPr/>
          </p:nvSpPr>
          <p:spPr bwMode="auto">
            <a:xfrm>
              <a:off x="7054586" y="1677464"/>
              <a:ext cx="42863" cy="1744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Rectangle 98">
              <a:extLst>
                <a:ext uri="{FF2B5EF4-FFF2-40B4-BE49-F238E27FC236}">
                  <a16:creationId xmlns:a16="http://schemas.microsoft.com/office/drawing/2014/main" id="{C0C1FA61-75D3-4C71-9751-CB8C1D6E44C3}"/>
                </a:ext>
              </a:extLst>
            </p:cNvPr>
            <p:cNvSpPr>
              <a:spLocks noChangeArrowheads="1"/>
            </p:cNvSpPr>
            <p:nvPr/>
          </p:nvSpPr>
          <p:spPr bwMode="auto">
            <a:xfrm>
              <a:off x="8515086" y="1285351"/>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Line 99">
              <a:extLst>
                <a:ext uri="{FF2B5EF4-FFF2-40B4-BE49-F238E27FC236}">
                  <a16:creationId xmlns:a16="http://schemas.microsoft.com/office/drawing/2014/main" id="{4B0CAE87-8223-4C19-BA64-B907EC62F4E9}"/>
                </a:ext>
              </a:extLst>
            </p:cNvPr>
            <p:cNvSpPr>
              <a:spLocks noChangeShapeType="1"/>
            </p:cNvSpPr>
            <p:nvPr/>
          </p:nvSpPr>
          <p:spPr bwMode="auto">
            <a:xfrm>
              <a:off x="9502511" y="2579164"/>
              <a:ext cx="0" cy="8032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 name="Rectangle 100">
              <a:extLst>
                <a:ext uri="{FF2B5EF4-FFF2-40B4-BE49-F238E27FC236}">
                  <a16:creationId xmlns:a16="http://schemas.microsoft.com/office/drawing/2014/main" id="{0770E13B-F107-4855-9836-C030C25FD0F7}"/>
                </a:ext>
              </a:extLst>
            </p:cNvPr>
            <p:cNvSpPr>
              <a:spLocks noChangeArrowheads="1"/>
            </p:cNvSpPr>
            <p:nvPr/>
          </p:nvSpPr>
          <p:spPr bwMode="auto">
            <a:xfrm>
              <a:off x="9502511" y="2579164"/>
              <a:ext cx="19050" cy="8032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Rectangle 101">
              <a:extLst>
                <a:ext uri="{FF2B5EF4-FFF2-40B4-BE49-F238E27FC236}">
                  <a16:creationId xmlns:a16="http://schemas.microsoft.com/office/drawing/2014/main" id="{4E456E16-6AAB-4F8E-9E5D-0294A917B27E}"/>
                </a:ext>
              </a:extLst>
            </p:cNvPr>
            <p:cNvSpPr>
              <a:spLocks noChangeArrowheads="1"/>
            </p:cNvSpPr>
            <p:nvPr/>
          </p:nvSpPr>
          <p:spPr bwMode="auto">
            <a:xfrm>
              <a:off x="5779823" y="3382439"/>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Rectangle 102">
              <a:extLst>
                <a:ext uri="{FF2B5EF4-FFF2-40B4-BE49-F238E27FC236}">
                  <a16:creationId xmlns:a16="http://schemas.microsoft.com/office/drawing/2014/main" id="{7AE95055-DAC4-4260-A808-2E7EC9F455FE}"/>
                </a:ext>
              </a:extLst>
            </p:cNvPr>
            <p:cNvSpPr>
              <a:spLocks noChangeArrowheads="1"/>
            </p:cNvSpPr>
            <p:nvPr/>
          </p:nvSpPr>
          <p:spPr bwMode="auto">
            <a:xfrm>
              <a:off x="10858236" y="1285351"/>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Line 103">
              <a:extLst>
                <a:ext uri="{FF2B5EF4-FFF2-40B4-BE49-F238E27FC236}">
                  <a16:creationId xmlns:a16="http://schemas.microsoft.com/office/drawing/2014/main" id="{271040F3-0892-4982-98EB-8B5603F80BFA}"/>
                </a:ext>
              </a:extLst>
            </p:cNvPr>
            <p:cNvSpPr>
              <a:spLocks noChangeShapeType="1"/>
            </p:cNvSpPr>
            <p:nvPr/>
          </p:nvSpPr>
          <p:spPr bwMode="auto">
            <a:xfrm>
              <a:off x="5760773"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Rectangle 104">
              <a:extLst>
                <a:ext uri="{FF2B5EF4-FFF2-40B4-BE49-F238E27FC236}">
                  <a16:creationId xmlns:a16="http://schemas.microsoft.com/office/drawing/2014/main" id="{0A804313-45D6-4929-BA4F-CD4EA3BF6F0B}"/>
                </a:ext>
              </a:extLst>
            </p:cNvPr>
            <p:cNvSpPr>
              <a:spLocks noChangeArrowheads="1"/>
            </p:cNvSpPr>
            <p:nvPr/>
          </p:nvSpPr>
          <p:spPr bwMode="auto">
            <a:xfrm>
              <a:off x="5760773" y="3422126"/>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Line 105">
              <a:extLst>
                <a:ext uri="{FF2B5EF4-FFF2-40B4-BE49-F238E27FC236}">
                  <a16:creationId xmlns:a16="http://schemas.microsoft.com/office/drawing/2014/main" id="{F384FAE5-F7B0-49FE-B26B-ACA06A5C6CC1}"/>
                </a:ext>
              </a:extLst>
            </p:cNvPr>
            <p:cNvSpPr>
              <a:spLocks noChangeShapeType="1"/>
            </p:cNvSpPr>
            <p:nvPr/>
          </p:nvSpPr>
          <p:spPr bwMode="auto">
            <a:xfrm>
              <a:off x="7076811"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Rectangle 106">
              <a:extLst>
                <a:ext uri="{FF2B5EF4-FFF2-40B4-BE49-F238E27FC236}">
                  <a16:creationId xmlns:a16="http://schemas.microsoft.com/office/drawing/2014/main" id="{E1C26072-E5B3-4228-86F4-74F2D7F8F37C}"/>
                </a:ext>
              </a:extLst>
            </p:cNvPr>
            <p:cNvSpPr>
              <a:spLocks noChangeArrowheads="1"/>
            </p:cNvSpPr>
            <p:nvPr/>
          </p:nvSpPr>
          <p:spPr bwMode="auto">
            <a:xfrm>
              <a:off x="7076811" y="3422126"/>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Line 107">
              <a:extLst>
                <a:ext uri="{FF2B5EF4-FFF2-40B4-BE49-F238E27FC236}">
                  <a16:creationId xmlns:a16="http://schemas.microsoft.com/office/drawing/2014/main" id="{6AA2855C-6A49-43FE-892A-6FE49A0BC42A}"/>
                </a:ext>
              </a:extLst>
            </p:cNvPr>
            <p:cNvSpPr>
              <a:spLocks noChangeShapeType="1"/>
            </p:cNvSpPr>
            <p:nvPr/>
          </p:nvSpPr>
          <p:spPr bwMode="auto">
            <a:xfrm>
              <a:off x="8535723"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Rectangle 108">
              <a:extLst>
                <a:ext uri="{FF2B5EF4-FFF2-40B4-BE49-F238E27FC236}">
                  <a16:creationId xmlns:a16="http://schemas.microsoft.com/office/drawing/2014/main" id="{21F4C7BF-D6C0-41D0-8A19-DB8CF73B73AB}"/>
                </a:ext>
              </a:extLst>
            </p:cNvPr>
            <p:cNvSpPr>
              <a:spLocks noChangeArrowheads="1"/>
            </p:cNvSpPr>
            <p:nvPr/>
          </p:nvSpPr>
          <p:spPr bwMode="auto">
            <a:xfrm>
              <a:off x="8535723" y="3422126"/>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Rectangle 110">
              <a:extLst>
                <a:ext uri="{FF2B5EF4-FFF2-40B4-BE49-F238E27FC236}">
                  <a16:creationId xmlns:a16="http://schemas.microsoft.com/office/drawing/2014/main" id="{4808607D-41E3-4C52-86E1-D60AC69BE7A5}"/>
                </a:ext>
              </a:extLst>
            </p:cNvPr>
            <p:cNvSpPr>
              <a:spLocks noChangeArrowheads="1"/>
            </p:cNvSpPr>
            <p:nvPr/>
          </p:nvSpPr>
          <p:spPr bwMode="auto">
            <a:xfrm>
              <a:off x="9505950" y="3373820"/>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Line 111">
              <a:extLst>
                <a:ext uri="{FF2B5EF4-FFF2-40B4-BE49-F238E27FC236}">
                  <a16:creationId xmlns:a16="http://schemas.microsoft.com/office/drawing/2014/main" id="{50CC1314-80FE-4096-8FB6-F6023ED89C6F}"/>
                </a:ext>
              </a:extLst>
            </p:cNvPr>
            <p:cNvSpPr>
              <a:spLocks noChangeShapeType="1"/>
            </p:cNvSpPr>
            <p:nvPr/>
          </p:nvSpPr>
          <p:spPr bwMode="auto">
            <a:xfrm>
              <a:off x="10877286"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112">
              <a:extLst>
                <a:ext uri="{FF2B5EF4-FFF2-40B4-BE49-F238E27FC236}">
                  <a16:creationId xmlns:a16="http://schemas.microsoft.com/office/drawing/2014/main" id="{D6691EE7-FF36-4321-97C7-4B897CC72843}"/>
                </a:ext>
              </a:extLst>
            </p:cNvPr>
            <p:cNvSpPr>
              <a:spLocks noChangeArrowheads="1"/>
            </p:cNvSpPr>
            <p:nvPr/>
          </p:nvSpPr>
          <p:spPr bwMode="auto">
            <a:xfrm>
              <a:off x="10877286" y="3422126"/>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Line 115">
              <a:extLst>
                <a:ext uri="{FF2B5EF4-FFF2-40B4-BE49-F238E27FC236}">
                  <a16:creationId xmlns:a16="http://schemas.microsoft.com/office/drawing/2014/main" id="{E7912379-27B5-4526-A28D-595AD1ED11FE}"/>
                </a:ext>
              </a:extLst>
            </p:cNvPr>
            <p:cNvSpPr>
              <a:spLocks noChangeShapeType="1"/>
            </p:cNvSpPr>
            <p:nvPr/>
          </p:nvSpPr>
          <p:spPr bwMode="auto">
            <a:xfrm>
              <a:off x="10897923" y="12663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Rectangle 116">
              <a:extLst>
                <a:ext uri="{FF2B5EF4-FFF2-40B4-BE49-F238E27FC236}">
                  <a16:creationId xmlns:a16="http://schemas.microsoft.com/office/drawing/2014/main" id="{26B2B008-AEFF-4531-B86E-7452CE25C1B4}"/>
                </a:ext>
              </a:extLst>
            </p:cNvPr>
            <p:cNvSpPr>
              <a:spLocks noChangeArrowheads="1"/>
            </p:cNvSpPr>
            <p:nvPr/>
          </p:nvSpPr>
          <p:spPr bwMode="auto">
            <a:xfrm>
              <a:off x="10897923" y="1266301"/>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Line 117">
              <a:extLst>
                <a:ext uri="{FF2B5EF4-FFF2-40B4-BE49-F238E27FC236}">
                  <a16:creationId xmlns:a16="http://schemas.microsoft.com/office/drawing/2014/main" id="{EA115B01-3333-4A51-809D-27EF63530F7D}"/>
                </a:ext>
              </a:extLst>
            </p:cNvPr>
            <p:cNvSpPr>
              <a:spLocks noChangeShapeType="1"/>
            </p:cNvSpPr>
            <p:nvPr/>
          </p:nvSpPr>
          <p:spPr bwMode="auto">
            <a:xfrm>
              <a:off x="10897923" y="1696514"/>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Rectangle 118">
              <a:extLst>
                <a:ext uri="{FF2B5EF4-FFF2-40B4-BE49-F238E27FC236}">
                  <a16:creationId xmlns:a16="http://schemas.microsoft.com/office/drawing/2014/main" id="{E543A899-0357-4A45-9458-49C9D4BD04AF}"/>
                </a:ext>
              </a:extLst>
            </p:cNvPr>
            <p:cNvSpPr>
              <a:spLocks noChangeArrowheads="1"/>
            </p:cNvSpPr>
            <p:nvPr/>
          </p:nvSpPr>
          <p:spPr bwMode="auto">
            <a:xfrm>
              <a:off x="10897923" y="1696514"/>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Line 119">
              <a:extLst>
                <a:ext uri="{FF2B5EF4-FFF2-40B4-BE49-F238E27FC236}">
                  <a16:creationId xmlns:a16="http://schemas.microsoft.com/office/drawing/2014/main" id="{B888E545-B0A3-46C3-83CB-0139554789B1}"/>
                </a:ext>
              </a:extLst>
            </p:cNvPr>
            <p:cNvSpPr>
              <a:spLocks noChangeShapeType="1"/>
            </p:cNvSpPr>
            <p:nvPr/>
          </p:nvSpPr>
          <p:spPr bwMode="auto">
            <a:xfrm>
              <a:off x="10897923" y="2128314"/>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120">
              <a:extLst>
                <a:ext uri="{FF2B5EF4-FFF2-40B4-BE49-F238E27FC236}">
                  <a16:creationId xmlns:a16="http://schemas.microsoft.com/office/drawing/2014/main" id="{AF18BDE8-E8EA-4E8C-A014-6AAAD6534531}"/>
                </a:ext>
              </a:extLst>
            </p:cNvPr>
            <p:cNvSpPr>
              <a:spLocks noChangeArrowheads="1"/>
            </p:cNvSpPr>
            <p:nvPr/>
          </p:nvSpPr>
          <p:spPr bwMode="auto">
            <a:xfrm>
              <a:off x="10897923" y="2128314"/>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Line 121">
              <a:extLst>
                <a:ext uri="{FF2B5EF4-FFF2-40B4-BE49-F238E27FC236}">
                  <a16:creationId xmlns:a16="http://schemas.microsoft.com/office/drawing/2014/main" id="{72B03064-8FF8-432F-89B1-3D2583C2AD1C}"/>
                </a:ext>
              </a:extLst>
            </p:cNvPr>
            <p:cNvSpPr>
              <a:spLocks noChangeShapeType="1"/>
            </p:cNvSpPr>
            <p:nvPr/>
          </p:nvSpPr>
          <p:spPr bwMode="auto">
            <a:xfrm>
              <a:off x="10897923" y="2558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122">
              <a:extLst>
                <a:ext uri="{FF2B5EF4-FFF2-40B4-BE49-F238E27FC236}">
                  <a16:creationId xmlns:a16="http://schemas.microsoft.com/office/drawing/2014/main" id="{8D3443AB-C26E-486B-AA06-9461F9198ACF}"/>
                </a:ext>
              </a:extLst>
            </p:cNvPr>
            <p:cNvSpPr>
              <a:spLocks noChangeArrowheads="1"/>
            </p:cNvSpPr>
            <p:nvPr/>
          </p:nvSpPr>
          <p:spPr bwMode="auto">
            <a:xfrm>
              <a:off x="10897923" y="2558526"/>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Line 123">
              <a:extLst>
                <a:ext uri="{FF2B5EF4-FFF2-40B4-BE49-F238E27FC236}">
                  <a16:creationId xmlns:a16="http://schemas.microsoft.com/office/drawing/2014/main" id="{EF064A47-5A42-496B-A7B5-6978CF4FCBBF}"/>
                </a:ext>
              </a:extLst>
            </p:cNvPr>
            <p:cNvSpPr>
              <a:spLocks noChangeShapeType="1"/>
            </p:cNvSpPr>
            <p:nvPr/>
          </p:nvSpPr>
          <p:spPr bwMode="auto">
            <a:xfrm>
              <a:off x="10897923" y="29712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9" name="Rectangle 124">
              <a:extLst>
                <a:ext uri="{FF2B5EF4-FFF2-40B4-BE49-F238E27FC236}">
                  <a16:creationId xmlns:a16="http://schemas.microsoft.com/office/drawing/2014/main" id="{49A36D56-28EE-4666-A275-6AE7750CE592}"/>
                </a:ext>
              </a:extLst>
            </p:cNvPr>
            <p:cNvSpPr>
              <a:spLocks noChangeArrowheads="1"/>
            </p:cNvSpPr>
            <p:nvPr/>
          </p:nvSpPr>
          <p:spPr bwMode="auto">
            <a:xfrm>
              <a:off x="10897923" y="2971276"/>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Line 125">
              <a:extLst>
                <a:ext uri="{FF2B5EF4-FFF2-40B4-BE49-F238E27FC236}">
                  <a16:creationId xmlns:a16="http://schemas.microsoft.com/office/drawing/2014/main" id="{79BE7433-5845-4FDF-9E89-5A1D6B13E801}"/>
                </a:ext>
              </a:extLst>
            </p:cNvPr>
            <p:cNvSpPr>
              <a:spLocks noChangeShapeType="1"/>
            </p:cNvSpPr>
            <p:nvPr/>
          </p:nvSpPr>
          <p:spPr bwMode="auto">
            <a:xfrm>
              <a:off x="10897923" y="3401489"/>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Rectangle 126">
              <a:extLst>
                <a:ext uri="{FF2B5EF4-FFF2-40B4-BE49-F238E27FC236}">
                  <a16:creationId xmlns:a16="http://schemas.microsoft.com/office/drawing/2014/main" id="{E0476957-C0B2-4556-97B9-8F467DFD92D3}"/>
                </a:ext>
              </a:extLst>
            </p:cNvPr>
            <p:cNvSpPr>
              <a:spLocks noChangeArrowheads="1"/>
            </p:cNvSpPr>
            <p:nvPr/>
          </p:nvSpPr>
          <p:spPr bwMode="auto">
            <a:xfrm>
              <a:off x="10897923" y="3401489"/>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Line 127">
              <a:extLst>
                <a:ext uri="{FF2B5EF4-FFF2-40B4-BE49-F238E27FC236}">
                  <a16:creationId xmlns:a16="http://schemas.microsoft.com/office/drawing/2014/main" id="{C546968D-E144-432F-BEF1-9C5E66D1081F}"/>
                </a:ext>
              </a:extLst>
            </p:cNvPr>
            <p:cNvSpPr>
              <a:spLocks noChangeShapeType="1"/>
            </p:cNvSpPr>
            <p:nvPr/>
          </p:nvSpPr>
          <p:spPr bwMode="auto">
            <a:xfrm>
              <a:off x="5760773" y="3812651"/>
              <a:ext cx="513715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Rectangle 128">
              <a:extLst>
                <a:ext uri="{FF2B5EF4-FFF2-40B4-BE49-F238E27FC236}">
                  <a16:creationId xmlns:a16="http://schemas.microsoft.com/office/drawing/2014/main" id="{62455AFA-998D-499B-B9A4-84EB94EB2B35}"/>
                </a:ext>
              </a:extLst>
            </p:cNvPr>
            <p:cNvSpPr>
              <a:spLocks noChangeArrowheads="1"/>
            </p:cNvSpPr>
            <p:nvPr/>
          </p:nvSpPr>
          <p:spPr bwMode="auto">
            <a:xfrm>
              <a:off x="5760773" y="3812651"/>
              <a:ext cx="515620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5" name="Line 121">
            <a:extLst>
              <a:ext uri="{FF2B5EF4-FFF2-40B4-BE49-F238E27FC236}">
                <a16:creationId xmlns:a16="http://schemas.microsoft.com/office/drawing/2014/main" id="{4AE280A9-1188-4C8D-8BC2-84F587F12366}"/>
              </a:ext>
            </a:extLst>
          </p:cNvPr>
          <p:cNvSpPr>
            <a:spLocks noChangeShapeType="1"/>
          </p:cNvSpPr>
          <p:nvPr/>
        </p:nvSpPr>
        <p:spPr bwMode="auto">
          <a:xfrm>
            <a:off x="9553401" y="51144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Rectangle 122">
            <a:extLst>
              <a:ext uri="{FF2B5EF4-FFF2-40B4-BE49-F238E27FC236}">
                <a16:creationId xmlns:a16="http://schemas.microsoft.com/office/drawing/2014/main" id="{17CB71C2-A36A-4FA6-82DC-C24672E6C6D3}"/>
              </a:ext>
            </a:extLst>
          </p:cNvPr>
          <p:cNvSpPr>
            <a:spLocks noChangeArrowheads="1"/>
          </p:cNvSpPr>
          <p:nvPr/>
        </p:nvSpPr>
        <p:spPr bwMode="auto">
          <a:xfrm>
            <a:off x="9553401" y="5114481"/>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Line 123">
            <a:extLst>
              <a:ext uri="{FF2B5EF4-FFF2-40B4-BE49-F238E27FC236}">
                <a16:creationId xmlns:a16="http://schemas.microsoft.com/office/drawing/2014/main" id="{833A103D-0317-48C0-9C30-B5A034ADF162}"/>
              </a:ext>
            </a:extLst>
          </p:cNvPr>
          <p:cNvSpPr>
            <a:spLocks noChangeShapeType="1"/>
          </p:cNvSpPr>
          <p:nvPr/>
        </p:nvSpPr>
        <p:spPr bwMode="auto">
          <a:xfrm>
            <a:off x="9553401" y="552723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Rectangle 124">
            <a:extLst>
              <a:ext uri="{FF2B5EF4-FFF2-40B4-BE49-F238E27FC236}">
                <a16:creationId xmlns:a16="http://schemas.microsoft.com/office/drawing/2014/main" id="{3554C71D-AD7E-4EF1-B06A-88C3730FAB9F}"/>
              </a:ext>
            </a:extLst>
          </p:cNvPr>
          <p:cNvSpPr>
            <a:spLocks noChangeArrowheads="1"/>
          </p:cNvSpPr>
          <p:nvPr/>
        </p:nvSpPr>
        <p:spPr bwMode="auto">
          <a:xfrm>
            <a:off x="9553401" y="5527231"/>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Rectangle 55">
            <a:extLst>
              <a:ext uri="{FF2B5EF4-FFF2-40B4-BE49-F238E27FC236}">
                <a16:creationId xmlns:a16="http://schemas.microsoft.com/office/drawing/2014/main" id="{95FD478D-65C5-4284-877D-EEF8EA543A1E}"/>
              </a:ext>
            </a:extLst>
          </p:cNvPr>
          <p:cNvSpPr>
            <a:spLocks noChangeArrowheads="1"/>
          </p:cNvSpPr>
          <p:nvPr/>
        </p:nvSpPr>
        <p:spPr bwMode="auto">
          <a:xfrm>
            <a:off x="9524520" y="5107955"/>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0.5</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grpSp>
        <p:nvGrpSpPr>
          <p:cNvPr id="388" name="Group 387">
            <a:extLst>
              <a:ext uri="{FF2B5EF4-FFF2-40B4-BE49-F238E27FC236}">
                <a16:creationId xmlns:a16="http://schemas.microsoft.com/office/drawing/2014/main" id="{91CB9A01-F6A0-4BF1-9499-BFA7B77180C8}"/>
              </a:ext>
            </a:extLst>
          </p:cNvPr>
          <p:cNvGrpSpPr/>
          <p:nvPr/>
        </p:nvGrpSpPr>
        <p:grpSpPr>
          <a:xfrm>
            <a:off x="6399213" y="3297520"/>
            <a:ext cx="5175250" cy="3017838"/>
            <a:chOff x="5741723" y="834501"/>
            <a:chExt cx="5175250" cy="3017838"/>
          </a:xfrm>
        </p:grpSpPr>
        <p:sp>
          <p:nvSpPr>
            <p:cNvPr id="389" name="AutoShape 40">
              <a:extLst>
                <a:ext uri="{FF2B5EF4-FFF2-40B4-BE49-F238E27FC236}">
                  <a16:creationId xmlns:a16="http://schemas.microsoft.com/office/drawing/2014/main" id="{3C445F92-3F6F-4172-B8CA-532287B37E46}"/>
                </a:ext>
              </a:extLst>
            </p:cNvPr>
            <p:cNvSpPr>
              <a:spLocks noChangeAspect="1" noChangeArrowheads="1" noTextEdit="1"/>
            </p:cNvSpPr>
            <p:nvPr/>
          </p:nvSpPr>
          <p:spPr bwMode="auto">
            <a:xfrm>
              <a:off x="5760773" y="834501"/>
              <a:ext cx="51403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Rectangle 43">
              <a:extLst>
                <a:ext uri="{FF2B5EF4-FFF2-40B4-BE49-F238E27FC236}">
                  <a16:creationId xmlns:a16="http://schemas.microsoft.com/office/drawing/2014/main" id="{1A7D76F8-BF84-4325-871F-07EC7607B2C3}"/>
                </a:ext>
              </a:extLst>
            </p:cNvPr>
            <p:cNvSpPr>
              <a:spLocks noChangeArrowheads="1"/>
            </p:cNvSpPr>
            <p:nvPr/>
          </p:nvSpPr>
          <p:spPr bwMode="auto">
            <a:xfrm>
              <a:off x="5787549" y="1328762"/>
              <a:ext cx="2733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C00000"/>
                  </a:solidFill>
                </a:rPr>
                <a:t>Posterior Probabilities</a:t>
              </a:r>
              <a:endParaRPr kumimoji="0" lang="en-US" altLang="en-US" sz="2000" b="0" i="0" u="none" strike="noStrike" cap="none" normalizeH="0" baseline="0" dirty="0">
                <a:ln>
                  <a:noFill/>
                </a:ln>
                <a:solidFill>
                  <a:srgbClr val="C00000"/>
                </a:solidFill>
                <a:effectLst/>
              </a:endParaRPr>
            </a:p>
          </p:txBody>
        </p:sp>
        <p:sp>
          <p:nvSpPr>
            <p:cNvPr id="391" name="Rectangle 44">
              <a:extLst>
                <a:ext uri="{FF2B5EF4-FFF2-40B4-BE49-F238E27FC236}">
                  <a16:creationId xmlns:a16="http://schemas.microsoft.com/office/drawing/2014/main" id="{6DEBA865-3610-40EE-B5BC-D2714080F9AB}"/>
                </a:ext>
              </a:extLst>
            </p:cNvPr>
            <p:cNvSpPr>
              <a:spLocks noChangeArrowheads="1"/>
            </p:cNvSpPr>
            <p:nvPr/>
          </p:nvSpPr>
          <p:spPr bwMode="auto">
            <a:xfrm>
              <a:off x="8597636" y="1328214"/>
              <a:ext cx="19380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a:t>
              </a:r>
              <a:r>
                <a:rPr lang="en-US" altLang="en-US" sz="2100" dirty="0">
                  <a:solidFill>
                    <a:srgbClr val="000000"/>
                  </a:solidFill>
                </a:rPr>
                <a:t>State</a:t>
              </a:r>
              <a:r>
                <a:rPr kumimoji="0" lang="en-US" altLang="en-US" sz="2100" b="0" i="0" u="none" strike="noStrike" cap="none" normalizeH="0" baseline="0" dirty="0">
                  <a:ln>
                    <a:noFill/>
                  </a:ln>
                  <a:solidFill>
                    <a:srgbClr val="000000"/>
                  </a:solidFill>
                  <a:effectLst/>
                  <a:latin typeface="Arial" panose="020B0604020202020204" pitchFamily="34" charset="0"/>
                </a:rPr>
                <a:t>|</a:t>
              </a:r>
              <a:r>
                <a:rPr lang="en-US" altLang="en-US" sz="2100" dirty="0">
                  <a:solidFill>
                    <a:srgbClr val="000000"/>
                  </a:solidFill>
                </a:rPr>
                <a:t>Finding</a:t>
              </a:r>
              <a:r>
                <a:rPr kumimoji="0" lang="en-US" altLang="en-US" sz="21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2" name="Rectangle 45">
              <a:extLst>
                <a:ext uri="{FF2B5EF4-FFF2-40B4-BE49-F238E27FC236}">
                  <a16:creationId xmlns:a16="http://schemas.microsoft.com/office/drawing/2014/main" id="{6014C471-C6ED-4BFB-88AB-896361C6CEA9}"/>
                </a:ext>
              </a:extLst>
            </p:cNvPr>
            <p:cNvSpPr>
              <a:spLocks noChangeArrowheads="1"/>
            </p:cNvSpPr>
            <p:nvPr/>
          </p:nvSpPr>
          <p:spPr bwMode="auto">
            <a:xfrm>
              <a:off x="5822686" y="1760014"/>
              <a:ext cx="10429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State of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3" name="Rectangle 46">
              <a:extLst>
                <a:ext uri="{FF2B5EF4-FFF2-40B4-BE49-F238E27FC236}">
                  <a16:creationId xmlns:a16="http://schemas.microsoft.com/office/drawing/2014/main" id="{A015BCAB-3AC2-4CED-BD40-3FDF4F447038}"/>
                </a:ext>
              </a:extLst>
            </p:cNvPr>
            <p:cNvSpPr>
              <a:spLocks noChangeArrowheads="1"/>
            </p:cNvSpPr>
            <p:nvPr/>
          </p:nvSpPr>
          <p:spPr bwMode="auto">
            <a:xfrm>
              <a:off x="7548298" y="1760014"/>
              <a:ext cx="6810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Prior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4" name="Rectangle 47">
              <a:extLst>
                <a:ext uri="{FF2B5EF4-FFF2-40B4-BE49-F238E27FC236}">
                  <a16:creationId xmlns:a16="http://schemas.microsoft.com/office/drawing/2014/main" id="{CFAEF8FF-D2A6-4FE1-8F0F-F7DF7ACA33C5}"/>
                </a:ext>
              </a:extLst>
            </p:cNvPr>
            <p:cNvSpPr>
              <a:spLocks noChangeArrowheads="1"/>
            </p:cNvSpPr>
            <p:nvPr/>
          </p:nvSpPr>
          <p:spPr bwMode="auto">
            <a:xfrm>
              <a:off x="8597636" y="1760014"/>
              <a:ext cx="990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Finding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5" name="Rectangle 48">
              <a:extLst>
                <a:ext uri="{FF2B5EF4-FFF2-40B4-BE49-F238E27FC236}">
                  <a16:creationId xmlns:a16="http://schemas.microsoft.com/office/drawing/2014/main" id="{36B7170C-5446-48EA-9028-8EDD4A6E4865}"/>
                </a:ext>
              </a:extLst>
            </p:cNvPr>
            <p:cNvSpPr>
              <a:spLocks noChangeArrowheads="1"/>
            </p:cNvSpPr>
            <p:nvPr/>
          </p:nvSpPr>
          <p:spPr bwMode="auto">
            <a:xfrm>
              <a:off x="5822686" y="2190226"/>
              <a:ext cx="917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Nature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6" name="Rectangle 49">
              <a:extLst>
                <a:ext uri="{FF2B5EF4-FFF2-40B4-BE49-F238E27FC236}">
                  <a16:creationId xmlns:a16="http://schemas.microsoft.com/office/drawing/2014/main" id="{F19400D3-7E7B-4F39-8D0C-A7B2F95AE728}"/>
                </a:ext>
              </a:extLst>
            </p:cNvPr>
            <p:cNvSpPr>
              <a:spLocks noChangeArrowheads="1"/>
            </p:cNvSpPr>
            <p:nvPr/>
          </p:nvSpPr>
          <p:spPr bwMode="auto">
            <a:xfrm>
              <a:off x="7199048" y="2190226"/>
              <a:ext cx="1358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Probability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7" name="Rectangle 50">
              <a:extLst>
                <a:ext uri="{FF2B5EF4-FFF2-40B4-BE49-F238E27FC236}">
                  <a16:creationId xmlns:a16="http://schemas.microsoft.com/office/drawing/2014/main" id="{7B1F5F2A-34A1-4BF0-9239-0732F019C06A}"/>
                </a:ext>
              </a:extLst>
            </p:cNvPr>
            <p:cNvSpPr>
              <a:spLocks noChangeArrowheads="1"/>
            </p:cNvSpPr>
            <p:nvPr/>
          </p:nvSpPr>
          <p:spPr bwMode="auto">
            <a:xfrm>
              <a:off x="8946886" y="2190226"/>
              <a:ext cx="279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F</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8" name="Rectangle 51">
              <a:extLst>
                <a:ext uri="{FF2B5EF4-FFF2-40B4-BE49-F238E27FC236}">
                  <a16:creationId xmlns:a16="http://schemas.microsoft.com/office/drawing/2014/main" id="{705E31A2-48E8-4FBE-980C-04A052E88A95}"/>
                </a:ext>
              </a:extLst>
            </p:cNvPr>
            <p:cNvSpPr>
              <a:spLocks noChangeArrowheads="1"/>
            </p:cNvSpPr>
            <p:nvPr/>
          </p:nvSpPr>
          <p:spPr bwMode="auto">
            <a:xfrm>
              <a:off x="10118461" y="2190226"/>
              <a:ext cx="3095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9" name="Rectangle 52">
              <a:extLst>
                <a:ext uri="{FF2B5EF4-FFF2-40B4-BE49-F238E27FC236}">
                  <a16:creationId xmlns:a16="http://schemas.microsoft.com/office/drawing/2014/main" id="{1629B983-B38A-46F9-A5A3-1879FDD9EF6B}"/>
                </a:ext>
              </a:extLst>
            </p:cNvPr>
            <p:cNvSpPr>
              <a:spLocks noChangeArrowheads="1"/>
            </p:cNvSpPr>
            <p:nvPr/>
          </p:nvSpPr>
          <p:spPr bwMode="auto">
            <a:xfrm>
              <a:off x="5822686" y="2622026"/>
              <a:ext cx="444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0" name="Rectangle 56">
              <a:extLst>
                <a:ext uri="{FF2B5EF4-FFF2-40B4-BE49-F238E27FC236}">
                  <a16:creationId xmlns:a16="http://schemas.microsoft.com/office/drawing/2014/main" id="{130E8004-50C8-4774-821E-294A0C371B44}"/>
                </a:ext>
              </a:extLst>
            </p:cNvPr>
            <p:cNvSpPr>
              <a:spLocks noChangeArrowheads="1"/>
            </p:cNvSpPr>
            <p:nvPr/>
          </p:nvSpPr>
          <p:spPr bwMode="auto">
            <a:xfrm>
              <a:off x="5822686" y="3033189"/>
              <a:ext cx="5270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Arial" panose="020B0604020202020204" pitchFamily="34" charset="0"/>
                </a:rPr>
                <a:t>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1" name="Line 64">
              <a:extLst>
                <a:ext uri="{FF2B5EF4-FFF2-40B4-BE49-F238E27FC236}">
                  <a16:creationId xmlns:a16="http://schemas.microsoft.com/office/drawing/2014/main" id="{5C0762FC-2894-40C1-B53D-5A592A638E6F}"/>
                </a:ext>
              </a:extLst>
            </p:cNvPr>
            <p:cNvSpPr>
              <a:spLocks noChangeShapeType="1"/>
            </p:cNvSpPr>
            <p:nvPr/>
          </p:nvSpPr>
          <p:spPr bwMode="auto">
            <a:xfrm>
              <a:off x="7076811" y="834501"/>
              <a:ext cx="0" cy="19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2" name="Rectangle 65">
              <a:extLst>
                <a:ext uri="{FF2B5EF4-FFF2-40B4-BE49-F238E27FC236}">
                  <a16:creationId xmlns:a16="http://schemas.microsoft.com/office/drawing/2014/main" id="{0ECB0A69-F212-462E-A605-B8D7C967FB21}"/>
                </a:ext>
              </a:extLst>
            </p:cNvPr>
            <p:cNvSpPr>
              <a:spLocks noChangeArrowheads="1"/>
            </p:cNvSpPr>
            <p:nvPr/>
          </p:nvSpPr>
          <p:spPr bwMode="auto">
            <a:xfrm>
              <a:off x="7076811" y="834501"/>
              <a:ext cx="20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Rectangle 68">
              <a:extLst>
                <a:ext uri="{FF2B5EF4-FFF2-40B4-BE49-F238E27FC236}">
                  <a16:creationId xmlns:a16="http://schemas.microsoft.com/office/drawing/2014/main" id="{B6171591-1218-4554-B0F9-3BBEF2867624}"/>
                </a:ext>
              </a:extLst>
            </p:cNvPr>
            <p:cNvSpPr>
              <a:spLocks noChangeArrowheads="1"/>
            </p:cNvSpPr>
            <p:nvPr/>
          </p:nvSpPr>
          <p:spPr bwMode="auto">
            <a:xfrm>
              <a:off x="5779823" y="1245664"/>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Line 71">
              <a:extLst>
                <a:ext uri="{FF2B5EF4-FFF2-40B4-BE49-F238E27FC236}">
                  <a16:creationId xmlns:a16="http://schemas.microsoft.com/office/drawing/2014/main" id="{837941EF-B0FF-465D-9461-52CD6102AA0E}"/>
                </a:ext>
              </a:extLst>
            </p:cNvPr>
            <p:cNvSpPr>
              <a:spLocks noChangeShapeType="1"/>
            </p:cNvSpPr>
            <p:nvPr/>
          </p:nvSpPr>
          <p:spPr bwMode="auto">
            <a:xfrm>
              <a:off x="5779823" y="1696514"/>
              <a:ext cx="12747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5" name="Rectangle 72">
              <a:extLst>
                <a:ext uri="{FF2B5EF4-FFF2-40B4-BE49-F238E27FC236}">
                  <a16:creationId xmlns:a16="http://schemas.microsoft.com/office/drawing/2014/main" id="{DF941B3D-827D-4E1D-B831-281CF76E26CB}"/>
                </a:ext>
              </a:extLst>
            </p:cNvPr>
            <p:cNvSpPr>
              <a:spLocks noChangeArrowheads="1"/>
            </p:cNvSpPr>
            <p:nvPr/>
          </p:nvSpPr>
          <p:spPr bwMode="auto">
            <a:xfrm>
              <a:off x="5779823" y="1696514"/>
              <a:ext cx="12747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Rectangle 75">
              <a:extLst>
                <a:ext uri="{FF2B5EF4-FFF2-40B4-BE49-F238E27FC236}">
                  <a16:creationId xmlns:a16="http://schemas.microsoft.com/office/drawing/2014/main" id="{7B6198FF-AE7A-4E38-9FC8-2BC011A1444A}"/>
                </a:ext>
              </a:extLst>
            </p:cNvPr>
            <p:cNvSpPr>
              <a:spLocks noChangeArrowheads="1"/>
            </p:cNvSpPr>
            <p:nvPr/>
          </p:nvSpPr>
          <p:spPr bwMode="auto">
            <a:xfrm>
              <a:off x="7097448" y="1677464"/>
              <a:ext cx="1457325"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Line 78">
              <a:extLst>
                <a:ext uri="{FF2B5EF4-FFF2-40B4-BE49-F238E27FC236}">
                  <a16:creationId xmlns:a16="http://schemas.microsoft.com/office/drawing/2014/main" id="{05E3530A-15C3-41D2-916F-D38749DD8043}"/>
                </a:ext>
              </a:extLst>
            </p:cNvPr>
            <p:cNvSpPr>
              <a:spLocks noChangeShapeType="1"/>
            </p:cNvSpPr>
            <p:nvPr/>
          </p:nvSpPr>
          <p:spPr bwMode="auto">
            <a:xfrm>
              <a:off x="8554773" y="1696514"/>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8" name="Rectangle 79">
              <a:extLst>
                <a:ext uri="{FF2B5EF4-FFF2-40B4-BE49-F238E27FC236}">
                  <a16:creationId xmlns:a16="http://schemas.microsoft.com/office/drawing/2014/main" id="{F6A6FD7B-3C8B-4826-A032-48A483942F42}"/>
                </a:ext>
              </a:extLst>
            </p:cNvPr>
            <p:cNvSpPr>
              <a:spLocks noChangeArrowheads="1"/>
            </p:cNvSpPr>
            <p:nvPr/>
          </p:nvSpPr>
          <p:spPr bwMode="auto">
            <a:xfrm>
              <a:off x="8554773" y="1696514"/>
              <a:ext cx="2303463"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Line 80">
              <a:extLst>
                <a:ext uri="{FF2B5EF4-FFF2-40B4-BE49-F238E27FC236}">
                  <a16:creationId xmlns:a16="http://schemas.microsoft.com/office/drawing/2014/main" id="{82C5048C-0578-463A-9455-139DC000CBAD}"/>
                </a:ext>
              </a:extLst>
            </p:cNvPr>
            <p:cNvSpPr>
              <a:spLocks noChangeShapeType="1"/>
            </p:cNvSpPr>
            <p:nvPr/>
          </p:nvSpPr>
          <p:spPr bwMode="auto">
            <a:xfrm>
              <a:off x="5779823" y="2128314"/>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0" name="Rectangle 81">
              <a:extLst>
                <a:ext uri="{FF2B5EF4-FFF2-40B4-BE49-F238E27FC236}">
                  <a16:creationId xmlns:a16="http://schemas.microsoft.com/office/drawing/2014/main" id="{D224878E-3099-4626-AF8B-1A0AA262EE34}"/>
                </a:ext>
              </a:extLst>
            </p:cNvPr>
            <p:cNvSpPr>
              <a:spLocks noChangeArrowheads="1"/>
            </p:cNvSpPr>
            <p:nvPr/>
          </p:nvSpPr>
          <p:spPr bwMode="auto">
            <a:xfrm>
              <a:off x="5779823" y="2128314"/>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Line 82">
              <a:extLst>
                <a:ext uri="{FF2B5EF4-FFF2-40B4-BE49-F238E27FC236}">
                  <a16:creationId xmlns:a16="http://schemas.microsoft.com/office/drawing/2014/main" id="{2B3513CF-75A0-4924-9292-DC474B68F05A}"/>
                </a:ext>
              </a:extLst>
            </p:cNvPr>
            <p:cNvSpPr>
              <a:spLocks noChangeShapeType="1"/>
            </p:cNvSpPr>
            <p:nvPr/>
          </p:nvSpPr>
          <p:spPr bwMode="auto">
            <a:xfrm>
              <a:off x="7097448" y="2128314"/>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 name="Rectangle 83">
              <a:extLst>
                <a:ext uri="{FF2B5EF4-FFF2-40B4-BE49-F238E27FC236}">
                  <a16:creationId xmlns:a16="http://schemas.microsoft.com/office/drawing/2014/main" id="{12B5F228-5806-471E-B3B0-E59CA4001C34}"/>
                </a:ext>
              </a:extLst>
            </p:cNvPr>
            <p:cNvSpPr>
              <a:spLocks noChangeArrowheads="1"/>
            </p:cNvSpPr>
            <p:nvPr/>
          </p:nvSpPr>
          <p:spPr bwMode="auto">
            <a:xfrm>
              <a:off x="7097448" y="2128314"/>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 name="Line 84">
              <a:extLst>
                <a:ext uri="{FF2B5EF4-FFF2-40B4-BE49-F238E27FC236}">
                  <a16:creationId xmlns:a16="http://schemas.microsoft.com/office/drawing/2014/main" id="{034A1D6C-7A4F-44B6-A0E4-CFFB20A8AEA8}"/>
                </a:ext>
              </a:extLst>
            </p:cNvPr>
            <p:cNvSpPr>
              <a:spLocks noChangeShapeType="1"/>
            </p:cNvSpPr>
            <p:nvPr/>
          </p:nvSpPr>
          <p:spPr bwMode="auto">
            <a:xfrm>
              <a:off x="9502511" y="1717151"/>
              <a:ext cx="0" cy="390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4" name="Rectangle 85">
              <a:extLst>
                <a:ext uri="{FF2B5EF4-FFF2-40B4-BE49-F238E27FC236}">
                  <a16:creationId xmlns:a16="http://schemas.microsoft.com/office/drawing/2014/main" id="{71C27273-FD8C-4843-9E72-90DF5746F36B}"/>
                </a:ext>
              </a:extLst>
            </p:cNvPr>
            <p:cNvSpPr>
              <a:spLocks noChangeArrowheads="1"/>
            </p:cNvSpPr>
            <p:nvPr/>
          </p:nvSpPr>
          <p:spPr bwMode="auto">
            <a:xfrm>
              <a:off x="9502511" y="1717151"/>
              <a:ext cx="19050" cy="390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Rectangle 86">
              <a:extLst>
                <a:ext uri="{FF2B5EF4-FFF2-40B4-BE49-F238E27FC236}">
                  <a16:creationId xmlns:a16="http://schemas.microsoft.com/office/drawing/2014/main" id="{0F1FF4C3-7816-41AB-9446-2A74B5F5DFE4}"/>
                </a:ext>
              </a:extLst>
            </p:cNvPr>
            <p:cNvSpPr>
              <a:spLocks noChangeArrowheads="1"/>
            </p:cNvSpPr>
            <p:nvPr/>
          </p:nvSpPr>
          <p:spPr bwMode="auto">
            <a:xfrm>
              <a:off x="8554773" y="2107676"/>
              <a:ext cx="234315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Line 87">
              <a:extLst>
                <a:ext uri="{FF2B5EF4-FFF2-40B4-BE49-F238E27FC236}">
                  <a16:creationId xmlns:a16="http://schemas.microsoft.com/office/drawing/2014/main" id="{5C6E8CDA-750C-40C9-99E0-0983A7065691}"/>
                </a:ext>
              </a:extLst>
            </p:cNvPr>
            <p:cNvSpPr>
              <a:spLocks noChangeShapeType="1"/>
            </p:cNvSpPr>
            <p:nvPr/>
          </p:nvSpPr>
          <p:spPr bwMode="auto">
            <a:xfrm>
              <a:off x="9502511" y="2147364"/>
              <a:ext cx="0" cy="39211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Rectangle 88">
              <a:extLst>
                <a:ext uri="{FF2B5EF4-FFF2-40B4-BE49-F238E27FC236}">
                  <a16:creationId xmlns:a16="http://schemas.microsoft.com/office/drawing/2014/main" id="{31BEEF24-0B30-4EE4-8D5B-A27F635FC78E}"/>
                </a:ext>
              </a:extLst>
            </p:cNvPr>
            <p:cNvSpPr>
              <a:spLocks noChangeArrowheads="1"/>
            </p:cNvSpPr>
            <p:nvPr/>
          </p:nvSpPr>
          <p:spPr bwMode="auto">
            <a:xfrm>
              <a:off x="9502511" y="2147364"/>
              <a:ext cx="19050" cy="392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8" name="Rectangle 89">
              <a:extLst>
                <a:ext uri="{FF2B5EF4-FFF2-40B4-BE49-F238E27FC236}">
                  <a16:creationId xmlns:a16="http://schemas.microsoft.com/office/drawing/2014/main" id="{455D6E4C-96CB-4EE2-9CAA-E2FEDA0531E9}"/>
                </a:ext>
              </a:extLst>
            </p:cNvPr>
            <p:cNvSpPr>
              <a:spLocks noChangeArrowheads="1"/>
            </p:cNvSpPr>
            <p:nvPr/>
          </p:nvSpPr>
          <p:spPr bwMode="auto">
            <a:xfrm>
              <a:off x="5779823" y="2539476"/>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9" name="Line 90">
              <a:extLst>
                <a:ext uri="{FF2B5EF4-FFF2-40B4-BE49-F238E27FC236}">
                  <a16:creationId xmlns:a16="http://schemas.microsoft.com/office/drawing/2014/main" id="{67EC1836-2AAC-4A3E-9F46-15E376E6782B}"/>
                </a:ext>
              </a:extLst>
            </p:cNvPr>
            <p:cNvSpPr>
              <a:spLocks noChangeShapeType="1"/>
            </p:cNvSpPr>
            <p:nvPr/>
          </p:nvSpPr>
          <p:spPr bwMode="auto">
            <a:xfrm>
              <a:off x="5779823" y="2971276"/>
              <a:ext cx="12747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Rectangle 91">
              <a:extLst>
                <a:ext uri="{FF2B5EF4-FFF2-40B4-BE49-F238E27FC236}">
                  <a16:creationId xmlns:a16="http://schemas.microsoft.com/office/drawing/2014/main" id="{60E248DC-3235-4872-A288-1CE318936C63}"/>
                </a:ext>
              </a:extLst>
            </p:cNvPr>
            <p:cNvSpPr>
              <a:spLocks noChangeArrowheads="1"/>
            </p:cNvSpPr>
            <p:nvPr/>
          </p:nvSpPr>
          <p:spPr bwMode="auto">
            <a:xfrm>
              <a:off x="5779823" y="2971276"/>
              <a:ext cx="12747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Line 92">
              <a:extLst>
                <a:ext uri="{FF2B5EF4-FFF2-40B4-BE49-F238E27FC236}">
                  <a16:creationId xmlns:a16="http://schemas.microsoft.com/office/drawing/2014/main" id="{B544DD02-6192-4DB5-BF5D-BB8CC99CC631}"/>
                </a:ext>
              </a:extLst>
            </p:cNvPr>
            <p:cNvSpPr>
              <a:spLocks noChangeShapeType="1"/>
            </p:cNvSpPr>
            <p:nvPr/>
          </p:nvSpPr>
          <p:spPr bwMode="auto">
            <a:xfrm>
              <a:off x="7097448" y="2971276"/>
              <a:ext cx="1417638"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Rectangle 93">
              <a:extLst>
                <a:ext uri="{FF2B5EF4-FFF2-40B4-BE49-F238E27FC236}">
                  <a16:creationId xmlns:a16="http://schemas.microsoft.com/office/drawing/2014/main" id="{8CD4448B-350F-4638-BC43-F676D743E32F}"/>
                </a:ext>
              </a:extLst>
            </p:cNvPr>
            <p:cNvSpPr>
              <a:spLocks noChangeArrowheads="1"/>
            </p:cNvSpPr>
            <p:nvPr/>
          </p:nvSpPr>
          <p:spPr bwMode="auto">
            <a:xfrm>
              <a:off x="7097448" y="2971276"/>
              <a:ext cx="1417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Line 94">
              <a:extLst>
                <a:ext uri="{FF2B5EF4-FFF2-40B4-BE49-F238E27FC236}">
                  <a16:creationId xmlns:a16="http://schemas.microsoft.com/office/drawing/2014/main" id="{DEF676B3-9241-4D75-B8ED-022ABA6F0171}"/>
                </a:ext>
              </a:extLst>
            </p:cNvPr>
            <p:cNvSpPr>
              <a:spLocks noChangeShapeType="1"/>
            </p:cNvSpPr>
            <p:nvPr/>
          </p:nvSpPr>
          <p:spPr bwMode="auto">
            <a:xfrm>
              <a:off x="8554773" y="2971276"/>
              <a:ext cx="23034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Rectangle 95">
              <a:extLst>
                <a:ext uri="{FF2B5EF4-FFF2-40B4-BE49-F238E27FC236}">
                  <a16:creationId xmlns:a16="http://schemas.microsoft.com/office/drawing/2014/main" id="{67C2ECBC-91EE-443B-989A-A6F0D3B2F165}"/>
                </a:ext>
              </a:extLst>
            </p:cNvPr>
            <p:cNvSpPr>
              <a:spLocks noChangeArrowheads="1"/>
            </p:cNvSpPr>
            <p:nvPr/>
          </p:nvSpPr>
          <p:spPr bwMode="auto">
            <a:xfrm>
              <a:off x="8554773" y="2971276"/>
              <a:ext cx="2303463"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Rectangle 96">
              <a:extLst>
                <a:ext uri="{FF2B5EF4-FFF2-40B4-BE49-F238E27FC236}">
                  <a16:creationId xmlns:a16="http://schemas.microsoft.com/office/drawing/2014/main" id="{4706B03A-9191-471E-95E7-080014094771}"/>
                </a:ext>
              </a:extLst>
            </p:cNvPr>
            <p:cNvSpPr>
              <a:spLocks noChangeArrowheads="1"/>
            </p:cNvSpPr>
            <p:nvPr/>
          </p:nvSpPr>
          <p:spPr bwMode="auto">
            <a:xfrm>
              <a:off x="5741723" y="1245664"/>
              <a:ext cx="38100" cy="2176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Rectangle 97">
              <a:extLst>
                <a:ext uri="{FF2B5EF4-FFF2-40B4-BE49-F238E27FC236}">
                  <a16:creationId xmlns:a16="http://schemas.microsoft.com/office/drawing/2014/main" id="{759AC88C-C02F-4C26-80C7-B16C7A6906DF}"/>
                </a:ext>
              </a:extLst>
            </p:cNvPr>
            <p:cNvSpPr>
              <a:spLocks noChangeArrowheads="1"/>
            </p:cNvSpPr>
            <p:nvPr/>
          </p:nvSpPr>
          <p:spPr bwMode="auto">
            <a:xfrm>
              <a:off x="7054586" y="1677464"/>
              <a:ext cx="42863" cy="1744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Rectangle 98">
              <a:extLst>
                <a:ext uri="{FF2B5EF4-FFF2-40B4-BE49-F238E27FC236}">
                  <a16:creationId xmlns:a16="http://schemas.microsoft.com/office/drawing/2014/main" id="{A7152473-F256-41E0-8FC3-0A6A3B82860B}"/>
                </a:ext>
              </a:extLst>
            </p:cNvPr>
            <p:cNvSpPr>
              <a:spLocks noChangeArrowheads="1"/>
            </p:cNvSpPr>
            <p:nvPr/>
          </p:nvSpPr>
          <p:spPr bwMode="auto">
            <a:xfrm>
              <a:off x="8515086" y="1285351"/>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Line 99">
              <a:extLst>
                <a:ext uri="{FF2B5EF4-FFF2-40B4-BE49-F238E27FC236}">
                  <a16:creationId xmlns:a16="http://schemas.microsoft.com/office/drawing/2014/main" id="{DEB1BBE3-F264-4C68-B269-EC130E87D08B}"/>
                </a:ext>
              </a:extLst>
            </p:cNvPr>
            <p:cNvSpPr>
              <a:spLocks noChangeShapeType="1"/>
            </p:cNvSpPr>
            <p:nvPr/>
          </p:nvSpPr>
          <p:spPr bwMode="auto">
            <a:xfrm>
              <a:off x="9502511" y="2579164"/>
              <a:ext cx="0" cy="8032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Rectangle 100">
              <a:extLst>
                <a:ext uri="{FF2B5EF4-FFF2-40B4-BE49-F238E27FC236}">
                  <a16:creationId xmlns:a16="http://schemas.microsoft.com/office/drawing/2014/main" id="{D0B28B7B-D479-4F8E-BD3D-30B6ADECA90D}"/>
                </a:ext>
              </a:extLst>
            </p:cNvPr>
            <p:cNvSpPr>
              <a:spLocks noChangeArrowheads="1"/>
            </p:cNvSpPr>
            <p:nvPr/>
          </p:nvSpPr>
          <p:spPr bwMode="auto">
            <a:xfrm>
              <a:off x="9502511" y="2579164"/>
              <a:ext cx="19050" cy="8032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Rectangle 101">
              <a:extLst>
                <a:ext uri="{FF2B5EF4-FFF2-40B4-BE49-F238E27FC236}">
                  <a16:creationId xmlns:a16="http://schemas.microsoft.com/office/drawing/2014/main" id="{8E756633-2E94-4EEA-9F0B-27B604A6C015}"/>
                </a:ext>
              </a:extLst>
            </p:cNvPr>
            <p:cNvSpPr>
              <a:spLocks noChangeArrowheads="1"/>
            </p:cNvSpPr>
            <p:nvPr/>
          </p:nvSpPr>
          <p:spPr bwMode="auto">
            <a:xfrm>
              <a:off x="5779823" y="3382439"/>
              <a:ext cx="5118100" cy="39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Rectangle 102">
              <a:extLst>
                <a:ext uri="{FF2B5EF4-FFF2-40B4-BE49-F238E27FC236}">
                  <a16:creationId xmlns:a16="http://schemas.microsoft.com/office/drawing/2014/main" id="{37B033F3-9E00-4017-9D2A-541070714321}"/>
                </a:ext>
              </a:extLst>
            </p:cNvPr>
            <p:cNvSpPr>
              <a:spLocks noChangeArrowheads="1"/>
            </p:cNvSpPr>
            <p:nvPr/>
          </p:nvSpPr>
          <p:spPr bwMode="auto">
            <a:xfrm>
              <a:off x="10858236" y="1285351"/>
              <a:ext cx="39688" cy="2136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Line 103">
              <a:extLst>
                <a:ext uri="{FF2B5EF4-FFF2-40B4-BE49-F238E27FC236}">
                  <a16:creationId xmlns:a16="http://schemas.microsoft.com/office/drawing/2014/main" id="{0DE60858-FD6F-44A9-9269-41C4DEDAAECE}"/>
                </a:ext>
              </a:extLst>
            </p:cNvPr>
            <p:cNvSpPr>
              <a:spLocks noChangeShapeType="1"/>
            </p:cNvSpPr>
            <p:nvPr/>
          </p:nvSpPr>
          <p:spPr bwMode="auto">
            <a:xfrm>
              <a:off x="5760773"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Rectangle 104">
              <a:extLst>
                <a:ext uri="{FF2B5EF4-FFF2-40B4-BE49-F238E27FC236}">
                  <a16:creationId xmlns:a16="http://schemas.microsoft.com/office/drawing/2014/main" id="{E64688EE-7586-4022-A691-32BEC98C392A}"/>
                </a:ext>
              </a:extLst>
            </p:cNvPr>
            <p:cNvSpPr>
              <a:spLocks noChangeArrowheads="1"/>
            </p:cNvSpPr>
            <p:nvPr/>
          </p:nvSpPr>
          <p:spPr bwMode="auto">
            <a:xfrm>
              <a:off x="5760773" y="3422126"/>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Line 105">
              <a:extLst>
                <a:ext uri="{FF2B5EF4-FFF2-40B4-BE49-F238E27FC236}">
                  <a16:creationId xmlns:a16="http://schemas.microsoft.com/office/drawing/2014/main" id="{6F5D86CC-AA78-4E63-B33D-777132172805}"/>
                </a:ext>
              </a:extLst>
            </p:cNvPr>
            <p:cNvSpPr>
              <a:spLocks noChangeShapeType="1"/>
            </p:cNvSpPr>
            <p:nvPr/>
          </p:nvSpPr>
          <p:spPr bwMode="auto">
            <a:xfrm>
              <a:off x="7076811"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Rectangle 106">
              <a:extLst>
                <a:ext uri="{FF2B5EF4-FFF2-40B4-BE49-F238E27FC236}">
                  <a16:creationId xmlns:a16="http://schemas.microsoft.com/office/drawing/2014/main" id="{D7A6E133-CB8C-4E77-B00F-CFBC7353DFBE}"/>
                </a:ext>
              </a:extLst>
            </p:cNvPr>
            <p:cNvSpPr>
              <a:spLocks noChangeArrowheads="1"/>
            </p:cNvSpPr>
            <p:nvPr/>
          </p:nvSpPr>
          <p:spPr bwMode="auto">
            <a:xfrm>
              <a:off x="7076811" y="3422126"/>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Line 107">
              <a:extLst>
                <a:ext uri="{FF2B5EF4-FFF2-40B4-BE49-F238E27FC236}">
                  <a16:creationId xmlns:a16="http://schemas.microsoft.com/office/drawing/2014/main" id="{A739FADE-6726-4B2E-BD33-28289790F99E}"/>
                </a:ext>
              </a:extLst>
            </p:cNvPr>
            <p:cNvSpPr>
              <a:spLocks noChangeShapeType="1"/>
            </p:cNvSpPr>
            <p:nvPr/>
          </p:nvSpPr>
          <p:spPr bwMode="auto">
            <a:xfrm>
              <a:off x="8535723"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Rectangle 108">
              <a:extLst>
                <a:ext uri="{FF2B5EF4-FFF2-40B4-BE49-F238E27FC236}">
                  <a16:creationId xmlns:a16="http://schemas.microsoft.com/office/drawing/2014/main" id="{8BF50E99-F75A-4D9B-9DE6-3E2D32C08471}"/>
                </a:ext>
              </a:extLst>
            </p:cNvPr>
            <p:cNvSpPr>
              <a:spLocks noChangeArrowheads="1"/>
            </p:cNvSpPr>
            <p:nvPr/>
          </p:nvSpPr>
          <p:spPr bwMode="auto">
            <a:xfrm>
              <a:off x="8535723" y="3422126"/>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Rectangle 110">
              <a:extLst>
                <a:ext uri="{FF2B5EF4-FFF2-40B4-BE49-F238E27FC236}">
                  <a16:creationId xmlns:a16="http://schemas.microsoft.com/office/drawing/2014/main" id="{D6EABB08-0AD7-4720-838D-AFAF597DFBDA}"/>
                </a:ext>
              </a:extLst>
            </p:cNvPr>
            <p:cNvSpPr>
              <a:spLocks noChangeArrowheads="1"/>
            </p:cNvSpPr>
            <p:nvPr/>
          </p:nvSpPr>
          <p:spPr bwMode="auto">
            <a:xfrm>
              <a:off x="9505950" y="3373820"/>
              <a:ext cx="19050"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Line 111">
              <a:extLst>
                <a:ext uri="{FF2B5EF4-FFF2-40B4-BE49-F238E27FC236}">
                  <a16:creationId xmlns:a16="http://schemas.microsoft.com/office/drawing/2014/main" id="{DDDE8630-7096-4C71-BD27-D23D782F65DA}"/>
                </a:ext>
              </a:extLst>
            </p:cNvPr>
            <p:cNvSpPr>
              <a:spLocks noChangeShapeType="1"/>
            </p:cNvSpPr>
            <p:nvPr/>
          </p:nvSpPr>
          <p:spPr bwMode="auto">
            <a:xfrm>
              <a:off x="10877286" y="3422126"/>
              <a:ext cx="1588" cy="41116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Rectangle 112">
              <a:extLst>
                <a:ext uri="{FF2B5EF4-FFF2-40B4-BE49-F238E27FC236}">
                  <a16:creationId xmlns:a16="http://schemas.microsoft.com/office/drawing/2014/main" id="{00B2E459-BF92-43A0-91AF-2270EF19F14A}"/>
                </a:ext>
              </a:extLst>
            </p:cNvPr>
            <p:cNvSpPr>
              <a:spLocks noChangeArrowheads="1"/>
            </p:cNvSpPr>
            <p:nvPr/>
          </p:nvSpPr>
          <p:spPr bwMode="auto">
            <a:xfrm>
              <a:off x="10877286" y="3422126"/>
              <a:ext cx="20638" cy="4302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Line 115">
              <a:extLst>
                <a:ext uri="{FF2B5EF4-FFF2-40B4-BE49-F238E27FC236}">
                  <a16:creationId xmlns:a16="http://schemas.microsoft.com/office/drawing/2014/main" id="{47FFC61E-EA1B-4BBD-A7A4-28F3DBFE951E}"/>
                </a:ext>
              </a:extLst>
            </p:cNvPr>
            <p:cNvSpPr>
              <a:spLocks noChangeShapeType="1"/>
            </p:cNvSpPr>
            <p:nvPr/>
          </p:nvSpPr>
          <p:spPr bwMode="auto">
            <a:xfrm>
              <a:off x="10897923" y="12663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Rectangle 116">
              <a:extLst>
                <a:ext uri="{FF2B5EF4-FFF2-40B4-BE49-F238E27FC236}">
                  <a16:creationId xmlns:a16="http://schemas.microsoft.com/office/drawing/2014/main" id="{EE453501-3A76-4A75-A66B-EB2AC927A4A1}"/>
                </a:ext>
              </a:extLst>
            </p:cNvPr>
            <p:cNvSpPr>
              <a:spLocks noChangeArrowheads="1"/>
            </p:cNvSpPr>
            <p:nvPr/>
          </p:nvSpPr>
          <p:spPr bwMode="auto">
            <a:xfrm>
              <a:off x="10897923" y="1266301"/>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Line 117">
              <a:extLst>
                <a:ext uri="{FF2B5EF4-FFF2-40B4-BE49-F238E27FC236}">
                  <a16:creationId xmlns:a16="http://schemas.microsoft.com/office/drawing/2014/main" id="{841FB64E-5249-4E50-8CAE-9574C83E3AB7}"/>
                </a:ext>
              </a:extLst>
            </p:cNvPr>
            <p:cNvSpPr>
              <a:spLocks noChangeShapeType="1"/>
            </p:cNvSpPr>
            <p:nvPr/>
          </p:nvSpPr>
          <p:spPr bwMode="auto">
            <a:xfrm>
              <a:off x="10897923" y="1696514"/>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Rectangle 118">
              <a:extLst>
                <a:ext uri="{FF2B5EF4-FFF2-40B4-BE49-F238E27FC236}">
                  <a16:creationId xmlns:a16="http://schemas.microsoft.com/office/drawing/2014/main" id="{085D7A7F-CD22-4B30-850E-A71A4AD5599F}"/>
                </a:ext>
              </a:extLst>
            </p:cNvPr>
            <p:cNvSpPr>
              <a:spLocks noChangeArrowheads="1"/>
            </p:cNvSpPr>
            <p:nvPr/>
          </p:nvSpPr>
          <p:spPr bwMode="auto">
            <a:xfrm>
              <a:off x="10897923" y="1696514"/>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Line 119">
              <a:extLst>
                <a:ext uri="{FF2B5EF4-FFF2-40B4-BE49-F238E27FC236}">
                  <a16:creationId xmlns:a16="http://schemas.microsoft.com/office/drawing/2014/main" id="{649E4FE5-FCC7-41B2-A9CE-6180E37B749A}"/>
                </a:ext>
              </a:extLst>
            </p:cNvPr>
            <p:cNvSpPr>
              <a:spLocks noChangeShapeType="1"/>
            </p:cNvSpPr>
            <p:nvPr/>
          </p:nvSpPr>
          <p:spPr bwMode="auto">
            <a:xfrm>
              <a:off x="10897923" y="2128314"/>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6" name="Rectangle 120">
              <a:extLst>
                <a:ext uri="{FF2B5EF4-FFF2-40B4-BE49-F238E27FC236}">
                  <a16:creationId xmlns:a16="http://schemas.microsoft.com/office/drawing/2014/main" id="{4D8A83F1-5061-4DEF-B0AD-0F7681175D02}"/>
                </a:ext>
              </a:extLst>
            </p:cNvPr>
            <p:cNvSpPr>
              <a:spLocks noChangeArrowheads="1"/>
            </p:cNvSpPr>
            <p:nvPr/>
          </p:nvSpPr>
          <p:spPr bwMode="auto">
            <a:xfrm>
              <a:off x="10897923" y="2128314"/>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Line 121">
              <a:extLst>
                <a:ext uri="{FF2B5EF4-FFF2-40B4-BE49-F238E27FC236}">
                  <a16:creationId xmlns:a16="http://schemas.microsoft.com/office/drawing/2014/main" id="{7F447FE9-4572-4051-ABD8-7BBF03DACF14}"/>
                </a:ext>
              </a:extLst>
            </p:cNvPr>
            <p:cNvSpPr>
              <a:spLocks noChangeShapeType="1"/>
            </p:cNvSpPr>
            <p:nvPr/>
          </p:nvSpPr>
          <p:spPr bwMode="auto">
            <a:xfrm>
              <a:off x="10897923" y="2558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8" name="Rectangle 122">
              <a:extLst>
                <a:ext uri="{FF2B5EF4-FFF2-40B4-BE49-F238E27FC236}">
                  <a16:creationId xmlns:a16="http://schemas.microsoft.com/office/drawing/2014/main" id="{A9AE0370-7649-4C78-A1A1-F6141A8CBE27}"/>
                </a:ext>
              </a:extLst>
            </p:cNvPr>
            <p:cNvSpPr>
              <a:spLocks noChangeArrowheads="1"/>
            </p:cNvSpPr>
            <p:nvPr/>
          </p:nvSpPr>
          <p:spPr bwMode="auto">
            <a:xfrm>
              <a:off x="10897923" y="2558526"/>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Line 123">
              <a:extLst>
                <a:ext uri="{FF2B5EF4-FFF2-40B4-BE49-F238E27FC236}">
                  <a16:creationId xmlns:a16="http://schemas.microsoft.com/office/drawing/2014/main" id="{1D02E4DC-0E12-44F0-9F16-B08DC3AB4B76}"/>
                </a:ext>
              </a:extLst>
            </p:cNvPr>
            <p:cNvSpPr>
              <a:spLocks noChangeShapeType="1"/>
            </p:cNvSpPr>
            <p:nvPr/>
          </p:nvSpPr>
          <p:spPr bwMode="auto">
            <a:xfrm>
              <a:off x="10897923" y="29712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0" name="Rectangle 124">
              <a:extLst>
                <a:ext uri="{FF2B5EF4-FFF2-40B4-BE49-F238E27FC236}">
                  <a16:creationId xmlns:a16="http://schemas.microsoft.com/office/drawing/2014/main" id="{AAAF16D3-CE65-41AD-A9A1-FA6C580B659B}"/>
                </a:ext>
              </a:extLst>
            </p:cNvPr>
            <p:cNvSpPr>
              <a:spLocks noChangeArrowheads="1"/>
            </p:cNvSpPr>
            <p:nvPr/>
          </p:nvSpPr>
          <p:spPr bwMode="auto">
            <a:xfrm>
              <a:off x="10897923" y="2971276"/>
              <a:ext cx="19050"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Line 125">
              <a:extLst>
                <a:ext uri="{FF2B5EF4-FFF2-40B4-BE49-F238E27FC236}">
                  <a16:creationId xmlns:a16="http://schemas.microsoft.com/office/drawing/2014/main" id="{DF968E8C-9064-4802-902C-F7F6245F01F7}"/>
                </a:ext>
              </a:extLst>
            </p:cNvPr>
            <p:cNvSpPr>
              <a:spLocks noChangeShapeType="1"/>
            </p:cNvSpPr>
            <p:nvPr/>
          </p:nvSpPr>
          <p:spPr bwMode="auto">
            <a:xfrm>
              <a:off x="10897923" y="3401489"/>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Rectangle 126">
              <a:extLst>
                <a:ext uri="{FF2B5EF4-FFF2-40B4-BE49-F238E27FC236}">
                  <a16:creationId xmlns:a16="http://schemas.microsoft.com/office/drawing/2014/main" id="{72E81247-8019-49D5-A2DC-181B272C3CFA}"/>
                </a:ext>
              </a:extLst>
            </p:cNvPr>
            <p:cNvSpPr>
              <a:spLocks noChangeArrowheads="1"/>
            </p:cNvSpPr>
            <p:nvPr/>
          </p:nvSpPr>
          <p:spPr bwMode="auto">
            <a:xfrm>
              <a:off x="10897923" y="3401489"/>
              <a:ext cx="1905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Line 127">
              <a:extLst>
                <a:ext uri="{FF2B5EF4-FFF2-40B4-BE49-F238E27FC236}">
                  <a16:creationId xmlns:a16="http://schemas.microsoft.com/office/drawing/2014/main" id="{462A1723-734F-40E4-AE1F-27B7DCCAE23F}"/>
                </a:ext>
              </a:extLst>
            </p:cNvPr>
            <p:cNvSpPr>
              <a:spLocks noChangeShapeType="1"/>
            </p:cNvSpPr>
            <p:nvPr/>
          </p:nvSpPr>
          <p:spPr bwMode="auto">
            <a:xfrm>
              <a:off x="5760773" y="3812651"/>
              <a:ext cx="5137150"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Rectangle 128">
              <a:extLst>
                <a:ext uri="{FF2B5EF4-FFF2-40B4-BE49-F238E27FC236}">
                  <a16:creationId xmlns:a16="http://schemas.microsoft.com/office/drawing/2014/main" id="{997BEC94-697C-410E-9682-39351BBC289E}"/>
                </a:ext>
              </a:extLst>
            </p:cNvPr>
            <p:cNvSpPr>
              <a:spLocks noChangeArrowheads="1"/>
            </p:cNvSpPr>
            <p:nvPr/>
          </p:nvSpPr>
          <p:spPr bwMode="auto">
            <a:xfrm>
              <a:off x="5760773" y="3812651"/>
              <a:ext cx="5156200" cy="20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5" name="Rectangle 55">
            <a:extLst>
              <a:ext uri="{FF2B5EF4-FFF2-40B4-BE49-F238E27FC236}">
                <a16:creationId xmlns:a16="http://schemas.microsoft.com/office/drawing/2014/main" id="{DC1937F7-AC8A-42FA-976F-F4FC72CD0C56}"/>
              </a:ext>
            </a:extLst>
          </p:cNvPr>
          <p:cNvSpPr>
            <a:spLocks noChangeArrowheads="1"/>
          </p:cNvSpPr>
          <p:nvPr/>
        </p:nvSpPr>
        <p:spPr bwMode="auto">
          <a:xfrm>
            <a:off x="9526853" y="5468782"/>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C00000"/>
                </a:solidFill>
                <a:effectLst/>
                <a:latin typeface="Arial" panose="020B0604020202020204" pitchFamily="34" charset="0"/>
              </a:rPr>
              <a:t>0.5</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56" name="Rectangle 55">
            <a:extLst>
              <a:ext uri="{FF2B5EF4-FFF2-40B4-BE49-F238E27FC236}">
                <a16:creationId xmlns:a16="http://schemas.microsoft.com/office/drawing/2014/main" id="{B43998F3-7E3F-48EF-852F-CF0C1FA9FED3}"/>
              </a:ext>
            </a:extLst>
          </p:cNvPr>
          <p:cNvSpPr>
            <a:spLocks noChangeArrowheads="1"/>
          </p:cNvSpPr>
          <p:nvPr/>
        </p:nvSpPr>
        <p:spPr bwMode="auto">
          <a:xfrm>
            <a:off x="10679208" y="5095694"/>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1/7</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57" name="Rectangle 55">
            <a:extLst>
              <a:ext uri="{FF2B5EF4-FFF2-40B4-BE49-F238E27FC236}">
                <a16:creationId xmlns:a16="http://schemas.microsoft.com/office/drawing/2014/main" id="{C75CB83E-197D-424E-B9FE-B4EB9D67CB92}"/>
              </a:ext>
            </a:extLst>
          </p:cNvPr>
          <p:cNvSpPr>
            <a:spLocks noChangeArrowheads="1"/>
          </p:cNvSpPr>
          <p:nvPr/>
        </p:nvSpPr>
        <p:spPr bwMode="auto">
          <a:xfrm>
            <a:off x="10664720" y="5468782"/>
            <a:ext cx="373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6/7</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58" name="Rectangle 55">
            <a:extLst>
              <a:ext uri="{FF2B5EF4-FFF2-40B4-BE49-F238E27FC236}">
                <a16:creationId xmlns:a16="http://schemas.microsoft.com/office/drawing/2014/main" id="{4B09B98A-912F-4E24-98DE-0411B85B4465}"/>
              </a:ext>
            </a:extLst>
          </p:cNvPr>
          <p:cNvSpPr>
            <a:spLocks noChangeArrowheads="1"/>
          </p:cNvSpPr>
          <p:nvPr/>
        </p:nvSpPr>
        <p:spPr bwMode="auto">
          <a:xfrm>
            <a:off x="9683823" y="5888990"/>
            <a:ext cx="1490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1</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59" name="Rectangle 55">
            <a:extLst>
              <a:ext uri="{FF2B5EF4-FFF2-40B4-BE49-F238E27FC236}">
                <a16:creationId xmlns:a16="http://schemas.microsoft.com/office/drawing/2014/main" id="{27E3E113-8CCF-4D2D-BC84-6536BA6A678B}"/>
              </a:ext>
            </a:extLst>
          </p:cNvPr>
          <p:cNvSpPr>
            <a:spLocks noChangeArrowheads="1"/>
          </p:cNvSpPr>
          <p:nvPr/>
        </p:nvSpPr>
        <p:spPr bwMode="auto">
          <a:xfrm>
            <a:off x="10815710" y="5914516"/>
            <a:ext cx="1490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1</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60" name="Rectangle 43">
            <a:extLst>
              <a:ext uri="{FF2B5EF4-FFF2-40B4-BE49-F238E27FC236}">
                <a16:creationId xmlns:a16="http://schemas.microsoft.com/office/drawing/2014/main" id="{BB185F7F-8F62-4C0B-9EAA-1F1B6A9453E0}"/>
              </a:ext>
            </a:extLst>
          </p:cNvPr>
          <p:cNvSpPr>
            <a:spLocks noChangeArrowheads="1"/>
          </p:cNvSpPr>
          <p:nvPr/>
        </p:nvSpPr>
        <p:spPr bwMode="auto">
          <a:xfrm>
            <a:off x="6522660" y="883266"/>
            <a:ext cx="2337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C00000"/>
                </a:solidFill>
              </a:rPr>
              <a:t>Joint Probabilities</a:t>
            </a:r>
            <a:endParaRPr kumimoji="0" lang="en-US" altLang="en-US" sz="1800" b="0" i="0" u="none" strike="noStrike" cap="none" normalizeH="0" baseline="0" dirty="0">
              <a:ln>
                <a:noFill/>
              </a:ln>
              <a:solidFill>
                <a:srgbClr val="C00000"/>
              </a:solidFill>
              <a:effectLst/>
            </a:endParaRPr>
          </a:p>
        </p:txBody>
      </p:sp>
    </p:spTree>
    <p:extLst>
      <p:ext uri="{BB962C8B-B14F-4D97-AF65-F5344CB8AC3E}">
        <p14:creationId xmlns:p14="http://schemas.microsoft.com/office/powerpoint/2010/main" val="317321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22"/>
                                        </p:tgtEl>
                                      </p:cBhvr>
                                    </p:animEffect>
                                    <p:set>
                                      <p:cBhvr>
                                        <p:cTn id="17" dur="1" fill="hold">
                                          <p:stCondLst>
                                            <p:cond delay="499"/>
                                          </p:stCondLst>
                                        </p:cTn>
                                        <p:tgtEl>
                                          <p:spTgt spid="12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fade">
                                      <p:cBhvr>
                                        <p:cTn id="25" dur="500"/>
                                        <p:tgtEl>
                                          <p:spTgt spid="1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24"/>
                                        </p:tgtEl>
                                      </p:cBhvr>
                                    </p:animEffect>
                                    <p:set>
                                      <p:cBhvr>
                                        <p:cTn id="30" dur="1" fill="hold">
                                          <p:stCondLst>
                                            <p:cond delay="499"/>
                                          </p:stCondLst>
                                        </p:cTn>
                                        <p:tgtEl>
                                          <p:spTgt spid="124"/>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7"/>
                                        </p:tgtEl>
                                      </p:cBhvr>
                                    </p:animEffect>
                                    <p:set>
                                      <p:cBhvr>
                                        <p:cTn id="43" dur="1" fill="hold">
                                          <p:stCondLst>
                                            <p:cond delay="499"/>
                                          </p:stCondLst>
                                        </p:cTn>
                                        <p:tgtEl>
                                          <p:spTgt spid="12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29"/>
                                        </p:tgtEl>
                                      </p:cBhvr>
                                    </p:animEffect>
                                    <p:set>
                                      <p:cBhvr>
                                        <p:cTn id="56" dur="1" fill="hold">
                                          <p:stCondLst>
                                            <p:cond delay="499"/>
                                          </p:stCondLst>
                                        </p:cTn>
                                        <p:tgtEl>
                                          <p:spTgt spid="12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28"/>
                                        </p:tgtEl>
                                        <p:attrNameLst>
                                          <p:attrName>style.visibility</p:attrName>
                                        </p:attrNameLst>
                                      </p:cBhvr>
                                      <p:to>
                                        <p:strVal val="visible"/>
                                      </p:to>
                                    </p:set>
                                    <p:animEffect transition="in" filter="fade">
                                      <p:cBhvr>
                                        <p:cTn id="59" dur="500"/>
                                        <p:tgtEl>
                                          <p:spTgt spid="1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fade">
                                      <p:cBhvr>
                                        <p:cTn id="64" dur="500"/>
                                        <p:tgtEl>
                                          <p:spTgt spid="1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1"/>
                                        </p:tgtEl>
                                      </p:cBhvr>
                                    </p:animEffect>
                                    <p:set>
                                      <p:cBhvr>
                                        <p:cTn id="69" dur="1" fill="hold">
                                          <p:stCondLst>
                                            <p:cond delay="499"/>
                                          </p:stCondLst>
                                        </p:cTn>
                                        <p:tgtEl>
                                          <p:spTgt spid="131"/>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500"/>
                                        <p:tgtEl>
                                          <p:spTgt spid="1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5"/>
                                        </p:tgtEl>
                                        <p:attrNameLst>
                                          <p:attrName>style.visibility</p:attrName>
                                        </p:attrNameLst>
                                      </p:cBhvr>
                                      <p:to>
                                        <p:strVal val="visible"/>
                                      </p:to>
                                    </p:set>
                                    <p:animEffect transition="in" filter="fade">
                                      <p:cBhvr>
                                        <p:cTn id="80" dur="500"/>
                                        <p:tgtEl>
                                          <p:spTgt spid="1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6"/>
                                        </p:tgtEl>
                                        <p:attrNameLst>
                                          <p:attrName>style.visibility</p:attrName>
                                        </p:attrNameLst>
                                      </p:cBhvr>
                                      <p:to>
                                        <p:strVal val="visible"/>
                                      </p:to>
                                    </p:set>
                                    <p:animEffect transition="in" filter="fade">
                                      <p:cBhvr>
                                        <p:cTn id="83" dur="500"/>
                                        <p:tgtEl>
                                          <p:spTgt spid="13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60"/>
                                        </p:tgtEl>
                                        <p:attrNameLst>
                                          <p:attrName>style.visibility</p:attrName>
                                        </p:attrNameLst>
                                      </p:cBhvr>
                                      <p:to>
                                        <p:strVal val="visible"/>
                                      </p:to>
                                    </p:set>
                                    <p:animEffect transition="in" filter="fade">
                                      <p:cBhvr>
                                        <p:cTn id="88" dur="500"/>
                                        <p:tgtEl>
                                          <p:spTgt spid="46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00"/>
                                        </p:tgtEl>
                                        <p:attrNameLst>
                                          <p:attrName>style.visibility</p:attrName>
                                        </p:attrNameLst>
                                      </p:cBhvr>
                                      <p:to>
                                        <p:strVal val="visible"/>
                                      </p:to>
                                    </p:set>
                                    <p:animEffect transition="in" filter="fade">
                                      <p:cBhvr>
                                        <p:cTn id="93" dur="500"/>
                                        <p:tgtEl>
                                          <p:spTgt spid="20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00"/>
                                        </p:tgtEl>
                                      </p:cBhvr>
                                    </p:animEffect>
                                    <p:set>
                                      <p:cBhvr>
                                        <p:cTn id="98" dur="1" fill="hold">
                                          <p:stCondLst>
                                            <p:cond delay="499"/>
                                          </p:stCondLst>
                                        </p:cTn>
                                        <p:tgtEl>
                                          <p:spTgt spid="200"/>
                                        </p:tgtEl>
                                        <p:attrNameLst>
                                          <p:attrName>style.visibility</p:attrName>
                                        </p:attrNameLst>
                                      </p:cBhvr>
                                      <p:to>
                                        <p:strVal val="hidden"/>
                                      </p:to>
                                    </p:set>
                                  </p:childTnLst>
                                </p:cTn>
                              </p:par>
                              <p:par>
                                <p:cTn id="99" presetID="10" presetClass="entr" presetSubtype="0" fill="hold" grpId="0" nodeType="withEffect">
                                  <p:stCondLst>
                                    <p:cond delay="0"/>
                                  </p:stCondLst>
                                  <p:childTnLst>
                                    <p:set>
                                      <p:cBhvr>
                                        <p:cTn id="100" dur="1" fill="hold">
                                          <p:stCondLst>
                                            <p:cond delay="0"/>
                                          </p:stCondLst>
                                        </p:cTn>
                                        <p:tgtEl>
                                          <p:spTgt spid="199"/>
                                        </p:tgtEl>
                                        <p:attrNameLst>
                                          <p:attrName>style.visibility</p:attrName>
                                        </p:attrNameLst>
                                      </p:cBhvr>
                                      <p:to>
                                        <p:strVal val="visible"/>
                                      </p:to>
                                    </p:set>
                                    <p:animEffect transition="in" filter="fade">
                                      <p:cBhvr>
                                        <p:cTn id="101" dur="500"/>
                                        <p:tgtEl>
                                          <p:spTgt spid="19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500"/>
                                        <p:tgtEl>
                                          <p:spTgt spid="1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120"/>
                                        </p:tgtEl>
                                      </p:cBhvr>
                                    </p:animEffect>
                                    <p:set>
                                      <p:cBhvr>
                                        <p:cTn id="111" dur="1" fill="hold">
                                          <p:stCondLst>
                                            <p:cond delay="499"/>
                                          </p:stCondLst>
                                        </p:cTn>
                                        <p:tgtEl>
                                          <p:spTgt spid="120"/>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201"/>
                                        </p:tgtEl>
                                        <p:attrNameLst>
                                          <p:attrName>style.visibility</p:attrName>
                                        </p:attrNameLst>
                                      </p:cBhvr>
                                      <p:to>
                                        <p:strVal val="visible"/>
                                      </p:to>
                                    </p:set>
                                    <p:animEffect transition="in" filter="fade">
                                      <p:cBhvr>
                                        <p:cTn id="114" dur="500"/>
                                        <p:tgtEl>
                                          <p:spTgt spid="20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500"/>
                                        <p:tgtEl>
                                          <p:spTgt spid="11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32"/>
                                        </p:tgtEl>
                                        <p:attrNameLst>
                                          <p:attrName>style.visibility</p:attrName>
                                        </p:attrNameLst>
                                      </p:cBhvr>
                                      <p:to>
                                        <p:strVal val="visible"/>
                                      </p:to>
                                    </p:set>
                                    <p:animEffect transition="in" filter="fade">
                                      <p:cBhvr>
                                        <p:cTn id="124" dur="500"/>
                                        <p:tgtEl>
                                          <p:spTgt spid="13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88"/>
                                        </p:tgtEl>
                                        <p:attrNameLst>
                                          <p:attrName>style.visibility</p:attrName>
                                        </p:attrNameLst>
                                      </p:cBhvr>
                                      <p:to>
                                        <p:strVal val="visible"/>
                                      </p:to>
                                    </p:set>
                                    <p:animEffect transition="in" filter="fade">
                                      <p:cBhvr>
                                        <p:cTn id="129" dur="500"/>
                                        <p:tgtEl>
                                          <p:spTgt spid="38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86"/>
                                        </p:tgtEl>
                                        <p:attrNameLst>
                                          <p:attrName>style.visibility</p:attrName>
                                        </p:attrNameLst>
                                      </p:cBhvr>
                                      <p:to>
                                        <p:strVal val="visible"/>
                                      </p:to>
                                    </p:set>
                                    <p:animEffect transition="in" filter="fade">
                                      <p:cBhvr>
                                        <p:cTn id="134" dur="500"/>
                                        <p:tgtEl>
                                          <p:spTgt spid="38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55"/>
                                        </p:tgtEl>
                                        <p:attrNameLst>
                                          <p:attrName>style.visibility</p:attrName>
                                        </p:attrNameLst>
                                      </p:cBhvr>
                                      <p:to>
                                        <p:strVal val="visible"/>
                                      </p:to>
                                    </p:set>
                                    <p:animEffect transition="in" filter="fade">
                                      <p:cBhvr>
                                        <p:cTn id="139" dur="500"/>
                                        <p:tgtEl>
                                          <p:spTgt spid="455"/>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58"/>
                                        </p:tgtEl>
                                        <p:attrNameLst>
                                          <p:attrName>style.visibility</p:attrName>
                                        </p:attrNameLst>
                                      </p:cBhvr>
                                      <p:to>
                                        <p:strVal val="visible"/>
                                      </p:to>
                                    </p:set>
                                    <p:animEffect transition="in" filter="fade">
                                      <p:cBhvr>
                                        <p:cTn id="144" dur="500"/>
                                        <p:tgtEl>
                                          <p:spTgt spid="458"/>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456"/>
                                        </p:tgtEl>
                                        <p:attrNameLst>
                                          <p:attrName>style.visibility</p:attrName>
                                        </p:attrNameLst>
                                      </p:cBhvr>
                                      <p:to>
                                        <p:strVal val="visible"/>
                                      </p:to>
                                    </p:set>
                                    <p:animEffect transition="in" filter="fade">
                                      <p:cBhvr>
                                        <p:cTn id="149" dur="500"/>
                                        <p:tgtEl>
                                          <p:spTgt spid="45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457"/>
                                        </p:tgtEl>
                                        <p:attrNameLst>
                                          <p:attrName>style.visibility</p:attrName>
                                        </p:attrNameLst>
                                      </p:cBhvr>
                                      <p:to>
                                        <p:strVal val="visible"/>
                                      </p:to>
                                    </p:set>
                                    <p:animEffect transition="in" filter="fade">
                                      <p:cBhvr>
                                        <p:cTn id="154" dur="500"/>
                                        <p:tgtEl>
                                          <p:spTgt spid="45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59"/>
                                        </p:tgtEl>
                                        <p:attrNameLst>
                                          <p:attrName>style.visibility</p:attrName>
                                        </p:attrNameLst>
                                      </p:cBhvr>
                                      <p:to>
                                        <p:strVal val="visible"/>
                                      </p:to>
                                    </p:set>
                                    <p:animEffect transition="in" filter="fade">
                                      <p:cBhvr>
                                        <p:cTn id="159" dur="5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1" grpId="0"/>
      <p:bldP spid="122" grpId="0"/>
      <p:bldP spid="122" grpId="1"/>
      <p:bldP spid="123" grpId="0"/>
      <p:bldP spid="124" grpId="0"/>
      <p:bldP spid="124" grpId="1"/>
      <p:bldP spid="126" grpId="0"/>
      <p:bldP spid="127" grpId="0"/>
      <p:bldP spid="127" grpId="1"/>
      <p:bldP spid="128" grpId="0"/>
      <p:bldP spid="129" grpId="0"/>
      <p:bldP spid="129" grpId="1"/>
      <p:bldP spid="130" grpId="0"/>
      <p:bldP spid="131" grpId="0"/>
      <p:bldP spid="131" grpId="1"/>
      <p:bldP spid="117" grpId="0"/>
      <p:bldP spid="120" grpId="0"/>
      <p:bldP spid="120" grpId="1"/>
      <p:bldP spid="132" grpId="0"/>
      <p:bldP spid="135" grpId="0"/>
      <p:bldP spid="136" grpId="0"/>
      <p:bldP spid="199" grpId="0"/>
      <p:bldP spid="200" grpId="0"/>
      <p:bldP spid="200" grpId="1"/>
      <p:bldP spid="201" grpId="0"/>
      <p:bldP spid="386" grpId="0"/>
      <p:bldP spid="455" grpId="0"/>
      <p:bldP spid="456" grpId="0"/>
      <p:bldP spid="457" grpId="0"/>
      <p:bldP spid="458" grpId="0"/>
      <p:bldP spid="459" grpId="0"/>
      <p:bldP spid="46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6721"/>
          </a:xfrm>
        </p:spPr>
        <p:txBody>
          <a:bodyPr>
            <a:normAutofit fontScale="90000"/>
          </a:bodyPr>
          <a:lstStyle/>
          <a:p>
            <a:r>
              <a:rPr lang="en-US" dirty="0"/>
              <a:t>Excel Implementation: Prior, Joint, and Posterior Probabilities </a:t>
            </a:r>
          </a:p>
        </p:txBody>
      </p:sp>
      <p:sp>
        <p:nvSpPr>
          <p:cNvPr id="5" name="AutoShape 40">
            <a:extLst>
              <a:ext uri="{FF2B5EF4-FFF2-40B4-BE49-F238E27FC236}">
                <a16:creationId xmlns:a16="http://schemas.microsoft.com/office/drawing/2014/main" id="{69FC9F5C-2C3A-4775-B109-FD2CC22E2E3E}"/>
              </a:ext>
            </a:extLst>
          </p:cNvPr>
          <p:cNvSpPr>
            <a:spLocks noChangeAspect="1" noChangeArrowheads="1" noTextEdit="1"/>
          </p:cNvSpPr>
          <p:nvPr/>
        </p:nvSpPr>
        <p:spPr bwMode="auto">
          <a:xfrm>
            <a:off x="497239" y="384574"/>
            <a:ext cx="51403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64">
            <a:extLst>
              <a:ext uri="{FF2B5EF4-FFF2-40B4-BE49-F238E27FC236}">
                <a16:creationId xmlns:a16="http://schemas.microsoft.com/office/drawing/2014/main" id="{7FBD42F4-105E-4938-A7D5-648D85CAD48E}"/>
              </a:ext>
            </a:extLst>
          </p:cNvPr>
          <p:cNvSpPr>
            <a:spLocks noChangeShapeType="1"/>
          </p:cNvSpPr>
          <p:nvPr/>
        </p:nvSpPr>
        <p:spPr bwMode="auto">
          <a:xfrm>
            <a:off x="1813277" y="384574"/>
            <a:ext cx="0" cy="19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65">
            <a:extLst>
              <a:ext uri="{FF2B5EF4-FFF2-40B4-BE49-F238E27FC236}">
                <a16:creationId xmlns:a16="http://schemas.microsoft.com/office/drawing/2014/main" id="{30DF5A7B-47A0-4811-A921-01C9C252383C}"/>
              </a:ext>
            </a:extLst>
          </p:cNvPr>
          <p:cNvSpPr>
            <a:spLocks noChangeArrowheads="1"/>
          </p:cNvSpPr>
          <p:nvPr/>
        </p:nvSpPr>
        <p:spPr bwMode="auto">
          <a:xfrm>
            <a:off x="1813277" y="384574"/>
            <a:ext cx="20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BF1F8B94-9828-4C4C-B42A-D91A977FC97A}"/>
              </a:ext>
            </a:extLst>
          </p:cNvPr>
          <p:cNvPicPr>
            <a:picLocks noChangeAspect="1"/>
          </p:cNvPicPr>
          <p:nvPr/>
        </p:nvPicPr>
        <p:blipFill>
          <a:blip r:embed="rId4"/>
          <a:stretch>
            <a:fillRect/>
          </a:stretch>
        </p:blipFill>
        <p:spPr>
          <a:xfrm>
            <a:off x="0" y="685800"/>
            <a:ext cx="12192000" cy="3871905"/>
          </a:xfrm>
          <a:prstGeom prst="rect">
            <a:avLst/>
          </a:prstGeom>
        </p:spPr>
      </p:pic>
      <p:graphicFrame>
        <p:nvGraphicFramePr>
          <p:cNvPr id="7" name="Object 6">
            <a:extLst>
              <a:ext uri="{FF2B5EF4-FFF2-40B4-BE49-F238E27FC236}">
                <a16:creationId xmlns:a16="http://schemas.microsoft.com/office/drawing/2014/main" id="{0BDAEFC0-20AE-43BB-8D84-D43B45A84CFD}"/>
              </a:ext>
            </a:extLst>
          </p:cNvPr>
          <p:cNvGraphicFramePr>
            <a:graphicFrameLocks noChangeAspect="1"/>
          </p:cNvGraphicFramePr>
          <p:nvPr>
            <p:extLst>
              <p:ext uri="{D42A27DB-BD31-4B8C-83A1-F6EECF244321}">
                <p14:modId xmlns:p14="http://schemas.microsoft.com/office/powerpoint/2010/main" val="41905831"/>
              </p:ext>
            </p:extLst>
          </p:nvPr>
        </p:nvGraphicFramePr>
        <p:xfrm>
          <a:off x="436416" y="1022891"/>
          <a:ext cx="11755584" cy="3534813"/>
        </p:xfrm>
        <a:graphic>
          <a:graphicData uri="http://schemas.openxmlformats.org/presentationml/2006/ole">
            <mc:AlternateContent xmlns:mc="http://schemas.openxmlformats.org/markup-compatibility/2006">
              <mc:Choice xmlns:v="urn:schemas-microsoft-com:vml" Requires="v">
                <p:oleObj spid="_x0000_s145465" name="Worksheet" r:id="rId5" imgW="7238855" imgH="2190853" progId="Excel.Sheet.12">
                  <p:embed/>
                </p:oleObj>
              </mc:Choice>
              <mc:Fallback>
                <p:oleObj name="Worksheet" r:id="rId5" imgW="7238855" imgH="2190853" progId="Excel.Sheet.12">
                  <p:embed/>
                  <p:pic>
                    <p:nvPicPr>
                      <p:cNvPr id="0" name=""/>
                      <p:cNvPicPr/>
                      <p:nvPr/>
                    </p:nvPicPr>
                    <p:blipFill>
                      <a:blip r:embed="rId6"/>
                      <a:stretch>
                        <a:fillRect/>
                      </a:stretch>
                    </p:blipFill>
                    <p:spPr>
                      <a:xfrm>
                        <a:off x="436416" y="1022891"/>
                        <a:ext cx="11755584" cy="3534813"/>
                      </a:xfrm>
                      <a:prstGeom prst="rect">
                        <a:avLst/>
                      </a:prstGeom>
                    </p:spPr>
                  </p:pic>
                </p:oleObj>
              </mc:Fallback>
            </mc:AlternateContent>
          </a:graphicData>
        </a:graphic>
      </p:graphicFrame>
    </p:spTree>
    <p:extLst>
      <p:ext uri="{BB962C8B-B14F-4D97-AF65-F5344CB8AC3E}">
        <p14:creationId xmlns:p14="http://schemas.microsoft.com/office/powerpoint/2010/main" val="1739791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6721"/>
          </a:xfrm>
        </p:spPr>
        <p:txBody>
          <a:bodyPr>
            <a:normAutofit fontScale="90000"/>
          </a:bodyPr>
          <a:lstStyle/>
          <a:p>
            <a:r>
              <a:rPr lang="en-US" dirty="0"/>
              <a:t>Example. Prior, Joint, and Posterior Probabilities </a:t>
            </a:r>
          </a:p>
        </p:txBody>
      </p:sp>
      <p:sp>
        <p:nvSpPr>
          <p:cNvPr id="3" name="TextBox 2">
            <a:extLst>
              <a:ext uri="{FF2B5EF4-FFF2-40B4-BE49-F238E27FC236}">
                <a16:creationId xmlns:a16="http://schemas.microsoft.com/office/drawing/2014/main" id="{59CA4A1A-B803-4B2D-8101-7390DFBB5C5A}"/>
              </a:ext>
            </a:extLst>
          </p:cNvPr>
          <p:cNvSpPr txBox="1"/>
          <p:nvPr/>
        </p:nvSpPr>
        <p:spPr>
          <a:xfrm>
            <a:off x="0" y="586721"/>
            <a:ext cx="12192000" cy="3416320"/>
          </a:xfrm>
          <a:prstGeom prst="rect">
            <a:avLst/>
          </a:prstGeom>
          <a:noFill/>
        </p:spPr>
        <p:txBody>
          <a:bodyPr wrap="square" rtlCol="0">
            <a:spAutoFit/>
          </a:bodyPr>
          <a:lstStyle/>
          <a:p>
            <a:r>
              <a:rPr lang="en-US" sz="2400" dirty="0"/>
              <a:t>We have three states of Nature: High, Med, Low.</a:t>
            </a:r>
          </a:p>
          <a:p>
            <a:r>
              <a:rPr lang="en-US" sz="2400" dirty="0"/>
              <a:t>The prior probabilities are: High (65%), Med (20%), and Low (15%).</a:t>
            </a:r>
          </a:p>
          <a:p>
            <a:r>
              <a:rPr lang="en-US" sz="2400" dirty="0"/>
              <a:t>A feasibility Study may lead to: Favorable or Unfavorable outcome.</a:t>
            </a:r>
          </a:p>
          <a:p>
            <a:r>
              <a:rPr lang="en-US" sz="2400" dirty="0"/>
              <a:t>If the State is Low, the probability of Unfavorable results is 75%. P(U|L)=0.75.</a:t>
            </a:r>
          </a:p>
          <a:p>
            <a:r>
              <a:rPr lang="en-US" sz="2400" dirty="0"/>
              <a:t>If the State is Med, the probability of Unfavorable results is 35%. P(U|M)=0.35.</a:t>
            </a:r>
          </a:p>
          <a:p>
            <a:r>
              <a:rPr lang="en-US" sz="2400" dirty="0"/>
              <a:t>If the State is High, the probability of Unfavorable results is 20%. P(U|H)=0.2.</a:t>
            </a:r>
          </a:p>
        </p:txBody>
      </p:sp>
    </p:spTree>
    <p:extLst>
      <p:ext uri="{BB962C8B-B14F-4D97-AF65-F5344CB8AC3E}">
        <p14:creationId xmlns:p14="http://schemas.microsoft.com/office/powerpoint/2010/main" val="333907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86721"/>
          </a:xfrm>
        </p:spPr>
        <p:txBody>
          <a:bodyPr>
            <a:normAutofit fontScale="90000"/>
          </a:bodyPr>
          <a:lstStyle/>
          <a:p>
            <a:r>
              <a:rPr lang="en-US" dirty="0"/>
              <a:t>Example. Prior, Joint, and Posterior Probabilities </a:t>
            </a:r>
          </a:p>
        </p:txBody>
      </p:sp>
      <p:sp>
        <p:nvSpPr>
          <p:cNvPr id="5" name="AutoShape 40">
            <a:extLst>
              <a:ext uri="{FF2B5EF4-FFF2-40B4-BE49-F238E27FC236}">
                <a16:creationId xmlns:a16="http://schemas.microsoft.com/office/drawing/2014/main" id="{69FC9F5C-2C3A-4775-B109-FD2CC22E2E3E}"/>
              </a:ext>
            </a:extLst>
          </p:cNvPr>
          <p:cNvSpPr>
            <a:spLocks noChangeAspect="1" noChangeArrowheads="1" noTextEdit="1"/>
          </p:cNvSpPr>
          <p:nvPr/>
        </p:nvSpPr>
        <p:spPr bwMode="auto">
          <a:xfrm>
            <a:off x="497239" y="384574"/>
            <a:ext cx="51403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64">
            <a:extLst>
              <a:ext uri="{FF2B5EF4-FFF2-40B4-BE49-F238E27FC236}">
                <a16:creationId xmlns:a16="http://schemas.microsoft.com/office/drawing/2014/main" id="{7FBD42F4-105E-4938-A7D5-648D85CAD48E}"/>
              </a:ext>
            </a:extLst>
          </p:cNvPr>
          <p:cNvSpPr>
            <a:spLocks noChangeShapeType="1"/>
          </p:cNvSpPr>
          <p:nvPr/>
        </p:nvSpPr>
        <p:spPr bwMode="auto">
          <a:xfrm>
            <a:off x="1813277" y="384574"/>
            <a:ext cx="0" cy="19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65">
            <a:extLst>
              <a:ext uri="{FF2B5EF4-FFF2-40B4-BE49-F238E27FC236}">
                <a16:creationId xmlns:a16="http://schemas.microsoft.com/office/drawing/2014/main" id="{30DF5A7B-47A0-4811-A921-01C9C252383C}"/>
              </a:ext>
            </a:extLst>
          </p:cNvPr>
          <p:cNvSpPr>
            <a:spLocks noChangeArrowheads="1"/>
          </p:cNvSpPr>
          <p:nvPr/>
        </p:nvSpPr>
        <p:spPr bwMode="auto">
          <a:xfrm>
            <a:off x="1813277" y="384574"/>
            <a:ext cx="20638" cy="190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Object 7">
            <a:extLst>
              <a:ext uri="{FF2B5EF4-FFF2-40B4-BE49-F238E27FC236}">
                <a16:creationId xmlns:a16="http://schemas.microsoft.com/office/drawing/2014/main" id="{C77D1984-560E-4A3B-9B01-2F981DA4EFEA}"/>
              </a:ext>
            </a:extLst>
          </p:cNvPr>
          <p:cNvGraphicFramePr>
            <a:graphicFrameLocks noChangeAspect="1"/>
          </p:cNvGraphicFramePr>
          <p:nvPr>
            <p:extLst>
              <p:ext uri="{D42A27DB-BD31-4B8C-83A1-F6EECF244321}">
                <p14:modId xmlns:p14="http://schemas.microsoft.com/office/powerpoint/2010/main" val="2454955855"/>
              </p:ext>
            </p:extLst>
          </p:nvPr>
        </p:nvGraphicFramePr>
        <p:xfrm>
          <a:off x="518259" y="971295"/>
          <a:ext cx="5038319" cy="5510293"/>
        </p:xfrm>
        <a:graphic>
          <a:graphicData uri="http://schemas.openxmlformats.org/presentationml/2006/ole">
            <mc:AlternateContent xmlns:mc="http://schemas.openxmlformats.org/markup-compatibility/2006">
              <mc:Choice xmlns:v="urn:schemas-microsoft-com:vml" Requires="v">
                <p:oleObj spid="_x0000_s130289" name="Worksheet" r:id="rId4" imgW="4067157" imgH="4448241" progId="Excel.Sheet.12">
                  <p:embed/>
                </p:oleObj>
              </mc:Choice>
              <mc:Fallback>
                <p:oleObj name="Worksheet" r:id="rId4" imgW="4067157" imgH="4448241" progId="Excel.Sheet.12">
                  <p:embed/>
                  <p:pic>
                    <p:nvPicPr>
                      <p:cNvPr id="0" name=""/>
                      <p:cNvPicPr/>
                      <p:nvPr/>
                    </p:nvPicPr>
                    <p:blipFill>
                      <a:blip r:embed="rId5"/>
                      <a:stretch>
                        <a:fillRect/>
                      </a:stretch>
                    </p:blipFill>
                    <p:spPr>
                      <a:xfrm>
                        <a:off x="518259" y="971295"/>
                        <a:ext cx="5038319" cy="5510293"/>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73318EAE-7378-4B81-B54A-89E4F5D18C4A}"/>
              </a:ext>
            </a:extLst>
          </p:cNvPr>
          <p:cNvPicPr>
            <a:picLocks noChangeAspect="1"/>
          </p:cNvPicPr>
          <p:nvPr/>
        </p:nvPicPr>
        <p:blipFill>
          <a:blip r:embed="rId6"/>
          <a:stretch>
            <a:fillRect/>
          </a:stretch>
        </p:blipFill>
        <p:spPr>
          <a:xfrm>
            <a:off x="152400" y="620867"/>
            <a:ext cx="5404178" cy="5852559"/>
          </a:xfrm>
          <a:prstGeom prst="rect">
            <a:avLst/>
          </a:prstGeom>
        </p:spPr>
      </p:pic>
      <p:sp>
        <p:nvSpPr>
          <p:cNvPr id="11" name="AutoShape 4">
            <a:extLst>
              <a:ext uri="{FF2B5EF4-FFF2-40B4-BE49-F238E27FC236}">
                <a16:creationId xmlns:a16="http://schemas.microsoft.com/office/drawing/2014/main" id="{9AB48195-8C6E-4AA4-AC66-423F76F964EE}"/>
              </a:ext>
            </a:extLst>
          </p:cNvPr>
          <p:cNvSpPr>
            <a:spLocks noChangeAspect="1" noChangeArrowheads="1" noTextEdit="1"/>
          </p:cNvSpPr>
          <p:nvPr/>
        </p:nvSpPr>
        <p:spPr bwMode="auto">
          <a:xfrm>
            <a:off x="536575" y="955675"/>
            <a:ext cx="50387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6">
            <a:extLst>
              <a:ext uri="{FF2B5EF4-FFF2-40B4-BE49-F238E27FC236}">
                <a16:creationId xmlns:a16="http://schemas.microsoft.com/office/drawing/2014/main" id="{9F880760-2785-49A2-A263-16EF0685973D}"/>
              </a:ext>
            </a:extLst>
          </p:cNvPr>
          <p:cNvSpPr>
            <a:spLocks noChangeArrowheads="1"/>
          </p:cNvSpPr>
          <p:nvPr/>
        </p:nvSpPr>
        <p:spPr bwMode="auto">
          <a:xfrm>
            <a:off x="571500" y="977900"/>
            <a:ext cx="4945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Sj is state of nature. U is one of the outcomes of an study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4A84E8B5-A718-4229-A202-3C01F8D41CEF}"/>
              </a:ext>
            </a:extLst>
          </p:cNvPr>
          <p:cNvSpPr>
            <a:spLocks noChangeArrowheads="1"/>
          </p:cNvSpPr>
          <p:nvPr/>
        </p:nvSpPr>
        <p:spPr bwMode="auto">
          <a:xfrm>
            <a:off x="536575" y="1214438"/>
            <a:ext cx="12824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States of Nature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F5467CB3-5CB7-4309-A961-CD04028455CC}"/>
              </a:ext>
            </a:extLst>
          </p:cNvPr>
          <p:cNvSpPr>
            <a:spLocks noChangeArrowheads="1"/>
          </p:cNvSpPr>
          <p:nvPr/>
        </p:nvSpPr>
        <p:spPr bwMode="auto">
          <a:xfrm>
            <a:off x="1881188" y="1214438"/>
            <a:ext cx="14378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Prior Probabilities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6" name="Rectangle 9">
            <a:extLst>
              <a:ext uri="{FF2B5EF4-FFF2-40B4-BE49-F238E27FC236}">
                <a16:creationId xmlns:a16="http://schemas.microsoft.com/office/drawing/2014/main" id="{A7513CD5-D2BF-4B1C-8AA2-2589AA7A274A}"/>
              </a:ext>
            </a:extLst>
          </p:cNvPr>
          <p:cNvSpPr>
            <a:spLocks noChangeArrowheads="1"/>
          </p:cNvSpPr>
          <p:nvPr/>
        </p:nvSpPr>
        <p:spPr bwMode="auto">
          <a:xfrm>
            <a:off x="3451225" y="1214438"/>
            <a:ext cx="19716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Conditional Probabilities</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7" name="Rectangle 10">
            <a:extLst>
              <a:ext uri="{FF2B5EF4-FFF2-40B4-BE49-F238E27FC236}">
                <a16:creationId xmlns:a16="http://schemas.microsoft.com/office/drawing/2014/main" id="{E74E21AA-62B3-4A38-A495-1C406C3ED27A}"/>
              </a:ext>
            </a:extLst>
          </p:cNvPr>
          <p:cNvSpPr>
            <a:spLocks noChangeArrowheads="1"/>
          </p:cNvSpPr>
          <p:nvPr/>
        </p:nvSpPr>
        <p:spPr bwMode="auto">
          <a:xfrm>
            <a:off x="1127125" y="1450975"/>
            <a:ext cx="4376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rPr>
              <a:t>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0D817A1C-337C-4B4F-9F0B-F172FCADD4A9}"/>
              </a:ext>
            </a:extLst>
          </p:cNvPr>
          <p:cNvSpPr>
            <a:spLocks noChangeArrowheads="1"/>
          </p:cNvSpPr>
          <p:nvPr/>
        </p:nvSpPr>
        <p:spPr bwMode="auto">
          <a:xfrm>
            <a:off x="2435225" y="1450975"/>
            <a:ext cx="6764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P(State)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2">
            <a:extLst>
              <a:ext uri="{FF2B5EF4-FFF2-40B4-BE49-F238E27FC236}">
                <a16:creationId xmlns:a16="http://schemas.microsoft.com/office/drawing/2014/main" id="{DA873805-637C-4D86-AB36-9C2FDC5665F5}"/>
              </a:ext>
            </a:extLst>
          </p:cNvPr>
          <p:cNvSpPr>
            <a:spLocks noChangeArrowheads="1"/>
          </p:cNvSpPr>
          <p:nvPr/>
        </p:nvSpPr>
        <p:spPr bwMode="auto">
          <a:xfrm>
            <a:off x="3639376" y="1442483"/>
            <a:ext cx="16687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P(</a:t>
            </a:r>
            <a:r>
              <a:rPr lang="en-US" altLang="en-US" sz="1400" b="1" dirty="0">
                <a:solidFill>
                  <a:srgbClr val="000000"/>
                </a:solidFill>
              </a:rPr>
              <a:t>Finding (U)|State)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3">
            <a:extLst>
              <a:ext uri="{FF2B5EF4-FFF2-40B4-BE49-F238E27FC236}">
                <a16:creationId xmlns:a16="http://schemas.microsoft.com/office/drawing/2014/main" id="{8F8DF8C1-E857-4978-A5EF-907AF3E68FCD}"/>
              </a:ext>
            </a:extLst>
          </p:cNvPr>
          <p:cNvSpPr>
            <a:spLocks noChangeArrowheads="1"/>
          </p:cNvSpPr>
          <p:nvPr/>
        </p:nvSpPr>
        <p:spPr bwMode="auto">
          <a:xfrm>
            <a:off x="1127125" y="1687513"/>
            <a:ext cx="3286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Low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5">
            <a:extLst>
              <a:ext uri="{FF2B5EF4-FFF2-40B4-BE49-F238E27FC236}">
                <a16:creationId xmlns:a16="http://schemas.microsoft.com/office/drawing/2014/main" id="{50669E2D-4D79-4B07-9683-D142D3500394}"/>
              </a:ext>
            </a:extLst>
          </p:cNvPr>
          <p:cNvSpPr>
            <a:spLocks noChangeArrowheads="1"/>
          </p:cNvSpPr>
          <p:nvPr/>
        </p:nvSpPr>
        <p:spPr bwMode="auto">
          <a:xfrm>
            <a:off x="2470150" y="1687513"/>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0.65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6">
            <a:extLst>
              <a:ext uri="{FF2B5EF4-FFF2-40B4-BE49-F238E27FC236}">
                <a16:creationId xmlns:a16="http://schemas.microsoft.com/office/drawing/2014/main" id="{401E2A7E-3494-4EAC-9849-728BA0FA5170}"/>
              </a:ext>
            </a:extLst>
          </p:cNvPr>
          <p:cNvSpPr>
            <a:spLocks noChangeArrowheads="1"/>
          </p:cNvSpPr>
          <p:nvPr/>
        </p:nvSpPr>
        <p:spPr bwMode="auto">
          <a:xfrm>
            <a:off x="4311650" y="1687513"/>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7">
            <a:extLst>
              <a:ext uri="{FF2B5EF4-FFF2-40B4-BE49-F238E27FC236}">
                <a16:creationId xmlns:a16="http://schemas.microsoft.com/office/drawing/2014/main" id="{430D7131-560C-4E6C-8265-2A5096195689}"/>
              </a:ext>
            </a:extLst>
          </p:cNvPr>
          <p:cNvSpPr>
            <a:spLocks noChangeArrowheads="1"/>
          </p:cNvSpPr>
          <p:nvPr/>
        </p:nvSpPr>
        <p:spPr bwMode="auto">
          <a:xfrm>
            <a:off x="1127125" y="1911350"/>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Med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9">
            <a:extLst>
              <a:ext uri="{FF2B5EF4-FFF2-40B4-BE49-F238E27FC236}">
                <a16:creationId xmlns:a16="http://schemas.microsoft.com/office/drawing/2014/main" id="{A6CC0B3A-D8F6-429A-AE50-41D53CE43907}"/>
              </a:ext>
            </a:extLst>
          </p:cNvPr>
          <p:cNvSpPr>
            <a:spLocks noChangeArrowheads="1"/>
          </p:cNvSpPr>
          <p:nvPr/>
        </p:nvSpPr>
        <p:spPr bwMode="auto">
          <a:xfrm>
            <a:off x="2517775" y="1911350"/>
            <a:ext cx="327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0">
            <a:extLst>
              <a:ext uri="{FF2B5EF4-FFF2-40B4-BE49-F238E27FC236}">
                <a16:creationId xmlns:a16="http://schemas.microsoft.com/office/drawing/2014/main" id="{65D39D10-ACC6-469B-8D69-23802548BA49}"/>
              </a:ext>
            </a:extLst>
          </p:cNvPr>
          <p:cNvSpPr>
            <a:spLocks noChangeArrowheads="1"/>
          </p:cNvSpPr>
          <p:nvPr/>
        </p:nvSpPr>
        <p:spPr bwMode="auto">
          <a:xfrm>
            <a:off x="4311650" y="1911350"/>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0.35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1E701A34-A1C2-427B-8FB6-6230C86CA56C}"/>
              </a:ext>
            </a:extLst>
          </p:cNvPr>
          <p:cNvSpPr>
            <a:spLocks noChangeArrowheads="1"/>
          </p:cNvSpPr>
          <p:nvPr/>
        </p:nvSpPr>
        <p:spPr bwMode="auto">
          <a:xfrm>
            <a:off x="1127125" y="2135188"/>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High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D83FBCD3-E371-4FC7-8429-55C8F2545128}"/>
              </a:ext>
            </a:extLst>
          </p:cNvPr>
          <p:cNvSpPr>
            <a:spLocks noChangeArrowheads="1"/>
          </p:cNvSpPr>
          <p:nvPr/>
        </p:nvSpPr>
        <p:spPr bwMode="auto">
          <a:xfrm>
            <a:off x="2470150" y="2135188"/>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299EDB1C-4A5D-4B95-AFA4-3A4BE0A4F953}"/>
              </a:ext>
            </a:extLst>
          </p:cNvPr>
          <p:cNvSpPr>
            <a:spLocks noChangeArrowheads="1"/>
          </p:cNvSpPr>
          <p:nvPr/>
        </p:nvSpPr>
        <p:spPr bwMode="auto">
          <a:xfrm>
            <a:off x="4359275" y="2135188"/>
            <a:ext cx="327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D41A3DB3-A062-484B-9CEE-73C3ED7BD094}"/>
              </a:ext>
            </a:extLst>
          </p:cNvPr>
          <p:cNvSpPr>
            <a:spLocks noChangeArrowheads="1"/>
          </p:cNvSpPr>
          <p:nvPr/>
        </p:nvSpPr>
        <p:spPr bwMode="auto">
          <a:xfrm>
            <a:off x="571500" y="2582863"/>
            <a:ext cx="332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Compute joint probabilities of P(U&amp;Sj)</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7">
            <a:extLst>
              <a:ext uri="{FF2B5EF4-FFF2-40B4-BE49-F238E27FC236}">
                <a16:creationId xmlns:a16="http://schemas.microsoft.com/office/drawing/2014/main" id="{B9CBD8DA-C881-41CC-AE3F-E743B38ACF82}"/>
              </a:ext>
            </a:extLst>
          </p:cNvPr>
          <p:cNvSpPr>
            <a:spLocks noChangeArrowheads="1"/>
          </p:cNvSpPr>
          <p:nvPr/>
        </p:nvSpPr>
        <p:spPr bwMode="auto">
          <a:xfrm>
            <a:off x="1919865" y="2800806"/>
            <a:ext cx="14507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panose="020B0604020202020204" pitchFamily="34" charset="0"/>
              </a:rPr>
              <a:t>P(State&amp;Finding)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0">
            <a:extLst>
              <a:ext uri="{FF2B5EF4-FFF2-40B4-BE49-F238E27FC236}">
                <a16:creationId xmlns:a16="http://schemas.microsoft.com/office/drawing/2014/main" id="{FE5EC7BE-6935-4FC9-B2F0-F96810B43D3A}"/>
              </a:ext>
            </a:extLst>
          </p:cNvPr>
          <p:cNvSpPr>
            <a:spLocks noChangeArrowheads="1"/>
          </p:cNvSpPr>
          <p:nvPr/>
        </p:nvSpPr>
        <p:spPr bwMode="auto">
          <a:xfrm>
            <a:off x="2376488" y="3055938"/>
            <a:ext cx="6254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0.4875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1">
            <a:extLst>
              <a:ext uri="{FF2B5EF4-FFF2-40B4-BE49-F238E27FC236}">
                <a16:creationId xmlns:a16="http://schemas.microsoft.com/office/drawing/2014/main" id="{1DF2878B-0392-448A-9ED8-8F83A2ACBAE2}"/>
              </a:ext>
            </a:extLst>
          </p:cNvPr>
          <p:cNvSpPr>
            <a:spLocks noChangeArrowheads="1"/>
          </p:cNvSpPr>
          <p:nvPr/>
        </p:nvSpPr>
        <p:spPr bwMode="auto">
          <a:xfrm>
            <a:off x="3416300" y="3055938"/>
            <a:ext cx="12102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=B4:B6*C4:C6</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48ABDF77-7C1C-4555-8801-AAF6FE2A0C35}"/>
              </a:ext>
            </a:extLst>
          </p:cNvPr>
          <p:cNvSpPr>
            <a:spLocks noChangeArrowheads="1"/>
          </p:cNvSpPr>
          <p:nvPr/>
        </p:nvSpPr>
        <p:spPr bwMode="auto">
          <a:xfrm>
            <a:off x="2470150" y="3279775"/>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9D74541B-7C97-438E-98C8-E7AB5FBFCA1B}"/>
              </a:ext>
            </a:extLst>
          </p:cNvPr>
          <p:cNvSpPr>
            <a:spLocks noChangeArrowheads="1"/>
          </p:cNvSpPr>
          <p:nvPr/>
        </p:nvSpPr>
        <p:spPr bwMode="auto">
          <a:xfrm>
            <a:off x="2470150" y="3503613"/>
            <a:ext cx="427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8">
            <a:extLst>
              <a:ext uri="{FF2B5EF4-FFF2-40B4-BE49-F238E27FC236}">
                <a16:creationId xmlns:a16="http://schemas.microsoft.com/office/drawing/2014/main" id="{722A2B6F-34F5-415D-B517-B445D437D09E}"/>
              </a:ext>
            </a:extLst>
          </p:cNvPr>
          <p:cNvSpPr>
            <a:spLocks noChangeArrowheads="1"/>
          </p:cNvSpPr>
          <p:nvPr/>
        </p:nvSpPr>
        <p:spPr bwMode="auto">
          <a:xfrm>
            <a:off x="571500" y="3952875"/>
            <a:ext cx="1271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Arial" panose="020B0604020202020204" pitchFamily="34" charset="0"/>
              </a:rPr>
              <a:t>Compute P(U)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9">
            <a:extLst>
              <a:ext uri="{FF2B5EF4-FFF2-40B4-BE49-F238E27FC236}">
                <a16:creationId xmlns:a16="http://schemas.microsoft.com/office/drawing/2014/main" id="{F35036B7-113C-4A01-A05F-C928509DAB56}"/>
              </a:ext>
            </a:extLst>
          </p:cNvPr>
          <p:cNvSpPr>
            <a:spLocks noChangeArrowheads="1"/>
          </p:cNvSpPr>
          <p:nvPr/>
        </p:nvSpPr>
        <p:spPr bwMode="auto">
          <a:xfrm>
            <a:off x="2836863" y="3963988"/>
            <a:ext cx="6254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0.5875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0">
            <a:extLst>
              <a:ext uri="{FF2B5EF4-FFF2-40B4-BE49-F238E27FC236}">
                <a16:creationId xmlns:a16="http://schemas.microsoft.com/office/drawing/2014/main" id="{74FE2AA8-D5DB-4EFE-8D02-228ADFD719A6}"/>
              </a:ext>
            </a:extLst>
          </p:cNvPr>
          <p:cNvSpPr>
            <a:spLocks noChangeArrowheads="1"/>
          </p:cNvSpPr>
          <p:nvPr/>
        </p:nvSpPr>
        <p:spPr bwMode="auto">
          <a:xfrm>
            <a:off x="3416300" y="3963988"/>
            <a:ext cx="17280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Arial" panose="020B0604020202020204" pitchFamily="34" charset="0"/>
              </a:rPr>
              <a:t>=SUM(B4:B6*C4:C6)</a:t>
            </a:r>
            <a:endParaRPr kumimoji="0" lang="en-US" altLang="en-US" sz="1800" b="1" i="0" u="none" strike="noStrike" cap="none" normalizeH="0" baseline="0" dirty="0">
              <a:ln>
                <a:noFill/>
              </a:ln>
              <a:solidFill>
                <a:srgbClr val="0070C0"/>
              </a:solidFill>
              <a:effectLst/>
              <a:latin typeface="Arial" panose="020B0604020202020204" pitchFamily="34" charset="0"/>
            </a:endParaRPr>
          </a:p>
        </p:txBody>
      </p:sp>
      <p:sp>
        <p:nvSpPr>
          <p:cNvPr id="50" name="Rectangle 41">
            <a:extLst>
              <a:ext uri="{FF2B5EF4-FFF2-40B4-BE49-F238E27FC236}">
                <a16:creationId xmlns:a16="http://schemas.microsoft.com/office/drawing/2014/main" id="{DBE60FF8-0728-4500-8493-FFFE219CEDCB}"/>
              </a:ext>
            </a:extLst>
          </p:cNvPr>
          <p:cNvSpPr>
            <a:spLocks noChangeArrowheads="1"/>
          </p:cNvSpPr>
          <p:nvPr/>
        </p:nvSpPr>
        <p:spPr bwMode="auto">
          <a:xfrm>
            <a:off x="571500" y="4413250"/>
            <a:ext cx="1023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Compute 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2">
            <a:extLst>
              <a:ext uri="{FF2B5EF4-FFF2-40B4-BE49-F238E27FC236}">
                <a16:creationId xmlns:a16="http://schemas.microsoft.com/office/drawing/2014/main" id="{7346D481-1F87-46BB-8685-E25013BEF7F5}"/>
              </a:ext>
            </a:extLst>
          </p:cNvPr>
          <p:cNvSpPr>
            <a:spLocks noChangeArrowheads="1"/>
          </p:cNvSpPr>
          <p:nvPr/>
        </p:nvSpPr>
        <p:spPr bwMode="auto">
          <a:xfrm>
            <a:off x="1492250" y="44132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3">
            <a:extLst>
              <a:ext uri="{FF2B5EF4-FFF2-40B4-BE49-F238E27FC236}">
                <a16:creationId xmlns:a16="http://schemas.microsoft.com/office/drawing/2014/main" id="{4EE32DB3-83ED-4DAE-842C-13FB17143833}"/>
              </a:ext>
            </a:extLst>
          </p:cNvPr>
          <p:cNvSpPr>
            <a:spLocks noChangeArrowheads="1"/>
          </p:cNvSpPr>
          <p:nvPr/>
        </p:nvSpPr>
        <p:spPr bwMode="auto">
          <a:xfrm>
            <a:off x="1550988" y="4413250"/>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44">
            <a:extLst>
              <a:ext uri="{FF2B5EF4-FFF2-40B4-BE49-F238E27FC236}">
                <a16:creationId xmlns:a16="http://schemas.microsoft.com/office/drawing/2014/main" id="{E48B6DED-9B02-4384-A8EF-0C75DB65497C}"/>
              </a:ext>
            </a:extLst>
          </p:cNvPr>
          <p:cNvSpPr>
            <a:spLocks noChangeArrowheads="1"/>
          </p:cNvSpPr>
          <p:nvPr/>
        </p:nvSpPr>
        <p:spPr bwMode="auto">
          <a:xfrm>
            <a:off x="1785938" y="4413250"/>
            <a:ext cx="144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45">
            <a:extLst>
              <a:ext uri="{FF2B5EF4-FFF2-40B4-BE49-F238E27FC236}">
                <a16:creationId xmlns:a16="http://schemas.microsoft.com/office/drawing/2014/main" id="{4EC59C1D-B641-4937-B098-EA1E245E46B7}"/>
              </a:ext>
            </a:extLst>
          </p:cNvPr>
          <p:cNvSpPr>
            <a:spLocks noChangeArrowheads="1"/>
          </p:cNvSpPr>
          <p:nvPr/>
        </p:nvSpPr>
        <p:spPr bwMode="auto">
          <a:xfrm>
            <a:off x="2836863" y="4413250"/>
            <a:ext cx="62547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0.4125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6">
            <a:extLst>
              <a:ext uri="{FF2B5EF4-FFF2-40B4-BE49-F238E27FC236}">
                <a16:creationId xmlns:a16="http://schemas.microsoft.com/office/drawing/2014/main" id="{489AEB0F-883D-430F-B9AA-CFE53D4F4758}"/>
              </a:ext>
            </a:extLst>
          </p:cNvPr>
          <p:cNvSpPr>
            <a:spLocks noChangeArrowheads="1"/>
          </p:cNvSpPr>
          <p:nvPr/>
        </p:nvSpPr>
        <p:spPr bwMode="auto">
          <a:xfrm>
            <a:off x="3416300" y="4413250"/>
            <a:ext cx="6588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=1-B14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47">
            <a:extLst>
              <a:ext uri="{FF2B5EF4-FFF2-40B4-BE49-F238E27FC236}">
                <a16:creationId xmlns:a16="http://schemas.microsoft.com/office/drawing/2014/main" id="{7C96FDE8-0A5E-4A03-AC16-8C981F7A1E6E}"/>
              </a:ext>
            </a:extLst>
          </p:cNvPr>
          <p:cNvSpPr>
            <a:spLocks noChangeArrowheads="1"/>
          </p:cNvSpPr>
          <p:nvPr/>
        </p:nvSpPr>
        <p:spPr bwMode="auto">
          <a:xfrm>
            <a:off x="571500" y="4873625"/>
            <a:ext cx="1490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C00000"/>
                </a:solidFill>
                <a:effectLst/>
                <a:latin typeface="Arial" panose="020B0604020202020204" pitchFamily="34" charset="0"/>
              </a:rPr>
              <a:t>Compute P(Sj|U)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0">
            <a:extLst>
              <a:ext uri="{FF2B5EF4-FFF2-40B4-BE49-F238E27FC236}">
                <a16:creationId xmlns:a16="http://schemas.microsoft.com/office/drawing/2014/main" id="{333C7894-C24B-416C-B5C8-2F102420592D}"/>
              </a:ext>
            </a:extLst>
          </p:cNvPr>
          <p:cNvSpPr>
            <a:spLocks noChangeArrowheads="1"/>
          </p:cNvSpPr>
          <p:nvPr/>
        </p:nvSpPr>
        <p:spPr bwMode="auto">
          <a:xfrm>
            <a:off x="1960007" y="5549954"/>
            <a:ext cx="13705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Arial" panose="020B0604020202020204" pitchFamily="34" charset="0"/>
              </a:rPr>
              <a:t>P(State|Finding)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3">
            <a:extLst>
              <a:ext uri="{FF2B5EF4-FFF2-40B4-BE49-F238E27FC236}">
                <a16:creationId xmlns:a16="http://schemas.microsoft.com/office/drawing/2014/main" id="{9F407E01-2F9C-4ABD-B213-E39275FF7F09}"/>
              </a:ext>
            </a:extLst>
          </p:cNvPr>
          <p:cNvSpPr>
            <a:spLocks noChangeArrowheads="1"/>
          </p:cNvSpPr>
          <p:nvPr/>
        </p:nvSpPr>
        <p:spPr bwMode="auto">
          <a:xfrm>
            <a:off x="2424113" y="5803900"/>
            <a:ext cx="5254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0.830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54">
            <a:extLst>
              <a:ext uri="{FF2B5EF4-FFF2-40B4-BE49-F238E27FC236}">
                <a16:creationId xmlns:a16="http://schemas.microsoft.com/office/drawing/2014/main" id="{FA129CAE-3A05-4F67-9C95-CAA05D87877F}"/>
              </a:ext>
            </a:extLst>
          </p:cNvPr>
          <p:cNvSpPr>
            <a:spLocks noChangeArrowheads="1"/>
          </p:cNvSpPr>
          <p:nvPr/>
        </p:nvSpPr>
        <p:spPr bwMode="auto">
          <a:xfrm>
            <a:off x="3416300" y="5803900"/>
            <a:ext cx="10098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Arial" panose="020B0604020202020204" pitchFamily="34" charset="0"/>
              </a:rPr>
              <a:t>=B10/$B$14</a:t>
            </a:r>
            <a:endParaRPr kumimoji="0" lang="en-US" altLang="en-US" sz="1800" b="1" i="0" u="none" strike="noStrike" cap="none" normalizeH="0" baseline="0" dirty="0">
              <a:ln>
                <a:noFill/>
              </a:ln>
              <a:solidFill>
                <a:srgbClr val="0070C0"/>
              </a:solidFill>
              <a:effectLst/>
              <a:latin typeface="Arial" panose="020B0604020202020204" pitchFamily="34" charset="0"/>
            </a:endParaRPr>
          </a:p>
        </p:txBody>
      </p:sp>
      <p:sp>
        <p:nvSpPr>
          <p:cNvPr id="66" name="Rectangle 57">
            <a:extLst>
              <a:ext uri="{FF2B5EF4-FFF2-40B4-BE49-F238E27FC236}">
                <a16:creationId xmlns:a16="http://schemas.microsoft.com/office/drawing/2014/main" id="{A5543E93-AE9C-426C-B161-34B0E4F68905}"/>
              </a:ext>
            </a:extLst>
          </p:cNvPr>
          <p:cNvSpPr>
            <a:spLocks noChangeArrowheads="1"/>
          </p:cNvSpPr>
          <p:nvPr/>
        </p:nvSpPr>
        <p:spPr bwMode="auto">
          <a:xfrm>
            <a:off x="2424113" y="6029325"/>
            <a:ext cx="5254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0.119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0">
            <a:extLst>
              <a:ext uri="{FF2B5EF4-FFF2-40B4-BE49-F238E27FC236}">
                <a16:creationId xmlns:a16="http://schemas.microsoft.com/office/drawing/2014/main" id="{597ADE7A-9F1E-4859-8227-8215EF2B0660}"/>
              </a:ext>
            </a:extLst>
          </p:cNvPr>
          <p:cNvSpPr>
            <a:spLocks noChangeArrowheads="1"/>
          </p:cNvSpPr>
          <p:nvPr/>
        </p:nvSpPr>
        <p:spPr bwMode="auto">
          <a:xfrm>
            <a:off x="2424113" y="6254750"/>
            <a:ext cx="5254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rPr>
              <a:t>0.051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1">
            <a:extLst>
              <a:ext uri="{FF2B5EF4-FFF2-40B4-BE49-F238E27FC236}">
                <a16:creationId xmlns:a16="http://schemas.microsoft.com/office/drawing/2014/main" id="{6505F4BE-7FBC-4E31-8206-EFE8483126AF}"/>
              </a:ext>
            </a:extLst>
          </p:cNvPr>
          <p:cNvSpPr>
            <a:spLocks noChangeShapeType="1"/>
          </p:cNvSpPr>
          <p:nvPr/>
        </p:nvSpPr>
        <p:spPr bwMode="auto">
          <a:xfrm>
            <a:off x="1870075" y="955675"/>
            <a:ext cx="0" cy="127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2">
            <a:extLst>
              <a:ext uri="{FF2B5EF4-FFF2-40B4-BE49-F238E27FC236}">
                <a16:creationId xmlns:a16="http://schemas.microsoft.com/office/drawing/2014/main" id="{FCF64814-7F0D-4819-91B3-592D4953D3C7}"/>
              </a:ext>
            </a:extLst>
          </p:cNvPr>
          <p:cNvSpPr>
            <a:spLocks noChangeArrowheads="1"/>
          </p:cNvSpPr>
          <p:nvPr/>
        </p:nvSpPr>
        <p:spPr bwMode="auto">
          <a:xfrm>
            <a:off x="1870075" y="955675"/>
            <a:ext cx="11113"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63">
            <a:extLst>
              <a:ext uri="{FF2B5EF4-FFF2-40B4-BE49-F238E27FC236}">
                <a16:creationId xmlns:a16="http://schemas.microsoft.com/office/drawing/2014/main" id="{4E645F8C-BCB0-4218-93F0-9A8517C49A4B}"/>
              </a:ext>
            </a:extLst>
          </p:cNvPr>
          <p:cNvSpPr>
            <a:spLocks noChangeShapeType="1"/>
          </p:cNvSpPr>
          <p:nvPr/>
        </p:nvSpPr>
        <p:spPr bwMode="auto">
          <a:xfrm>
            <a:off x="3379788" y="955675"/>
            <a:ext cx="0" cy="127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4">
            <a:extLst>
              <a:ext uri="{FF2B5EF4-FFF2-40B4-BE49-F238E27FC236}">
                <a16:creationId xmlns:a16="http://schemas.microsoft.com/office/drawing/2014/main" id="{CAE84DC0-BCC3-484F-8FB7-D87AA60F4CA4}"/>
              </a:ext>
            </a:extLst>
          </p:cNvPr>
          <p:cNvSpPr>
            <a:spLocks noChangeArrowheads="1"/>
          </p:cNvSpPr>
          <p:nvPr/>
        </p:nvSpPr>
        <p:spPr bwMode="auto">
          <a:xfrm>
            <a:off x="3379788" y="955675"/>
            <a:ext cx="11113"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65">
            <a:extLst>
              <a:ext uri="{FF2B5EF4-FFF2-40B4-BE49-F238E27FC236}">
                <a16:creationId xmlns:a16="http://schemas.microsoft.com/office/drawing/2014/main" id="{915BAEEE-0827-40DD-8AFE-EE57319F251A}"/>
              </a:ext>
            </a:extLst>
          </p:cNvPr>
          <p:cNvSpPr>
            <a:spLocks noChangeShapeType="1"/>
          </p:cNvSpPr>
          <p:nvPr/>
        </p:nvSpPr>
        <p:spPr bwMode="auto">
          <a:xfrm>
            <a:off x="1870075" y="1204913"/>
            <a:ext cx="0" cy="136683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6">
            <a:extLst>
              <a:ext uri="{FF2B5EF4-FFF2-40B4-BE49-F238E27FC236}">
                <a16:creationId xmlns:a16="http://schemas.microsoft.com/office/drawing/2014/main" id="{91F80E0F-5D46-4E04-9572-754FCD89DDA7}"/>
              </a:ext>
            </a:extLst>
          </p:cNvPr>
          <p:cNvSpPr>
            <a:spLocks noChangeArrowheads="1"/>
          </p:cNvSpPr>
          <p:nvPr/>
        </p:nvSpPr>
        <p:spPr bwMode="auto">
          <a:xfrm>
            <a:off x="1870075" y="1204913"/>
            <a:ext cx="11113" cy="13668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67">
            <a:extLst>
              <a:ext uri="{FF2B5EF4-FFF2-40B4-BE49-F238E27FC236}">
                <a16:creationId xmlns:a16="http://schemas.microsoft.com/office/drawing/2014/main" id="{FD3CA768-EB7B-4CC7-BC8B-A7FE8CD34860}"/>
              </a:ext>
            </a:extLst>
          </p:cNvPr>
          <p:cNvSpPr>
            <a:spLocks noChangeShapeType="1"/>
          </p:cNvSpPr>
          <p:nvPr/>
        </p:nvSpPr>
        <p:spPr bwMode="auto">
          <a:xfrm>
            <a:off x="3379788" y="1204913"/>
            <a:ext cx="0" cy="136683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8">
            <a:extLst>
              <a:ext uri="{FF2B5EF4-FFF2-40B4-BE49-F238E27FC236}">
                <a16:creationId xmlns:a16="http://schemas.microsoft.com/office/drawing/2014/main" id="{6C8BBE0B-842E-4ABE-BBB1-2D9ED608B189}"/>
              </a:ext>
            </a:extLst>
          </p:cNvPr>
          <p:cNvSpPr>
            <a:spLocks noChangeArrowheads="1"/>
          </p:cNvSpPr>
          <p:nvPr/>
        </p:nvSpPr>
        <p:spPr bwMode="auto">
          <a:xfrm>
            <a:off x="3379788" y="1204913"/>
            <a:ext cx="11113" cy="13668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69">
            <a:extLst>
              <a:ext uri="{FF2B5EF4-FFF2-40B4-BE49-F238E27FC236}">
                <a16:creationId xmlns:a16="http://schemas.microsoft.com/office/drawing/2014/main" id="{4476A941-74B3-4CF4-9016-5FBFA679E34E}"/>
              </a:ext>
            </a:extLst>
          </p:cNvPr>
          <p:cNvSpPr>
            <a:spLocks noChangeShapeType="1"/>
          </p:cNvSpPr>
          <p:nvPr/>
        </p:nvSpPr>
        <p:spPr bwMode="auto">
          <a:xfrm>
            <a:off x="1870075" y="2808288"/>
            <a:ext cx="0" cy="205263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0">
            <a:extLst>
              <a:ext uri="{FF2B5EF4-FFF2-40B4-BE49-F238E27FC236}">
                <a16:creationId xmlns:a16="http://schemas.microsoft.com/office/drawing/2014/main" id="{B1980A8A-3F5F-42EE-9760-A397CE88D39C}"/>
              </a:ext>
            </a:extLst>
          </p:cNvPr>
          <p:cNvSpPr>
            <a:spLocks noChangeArrowheads="1"/>
          </p:cNvSpPr>
          <p:nvPr/>
        </p:nvSpPr>
        <p:spPr bwMode="auto">
          <a:xfrm>
            <a:off x="1870075" y="2808288"/>
            <a:ext cx="11113" cy="20526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71">
            <a:extLst>
              <a:ext uri="{FF2B5EF4-FFF2-40B4-BE49-F238E27FC236}">
                <a16:creationId xmlns:a16="http://schemas.microsoft.com/office/drawing/2014/main" id="{36E3D3E5-DF63-403F-9629-F73EB0B2F583}"/>
              </a:ext>
            </a:extLst>
          </p:cNvPr>
          <p:cNvSpPr>
            <a:spLocks noChangeShapeType="1"/>
          </p:cNvSpPr>
          <p:nvPr/>
        </p:nvSpPr>
        <p:spPr bwMode="auto">
          <a:xfrm>
            <a:off x="1870075" y="5097463"/>
            <a:ext cx="0" cy="22383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2">
            <a:extLst>
              <a:ext uri="{FF2B5EF4-FFF2-40B4-BE49-F238E27FC236}">
                <a16:creationId xmlns:a16="http://schemas.microsoft.com/office/drawing/2014/main" id="{721830A8-2D6C-4C3B-A015-6ABD4C3DA5FE}"/>
              </a:ext>
            </a:extLst>
          </p:cNvPr>
          <p:cNvSpPr>
            <a:spLocks noChangeArrowheads="1"/>
          </p:cNvSpPr>
          <p:nvPr/>
        </p:nvSpPr>
        <p:spPr bwMode="auto">
          <a:xfrm>
            <a:off x="1870075" y="5097463"/>
            <a:ext cx="11113" cy="2238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73">
            <a:extLst>
              <a:ext uri="{FF2B5EF4-FFF2-40B4-BE49-F238E27FC236}">
                <a16:creationId xmlns:a16="http://schemas.microsoft.com/office/drawing/2014/main" id="{A75EBD78-EDE3-4820-B523-D0EDCAD02EC7}"/>
              </a:ext>
            </a:extLst>
          </p:cNvPr>
          <p:cNvSpPr>
            <a:spLocks noChangeShapeType="1"/>
          </p:cNvSpPr>
          <p:nvPr/>
        </p:nvSpPr>
        <p:spPr bwMode="auto">
          <a:xfrm>
            <a:off x="536575" y="955675"/>
            <a:ext cx="1588" cy="551021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4">
            <a:extLst>
              <a:ext uri="{FF2B5EF4-FFF2-40B4-BE49-F238E27FC236}">
                <a16:creationId xmlns:a16="http://schemas.microsoft.com/office/drawing/2014/main" id="{EDDF2A11-C038-482E-B75F-A12C6CE1AE58}"/>
              </a:ext>
            </a:extLst>
          </p:cNvPr>
          <p:cNvSpPr>
            <a:spLocks noChangeArrowheads="1"/>
          </p:cNvSpPr>
          <p:nvPr/>
        </p:nvSpPr>
        <p:spPr bwMode="auto">
          <a:xfrm>
            <a:off x="536575" y="955675"/>
            <a:ext cx="12700" cy="55229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75">
            <a:extLst>
              <a:ext uri="{FF2B5EF4-FFF2-40B4-BE49-F238E27FC236}">
                <a16:creationId xmlns:a16="http://schemas.microsoft.com/office/drawing/2014/main" id="{7A10BBC5-0BDF-4094-8CA0-3616A2C5749B}"/>
              </a:ext>
            </a:extLst>
          </p:cNvPr>
          <p:cNvSpPr>
            <a:spLocks noChangeShapeType="1"/>
          </p:cNvSpPr>
          <p:nvPr/>
        </p:nvSpPr>
        <p:spPr bwMode="auto">
          <a:xfrm>
            <a:off x="1870075" y="5557838"/>
            <a:ext cx="1588" cy="90805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76">
            <a:extLst>
              <a:ext uri="{FF2B5EF4-FFF2-40B4-BE49-F238E27FC236}">
                <a16:creationId xmlns:a16="http://schemas.microsoft.com/office/drawing/2014/main" id="{0A4E558F-DCB8-4380-B20D-2CD3058CE971}"/>
              </a:ext>
            </a:extLst>
          </p:cNvPr>
          <p:cNvSpPr>
            <a:spLocks noChangeArrowheads="1"/>
          </p:cNvSpPr>
          <p:nvPr/>
        </p:nvSpPr>
        <p:spPr bwMode="auto">
          <a:xfrm>
            <a:off x="1870075" y="5557838"/>
            <a:ext cx="11113" cy="9207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77">
            <a:extLst>
              <a:ext uri="{FF2B5EF4-FFF2-40B4-BE49-F238E27FC236}">
                <a16:creationId xmlns:a16="http://schemas.microsoft.com/office/drawing/2014/main" id="{F4F4596F-4D0D-4CFE-93C4-7D3526B6CD22}"/>
              </a:ext>
            </a:extLst>
          </p:cNvPr>
          <p:cNvSpPr>
            <a:spLocks noChangeShapeType="1"/>
          </p:cNvSpPr>
          <p:nvPr/>
        </p:nvSpPr>
        <p:spPr bwMode="auto">
          <a:xfrm>
            <a:off x="3379788" y="2808288"/>
            <a:ext cx="1588" cy="365760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78">
            <a:extLst>
              <a:ext uri="{FF2B5EF4-FFF2-40B4-BE49-F238E27FC236}">
                <a16:creationId xmlns:a16="http://schemas.microsoft.com/office/drawing/2014/main" id="{FDBD1464-027B-49F7-B8CD-F26872F8E00F}"/>
              </a:ext>
            </a:extLst>
          </p:cNvPr>
          <p:cNvSpPr>
            <a:spLocks noChangeArrowheads="1"/>
          </p:cNvSpPr>
          <p:nvPr/>
        </p:nvSpPr>
        <p:spPr bwMode="auto">
          <a:xfrm>
            <a:off x="3379788" y="2808288"/>
            <a:ext cx="11113" cy="36703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79">
            <a:extLst>
              <a:ext uri="{FF2B5EF4-FFF2-40B4-BE49-F238E27FC236}">
                <a16:creationId xmlns:a16="http://schemas.microsoft.com/office/drawing/2014/main" id="{E4BE15ED-6D2F-46B4-8FD0-173E3AEEA1FB}"/>
              </a:ext>
            </a:extLst>
          </p:cNvPr>
          <p:cNvSpPr>
            <a:spLocks noChangeShapeType="1"/>
          </p:cNvSpPr>
          <p:nvPr/>
        </p:nvSpPr>
        <p:spPr bwMode="auto">
          <a:xfrm>
            <a:off x="5561013" y="955675"/>
            <a:ext cx="1588" cy="5510213"/>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0">
            <a:extLst>
              <a:ext uri="{FF2B5EF4-FFF2-40B4-BE49-F238E27FC236}">
                <a16:creationId xmlns:a16="http://schemas.microsoft.com/office/drawing/2014/main" id="{43343159-1C1F-4B3F-B809-86205E37E43F}"/>
              </a:ext>
            </a:extLst>
          </p:cNvPr>
          <p:cNvSpPr>
            <a:spLocks noChangeArrowheads="1"/>
          </p:cNvSpPr>
          <p:nvPr/>
        </p:nvSpPr>
        <p:spPr bwMode="auto">
          <a:xfrm>
            <a:off x="5561013" y="955675"/>
            <a:ext cx="12700" cy="55229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81">
            <a:extLst>
              <a:ext uri="{FF2B5EF4-FFF2-40B4-BE49-F238E27FC236}">
                <a16:creationId xmlns:a16="http://schemas.microsoft.com/office/drawing/2014/main" id="{D2D41908-0877-4327-8495-C3A35E6C5860}"/>
              </a:ext>
            </a:extLst>
          </p:cNvPr>
          <p:cNvSpPr>
            <a:spLocks noChangeShapeType="1"/>
          </p:cNvSpPr>
          <p:nvPr/>
        </p:nvSpPr>
        <p:spPr bwMode="auto">
          <a:xfrm>
            <a:off x="536575" y="95567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82">
            <a:extLst>
              <a:ext uri="{FF2B5EF4-FFF2-40B4-BE49-F238E27FC236}">
                <a16:creationId xmlns:a16="http://schemas.microsoft.com/office/drawing/2014/main" id="{A1AF846C-22E8-414B-84AD-205B52EF0DB8}"/>
              </a:ext>
            </a:extLst>
          </p:cNvPr>
          <p:cNvSpPr>
            <a:spLocks noChangeArrowheads="1"/>
          </p:cNvSpPr>
          <p:nvPr/>
        </p:nvSpPr>
        <p:spPr bwMode="auto">
          <a:xfrm>
            <a:off x="536575" y="955675"/>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83">
            <a:extLst>
              <a:ext uri="{FF2B5EF4-FFF2-40B4-BE49-F238E27FC236}">
                <a16:creationId xmlns:a16="http://schemas.microsoft.com/office/drawing/2014/main" id="{CE27B244-4646-4762-84A7-F1EA0E26C1DA}"/>
              </a:ext>
            </a:extLst>
          </p:cNvPr>
          <p:cNvSpPr>
            <a:spLocks noChangeShapeType="1"/>
          </p:cNvSpPr>
          <p:nvPr/>
        </p:nvSpPr>
        <p:spPr bwMode="auto">
          <a:xfrm>
            <a:off x="536575" y="119221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4">
            <a:extLst>
              <a:ext uri="{FF2B5EF4-FFF2-40B4-BE49-F238E27FC236}">
                <a16:creationId xmlns:a16="http://schemas.microsoft.com/office/drawing/2014/main" id="{CFE23B3D-02C8-4671-8C00-80BDC24E7D22}"/>
              </a:ext>
            </a:extLst>
          </p:cNvPr>
          <p:cNvSpPr>
            <a:spLocks noChangeArrowheads="1"/>
          </p:cNvSpPr>
          <p:nvPr/>
        </p:nvSpPr>
        <p:spPr bwMode="auto">
          <a:xfrm>
            <a:off x="536575" y="1192213"/>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5">
            <a:extLst>
              <a:ext uri="{FF2B5EF4-FFF2-40B4-BE49-F238E27FC236}">
                <a16:creationId xmlns:a16="http://schemas.microsoft.com/office/drawing/2014/main" id="{AF97D8A1-AB79-40A8-973C-CA7F980630F4}"/>
              </a:ext>
            </a:extLst>
          </p:cNvPr>
          <p:cNvSpPr>
            <a:spLocks noChangeShapeType="1"/>
          </p:cNvSpPr>
          <p:nvPr/>
        </p:nvSpPr>
        <p:spPr bwMode="auto">
          <a:xfrm>
            <a:off x="536575" y="1428750"/>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86">
            <a:extLst>
              <a:ext uri="{FF2B5EF4-FFF2-40B4-BE49-F238E27FC236}">
                <a16:creationId xmlns:a16="http://schemas.microsoft.com/office/drawing/2014/main" id="{DF4F7432-4CCD-4142-8825-73B0E6335958}"/>
              </a:ext>
            </a:extLst>
          </p:cNvPr>
          <p:cNvSpPr>
            <a:spLocks noChangeArrowheads="1"/>
          </p:cNvSpPr>
          <p:nvPr/>
        </p:nvSpPr>
        <p:spPr bwMode="auto">
          <a:xfrm>
            <a:off x="536575" y="1428750"/>
            <a:ext cx="50498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7">
            <a:extLst>
              <a:ext uri="{FF2B5EF4-FFF2-40B4-BE49-F238E27FC236}">
                <a16:creationId xmlns:a16="http://schemas.microsoft.com/office/drawing/2014/main" id="{986ACA3C-7CCB-40A2-B28F-AA15817EF4C2}"/>
              </a:ext>
            </a:extLst>
          </p:cNvPr>
          <p:cNvSpPr>
            <a:spLocks noChangeShapeType="1"/>
          </p:cNvSpPr>
          <p:nvPr/>
        </p:nvSpPr>
        <p:spPr bwMode="auto">
          <a:xfrm>
            <a:off x="536575" y="1663700"/>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88">
            <a:extLst>
              <a:ext uri="{FF2B5EF4-FFF2-40B4-BE49-F238E27FC236}">
                <a16:creationId xmlns:a16="http://schemas.microsoft.com/office/drawing/2014/main" id="{B4D75422-2D44-4B82-AE6E-D52D633E6F45}"/>
              </a:ext>
            </a:extLst>
          </p:cNvPr>
          <p:cNvSpPr>
            <a:spLocks noChangeArrowheads="1"/>
          </p:cNvSpPr>
          <p:nvPr/>
        </p:nvSpPr>
        <p:spPr bwMode="auto">
          <a:xfrm>
            <a:off x="536575" y="1663700"/>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9">
            <a:extLst>
              <a:ext uri="{FF2B5EF4-FFF2-40B4-BE49-F238E27FC236}">
                <a16:creationId xmlns:a16="http://schemas.microsoft.com/office/drawing/2014/main" id="{BD154A8D-0C6C-4F25-A110-714360F0FE62}"/>
              </a:ext>
            </a:extLst>
          </p:cNvPr>
          <p:cNvSpPr>
            <a:spLocks noChangeShapeType="1"/>
          </p:cNvSpPr>
          <p:nvPr/>
        </p:nvSpPr>
        <p:spPr bwMode="auto">
          <a:xfrm>
            <a:off x="536575" y="188912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90">
            <a:extLst>
              <a:ext uri="{FF2B5EF4-FFF2-40B4-BE49-F238E27FC236}">
                <a16:creationId xmlns:a16="http://schemas.microsoft.com/office/drawing/2014/main" id="{17057F30-5A21-4D3F-AB78-7BAE061CDD0D}"/>
              </a:ext>
            </a:extLst>
          </p:cNvPr>
          <p:cNvSpPr>
            <a:spLocks noChangeArrowheads="1"/>
          </p:cNvSpPr>
          <p:nvPr/>
        </p:nvSpPr>
        <p:spPr bwMode="auto">
          <a:xfrm>
            <a:off x="536575" y="1889125"/>
            <a:ext cx="50498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91">
            <a:extLst>
              <a:ext uri="{FF2B5EF4-FFF2-40B4-BE49-F238E27FC236}">
                <a16:creationId xmlns:a16="http://schemas.microsoft.com/office/drawing/2014/main" id="{4472A56E-131A-4607-BF25-2F4A8B7C479D}"/>
              </a:ext>
            </a:extLst>
          </p:cNvPr>
          <p:cNvSpPr>
            <a:spLocks noChangeShapeType="1"/>
          </p:cNvSpPr>
          <p:nvPr/>
        </p:nvSpPr>
        <p:spPr bwMode="auto">
          <a:xfrm>
            <a:off x="536575" y="211296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2">
            <a:extLst>
              <a:ext uri="{FF2B5EF4-FFF2-40B4-BE49-F238E27FC236}">
                <a16:creationId xmlns:a16="http://schemas.microsoft.com/office/drawing/2014/main" id="{1B694ED1-D681-48C3-B559-396D51A01DEF}"/>
              </a:ext>
            </a:extLst>
          </p:cNvPr>
          <p:cNvSpPr>
            <a:spLocks noChangeArrowheads="1"/>
          </p:cNvSpPr>
          <p:nvPr/>
        </p:nvSpPr>
        <p:spPr bwMode="auto">
          <a:xfrm>
            <a:off x="536575" y="2112963"/>
            <a:ext cx="50498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93">
            <a:extLst>
              <a:ext uri="{FF2B5EF4-FFF2-40B4-BE49-F238E27FC236}">
                <a16:creationId xmlns:a16="http://schemas.microsoft.com/office/drawing/2014/main" id="{FB546A6E-DC37-41CC-BD3A-754F41F6FA4A}"/>
              </a:ext>
            </a:extLst>
          </p:cNvPr>
          <p:cNvSpPr>
            <a:spLocks noChangeShapeType="1"/>
          </p:cNvSpPr>
          <p:nvPr/>
        </p:nvSpPr>
        <p:spPr bwMode="auto">
          <a:xfrm>
            <a:off x="536575" y="2336800"/>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94">
            <a:extLst>
              <a:ext uri="{FF2B5EF4-FFF2-40B4-BE49-F238E27FC236}">
                <a16:creationId xmlns:a16="http://schemas.microsoft.com/office/drawing/2014/main" id="{25A75B4A-FF25-47B9-BCDA-058B797875D5}"/>
              </a:ext>
            </a:extLst>
          </p:cNvPr>
          <p:cNvSpPr>
            <a:spLocks noChangeArrowheads="1"/>
          </p:cNvSpPr>
          <p:nvPr/>
        </p:nvSpPr>
        <p:spPr bwMode="auto">
          <a:xfrm>
            <a:off x="536575" y="2336800"/>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95">
            <a:extLst>
              <a:ext uri="{FF2B5EF4-FFF2-40B4-BE49-F238E27FC236}">
                <a16:creationId xmlns:a16="http://schemas.microsoft.com/office/drawing/2014/main" id="{A81C8564-077F-40FA-9B66-BCAA4FCE710E}"/>
              </a:ext>
            </a:extLst>
          </p:cNvPr>
          <p:cNvSpPr>
            <a:spLocks noChangeShapeType="1"/>
          </p:cNvSpPr>
          <p:nvPr/>
        </p:nvSpPr>
        <p:spPr bwMode="auto">
          <a:xfrm>
            <a:off x="536575" y="256063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96">
            <a:extLst>
              <a:ext uri="{FF2B5EF4-FFF2-40B4-BE49-F238E27FC236}">
                <a16:creationId xmlns:a16="http://schemas.microsoft.com/office/drawing/2014/main" id="{BD80337A-0B81-47E1-949B-2CC40E3E5C19}"/>
              </a:ext>
            </a:extLst>
          </p:cNvPr>
          <p:cNvSpPr>
            <a:spLocks noChangeArrowheads="1"/>
          </p:cNvSpPr>
          <p:nvPr/>
        </p:nvSpPr>
        <p:spPr bwMode="auto">
          <a:xfrm>
            <a:off x="536575" y="2560638"/>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97">
            <a:extLst>
              <a:ext uri="{FF2B5EF4-FFF2-40B4-BE49-F238E27FC236}">
                <a16:creationId xmlns:a16="http://schemas.microsoft.com/office/drawing/2014/main" id="{AEEA8BD9-34F9-4A37-BEB2-CC43139B48EE}"/>
              </a:ext>
            </a:extLst>
          </p:cNvPr>
          <p:cNvSpPr>
            <a:spLocks noChangeShapeType="1"/>
          </p:cNvSpPr>
          <p:nvPr/>
        </p:nvSpPr>
        <p:spPr bwMode="auto">
          <a:xfrm>
            <a:off x="536575" y="279717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98">
            <a:extLst>
              <a:ext uri="{FF2B5EF4-FFF2-40B4-BE49-F238E27FC236}">
                <a16:creationId xmlns:a16="http://schemas.microsoft.com/office/drawing/2014/main" id="{75AD20DB-CA1D-4139-9F62-24516BED9967}"/>
              </a:ext>
            </a:extLst>
          </p:cNvPr>
          <p:cNvSpPr>
            <a:spLocks noChangeArrowheads="1"/>
          </p:cNvSpPr>
          <p:nvPr/>
        </p:nvSpPr>
        <p:spPr bwMode="auto">
          <a:xfrm>
            <a:off x="536575" y="2797175"/>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9">
            <a:extLst>
              <a:ext uri="{FF2B5EF4-FFF2-40B4-BE49-F238E27FC236}">
                <a16:creationId xmlns:a16="http://schemas.microsoft.com/office/drawing/2014/main" id="{1F1A2E5A-6027-4FBA-8ECC-F1F29C82552C}"/>
              </a:ext>
            </a:extLst>
          </p:cNvPr>
          <p:cNvSpPr>
            <a:spLocks noChangeShapeType="1"/>
          </p:cNvSpPr>
          <p:nvPr/>
        </p:nvSpPr>
        <p:spPr bwMode="auto">
          <a:xfrm>
            <a:off x="536575" y="303212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00">
            <a:extLst>
              <a:ext uri="{FF2B5EF4-FFF2-40B4-BE49-F238E27FC236}">
                <a16:creationId xmlns:a16="http://schemas.microsoft.com/office/drawing/2014/main" id="{B9A3F7CF-43FF-466A-B3B1-C316322CE7B8}"/>
              </a:ext>
            </a:extLst>
          </p:cNvPr>
          <p:cNvSpPr>
            <a:spLocks noChangeArrowheads="1"/>
          </p:cNvSpPr>
          <p:nvPr/>
        </p:nvSpPr>
        <p:spPr bwMode="auto">
          <a:xfrm>
            <a:off x="536575" y="3032125"/>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101">
            <a:extLst>
              <a:ext uri="{FF2B5EF4-FFF2-40B4-BE49-F238E27FC236}">
                <a16:creationId xmlns:a16="http://schemas.microsoft.com/office/drawing/2014/main" id="{5203D484-F662-46B7-B531-D133AD7F334D}"/>
              </a:ext>
            </a:extLst>
          </p:cNvPr>
          <p:cNvSpPr>
            <a:spLocks noChangeShapeType="1"/>
          </p:cNvSpPr>
          <p:nvPr/>
        </p:nvSpPr>
        <p:spPr bwMode="auto">
          <a:xfrm>
            <a:off x="536575" y="325596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2">
            <a:extLst>
              <a:ext uri="{FF2B5EF4-FFF2-40B4-BE49-F238E27FC236}">
                <a16:creationId xmlns:a16="http://schemas.microsoft.com/office/drawing/2014/main" id="{F7AA8323-C436-4F6F-886F-8F8847E078E4}"/>
              </a:ext>
            </a:extLst>
          </p:cNvPr>
          <p:cNvSpPr>
            <a:spLocks noChangeArrowheads="1"/>
          </p:cNvSpPr>
          <p:nvPr/>
        </p:nvSpPr>
        <p:spPr bwMode="auto">
          <a:xfrm>
            <a:off x="536575" y="3255963"/>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103">
            <a:extLst>
              <a:ext uri="{FF2B5EF4-FFF2-40B4-BE49-F238E27FC236}">
                <a16:creationId xmlns:a16="http://schemas.microsoft.com/office/drawing/2014/main" id="{9952D090-4933-4039-ADE1-82208423A66D}"/>
              </a:ext>
            </a:extLst>
          </p:cNvPr>
          <p:cNvSpPr>
            <a:spLocks noChangeShapeType="1"/>
          </p:cNvSpPr>
          <p:nvPr/>
        </p:nvSpPr>
        <p:spPr bwMode="auto">
          <a:xfrm>
            <a:off x="536575" y="348138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04">
            <a:extLst>
              <a:ext uri="{FF2B5EF4-FFF2-40B4-BE49-F238E27FC236}">
                <a16:creationId xmlns:a16="http://schemas.microsoft.com/office/drawing/2014/main" id="{6A6BD48F-CEE3-46DB-BD9C-CC5F39E00664}"/>
              </a:ext>
            </a:extLst>
          </p:cNvPr>
          <p:cNvSpPr>
            <a:spLocks noChangeArrowheads="1"/>
          </p:cNvSpPr>
          <p:nvPr/>
        </p:nvSpPr>
        <p:spPr bwMode="auto">
          <a:xfrm>
            <a:off x="536575" y="3481388"/>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105">
            <a:extLst>
              <a:ext uri="{FF2B5EF4-FFF2-40B4-BE49-F238E27FC236}">
                <a16:creationId xmlns:a16="http://schemas.microsoft.com/office/drawing/2014/main" id="{643EF7A8-6FBA-409B-8F0B-9C53ECF49703}"/>
              </a:ext>
            </a:extLst>
          </p:cNvPr>
          <p:cNvSpPr>
            <a:spLocks noChangeShapeType="1"/>
          </p:cNvSpPr>
          <p:nvPr/>
        </p:nvSpPr>
        <p:spPr bwMode="auto">
          <a:xfrm>
            <a:off x="536575" y="370522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06">
            <a:extLst>
              <a:ext uri="{FF2B5EF4-FFF2-40B4-BE49-F238E27FC236}">
                <a16:creationId xmlns:a16="http://schemas.microsoft.com/office/drawing/2014/main" id="{B23E85C4-3A74-4B61-A37B-BFF4D230B360}"/>
              </a:ext>
            </a:extLst>
          </p:cNvPr>
          <p:cNvSpPr>
            <a:spLocks noChangeArrowheads="1"/>
          </p:cNvSpPr>
          <p:nvPr/>
        </p:nvSpPr>
        <p:spPr bwMode="auto">
          <a:xfrm>
            <a:off x="536575" y="3705225"/>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107">
            <a:extLst>
              <a:ext uri="{FF2B5EF4-FFF2-40B4-BE49-F238E27FC236}">
                <a16:creationId xmlns:a16="http://schemas.microsoft.com/office/drawing/2014/main" id="{1FA33EDB-879A-477D-8F3E-2FF77A61C91D}"/>
              </a:ext>
            </a:extLst>
          </p:cNvPr>
          <p:cNvSpPr>
            <a:spLocks noChangeShapeType="1"/>
          </p:cNvSpPr>
          <p:nvPr/>
        </p:nvSpPr>
        <p:spPr bwMode="auto">
          <a:xfrm>
            <a:off x="536575" y="392906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Rectangle 108">
            <a:extLst>
              <a:ext uri="{FF2B5EF4-FFF2-40B4-BE49-F238E27FC236}">
                <a16:creationId xmlns:a16="http://schemas.microsoft.com/office/drawing/2014/main" id="{0267A6B4-3545-4F09-83B5-01ACE1C7B78A}"/>
              </a:ext>
            </a:extLst>
          </p:cNvPr>
          <p:cNvSpPr>
            <a:spLocks noChangeArrowheads="1"/>
          </p:cNvSpPr>
          <p:nvPr/>
        </p:nvSpPr>
        <p:spPr bwMode="auto">
          <a:xfrm>
            <a:off x="536575" y="3929063"/>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109">
            <a:extLst>
              <a:ext uri="{FF2B5EF4-FFF2-40B4-BE49-F238E27FC236}">
                <a16:creationId xmlns:a16="http://schemas.microsoft.com/office/drawing/2014/main" id="{A5860FAC-D633-4660-9581-7A640643BCAB}"/>
              </a:ext>
            </a:extLst>
          </p:cNvPr>
          <p:cNvSpPr>
            <a:spLocks noChangeShapeType="1"/>
          </p:cNvSpPr>
          <p:nvPr/>
        </p:nvSpPr>
        <p:spPr bwMode="auto">
          <a:xfrm>
            <a:off x="536575" y="416401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110">
            <a:extLst>
              <a:ext uri="{FF2B5EF4-FFF2-40B4-BE49-F238E27FC236}">
                <a16:creationId xmlns:a16="http://schemas.microsoft.com/office/drawing/2014/main" id="{B06F4481-7AA4-411B-A669-3A4F55636CA3}"/>
              </a:ext>
            </a:extLst>
          </p:cNvPr>
          <p:cNvSpPr>
            <a:spLocks noChangeArrowheads="1"/>
          </p:cNvSpPr>
          <p:nvPr/>
        </p:nvSpPr>
        <p:spPr bwMode="auto">
          <a:xfrm>
            <a:off x="536575" y="4164013"/>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111">
            <a:extLst>
              <a:ext uri="{FF2B5EF4-FFF2-40B4-BE49-F238E27FC236}">
                <a16:creationId xmlns:a16="http://schemas.microsoft.com/office/drawing/2014/main" id="{F39F2FC0-0233-4F44-823C-A778BEE4EE43}"/>
              </a:ext>
            </a:extLst>
          </p:cNvPr>
          <p:cNvSpPr>
            <a:spLocks noChangeShapeType="1"/>
          </p:cNvSpPr>
          <p:nvPr/>
        </p:nvSpPr>
        <p:spPr bwMode="auto">
          <a:xfrm>
            <a:off x="536575" y="438943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112">
            <a:extLst>
              <a:ext uri="{FF2B5EF4-FFF2-40B4-BE49-F238E27FC236}">
                <a16:creationId xmlns:a16="http://schemas.microsoft.com/office/drawing/2014/main" id="{21E5F2D1-9740-435E-80B7-CB2AFDFD3440}"/>
              </a:ext>
            </a:extLst>
          </p:cNvPr>
          <p:cNvSpPr>
            <a:spLocks noChangeArrowheads="1"/>
          </p:cNvSpPr>
          <p:nvPr/>
        </p:nvSpPr>
        <p:spPr bwMode="auto">
          <a:xfrm>
            <a:off x="536575" y="4389438"/>
            <a:ext cx="5049838" cy="1111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113">
            <a:extLst>
              <a:ext uri="{FF2B5EF4-FFF2-40B4-BE49-F238E27FC236}">
                <a16:creationId xmlns:a16="http://schemas.microsoft.com/office/drawing/2014/main" id="{22E59179-813A-4E37-9B21-F22518428518}"/>
              </a:ext>
            </a:extLst>
          </p:cNvPr>
          <p:cNvSpPr>
            <a:spLocks noChangeShapeType="1"/>
          </p:cNvSpPr>
          <p:nvPr/>
        </p:nvSpPr>
        <p:spPr bwMode="auto">
          <a:xfrm>
            <a:off x="536575" y="462438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114">
            <a:extLst>
              <a:ext uri="{FF2B5EF4-FFF2-40B4-BE49-F238E27FC236}">
                <a16:creationId xmlns:a16="http://schemas.microsoft.com/office/drawing/2014/main" id="{F35E597E-230F-44A6-86CE-5ED34DC4FD56}"/>
              </a:ext>
            </a:extLst>
          </p:cNvPr>
          <p:cNvSpPr>
            <a:spLocks noChangeArrowheads="1"/>
          </p:cNvSpPr>
          <p:nvPr/>
        </p:nvSpPr>
        <p:spPr bwMode="auto">
          <a:xfrm>
            <a:off x="536575" y="4624388"/>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115">
            <a:extLst>
              <a:ext uri="{FF2B5EF4-FFF2-40B4-BE49-F238E27FC236}">
                <a16:creationId xmlns:a16="http://schemas.microsoft.com/office/drawing/2014/main" id="{6F224729-178E-4BC6-B404-0575BA7DF85D}"/>
              </a:ext>
            </a:extLst>
          </p:cNvPr>
          <p:cNvSpPr>
            <a:spLocks noChangeShapeType="1"/>
          </p:cNvSpPr>
          <p:nvPr/>
        </p:nvSpPr>
        <p:spPr bwMode="auto">
          <a:xfrm>
            <a:off x="536575" y="484822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116">
            <a:extLst>
              <a:ext uri="{FF2B5EF4-FFF2-40B4-BE49-F238E27FC236}">
                <a16:creationId xmlns:a16="http://schemas.microsoft.com/office/drawing/2014/main" id="{13CAA861-D581-4527-9BF6-2CDDC7D29185}"/>
              </a:ext>
            </a:extLst>
          </p:cNvPr>
          <p:cNvSpPr>
            <a:spLocks noChangeArrowheads="1"/>
          </p:cNvSpPr>
          <p:nvPr/>
        </p:nvSpPr>
        <p:spPr bwMode="auto">
          <a:xfrm>
            <a:off x="536575" y="4848225"/>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17">
            <a:extLst>
              <a:ext uri="{FF2B5EF4-FFF2-40B4-BE49-F238E27FC236}">
                <a16:creationId xmlns:a16="http://schemas.microsoft.com/office/drawing/2014/main" id="{EBDFB60A-933F-43DC-92FC-F4ED26DF7E96}"/>
              </a:ext>
            </a:extLst>
          </p:cNvPr>
          <p:cNvSpPr>
            <a:spLocks noChangeShapeType="1"/>
          </p:cNvSpPr>
          <p:nvPr/>
        </p:nvSpPr>
        <p:spPr bwMode="auto">
          <a:xfrm>
            <a:off x="536575" y="508476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118">
            <a:extLst>
              <a:ext uri="{FF2B5EF4-FFF2-40B4-BE49-F238E27FC236}">
                <a16:creationId xmlns:a16="http://schemas.microsoft.com/office/drawing/2014/main" id="{ECC72CA9-F174-44BE-BC26-84ECC583FF0C}"/>
              </a:ext>
            </a:extLst>
          </p:cNvPr>
          <p:cNvSpPr>
            <a:spLocks noChangeArrowheads="1"/>
          </p:cNvSpPr>
          <p:nvPr/>
        </p:nvSpPr>
        <p:spPr bwMode="auto">
          <a:xfrm>
            <a:off x="536575" y="5084763"/>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19">
            <a:extLst>
              <a:ext uri="{FF2B5EF4-FFF2-40B4-BE49-F238E27FC236}">
                <a16:creationId xmlns:a16="http://schemas.microsoft.com/office/drawing/2014/main" id="{A76ED57C-0B2B-4EED-88DE-B46FD4AF2595}"/>
              </a:ext>
            </a:extLst>
          </p:cNvPr>
          <p:cNvSpPr>
            <a:spLocks noChangeShapeType="1"/>
          </p:cNvSpPr>
          <p:nvPr/>
        </p:nvSpPr>
        <p:spPr bwMode="auto">
          <a:xfrm>
            <a:off x="536575" y="5308600"/>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120">
            <a:extLst>
              <a:ext uri="{FF2B5EF4-FFF2-40B4-BE49-F238E27FC236}">
                <a16:creationId xmlns:a16="http://schemas.microsoft.com/office/drawing/2014/main" id="{918F65D0-A9EA-460E-8E4D-5C9489A640B9}"/>
              </a:ext>
            </a:extLst>
          </p:cNvPr>
          <p:cNvSpPr>
            <a:spLocks noChangeArrowheads="1"/>
          </p:cNvSpPr>
          <p:nvPr/>
        </p:nvSpPr>
        <p:spPr bwMode="auto">
          <a:xfrm>
            <a:off x="536575" y="5308600"/>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21">
            <a:extLst>
              <a:ext uri="{FF2B5EF4-FFF2-40B4-BE49-F238E27FC236}">
                <a16:creationId xmlns:a16="http://schemas.microsoft.com/office/drawing/2014/main" id="{35046D98-28E4-4318-8FA6-92A76F718946}"/>
              </a:ext>
            </a:extLst>
          </p:cNvPr>
          <p:cNvSpPr>
            <a:spLocks noChangeShapeType="1"/>
          </p:cNvSpPr>
          <p:nvPr/>
        </p:nvSpPr>
        <p:spPr bwMode="auto">
          <a:xfrm>
            <a:off x="536575" y="554513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22">
            <a:extLst>
              <a:ext uri="{FF2B5EF4-FFF2-40B4-BE49-F238E27FC236}">
                <a16:creationId xmlns:a16="http://schemas.microsoft.com/office/drawing/2014/main" id="{989AD254-A1FA-41EB-A77B-E5AD2B348C43}"/>
              </a:ext>
            </a:extLst>
          </p:cNvPr>
          <p:cNvSpPr>
            <a:spLocks noChangeArrowheads="1"/>
          </p:cNvSpPr>
          <p:nvPr/>
        </p:nvSpPr>
        <p:spPr bwMode="auto">
          <a:xfrm>
            <a:off x="536575" y="5545138"/>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123">
            <a:extLst>
              <a:ext uri="{FF2B5EF4-FFF2-40B4-BE49-F238E27FC236}">
                <a16:creationId xmlns:a16="http://schemas.microsoft.com/office/drawing/2014/main" id="{F430729F-1415-4904-B2C2-92522FDBA4E4}"/>
              </a:ext>
            </a:extLst>
          </p:cNvPr>
          <p:cNvSpPr>
            <a:spLocks noChangeShapeType="1"/>
          </p:cNvSpPr>
          <p:nvPr/>
        </p:nvSpPr>
        <p:spPr bwMode="auto">
          <a:xfrm>
            <a:off x="536575" y="5781675"/>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124">
            <a:extLst>
              <a:ext uri="{FF2B5EF4-FFF2-40B4-BE49-F238E27FC236}">
                <a16:creationId xmlns:a16="http://schemas.microsoft.com/office/drawing/2014/main" id="{B1FFE386-9618-48DC-A457-A9B1A77FC969}"/>
              </a:ext>
            </a:extLst>
          </p:cNvPr>
          <p:cNvSpPr>
            <a:spLocks noChangeArrowheads="1"/>
          </p:cNvSpPr>
          <p:nvPr/>
        </p:nvSpPr>
        <p:spPr bwMode="auto">
          <a:xfrm>
            <a:off x="536575" y="5781675"/>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125">
            <a:extLst>
              <a:ext uri="{FF2B5EF4-FFF2-40B4-BE49-F238E27FC236}">
                <a16:creationId xmlns:a16="http://schemas.microsoft.com/office/drawing/2014/main" id="{BB588A74-C15B-48EC-B67F-79ABBC8C25CC}"/>
              </a:ext>
            </a:extLst>
          </p:cNvPr>
          <p:cNvSpPr>
            <a:spLocks noChangeShapeType="1"/>
          </p:cNvSpPr>
          <p:nvPr/>
        </p:nvSpPr>
        <p:spPr bwMode="auto">
          <a:xfrm>
            <a:off x="536575" y="6005513"/>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126">
            <a:extLst>
              <a:ext uri="{FF2B5EF4-FFF2-40B4-BE49-F238E27FC236}">
                <a16:creationId xmlns:a16="http://schemas.microsoft.com/office/drawing/2014/main" id="{0AD65B6E-EBBC-45F5-BA66-5F86685C2F24}"/>
              </a:ext>
            </a:extLst>
          </p:cNvPr>
          <p:cNvSpPr>
            <a:spLocks noChangeArrowheads="1"/>
          </p:cNvSpPr>
          <p:nvPr/>
        </p:nvSpPr>
        <p:spPr bwMode="auto">
          <a:xfrm>
            <a:off x="536575" y="6005513"/>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127">
            <a:extLst>
              <a:ext uri="{FF2B5EF4-FFF2-40B4-BE49-F238E27FC236}">
                <a16:creationId xmlns:a16="http://schemas.microsoft.com/office/drawing/2014/main" id="{660D48CA-1100-4108-BB93-042597BD9D37}"/>
              </a:ext>
            </a:extLst>
          </p:cNvPr>
          <p:cNvSpPr>
            <a:spLocks noChangeShapeType="1"/>
          </p:cNvSpPr>
          <p:nvPr/>
        </p:nvSpPr>
        <p:spPr bwMode="auto">
          <a:xfrm>
            <a:off x="536575" y="6229350"/>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28">
            <a:extLst>
              <a:ext uri="{FF2B5EF4-FFF2-40B4-BE49-F238E27FC236}">
                <a16:creationId xmlns:a16="http://schemas.microsoft.com/office/drawing/2014/main" id="{3BD5AB93-0346-405B-9312-6AFC8E3DBC57}"/>
              </a:ext>
            </a:extLst>
          </p:cNvPr>
          <p:cNvSpPr>
            <a:spLocks noChangeArrowheads="1"/>
          </p:cNvSpPr>
          <p:nvPr/>
        </p:nvSpPr>
        <p:spPr bwMode="auto">
          <a:xfrm>
            <a:off x="536575" y="6229350"/>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29">
            <a:extLst>
              <a:ext uri="{FF2B5EF4-FFF2-40B4-BE49-F238E27FC236}">
                <a16:creationId xmlns:a16="http://schemas.microsoft.com/office/drawing/2014/main" id="{A983916C-662E-4509-9B09-4ECDD679E48B}"/>
              </a:ext>
            </a:extLst>
          </p:cNvPr>
          <p:cNvSpPr>
            <a:spLocks noChangeShapeType="1"/>
          </p:cNvSpPr>
          <p:nvPr/>
        </p:nvSpPr>
        <p:spPr bwMode="auto">
          <a:xfrm>
            <a:off x="536575" y="6453188"/>
            <a:ext cx="503713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30">
            <a:extLst>
              <a:ext uri="{FF2B5EF4-FFF2-40B4-BE49-F238E27FC236}">
                <a16:creationId xmlns:a16="http://schemas.microsoft.com/office/drawing/2014/main" id="{5867825C-4579-4D5A-8B12-B91BCFAADEF0}"/>
              </a:ext>
            </a:extLst>
          </p:cNvPr>
          <p:cNvSpPr>
            <a:spLocks noChangeArrowheads="1"/>
          </p:cNvSpPr>
          <p:nvPr/>
        </p:nvSpPr>
        <p:spPr bwMode="auto">
          <a:xfrm>
            <a:off x="536575" y="6453188"/>
            <a:ext cx="5049838" cy="1270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Rectangle 13">
            <a:extLst>
              <a:ext uri="{FF2B5EF4-FFF2-40B4-BE49-F238E27FC236}">
                <a16:creationId xmlns:a16="http://schemas.microsoft.com/office/drawing/2014/main" id="{3E5258FB-53C5-4B29-9446-2B8C7A324C99}"/>
              </a:ext>
            </a:extLst>
          </p:cNvPr>
          <p:cNvSpPr>
            <a:spLocks noChangeArrowheads="1"/>
          </p:cNvSpPr>
          <p:nvPr/>
        </p:nvSpPr>
        <p:spPr bwMode="auto">
          <a:xfrm>
            <a:off x="1084645" y="3032581"/>
            <a:ext cx="3286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Low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Rectangle 17">
            <a:extLst>
              <a:ext uri="{FF2B5EF4-FFF2-40B4-BE49-F238E27FC236}">
                <a16:creationId xmlns:a16="http://schemas.microsoft.com/office/drawing/2014/main" id="{07E7F5DC-FBD5-44E2-85E3-506A9AC6FAFD}"/>
              </a:ext>
            </a:extLst>
          </p:cNvPr>
          <p:cNvSpPr>
            <a:spLocks noChangeArrowheads="1"/>
          </p:cNvSpPr>
          <p:nvPr/>
        </p:nvSpPr>
        <p:spPr bwMode="auto">
          <a:xfrm>
            <a:off x="1084645" y="3256418"/>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Med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21">
            <a:extLst>
              <a:ext uri="{FF2B5EF4-FFF2-40B4-BE49-F238E27FC236}">
                <a16:creationId xmlns:a16="http://schemas.microsoft.com/office/drawing/2014/main" id="{B6CC9C95-3FD9-42E8-BC14-33BAFD2A5BDB}"/>
              </a:ext>
            </a:extLst>
          </p:cNvPr>
          <p:cNvSpPr>
            <a:spLocks noChangeArrowheads="1"/>
          </p:cNvSpPr>
          <p:nvPr/>
        </p:nvSpPr>
        <p:spPr bwMode="auto">
          <a:xfrm>
            <a:off x="1084645" y="3480256"/>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High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7">
            <a:extLst>
              <a:ext uri="{FF2B5EF4-FFF2-40B4-BE49-F238E27FC236}">
                <a16:creationId xmlns:a16="http://schemas.microsoft.com/office/drawing/2014/main" id="{767A06D1-AC28-438D-9E14-953C4AF8280C}"/>
              </a:ext>
            </a:extLst>
          </p:cNvPr>
          <p:cNvSpPr>
            <a:spLocks noChangeArrowheads="1"/>
          </p:cNvSpPr>
          <p:nvPr/>
        </p:nvSpPr>
        <p:spPr bwMode="auto">
          <a:xfrm>
            <a:off x="579587" y="2836024"/>
            <a:ext cx="12824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States of Nature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48" name="Rectangle 7">
            <a:extLst>
              <a:ext uri="{FF2B5EF4-FFF2-40B4-BE49-F238E27FC236}">
                <a16:creationId xmlns:a16="http://schemas.microsoft.com/office/drawing/2014/main" id="{6E302139-F390-4EBA-9BEB-D87C566574F4}"/>
              </a:ext>
            </a:extLst>
          </p:cNvPr>
          <p:cNvSpPr>
            <a:spLocks noChangeArrowheads="1"/>
          </p:cNvSpPr>
          <p:nvPr/>
        </p:nvSpPr>
        <p:spPr bwMode="auto">
          <a:xfrm>
            <a:off x="561108" y="5571836"/>
            <a:ext cx="12824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States of Nature</a:t>
            </a:r>
            <a:endParaRPr kumimoji="0" lang="en-US" altLang="en-US" sz="1300" b="0" i="0" u="none" strike="noStrike" cap="none" normalizeH="0" baseline="0" dirty="0">
              <a:ln>
                <a:noFill/>
              </a:ln>
              <a:solidFill>
                <a:schemeClr val="tx1"/>
              </a:solidFill>
              <a:effectLst/>
              <a:latin typeface="Arial" panose="020B0604020202020204" pitchFamily="34" charset="0"/>
            </a:endParaRPr>
          </a:p>
        </p:txBody>
      </p:sp>
      <p:sp>
        <p:nvSpPr>
          <p:cNvPr id="149" name="Rectangle 13">
            <a:extLst>
              <a:ext uri="{FF2B5EF4-FFF2-40B4-BE49-F238E27FC236}">
                <a16:creationId xmlns:a16="http://schemas.microsoft.com/office/drawing/2014/main" id="{7A753001-8D9F-4795-A45E-04EDD564F8A8}"/>
              </a:ext>
            </a:extLst>
          </p:cNvPr>
          <p:cNvSpPr>
            <a:spLocks noChangeArrowheads="1"/>
          </p:cNvSpPr>
          <p:nvPr/>
        </p:nvSpPr>
        <p:spPr bwMode="auto">
          <a:xfrm>
            <a:off x="1036655" y="5809666"/>
            <a:ext cx="3286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Low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Rectangle 17">
            <a:extLst>
              <a:ext uri="{FF2B5EF4-FFF2-40B4-BE49-F238E27FC236}">
                <a16:creationId xmlns:a16="http://schemas.microsoft.com/office/drawing/2014/main" id="{3D07BC05-973A-4EDC-A4A1-FB230E4B7188}"/>
              </a:ext>
            </a:extLst>
          </p:cNvPr>
          <p:cNvSpPr>
            <a:spLocks noChangeArrowheads="1"/>
          </p:cNvSpPr>
          <p:nvPr/>
        </p:nvSpPr>
        <p:spPr bwMode="auto">
          <a:xfrm>
            <a:off x="1036655" y="6033503"/>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Med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21">
            <a:extLst>
              <a:ext uri="{FF2B5EF4-FFF2-40B4-BE49-F238E27FC236}">
                <a16:creationId xmlns:a16="http://schemas.microsoft.com/office/drawing/2014/main" id="{0FE3EF4C-FD8C-44B8-A19F-FEF4CAEF71EF}"/>
              </a:ext>
            </a:extLst>
          </p:cNvPr>
          <p:cNvSpPr>
            <a:spLocks noChangeArrowheads="1"/>
          </p:cNvSpPr>
          <p:nvPr/>
        </p:nvSpPr>
        <p:spPr bwMode="auto">
          <a:xfrm>
            <a:off x="1036655" y="6257341"/>
            <a:ext cx="3686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rPr>
              <a:t>High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TextBox 151">
            <a:extLst>
              <a:ext uri="{FF2B5EF4-FFF2-40B4-BE49-F238E27FC236}">
                <a16:creationId xmlns:a16="http://schemas.microsoft.com/office/drawing/2014/main" id="{02873F64-21D6-4BAE-9F42-292EC1FE09A0}"/>
              </a:ext>
            </a:extLst>
          </p:cNvPr>
          <p:cNvSpPr txBox="1"/>
          <p:nvPr/>
        </p:nvSpPr>
        <p:spPr>
          <a:xfrm>
            <a:off x="5686777" y="2926319"/>
            <a:ext cx="6279614" cy="369332"/>
          </a:xfrm>
          <a:prstGeom prst="rect">
            <a:avLst/>
          </a:prstGeom>
          <a:noFill/>
        </p:spPr>
        <p:txBody>
          <a:bodyPr wrap="square">
            <a:spAutoFit/>
          </a:bodyPr>
          <a:lstStyle/>
          <a:p>
            <a:r>
              <a:rPr lang="en-US" sz="1800" dirty="0"/>
              <a:t>a) Compute Joint Probabilities of L&amp;U, M&amp;U, H&amp;U.</a:t>
            </a:r>
          </a:p>
        </p:txBody>
      </p:sp>
      <p:sp>
        <p:nvSpPr>
          <p:cNvPr id="153" name="TextBox 152">
            <a:extLst>
              <a:ext uri="{FF2B5EF4-FFF2-40B4-BE49-F238E27FC236}">
                <a16:creationId xmlns:a16="http://schemas.microsoft.com/office/drawing/2014/main" id="{503C6743-BC4D-48B4-9756-7DC6CADDAEA6}"/>
              </a:ext>
            </a:extLst>
          </p:cNvPr>
          <p:cNvSpPr txBox="1"/>
          <p:nvPr/>
        </p:nvSpPr>
        <p:spPr>
          <a:xfrm>
            <a:off x="5699610" y="3913400"/>
            <a:ext cx="6279614" cy="369332"/>
          </a:xfrm>
          <a:prstGeom prst="rect">
            <a:avLst/>
          </a:prstGeom>
          <a:noFill/>
        </p:spPr>
        <p:txBody>
          <a:bodyPr wrap="square">
            <a:spAutoFit/>
          </a:bodyPr>
          <a:lstStyle/>
          <a:p>
            <a:r>
              <a:rPr lang="en-US" sz="1800" dirty="0"/>
              <a:t>b) Compute Probability of an Unfavorable report.</a:t>
            </a:r>
          </a:p>
        </p:txBody>
      </p:sp>
      <p:sp>
        <p:nvSpPr>
          <p:cNvPr id="154" name="TextBox 153">
            <a:extLst>
              <a:ext uri="{FF2B5EF4-FFF2-40B4-BE49-F238E27FC236}">
                <a16:creationId xmlns:a16="http://schemas.microsoft.com/office/drawing/2014/main" id="{A5183312-0512-4722-9BAF-F9AF48046976}"/>
              </a:ext>
            </a:extLst>
          </p:cNvPr>
          <p:cNvSpPr txBox="1"/>
          <p:nvPr/>
        </p:nvSpPr>
        <p:spPr>
          <a:xfrm>
            <a:off x="5780089" y="5485293"/>
            <a:ext cx="6279614" cy="646331"/>
          </a:xfrm>
          <a:prstGeom prst="rect">
            <a:avLst/>
          </a:prstGeom>
          <a:noFill/>
        </p:spPr>
        <p:txBody>
          <a:bodyPr wrap="square">
            <a:spAutoFit/>
          </a:bodyPr>
          <a:lstStyle/>
          <a:p>
            <a:r>
              <a:rPr lang="en-US" dirty="0"/>
              <a:t>d</a:t>
            </a:r>
            <a:r>
              <a:rPr lang="en-US" sz="1800" dirty="0"/>
              <a:t>) Given an unfavorable report, compute </a:t>
            </a:r>
            <a:r>
              <a:rPr lang="en-US" dirty="0"/>
              <a:t>p</a:t>
            </a:r>
            <a:r>
              <a:rPr lang="en-US" sz="1800" dirty="0"/>
              <a:t>robability of Low, Mid, and High.</a:t>
            </a:r>
          </a:p>
        </p:txBody>
      </p:sp>
      <p:sp>
        <p:nvSpPr>
          <p:cNvPr id="155" name="TextBox 154">
            <a:extLst>
              <a:ext uri="{FF2B5EF4-FFF2-40B4-BE49-F238E27FC236}">
                <a16:creationId xmlns:a16="http://schemas.microsoft.com/office/drawing/2014/main" id="{824E6E86-8DD6-48F0-8693-BE402320B063}"/>
              </a:ext>
            </a:extLst>
          </p:cNvPr>
          <p:cNvSpPr txBox="1"/>
          <p:nvPr/>
        </p:nvSpPr>
        <p:spPr>
          <a:xfrm>
            <a:off x="5717430" y="4348440"/>
            <a:ext cx="6279614" cy="369332"/>
          </a:xfrm>
          <a:prstGeom prst="rect">
            <a:avLst/>
          </a:prstGeom>
          <a:noFill/>
        </p:spPr>
        <p:txBody>
          <a:bodyPr wrap="square">
            <a:spAutoFit/>
          </a:bodyPr>
          <a:lstStyle/>
          <a:p>
            <a:r>
              <a:rPr lang="en-US" dirty="0"/>
              <a:t>c</a:t>
            </a:r>
            <a:r>
              <a:rPr lang="en-US" sz="1800" dirty="0"/>
              <a:t>) Compute Probability of a Favorable report.</a:t>
            </a:r>
          </a:p>
        </p:txBody>
      </p:sp>
    </p:spTree>
    <p:extLst>
      <p:ext uri="{BB962C8B-B14F-4D97-AF65-F5344CB8AC3E}">
        <p14:creationId xmlns:p14="http://schemas.microsoft.com/office/powerpoint/2010/main" val="31084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500"/>
                                        <p:tgtEl>
                                          <p:spTgt spid="1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500"/>
                                        <p:tgtEl>
                                          <p:spTgt spid="1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40" grpId="0"/>
      <p:bldP spid="43" grpId="0"/>
      <p:bldP spid="46" grpId="0"/>
      <p:bldP spid="48" grpId="0"/>
      <p:bldP spid="49" grpId="0"/>
      <p:bldP spid="54" grpId="0"/>
      <p:bldP spid="55" grpId="0"/>
      <p:bldP spid="62" grpId="0"/>
      <p:bldP spid="63" grpId="0"/>
      <p:bldP spid="66" grpId="0"/>
      <p:bldP spid="69" grpId="0"/>
      <p:bldP spid="152" grpId="0"/>
      <p:bldP spid="153" grpId="0"/>
      <p:bldP spid="154" grpId="0"/>
      <p:bldP spid="1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Silver Decisions</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5" name="Picture 4">
            <a:extLst>
              <a:ext uri="{FF2B5EF4-FFF2-40B4-BE49-F238E27FC236}">
                <a16:creationId xmlns:a16="http://schemas.microsoft.com/office/drawing/2014/main" id="{14618644-8698-4084-B7C9-15D15CDF919D}"/>
              </a:ext>
            </a:extLst>
          </p:cNvPr>
          <p:cNvPicPr>
            <a:picLocks noChangeAspect="1"/>
          </p:cNvPicPr>
          <p:nvPr/>
        </p:nvPicPr>
        <p:blipFill>
          <a:blip r:embed="rId5"/>
          <a:stretch>
            <a:fillRect/>
          </a:stretch>
        </p:blipFill>
        <p:spPr>
          <a:xfrm>
            <a:off x="3124200" y="1143000"/>
            <a:ext cx="6662572" cy="5125055"/>
          </a:xfrm>
          <a:prstGeom prst="rect">
            <a:avLst/>
          </a:prstGeom>
        </p:spPr>
      </p:pic>
    </p:spTree>
    <p:extLst>
      <p:ext uri="{BB962C8B-B14F-4D97-AF65-F5344CB8AC3E}">
        <p14:creationId xmlns:p14="http://schemas.microsoft.com/office/powerpoint/2010/main" val="65596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09600"/>
          </a:xfrm>
        </p:spPr>
        <p:txBody>
          <a:bodyPr>
            <a:normAutofit fontScale="90000"/>
          </a:bodyPr>
          <a:lstStyle/>
          <a:p>
            <a:r>
              <a:rPr lang="en-US" dirty="0">
                <a:hlinkClick r:id="rId3">
                  <a:extLst>
                    <a:ext uri="{A12FA001-AC4F-418D-AE19-62706E023703}">
                      <ahyp:hlinkClr xmlns:ahyp="http://schemas.microsoft.com/office/drawing/2018/hyperlinkcolor" val="tx"/>
                    </a:ext>
                  </a:extLst>
                </a:hlinkClick>
              </a:rPr>
              <a:t>                                                           https://silverdecisions.pl/</a:t>
            </a:r>
            <a:endParaRPr lang="en-US" dirty="0"/>
          </a:p>
        </p:txBody>
      </p:sp>
      <p:sp>
        <p:nvSpPr>
          <p:cNvPr id="9" name="TextBox 8">
            <a:extLst>
              <a:ext uri="{FF2B5EF4-FFF2-40B4-BE49-F238E27FC236}">
                <a16:creationId xmlns:a16="http://schemas.microsoft.com/office/drawing/2014/main" id="{7533AE7A-77A5-4FCA-A993-0A9F38ACDDAD}"/>
              </a:ext>
            </a:extLst>
          </p:cNvPr>
          <p:cNvSpPr txBox="1"/>
          <p:nvPr/>
        </p:nvSpPr>
        <p:spPr>
          <a:xfrm>
            <a:off x="-76200" y="683914"/>
            <a:ext cx="4551526" cy="461665"/>
          </a:xfrm>
          <a:prstGeom prst="rect">
            <a:avLst/>
          </a:prstGeom>
          <a:noFill/>
        </p:spPr>
        <p:txBody>
          <a:bodyPr wrap="square">
            <a:spAutoFit/>
          </a:bodyPr>
          <a:lstStyle/>
          <a:p>
            <a:r>
              <a:rPr lang="en-US" sz="2400" dirty="0">
                <a:hlinkClick r:id="rId3"/>
              </a:rPr>
              <a:t>https://silverdecisions.pl/</a:t>
            </a:r>
            <a:endParaRPr lang="en-US" sz="2400" dirty="0"/>
          </a:p>
        </p:txBody>
      </p:sp>
      <p:pic>
        <p:nvPicPr>
          <p:cNvPr id="12" name="Picture 11">
            <a:extLst>
              <a:ext uri="{FF2B5EF4-FFF2-40B4-BE49-F238E27FC236}">
                <a16:creationId xmlns:a16="http://schemas.microsoft.com/office/drawing/2014/main" id="{F8DB0817-DA6F-4A06-AF02-1C1BE7210562}"/>
              </a:ext>
            </a:extLst>
          </p:cNvPr>
          <p:cNvPicPr>
            <a:picLocks noChangeAspect="1"/>
          </p:cNvPicPr>
          <p:nvPr/>
        </p:nvPicPr>
        <p:blipFill>
          <a:blip r:embed="rId4"/>
          <a:stretch>
            <a:fillRect/>
          </a:stretch>
        </p:blipFill>
        <p:spPr>
          <a:xfrm>
            <a:off x="20198" y="1152924"/>
            <a:ext cx="6801650" cy="4996274"/>
          </a:xfrm>
          <a:prstGeom prst="rect">
            <a:avLst/>
          </a:prstGeom>
        </p:spPr>
      </p:pic>
      <p:cxnSp>
        <p:nvCxnSpPr>
          <p:cNvPr id="14" name="Straight Arrow Connector 13">
            <a:extLst>
              <a:ext uri="{FF2B5EF4-FFF2-40B4-BE49-F238E27FC236}">
                <a16:creationId xmlns:a16="http://schemas.microsoft.com/office/drawing/2014/main" id="{A52D7C17-7F93-4222-BE45-36C78A83DCB8}"/>
              </a:ext>
            </a:extLst>
          </p:cNvPr>
          <p:cNvCxnSpPr>
            <a:cxnSpLocks/>
          </p:cNvCxnSpPr>
          <p:nvPr/>
        </p:nvCxnSpPr>
        <p:spPr bwMode="auto">
          <a:xfrm flipV="1">
            <a:off x="685800" y="3352108"/>
            <a:ext cx="914400" cy="951577"/>
          </a:xfrm>
          <a:prstGeom prst="straightConnector1">
            <a:avLst/>
          </a:prstGeom>
          <a:solidFill>
            <a:schemeClr val="accent1"/>
          </a:solidFill>
          <a:ln w="76200" cap="flat" cmpd="sng" algn="ctr">
            <a:solidFill>
              <a:srgbClr val="A80000"/>
            </a:solidFill>
            <a:prstDash val="solid"/>
            <a:round/>
            <a:headEnd type="none" w="med" len="med"/>
            <a:tailEnd type="arrow" w="med" len="med"/>
          </a:ln>
          <a:effectLst/>
        </p:spPr>
      </p:cxnSp>
      <p:pic>
        <p:nvPicPr>
          <p:cNvPr id="18" name="Picture 17">
            <a:extLst>
              <a:ext uri="{FF2B5EF4-FFF2-40B4-BE49-F238E27FC236}">
                <a16:creationId xmlns:a16="http://schemas.microsoft.com/office/drawing/2014/main" id="{984F7489-5C82-48AA-9287-E0797CFFF080}"/>
              </a:ext>
            </a:extLst>
          </p:cNvPr>
          <p:cNvPicPr>
            <a:picLocks noChangeAspect="1"/>
          </p:cNvPicPr>
          <p:nvPr/>
        </p:nvPicPr>
        <p:blipFill>
          <a:blip r:embed="rId5"/>
          <a:stretch>
            <a:fillRect/>
          </a:stretch>
        </p:blipFill>
        <p:spPr>
          <a:xfrm>
            <a:off x="6996755" y="1600429"/>
            <a:ext cx="1619048" cy="1828571"/>
          </a:xfrm>
          <a:prstGeom prst="rect">
            <a:avLst/>
          </a:prstGeom>
        </p:spPr>
      </p:pic>
      <p:cxnSp>
        <p:nvCxnSpPr>
          <p:cNvPr id="19" name="Straight Arrow Connector 18">
            <a:extLst>
              <a:ext uri="{FF2B5EF4-FFF2-40B4-BE49-F238E27FC236}">
                <a16:creationId xmlns:a16="http://schemas.microsoft.com/office/drawing/2014/main" id="{D92E366D-E838-4DAA-9E79-161388FCF647}"/>
              </a:ext>
            </a:extLst>
          </p:cNvPr>
          <p:cNvCxnSpPr>
            <a:cxnSpLocks/>
          </p:cNvCxnSpPr>
          <p:nvPr/>
        </p:nvCxnSpPr>
        <p:spPr bwMode="auto">
          <a:xfrm flipV="1">
            <a:off x="6355257" y="1828800"/>
            <a:ext cx="933182" cy="380999"/>
          </a:xfrm>
          <a:prstGeom prst="straightConnector1">
            <a:avLst/>
          </a:prstGeom>
          <a:solidFill>
            <a:schemeClr val="accent1"/>
          </a:solidFill>
          <a:ln w="76200" cap="flat" cmpd="sng" algn="ctr">
            <a:solidFill>
              <a:srgbClr val="A80000"/>
            </a:solidFill>
            <a:prstDash val="solid"/>
            <a:round/>
            <a:headEnd type="none" w="med" len="med"/>
            <a:tailEnd type="arrow" w="med" len="med"/>
          </a:ln>
          <a:effectLst/>
        </p:spPr>
      </p:cxnSp>
      <p:pic>
        <p:nvPicPr>
          <p:cNvPr id="20" name="Picture 19">
            <a:extLst>
              <a:ext uri="{FF2B5EF4-FFF2-40B4-BE49-F238E27FC236}">
                <a16:creationId xmlns:a16="http://schemas.microsoft.com/office/drawing/2014/main" id="{AE24EFA4-9167-45BC-9CD7-7D45546E0E23}"/>
              </a:ext>
            </a:extLst>
          </p:cNvPr>
          <p:cNvPicPr>
            <a:picLocks noChangeAspect="1"/>
          </p:cNvPicPr>
          <p:nvPr/>
        </p:nvPicPr>
        <p:blipFill>
          <a:blip r:embed="rId6"/>
          <a:stretch>
            <a:fillRect/>
          </a:stretch>
        </p:blipFill>
        <p:spPr>
          <a:xfrm>
            <a:off x="9811019" y="1437420"/>
            <a:ext cx="2152381" cy="4780952"/>
          </a:xfrm>
          <a:prstGeom prst="rect">
            <a:avLst/>
          </a:prstGeom>
        </p:spPr>
      </p:pic>
      <p:cxnSp>
        <p:nvCxnSpPr>
          <p:cNvPr id="21" name="Straight Arrow Connector 20">
            <a:extLst>
              <a:ext uri="{FF2B5EF4-FFF2-40B4-BE49-F238E27FC236}">
                <a16:creationId xmlns:a16="http://schemas.microsoft.com/office/drawing/2014/main" id="{8BD15EE9-FAAE-48B4-8F62-523AFAD0CC12}"/>
              </a:ext>
            </a:extLst>
          </p:cNvPr>
          <p:cNvCxnSpPr>
            <a:cxnSpLocks/>
          </p:cNvCxnSpPr>
          <p:nvPr/>
        </p:nvCxnSpPr>
        <p:spPr bwMode="auto">
          <a:xfrm flipV="1">
            <a:off x="9067800" y="2438400"/>
            <a:ext cx="933182" cy="380999"/>
          </a:xfrm>
          <a:prstGeom prst="straightConnector1">
            <a:avLst/>
          </a:prstGeom>
          <a:solidFill>
            <a:schemeClr val="accent1"/>
          </a:solidFill>
          <a:ln w="76200" cap="flat" cmpd="sng" algn="ctr">
            <a:solidFill>
              <a:srgbClr val="A80000"/>
            </a:solidFill>
            <a:prstDash val="solid"/>
            <a:round/>
            <a:headEnd type="none" w="med" len="med"/>
            <a:tailEnd type="arrow" w="med" len="med"/>
          </a:ln>
          <a:effectLst/>
        </p:spPr>
      </p:cxnSp>
      <p:pic>
        <p:nvPicPr>
          <p:cNvPr id="22" name="Picture 21">
            <a:extLst>
              <a:ext uri="{FF2B5EF4-FFF2-40B4-BE49-F238E27FC236}">
                <a16:creationId xmlns:a16="http://schemas.microsoft.com/office/drawing/2014/main" id="{1B972372-E3CB-44C6-97D3-CF4F171D644C}"/>
              </a:ext>
            </a:extLst>
          </p:cNvPr>
          <p:cNvPicPr>
            <a:picLocks noChangeAspect="1"/>
          </p:cNvPicPr>
          <p:nvPr/>
        </p:nvPicPr>
        <p:blipFill>
          <a:blip r:embed="rId7"/>
          <a:stretch>
            <a:fillRect/>
          </a:stretch>
        </p:blipFill>
        <p:spPr>
          <a:xfrm>
            <a:off x="76062" y="17685"/>
            <a:ext cx="4247002" cy="521223"/>
          </a:xfrm>
          <a:prstGeom prst="rect">
            <a:avLst/>
          </a:prstGeom>
        </p:spPr>
      </p:pic>
    </p:spTree>
    <p:extLst>
      <p:ext uri="{BB962C8B-B14F-4D97-AF65-F5344CB8AC3E}">
        <p14:creationId xmlns:p14="http://schemas.microsoft.com/office/powerpoint/2010/main" val="32814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5CF0-8267-4E41-B073-245809B4D2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16B1C78-990B-4E58-A366-3AEF628CAA7C}"/>
              </a:ext>
            </a:extLst>
          </p:cNvPr>
          <p:cNvSpPr>
            <a:spLocks noGrp="1"/>
          </p:cNvSpPr>
          <p:nvPr>
            <p:ph sz="quarter" idx="11"/>
          </p:nvPr>
        </p:nvSpPr>
        <p:spPr/>
        <p:txBody>
          <a:bodyPr/>
          <a:lstStyle/>
          <a:p>
            <a:endParaRPr lang="en-US" dirty="0"/>
          </a:p>
        </p:txBody>
      </p:sp>
      <p:sp>
        <p:nvSpPr>
          <p:cNvPr id="4" name="Text Placeholder 3">
            <a:extLst>
              <a:ext uri="{FF2B5EF4-FFF2-40B4-BE49-F238E27FC236}">
                <a16:creationId xmlns:a16="http://schemas.microsoft.com/office/drawing/2014/main" id="{CB34C889-AA1F-4AEC-B9D3-91CE922C0415}"/>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7E9CA1F3-149E-4D19-A263-5D824CE90588}"/>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269889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4BF1C9-BEDF-46D3-8ABE-09119B5718C7}"/>
              </a:ext>
            </a:extLst>
          </p:cNvPr>
          <p:cNvSpPr/>
          <p:nvPr/>
        </p:nvSpPr>
        <p:spPr>
          <a:xfrm>
            <a:off x="13138" y="23091"/>
            <a:ext cx="12245044"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A307458-3371-4933-AE1F-C197DEB1FA36}"/>
              </a:ext>
            </a:extLst>
          </p:cNvPr>
          <p:cNvSpPr>
            <a:spLocks noGrp="1"/>
          </p:cNvSpPr>
          <p:nvPr>
            <p:ph type="body" sz="quarter" idx="13"/>
          </p:nvPr>
        </p:nvSpPr>
        <p:spPr/>
        <p:txBody>
          <a:bodyPr/>
          <a:lstStyle/>
          <a:p>
            <a:endParaRPr lang="en-US" dirty="0"/>
          </a:p>
        </p:txBody>
      </p:sp>
      <p:pic>
        <p:nvPicPr>
          <p:cNvPr id="69" name="Picture 68">
            <a:extLst>
              <a:ext uri="{FF2B5EF4-FFF2-40B4-BE49-F238E27FC236}">
                <a16:creationId xmlns:a16="http://schemas.microsoft.com/office/drawing/2014/main" id="{4F0543D4-BEB5-4EEE-858F-B920A35001C9}"/>
              </a:ext>
            </a:extLst>
          </p:cNvPr>
          <p:cNvPicPr>
            <a:picLocks noChangeAspect="1"/>
          </p:cNvPicPr>
          <p:nvPr/>
        </p:nvPicPr>
        <p:blipFill>
          <a:blip r:embed="rId3"/>
          <a:stretch>
            <a:fillRect/>
          </a:stretch>
        </p:blipFill>
        <p:spPr>
          <a:xfrm>
            <a:off x="2971800" y="0"/>
            <a:ext cx="8915400" cy="6858000"/>
          </a:xfrm>
          <a:prstGeom prst="rect">
            <a:avLst/>
          </a:prstGeom>
        </p:spPr>
      </p:pic>
      <p:pic>
        <p:nvPicPr>
          <p:cNvPr id="3" name="Picture 2">
            <a:extLst>
              <a:ext uri="{FF2B5EF4-FFF2-40B4-BE49-F238E27FC236}">
                <a16:creationId xmlns:a16="http://schemas.microsoft.com/office/drawing/2014/main" id="{EF2A8EC7-7EA7-4481-BEB3-DA1CE7EED0B4}"/>
              </a:ext>
            </a:extLst>
          </p:cNvPr>
          <p:cNvPicPr>
            <a:picLocks noChangeAspect="1"/>
          </p:cNvPicPr>
          <p:nvPr/>
        </p:nvPicPr>
        <p:blipFill>
          <a:blip r:embed="rId4"/>
          <a:stretch>
            <a:fillRect/>
          </a:stretch>
        </p:blipFill>
        <p:spPr>
          <a:xfrm>
            <a:off x="13138" y="4146"/>
            <a:ext cx="4863662" cy="596904"/>
          </a:xfrm>
          <a:prstGeom prst="rect">
            <a:avLst/>
          </a:prstGeom>
        </p:spPr>
      </p:pic>
      <p:sp>
        <p:nvSpPr>
          <p:cNvPr id="9" name="Content Placeholder 3">
            <a:extLst>
              <a:ext uri="{FF2B5EF4-FFF2-40B4-BE49-F238E27FC236}">
                <a16:creationId xmlns:a16="http://schemas.microsoft.com/office/drawing/2014/main" id="{ED9C861E-971C-4D9F-A550-7E5F130F9271}"/>
              </a:ext>
            </a:extLst>
          </p:cNvPr>
          <p:cNvSpPr txBox="1">
            <a:spLocks/>
          </p:cNvSpPr>
          <p:nvPr/>
        </p:nvSpPr>
        <p:spPr>
          <a:xfrm>
            <a:off x="0" y="846777"/>
            <a:ext cx="3810000" cy="2810823"/>
          </a:xfrm>
        </p:spPr>
        <p:txBody>
          <a:bodyPr>
            <a:noAutofit/>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455613" indent="0" algn="l" rtl="0" eaLnBrk="1" fontAlgn="base" hangingPunct="1">
              <a:spcBef>
                <a:spcPct val="20000"/>
              </a:spcBef>
              <a:spcAft>
                <a:spcPct val="0"/>
              </a:spcAft>
              <a:buClr>
                <a:schemeClr val="tx1"/>
              </a:buClr>
              <a:buFont typeface="Wingdings" pitchFamily="2" charset="2"/>
              <a:buNone/>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sz="2000" dirty="0">
                <a:solidFill>
                  <a:srgbClr val="00B050"/>
                </a:solidFill>
                <a:latin typeface="Arial" panose="020B0604020202020204" pitchFamily="34" charset="0"/>
                <a:cs typeface="Arial" panose="020B0604020202020204" pitchFamily="34" charset="0"/>
              </a:rPr>
              <a:t>SilverDecisions can be used to construct decision trees and doo all the computations.</a:t>
            </a: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r>
              <a:rPr lang="en-US" sz="2000" dirty="0">
                <a:solidFill>
                  <a:srgbClr val="FF0000"/>
                </a:solidFill>
                <a:latin typeface="Arial" panose="020B0604020202020204" pitchFamily="34" charset="0"/>
                <a:cs typeface="Arial" panose="020B0604020202020204" pitchFamily="34" charset="0"/>
              </a:rPr>
              <a:t>But SilverDecisions does not allow </a:t>
            </a:r>
            <a:r>
              <a:rPr lang="en-US" sz="2000" kern="0" dirty="0">
                <a:solidFill>
                  <a:srgbClr val="FF0000"/>
                </a:solidFill>
                <a:latin typeface="Arial" panose="020B0604020202020204" pitchFamily="34" charset="0"/>
                <a:cs typeface="Arial" panose="020B0604020202020204" pitchFamily="34" charset="0"/>
              </a:rPr>
              <a:t>side Excel computations</a:t>
            </a:r>
          </a:p>
          <a:p>
            <a:pPr marL="0" indent="0">
              <a:buFont typeface="Wingdings" pitchFamily="2" charset="2"/>
              <a:buNone/>
            </a:pPr>
            <a:r>
              <a:rPr lang="en-US" sz="2000" kern="0" dirty="0">
                <a:solidFill>
                  <a:srgbClr val="FF0000"/>
                </a:solidFill>
                <a:latin typeface="Arial" panose="020B0604020202020204" pitchFamily="34" charset="0"/>
                <a:cs typeface="Arial" panose="020B0604020202020204" pitchFamily="34" charset="0"/>
              </a:rPr>
              <a:t>Such as Excel computations to</a:t>
            </a:r>
          </a:p>
          <a:p>
            <a:pPr marL="0" indent="0">
              <a:buFont typeface="Wingdings" pitchFamily="2" charset="2"/>
              <a:buNone/>
            </a:pPr>
            <a:r>
              <a:rPr lang="en-US" sz="2000" kern="0" dirty="0">
                <a:solidFill>
                  <a:srgbClr val="FF0000"/>
                </a:solidFill>
                <a:latin typeface="Arial" panose="020B0604020202020204" pitchFamily="34" charset="0"/>
                <a:cs typeface="Arial" panose="020B0604020202020204" pitchFamily="34" charset="0"/>
              </a:rPr>
              <a:t>Transform prior probs to</a:t>
            </a:r>
          </a:p>
          <a:p>
            <a:pPr marL="0" indent="0">
              <a:buFont typeface="Wingdings" pitchFamily="2" charset="2"/>
              <a:buNone/>
            </a:pPr>
            <a:r>
              <a:rPr lang="en-US" sz="2000" kern="0" dirty="0">
                <a:solidFill>
                  <a:srgbClr val="FF0000"/>
                </a:solidFill>
                <a:latin typeface="Arial" panose="020B0604020202020204" pitchFamily="34" charset="0"/>
                <a:cs typeface="Arial" panose="020B0604020202020204" pitchFamily="34" charset="0"/>
              </a:rPr>
              <a:t>posterior probs. </a:t>
            </a:r>
          </a:p>
        </p:txBody>
      </p:sp>
    </p:spTree>
    <p:extLst>
      <p:ext uri="{BB962C8B-B14F-4D97-AF65-F5344CB8AC3E}">
        <p14:creationId xmlns:p14="http://schemas.microsoft.com/office/powerpoint/2010/main" val="3202377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16239"/>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Analytical Solver</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5" name="Picture 4">
            <a:extLst>
              <a:ext uri="{FF2B5EF4-FFF2-40B4-BE49-F238E27FC236}">
                <a16:creationId xmlns:a16="http://schemas.microsoft.com/office/drawing/2014/main" id="{26DDB3A3-40B8-4E73-9E16-704064E42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571" y="1066799"/>
            <a:ext cx="9948675" cy="4145282"/>
          </a:xfrm>
          <a:prstGeom prst="rect">
            <a:avLst/>
          </a:prstGeom>
        </p:spPr>
      </p:pic>
    </p:spTree>
    <p:extLst>
      <p:ext uri="{BB962C8B-B14F-4D97-AF65-F5344CB8AC3E}">
        <p14:creationId xmlns:p14="http://schemas.microsoft.com/office/powerpoint/2010/main" val="1093438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9D0C-813C-4ABF-A581-1CB9B232329B}"/>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9213682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678611"/>
          </a:xfrm>
        </p:spPr>
        <p:txBody>
          <a:bodyPr/>
          <a:lstStyle/>
          <a:p>
            <a:r>
              <a:rPr lang="en-US" sz="3200" dirty="0"/>
              <a:t>Decision Analysis Terminology</a:t>
            </a:r>
          </a:p>
        </p:txBody>
      </p:sp>
      <p:sp>
        <p:nvSpPr>
          <p:cNvPr id="3" name="Content Placeholder 2"/>
          <p:cNvSpPr>
            <a:spLocks noGrp="1"/>
          </p:cNvSpPr>
          <p:nvPr>
            <p:ph sz="quarter" idx="11"/>
          </p:nvPr>
        </p:nvSpPr>
        <p:spPr>
          <a:xfrm>
            <a:off x="11544" y="602410"/>
            <a:ext cx="12192000" cy="5874589"/>
          </a:xfrm>
        </p:spPr>
        <p:txBody>
          <a:bodyPr>
            <a:noAutofit/>
          </a:bodyPr>
          <a:lstStyle/>
          <a:p>
            <a:pPr>
              <a:buClr>
                <a:srgbClr val="C00000"/>
              </a:buClr>
            </a:pPr>
            <a:r>
              <a:rPr lang="en-US" sz="2400" b="1" dirty="0">
                <a:solidFill>
                  <a:srgbClr val="C00000"/>
                </a:solidFill>
                <a:latin typeface="Arial" panose="020B0604020202020204" pitchFamily="34" charset="0"/>
                <a:cs typeface="Arial" panose="020B0604020202020204" pitchFamily="34" charset="0"/>
              </a:rPr>
              <a:t>Decision maker. </a:t>
            </a:r>
            <a:r>
              <a:rPr lang="en-US" sz="2400" dirty="0">
                <a:latin typeface="Arial" panose="020B0604020202020204" pitchFamily="34" charset="0"/>
                <a:cs typeface="Arial" panose="020B0604020202020204" pitchFamily="34" charset="0"/>
              </a:rPr>
              <a:t>The individual or group responsible for making the decision.</a:t>
            </a:r>
          </a:p>
          <a:p>
            <a:pPr>
              <a:buClr>
                <a:srgbClr val="C00000"/>
              </a:buClr>
            </a:pPr>
            <a:r>
              <a:rPr lang="en-US" sz="2400" b="1" dirty="0">
                <a:solidFill>
                  <a:srgbClr val="C00000"/>
                </a:solidFill>
                <a:latin typeface="Arial" panose="020B0604020202020204" pitchFamily="34" charset="0"/>
                <a:cs typeface="Arial" panose="020B0604020202020204" pitchFamily="34" charset="0"/>
              </a:rPr>
              <a:t>Alternatives. </a:t>
            </a:r>
            <a:r>
              <a:rPr lang="en-US" sz="2400" dirty="0">
                <a:latin typeface="Arial" panose="020B0604020202020204" pitchFamily="34" charset="0"/>
                <a:cs typeface="Arial" panose="020B0604020202020204" pitchFamily="34" charset="0"/>
              </a:rPr>
              <a:t>The options for the decision to be made.</a:t>
            </a:r>
          </a:p>
          <a:p>
            <a:pPr>
              <a:buClr>
                <a:srgbClr val="C00000"/>
              </a:buClr>
            </a:pPr>
            <a:r>
              <a:rPr lang="en-US" sz="2400" b="1" dirty="0">
                <a:solidFill>
                  <a:srgbClr val="C00000"/>
                </a:solidFill>
                <a:latin typeface="Arial" panose="020B0604020202020204" pitchFamily="34" charset="0"/>
                <a:cs typeface="Arial" panose="020B0604020202020204" pitchFamily="34" charset="0"/>
              </a:rPr>
              <a:t>Chance event. </a:t>
            </a:r>
            <a:r>
              <a:rPr lang="en-US" sz="2400" dirty="0">
                <a:latin typeface="Arial" panose="020B0604020202020204" pitchFamily="34" charset="0"/>
                <a:cs typeface="Arial" panose="020B0604020202020204" pitchFamily="34" charset="0"/>
              </a:rPr>
              <a:t>An uncertain future event that affects the consequence of a decision.</a:t>
            </a:r>
          </a:p>
          <a:p>
            <a:pPr>
              <a:buClr>
                <a:srgbClr val="C00000"/>
              </a:buClr>
            </a:pPr>
            <a:r>
              <a:rPr lang="en-US" sz="2400" b="1" dirty="0">
                <a:solidFill>
                  <a:srgbClr val="C00000"/>
                </a:solidFill>
                <a:latin typeface="Arial" panose="020B0604020202020204" pitchFamily="34" charset="0"/>
                <a:cs typeface="Arial" panose="020B0604020202020204" pitchFamily="34" charset="0"/>
              </a:rPr>
              <a:t>State of nature. </a:t>
            </a:r>
            <a:r>
              <a:rPr lang="en-US" sz="2400" dirty="0">
                <a:latin typeface="Arial" panose="020B0604020202020204" pitchFamily="34" charset="0"/>
                <a:cs typeface="Arial" panose="020B0604020202020204" pitchFamily="34" charset="0"/>
              </a:rPr>
              <a:t>The possible situations in a chance event. </a:t>
            </a:r>
          </a:p>
          <a:p>
            <a:pPr>
              <a:buClr>
                <a:srgbClr val="C00000"/>
              </a:buClr>
            </a:pPr>
            <a:r>
              <a:rPr lang="en-US" sz="2400" b="1" dirty="0">
                <a:solidFill>
                  <a:srgbClr val="C00000"/>
                </a:solidFill>
                <a:latin typeface="Arial" panose="020B0604020202020204" pitchFamily="34" charset="0"/>
                <a:cs typeface="Arial" panose="020B0604020202020204" pitchFamily="34" charset="0"/>
              </a:rPr>
              <a:t>Outcome. </a:t>
            </a:r>
            <a:r>
              <a:rPr lang="en-US" sz="2400" dirty="0">
                <a:latin typeface="Arial" panose="020B0604020202020204" pitchFamily="34" charset="0"/>
                <a:cs typeface="Arial" panose="020B0604020202020204" pitchFamily="34" charset="0"/>
              </a:rPr>
              <a:t>The result  of a combination of a decision alternative and a state of nature. </a:t>
            </a:r>
          </a:p>
          <a:p>
            <a:pPr>
              <a:buClr>
                <a:srgbClr val="C00000"/>
              </a:buClr>
            </a:pPr>
            <a:r>
              <a:rPr lang="en-US" sz="2400" b="1" dirty="0">
                <a:solidFill>
                  <a:srgbClr val="C00000"/>
                </a:solidFill>
                <a:latin typeface="Arial" panose="020B0604020202020204" pitchFamily="34" charset="0"/>
                <a:cs typeface="Arial" panose="020B0604020202020204" pitchFamily="34" charset="0"/>
              </a:rPr>
              <a:t>Payoff. </a:t>
            </a:r>
            <a:r>
              <a:rPr lang="en-US" sz="2400" dirty="0">
                <a:latin typeface="Arial" panose="020B0604020202020204" pitchFamily="34" charset="0"/>
                <a:cs typeface="Arial" panose="020B0604020202020204" pitchFamily="34" charset="0"/>
              </a:rPr>
              <a:t>A quantitative measure associated with an outcome. It is often the monetary or utility value.</a:t>
            </a:r>
          </a:p>
          <a:p>
            <a:pPr>
              <a:buClr>
                <a:srgbClr val="C00000"/>
              </a:buClr>
            </a:pPr>
            <a:r>
              <a:rPr lang="en-US" sz="2400" b="1" dirty="0">
                <a:solidFill>
                  <a:srgbClr val="C00000"/>
                </a:solidFill>
                <a:latin typeface="Arial" panose="020B0604020202020204" pitchFamily="34" charset="0"/>
                <a:cs typeface="Arial" panose="020B0604020202020204" pitchFamily="34" charset="0"/>
              </a:rPr>
              <a:t>Prior probabilities. </a:t>
            </a:r>
            <a:r>
              <a:rPr lang="en-US" sz="2400" dirty="0">
                <a:latin typeface="Arial" panose="020B0604020202020204" pitchFamily="34" charset="0"/>
                <a:cs typeface="Arial" panose="020B0604020202020204" pitchFamily="34" charset="0"/>
              </a:rPr>
              <a:t>The relative likelihood of the possible states of nature. </a:t>
            </a:r>
          </a:p>
          <a:p>
            <a:pPr>
              <a:buClr>
                <a:srgbClr val="C00000"/>
              </a:buClr>
            </a:pPr>
            <a:r>
              <a:rPr lang="en-US" sz="2400" b="1" dirty="0">
                <a:solidFill>
                  <a:srgbClr val="C00000"/>
                </a:solidFill>
                <a:latin typeface="Arial" panose="020B0604020202020204" pitchFamily="34" charset="0"/>
                <a:cs typeface="Arial" panose="020B0604020202020204" pitchFamily="34" charset="0"/>
              </a:rPr>
              <a:t>Posterior probabilities. </a:t>
            </a:r>
            <a:r>
              <a:rPr lang="en-US" sz="2400" dirty="0">
                <a:latin typeface="Arial" panose="020B0604020202020204" pitchFamily="34" charset="0"/>
                <a:cs typeface="Arial" panose="020B0604020202020204" pitchFamily="34" charset="0"/>
              </a:rPr>
              <a:t>Additional probabilities that can be computed based on prior probabilities. </a:t>
            </a:r>
          </a:p>
          <a:p>
            <a:pPr>
              <a:buClr>
                <a:srgbClr val="C00000"/>
              </a:buCl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4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5974"/>
          </a:xfrm>
        </p:spPr>
        <p:txBody>
          <a:bodyPr>
            <a:noAutofit/>
          </a:bodyPr>
          <a:lstStyle/>
          <a:p>
            <a:r>
              <a:rPr lang="en-US" dirty="0"/>
              <a:t>Using Analytic Solver to Construct Decision Trees</a:t>
            </a:r>
          </a:p>
        </p:txBody>
      </p:sp>
      <p:sp>
        <p:nvSpPr>
          <p:cNvPr id="6" name="Text Placeholder 4">
            <a:extLst>
              <a:ext uri="{FF2B5EF4-FFF2-40B4-BE49-F238E27FC236}">
                <a16:creationId xmlns:a16="http://schemas.microsoft.com/office/drawing/2014/main" id="{8B8B1411-3058-47E0-8C9C-4565C997194B}"/>
              </a:ext>
            </a:extLst>
          </p:cNvPr>
          <p:cNvSpPr>
            <a:spLocks noGrp="1"/>
          </p:cNvSpPr>
          <p:nvPr>
            <p:ph type="body" sz="quarter" idx="12"/>
          </p:nvPr>
        </p:nvSpPr>
        <p:spPr>
          <a:xfrm>
            <a:off x="8686800" y="6196135"/>
            <a:ext cx="3159790" cy="258679"/>
          </a:xfrm>
        </p:spPr>
        <p:txBody>
          <a:bodyPr/>
          <a:lstStyle/>
          <a:p>
            <a:r>
              <a:rPr lang="en-US" sz="1200" dirty="0">
                <a:hlinkClick r:id="" action="ppaction://noaction"/>
              </a:rPr>
              <a:t>Access the text alternative for slide images.</a:t>
            </a:r>
            <a:endParaRPr lang="en-US" sz="1200" dirty="0"/>
          </a:p>
        </p:txBody>
      </p:sp>
      <p:graphicFrame>
        <p:nvGraphicFramePr>
          <p:cNvPr id="8" name="Object 7">
            <a:extLst>
              <a:ext uri="{FF2B5EF4-FFF2-40B4-BE49-F238E27FC236}">
                <a16:creationId xmlns:a16="http://schemas.microsoft.com/office/drawing/2014/main" id="{FBE888FF-6F93-42C3-AA26-90C7FE0527FD}"/>
              </a:ext>
            </a:extLst>
          </p:cNvPr>
          <p:cNvGraphicFramePr>
            <a:graphicFrameLocks noChangeAspect="1"/>
          </p:cNvGraphicFramePr>
          <p:nvPr>
            <p:extLst>
              <p:ext uri="{D42A27DB-BD31-4B8C-83A1-F6EECF244321}">
                <p14:modId xmlns:p14="http://schemas.microsoft.com/office/powerpoint/2010/main" val="921948778"/>
              </p:ext>
            </p:extLst>
          </p:nvPr>
        </p:nvGraphicFramePr>
        <p:xfrm>
          <a:off x="7938" y="635000"/>
          <a:ext cx="8040687" cy="5735638"/>
        </p:xfrm>
        <a:graphic>
          <a:graphicData uri="http://schemas.openxmlformats.org/presentationml/2006/ole">
            <mc:AlternateContent xmlns:mc="http://schemas.openxmlformats.org/markup-compatibility/2006">
              <mc:Choice xmlns:v="urn:schemas-microsoft-com:vml" Requires="v">
                <p:oleObj spid="_x0000_s146487" name="Worksheet" r:id="rId4" imgW="11896570" imgH="8486775" progId="Excel.Sheet.12">
                  <p:embed/>
                </p:oleObj>
              </mc:Choice>
              <mc:Fallback>
                <p:oleObj name="Worksheet" r:id="rId4" imgW="11896570" imgH="8486775" progId="Excel.Sheet.12">
                  <p:embed/>
                  <p:pic>
                    <p:nvPicPr>
                      <p:cNvPr id="0" name=""/>
                      <p:cNvPicPr/>
                      <p:nvPr/>
                    </p:nvPicPr>
                    <p:blipFill>
                      <a:blip r:embed="rId5"/>
                      <a:stretch>
                        <a:fillRect/>
                      </a:stretch>
                    </p:blipFill>
                    <p:spPr>
                      <a:xfrm>
                        <a:off x="7938" y="635000"/>
                        <a:ext cx="8040687" cy="5735638"/>
                      </a:xfrm>
                      <a:prstGeom prst="rect">
                        <a:avLst/>
                      </a:prstGeom>
                    </p:spPr>
                  </p:pic>
                </p:oleObj>
              </mc:Fallback>
            </mc:AlternateContent>
          </a:graphicData>
        </a:graphic>
      </p:graphicFrame>
    </p:spTree>
    <p:extLst>
      <p:ext uri="{BB962C8B-B14F-4D97-AF65-F5344CB8AC3E}">
        <p14:creationId xmlns:p14="http://schemas.microsoft.com/office/powerpoint/2010/main" val="1971035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BA75EE-FFBB-4EBF-B68A-A56828899D45}"/>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Impact" panose="020B0806030902050204" pitchFamily="34" charset="0"/>
              </a:rPr>
              <a:t>Sensitivity Analysis-2</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AFA8BC19-5778-4489-BD4E-DDE73FA0BC7A}"/>
                  </a:ext>
                </a:extLst>
              </p14:cNvPr>
              <p14:cNvContentPartPr/>
              <p14:nvPr/>
            </p14:nvContentPartPr>
            <p14:xfrm>
              <a:off x="13440344" y="2225580"/>
              <a:ext cx="360" cy="45719"/>
            </p14:xfrm>
          </p:contentPart>
        </mc:Choice>
        <mc:Fallback xmlns="">
          <p:pic>
            <p:nvPicPr>
              <p:cNvPr id="19" name="Ink 18">
                <a:extLst>
                  <a:ext uri="{FF2B5EF4-FFF2-40B4-BE49-F238E27FC236}">
                    <a16:creationId xmlns:a16="http://schemas.microsoft.com/office/drawing/2014/main" id="{AFA8BC19-5778-4489-BD4E-DDE73FA0BC7A}"/>
                  </a:ext>
                </a:extLst>
              </p:cNvPr>
              <p:cNvPicPr/>
              <p:nvPr/>
            </p:nvPicPr>
            <p:blipFill>
              <a:blip r:embed="rId4"/>
              <a:stretch>
                <a:fillRect/>
              </a:stretch>
            </p:blipFill>
            <p:spPr>
              <a:xfrm>
                <a:off x="13431344" y="1082605"/>
                <a:ext cx="18000" cy="2285950"/>
              </a:xfrm>
              <a:prstGeom prst="rect">
                <a:avLst/>
              </a:prstGeom>
            </p:spPr>
          </p:pic>
        </mc:Fallback>
      </mc:AlternateContent>
      <p:pic>
        <p:nvPicPr>
          <p:cNvPr id="7" name="Picture 6">
            <a:extLst>
              <a:ext uri="{FF2B5EF4-FFF2-40B4-BE49-F238E27FC236}">
                <a16:creationId xmlns:a16="http://schemas.microsoft.com/office/drawing/2014/main" id="{A20E6C82-79C1-43B1-B339-4A55522F678F}"/>
              </a:ext>
            </a:extLst>
          </p:cNvPr>
          <p:cNvPicPr>
            <a:picLocks noChangeAspect="1"/>
          </p:cNvPicPr>
          <p:nvPr/>
        </p:nvPicPr>
        <p:blipFill>
          <a:blip r:embed="rId5"/>
          <a:stretch>
            <a:fillRect/>
          </a:stretch>
        </p:blipFill>
        <p:spPr>
          <a:xfrm>
            <a:off x="1233039" y="1159859"/>
            <a:ext cx="9424772" cy="5011957"/>
          </a:xfrm>
          <a:prstGeom prst="rect">
            <a:avLst/>
          </a:prstGeom>
        </p:spPr>
      </p:pic>
    </p:spTree>
    <p:extLst>
      <p:ext uri="{BB962C8B-B14F-4D97-AF65-F5344CB8AC3E}">
        <p14:creationId xmlns:p14="http://schemas.microsoft.com/office/powerpoint/2010/main" val="124035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4CA5-2420-43DE-BE27-D981D821D23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02039299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82185A-C7A6-468D-85FD-FBF47C66E768}"/>
              </a:ext>
            </a:extLst>
          </p:cNvPr>
          <p:cNvSpPr>
            <a:spLocks noGrp="1"/>
          </p:cNvSpPr>
          <p:nvPr>
            <p:ph type="title"/>
          </p:nvPr>
        </p:nvSpPr>
        <p:spPr>
          <a:xfrm>
            <a:off x="0" y="0"/>
            <a:ext cx="12192000" cy="586721"/>
          </a:xfrm>
        </p:spPr>
        <p:txBody>
          <a:bodyPr>
            <a:normAutofit fontScale="90000"/>
          </a:bodyPr>
          <a:lstStyle/>
          <a:p>
            <a:r>
              <a:rPr lang="en-US" dirty="0"/>
              <a:t>Sensitivity Analysis Made in Excel</a:t>
            </a:r>
          </a:p>
        </p:txBody>
      </p:sp>
      <p:graphicFrame>
        <p:nvGraphicFramePr>
          <p:cNvPr id="6" name="Object 5">
            <a:extLst>
              <a:ext uri="{FF2B5EF4-FFF2-40B4-BE49-F238E27FC236}">
                <a16:creationId xmlns:a16="http://schemas.microsoft.com/office/drawing/2014/main" id="{F3981E1A-3899-4B64-B71E-F743483A3A88}"/>
              </a:ext>
            </a:extLst>
          </p:cNvPr>
          <p:cNvGraphicFramePr>
            <a:graphicFrameLocks noChangeAspect="1"/>
          </p:cNvGraphicFramePr>
          <p:nvPr>
            <p:extLst>
              <p:ext uri="{D42A27DB-BD31-4B8C-83A1-F6EECF244321}">
                <p14:modId xmlns:p14="http://schemas.microsoft.com/office/powerpoint/2010/main" val="3490749630"/>
              </p:ext>
            </p:extLst>
          </p:nvPr>
        </p:nvGraphicFramePr>
        <p:xfrm>
          <a:off x="2626" y="586721"/>
          <a:ext cx="12120445" cy="4594879"/>
        </p:xfrm>
        <a:graphic>
          <a:graphicData uri="http://schemas.openxmlformats.org/presentationml/2006/ole">
            <mc:AlternateContent xmlns:mc="http://schemas.openxmlformats.org/markup-compatibility/2006">
              <mc:Choice xmlns:v="urn:schemas-microsoft-com:vml" Requires="v">
                <p:oleObj spid="_x0000_s127088" name="Worksheet" r:id="rId4" imgW="14897322" imgH="5648391" progId="Excel.Sheet.12">
                  <p:embed/>
                </p:oleObj>
              </mc:Choice>
              <mc:Fallback>
                <p:oleObj name="Worksheet" r:id="rId4" imgW="14897322" imgH="5648391" progId="Excel.Sheet.12">
                  <p:embed/>
                  <p:pic>
                    <p:nvPicPr>
                      <p:cNvPr id="0" name=""/>
                      <p:cNvPicPr/>
                      <p:nvPr/>
                    </p:nvPicPr>
                    <p:blipFill>
                      <a:blip r:embed="rId5"/>
                      <a:stretch>
                        <a:fillRect/>
                      </a:stretch>
                    </p:blipFill>
                    <p:spPr>
                      <a:xfrm>
                        <a:off x="2626" y="586721"/>
                        <a:ext cx="12120445" cy="4594879"/>
                      </a:xfrm>
                      <a:prstGeom prst="rect">
                        <a:avLst/>
                      </a:prstGeom>
                    </p:spPr>
                  </p:pic>
                </p:oleObj>
              </mc:Fallback>
            </mc:AlternateContent>
          </a:graphicData>
        </a:graphic>
      </p:graphicFrame>
    </p:spTree>
    <p:extLst>
      <p:ext uri="{BB962C8B-B14F-4D97-AF65-F5344CB8AC3E}">
        <p14:creationId xmlns:p14="http://schemas.microsoft.com/office/powerpoint/2010/main" val="3883756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82185A-C7A6-468D-85FD-FBF47C66E768}"/>
              </a:ext>
            </a:extLst>
          </p:cNvPr>
          <p:cNvSpPr>
            <a:spLocks noGrp="1"/>
          </p:cNvSpPr>
          <p:nvPr>
            <p:ph type="title"/>
          </p:nvPr>
        </p:nvSpPr>
        <p:spPr>
          <a:xfrm>
            <a:off x="0" y="0"/>
            <a:ext cx="12192000" cy="586721"/>
          </a:xfrm>
        </p:spPr>
        <p:txBody>
          <a:bodyPr>
            <a:normAutofit fontScale="90000"/>
          </a:bodyPr>
          <a:lstStyle/>
          <a:p>
            <a:r>
              <a:rPr lang="en-US" dirty="0"/>
              <a:t>Practice: Product A and B. Product B with &amp; without Competition</a:t>
            </a:r>
          </a:p>
        </p:txBody>
      </p:sp>
      <p:graphicFrame>
        <p:nvGraphicFramePr>
          <p:cNvPr id="2" name="Object 1">
            <a:extLst>
              <a:ext uri="{FF2B5EF4-FFF2-40B4-BE49-F238E27FC236}">
                <a16:creationId xmlns:a16="http://schemas.microsoft.com/office/drawing/2014/main" id="{0EC54246-2FFA-4539-9F88-08A4E2130FA2}"/>
              </a:ext>
            </a:extLst>
          </p:cNvPr>
          <p:cNvGraphicFramePr>
            <a:graphicFrameLocks noChangeAspect="1"/>
          </p:cNvGraphicFramePr>
          <p:nvPr>
            <p:extLst>
              <p:ext uri="{D42A27DB-BD31-4B8C-83A1-F6EECF244321}">
                <p14:modId xmlns:p14="http://schemas.microsoft.com/office/powerpoint/2010/main" val="2621602877"/>
              </p:ext>
            </p:extLst>
          </p:nvPr>
        </p:nvGraphicFramePr>
        <p:xfrm>
          <a:off x="30891" y="586720"/>
          <a:ext cx="11983931" cy="5814079"/>
        </p:xfrm>
        <a:graphic>
          <a:graphicData uri="http://schemas.openxmlformats.org/presentationml/2006/ole">
            <mc:AlternateContent xmlns:mc="http://schemas.openxmlformats.org/markup-compatibility/2006">
              <mc:Choice xmlns:v="urn:schemas-microsoft-com:vml" Requires="v">
                <p:oleObj spid="_x0000_s139361" name="Worksheet" r:id="rId4" imgW="12582617" imgH="6105394" progId="Excel.Sheet.12">
                  <p:embed/>
                </p:oleObj>
              </mc:Choice>
              <mc:Fallback>
                <p:oleObj name="Worksheet" r:id="rId4" imgW="12582617" imgH="6105394" progId="Excel.Sheet.12">
                  <p:embed/>
                  <p:pic>
                    <p:nvPicPr>
                      <p:cNvPr id="0" name=""/>
                      <p:cNvPicPr/>
                      <p:nvPr/>
                    </p:nvPicPr>
                    <p:blipFill>
                      <a:blip r:embed="rId5"/>
                      <a:stretch>
                        <a:fillRect/>
                      </a:stretch>
                    </p:blipFill>
                    <p:spPr>
                      <a:xfrm>
                        <a:off x="30891" y="586720"/>
                        <a:ext cx="11983931" cy="5814079"/>
                      </a:xfrm>
                      <a:prstGeom prst="rect">
                        <a:avLst/>
                      </a:prstGeom>
                    </p:spPr>
                  </p:pic>
                </p:oleObj>
              </mc:Fallback>
            </mc:AlternateContent>
          </a:graphicData>
        </a:graphic>
      </p:graphicFrame>
    </p:spTree>
    <p:extLst>
      <p:ext uri="{BB962C8B-B14F-4D97-AF65-F5344CB8AC3E}">
        <p14:creationId xmlns:p14="http://schemas.microsoft.com/office/powerpoint/2010/main" val="1470957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EFEAD-AB2C-4A63-AA30-AE2C47AC460E}"/>
              </a:ext>
            </a:extLst>
          </p:cNvPr>
          <p:cNvSpPr/>
          <p:nvPr/>
        </p:nvSpPr>
        <p:spPr>
          <a:xfrm>
            <a:off x="0" y="-6363"/>
            <a:ext cx="12192000"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a:extLst>
              <a:ext uri="{FF2B5EF4-FFF2-40B4-BE49-F238E27FC236}">
                <a16:creationId xmlns:a16="http://schemas.microsoft.com/office/drawing/2014/main" id="{80E94276-D850-466F-9A41-3AA4F2AC4FCF}"/>
              </a:ext>
            </a:extLst>
          </p:cNvPr>
          <p:cNvGraphicFramePr>
            <a:graphicFrameLocks noChangeAspect="1"/>
          </p:cNvGraphicFramePr>
          <p:nvPr/>
        </p:nvGraphicFramePr>
        <p:xfrm>
          <a:off x="77074" y="-6363"/>
          <a:ext cx="12052741" cy="6186446"/>
        </p:xfrm>
        <a:graphic>
          <a:graphicData uri="http://schemas.openxmlformats.org/presentationml/2006/ole">
            <mc:AlternateContent xmlns:mc="http://schemas.openxmlformats.org/markup-compatibility/2006">
              <mc:Choice xmlns:v="urn:schemas-microsoft-com:vml" Requires="v">
                <p:oleObj spid="_x0000_s110709" name="Worksheet" r:id="rId4" imgW="14639870" imgH="7515422" progId="Excel.Sheet.12">
                  <p:embed/>
                </p:oleObj>
              </mc:Choice>
              <mc:Fallback>
                <p:oleObj name="Worksheet" r:id="rId4" imgW="14639870" imgH="7515422" progId="Excel.Sheet.12">
                  <p:embed/>
                  <p:pic>
                    <p:nvPicPr>
                      <p:cNvPr id="6" name="Object 5">
                        <a:extLst>
                          <a:ext uri="{FF2B5EF4-FFF2-40B4-BE49-F238E27FC236}">
                            <a16:creationId xmlns:a16="http://schemas.microsoft.com/office/drawing/2014/main" id="{80E94276-D850-466F-9A41-3AA4F2AC4FCF}"/>
                          </a:ext>
                        </a:extLst>
                      </p:cNvPr>
                      <p:cNvPicPr/>
                      <p:nvPr/>
                    </p:nvPicPr>
                    <p:blipFill>
                      <a:blip r:embed="rId5"/>
                      <a:stretch>
                        <a:fillRect/>
                      </a:stretch>
                    </p:blipFill>
                    <p:spPr>
                      <a:xfrm>
                        <a:off x="77074" y="-6363"/>
                        <a:ext cx="12052741" cy="6186446"/>
                      </a:xfrm>
                      <a:prstGeom prst="rect">
                        <a:avLst/>
                      </a:prstGeom>
                    </p:spPr>
                  </p:pic>
                </p:oleObj>
              </mc:Fallback>
            </mc:AlternateContent>
          </a:graphicData>
        </a:graphic>
      </p:graphicFrame>
    </p:spTree>
    <p:extLst>
      <p:ext uri="{BB962C8B-B14F-4D97-AF65-F5344CB8AC3E}">
        <p14:creationId xmlns:p14="http://schemas.microsoft.com/office/powerpoint/2010/main" val="452462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49E902-D8C5-47AB-B77D-0402D7A7FEDE}"/>
              </a:ext>
            </a:extLst>
          </p:cNvPr>
          <p:cNvSpPr/>
          <p:nvPr/>
        </p:nvSpPr>
        <p:spPr>
          <a:xfrm>
            <a:off x="0" y="-6363"/>
            <a:ext cx="12192000" cy="6864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Object 1">
            <a:extLst>
              <a:ext uri="{FF2B5EF4-FFF2-40B4-BE49-F238E27FC236}">
                <a16:creationId xmlns:a16="http://schemas.microsoft.com/office/drawing/2014/main" id="{149B80E5-A4DA-48B2-9FA9-55B0CD2B9A76}"/>
              </a:ext>
            </a:extLst>
          </p:cNvPr>
          <p:cNvGraphicFramePr>
            <a:graphicFrameLocks noChangeAspect="1"/>
          </p:cNvGraphicFramePr>
          <p:nvPr>
            <p:extLst>
              <p:ext uri="{D42A27DB-BD31-4B8C-83A1-F6EECF244321}">
                <p14:modId xmlns:p14="http://schemas.microsoft.com/office/powerpoint/2010/main" val="3574164026"/>
              </p:ext>
            </p:extLst>
          </p:nvPr>
        </p:nvGraphicFramePr>
        <p:xfrm>
          <a:off x="0" y="-12356"/>
          <a:ext cx="12103244" cy="6108356"/>
        </p:xfrm>
        <a:graphic>
          <a:graphicData uri="http://schemas.openxmlformats.org/presentationml/2006/ole">
            <mc:AlternateContent xmlns:mc="http://schemas.openxmlformats.org/markup-compatibility/2006">
              <mc:Choice xmlns:v="urn:schemas-microsoft-com:vml" Requires="v">
                <p:oleObj spid="_x0000_s132201" name="Worksheet" r:id="rId4" imgW="16192341" imgH="8172604" progId="Excel.Sheet.12">
                  <p:embed/>
                </p:oleObj>
              </mc:Choice>
              <mc:Fallback>
                <p:oleObj name="Worksheet" r:id="rId4" imgW="16192341" imgH="8172604" progId="Excel.Sheet.12">
                  <p:embed/>
                  <p:pic>
                    <p:nvPicPr>
                      <p:cNvPr id="0" name=""/>
                      <p:cNvPicPr/>
                      <p:nvPr/>
                    </p:nvPicPr>
                    <p:blipFill>
                      <a:blip r:embed="rId5"/>
                      <a:stretch>
                        <a:fillRect/>
                      </a:stretch>
                    </p:blipFill>
                    <p:spPr>
                      <a:xfrm>
                        <a:off x="0" y="-12356"/>
                        <a:ext cx="12103244" cy="6108356"/>
                      </a:xfrm>
                      <a:prstGeom prst="rect">
                        <a:avLst/>
                      </a:prstGeom>
                    </p:spPr>
                  </p:pic>
                </p:oleObj>
              </mc:Fallback>
            </mc:AlternateContent>
          </a:graphicData>
        </a:graphic>
      </p:graphicFrame>
    </p:spTree>
    <p:extLst>
      <p:ext uri="{BB962C8B-B14F-4D97-AF65-F5344CB8AC3E}">
        <p14:creationId xmlns:p14="http://schemas.microsoft.com/office/powerpoint/2010/main" val="230615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8508"/>
          </a:xfrm>
        </p:spPr>
        <p:txBody>
          <a:bodyPr>
            <a:normAutofit/>
          </a:bodyPr>
          <a:lstStyle/>
          <a:p>
            <a:r>
              <a:rPr lang="en-US" sz="3200" dirty="0"/>
              <a:t>Optimistic (Maximax) &amp; Conservative (Maximin) Criterion</a:t>
            </a:r>
          </a:p>
        </p:txBody>
      </p:sp>
      <p:sp>
        <p:nvSpPr>
          <p:cNvPr id="15" name="Content Placeholder 2"/>
          <p:cNvSpPr>
            <a:spLocks noGrp="1"/>
          </p:cNvSpPr>
          <p:nvPr>
            <p:ph sz="quarter" idx="11"/>
          </p:nvPr>
        </p:nvSpPr>
        <p:spPr>
          <a:xfrm>
            <a:off x="30018" y="584654"/>
            <a:ext cx="12192000" cy="1569781"/>
          </a:xfrm>
        </p:spPr>
        <p:txBody>
          <a:bodyPr>
            <a:normAutofit/>
          </a:bodyPr>
          <a:lstStyle/>
          <a:p>
            <a:pPr marL="0" indent="0">
              <a:buNone/>
            </a:pPr>
            <a:r>
              <a:rPr lang="en-US" sz="2400" b="1" dirty="0">
                <a:latin typeface="Arial" panose="020B0604020202020204" pitchFamily="34" charset="0"/>
                <a:cs typeface="Arial" panose="020B0604020202020204" pitchFamily="34" charset="0"/>
              </a:rPr>
              <a:t>MaxiMax (Optimistic) criterion </a:t>
            </a:r>
          </a:p>
          <a:p>
            <a:r>
              <a:rPr lang="en-US" sz="2400" dirty="0">
                <a:latin typeface="Arial" panose="020B0604020202020204" pitchFamily="34" charset="0"/>
                <a:cs typeface="Arial" panose="020B0604020202020204" pitchFamily="34" charset="0"/>
              </a:rPr>
              <a:t>What is the maximum payoff of each alternative over all states of nature.</a:t>
            </a:r>
          </a:p>
          <a:p>
            <a:r>
              <a:rPr lang="en-US" sz="2400" dirty="0">
                <a:latin typeface="Arial" panose="020B0604020202020204" pitchFamily="34" charset="0"/>
                <a:cs typeface="Arial" panose="020B0604020202020204" pitchFamily="34" charset="0"/>
              </a:rPr>
              <a:t>Select the alternative with Maximum of these Maximums. </a:t>
            </a:r>
          </a:p>
        </p:txBody>
      </p:sp>
      <p:sp>
        <p:nvSpPr>
          <p:cNvPr id="5" name="Content Placeholder 2">
            <a:extLst>
              <a:ext uri="{FF2B5EF4-FFF2-40B4-BE49-F238E27FC236}">
                <a16:creationId xmlns:a16="http://schemas.microsoft.com/office/drawing/2014/main" id="{8B97ED6B-AA9C-4E68-8A8E-2EBCCEE58299}"/>
              </a:ext>
            </a:extLst>
          </p:cNvPr>
          <p:cNvSpPr txBox="1">
            <a:spLocks/>
          </p:cNvSpPr>
          <p:nvPr/>
        </p:nvSpPr>
        <p:spPr>
          <a:xfrm>
            <a:off x="30018" y="3565596"/>
            <a:ext cx="12071929" cy="1704657"/>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1000"/>
              </a:spcBef>
              <a:spcAft>
                <a:spcPts val="0"/>
              </a:spcAft>
              <a:buClr>
                <a:schemeClr val="tx1"/>
              </a:buClr>
              <a:buFont typeface="Wingdings" pitchFamily="2" charset="2"/>
            </a:pPr>
            <a:r>
              <a:rPr lang="en-US" sz="2400" b="1" dirty="0">
                <a:solidFill>
                  <a:schemeClr val="tx1"/>
                </a:solidFill>
                <a:latin typeface="Arial" panose="020B0604020202020204" pitchFamily="34" charset="0"/>
                <a:ea typeface="ＭＳ Ｐゴシック" pitchFamily="-65" charset="-128"/>
                <a:cs typeface="Arial" panose="020B0604020202020204" pitchFamily="34" charset="0"/>
              </a:rPr>
              <a:t>MaxiMin (Conservative) criterion </a:t>
            </a:r>
          </a:p>
          <a:p>
            <a:pPr marL="342900" indent="-342900" fontAlgn="base">
              <a:spcBef>
                <a:spcPct val="20000"/>
              </a:spcBef>
              <a:spcAft>
                <a:spcPct val="0"/>
              </a:spcAft>
              <a:buClr>
                <a:schemeClr val="tx1"/>
              </a:buClr>
              <a:buSzPct val="75000"/>
              <a:buFont typeface="Wingdings" pitchFamily="2" charset="2"/>
              <a:buChar char="p"/>
            </a:pPr>
            <a:r>
              <a:rPr lang="en-US" sz="2400" dirty="0">
                <a:solidFill>
                  <a:schemeClr val="tx1"/>
                </a:solidFill>
                <a:latin typeface="Arial" panose="020B0604020202020204" pitchFamily="34" charset="0"/>
                <a:cs typeface="Arial" panose="020B0604020202020204" pitchFamily="34" charset="0"/>
              </a:rPr>
              <a:t>What is the minimum payoff of each alternative over all states of nature.</a:t>
            </a:r>
          </a:p>
          <a:p>
            <a:pPr marL="342900" indent="-342900" fontAlgn="base">
              <a:spcBef>
                <a:spcPct val="20000"/>
              </a:spcBef>
              <a:spcAft>
                <a:spcPct val="0"/>
              </a:spcAft>
              <a:buClr>
                <a:schemeClr val="tx1"/>
              </a:buClr>
              <a:buSzPct val="75000"/>
              <a:buFont typeface="Wingdings" pitchFamily="2" charset="2"/>
              <a:buChar char="p"/>
            </a:pPr>
            <a:r>
              <a:rPr lang="en-US" sz="2400" dirty="0">
                <a:solidFill>
                  <a:schemeClr val="tx1"/>
                </a:solidFill>
                <a:latin typeface="Arial" panose="020B0604020202020204" pitchFamily="34" charset="0"/>
                <a:cs typeface="Arial" panose="020B0604020202020204" pitchFamily="34" charset="0"/>
              </a:rPr>
              <a:t>Select the alternative with Maximum of these Minimums. </a:t>
            </a:r>
          </a:p>
        </p:txBody>
      </p:sp>
      <p:sp>
        <p:nvSpPr>
          <p:cNvPr id="8" name="Rectangle 25">
            <a:extLst>
              <a:ext uri="{FF2B5EF4-FFF2-40B4-BE49-F238E27FC236}">
                <a16:creationId xmlns:a16="http://schemas.microsoft.com/office/drawing/2014/main" id="{2E35A4A9-9F03-42D6-9514-062B0ABE4A6B}"/>
              </a:ext>
            </a:extLst>
          </p:cNvPr>
          <p:cNvSpPr>
            <a:spLocks noChangeArrowheads="1"/>
          </p:cNvSpPr>
          <p:nvPr/>
        </p:nvSpPr>
        <p:spPr bwMode="auto">
          <a:xfrm>
            <a:off x="1152507" y="2279928"/>
            <a:ext cx="7759144" cy="302039"/>
          </a:xfrm>
          <a:prstGeom prst="rect">
            <a:avLst/>
          </a:prstGeom>
          <a:solidFill>
            <a:srgbClr val="E21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26">
            <a:extLst>
              <a:ext uri="{FF2B5EF4-FFF2-40B4-BE49-F238E27FC236}">
                <a16:creationId xmlns:a16="http://schemas.microsoft.com/office/drawing/2014/main" id="{5EC7FFAB-7095-4A37-B181-684A52DB1E1F}"/>
              </a:ext>
            </a:extLst>
          </p:cNvPr>
          <p:cNvSpPr>
            <a:spLocks noChangeArrowheads="1"/>
          </p:cNvSpPr>
          <p:nvPr/>
        </p:nvSpPr>
        <p:spPr bwMode="auto">
          <a:xfrm>
            <a:off x="1152507" y="2572814"/>
            <a:ext cx="7759144" cy="312717"/>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7">
            <a:extLst>
              <a:ext uri="{FF2B5EF4-FFF2-40B4-BE49-F238E27FC236}">
                <a16:creationId xmlns:a16="http://schemas.microsoft.com/office/drawing/2014/main" id="{F68FE22B-AF1E-4DA8-BBE6-A91B67B76E40}"/>
              </a:ext>
            </a:extLst>
          </p:cNvPr>
          <p:cNvSpPr>
            <a:spLocks noChangeArrowheads="1"/>
          </p:cNvSpPr>
          <p:nvPr/>
        </p:nvSpPr>
        <p:spPr bwMode="auto">
          <a:xfrm>
            <a:off x="8902144" y="2572814"/>
            <a:ext cx="1359474" cy="31271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8">
            <a:extLst>
              <a:ext uri="{FF2B5EF4-FFF2-40B4-BE49-F238E27FC236}">
                <a16:creationId xmlns:a16="http://schemas.microsoft.com/office/drawing/2014/main" id="{19868C2A-A822-4AC2-BA93-5422E727D919}"/>
              </a:ext>
            </a:extLst>
          </p:cNvPr>
          <p:cNvSpPr>
            <a:spLocks noChangeArrowheads="1"/>
          </p:cNvSpPr>
          <p:nvPr/>
        </p:nvSpPr>
        <p:spPr bwMode="auto">
          <a:xfrm>
            <a:off x="1152507" y="2876378"/>
            <a:ext cx="7759144" cy="302039"/>
          </a:xfrm>
          <a:prstGeom prst="rect">
            <a:avLst/>
          </a:prstGeom>
          <a:solidFill>
            <a:srgbClr val="FA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9">
            <a:extLst>
              <a:ext uri="{FF2B5EF4-FFF2-40B4-BE49-F238E27FC236}">
                <a16:creationId xmlns:a16="http://schemas.microsoft.com/office/drawing/2014/main" id="{6493ABD6-1EED-4D21-8807-D4CAC0BED91C}"/>
              </a:ext>
            </a:extLst>
          </p:cNvPr>
          <p:cNvSpPr>
            <a:spLocks noChangeArrowheads="1"/>
          </p:cNvSpPr>
          <p:nvPr/>
        </p:nvSpPr>
        <p:spPr bwMode="auto">
          <a:xfrm>
            <a:off x="1200041" y="2298233"/>
            <a:ext cx="1277082" cy="3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Alternative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30">
            <a:extLst>
              <a:ext uri="{FF2B5EF4-FFF2-40B4-BE49-F238E27FC236}">
                <a16:creationId xmlns:a16="http://schemas.microsoft.com/office/drawing/2014/main" id="{6AEF5435-FB03-4AB8-B306-40723AE83909}"/>
              </a:ext>
            </a:extLst>
          </p:cNvPr>
          <p:cNvSpPr>
            <a:spLocks noChangeArrowheads="1"/>
          </p:cNvSpPr>
          <p:nvPr/>
        </p:nvSpPr>
        <p:spPr bwMode="auto">
          <a:xfrm>
            <a:off x="3510196" y="2298233"/>
            <a:ext cx="2101006" cy="3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31">
            <a:extLst>
              <a:ext uri="{FF2B5EF4-FFF2-40B4-BE49-F238E27FC236}">
                <a16:creationId xmlns:a16="http://schemas.microsoft.com/office/drawing/2014/main" id="{A90C0DB9-339F-401D-BBBC-F1A685851C90}"/>
              </a:ext>
            </a:extLst>
          </p:cNvPr>
          <p:cNvSpPr>
            <a:spLocks noChangeArrowheads="1"/>
          </p:cNvSpPr>
          <p:nvPr/>
        </p:nvSpPr>
        <p:spPr bwMode="auto">
          <a:xfrm>
            <a:off x="6287770" y="2298233"/>
            <a:ext cx="2172307" cy="30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32">
            <a:extLst>
              <a:ext uri="{FF2B5EF4-FFF2-40B4-BE49-F238E27FC236}">
                <a16:creationId xmlns:a16="http://schemas.microsoft.com/office/drawing/2014/main" id="{AC6C88F4-FE5B-49E6-BBB6-E798F8F5CEA4}"/>
              </a:ext>
            </a:extLst>
          </p:cNvPr>
          <p:cNvSpPr>
            <a:spLocks noChangeArrowheads="1"/>
          </p:cNvSpPr>
          <p:nvPr/>
        </p:nvSpPr>
        <p:spPr bwMode="auto">
          <a:xfrm>
            <a:off x="1200041" y="2618577"/>
            <a:ext cx="1112297"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Drill for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33">
            <a:extLst>
              <a:ext uri="{FF2B5EF4-FFF2-40B4-BE49-F238E27FC236}">
                <a16:creationId xmlns:a16="http://schemas.microsoft.com/office/drawing/2014/main" id="{456675C3-C2BC-416E-AD69-1F9AEFD90FE2}"/>
              </a:ext>
            </a:extLst>
          </p:cNvPr>
          <p:cNvSpPr>
            <a:spLocks noChangeArrowheads="1"/>
          </p:cNvSpPr>
          <p:nvPr/>
        </p:nvSpPr>
        <p:spPr bwMode="auto">
          <a:xfrm>
            <a:off x="4318276" y="2618577"/>
            <a:ext cx="478510"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700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34">
            <a:extLst>
              <a:ext uri="{FF2B5EF4-FFF2-40B4-BE49-F238E27FC236}">
                <a16:creationId xmlns:a16="http://schemas.microsoft.com/office/drawing/2014/main" id="{35DCE275-42AB-4C6C-AF5E-55E0DDCDF332}"/>
              </a:ext>
            </a:extLst>
          </p:cNvPr>
          <p:cNvSpPr>
            <a:spLocks noChangeArrowheads="1"/>
          </p:cNvSpPr>
          <p:nvPr/>
        </p:nvSpPr>
        <p:spPr bwMode="auto">
          <a:xfrm>
            <a:off x="7067329" y="2618577"/>
            <a:ext cx="554564"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36">
            <a:extLst>
              <a:ext uri="{FF2B5EF4-FFF2-40B4-BE49-F238E27FC236}">
                <a16:creationId xmlns:a16="http://schemas.microsoft.com/office/drawing/2014/main" id="{0C377A23-AA7F-4455-A4B8-E3675E2EEC72}"/>
              </a:ext>
            </a:extLst>
          </p:cNvPr>
          <p:cNvSpPr>
            <a:spLocks noChangeArrowheads="1"/>
          </p:cNvSpPr>
          <p:nvPr/>
        </p:nvSpPr>
        <p:spPr bwMode="auto">
          <a:xfrm>
            <a:off x="9149321" y="2591119"/>
            <a:ext cx="998215" cy="32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Maximax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37">
            <a:extLst>
              <a:ext uri="{FF2B5EF4-FFF2-40B4-BE49-F238E27FC236}">
                <a16:creationId xmlns:a16="http://schemas.microsoft.com/office/drawing/2014/main" id="{166D0304-F6A7-43AF-8ADE-15CFD09C6940}"/>
              </a:ext>
            </a:extLst>
          </p:cNvPr>
          <p:cNvSpPr>
            <a:spLocks noChangeArrowheads="1"/>
          </p:cNvSpPr>
          <p:nvPr/>
        </p:nvSpPr>
        <p:spPr bwMode="auto">
          <a:xfrm>
            <a:off x="1200041" y="2912989"/>
            <a:ext cx="1353136"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Sell the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38">
            <a:extLst>
              <a:ext uri="{FF2B5EF4-FFF2-40B4-BE49-F238E27FC236}">
                <a16:creationId xmlns:a16="http://schemas.microsoft.com/office/drawing/2014/main" id="{8B9E6E47-A023-4BD6-95A7-E2FA70F79EE7}"/>
              </a:ext>
            </a:extLst>
          </p:cNvPr>
          <p:cNvSpPr>
            <a:spLocks noChangeArrowheads="1"/>
          </p:cNvSpPr>
          <p:nvPr/>
        </p:nvSpPr>
        <p:spPr bwMode="auto">
          <a:xfrm>
            <a:off x="4386408" y="2912989"/>
            <a:ext cx="353337"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39">
            <a:extLst>
              <a:ext uri="{FF2B5EF4-FFF2-40B4-BE49-F238E27FC236}">
                <a16:creationId xmlns:a16="http://schemas.microsoft.com/office/drawing/2014/main" id="{0DF0B775-1711-4BB2-A7C6-EB68A2C16700}"/>
              </a:ext>
            </a:extLst>
          </p:cNvPr>
          <p:cNvSpPr>
            <a:spLocks noChangeArrowheads="1"/>
          </p:cNvSpPr>
          <p:nvPr/>
        </p:nvSpPr>
        <p:spPr bwMode="auto">
          <a:xfrm>
            <a:off x="7189333" y="2912989"/>
            <a:ext cx="353337" cy="2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Line 40">
            <a:extLst>
              <a:ext uri="{FF2B5EF4-FFF2-40B4-BE49-F238E27FC236}">
                <a16:creationId xmlns:a16="http://schemas.microsoft.com/office/drawing/2014/main" id="{80A1DD7E-F695-4ED1-A8B2-599EA8EC7D77}"/>
              </a:ext>
            </a:extLst>
          </p:cNvPr>
          <p:cNvSpPr>
            <a:spLocks noChangeShapeType="1"/>
          </p:cNvSpPr>
          <p:nvPr/>
        </p:nvSpPr>
        <p:spPr bwMode="auto">
          <a:xfrm flipV="1">
            <a:off x="1152507" y="2279928"/>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41">
            <a:extLst>
              <a:ext uri="{FF2B5EF4-FFF2-40B4-BE49-F238E27FC236}">
                <a16:creationId xmlns:a16="http://schemas.microsoft.com/office/drawing/2014/main" id="{3BC65525-7A6B-48DB-8F50-6F3DDC4BD86D}"/>
              </a:ext>
            </a:extLst>
          </p:cNvPr>
          <p:cNvSpPr>
            <a:spLocks noChangeArrowheads="1"/>
          </p:cNvSpPr>
          <p:nvPr/>
        </p:nvSpPr>
        <p:spPr bwMode="auto">
          <a:xfrm>
            <a:off x="1152507" y="2270775"/>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42">
            <a:extLst>
              <a:ext uri="{FF2B5EF4-FFF2-40B4-BE49-F238E27FC236}">
                <a16:creationId xmlns:a16="http://schemas.microsoft.com/office/drawing/2014/main" id="{F7B22FC7-46A8-40CA-829E-B0C29FCBC410}"/>
              </a:ext>
            </a:extLst>
          </p:cNvPr>
          <p:cNvSpPr>
            <a:spLocks noChangeShapeType="1"/>
          </p:cNvSpPr>
          <p:nvPr/>
        </p:nvSpPr>
        <p:spPr bwMode="auto">
          <a:xfrm flipV="1">
            <a:off x="3282033" y="2279928"/>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43">
            <a:extLst>
              <a:ext uri="{FF2B5EF4-FFF2-40B4-BE49-F238E27FC236}">
                <a16:creationId xmlns:a16="http://schemas.microsoft.com/office/drawing/2014/main" id="{C15E514F-0170-485F-A16A-D8C3E205485D}"/>
              </a:ext>
            </a:extLst>
          </p:cNvPr>
          <p:cNvSpPr>
            <a:spLocks noChangeArrowheads="1"/>
          </p:cNvSpPr>
          <p:nvPr/>
        </p:nvSpPr>
        <p:spPr bwMode="auto">
          <a:xfrm>
            <a:off x="3282033" y="2270775"/>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44">
            <a:extLst>
              <a:ext uri="{FF2B5EF4-FFF2-40B4-BE49-F238E27FC236}">
                <a16:creationId xmlns:a16="http://schemas.microsoft.com/office/drawing/2014/main" id="{8E90EA66-A6F1-4DDE-B786-D9C765D47723}"/>
              </a:ext>
            </a:extLst>
          </p:cNvPr>
          <p:cNvSpPr>
            <a:spLocks noChangeShapeType="1"/>
          </p:cNvSpPr>
          <p:nvPr/>
        </p:nvSpPr>
        <p:spPr bwMode="auto">
          <a:xfrm flipV="1">
            <a:off x="5726868" y="2279928"/>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5">
            <a:extLst>
              <a:ext uri="{FF2B5EF4-FFF2-40B4-BE49-F238E27FC236}">
                <a16:creationId xmlns:a16="http://schemas.microsoft.com/office/drawing/2014/main" id="{7F3AA9BB-92DE-4294-8516-83B546EA171A}"/>
              </a:ext>
            </a:extLst>
          </p:cNvPr>
          <p:cNvSpPr>
            <a:spLocks noChangeArrowheads="1"/>
          </p:cNvSpPr>
          <p:nvPr/>
        </p:nvSpPr>
        <p:spPr bwMode="auto">
          <a:xfrm>
            <a:off x="5726868" y="2270775"/>
            <a:ext cx="7922"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46">
            <a:extLst>
              <a:ext uri="{FF2B5EF4-FFF2-40B4-BE49-F238E27FC236}">
                <a16:creationId xmlns:a16="http://schemas.microsoft.com/office/drawing/2014/main" id="{2D71507D-39C6-4DA6-BC82-32D8E6B1E210}"/>
              </a:ext>
            </a:extLst>
          </p:cNvPr>
          <p:cNvSpPr>
            <a:spLocks noChangeArrowheads="1"/>
          </p:cNvSpPr>
          <p:nvPr/>
        </p:nvSpPr>
        <p:spPr bwMode="auto">
          <a:xfrm>
            <a:off x="1162014" y="2270775"/>
            <a:ext cx="7749637" cy="183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47">
            <a:extLst>
              <a:ext uri="{FF2B5EF4-FFF2-40B4-BE49-F238E27FC236}">
                <a16:creationId xmlns:a16="http://schemas.microsoft.com/office/drawing/2014/main" id="{36F76808-E4B0-4504-B8E3-7DF8CF6DB06E}"/>
              </a:ext>
            </a:extLst>
          </p:cNvPr>
          <p:cNvSpPr>
            <a:spLocks noChangeShapeType="1"/>
          </p:cNvSpPr>
          <p:nvPr/>
        </p:nvSpPr>
        <p:spPr bwMode="auto">
          <a:xfrm flipV="1">
            <a:off x="8902144" y="2279928"/>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48">
            <a:extLst>
              <a:ext uri="{FF2B5EF4-FFF2-40B4-BE49-F238E27FC236}">
                <a16:creationId xmlns:a16="http://schemas.microsoft.com/office/drawing/2014/main" id="{FF3C7CF6-5679-448E-96B4-4F0247F6AF31}"/>
              </a:ext>
            </a:extLst>
          </p:cNvPr>
          <p:cNvSpPr>
            <a:spLocks noChangeArrowheads="1"/>
          </p:cNvSpPr>
          <p:nvPr/>
        </p:nvSpPr>
        <p:spPr bwMode="auto">
          <a:xfrm>
            <a:off x="8902144" y="2270775"/>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49">
            <a:extLst>
              <a:ext uri="{FF2B5EF4-FFF2-40B4-BE49-F238E27FC236}">
                <a16:creationId xmlns:a16="http://schemas.microsoft.com/office/drawing/2014/main" id="{2A94224E-AE89-47D0-A609-AF46E958AA29}"/>
              </a:ext>
            </a:extLst>
          </p:cNvPr>
          <p:cNvSpPr>
            <a:spLocks noChangeArrowheads="1"/>
          </p:cNvSpPr>
          <p:nvPr/>
        </p:nvSpPr>
        <p:spPr bwMode="auto">
          <a:xfrm>
            <a:off x="1143000" y="2565186"/>
            <a:ext cx="7768651" cy="25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52">
            <a:extLst>
              <a:ext uri="{FF2B5EF4-FFF2-40B4-BE49-F238E27FC236}">
                <a16:creationId xmlns:a16="http://schemas.microsoft.com/office/drawing/2014/main" id="{95851BE8-D8B6-4803-8E1F-777D7A44DF2F}"/>
              </a:ext>
            </a:extLst>
          </p:cNvPr>
          <p:cNvSpPr>
            <a:spLocks noChangeArrowheads="1"/>
          </p:cNvSpPr>
          <p:nvPr/>
        </p:nvSpPr>
        <p:spPr bwMode="auto">
          <a:xfrm>
            <a:off x="1143000" y="2270775"/>
            <a:ext cx="19014" cy="294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53">
            <a:extLst>
              <a:ext uri="{FF2B5EF4-FFF2-40B4-BE49-F238E27FC236}">
                <a16:creationId xmlns:a16="http://schemas.microsoft.com/office/drawing/2014/main" id="{C3534C6C-8DBA-4B6F-B15A-3430C1032965}"/>
              </a:ext>
            </a:extLst>
          </p:cNvPr>
          <p:cNvSpPr>
            <a:spLocks noChangeArrowheads="1"/>
          </p:cNvSpPr>
          <p:nvPr/>
        </p:nvSpPr>
        <p:spPr bwMode="auto">
          <a:xfrm>
            <a:off x="3274111" y="2289080"/>
            <a:ext cx="17429" cy="276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54">
            <a:extLst>
              <a:ext uri="{FF2B5EF4-FFF2-40B4-BE49-F238E27FC236}">
                <a16:creationId xmlns:a16="http://schemas.microsoft.com/office/drawing/2014/main" id="{718980EA-CA41-410E-A5F3-2867838BBA61}"/>
              </a:ext>
            </a:extLst>
          </p:cNvPr>
          <p:cNvSpPr>
            <a:spLocks noChangeArrowheads="1"/>
          </p:cNvSpPr>
          <p:nvPr/>
        </p:nvSpPr>
        <p:spPr bwMode="auto">
          <a:xfrm>
            <a:off x="5717362" y="2289080"/>
            <a:ext cx="17429" cy="276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55">
            <a:extLst>
              <a:ext uri="{FF2B5EF4-FFF2-40B4-BE49-F238E27FC236}">
                <a16:creationId xmlns:a16="http://schemas.microsoft.com/office/drawing/2014/main" id="{EC7E937D-EA86-43DC-9352-C2797CE92334}"/>
              </a:ext>
            </a:extLst>
          </p:cNvPr>
          <p:cNvSpPr>
            <a:spLocks noChangeArrowheads="1"/>
          </p:cNvSpPr>
          <p:nvPr/>
        </p:nvSpPr>
        <p:spPr bwMode="auto">
          <a:xfrm>
            <a:off x="1162014" y="2867225"/>
            <a:ext cx="7749637" cy="183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56">
            <a:extLst>
              <a:ext uri="{FF2B5EF4-FFF2-40B4-BE49-F238E27FC236}">
                <a16:creationId xmlns:a16="http://schemas.microsoft.com/office/drawing/2014/main" id="{587EFBEA-31D0-4F36-BB28-9514F33B182D}"/>
              </a:ext>
            </a:extLst>
          </p:cNvPr>
          <p:cNvSpPr>
            <a:spLocks noChangeArrowheads="1"/>
          </p:cNvSpPr>
          <p:nvPr/>
        </p:nvSpPr>
        <p:spPr bwMode="auto">
          <a:xfrm>
            <a:off x="8892637" y="2289080"/>
            <a:ext cx="19014" cy="276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57">
            <a:extLst>
              <a:ext uri="{FF2B5EF4-FFF2-40B4-BE49-F238E27FC236}">
                <a16:creationId xmlns:a16="http://schemas.microsoft.com/office/drawing/2014/main" id="{7131413A-48F3-4AE9-B606-64D661214D77}"/>
              </a:ext>
            </a:extLst>
          </p:cNvPr>
          <p:cNvSpPr>
            <a:spLocks noChangeArrowheads="1"/>
          </p:cNvSpPr>
          <p:nvPr/>
        </p:nvSpPr>
        <p:spPr bwMode="auto">
          <a:xfrm>
            <a:off x="1143000" y="2591119"/>
            <a:ext cx="19014" cy="587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58">
            <a:extLst>
              <a:ext uri="{FF2B5EF4-FFF2-40B4-BE49-F238E27FC236}">
                <a16:creationId xmlns:a16="http://schemas.microsoft.com/office/drawing/2014/main" id="{9C28F6A9-DF48-46AC-A571-5651299CE1A6}"/>
              </a:ext>
            </a:extLst>
          </p:cNvPr>
          <p:cNvSpPr>
            <a:spLocks noChangeArrowheads="1"/>
          </p:cNvSpPr>
          <p:nvPr/>
        </p:nvSpPr>
        <p:spPr bwMode="auto">
          <a:xfrm>
            <a:off x="3274111" y="2591119"/>
            <a:ext cx="17429" cy="587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59">
            <a:extLst>
              <a:ext uri="{FF2B5EF4-FFF2-40B4-BE49-F238E27FC236}">
                <a16:creationId xmlns:a16="http://schemas.microsoft.com/office/drawing/2014/main" id="{5C671A54-FF06-4C52-AFE6-AB10B9963705}"/>
              </a:ext>
            </a:extLst>
          </p:cNvPr>
          <p:cNvSpPr>
            <a:spLocks noChangeArrowheads="1"/>
          </p:cNvSpPr>
          <p:nvPr/>
        </p:nvSpPr>
        <p:spPr bwMode="auto">
          <a:xfrm>
            <a:off x="5717362" y="2591119"/>
            <a:ext cx="17429" cy="587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60">
            <a:extLst>
              <a:ext uri="{FF2B5EF4-FFF2-40B4-BE49-F238E27FC236}">
                <a16:creationId xmlns:a16="http://schemas.microsoft.com/office/drawing/2014/main" id="{EFC28208-C67D-4DEC-9AB5-745C54223B11}"/>
              </a:ext>
            </a:extLst>
          </p:cNvPr>
          <p:cNvSpPr>
            <a:spLocks noChangeArrowheads="1"/>
          </p:cNvSpPr>
          <p:nvPr/>
        </p:nvSpPr>
        <p:spPr bwMode="auto">
          <a:xfrm>
            <a:off x="1162014" y="3160111"/>
            <a:ext cx="7749637" cy="183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61">
            <a:extLst>
              <a:ext uri="{FF2B5EF4-FFF2-40B4-BE49-F238E27FC236}">
                <a16:creationId xmlns:a16="http://schemas.microsoft.com/office/drawing/2014/main" id="{4FD5F532-0695-4868-AD85-B88E020522A3}"/>
              </a:ext>
            </a:extLst>
          </p:cNvPr>
          <p:cNvSpPr>
            <a:spLocks noChangeArrowheads="1"/>
          </p:cNvSpPr>
          <p:nvPr/>
        </p:nvSpPr>
        <p:spPr bwMode="auto">
          <a:xfrm>
            <a:off x="8892637" y="2591119"/>
            <a:ext cx="19014" cy="5872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62">
            <a:extLst>
              <a:ext uri="{FF2B5EF4-FFF2-40B4-BE49-F238E27FC236}">
                <a16:creationId xmlns:a16="http://schemas.microsoft.com/office/drawing/2014/main" id="{DDCAA7FA-3C35-47B0-B456-806B2B511014}"/>
              </a:ext>
            </a:extLst>
          </p:cNvPr>
          <p:cNvSpPr>
            <a:spLocks noChangeShapeType="1"/>
          </p:cNvSpPr>
          <p:nvPr/>
        </p:nvSpPr>
        <p:spPr bwMode="auto">
          <a:xfrm>
            <a:off x="1152507" y="3178416"/>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63">
            <a:extLst>
              <a:ext uri="{FF2B5EF4-FFF2-40B4-BE49-F238E27FC236}">
                <a16:creationId xmlns:a16="http://schemas.microsoft.com/office/drawing/2014/main" id="{3304E59A-57E8-4E9E-B5EB-39149A32BEFD}"/>
              </a:ext>
            </a:extLst>
          </p:cNvPr>
          <p:cNvSpPr>
            <a:spLocks noChangeArrowheads="1"/>
          </p:cNvSpPr>
          <p:nvPr/>
        </p:nvSpPr>
        <p:spPr bwMode="auto">
          <a:xfrm>
            <a:off x="1152507" y="3178416"/>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64">
            <a:extLst>
              <a:ext uri="{FF2B5EF4-FFF2-40B4-BE49-F238E27FC236}">
                <a16:creationId xmlns:a16="http://schemas.microsoft.com/office/drawing/2014/main" id="{C775F57E-3A05-40D3-B4AD-A22486D458F5}"/>
              </a:ext>
            </a:extLst>
          </p:cNvPr>
          <p:cNvSpPr>
            <a:spLocks noChangeShapeType="1"/>
          </p:cNvSpPr>
          <p:nvPr/>
        </p:nvSpPr>
        <p:spPr bwMode="auto">
          <a:xfrm>
            <a:off x="3282033" y="3178416"/>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65">
            <a:extLst>
              <a:ext uri="{FF2B5EF4-FFF2-40B4-BE49-F238E27FC236}">
                <a16:creationId xmlns:a16="http://schemas.microsoft.com/office/drawing/2014/main" id="{8AF301F8-6A56-4861-8928-E04A8F49C4C2}"/>
              </a:ext>
            </a:extLst>
          </p:cNvPr>
          <p:cNvSpPr>
            <a:spLocks noChangeArrowheads="1"/>
          </p:cNvSpPr>
          <p:nvPr/>
        </p:nvSpPr>
        <p:spPr bwMode="auto">
          <a:xfrm>
            <a:off x="3282033" y="3178416"/>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66">
            <a:extLst>
              <a:ext uri="{FF2B5EF4-FFF2-40B4-BE49-F238E27FC236}">
                <a16:creationId xmlns:a16="http://schemas.microsoft.com/office/drawing/2014/main" id="{36AD7E48-B19B-473E-AAD9-E497FC5D522A}"/>
              </a:ext>
            </a:extLst>
          </p:cNvPr>
          <p:cNvSpPr>
            <a:spLocks noChangeShapeType="1"/>
          </p:cNvSpPr>
          <p:nvPr/>
        </p:nvSpPr>
        <p:spPr bwMode="auto">
          <a:xfrm>
            <a:off x="5726868" y="3178416"/>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67">
            <a:extLst>
              <a:ext uri="{FF2B5EF4-FFF2-40B4-BE49-F238E27FC236}">
                <a16:creationId xmlns:a16="http://schemas.microsoft.com/office/drawing/2014/main" id="{32858088-E6A4-40F0-9ACD-4630588AFA19}"/>
              </a:ext>
            </a:extLst>
          </p:cNvPr>
          <p:cNvSpPr>
            <a:spLocks noChangeArrowheads="1"/>
          </p:cNvSpPr>
          <p:nvPr/>
        </p:nvSpPr>
        <p:spPr bwMode="auto">
          <a:xfrm>
            <a:off x="5726868" y="3178416"/>
            <a:ext cx="7922"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68">
            <a:extLst>
              <a:ext uri="{FF2B5EF4-FFF2-40B4-BE49-F238E27FC236}">
                <a16:creationId xmlns:a16="http://schemas.microsoft.com/office/drawing/2014/main" id="{437F5FC9-A36F-4F41-80DD-DC556A520DCA}"/>
              </a:ext>
            </a:extLst>
          </p:cNvPr>
          <p:cNvSpPr>
            <a:spLocks noChangeShapeType="1"/>
          </p:cNvSpPr>
          <p:nvPr/>
        </p:nvSpPr>
        <p:spPr bwMode="auto">
          <a:xfrm>
            <a:off x="8902144" y="3178416"/>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69">
            <a:extLst>
              <a:ext uri="{FF2B5EF4-FFF2-40B4-BE49-F238E27FC236}">
                <a16:creationId xmlns:a16="http://schemas.microsoft.com/office/drawing/2014/main" id="{FC7ACE8D-DDAC-4256-9866-F1ECE877E0B3}"/>
              </a:ext>
            </a:extLst>
          </p:cNvPr>
          <p:cNvSpPr>
            <a:spLocks noChangeArrowheads="1"/>
          </p:cNvSpPr>
          <p:nvPr/>
        </p:nvSpPr>
        <p:spPr bwMode="auto">
          <a:xfrm>
            <a:off x="8902144" y="3178416"/>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74">
            <a:extLst>
              <a:ext uri="{FF2B5EF4-FFF2-40B4-BE49-F238E27FC236}">
                <a16:creationId xmlns:a16="http://schemas.microsoft.com/office/drawing/2014/main" id="{9B741D9B-EE22-4B29-AD89-61C58F75F13D}"/>
              </a:ext>
            </a:extLst>
          </p:cNvPr>
          <p:cNvSpPr>
            <a:spLocks noChangeShapeType="1"/>
          </p:cNvSpPr>
          <p:nvPr/>
        </p:nvSpPr>
        <p:spPr bwMode="auto">
          <a:xfrm>
            <a:off x="10261618" y="2572814"/>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75">
            <a:extLst>
              <a:ext uri="{FF2B5EF4-FFF2-40B4-BE49-F238E27FC236}">
                <a16:creationId xmlns:a16="http://schemas.microsoft.com/office/drawing/2014/main" id="{19478636-C3F9-44DA-827D-1D4B2E3FFDEC}"/>
              </a:ext>
            </a:extLst>
          </p:cNvPr>
          <p:cNvSpPr>
            <a:spLocks noChangeArrowheads="1"/>
          </p:cNvSpPr>
          <p:nvPr/>
        </p:nvSpPr>
        <p:spPr bwMode="auto">
          <a:xfrm>
            <a:off x="10261618" y="2572814"/>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76">
            <a:extLst>
              <a:ext uri="{FF2B5EF4-FFF2-40B4-BE49-F238E27FC236}">
                <a16:creationId xmlns:a16="http://schemas.microsoft.com/office/drawing/2014/main" id="{3B39B4B1-DAF9-490A-9A87-787BA635C6DE}"/>
              </a:ext>
            </a:extLst>
          </p:cNvPr>
          <p:cNvSpPr>
            <a:spLocks noChangeShapeType="1"/>
          </p:cNvSpPr>
          <p:nvPr/>
        </p:nvSpPr>
        <p:spPr bwMode="auto">
          <a:xfrm>
            <a:off x="10261618" y="2876378"/>
            <a:ext cx="1584" cy="152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77">
            <a:extLst>
              <a:ext uri="{FF2B5EF4-FFF2-40B4-BE49-F238E27FC236}">
                <a16:creationId xmlns:a16="http://schemas.microsoft.com/office/drawing/2014/main" id="{E5021085-771A-475E-8EA0-5F45F14FF561}"/>
              </a:ext>
            </a:extLst>
          </p:cNvPr>
          <p:cNvSpPr>
            <a:spLocks noChangeArrowheads="1"/>
          </p:cNvSpPr>
          <p:nvPr/>
        </p:nvSpPr>
        <p:spPr bwMode="auto">
          <a:xfrm>
            <a:off x="10261618" y="2876378"/>
            <a:ext cx="9507" cy="915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84">
            <a:extLst>
              <a:ext uri="{FF2B5EF4-FFF2-40B4-BE49-F238E27FC236}">
                <a16:creationId xmlns:a16="http://schemas.microsoft.com/office/drawing/2014/main" id="{44DDBEB7-CB9B-4BB7-9730-1B27B7665705}"/>
              </a:ext>
            </a:extLst>
          </p:cNvPr>
          <p:cNvSpPr>
            <a:spLocks noChangeArrowheads="1"/>
          </p:cNvSpPr>
          <p:nvPr/>
        </p:nvSpPr>
        <p:spPr bwMode="auto">
          <a:xfrm>
            <a:off x="1206500" y="5181603"/>
            <a:ext cx="7772401" cy="314325"/>
          </a:xfrm>
          <a:prstGeom prst="rect">
            <a:avLst/>
          </a:prstGeom>
          <a:solidFill>
            <a:srgbClr val="E21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85">
            <a:extLst>
              <a:ext uri="{FF2B5EF4-FFF2-40B4-BE49-F238E27FC236}">
                <a16:creationId xmlns:a16="http://schemas.microsoft.com/office/drawing/2014/main" id="{DC6D7DDD-D7FE-482A-9C39-C4E17F7CFFD3}"/>
              </a:ext>
            </a:extLst>
          </p:cNvPr>
          <p:cNvSpPr>
            <a:spLocks noChangeArrowheads="1"/>
          </p:cNvSpPr>
          <p:nvPr/>
        </p:nvSpPr>
        <p:spPr bwMode="auto">
          <a:xfrm>
            <a:off x="1206500" y="5484816"/>
            <a:ext cx="7772401" cy="323850"/>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86">
            <a:extLst>
              <a:ext uri="{FF2B5EF4-FFF2-40B4-BE49-F238E27FC236}">
                <a16:creationId xmlns:a16="http://schemas.microsoft.com/office/drawing/2014/main" id="{44E1D3B3-AFE3-423A-8BD1-122D905E7FD0}"/>
              </a:ext>
            </a:extLst>
          </p:cNvPr>
          <p:cNvSpPr>
            <a:spLocks noChangeArrowheads="1"/>
          </p:cNvSpPr>
          <p:nvPr/>
        </p:nvSpPr>
        <p:spPr bwMode="auto">
          <a:xfrm>
            <a:off x="1206500" y="5799141"/>
            <a:ext cx="7772401" cy="314325"/>
          </a:xfrm>
          <a:prstGeom prst="rect">
            <a:avLst/>
          </a:prstGeom>
          <a:solidFill>
            <a:srgbClr val="FA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87">
            <a:extLst>
              <a:ext uri="{FF2B5EF4-FFF2-40B4-BE49-F238E27FC236}">
                <a16:creationId xmlns:a16="http://schemas.microsoft.com/office/drawing/2014/main" id="{61C9C793-1DFB-4FE3-8736-98CE3E123C63}"/>
              </a:ext>
            </a:extLst>
          </p:cNvPr>
          <p:cNvSpPr>
            <a:spLocks noChangeArrowheads="1"/>
          </p:cNvSpPr>
          <p:nvPr/>
        </p:nvSpPr>
        <p:spPr bwMode="auto">
          <a:xfrm>
            <a:off x="8969376" y="5799141"/>
            <a:ext cx="1362075" cy="3143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88">
            <a:extLst>
              <a:ext uri="{FF2B5EF4-FFF2-40B4-BE49-F238E27FC236}">
                <a16:creationId xmlns:a16="http://schemas.microsoft.com/office/drawing/2014/main" id="{2DA497F6-F8BC-4402-A9F1-05FE461ADE8D}"/>
              </a:ext>
            </a:extLst>
          </p:cNvPr>
          <p:cNvSpPr>
            <a:spLocks noChangeArrowheads="1"/>
          </p:cNvSpPr>
          <p:nvPr/>
        </p:nvSpPr>
        <p:spPr bwMode="auto">
          <a:xfrm>
            <a:off x="1254125" y="5200653"/>
            <a:ext cx="12795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Alternative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89">
            <a:extLst>
              <a:ext uri="{FF2B5EF4-FFF2-40B4-BE49-F238E27FC236}">
                <a16:creationId xmlns:a16="http://schemas.microsoft.com/office/drawing/2014/main" id="{D5241A2A-2004-42DC-B229-74C2BFF2BDBE}"/>
              </a:ext>
            </a:extLst>
          </p:cNvPr>
          <p:cNvSpPr>
            <a:spLocks noChangeArrowheads="1"/>
          </p:cNvSpPr>
          <p:nvPr/>
        </p:nvSpPr>
        <p:spPr bwMode="auto">
          <a:xfrm>
            <a:off x="3568700" y="5200653"/>
            <a:ext cx="21050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90">
            <a:extLst>
              <a:ext uri="{FF2B5EF4-FFF2-40B4-BE49-F238E27FC236}">
                <a16:creationId xmlns:a16="http://schemas.microsoft.com/office/drawing/2014/main" id="{2A619E1B-A1EA-4A14-BCE7-FA3B3D43DC72}"/>
              </a:ext>
            </a:extLst>
          </p:cNvPr>
          <p:cNvSpPr>
            <a:spLocks noChangeArrowheads="1"/>
          </p:cNvSpPr>
          <p:nvPr/>
        </p:nvSpPr>
        <p:spPr bwMode="auto">
          <a:xfrm>
            <a:off x="6350001" y="5200653"/>
            <a:ext cx="21764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91">
            <a:extLst>
              <a:ext uri="{FF2B5EF4-FFF2-40B4-BE49-F238E27FC236}">
                <a16:creationId xmlns:a16="http://schemas.microsoft.com/office/drawing/2014/main" id="{0222E73A-33CB-4DBD-AE79-A66DCE7D5826}"/>
              </a:ext>
            </a:extLst>
          </p:cNvPr>
          <p:cNvSpPr>
            <a:spLocks noChangeArrowheads="1"/>
          </p:cNvSpPr>
          <p:nvPr/>
        </p:nvSpPr>
        <p:spPr bwMode="auto">
          <a:xfrm>
            <a:off x="1254125" y="5534028"/>
            <a:ext cx="1114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Drill for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92">
            <a:extLst>
              <a:ext uri="{FF2B5EF4-FFF2-40B4-BE49-F238E27FC236}">
                <a16:creationId xmlns:a16="http://schemas.microsoft.com/office/drawing/2014/main" id="{2B96ACDB-050F-425D-B2DD-A00F7D56DE0A}"/>
              </a:ext>
            </a:extLst>
          </p:cNvPr>
          <p:cNvSpPr>
            <a:spLocks noChangeArrowheads="1"/>
          </p:cNvSpPr>
          <p:nvPr/>
        </p:nvSpPr>
        <p:spPr bwMode="auto">
          <a:xfrm>
            <a:off x="4378325" y="5534028"/>
            <a:ext cx="479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700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93">
            <a:extLst>
              <a:ext uri="{FF2B5EF4-FFF2-40B4-BE49-F238E27FC236}">
                <a16:creationId xmlns:a16="http://schemas.microsoft.com/office/drawing/2014/main" id="{F519C276-F0CD-4042-A727-A34A7BB7E2D5}"/>
              </a:ext>
            </a:extLst>
          </p:cNvPr>
          <p:cNvSpPr>
            <a:spLocks noChangeArrowheads="1"/>
          </p:cNvSpPr>
          <p:nvPr/>
        </p:nvSpPr>
        <p:spPr bwMode="auto">
          <a:xfrm>
            <a:off x="7131051" y="5534028"/>
            <a:ext cx="555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94">
            <a:extLst>
              <a:ext uri="{FF2B5EF4-FFF2-40B4-BE49-F238E27FC236}">
                <a16:creationId xmlns:a16="http://schemas.microsoft.com/office/drawing/2014/main" id="{C5DC4969-F41F-4825-BA31-A991D9F07E8F}"/>
              </a:ext>
            </a:extLst>
          </p:cNvPr>
          <p:cNvSpPr>
            <a:spLocks noChangeArrowheads="1"/>
          </p:cNvSpPr>
          <p:nvPr/>
        </p:nvSpPr>
        <p:spPr bwMode="auto">
          <a:xfrm>
            <a:off x="1254125" y="5837241"/>
            <a:ext cx="1355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Sell the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95">
            <a:extLst>
              <a:ext uri="{FF2B5EF4-FFF2-40B4-BE49-F238E27FC236}">
                <a16:creationId xmlns:a16="http://schemas.microsoft.com/office/drawing/2014/main" id="{49797F5C-0B58-4BFD-BDBE-DBE4C03A3E94}"/>
              </a:ext>
            </a:extLst>
          </p:cNvPr>
          <p:cNvSpPr>
            <a:spLocks noChangeArrowheads="1"/>
          </p:cNvSpPr>
          <p:nvPr/>
        </p:nvSpPr>
        <p:spPr bwMode="auto">
          <a:xfrm>
            <a:off x="4445000" y="5837241"/>
            <a:ext cx="354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96">
            <a:extLst>
              <a:ext uri="{FF2B5EF4-FFF2-40B4-BE49-F238E27FC236}">
                <a16:creationId xmlns:a16="http://schemas.microsoft.com/office/drawing/2014/main" id="{AB25143A-3A4A-460A-BFE0-8022E71564D1}"/>
              </a:ext>
            </a:extLst>
          </p:cNvPr>
          <p:cNvSpPr>
            <a:spLocks noChangeArrowheads="1"/>
          </p:cNvSpPr>
          <p:nvPr/>
        </p:nvSpPr>
        <p:spPr bwMode="auto">
          <a:xfrm>
            <a:off x="7254876" y="5837241"/>
            <a:ext cx="354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98">
            <a:extLst>
              <a:ext uri="{FF2B5EF4-FFF2-40B4-BE49-F238E27FC236}">
                <a16:creationId xmlns:a16="http://schemas.microsoft.com/office/drawing/2014/main" id="{27C11E8B-3C04-42A0-BE8A-EB8B221CB3E4}"/>
              </a:ext>
            </a:extLst>
          </p:cNvPr>
          <p:cNvSpPr>
            <a:spLocks noChangeArrowheads="1"/>
          </p:cNvSpPr>
          <p:nvPr/>
        </p:nvSpPr>
        <p:spPr bwMode="auto">
          <a:xfrm>
            <a:off x="9217026" y="5808666"/>
            <a:ext cx="96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Maximin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99">
            <a:extLst>
              <a:ext uri="{FF2B5EF4-FFF2-40B4-BE49-F238E27FC236}">
                <a16:creationId xmlns:a16="http://schemas.microsoft.com/office/drawing/2014/main" id="{D0FEBDCB-D556-48BC-A0A6-B3BBF42B30B5}"/>
              </a:ext>
            </a:extLst>
          </p:cNvPr>
          <p:cNvSpPr>
            <a:spLocks noChangeShapeType="1"/>
          </p:cNvSpPr>
          <p:nvPr/>
        </p:nvSpPr>
        <p:spPr bwMode="auto">
          <a:xfrm flipV="1">
            <a:off x="1206500" y="518160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100">
            <a:extLst>
              <a:ext uri="{FF2B5EF4-FFF2-40B4-BE49-F238E27FC236}">
                <a16:creationId xmlns:a16="http://schemas.microsoft.com/office/drawing/2014/main" id="{13E43DC3-01E8-4913-B2A2-B79A07D26CCC}"/>
              </a:ext>
            </a:extLst>
          </p:cNvPr>
          <p:cNvSpPr>
            <a:spLocks noChangeArrowheads="1"/>
          </p:cNvSpPr>
          <p:nvPr/>
        </p:nvSpPr>
        <p:spPr bwMode="auto">
          <a:xfrm>
            <a:off x="1206500" y="517207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101">
            <a:extLst>
              <a:ext uri="{FF2B5EF4-FFF2-40B4-BE49-F238E27FC236}">
                <a16:creationId xmlns:a16="http://schemas.microsoft.com/office/drawing/2014/main" id="{9C656AA9-02F0-4B82-AD83-945B78E5E515}"/>
              </a:ext>
            </a:extLst>
          </p:cNvPr>
          <p:cNvSpPr>
            <a:spLocks noChangeShapeType="1"/>
          </p:cNvSpPr>
          <p:nvPr/>
        </p:nvSpPr>
        <p:spPr bwMode="auto">
          <a:xfrm flipV="1">
            <a:off x="3340100" y="518160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102">
            <a:extLst>
              <a:ext uri="{FF2B5EF4-FFF2-40B4-BE49-F238E27FC236}">
                <a16:creationId xmlns:a16="http://schemas.microsoft.com/office/drawing/2014/main" id="{355C0EEE-5AF7-4A58-879A-B8C75C7D0802}"/>
              </a:ext>
            </a:extLst>
          </p:cNvPr>
          <p:cNvSpPr>
            <a:spLocks noChangeArrowheads="1"/>
          </p:cNvSpPr>
          <p:nvPr/>
        </p:nvSpPr>
        <p:spPr bwMode="auto">
          <a:xfrm>
            <a:off x="3340100" y="517207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103">
            <a:extLst>
              <a:ext uri="{FF2B5EF4-FFF2-40B4-BE49-F238E27FC236}">
                <a16:creationId xmlns:a16="http://schemas.microsoft.com/office/drawing/2014/main" id="{3F18642C-74FA-48AD-A53C-BDC4D9AAD9E1}"/>
              </a:ext>
            </a:extLst>
          </p:cNvPr>
          <p:cNvSpPr>
            <a:spLocks noChangeShapeType="1"/>
          </p:cNvSpPr>
          <p:nvPr/>
        </p:nvSpPr>
        <p:spPr bwMode="auto">
          <a:xfrm flipV="1">
            <a:off x="5788026" y="518160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104">
            <a:extLst>
              <a:ext uri="{FF2B5EF4-FFF2-40B4-BE49-F238E27FC236}">
                <a16:creationId xmlns:a16="http://schemas.microsoft.com/office/drawing/2014/main" id="{EAF73097-B548-49C7-A937-EBB6D2007BB6}"/>
              </a:ext>
            </a:extLst>
          </p:cNvPr>
          <p:cNvSpPr>
            <a:spLocks noChangeArrowheads="1"/>
          </p:cNvSpPr>
          <p:nvPr/>
        </p:nvSpPr>
        <p:spPr bwMode="auto">
          <a:xfrm>
            <a:off x="5788026" y="517207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105">
            <a:extLst>
              <a:ext uri="{FF2B5EF4-FFF2-40B4-BE49-F238E27FC236}">
                <a16:creationId xmlns:a16="http://schemas.microsoft.com/office/drawing/2014/main" id="{E8A347CE-1CBE-42A1-AFE0-A349A80EE4AC}"/>
              </a:ext>
            </a:extLst>
          </p:cNvPr>
          <p:cNvSpPr>
            <a:spLocks noChangeArrowheads="1"/>
          </p:cNvSpPr>
          <p:nvPr/>
        </p:nvSpPr>
        <p:spPr bwMode="auto">
          <a:xfrm>
            <a:off x="1216025" y="5172078"/>
            <a:ext cx="7762876"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106">
            <a:extLst>
              <a:ext uri="{FF2B5EF4-FFF2-40B4-BE49-F238E27FC236}">
                <a16:creationId xmlns:a16="http://schemas.microsoft.com/office/drawing/2014/main" id="{AB58E7F5-5952-4759-ADDA-0FCBE8383669}"/>
              </a:ext>
            </a:extLst>
          </p:cNvPr>
          <p:cNvSpPr>
            <a:spLocks noChangeShapeType="1"/>
          </p:cNvSpPr>
          <p:nvPr/>
        </p:nvSpPr>
        <p:spPr bwMode="auto">
          <a:xfrm flipV="1">
            <a:off x="8969376" y="518160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107">
            <a:extLst>
              <a:ext uri="{FF2B5EF4-FFF2-40B4-BE49-F238E27FC236}">
                <a16:creationId xmlns:a16="http://schemas.microsoft.com/office/drawing/2014/main" id="{F5D9E687-B48E-4183-803B-008ECC07102C}"/>
              </a:ext>
            </a:extLst>
          </p:cNvPr>
          <p:cNvSpPr>
            <a:spLocks noChangeArrowheads="1"/>
          </p:cNvSpPr>
          <p:nvPr/>
        </p:nvSpPr>
        <p:spPr bwMode="auto">
          <a:xfrm>
            <a:off x="8969376" y="517207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108">
            <a:extLst>
              <a:ext uri="{FF2B5EF4-FFF2-40B4-BE49-F238E27FC236}">
                <a16:creationId xmlns:a16="http://schemas.microsoft.com/office/drawing/2014/main" id="{93221D8B-92F9-42CD-A2CF-6DC5834F7327}"/>
              </a:ext>
            </a:extLst>
          </p:cNvPr>
          <p:cNvSpPr>
            <a:spLocks noChangeArrowheads="1"/>
          </p:cNvSpPr>
          <p:nvPr/>
        </p:nvSpPr>
        <p:spPr bwMode="auto">
          <a:xfrm>
            <a:off x="1196975" y="5475291"/>
            <a:ext cx="7781926" cy="30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109">
            <a:extLst>
              <a:ext uri="{FF2B5EF4-FFF2-40B4-BE49-F238E27FC236}">
                <a16:creationId xmlns:a16="http://schemas.microsoft.com/office/drawing/2014/main" id="{57342B86-C05B-4032-9404-086468E1D003}"/>
              </a:ext>
            </a:extLst>
          </p:cNvPr>
          <p:cNvSpPr>
            <a:spLocks noChangeArrowheads="1"/>
          </p:cNvSpPr>
          <p:nvPr/>
        </p:nvSpPr>
        <p:spPr bwMode="auto">
          <a:xfrm>
            <a:off x="1196975" y="5172078"/>
            <a:ext cx="19050"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110">
            <a:extLst>
              <a:ext uri="{FF2B5EF4-FFF2-40B4-BE49-F238E27FC236}">
                <a16:creationId xmlns:a16="http://schemas.microsoft.com/office/drawing/2014/main" id="{A7DBDAA9-AA51-4888-BA7A-E19F30F3BBAF}"/>
              </a:ext>
            </a:extLst>
          </p:cNvPr>
          <p:cNvSpPr>
            <a:spLocks noChangeArrowheads="1"/>
          </p:cNvSpPr>
          <p:nvPr/>
        </p:nvSpPr>
        <p:spPr bwMode="auto">
          <a:xfrm>
            <a:off x="3330575" y="5191128"/>
            <a:ext cx="19050"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111">
            <a:extLst>
              <a:ext uri="{FF2B5EF4-FFF2-40B4-BE49-F238E27FC236}">
                <a16:creationId xmlns:a16="http://schemas.microsoft.com/office/drawing/2014/main" id="{000D3747-A0A0-43C2-927C-5C3AB61D9B3B}"/>
              </a:ext>
            </a:extLst>
          </p:cNvPr>
          <p:cNvSpPr>
            <a:spLocks noChangeArrowheads="1"/>
          </p:cNvSpPr>
          <p:nvPr/>
        </p:nvSpPr>
        <p:spPr bwMode="auto">
          <a:xfrm>
            <a:off x="5778501" y="5191128"/>
            <a:ext cx="19050"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112">
            <a:extLst>
              <a:ext uri="{FF2B5EF4-FFF2-40B4-BE49-F238E27FC236}">
                <a16:creationId xmlns:a16="http://schemas.microsoft.com/office/drawing/2014/main" id="{AA0BA65C-680D-4150-9F48-CD739163FF61}"/>
              </a:ext>
            </a:extLst>
          </p:cNvPr>
          <p:cNvSpPr>
            <a:spLocks noChangeArrowheads="1"/>
          </p:cNvSpPr>
          <p:nvPr/>
        </p:nvSpPr>
        <p:spPr bwMode="auto">
          <a:xfrm>
            <a:off x="1216025" y="5789616"/>
            <a:ext cx="7762876"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113">
            <a:extLst>
              <a:ext uri="{FF2B5EF4-FFF2-40B4-BE49-F238E27FC236}">
                <a16:creationId xmlns:a16="http://schemas.microsoft.com/office/drawing/2014/main" id="{6FFD5C30-C62A-459E-92BB-4FA258787AFE}"/>
              </a:ext>
            </a:extLst>
          </p:cNvPr>
          <p:cNvSpPr>
            <a:spLocks noChangeArrowheads="1"/>
          </p:cNvSpPr>
          <p:nvPr/>
        </p:nvSpPr>
        <p:spPr bwMode="auto">
          <a:xfrm>
            <a:off x="8959851" y="5191128"/>
            <a:ext cx="19050"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116">
            <a:extLst>
              <a:ext uri="{FF2B5EF4-FFF2-40B4-BE49-F238E27FC236}">
                <a16:creationId xmlns:a16="http://schemas.microsoft.com/office/drawing/2014/main" id="{FF0C9DEC-AFBF-4557-9DC5-5DDE4B219FAA}"/>
              </a:ext>
            </a:extLst>
          </p:cNvPr>
          <p:cNvSpPr>
            <a:spLocks noChangeArrowheads="1"/>
          </p:cNvSpPr>
          <p:nvPr/>
        </p:nvSpPr>
        <p:spPr bwMode="auto">
          <a:xfrm>
            <a:off x="1196975" y="5505453"/>
            <a:ext cx="19050"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117">
            <a:extLst>
              <a:ext uri="{FF2B5EF4-FFF2-40B4-BE49-F238E27FC236}">
                <a16:creationId xmlns:a16="http://schemas.microsoft.com/office/drawing/2014/main" id="{4C89AE98-99FB-4ADE-A76B-D6DDD05A8AEB}"/>
              </a:ext>
            </a:extLst>
          </p:cNvPr>
          <p:cNvSpPr>
            <a:spLocks noChangeArrowheads="1"/>
          </p:cNvSpPr>
          <p:nvPr/>
        </p:nvSpPr>
        <p:spPr bwMode="auto">
          <a:xfrm>
            <a:off x="3330575" y="5505453"/>
            <a:ext cx="19050"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118">
            <a:extLst>
              <a:ext uri="{FF2B5EF4-FFF2-40B4-BE49-F238E27FC236}">
                <a16:creationId xmlns:a16="http://schemas.microsoft.com/office/drawing/2014/main" id="{58840567-1FEF-4845-859B-10CF6C82BCE8}"/>
              </a:ext>
            </a:extLst>
          </p:cNvPr>
          <p:cNvSpPr>
            <a:spLocks noChangeArrowheads="1"/>
          </p:cNvSpPr>
          <p:nvPr/>
        </p:nvSpPr>
        <p:spPr bwMode="auto">
          <a:xfrm>
            <a:off x="5778501" y="5505453"/>
            <a:ext cx="19050"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119">
            <a:extLst>
              <a:ext uri="{FF2B5EF4-FFF2-40B4-BE49-F238E27FC236}">
                <a16:creationId xmlns:a16="http://schemas.microsoft.com/office/drawing/2014/main" id="{753F4F16-013D-4FF7-B3D4-A881DF1396F8}"/>
              </a:ext>
            </a:extLst>
          </p:cNvPr>
          <p:cNvSpPr>
            <a:spLocks noChangeArrowheads="1"/>
          </p:cNvSpPr>
          <p:nvPr/>
        </p:nvSpPr>
        <p:spPr bwMode="auto">
          <a:xfrm>
            <a:off x="1216025" y="6094416"/>
            <a:ext cx="7762876"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120">
            <a:extLst>
              <a:ext uri="{FF2B5EF4-FFF2-40B4-BE49-F238E27FC236}">
                <a16:creationId xmlns:a16="http://schemas.microsoft.com/office/drawing/2014/main" id="{9D77C286-E565-4A67-BE8F-1DAB9A719A64}"/>
              </a:ext>
            </a:extLst>
          </p:cNvPr>
          <p:cNvSpPr>
            <a:spLocks noChangeArrowheads="1"/>
          </p:cNvSpPr>
          <p:nvPr/>
        </p:nvSpPr>
        <p:spPr bwMode="auto">
          <a:xfrm>
            <a:off x="8959851" y="5505453"/>
            <a:ext cx="19050" cy="608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Line 121">
            <a:extLst>
              <a:ext uri="{FF2B5EF4-FFF2-40B4-BE49-F238E27FC236}">
                <a16:creationId xmlns:a16="http://schemas.microsoft.com/office/drawing/2014/main" id="{91839E74-38A0-4690-AEA7-2CEE60EC1AE5}"/>
              </a:ext>
            </a:extLst>
          </p:cNvPr>
          <p:cNvSpPr>
            <a:spLocks noChangeShapeType="1"/>
          </p:cNvSpPr>
          <p:nvPr/>
        </p:nvSpPr>
        <p:spPr bwMode="auto">
          <a:xfrm>
            <a:off x="1206500" y="611346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122">
            <a:extLst>
              <a:ext uri="{FF2B5EF4-FFF2-40B4-BE49-F238E27FC236}">
                <a16:creationId xmlns:a16="http://schemas.microsoft.com/office/drawing/2014/main" id="{E1FC1921-6C7B-4B1C-A67E-D96C24194DEF}"/>
              </a:ext>
            </a:extLst>
          </p:cNvPr>
          <p:cNvSpPr>
            <a:spLocks noChangeArrowheads="1"/>
          </p:cNvSpPr>
          <p:nvPr/>
        </p:nvSpPr>
        <p:spPr bwMode="auto">
          <a:xfrm>
            <a:off x="1206500" y="6113466"/>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123">
            <a:extLst>
              <a:ext uri="{FF2B5EF4-FFF2-40B4-BE49-F238E27FC236}">
                <a16:creationId xmlns:a16="http://schemas.microsoft.com/office/drawing/2014/main" id="{CEA1F68F-7D26-4BD5-A869-80DED1866808}"/>
              </a:ext>
            </a:extLst>
          </p:cNvPr>
          <p:cNvSpPr>
            <a:spLocks noChangeShapeType="1"/>
          </p:cNvSpPr>
          <p:nvPr/>
        </p:nvSpPr>
        <p:spPr bwMode="auto">
          <a:xfrm>
            <a:off x="3340100" y="611346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24">
            <a:extLst>
              <a:ext uri="{FF2B5EF4-FFF2-40B4-BE49-F238E27FC236}">
                <a16:creationId xmlns:a16="http://schemas.microsoft.com/office/drawing/2014/main" id="{3808B177-AEC8-4EE1-B287-AA2710F9A7A9}"/>
              </a:ext>
            </a:extLst>
          </p:cNvPr>
          <p:cNvSpPr>
            <a:spLocks noChangeArrowheads="1"/>
          </p:cNvSpPr>
          <p:nvPr/>
        </p:nvSpPr>
        <p:spPr bwMode="auto">
          <a:xfrm>
            <a:off x="3340100" y="6113466"/>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125">
            <a:extLst>
              <a:ext uri="{FF2B5EF4-FFF2-40B4-BE49-F238E27FC236}">
                <a16:creationId xmlns:a16="http://schemas.microsoft.com/office/drawing/2014/main" id="{7E102F00-F0A3-422D-9865-EA1FE9EF97ED}"/>
              </a:ext>
            </a:extLst>
          </p:cNvPr>
          <p:cNvSpPr>
            <a:spLocks noChangeShapeType="1"/>
          </p:cNvSpPr>
          <p:nvPr/>
        </p:nvSpPr>
        <p:spPr bwMode="auto">
          <a:xfrm>
            <a:off x="5788026" y="611346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126">
            <a:extLst>
              <a:ext uri="{FF2B5EF4-FFF2-40B4-BE49-F238E27FC236}">
                <a16:creationId xmlns:a16="http://schemas.microsoft.com/office/drawing/2014/main" id="{98388BBE-86C4-415E-B942-866C6E547A5A}"/>
              </a:ext>
            </a:extLst>
          </p:cNvPr>
          <p:cNvSpPr>
            <a:spLocks noChangeArrowheads="1"/>
          </p:cNvSpPr>
          <p:nvPr/>
        </p:nvSpPr>
        <p:spPr bwMode="auto">
          <a:xfrm>
            <a:off x="5788026" y="6113466"/>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127">
            <a:extLst>
              <a:ext uri="{FF2B5EF4-FFF2-40B4-BE49-F238E27FC236}">
                <a16:creationId xmlns:a16="http://schemas.microsoft.com/office/drawing/2014/main" id="{81CFBCE1-69DF-4AD9-A8C1-9E2F8F261CFA}"/>
              </a:ext>
            </a:extLst>
          </p:cNvPr>
          <p:cNvSpPr>
            <a:spLocks noChangeShapeType="1"/>
          </p:cNvSpPr>
          <p:nvPr/>
        </p:nvSpPr>
        <p:spPr bwMode="auto">
          <a:xfrm>
            <a:off x="8969376" y="611346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28">
            <a:extLst>
              <a:ext uri="{FF2B5EF4-FFF2-40B4-BE49-F238E27FC236}">
                <a16:creationId xmlns:a16="http://schemas.microsoft.com/office/drawing/2014/main" id="{13F4D0F3-B9E3-40B9-829A-96A8A0CDFB8D}"/>
              </a:ext>
            </a:extLst>
          </p:cNvPr>
          <p:cNvSpPr>
            <a:spLocks noChangeArrowheads="1"/>
          </p:cNvSpPr>
          <p:nvPr/>
        </p:nvSpPr>
        <p:spPr bwMode="auto">
          <a:xfrm>
            <a:off x="8969376" y="6113466"/>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129">
            <a:extLst>
              <a:ext uri="{FF2B5EF4-FFF2-40B4-BE49-F238E27FC236}">
                <a16:creationId xmlns:a16="http://schemas.microsoft.com/office/drawing/2014/main" id="{5EA3ECE2-9A59-4EDB-AB43-B62C5DBF0A11}"/>
              </a:ext>
            </a:extLst>
          </p:cNvPr>
          <p:cNvSpPr>
            <a:spLocks noChangeShapeType="1"/>
          </p:cNvSpPr>
          <p:nvPr/>
        </p:nvSpPr>
        <p:spPr bwMode="auto">
          <a:xfrm>
            <a:off x="10321926" y="611346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Rectangle 130">
            <a:extLst>
              <a:ext uri="{FF2B5EF4-FFF2-40B4-BE49-F238E27FC236}">
                <a16:creationId xmlns:a16="http://schemas.microsoft.com/office/drawing/2014/main" id="{8F17CC4D-487C-4CF0-BB11-027160D6AF40}"/>
              </a:ext>
            </a:extLst>
          </p:cNvPr>
          <p:cNvSpPr>
            <a:spLocks noChangeArrowheads="1"/>
          </p:cNvSpPr>
          <p:nvPr/>
        </p:nvSpPr>
        <p:spPr bwMode="auto">
          <a:xfrm>
            <a:off x="10321926" y="6113466"/>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35">
            <a:extLst>
              <a:ext uri="{FF2B5EF4-FFF2-40B4-BE49-F238E27FC236}">
                <a16:creationId xmlns:a16="http://schemas.microsoft.com/office/drawing/2014/main" id="{E9103E61-8400-4476-A24A-D481A0282A5A}"/>
              </a:ext>
            </a:extLst>
          </p:cNvPr>
          <p:cNvSpPr>
            <a:spLocks noChangeShapeType="1"/>
          </p:cNvSpPr>
          <p:nvPr/>
        </p:nvSpPr>
        <p:spPr bwMode="auto">
          <a:xfrm>
            <a:off x="10331451" y="579914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136">
            <a:extLst>
              <a:ext uri="{FF2B5EF4-FFF2-40B4-BE49-F238E27FC236}">
                <a16:creationId xmlns:a16="http://schemas.microsoft.com/office/drawing/2014/main" id="{B4C00FED-45EE-4F2A-BAE5-5303A4210429}"/>
              </a:ext>
            </a:extLst>
          </p:cNvPr>
          <p:cNvSpPr>
            <a:spLocks noChangeArrowheads="1"/>
          </p:cNvSpPr>
          <p:nvPr/>
        </p:nvSpPr>
        <p:spPr bwMode="auto">
          <a:xfrm>
            <a:off x="10331451" y="5799141"/>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137">
            <a:extLst>
              <a:ext uri="{FF2B5EF4-FFF2-40B4-BE49-F238E27FC236}">
                <a16:creationId xmlns:a16="http://schemas.microsoft.com/office/drawing/2014/main" id="{38DC84B1-6854-4F8B-AC35-803D9EEC4830}"/>
              </a:ext>
            </a:extLst>
          </p:cNvPr>
          <p:cNvSpPr>
            <a:spLocks noChangeShapeType="1"/>
          </p:cNvSpPr>
          <p:nvPr/>
        </p:nvSpPr>
        <p:spPr bwMode="auto">
          <a:xfrm>
            <a:off x="10331451" y="610394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138">
            <a:extLst>
              <a:ext uri="{FF2B5EF4-FFF2-40B4-BE49-F238E27FC236}">
                <a16:creationId xmlns:a16="http://schemas.microsoft.com/office/drawing/2014/main" id="{D2E6F0C0-55DB-44AA-BD5B-C5D76F973124}"/>
              </a:ext>
            </a:extLst>
          </p:cNvPr>
          <p:cNvSpPr>
            <a:spLocks noChangeArrowheads="1"/>
          </p:cNvSpPr>
          <p:nvPr/>
        </p:nvSpPr>
        <p:spPr bwMode="auto">
          <a:xfrm>
            <a:off x="10331451" y="6103941"/>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2410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500"/>
                                        <p:tgtEl>
                                          <p:spTgt spid="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71" grpId="0" animBg="1"/>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33399"/>
          </a:xfrm>
        </p:spPr>
        <p:txBody>
          <a:bodyPr>
            <a:noAutofit/>
          </a:bodyPr>
          <a:lstStyle/>
          <a:p>
            <a:r>
              <a:rPr lang="en-US" sz="3200" dirty="0"/>
              <a:t>MiniMax Regret Criterion</a:t>
            </a:r>
          </a:p>
        </p:txBody>
      </p:sp>
      <p:sp>
        <p:nvSpPr>
          <p:cNvPr id="9" name="Content Placeholder 2">
            <a:extLst>
              <a:ext uri="{FF2B5EF4-FFF2-40B4-BE49-F238E27FC236}">
                <a16:creationId xmlns:a16="http://schemas.microsoft.com/office/drawing/2014/main" id="{6754D311-A06C-46C2-93E9-44C992229746}"/>
              </a:ext>
            </a:extLst>
          </p:cNvPr>
          <p:cNvSpPr txBox="1">
            <a:spLocks/>
          </p:cNvSpPr>
          <p:nvPr/>
        </p:nvSpPr>
        <p:spPr>
          <a:xfrm>
            <a:off x="76200" y="685800"/>
            <a:ext cx="12163424" cy="2168279"/>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spcAft>
                <a:spcPts val="0"/>
              </a:spcAft>
            </a:pPr>
            <a:r>
              <a:rPr lang="en-US" sz="2400" b="1" dirty="0">
                <a:solidFill>
                  <a:srgbClr val="000000"/>
                </a:solidFill>
                <a:latin typeface="Arial" panose="020B0604020202020204" pitchFamily="34" charset="0"/>
                <a:cs typeface="Arial" panose="020B0604020202020204" pitchFamily="34" charset="0"/>
              </a:rPr>
              <a:t>Regret</a:t>
            </a:r>
          </a:p>
          <a:p>
            <a:pPr marL="342900" indent="-342900" fontAlgn="base">
              <a:lnSpc>
                <a:spcPct val="110000"/>
              </a:lnSpc>
              <a:spcBef>
                <a:spcPct val="20000"/>
              </a:spcBef>
              <a:spcAft>
                <a:spcPct val="0"/>
              </a:spcAft>
              <a:buClr>
                <a:schemeClr val="tx1"/>
              </a:buClr>
              <a:buSzPct val="75000"/>
              <a:buFont typeface="Wingdings" pitchFamily="2" charset="2"/>
              <a:buChar char="p"/>
            </a:pPr>
            <a:r>
              <a:rPr lang="en-US" sz="2400" dirty="0">
                <a:solidFill>
                  <a:schemeClr val="tx1"/>
                </a:solidFill>
                <a:latin typeface="Arial" panose="020B0604020202020204" pitchFamily="34" charset="0"/>
                <a:ea typeface="ＭＳ Ｐゴシック" pitchFamily="-65" charset="-128"/>
                <a:cs typeface="Arial" panose="020B0604020202020204" pitchFamily="34" charset="0"/>
              </a:rPr>
              <a:t>Identify the maximum payoff Under each State of Nature.  </a:t>
            </a:r>
          </a:p>
          <a:p>
            <a:pPr marL="342900" indent="-342900" fontAlgn="base">
              <a:lnSpc>
                <a:spcPct val="110000"/>
              </a:lnSpc>
              <a:spcBef>
                <a:spcPct val="20000"/>
              </a:spcBef>
              <a:spcAft>
                <a:spcPct val="0"/>
              </a:spcAft>
              <a:buClr>
                <a:schemeClr val="tx1"/>
              </a:buClr>
              <a:buSzPct val="75000"/>
              <a:buFont typeface="Wingdings" pitchFamily="2" charset="2"/>
              <a:buChar char="p"/>
            </a:pPr>
            <a:r>
              <a:rPr lang="en-US" sz="2400" dirty="0">
                <a:solidFill>
                  <a:schemeClr val="tx1"/>
                </a:solidFill>
                <a:latin typeface="Arial" panose="020B0604020202020204" pitchFamily="34" charset="0"/>
                <a:ea typeface="ＭＳ Ｐゴシック" pitchFamily="-65" charset="-128"/>
                <a:cs typeface="Arial" panose="020B0604020202020204" pitchFamily="34" charset="0"/>
              </a:rPr>
              <a:t>Subtract all payoffs of that column from the max of that column. These values are known as regret. </a:t>
            </a:r>
          </a:p>
          <a:p>
            <a:pPr marL="342900" indent="-342900" fontAlgn="base">
              <a:lnSpc>
                <a:spcPct val="110000"/>
              </a:lnSpc>
              <a:spcBef>
                <a:spcPct val="20000"/>
              </a:spcBef>
              <a:spcAft>
                <a:spcPct val="0"/>
              </a:spcAft>
              <a:buClr>
                <a:schemeClr val="tx1"/>
              </a:buClr>
              <a:buSzPct val="75000"/>
              <a:buFont typeface="Wingdings" pitchFamily="2" charset="2"/>
              <a:buChar char="p"/>
            </a:pPr>
            <a:r>
              <a:rPr lang="en-US" sz="2400" dirty="0">
                <a:solidFill>
                  <a:schemeClr val="tx1"/>
                </a:solidFill>
                <a:latin typeface="Arial" panose="020B0604020202020204" pitchFamily="34" charset="0"/>
                <a:ea typeface="ＭＳ Ｐゴシック" pitchFamily="-65" charset="-128"/>
                <a:cs typeface="Arial" panose="020B0604020202020204" pitchFamily="34" charset="0"/>
              </a:rPr>
              <a:t>Find the maximum regret in each row.  Chose the alternative with the minimal regret. </a:t>
            </a:r>
          </a:p>
        </p:txBody>
      </p:sp>
      <p:sp>
        <p:nvSpPr>
          <p:cNvPr id="7" name="Rectangle 14">
            <a:extLst>
              <a:ext uri="{FF2B5EF4-FFF2-40B4-BE49-F238E27FC236}">
                <a16:creationId xmlns:a16="http://schemas.microsoft.com/office/drawing/2014/main" id="{09FDAC11-ADE1-4185-8273-30CDF80C44A6}"/>
              </a:ext>
            </a:extLst>
          </p:cNvPr>
          <p:cNvSpPr>
            <a:spLocks noChangeArrowheads="1"/>
          </p:cNvSpPr>
          <p:nvPr/>
        </p:nvSpPr>
        <p:spPr bwMode="auto">
          <a:xfrm>
            <a:off x="2124075" y="3276600"/>
            <a:ext cx="6589713" cy="314325"/>
          </a:xfrm>
          <a:prstGeom prst="rect">
            <a:avLst/>
          </a:prstGeom>
          <a:solidFill>
            <a:srgbClr val="E21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5">
            <a:extLst>
              <a:ext uri="{FF2B5EF4-FFF2-40B4-BE49-F238E27FC236}">
                <a16:creationId xmlns:a16="http://schemas.microsoft.com/office/drawing/2014/main" id="{3166CC3A-83EA-4B0B-BAD8-956A96F9B1CF}"/>
              </a:ext>
            </a:extLst>
          </p:cNvPr>
          <p:cNvSpPr>
            <a:spLocks noChangeArrowheads="1"/>
          </p:cNvSpPr>
          <p:nvPr/>
        </p:nvSpPr>
        <p:spPr bwMode="auto">
          <a:xfrm>
            <a:off x="2124075" y="3581400"/>
            <a:ext cx="6589713" cy="323850"/>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16">
            <a:extLst>
              <a:ext uri="{FF2B5EF4-FFF2-40B4-BE49-F238E27FC236}">
                <a16:creationId xmlns:a16="http://schemas.microsoft.com/office/drawing/2014/main" id="{7A6530E1-E5FD-48C0-B5B2-1FEFB247A192}"/>
              </a:ext>
            </a:extLst>
          </p:cNvPr>
          <p:cNvSpPr>
            <a:spLocks noChangeArrowheads="1"/>
          </p:cNvSpPr>
          <p:nvPr/>
        </p:nvSpPr>
        <p:spPr bwMode="auto">
          <a:xfrm>
            <a:off x="2124075" y="3895725"/>
            <a:ext cx="6589713" cy="314325"/>
          </a:xfrm>
          <a:prstGeom prst="rect">
            <a:avLst/>
          </a:prstGeom>
          <a:solidFill>
            <a:srgbClr val="FA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7">
            <a:extLst>
              <a:ext uri="{FF2B5EF4-FFF2-40B4-BE49-F238E27FC236}">
                <a16:creationId xmlns:a16="http://schemas.microsoft.com/office/drawing/2014/main" id="{E2C210D8-EA62-4658-BE6D-F1EAE41BFC81}"/>
              </a:ext>
            </a:extLst>
          </p:cNvPr>
          <p:cNvSpPr>
            <a:spLocks noChangeArrowheads="1"/>
          </p:cNvSpPr>
          <p:nvPr/>
        </p:nvSpPr>
        <p:spPr bwMode="auto">
          <a:xfrm>
            <a:off x="2124075" y="4400550"/>
            <a:ext cx="6589713" cy="314325"/>
          </a:xfrm>
          <a:prstGeom prst="rect">
            <a:avLst/>
          </a:prstGeom>
          <a:solidFill>
            <a:srgbClr val="E21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8">
            <a:extLst>
              <a:ext uri="{FF2B5EF4-FFF2-40B4-BE49-F238E27FC236}">
                <a16:creationId xmlns:a16="http://schemas.microsoft.com/office/drawing/2014/main" id="{391D3082-9885-4A45-9B4E-92774876422F}"/>
              </a:ext>
            </a:extLst>
          </p:cNvPr>
          <p:cNvSpPr>
            <a:spLocks noChangeArrowheads="1"/>
          </p:cNvSpPr>
          <p:nvPr/>
        </p:nvSpPr>
        <p:spPr bwMode="auto">
          <a:xfrm>
            <a:off x="2124075" y="4705350"/>
            <a:ext cx="6589713" cy="323850"/>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9">
            <a:extLst>
              <a:ext uri="{FF2B5EF4-FFF2-40B4-BE49-F238E27FC236}">
                <a16:creationId xmlns:a16="http://schemas.microsoft.com/office/drawing/2014/main" id="{64D966A4-F75C-4360-B1BF-91E49F8B3F67}"/>
              </a:ext>
            </a:extLst>
          </p:cNvPr>
          <p:cNvSpPr>
            <a:spLocks noChangeArrowheads="1"/>
          </p:cNvSpPr>
          <p:nvPr/>
        </p:nvSpPr>
        <p:spPr bwMode="auto">
          <a:xfrm>
            <a:off x="8705850" y="4705350"/>
            <a:ext cx="1360488" cy="32385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20">
            <a:extLst>
              <a:ext uri="{FF2B5EF4-FFF2-40B4-BE49-F238E27FC236}">
                <a16:creationId xmlns:a16="http://schemas.microsoft.com/office/drawing/2014/main" id="{A894E215-2F4C-4B54-91D1-0F83A47C14C5}"/>
              </a:ext>
            </a:extLst>
          </p:cNvPr>
          <p:cNvSpPr>
            <a:spLocks noChangeArrowheads="1"/>
          </p:cNvSpPr>
          <p:nvPr/>
        </p:nvSpPr>
        <p:spPr bwMode="auto">
          <a:xfrm>
            <a:off x="2124075" y="5019675"/>
            <a:ext cx="6589713" cy="314325"/>
          </a:xfrm>
          <a:prstGeom prst="rect">
            <a:avLst/>
          </a:prstGeom>
          <a:solidFill>
            <a:srgbClr val="FA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1">
            <a:extLst>
              <a:ext uri="{FF2B5EF4-FFF2-40B4-BE49-F238E27FC236}">
                <a16:creationId xmlns:a16="http://schemas.microsoft.com/office/drawing/2014/main" id="{4EA5D03D-6917-41AA-A9CB-FB3E507FA12A}"/>
              </a:ext>
            </a:extLst>
          </p:cNvPr>
          <p:cNvSpPr>
            <a:spLocks noChangeArrowheads="1"/>
          </p:cNvSpPr>
          <p:nvPr/>
        </p:nvSpPr>
        <p:spPr bwMode="auto">
          <a:xfrm>
            <a:off x="2171700" y="3295650"/>
            <a:ext cx="12795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Alternative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22">
            <a:extLst>
              <a:ext uri="{FF2B5EF4-FFF2-40B4-BE49-F238E27FC236}">
                <a16:creationId xmlns:a16="http://schemas.microsoft.com/office/drawing/2014/main" id="{DD18A17F-1FFF-4DDD-9702-9EF46010F104}"/>
              </a:ext>
            </a:extLst>
          </p:cNvPr>
          <p:cNvSpPr>
            <a:spLocks noChangeArrowheads="1"/>
          </p:cNvSpPr>
          <p:nvPr/>
        </p:nvSpPr>
        <p:spPr bwMode="auto">
          <a:xfrm>
            <a:off x="4094163" y="3295650"/>
            <a:ext cx="21050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3">
            <a:extLst>
              <a:ext uri="{FF2B5EF4-FFF2-40B4-BE49-F238E27FC236}">
                <a16:creationId xmlns:a16="http://schemas.microsoft.com/office/drawing/2014/main" id="{E05033AB-DF74-491A-B3C3-7489BFCF1B9F}"/>
              </a:ext>
            </a:extLst>
          </p:cNvPr>
          <p:cNvSpPr>
            <a:spLocks noChangeArrowheads="1"/>
          </p:cNvSpPr>
          <p:nvPr/>
        </p:nvSpPr>
        <p:spPr bwMode="auto">
          <a:xfrm>
            <a:off x="6475413" y="3295650"/>
            <a:ext cx="21764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24">
            <a:extLst>
              <a:ext uri="{FF2B5EF4-FFF2-40B4-BE49-F238E27FC236}">
                <a16:creationId xmlns:a16="http://schemas.microsoft.com/office/drawing/2014/main" id="{E0809793-926D-4100-8E8A-88FC2457EBF3}"/>
              </a:ext>
            </a:extLst>
          </p:cNvPr>
          <p:cNvSpPr>
            <a:spLocks noChangeArrowheads="1"/>
          </p:cNvSpPr>
          <p:nvPr/>
        </p:nvSpPr>
        <p:spPr bwMode="auto">
          <a:xfrm>
            <a:off x="2171700" y="3629025"/>
            <a:ext cx="1114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Drill for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25">
            <a:extLst>
              <a:ext uri="{FF2B5EF4-FFF2-40B4-BE49-F238E27FC236}">
                <a16:creationId xmlns:a16="http://schemas.microsoft.com/office/drawing/2014/main" id="{BD6B5224-4B59-4099-BCB3-F3C95F54B221}"/>
              </a:ext>
            </a:extLst>
          </p:cNvPr>
          <p:cNvSpPr>
            <a:spLocks noChangeArrowheads="1"/>
          </p:cNvSpPr>
          <p:nvPr/>
        </p:nvSpPr>
        <p:spPr bwMode="auto">
          <a:xfrm>
            <a:off x="4905375" y="3629025"/>
            <a:ext cx="479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700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26">
            <a:extLst>
              <a:ext uri="{FF2B5EF4-FFF2-40B4-BE49-F238E27FC236}">
                <a16:creationId xmlns:a16="http://schemas.microsoft.com/office/drawing/2014/main" id="{B42E1533-8D5D-40A6-8B75-61DF0CA51164}"/>
              </a:ext>
            </a:extLst>
          </p:cNvPr>
          <p:cNvSpPr>
            <a:spLocks noChangeArrowheads="1"/>
          </p:cNvSpPr>
          <p:nvPr/>
        </p:nvSpPr>
        <p:spPr bwMode="auto">
          <a:xfrm>
            <a:off x="7248525" y="3629025"/>
            <a:ext cx="555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7">
            <a:extLst>
              <a:ext uri="{FF2B5EF4-FFF2-40B4-BE49-F238E27FC236}">
                <a16:creationId xmlns:a16="http://schemas.microsoft.com/office/drawing/2014/main" id="{DC614968-90BC-42B1-B2A3-162CA4E881E9}"/>
              </a:ext>
            </a:extLst>
          </p:cNvPr>
          <p:cNvSpPr>
            <a:spLocks noChangeArrowheads="1"/>
          </p:cNvSpPr>
          <p:nvPr/>
        </p:nvSpPr>
        <p:spPr bwMode="auto">
          <a:xfrm>
            <a:off x="2171700" y="3933825"/>
            <a:ext cx="1355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Sell the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8">
            <a:extLst>
              <a:ext uri="{FF2B5EF4-FFF2-40B4-BE49-F238E27FC236}">
                <a16:creationId xmlns:a16="http://schemas.microsoft.com/office/drawing/2014/main" id="{A4E1BB04-22A5-460E-ACD8-F00DFDE06FA2}"/>
              </a:ext>
            </a:extLst>
          </p:cNvPr>
          <p:cNvSpPr>
            <a:spLocks noChangeArrowheads="1"/>
          </p:cNvSpPr>
          <p:nvPr/>
        </p:nvSpPr>
        <p:spPr bwMode="auto">
          <a:xfrm>
            <a:off x="4970463" y="3933825"/>
            <a:ext cx="354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9">
            <a:extLst>
              <a:ext uri="{FF2B5EF4-FFF2-40B4-BE49-F238E27FC236}">
                <a16:creationId xmlns:a16="http://schemas.microsoft.com/office/drawing/2014/main" id="{C28674DB-1947-436C-96EC-CEBF16E79524}"/>
              </a:ext>
            </a:extLst>
          </p:cNvPr>
          <p:cNvSpPr>
            <a:spLocks noChangeArrowheads="1"/>
          </p:cNvSpPr>
          <p:nvPr/>
        </p:nvSpPr>
        <p:spPr bwMode="auto">
          <a:xfrm>
            <a:off x="7380288" y="3933825"/>
            <a:ext cx="354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30">
            <a:extLst>
              <a:ext uri="{FF2B5EF4-FFF2-40B4-BE49-F238E27FC236}">
                <a16:creationId xmlns:a16="http://schemas.microsoft.com/office/drawing/2014/main" id="{FFE41356-0F46-430B-8D75-0F0475E5E2A9}"/>
              </a:ext>
            </a:extLst>
          </p:cNvPr>
          <p:cNvSpPr>
            <a:spLocks noChangeArrowheads="1"/>
          </p:cNvSpPr>
          <p:nvPr/>
        </p:nvSpPr>
        <p:spPr bwMode="auto">
          <a:xfrm>
            <a:off x="2171700" y="4419600"/>
            <a:ext cx="8318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Regret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31">
            <a:extLst>
              <a:ext uri="{FF2B5EF4-FFF2-40B4-BE49-F238E27FC236}">
                <a16:creationId xmlns:a16="http://schemas.microsoft.com/office/drawing/2014/main" id="{6554E4F4-61E1-452A-9E35-572D30B130B9}"/>
              </a:ext>
            </a:extLst>
          </p:cNvPr>
          <p:cNvSpPr>
            <a:spLocks noChangeArrowheads="1"/>
          </p:cNvSpPr>
          <p:nvPr/>
        </p:nvSpPr>
        <p:spPr bwMode="auto">
          <a:xfrm>
            <a:off x="2171700" y="4752975"/>
            <a:ext cx="1114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Drill for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32">
            <a:extLst>
              <a:ext uri="{FF2B5EF4-FFF2-40B4-BE49-F238E27FC236}">
                <a16:creationId xmlns:a16="http://schemas.microsoft.com/office/drawing/2014/main" id="{18AB18EE-78DD-4F44-ACCF-056D40BEF637}"/>
              </a:ext>
            </a:extLst>
          </p:cNvPr>
          <p:cNvSpPr>
            <a:spLocks noChangeArrowheads="1"/>
          </p:cNvSpPr>
          <p:nvPr/>
        </p:nvSpPr>
        <p:spPr bwMode="auto">
          <a:xfrm>
            <a:off x="5029200" y="4752975"/>
            <a:ext cx="227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33">
            <a:extLst>
              <a:ext uri="{FF2B5EF4-FFF2-40B4-BE49-F238E27FC236}">
                <a16:creationId xmlns:a16="http://schemas.microsoft.com/office/drawing/2014/main" id="{A9A644A7-64EE-4A19-9C72-DB78E9171B8A}"/>
              </a:ext>
            </a:extLst>
          </p:cNvPr>
          <p:cNvSpPr>
            <a:spLocks noChangeArrowheads="1"/>
          </p:cNvSpPr>
          <p:nvPr/>
        </p:nvSpPr>
        <p:spPr bwMode="auto">
          <a:xfrm>
            <a:off x="7313613" y="4752975"/>
            <a:ext cx="479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5">
            <a:extLst>
              <a:ext uri="{FF2B5EF4-FFF2-40B4-BE49-F238E27FC236}">
                <a16:creationId xmlns:a16="http://schemas.microsoft.com/office/drawing/2014/main" id="{1A84DA79-7D38-4C31-B1BD-DD61FFA4198F}"/>
              </a:ext>
            </a:extLst>
          </p:cNvPr>
          <p:cNvSpPr>
            <a:spLocks noChangeArrowheads="1"/>
          </p:cNvSpPr>
          <p:nvPr/>
        </p:nvSpPr>
        <p:spPr bwMode="auto">
          <a:xfrm>
            <a:off x="8951913" y="4724400"/>
            <a:ext cx="96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Minimax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36">
            <a:extLst>
              <a:ext uri="{FF2B5EF4-FFF2-40B4-BE49-F238E27FC236}">
                <a16:creationId xmlns:a16="http://schemas.microsoft.com/office/drawing/2014/main" id="{D84F064E-C7E4-4580-958F-4842D26885C7}"/>
              </a:ext>
            </a:extLst>
          </p:cNvPr>
          <p:cNvSpPr>
            <a:spLocks noChangeArrowheads="1"/>
          </p:cNvSpPr>
          <p:nvPr/>
        </p:nvSpPr>
        <p:spPr bwMode="auto">
          <a:xfrm>
            <a:off x="2171700" y="5057775"/>
            <a:ext cx="1355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Sell the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37">
            <a:extLst>
              <a:ext uri="{FF2B5EF4-FFF2-40B4-BE49-F238E27FC236}">
                <a16:creationId xmlns:a16="http://schemas.microsoft.com/office/drawing/2014/main" id="{6F6E7338-5FA2-4FDB-98B8-D9D8E3A56851}"/>
              </a:ext>
            </a:extLst>
          </p:cNvPr>
          <p:cNvSpPr>
            <a:spLocks noChangeArrowheads="1"/>
          </p:cNvSpPr>
          <p:nvPr/>
        </p:nvSpPr>
        <p:spPr bwMode="auto">
          <a:xfrm>
            <a:off x="4905375" y="5057775"/>
            <a:ext cx="479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610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8">
            <a:extLst>
              <a:ext uri="{FF2B5EF4-FFF2-40B4-BE49-F238E27FC236}">
                <a16:creationId xmlns:a16="http://schemas.microsoft.com/office/drawing/2014/main" id="{E9C1F35A-8D7E-4FDC-A256-B6C44EC7D34A}"/>
              </a:ext>
            </a:extLst>
          </p:cNvPr>
          <p:cNvSpPr>
            <a:spLocks noChangeArrowheads="1"/>
          </p:cNvSpPr>
          <p:nvPr/>
        </p:nvSpPr>
        <p:spPr bwMode="auto">
          <a:xfrm>
            <a:off x="7439025" y="5057775"/>
            <a:ext cx="2270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39">
            <a:extLst>
              <a:ext uri="{FF2B5EF4-FFF2-40B4-BE49-F238E27FC236}">
                <a16:creationId xmlns:a16="http://schemas.microsoft.com/office/drawing/2014/main" id="{D81AA401-4141-4011-8118-3A200BA663D0}"/>
              </a:ext>
            </a:extLst>
          </p:cNvPr>
          <p:cNvSpPr>
            <a:spLocks noChangeShapeType="1"/>
          </p:cNvSpPr>
          <p:nvPr/>
        </p:nvSpPr>
        <p:spPr bwMode="auto">
          <a:xfrm flipV="1">
            <a:off x="2124075" y="32766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40">
            <a:extLst>
              <a:ext uri="{FF2B5EF4-FFF2-40B4-BE49-F238E27FC236}">
                <a16:creationId xmlns:a16="http://schemas.microsoft.com/office/drawing/2014/main" id="{C21CB401-C864-40FA-908A-089EA9368594}"/>
              </a:ext>
            </a:extLst>
          </p:cNvPr>
          <p:cNvSpPr>
            <a:spLocks noChangeArrowheads="1"/>
          </p:cNvSpPr>
          <p:nvPr/>
        </p:nvSpPr>
        <p:spPr bwMode="auto">
          <a:xfrm>
            <a:off x="2124075" y="326707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41">
            <a:extLst>
              <a:ext uri="{FF2B5EF4-FFF2-40B4-BE49-F238E27FC236}">
                <a16:creationId xmlns:a16="http://schemas.microsoft.com/office/drawing/2014/main" id="{8ADE20AD-E394-4F07-B450-3B2ABC6518C3}"/>
              </a:ext>
            </a:extLst>
          </p:cNvPr>
          <p:cNvSpPr>
            <a:spLocks noChangeShapeType="1"/>
          </p:cNvSpPr>
          <p:nvPr/>
        </p:nvSpPr>
        <p:spPr bwMode="auto">
          <a:xfrm flipV="1">
            <a:off x="3886200" y="32766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42">
            <a:extLst>
              <a:ext uri="{FF2B5EF4-FFF2-40B4-BE49-F238E27FC236}">
                <a16:creationId xmlns:a16="http://schemas.microsoft.com/office/drawing/2014/main" id="{77B19959-587A-40B1-849E-ECDD7FBA1A27}"/>
              </a:ext>
            </a:extLst>
          </p:cNvPr>
          <p:cNvSpPr>
            <a:spLocks noChangeArrowheads="1"/>
          </p:cNvSpPr>
          <p:nvPr/>
        </p:nvSpPr>
        <p:spPr bwMode="auto">
          <a:xfrm>
            <a:off x="3886200" y="326707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43">
            <a:extLst>
              <a:ext uri="{FF2B5EF4-FFF2-40B4-BE49-F238E27FC236}">
                <a16:creationId xmlns:a16="http://schemas.microsoft.com/office/drawing/2014/main" id="{50C2DB0A-3D02-4EF3-87B3-20FCD4981A04}"/>
              </a:ext>
            </a:extLst>
          </p:cNvPr>
          <p:cNvSpPr>
            <a:spLocks noChangeShapeType="1"/>
          </p:cNvSpPr>
          <p:nvPr/>
        </p:nvSpPr>
        <p:spPr bwMode="auto">
          <a:xfrm flipV="1">
            <a:off x="6296025" y="32766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44">
            <a:extLst>
              <a:ext uri="{FF2B5EF4-FFF2-40B4-BE49-F238E27FC236}">
                <a16:creationId xmlns:a16="http://schemas.microsoft.com/office/drawing/2014/main" id="{2741D663-E3FE-49E0-89C2-6A24D51F6600}"/>
              </a:ext>
            </a:extLst>
          </p:cNvPr>
          <p:cNvSpPr>
            <a:spLocks noChangeArrowheads="1"/>
          </p:cNvSpPr>
          <p:nvPr/>
        </p:nvSpPr>
        <p:spPr bwMode="auto">
          <a:xfrm>
            <a:off x="6296025" y="326707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45">
            <a:extLst>
              <a:ext uri="{FF2B5EF4-FFF2-40B4-BE49-F238E27FC236}">
                <a16:creationId xmlns:a16="http://schemas.microsoft.com/office/drawing/2014/main" id="{44ECBB96-EFA2-4AC0-BDB5-DD4302211FBF}"/>
              </a:ext>
            </a:extLst>
          </p:cNvPr>
          <p:cNvSpPr>
            <a:spLocks noChangeArrowheads="1"/>
          </p:cNvSpPr>
          <p:nvPr/>
        </p:nvSpPr>
        <p:spPr bwMode="auto">
          <a:xfrm>
            <a:off x="2133600" y="3267075"/>
            <a:ext cx="65801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46">
            <a:extLst>
              <a:ext uri="{FF2B5EF4-FFF2-40B4-BE49-F238E27FC236}">
                <a16:creationId xmlns:a16="http://schemas.microsoft.com/office/drawing/2014/main" id="{6F1C1390-DEAE-4C84-936F-25AEE0A18BF9}"/>
              </a:ext>
            </a:extLst>
          </p:cNvPr>
          <p:cNvSpPr>
            <a:spLocks noChangeShapeType="1"/>
          </p:cNvSpPr>
          <p:nvPr/>
        </p:nvSpPr>
        <p:spPr bwMode="auto">
          <a:xfrm flipV="1">
            <a:off x="8705850" y="32766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7">
            <a:extLst>
              <a:ext uri="{FF2B5EF4-FFF2-40B4-BE49-F238E27FC236}">
                <a16:creationId xmlns:a16="http://schemas.microsoft.com/office/drawing/2014/main" id="{CEC1F1C8-FA87-475A-AC17-91AB26D7BA46}"/>
              </a:ext>
            </a:extLst>
          </p:cNvPr>
          <p:cNvSpPr>
            <a:spLocks noChangeArrowheads="1"/>
          </p:cNvSpPr>
          <p:nvPr/>
        </p:nvSpPr>
        <p:spPr bwMode="auto">
          <a:xfrm>
            <a:off x="8705850" y="3267075"/>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8">
            <a:extLst>
              <a:ext uri="{FF2B5EF4-FFF2-40B4-BE49-F238E27FC236}">
                <a16:creationId xmlns:a16="http://schemas.microsoft.com/office/drawing/2014/main" id="{6591FF07-E241-48FE-B697-222A979EB943}"/>
              </a:ext>
            </a:extLst>
          </p:cNvPr>
          <p:cNvSpPr>
            <a:spLocks noChangeArrowheads="1"/>
          </p:cNvSpPr>
          <p:nvPr/>
        </p:nvSpPr>
        <p:spPr bwMode="auto">
          <a:xfrm>
            <a:off x="2114550" y="3571875"/>
            <a:ext cx="65992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9">
            <a:extLst>
              <a:ext uri="{FF2B5EF4-FFF2-40B4-BE49-F238E27FC236}">
                <a16:creationId xmlns:a16="http://schemas.microsoft.com/office/drawing/2014/main" id="{20765EEA-69AE-451F-A345-4D9C4B12D9D4}"/>
              </a:ext>
            </a:extLst>
          </p:cNvPr>
          <p:cNvSpPr>
            <a:spLocks noChangeArrowheads="1"/>
          </p:cNvSpPr>
          <p:nvPr/>
        </p:nvSpPr>
        <p:spPr bwMode="auto">
          <a:xfrm>
            <a:off x="2114550" y="3267075"/>
            <a:ext cx="190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50">
            <a:extLst>
              <a:ext uri="{FF2B5EF4-FFF2-40B4-BE49-F238E27FC236}">
                <a16:creationId xmlns:a16="http://schemas.microsoft.com/office/drawing/2014/main" id="{C67EFC7F-CFB4-4F2D-A7AD-34D32787F1C3}"/>
              </a:ext>
            </a:extLst>
          </p:cNvPr>
          <p:cNvSpPr>
            <a:spLocks noChangeArrowheads="1"/>
          </p:cNvSpPr>
          <p:nvPr/>
        </p:nvSpPr>
        <p:spPr bwMode="auto">
          <a:xfrm>
            <a:off x="3876675" y="328612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51">
            <a:extLst>
              <a:ext uri="{FF2B5EF4-FFF2-40B4-BE49-F238E27FC236}">
                <a16:creationId xmlns:a16="http://schemas.microsoft.com/office/drawing/2014/main" id="{9BED8980-13AD-413D-8056-34DD8A46183C}"/>
              </a:ext>
            </a:extLst>
          </p:cNvPr>
          <p:cNvSpPr>
            <a:spLocks noChangeArrowheads="1"/>
          </p:cNvSpPr>
          <p:nvPr/>
        </p:nvSpPr>
        <p:spPr bwMode="auto">
          <a:xfrm>
            <a:off x="6286500" y="328612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52">
            <a:extLst>
              <a:ext uri="{FF2B5EF4-FFF2-40B4-BE49-F238E27FC236}">
                <a16:creationId xmlns:a16="http://schemas.microsoft.com/office/drawing/2014/main" id="{965AF25D-A98C-43A3-A5F6-CC4A3C6F3DE4}"/>
              </a:ext>
            </a:extLst>
          </p:cNvPr>
          <p:cNvSpPr>
            <a:spLocks noChangeArrowheads="1"/>
          </p:cNvSpPr>
          <p:nvPr/>
        </p:nvSpPr>
        <p:spPr bwMode="auto">
          <a:xfrm>
            <a:off x="2133600" y="3886200"/>
            <a:ext cx="65801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53">
            <a:extLst>
              <a:ext uri="{FF2B5EF4-FFF2-40B4-BE49-F238E27FC236}">
                <a16:creationId xmlns:a16="http://schemas.microsoft.com/office/drawing/2014/main" id="{6E8556FF-4CB0-4A60-895E-3DDB874B7D14}"/>
              </a:ext>
            </a:extLst>
          </p:cNvPr>
          <p:cNvSpPr>
            <a:spLocks noChangeArrowheads="1"/>
          </p:cNvSpPr>
          <p:nvPr/>
        </p:nvSpPr>
        <p:spPr bwMode="auto">
          <a:xfrm>
            <a:off x="8694738" y="328612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54">
            <a:extLst>
              <a:ext uri="{FF2B5EF4-FFF2-40B4-BE49-F238E27FC236}">
                <a16:creationId xmlns:a16="http://schemas.microsoft.com/office/drawing/2014/main" id="{1C7CFD72-92D8-4E6A-9606-29FD1E71DE06}"/>
              </a:ext>
            </a:extLst>
          </p:cNvPr>
          <p:cNvSpPr>
            <a:spLocks noChangeArrowheads="1"/>
          </p:cNvSpPr>
          <p:nvPr/>
        </p:nvSpPr>
        <p:spPr bwMode="auto">
          <a:xfrm>
            <a:off x="2114550" y="360045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55">
            <a:extLst>
              <a:ext uri="{FF2B5EF4-FFF2-40B4-BE49-F238E27FC236}">
                <a16:creationId xmlns:a16="http://schemas.microsoft.com/office/drawing/2014/main" id="{DE8CFF98-3407-4FC8-A5DB-452E00021ACD}"/>
              </a:ext>
            </a:extLst>
          </p:cNvPr>
          <p:cNvSpPr>
            <a:spLocks noChangeArrowheads="1"/>
          </p:cNvSpPr>
          <p:nvPr/>
        </p:nvSpPr>
        <p:spPr bwMode="auto">
          <a:xfrm>
            <a:off x="3876675" y="360045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56">
            <a:extLst>
              <a:ext uri="{FF2B5EF4-FFF2-40B4-BE49-F238E27FC236}">
                <a16:creationId xmlns:a16="http://schemas.microsoft.com/office/drawing/2014/main" id="{D7E616C9-2E4A-455D-8651-5B1F2E674E79}"/>
              </a:ext>
            </a:extLst>
          </p:cNvPr>
          <p:cNvSpPr>
            <a:spLocks noChangeArrowheads="1"/>
          </p:cNvSpPr>
          <p:nvPr/>
        </p:nvSpPr>
        <p:spPr bwMode="auto">
          <a:xfrm>
            <a:off x="6286500" y="360045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57">
            <a:extLst>
              <a:ext uri="{FF2B5EF4-FFF2-40B4-BE49-F238E27FC236}">
                <a16:creationId xmlns:a16="http://schemas.microsoft.com/office/drawing/2014/main" id="{22899DFC-6359-4FAA-B02F-00957BBCF790}"/>
              </a:ext>
            </a:extLst>
          </p:cNvPr>
          <p:cNvSpPr>
            <a:spLocks noChangeArrowheads="1"/>
          </p:cNvSpPr>
          <p:nvPr/>
        </p:nvSpPr>
        <p:spPr bwMode="auto">
          <a:xfrm>
            <a:off x="2133600" y="4191000"/>
            <a:ext cx="65801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58">
            <a:extLst>
              <a:ext uri="{FF2B5EF4-FFF2-40B4-BE49-F238E27FC236}">
                <a16:creationId xmlns:a16="http://schemas.microsoft.com/office/drawing/2014/main" id="{FEBC846C-8C88-45DC-A76D-52E43A147A04}"/>
              </a:ext>
            </a:extLst>
          </p:cNvPr>
          <p:cNvSpPr>
            <a:spLocks noChangeArrowheads="1"/>
          </p:cNvSpPr>
          <p:nvPr/>
        </p:nvSpPr>
        <p:spPr bwMode="auto">
          <a:xfrm>
            <a:off x="8694738" y="360045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59">
            <a:extLst>
              <a:ext uri="{FF2B5EF4-FFF2-40B4-BE49-F238E27FC236}">
                <a16:creationId xmlns:a16="http://schemas.microsoft.com/office/drawing/2014/main" id="{48A06847-6091-4E52-9D77-5F6A77A2C1CD}"/>
              </a:ext>
            </a:extLst>
          </p:cNvPr>
          <p:cNvSpPr>
            <a:spLocks noChangeShapeType="1"/>
          </p:cNvSpPr>
          <p:nvPr/>
        </p:nvSpPr>
        <p:spPr bwMode="auto">
          <a:xfrm>
            <a:off x="2124075" y="4210050"/>
            <a:ext cx="0" cy="1809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60">
            <a:extLst>
              <a:ext uri="{FF2B5EF4-FFF2-40B4-BE49-F238E27FC236}">
                <a16:creationId xmlns:a16="http://schemas.microsoft.com/office/drawing/2014/main" id="{793027F1-0FF4-4756-82D4-FAC9D546CA5A}"/>
              </a:ext>
            </a:extLst>
          </p:cNvPr>
          <p:cNvSpPr>
            <a:spLocks noChangeArrowheads="1"/>
          </p:cNvSpPr>
          <p:nvPr/>
        </p:nvSpPr>
        <p:spPr bwMode="auto">
          <a:xfrm>
            <a:off x="2124075" y="4210050"/>
            <a:ext cx="9525" cy="1809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1">
            <a:extLst>
              <a:ext uri="{FF2B5EF4-FFF2-40B4-BE49-F238E27FC236}">
                <a16:creationId xmlns:a16="http://schemas.microsoft.com/office/drawing/2014/main" id="{BFC10037-9A80-4EE4-B247-3C950B38039D}"/>
              </a:ext>
            </a:extLst>
          </p:cNvPr>
          <p:cNvSpPr>
            <a:spLocks noChangeShapeType="1"/>
          </p:cNvSpPr>
          <p:nvPr/>
        </p:nvSpPr>
        <p:spPr bwMode="auto">
          <a:xfrm>
            <a:off x="3886200" y="4210050"/>
            <a:ext cx="0" cy="1809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62">
            <a:extLst>
              <a:ext uri="{FF2B5EF4-FFF2-40B4-BE49-F238E27FC236}">
                <a16:creationId xmlns:a16="http://schemas.microsoft.com/office/drawing/2014/main" id="{85C149A4-3D92-40DF-8534-9D88D356748A}"/>
              </a:ext>
            </a:extLst>
          </p:cNvPr>
          <p:cNvSpPr>
            <a:spLocks noChangeArrowheads="1"/>
          </p:cNvSpPr>
          <p:nvPr/>
        </p:nvSpPr>
        <p:spPr bwMode="auto">
          <a:xfrm>
            <a:off x="3886200" y="4210050"/>
            <a:ext cx="9525" cy="1809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63">
            <a:extLst>
              <a:ext uri="{FF2B5EF4-FFF2-40B4-BE49-F238E27FC236}">
                <a16:creationId xmlns:a16="http://schemas.microsoft.com/office/drawing/2014/main" id="{91FE0CC3-E4F7-4501-9DC3-B18C43A53402}"/>
              </a:ext>
            </a:extLst>
          </p:cNvPr>
          <p:cNvSpPr>
            <a:spLocks noChangeShapeType="1"/>
          </p:cNvSpPr>
          <p:nvPr/>
        </p:nvSpPr>
        <p:spPr bwMode="auto">
          <a:xfrm>
            <a:off x="6296025" y="4210050"/>
            <a:ext cx="0" cy="1809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64">
            <a:extLst>
              <a:ext uri="{FF2B5EF4-FFF2-40B4-BE49-F238E27FC236}">
                <a16:creationId xmlns:a16="http://schemas.microsoft.com/office/drawing/2014/main" id="{C5C7CC6E-5623-49E8-AB56-60CB7A962FFE}"/>
              </a:ext>
            </a:extLst>
          </p:cNvPr>
          <p:cNvSpPr>
            <a:spLocks noChangeArrowheads="1"/>
          </p:cNvSpPr>
          <p:nvPr/>
        </p:nvSpPr>
        <p:spPr bwMode="auto">
          <a:xfrm>
            <a:off x="6296025" y="4210050"/>
            <a:ext cx="9525" cy="1809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65">
            <a:extLst>
              <a:ext uri="{FF2B5EF4-FFF2-40B4-BE49-F238E27FC236}">
                <a16:creationId xmlns:a16="http://schemas.microsoft.com/office/drawing/2014/main" id="{642C72E0-CBA0-48C3-922E-58D71C2E77CC}"/>
              </a:ext>
            </a:extLst>
          </p:cNvPr>
          <p:cNvSpPr>
            <a:spLocks noChangeArrowheads="1"/>
          </p:cNvSpPr>
          <p:nvPr/>
        </p:nvSpPr>
        <p:spPr bwMode="auto">
          <a:xfrm>
            <a:off x="2133600" y="4391025"/>
            <a:ext cx="65801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66">
            <a:extLst>
              <a:ext uri="{FF2B5EF4-FFF2-40B4-BE49-F238E27FC236}">
                <a16:creationId xmlns:a16="http://schemas.microsoft.com/office/drawing/2014/main" id="{B9B32101-567D-46D0-82AF-098E16A543FE}"/>
              </a:ext>
            </a:extLst>
          </p:cNvPr>
          <p:cNvSpPr>
            <a:spLocks noChangeShapeType="1"/>
          </p:cNvSpPr>
          <p:nvPr/>
        </p:nvSpPr>
        <p:spPr bwMode="auto">
          <a:xfrm>
            <a:off x="8705850" y="4210050"/>
            <a:ext cx="0" cy="180975"/>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67">
            <a:extLst>
              <a:ext uri="{FF2B5EF4-FFF2-40B4-BE49-F238E27FC236}">
                <a16:creationId xmlns:a16="http://schemas.microsoft.com/office/drawing/2014/main" id="{6D9A0DCC-121B-4924-98F9-6A2FD9ED013E}"/>
              </a:ext>
            </a:extLst>
          </p:cNvPr>
          <p:cNvSpPr>
            <a:spLocks noChangeArrowheads="1"/>
          </p:cNvSpPr>
          <p:nvPr/>
        </p:nvSpPr>
        <p:spPr bwMode="auto">
          <a:xfrm>
            <a:off x="8705850" y="4210050"/>
            <a:ext cx="7938" cy="18097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8">
            <a:extLst>
              <a:ext uri="{FF2B5EF4-FFF2-40B4-BE49-F238E27FC236}">
                <a16:creationId xmlns:a16="http://schemas.microsoft.com/office/drawing/2014/main" id="{8111F470-65E8-4080-B91E-F8F68DB2FF2C}"/>
              </a:ext>
            </a:extLst>
          </p:cNvPr>
          <p:cNvSpPr>
            <a:spLocks noChangeArrowheads="1"/>
          </p:cNvSpPr>
          <p:nvPr/>
        </p:nvSpPr>
        <p:spPr bwMode="auto">
          <a:xfrm>
            <a:off x="2114550" y="4695825"/>
            <a:ext cx="6599238"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71">
            <a:extLst>
              <a:ext uri="{FF2B5EF4-FFF2-40B4-BE49-F238E27FC236}">
                <a16:creationId xmlns:a16="http://schemas.microsoft.com/office/drawing/2014/main" id="{D8DDFB4F-E996-41DD-97C3-7BDF50FB49A9}"/>
              </a:ext>
            </a:extLst>
          </p:cNvPr>
          <p:cNvSpPr>
            <a:spLocks noChangeArrowheads="1"/>
          </p:cNvSpPr>
          <p:nvPr/>
        </p:nvSpPr>
        <p:spPr bwMode="auto">
          <a:xfrm>
            <a:off x="2114550" y="4391025"/>
            <a:ext cx="190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72">
            <a:extLst>
              <a:ext uri="{FF2B5EF4-FFF2-40B4-BE49-F238E27FC236}">
                <a16:creationId xmlns:a16="http://schemas.microsoft.com/office/drawing/2014/main" id="{450ABBD6-F2D1-43BE-9FAF-19F1965F1F36}"/>
              </a:ext>
            </a:extLst>
          </p:cNvPr>
          <p:cNvSpPr>
            <a:spLocks noChangeArrowheads="1"/>
          </p:cNvSpPr>
          <p:nvPr/>
        </p:nvSpPr>
        <p:spPr bwMode="auto">
          <a:xfrm>
            <a:off x="3876675" y="441007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73">
            <a:extLst>
              <a:ext uri="{FF2B5EF4-FFF2-40B4-BE49-F238E27FC236}">
                <a16:creationId xmlns:a16="http://schemas.microsoft.com/office/drawing/2014/main" id="{8E87567E-49F6-45EE-AE38-749384C0F74E}"/>
              </a:ext>
            </a:extLst>
          </p:cNvPr>
          <p:cNvSpPr>
            <a:spLocks noChangeArrowheads="1"/>
          </p:cNvSpPr>
          <p:nvPr/>
        </p:nvSpPr>
        <p:spPr bwMode="auto">
          <a:xfrm>
            <a:off x="6286500" y="441007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74">
            <a:extLst>
              <a:ext uri="{FF2B5EF4-FFF2-40B4-BE49-F238E27FC236}">
                <a16:creationId xmlns:a16="http://schemas.microsoft.com/office/drawing/2014/main" id="{52E13C26-CAE8-4245-B3F6-EB4AB808AACE}"/>
              </a:ext>
            </a:extLst>
          </p:cNvPr>
          <p:cNvSpPr>
            <a:spLocks noChangeArrowheads="1"/>
          </p:cNvSpPr>
          <p:nvPr/>
        </p:nvSpPr>
        <p:spPr bwMode="auto">
          <a:xfrm>
            <a:off x="2133600" y="5010150"/>
            <a:ext cx="65801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75">
            <a:extLst>
              <a:ext uri="{FF2B5EF4-FFF2-40B4-BE49-F238E27FC236}">
                <a16:creationId xmlns:a16="http://schemas.microsoft.com/office/drawing/2014/main" id="{961020C4-B810-449F-AA98-9E3E86236D18}"/>
              </a:ext>
            </a:extLst>
          </p:cNvPr>
          <p:cNvSpPr>
            <a:spLocks noChangeArrowheads="1"/>
          </p:cNvSpPr>
          <p:nvPr/>
        </p:nvSpPr>
        <p:spPr bwMode="auto">
          <a:xfrm>
            <a:off x="8694738" y="4410075"/>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76">
            <a:extLst>
              <a:ext uri="{FF2B5EF4-FFF2-40B4-BE49-F238E27FC236}">
                <a16:creationId xmlns:a16="http://schemas.microsoft.com/office/drawing/2014/main" id="{9F840FC2-730F-472B-B251-893658D45CD0}"/>
              </a:ext>
            </a:extLst>
          </p:cNvPr>
          <p:cNvSpPr>
            <a:spLocks noChangeArrowheads="1"/>
          </p:cNvSpPr>
          <p:nvPr/>
        </p:nvSpPr>
        <p:spPr bwMode="auto">
          <a:xfrm>
            <a:off x="2114550" y="472440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9850040D-29F1-4C08-863A-6CE8C6156816}"/>
              </a:ext>
            </a:extLst>
          </p:cNvPr>
          <p:cNvSpPr>
            <a:spLocks noChangeArrowheads="1"/>
          </p:cNvSpPr>
          <p:nvPr/>
        </p:nvSpPr>
        <p:spPr bwMode="auto">
          <a:xfrm>
            <a:off x="3876675" y="472440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78">
            <a:extLst>
              <a:ext uri="{FF2B5EF4-FFF2-40B4-BE49-F238E27FC236}">
                <a16:creationId xmlns:a16="http://schemas.microsoft.com/office/drawing/2014/main" id="{B9DC043F-9207-4E90-BB3B-F7CD1285F759}"/>
              </a:ext>
            </a:extLst>
          </p:cNvPr>
          <p:cNvSpPr>
            <a:spLocks noChangeArrowheads="1"/>
          </p:cNvSpPr>
          <p:nvPr/>
        </p:nvSpPr>
        <p:spPr bwMode="auto">
          <a:xfrm>
            <a:off x="6286500" y="472440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3E6C443C-0623-4E44-B567-D1E4493F5B26}"/>
              </a:ext>
            </a:extLst>
          </p:cNvPr>
          <p:cNvSpPr>
            <a:spLocks noChangeArrowheads="1"/>
          </p:cNvSpPr>
          <p:nvPr/>
        </p:nvSpPr>
        <p:spPr bwMode="auto">
          <a:xfrm>
            <a:off x="2133600" y="5316538"/>
            <a:ext cx="65801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492E9CB6-4EFC-4BCC-AC17-387462337984}"/>
              </a:ext>
            </a:extLst>
          </p:cNvPr>
          <p:cNvSpPr>
            <a:spLocks noChangeArrowheads="1"/>
          </p:cNvSpPr>
          <p:nvPr/>
        </p:nvSpPr>
        <p:spPr bwMode="auto">
          <a:xfrm>
            <a:off x="8694738" y="4724400"/>
            <a:ext cx="1905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81">
            <a:extLst>
              <a:ext uri="{FF2B5EF4-FFF2-40B4-BE49-F238E27FC236}">
                <a16:creationId xmlns:a16="http://schemas.microsoft.com/office/drawing/2014/main" id="{F0608F26-5CED-4491-B7D2-253D7119C827}"/>
              </a:ext>
            </a:extLst>
          </p:cNvPr>
          <p:cNvSpPr>
            <a:spLocks noChangeShapeType="1"/>
          </p:cNvSpPr>
          <p:nvPr/>
        </p:nvSpPr>
        <p:spPr bwMode="auto">
          <a:xfrm>
            <a:off x="2124075" y="53340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82">
            <a:extLst>
              <a:ext uri="{FF2B5EF4-FFF2-40B4-BE49-F238E27FC236}">
                <a16:creationId xmlns:a16="http://schemas.microsoft.com/office/drawing/2014/main" id="{1B6071C5-3C2A-4BF4-BCC3-248DF7BF5DE8}"/>
              </a:ext>
            </a:extLst>
          </p:cNvPr>
          <p:cNvSpPr>
            <a:spLocks noChangeArrowheads="1"/>
          </p:cNvSpPr>
          <p:nvPr/>
        </p:nvSpPr>
        <p:spPr bwMode="auto">
          <a:xfrm>
            <a:off x="2124075" y="533400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83">
            <a:extLst>
              <a:ext uri="{FF2B5EF4-FFF2-40B4-BE49-F238E27FC236}">
                <a16:creationId xmlns:a16="http://schemas.microsoft.com/office/drawing/2014/main" id="{FC36B504-31E8-434E-B393-7EF8AF95E7F9}"/>
              </a:ext>
            </a:extLst>
          </p:cNvPr>
          <p:cNvSpPr>
            <a:spLocks noChangeShapeType="1"/>
          </p:cNvSpPr>
          <p:nvPr/>
        </p:nvSpPr>
        <p:spPr bwMode="auto">
          <a:xfrm>
            <a:off x="3886200" y="53340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84">
            <a:extLst>
              <a:ext uri="{FF2B5EF4-FFF2-40B4-BE49-F238E27FC236}">
                <a16:creationId xmlns:a16="http://schemas.microsoft.com/office/drawing/2014/main" id="{2634B39F-283D-4131-911F-959497DDEA8C}"/>
              </a:ext>
            </a:extLst>
          </p:cNvPr>
          <p:cNvSpPr>
            <a:spLocks noChangeArrowheads="1"/>
          </p:cNvSpPr>
          <p:nvPr/>
        </p:nvSpPr>
        <p:spPr bwMode="auto">
          <a:xfrm>
            <a:off x="3886200" y="533400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85">
            <a:extLst>
              <a:ext uri="{FF2B5EF4-FFF2-40B4-BE49-F238E27FC236}">
                <a16:creationId xmlns:a16="http://schemas.microsoft.com/office/drawing/2014/main" id="{4FF7069C-6647-4FFE-995E-C985F02C3174}"/>
              </a:ext>
            </a:extLst>
          </p:cNvPr>
          <p:cNvSpPr>
            <a:spLocks noChangeShapeType="1"/>
          </p:cNvSpPr>
          <p:nvPr/>
        </p:nvSpPr>
        <p:spPr bwMode="auto">
          <a:xfrm>
            <a:off x="6296025" y="53340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86">
            <a:extLst>
              <a:ext uri="{FF2B5EF4-FFF2-40B4-BE49-F238E27FC236}">
                <a16:creationId xmlns:a16="http://schemas.microsoft.com/office/drawing/2014/main" id="{F6D1CC40-9745-419D-9B97-44079774C6AF}"/>
              </a:ext>
            </a:extLst>
          </p:cNvPr>
          <p:cNvSpPr>
            <a:spLocks noChangeArrowheads="1"/>
          </p:cNvSpPr>
          <p:nvPr/>
        </p:nvSpPr>
        <p:spPr bwMode="auto">
          <a:xfrm>
            <a:off x="6296025" y="533400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87">
            <a:extLst>
              <a:ext uri="{FF2B5EF4-FFF2-40B4-BE49-F238E27FC236}">
                <a16:creationId xmlns:a16="http://schemas.microsoft.com/office/drawing/2014/main" id="{7EF0DFC4-8E48-40A8-AC4A-01C85D7E51FA}"/>
              </a:ext>
            </a:extLst>
          </p:cNvPr>
          <p:cNvSpPr>
            <a:spLocks noChangeShapeType="1"/>
          </p:cNvSpPr>
          <p:nvPr/>
        </p:nvSpPr>
        <p:spPr bwMode="auto">
          <a:xfrm>
            <a:off x="8705850" y="533400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88">
            <a:extLst>
              <a:ext uri="{FF2B5EF4-FFF2-40B4-BE49-F238E27FC236}">
                <a16:creationId xmlns:a16="http://schemas.microsoft.com/office/drawing/2014/main" id="{9F723D45-E1F8-4186-8270-A9286D49C195}"/>
              </a:ext>
            </a:extLst>
          </p:cNvPr>
          <p:cNvSpPr>
            <a:spLocks noChangeArrowheads="1"/>
          </p:cNvSpPr>
          <p:nvPr/>
        </p:nvSpPr>
        <p:spPr bwMode="auto">
          <a:xfrm>
            <a:off x="8705850" y="5334000"/>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101">
            <a:extLst>
              <a:ext uri="{FF2B5EF4-FFF2-40B4-BE49-F238E27FC236}">
                <a16:creationId xmlns:a16="http://schemas.microsoft.com/office/drawing/2014/main" id="{ECBA0620-1462-41B0-9895-DED9674EF528}"/>
              </a:ext>
            </a:extLst>
          </p:cNvPr>
          <p:cNvSpPr>
            <a:spLocks noChangeShapeType="1"/>
          </p:cNvSpPr>
          <p:nvPr/>
        </p:nvSpPr>
        <p:spPr bwMode="auto">
          <a:xfrm>
            <a:off x="10066338" y="470535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102">
            <a:extLst>
              <a:ext uri="{FF2B5EF4-FFF2-40B4-BE49-F238E27FC236}">
                <a16:creationId xmlns:a16="http://schemas.microsoft.com/office/drawing/2014/main" id="{7112A2D1-1A3C-4635-892C-1CA83E2668D8}"/>
              </a:ext>
            </a:extLst>
          </p:cNvPr>
          <p:cNvSpPr>
            <a:spLocks noChangeArrowheads="1"/>
          </p:cNvSpPr>
          <p:nvPr/>
        </p:nvSpPr>
        <p:spPr bwMode="auto">
          <a:xfrm>
            <a:off x="10066338" y="470535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103">
            <a:extLst>
              <a:ext uri="{FF2B5EF4-FFF2-40B4-BE49-F238E27FC236}">
                <a16:creationId xmlns:a16="http://schemas.microsoft.com/office/drawing/2014/main" id="{E69EB9AE-6910-4073-B0B4-B4419C222B91}"/>
              </a:ext>
            </a:extLst>
          </p:cNvPr>
          <p:cNvSpPr>
            <a:spLocks noChangeShapeType="1"/>
          </p:cNvSpPr>
          <p:nvPr/>
        </p:nvSpPr>
        <p:spPr bwMode="auto">
          <a:xfrm>
            <a:off x="10066338" y="501967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104">
            <a:extLst>
              <a:ext uri="{FF2B5EF4-FFF2-40B4-BE49-F238E27FC236}">
                <a16:creationId xmlns:a16="http://schemas.microsoft.com/office/drawing/2014/main" id="{189856E0-D33F-45D4-BD3B-341F0AB04078}"/>
              </a:ext>
            </a:extLst>
          </p:cNvPr>
          <p:cNvSpPr>
            <a:spLocks noChangeArrowheads="1"/>
          </p:cNvSpPr>
          <p:nvPr/>
        </p:nvSpPr>
        <p:spPr bwMode="auto">
          <a:xfrm>
            <a:off x="10066338" y="501967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12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9"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555008"/>
          </a:xfrm>
        </p:spPr>
        <p:txBody>
          <a:bodyPr>
            <a:normAutofit fontScale="90000"/>
          </a:bodyPr>
          <a:lstStyle/>
          <a:p>
            <a:r>
              <a:rPr lang="en-US" dirty="0"/>
              <a:t>The Maximum Likelihood Criterion</a:t>
            </a:r>
          </a:p>
        </p:txBody>
      </p:sp>
      <p:sp>
        <p:nvSpPr>
          <p:cNvPr id="15" name="Content Placeholder 2"/>
          <p:cNvSpPr>
            <a:spLocks noGrp="1"/>
          </p:cNvSpPr>
          <p:nvPr>
            <p:ph sz="quarter" idx="11"/>
          </p:nvPr>
        </p:nvSpPr>
        <p:spPr>
          <a:xfrm>
            <a:off x="76200" y="624633"/>
            <a:ext cx="12115800" cy="2643537"/>
          </a:xfrm>
        </p:spPr>
        <p:txBody>
          <a:bodyPr>
            <a:noAutofit/>
          </a:bodyPr>
          <a:lstStyle/>
          <a:p>
            <a:pPr marL="0" indent="0">
              <a:spcBef>
                <a:spcPts val="1000"/>
              </a:spcBef>
              <a:spcAft>
                <a:spcPts val="0"/>
              </a:spcAft>
              <a:buSzPct val="150000"/>
              <a:buNone/>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maximum likelihood criterion</a:t>
            </a:r>
            <a:r>
              <a:rPr lang="en-US" sz="2400" dirty="0">
                <a:latin typeface="Arial" panose="020B0604020202020204" pitchFamily="34" charset="0"/>
                <a:cs typeface="Arial" panose="020B0604020202020204" pitchFamily="34" charset="0"/>
              </a:rPr>
              <a:t> focuses on the </a:t>
            </a:r>
            <a:r>
              <a:rPr lang="en-US" sz="2400" i="1" dirty="0">
                <a:latin typeface="Arial" panose="020B0604020202020204" pitchFamily="34" charset="0"/>
                <a:cs typeface="Arial" panose="020B0604020202020204" pitchFamily="34" charset="0"/>
              </a:rPr>
              <a:t>most likely </a:t>
            </a:r>
            <a:r>
              <a:rPr lang="en-US" sz="2400" dirty="0">
                <a:latin typeface="Arial" panose="020B0604020202020204" pitchFamily="34" charset="0"/>
                <a:cs typeface="Arial" panose="020B0604020202020204" pitchFamily="34" charset="0"/>
              </a:rPr>
              <a:t>state of nature.</a:t>
            </a:r>
          </a:p>
          <a:p>
            <a:pPr marL="0" indent="0">
              <a:spcBef>
                <a:spcPts val="1000"/>
              </a:spcBef>
              <a:spcAft>
                <a:spcPts val="0"/>
              </a:spcAft>
              <a:buSzPct val="150000"/>
              <a:buNone/>
            </a:pPr>
            <a:r>
              <a:rPr lang="en-US" sz="2400" dirty="0">
                <a:latin typeface="Arial" panose="020B0604020202020204" pitchFamily="34" charset="0"/>
                <a:cs typeface="Arial" panose="020B0604020202020204" pitchFamily="34" charset="0"/>
              </a:rPr>
              <a:t>Procedure:</a:t>
            </a:r>
          </a:p>
          <a:p>
            <a:pPr>
              <a:lnSpc>
                <a:spcPct val="110000"/>
              </a:lnSpc>
            </a:pPr>
            <a:r>
              <a:rPr lang="en-US" sz="2400" dirty="0">
                <a:latin typeface="Arial" panose="020B0604020202020204" pitchFamily="34" charset="0"/>
                <a:cs typeface="Arial" panose="020B0604020202020204" pitchFamily="34" charset="0"/>
              </a:rPr>
              <a:t>Identify the state of nature with the largest prior probability.</a:t>
            </a:r>
          </a:p>
          <a:p>
            <a:pPr>
              <a:lnSpc>
                <a:spcPct val="110000"/>
              </a:lnSpc>
            </a:pPr>
            <a:r>
              <a:rPr lang="en-US" sz="2400" dirty="0">
                <a:latin typeface="Arial" panose="020B0604020202020204" pitchFamily="34" charset="0"/>
                <a:cs typeface="Arial" panose="020B0604020202020204" pitchFamily="34" charset="0"/>
              </a:rPr>
              <a:t>Choose the decision alternative that has the largest payoff for this state of nature.</a:t>
            </a:r>
          </a:p>
        </p:txBody>
      </p:sp>
      <p:sp>
        <p:nvSpPr>
          <p:cNvPr id="10" name="Text Placeholder 3"/>
          <p:cNvSpPr>
            <a:spLocks noGrp="1"/>
          </p:cNvSpPr>
          <p:nvPr>
            <p:ph type="body" sz="quarter" idx="12"/>
          </p:nvPr>
        </p:nvSpPr>
        <p:spPr>
          <a:xfrm>
            <a:off x="4555956" y="6288505"/>
            <a:ext cx="3111665" cy="226595"/>
          </a:xfrm>
        </p:spPr>
        <p:txBody>
          <a:bodyPr/>
          <a:lstStyle/>
          <a:p>
            <a:r>
              <a:rPr lang="en-US" sz="1200" dirty="0">
                <a:hlinkClick r:id="" action="ppaction://noaction"/>
              </a:rPr>
              <a:t>Access the text alternative for slide images.</a:t>
            </a:r>
            <a:endParaRPr lang="en-US" sz="1200" dirty="0"/>
          </a:p>
        </p:txBody>
      </p:sp>
      <p:sp>
        <p:nvSpPr>
          <p:cNvPr id="6" name="MGH Yellow Line">
            <a:extLst>
              <a:ext uri="{FF2B5EF4-FFF2-40B4-BE49-F238E27FC236}">
                <a16:creationId xmlns:a16="http://schemas.microsoft.com/office/drawing/2014/main" id="{E67DC606-9221-4E14-8070-F358E8C8BEBA}"/>
              </a:ext>
              <a:ext uri="{C183D7F6-B498-43B3-948B-1728B52AA6E4}">
                <adec:decorative xmlns:adec="http://schemas.microsoft.com/office/drawing/2017/decorative" val="1"/>
              </a:ext>
            </a:extLst>
          </p:cNvPr>
          <p:cNvSpPr/>
          <p:nvPr/>
        </p:nvSpPr>
        <p:spPr>
          <a:xfrm>
            <a:off x="0" y="6622320"/>
            <a:ext cx="12192000" cy="5459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14">
            <a:extLst>
              <a:ext uri="{FF2B5EF4-FFF2-40B4-BE49-F238E27FC236}">
                <a16:creationId xmlns:a16="http://schemas.microsoft.com/office/drawing/2014/main" id="{9076522A-4E35-411A-9A80-169381421355}"/>
              </a:ext>
            </a:extLst>
          </p:cNvPr>
          <p:cNvSpPr>
            <a:spLocks noChangeArrowheads="1"/>
          </p:cNvSpPr>
          <p:nvPr/>
        </p:nvSpPr>
        <p:spPr bwMode="auto">
          <a:xfrm>
            <a:off x="1143000" y="3243263"/>
            <a:ext cx="7773988" cy="314325"/>
          </a:xfrm>
          <a:prstGeom prst="rect">
            <a:avLst/>
          </a:prstGeom>
          <a:solidFill>
            <a:srgbClr val="E21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5">
            <a:extLst>
              <a:ext uri="{FF2B5EF4-FFF2-40B4-BE49-F238E27FC236}">
                <a16:creationId xmlns:a16="http://schemas.microsoft.com/office/drawing/2014/main" id="{F00A92A3-45F4-41CC-BF64-47960A3F2A21}"/>
              </a:ext>
            </a:extLst>
          </p:cNvPr>
          <p:cNvSpPr>
            <a:spLocks noChangeArrowheads="1"/>
          </p:cNvSpPr>
          <p:nvPr/>
        </p:nvSpPr>
        <p:spPr bwMode="auto">
          <a:xfrm>
            <a:off x="1143000" y="3548063"/>
            <a:ext cx="7773988" cy="323850"/>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6">
            <a:extLst>
              <a:ext uri="{FF2B5EF4-FFF2-40B4-BE49-F238E27FC236}">
                <a16:creationId xmlns:a16="http://schemas.microsoft.com/office/drawing/2014/main" id="{061E6AD4-295E-45DE-B4E2-8BA8B19431D2}"/>
              </a:ext>
            </a:extLst>
          </p:cNvPr>
          <p:cNvSpPr>
            <a:spLocks noChangeArrowheads="1"/>
          </p:cNvSpPr>
          <p:nvPr/>
        </p:nvSpPr>
        <p:spPr bwMode="auto">
          <a:xfrm>
            <a:off x="1143000" y="3862388"/>
            <a:ext cx="7773988" cy="314325"/>
          </a:xfrm>
          <a:prstGeom prst="rect">
            <a:avLst/>
          </a:prstGeom>
          <a:solidFill>
            <a:srgbClr val="FA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7">
            <a:extLst>
              <a:ext uri="{FF2B5EF4-FFF2-40B4-BE49-F238E27FC236}">
                <a16:creationId xmlns:a16="http://schemas.microsoft.com/office/drawing/2014/main" id="{013C8324-7DC5-400F-B24F-B349781A19AB}"/>
              </a:ext>
            </a:extLst>
          </p:cNvPr>
          <p:cNvSpPr>
            <a:spLocks noChangeArrowheads="1"/>
          </p:cNvSpPr>
          <p:nvPr/>
        </p:nvSpPr>
        <p:spPr bwMode="auto">
          <a:xfrm>
            <a:off x="1143000" y="4167188"/>
            <a:ext cx="7773988" cy="314325"/>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8">
            <a:extLst>
              <a:ext uri="{FF2B5EF4-FFF2-40B4-BE49-F238E27FC236}">
                <a16:creationId xmlns:a16="http://schemas.microsoft.com/office/drawing/2014/main" id="{9F4F4CA7-C42A-47CA-AC87-BF56F7F53B75}"/>
              </a:ext>
            </a:extLst>
          </p:cNvPr>
          <p:cNvSpPr>
            <a:spLocks noChangeArrowheads="1"/>
          </p:cNvSpPr>
          <p:nvPr/>
        </p:nvSpPr>
        <p:spPr bwMode="auto">
          <a:xfrm>
            <a:off x="8934451" y="3862388"/>
            <a:ext cx="1809750" cy="3143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9">
            <a:extLst>
              <a:ext uri="{FF2B5EF4-FFF2-40B4-BE49-F238E27FC236}">
                <a16:creationId xmlns:a16="http://schemas.microsoft.com/office/drawing/2014/main" id="{A82238C9-5B1B-49F3-BB67-6B0FA5CA0DD9}"/>
              </a:ext>
            </a:extLst>
          </p:cNvPr>
          <p:cNvSpPr>
            <a:spLocks noChangeArrowheads="1"/>
          </p:cNvSpPr>
          <p:nvPr/>
        </p:nvSpPr>
        <p:spPr bwMode="auto">
          <a:xfrm>
            <a:off x="5724525" y="4471988"/>
            <a:ext cx="3192463" cy="3048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20">
            <a:extLst>
              <a:ext uri="{FF2B5EF4-FFF2-40B4-BE49-F238E27FC236}">
                <a16:creationId xmlns:a16="http://schemas.microsoft.com/office/drawing/2014/main" id="{14D3AE70-FD7F-490B-89A0-3A6A4E00D72F}"/>
              </a:ext>
            </a:extLst>
          </p:cNvPr>
          <p:cNvSpPr>
            <a:spLocks noChangeArrowheads="1"/>
          </p:cNvSpPr>
          <p:nvPr/>
        </p:nvSpPr>
        <p:spPr bwMode="auto">
          <a:xfrm>
            <a:off x="1190625" y="3262313"/>
            <a:ext cx="12795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Alternative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1">
            <a:extLst>
              <a:ext uri="{FF2B5EF4-FFF2-40B4-BE49-F238E27FC236}">
                <a16:creationId xmlns:a16="http://schemas.microsoft.com/office/drawing/2014/main" id="{896D4606-7412-4C4A-86E9-8C33AABFCBC4}"/>
              </a:ext>
            </a:extLst>
          </p:cNvPr>
          <p:cNvSpPr>
            <a:spLocks noChangeArrowheads="1"/>
          </p:cNvSpPr>
          <p:nvPr/>
        </p:nvSpPr>
        <p:spPr bwMode="auto">
          <a:xfrm>
            <a:off x="3505200" y="3262313"/>
            <a:ext cx="21050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22">
            <a:extLst>
              <a:ext uri="{FF2B5EF4-FFF2-40B4-BE49-F238E27FC236}">
                <a16:creationId xmlns:a16="http://schemas.microsoft.com/office/drawing/2014/main" id="{428FACBE-69D2-48AB-8FCD-7612B7EC2778}"/>
              </a:ext>
            </a:extLst>
          </p:cNvPr>
          <p:cNvSpPr>
            <a:spLocks noChangeArrowheads="1"/>
          </p:cNvSpPr>
          <p:nvPr/>
        </p:nvSpPr>
        <p:spPr bwMode="auto">
          <a:xfrm>
            <a:off x="6288088" y="3262313"/>
            <a:ext cx="21764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rPr>
              <a:t>State of Nature Dry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23">
            <a:extLst>
              <a:ext uri="{FF2B5EF4-FFF2-40B4-BE49-F238E27FC236}">
                <a16:creationId xmlns:a16="http://schemas.microsoft.com/office/drawing/2014/main" id="{9A673D9B-5152-4A37-8FEE-0A12B9BA239F}"/>
              </a:ext>
            </a:extLst>
          </p:cNvPr>
          <p:cNvSpPr>
            <a:spLocks noChangeArrowheads="1"/>
          </p:cNvSpPr>
          <p:nvPr/>
        </p:nvSpPr>
        <p:spPr bwMode="auto">
          <a:xfrm>
            <a:off x="1190625" y="3595688"/>
            <a:ext cx="1114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Drill for oil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24">
            <a:extLst>
              <a:ext uri="{FF2B5EF4-FFF2-40B4-BE49-F238E27FC236}">
                <a16:creationId xmlns:a16="http://schemas.microsoft.com/office/drawing/2014/main" id="{F87350FE-B52F-457A-B8E1-FC78D7F2A9DC}"/>
              </a:ext>
            </a:extLst>
          </p:cNvPr>
          <p:cNvSpPr>
            <a:spLocks noChangeArrowheads="1"/>
          </p:cNvSpPr>
          <p:nvPr/>
        </p:nvSpPr>
        <p:spPr bwMode="auto">
          <a:xfrm>
            <a:off x="4314825" y="3595688"/>
            <a:ext cx="4794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700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5">
            <a:extLst>
              <a:ext uri="{FF2B5EF4-FFF2-40B4-BE49-F238E27FC236}">
                <a16:creationId xmlns:a16="http://schemas.microsoft.com/office/drawing/2014/main" id="{42AD005A-ABC0-4A8F-B2D3-9E0B3AD8BC60}"/>
              </a:ext>
            </a:extLst>
          </p:cNvPr>
          <p:cNvSpPr>
            <a:spLocks noChangeArrowheads="1"/>
          </p:cNvSpPr>
          <p:nvPr/>
        </p:nvSpPr>
        <p:spPr bwMode="auto">
          <a:xfrm>
            <a:off x="7067550" y="3595688"/>
            <a:ext cx="555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6">
            <a:extLst>
              <a:ext uri="{FF2B5EF4-FFF2-40B4-BE49-F238E27FC236}">
                <a16:creationId xmlns:a16="http://schemas.microsoft.com/office/drawing/2014/main" id="{B96FC76B-6318-4B23-8B7F-AF7FEB7E4544}"/>
              </a:ext>
            </a:extLst>
          </p:cNvPr>
          <p:cNvSpPr>
            <a:spLocks noChangeArrowheads="1"/>
          </p:cNvSpPr>
          <p:nvPr/>
        </p:nvSpPr>
        <p:spPr bwMode="auto">
          <a:xfrm>
            <a:off x="1190625" y="3900488"/>
            <a:ext cx="1355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Sell the land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7">
            <a:extLst>
              <a:ext uri="{FF2B5EF4-FFF2-40B4-BE49-F238E27FC236}">
                <a16:creationId xmlns:a16="http://schemas.microsoft.com/office/drawing/2014/main" id="{4B9D79B3-6E53-49A3-A65D-0316A908C168}"/>
              </a:ext>
            </a:extLst>
          </p:cNvPr>
          <p:cNvSpPr>
            <a:spLocks noChangeArrowheads="1"/>
          </p:cNvSpPr>
          <p:nvPr/>
        </p:nvSpPr>
        <p:spPr bwMode="auto">
          <a:xfrm>
            <a:off x="4381500" y="3900488"/>
            <a:ext cx="3540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8">
            <a:extLst>
              <a:ext uri="{FF2B5EF4-FFF2-40B4-BE49-F238E27FC236}">
                <a16:creationId xmlns:a16="http://schemas.microsoft.com/office/drawing/2014/main" id="{F5CA8462-683C-46A2-9CBC-E096684CFD5F}"/>
              </a:ext>
            </a:extLst>
          </p:cNvPr>
          <p:cNvSpPr>
            <a:spLocks noChangeArrowheads="1"/>
          </p:cNvSpPr>
          <p:nvPr/>
        </p:nvSpPr>
        <p:spPr bwMode="auto">
          <a:xfrm>
            <a:off x="7192963" y="3900488"/>
            <a:ext cx="3540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9">
            <a:extLst>
              <a:ext uri="{FF2B5EF4-FFF2-40B4-BE49-F238E27FC236}">
                <a16:creationId xmlns:a16="http://schemas.microsoft.com/office/drawing/2014/main" id="{0DDC1623-6FDB-415A-A161-4052B2F57B98}"/>
              </a:ext>
            </a:extLst>
          </p:cNvPr>
          <p:cNvSpPr>
            <a:spLocks noChangeArrowheads="1"/>
          </p:cNvSpPr>
          <p:nvPr/>
        </p:nvSpPr>
        <p:spPr bwMode="auto">
          <a:xfrm>
            <a:off x="1190625" y="4205288"/>
            <a:ext cx="16811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Prior probability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30">
            <a:extLst>
              <a:ext uri="{FF2B5EF4-FFF2-40B4-BE49-F238E27FC236}">
                <a16:creationId xmlns:a16="http://schemas.microsoft.com/office/drawing/2014/main" id="{82479604-281F-4D22-A516-935B916DE496}"/>
              </a:ext>
            </a:extLst>
          </p:cNvPr>
          <p:cNvSpPr>
            <a:spLocks noChangeArrowheads="1"/>
          </p:cNvSpPr>
          <p:nvPr/>
        </p:nvSpPr>
        <p:spPr bwMode="auto">
          <a:xfrm>
            <a:off x="4286250" y="4205288"/>
            <a:ext cx="544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31">
            <a:extLst>
              <a:ext uri="{FF2B5EF4-FFF2-40B4-BE49-F238E27FC236}">
                <a16:creationId xmlns:a16="http://schemas.microsoft.com/office/drawing/2014/main" id="{F6ED606D-9A9B-4840-8637-BA43F9BEBC5C}"/>
              </a:ext>
            </a:extLst>
          </p:cNvPr>
          <p:cNvSpPr>
            <a:spLocks noChangeArrowheads="1"/>
          </p:cNvSpPr>
          <p:nvPr/>
        </p:nvSpPr>
        <p:spPr bwMode="auto">
          <a:xfrm>
            <a:off x="7097713" y="4205288"/>
            <a:ext cx="544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0.75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33">
            <a:extLst>
              <a:ext uri="{FF2B5EF4-FFF2-40B4-BE49-F238E27FC236}">
                <a16:creationId xmlns:a16="http://schemas.microsoft.com/office/drawing/2014/main" id="{92AB4338-9530-438B-BF1A-5F167E407AB8}"/>
              </a:ext>
            </a:extLst>
          </p:cNvPr>
          <p:cNvSpPr>
            <a:spLocks noChangeArrowheads="1"/>
          </p:cNvSpPr>
          <p:nvPr/>
        </p:nvSpPr>
        <p:spPr bwMode="auto">
          <a:xfrm>
            <a:off x="9182101" y="3871913"/>
            <a:ext cx="1255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Step-2 Max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34">
            <a:extLst>
              <a:ext uri="{FF2B5EF4-FFF2-40B4-BE49-F238E27FC236}">
                <a16:creationId xmlns:a16="http://schemas.microsoft.com/office/drawing/2014/main" id="{147A3C70-A08C-4CD2-A8BD-DA026D10BC61}"/>
              </a:ext>
            </a:extLst>
          </p:cNvPr>
          <p:cNvSpPr>
            <a:spLocks noChangeArrowheads="1"/>
          </p:cNvSpPr>
          <p:nvPr/>
        </p:nvSpPr>
        <p:spPr bwMode="auto">
          <a:xfrm>
            <a:off x="5762625" y="4491038"/>
            <a:ext cx="15082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rPr>
              <a:t>        Step-1 Max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35">
            <a:extLst>
              <a:ext uri="{FF2B5EF4-FFF2-40B4-BE49-F238E27FC236}">
                <a16:creationId xmlns:a16="http://schemas.microsoft.com/office/drawing/2014/main" id="{FAB48CBD-FD11-451C-877F-F61BDD69FF36}"/>
              </a:ext>
            </a:extLst>
          </p:cNvPr>
          <p:cNvSpPr>
            <a:spLocks noChangeShapeType="1"/>
          </p:cNvSpPr>
          <p:nvPr/>
        </p:nvSpPr>
        <p:spPr bwMode="auto">
          <a:xfrm flipV="1">
            <a:off x="1143000" y="3243263"/>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6">
            <a:extLst>
              <a:ext uri="{FF2B5EF4-FFF2-40B4-BE49-F238E27FC236}">
                <a16:creationId xmlns:a16="http://schemas.microsoft.com/office/drawing/2014/main" id="{CEE8A9A6-7367-43C2-AEA5-85F2D648162A}"/>
              </a:ext>
            </a:extLst>
          </p:cNvPr>
          <p:cNvSpPr>
            <a:spLocks noChangeArrowheads="1"/>
          </p:cNvSpPr>
          <p:nvPr/>
        </p:nvSpPr>
        <p:spPr bwMode="auto">
          <a:xfrm>
            <a:off x="1143000" y="323373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7">
            <a:extLst>
              <a:ext uri="{FF2B5EF4-FFF2-40B4-BE49-F238E27FC236}">
                <a16:creationId xmlns:a16="http://schemas.microsoft.com/office/drawing/2014/main" id="{F4EBCC63-DCE0-4933-AF71-F1E73D0FF7A3}"/>
              </a:ext>
            </a:extLst>
          </p:cNvPr>
          <p:cNvSpPr>
            <a:spLocks noChangeShapeType="1"/>
          </p:cNvSpPr>
          <p:nvPr/>
        </p:nvSpPr>
        <p:spPr bwMode="auto">
          <a:xfrm flipV="1">
            <a:off x="3276600" y="3243263"/>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8">
            <a:extLst>
              <a:ext uri="{FF2B5EF4-FFF2-40B4-BE49-F238E27FC236}">
                <a16:creationId xmlns:a16="http://schemas.microsoft.com/office/drawing/2014/main" id="{C37FFA29-0D46-4E77-8AB7-201E91AA2174}"/>
              </a:ext>
            </a:extLst>
          </p:cNvPr>
          <p:cNvSpPr>
            <a:spLocks noChangeArrowheads="1"/>
          </p:cNvSpPr>
          <p:nvPr/>
        </p:nvSpPr>
        <p:spPr bwMode="auto">
          <a:xfrm>
            <a:off x="3276600" y="323373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39">
            <a:extLst>
              <a:ext uri="{FF2B5EF4-FFF2-40B4-BE49-F238E27FC236}">
                <a16:creationId xmlns:a16="http://schemas.microsoft.com/office/drawing/2014/main" id="{9845BDF7-B111-4EE2-8930-04C8DC71636D}"/>
              </a:ext>
            </a:extLst>
          </p:cNvPr>
          <p:cNvSpPr>
            <a:spLocks noChangeShapeType="1"/>
          </p:cNvSpPr>
          <p:nvPr/>
        </p:nvSpPr>
        <p:spPr bwMode="auto">
          <a:xfrm flipV="1">
            <a:off x="5724525" y="3243263"/>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40">
            <a:extLst>
              <a:ext uri="{FF2B5EF4-FFF2-40B4-BE49-F238E27FC236}">
                <a16:creationId xmlns:a16="http://schemas.microsoft.com/office/drawing/2014/main" id="{84AAD36B-524C-470C-9CDB-77C3AABBCE60}"/>
              </a:ext>
            </a:extLst>
          </p:cNvPr>
          <p:cNvSpPr>
            <a:spLocks noChangeArrowheads="1"/>
          </p:cNvSpPr>
          <p:nvPr/>
        </p:nvSpPr>
        <p:spPr bwMode="auto">
          <a:xfrm>
            <a:off x="5724525" y="323373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41">
            <a:extLst>
              <a:ext uri="{FF2B5EF4-FFF2-40B4-BE49-F238E27FC236}">
                <a16:creationId xmlns:a16="http://schemas.microsoft.com/office/drawing/2014/main" id="{5C63C714-E1DD-4CC3-A3D7-28607AADC0AA}"/>
              </a:ext>
            </a:extLst>
          </p:cNvPr>
          <p:cNvSpPr>
            <a:spLocks noChangeArrowheads="1"/>
          </p:cNvSpPr>
          <p:nvPr/>
        </p:nvSpPr>
        <p:spPr bwMode="auto">
          <a:xfrm>
            <a:off x="1152525" y="3233738"/>
            <a:ext cx="776446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42">
            <a:extLst>
              <a:ext uri="{FF2B5EF4-FFF2-40B4-BE49-F238E27FC236}">
                <a16:creationId xmlns:a16="http://schemas.microsoft.com/office/drawing/2014/main" id="{12E0D0C6-AE8F-4575-BA89-D41525C0C1D4}"/>
              </a:ext>
            </a:extLst>
          </p:cNvPr>
          <p:cNvSpPr>
            <a:spLocks noChangeShapeType="1"/>
          </p:cNvSpPr>
          <p:nvPr/>
        </p:nvSpPr>
        <p:spPr bwMode="auto">
          <a:xfrm flipV="1">
            <a:off x="8907463" y="3243263"/>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43">
            <a:extLst>
              <a:ext uri="{FF2B5EF4-FFF2-40B4-BE49-F238E27FC236}">
                <a16:creationId xmlns:a16="http://schemas.microsoft.com/office/drawing/2014/main" id="{8F13D04A-4394-4B73-A93F-E240EF5765B4}"/>
              </a:ext>
            </a:extLst>
          </p:cNvPr>
          <p:cNvSpPr>
            <a:spLocks noChangeArrowheads="1"/>
          </p:cNvSpPr>
          <p:nvPr/>
        </p:nvSpPr>
        <p:spPr bwMode="auto">
          <a:xfrm>
            <a:off x="8907463" y="323373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44">
            <a:extLst>
              <a:ext uri="{FF2B5EF4-FFF2-40B4-BE49-F238E27FC236}">
                <a16:creationId xmlns:a16="http://schemas.microsoft.com/office/drawing/2014/main" id="{C17C4D11-CB9D-4C4A-A3BC-7A05C46E0D0A}"/>
              </a:ext>
            </a:extLst>
          </p:cNvPr>
          <p:cNvSpPr>
            <a:spLocks noChangeArrowheads="1"/>
          </p:cNvSpPr>
          <p:nvPr/>
        </p:nvSpPr>
        <p:spPr bwMode="auto">
          <a:xfrm>
            <a:off x="1133475" y="3538538"/>
            <a:ext cx="7783513"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5">
            <a:extLst>
              <a:ext uri="{FF2B5EF4-FFF2-40B4-BE49-F238E27FC236}">
                <a16:creationId xmlns:a16="http://schemas.microsoft.com/office/drawing/2014/main" id="{BA38BC8F-9E46-44CE-93C6-771ED5E86E20}"/>
              </a:ext>
            </a:extLst>
          </p:cNvPr>
          <p:cNvSpPr>
            <a:spLocks noChangeArrowheads="1"/>
          </p:cNvSpPr>
          <p:nvPr/>
        </p:nvSpPr>
        <p:spPr bwMode="auto">
          <a:xfrm>
            <a:off x="1133475" y="3233738"/>
            <a:ext cx="190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6">
            <a:extLst>
              <a:ext uri="{FF2B5EF4-FFF2-40B4-BE49-F238E27FC236}">
                <a16:creationId xmlns:a16="http://schemas.microsoft.com/office/drawing/2014/main" id="{D2B210DF-71F9-41B9-9B9E-8635D446262A}"/>
              </a:ext>
            </a:extLst>
          </p:cNvPr>
          <p:cNvSpPr>
            <a:spLocks noChangeArrowheads="1"/>
          </p:cNvSpPr>
          <p:nvPr/>
        </p:nvSpPr>
        <p:spPr bwMode="auto">
          <a:xfrm>
            <a:off x="3268663" y="3252788"/>
            <a:ext cx="17463"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7">
            <a:extLst>
              <a:ext uri="{FF2B5EF4-FFF2-40B4-BE49-F238E27FC236}">
                <a16:creationId xmlns:a16="http://schemas.microsoft.com/office/drawing/2014/main" id="{E115B270-A945-4C50-A607-333BA860BFB3}"/>
              </a:ext>
            </a:extLst>
          </p:cNvPr>
          <p:cNvSpPr>
            <a:spLocks noChangeArrowheads="1"/>
          </p:cNvSpPr>
          <p:nvPr/>
        </p:nvSpPr>
        <p:spPr bwMode="auto">
          <a:xfrm>
            <a:off x="5716588" y="3252788"/>
            <a:ext cx="17463"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48">
            <a:extLst>
              <a:ext uri="{FF2B5EF4-FFF2-40B4-BE49-F238E27FC236}">
                <a16:creationId xmlns:a16="http://schemas.microsoft.com/office/drawing/2014/main" id="{C5ED227B-B9E1-4F25-AD68-A8F4E2B3875D}"/>
              </a:ext>
            </a:extLst>
          </p:cNvPr>
          <p:cNvSpPr>
            <a:spLocks noChangeArrowheads="1"/>
          </p:cNvSpPr>
          <p:nvPr/>
        </p:nvSpPr>
        <p:spPr bwMode="auto">
          <a:xfrm>
            <a:off x="1152525" y="3852863"/>
            <a:ext cx="776446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49">
            <a:extLst>
              <a:ext uri="{FF2B5EF4-FFF2-40B4-BE49-F238E27FC236}">
                <a16:creationId xmlns:a16="http://schemas.microsoft.com/office/drawing/2014/main" id="{A00D71F8-A41D-451D-AA45-0C4A1F188E43}"/>
              </a:ext>
            </a:extLst>
          </p:cNvPr>
          <p:cNvSpPr>
            <a:spLocks noChangeArrowheads="1"/>
          </p:cNvSpPr>
          <p:nvPr/>
        </p:nvSpPr>
        <p:spPr bwMode="auto">
          <a:xfrm>
            <a:off x="8897938" y="3252788"/>
            <a:ext cx="19050"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50">
            <a:extLst>
              <a:ext uri="{FF2B5EF4-FFF2-40B4-BE49-F238E27FC236}">
                <a16:creationId xmlns:a16="http://schemas.microsoft.com/office/drawing/2014/main" id="{2169D514-9342-45FA-8233-0300888D38F5}"/>
              </a:ext>
            </a:extLst>
          </p:cNvPr>
          <p:cNvSpPr>
            <a:spLocks noChangeArrowheads="1"/>
          </p:cNvSpPr>
          <p:nvPr/>
        </p:nvSpPr>
        <p:spPr bwMode="auto">
          <a:xfrm>
            <a:off x="1152525" y="4157663"/>
            <a:ext cx="776446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53">
            <a:extLst>
              <a:ext uri="{FF2B5EF4-FFF2-40B4-BE49-F238E27FC236}">
                <a16:creationId xmlns:a16="http://schemas.microsoft.com/office/drawing/2014/main" id="{9192E072-9194-449F-B3D7-5F4FCE57031A}"/>
              </a:ext>
            </a:extLst>
          </p:cNvPr>
          <p:cNvSpPr>
            <a:spLocks noChangeArrowheads="1"/>
          </p:cNvSpPr>
          <p:nvPr/>
        </p:nvSpPr>
        <p:spPr bwMode="auto">
          <a:xfrm>
            <a:off x="1133475" y="3567113"/>
            <a:ext cx="1905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54">
            <a:extLst>
              <a:ext uri="{FF2B5EF4-FFF2-40B4-BE49-F238E27FC236}">
                <a16:creationId xmlns:a16="http://schemas.microsoft.com/office/drawing/2014/main" id="{2111671A-2129-4DEB-AFF8-9D6D1BA54F8C}"/>
              </a:ext>
            </a:extLst>
          </p:cNvPr>
          <p:cNvSpPr>
            <a:spLocks noChangeArrowheads="1"/>
          </p:cNvSpPr>
          <p:nvPr/>
        </p:nvSpPr>
        <p:spPr bwMode="auto">
          <a:xfrm>
            <a:off x="3268663" y="3567113"/>
            <a:ext cx="17463"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55">
            <a:extLst>
              <a:ext uri="{FF2B5EF4-FFF2-40B4-BE49-F238E27FC236}">
                <a16:creationId xmlns:a16="http://schemas.microsoft.com/office/drawing/2014/main" id="{E286BF49-A834-4F63-8E36-D7F3CBD51E7C}"/>
              </a:ext>
            </a:extLst>
          </p:cNvPr>
          <p:cNvSpPr>
            <a:spLocks noChangeArrowheads="1"/>
          </p:cNvSpPr>
          <p:nvPr/>
        </p:nvSpPr>
        <p:spPr bwMode="auto">
          <a:xfrm>
            <a:off x="5716588" y="3567113"/>
            <a:ext cx="17463"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56">
            <a:extLst>
              <a:ext uri="{FF2B5EF4-FFF2-40B4-BE49-F238E27FC236}">
                <a16:creationId xmlns:a16="http://schemas.microsoft.com/office/drawing/2014/main" id="{89FE9251-E494-4FBC-984B-B3319119A95B}"/>
              </a:ext>
            </a:extLst>
          </p:cNvPr>
          <p:cNvSpPr>
            <a:spLocks noChangeArrowheads="1"/>
          </p:cNvSpPr>
          <p:nvPr/>
        </p:nvSpPr>
        <p:spPr bwMode="auto">
          <a:xfrm>
            <a:off x="1152525" y="4462463"/>
            <a:ext cx="776446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57">
            <a:extLst>
              <a:ext uri="{FF2B5EF4-FFF2-40B4-BE49-F238E27FC236}">
                <a16:creationId xmlns:a16="http://schemas.microsoft.com/office/drawing/2014/main" id="{39FE7B07-CCB1-4EF5-A627-74BFB7233A63}"/>
              </a:ext>
            </a:extLst>
          </p:cNvPr>
          <p:cNvSpPr>
            <a:spLocks noChangeArrowheads="1"/>
          </p:cNvSpPr>
          <p:nvPr/>
        </p:nvSpPr>
        <p:spPr bwMode="auto">
          <a:xfrm>
            <a:off x="8897938" y="3567113"/>
            <a:ext cx="1905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64">
            <a:extLst>
              <a:ext uri="{FF2B5EF4-FFF2-40B4-BE49-F238E27FC236}">
                <a16:creationId xmlns:a16="http://schemas.microsoft.com/office/drawing/2014/main" id="{952AE9B1-DB2A-44AE-83CD-DE06EB9B173F}"/>
              </a:ext>
            </a:extLst>
          </p:cNvPr>
          <p:cNvSpPr>
            <a:spLocks noChangeShapeType="1"/>
          </p:cNvSpPr>
          <p:nvPr/>
        </p:nvSpPr>
        <p:spPr bwMode="auto">
          <a:xfrm>
            <a:off x="5724525" y="4776788"/>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65">
            <a:extLst>
              <a:ext uri="{FF2B5EF4-FFF2-40B4-BE49-F238E27FC236}">
                <a16:creationId xmlns:a16="http://schemas.microsoft.com/office/drawing/2014/main" id="{673E5321-8A59-434C-B1E2-B3BA36508A27}"/>
              </a:ext>
            </a:extLst>
          </p:cNvPr>
          <p:cNvSpPr>
            <a:spLocks noChangeArrowheads="1"/>
          </p:cNvSpPr>
          <p:nvPr/>
        </p:nvSpPr>
        <p:spPr bwMode="auto">
          <a:xfrm>
            <a:off x="5724525" y="477678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66">
            <a:extLst>
              <a:ext uri="{FF2B5EF4-FFF2-40B4-BE49-F238E27FC236}">
                <a16:creationId xmlns:a16="http://schemas.microsoft.com/office/drawing/2014/main" id="{19EDD62A-F73C-4A40-BF3E-6D305669E8AB}"/>
              </a:ext>
            </a:extLst>
          </p:cNvPr>
          <p:cNvSpPr>
            <a:spLocks noChangeShapeType="1"/>
          </p:cNvSpPr>
          <p:nvPr/>
        </p:nvSpPr>
        <p:spPr bwMode="auto">
          <a:xfrm>
            <a:off x="8907463" y="4776788"/>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7">
            <a:extLst>
              <a:ext uri="{FF2B5EF4-FFF2-40B4-BE49-F238E27FC236}">
                <a16:creationId xmlns:a16="http://schemas.microsoft.com/office/drawing/2014/main" id="{F24F3657-08CF-4F03-9898-0B069E6220F6}"/>
              </a:ext>
            </a:extLst>
          </p:cNvPr>
          <p:cNvSpPr>
            <a:spLocks noChangeArrowheads="1"/>
          </p:cNvSpPr>
          <p:nvPr/>
        </p:nvSpPr>
        <p:spPr bwMode="auto">
          <a:xfrm>
            <a:off x="8907463" y="477678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76">
            <a:extLst>
              <a:ext uri="{FF2B5EF4-FFF2-40B4-BE49-F238E27FC236}">
                <a16:creationId xmlns:a16="http://schemas.microsoft.com/office/drawing/2014/main" id="{F5F3DCC8-5C6E-4AE8-BE53-0280B111A2C0}"/>
              </a:ext>
            </a:extLst>
          </p:cNvPr>
          <p:cNvSpPr>
            <a:spLocks noChangeShapeType="1"/>
          </p:cNvSpPr>
          <p:nvPr/>
        </p:nvSpPr>
        <p:spPr bwMode="auto">
          <a:xfrm>
            <a:off x="10717213" y="4167188"/>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7">
            <a:extLst>
              <a:ext uri="{FF2B5EF4-FFF2-40B4-BE49-F238E27FC236}">
                <a16:creationId xmlns:a16="http://schemas.microsoft.com/office/drawing/2014/main" id="{A5D6031C-1A5B-4B35-BA61-C22CA7C6951E}"/>
              </a:ext>
            </a:extLst>
          </p:cNvPr>
          <p:cNvSpPr>
            <a:spLocks noChangeArrowheads="1"/>
          </p:cNvSpPr>
          <p:nvPr/>
        </p:nvSpPr>
        <p:spPr bwMode="auto">
          <a:xfrm>
            <a:off x="10717213" y="416718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78">
            <a:extLst>
              <a:ext uri="{FF2B5EF4-FFF2-40B4-BE49-F238E27FC236}">
                <a16:creationId xmlns:a16="http://schemas.microsoft.com/office/drawing/2014/main" id="{7D67AD7B-AD19-4E46-86CC-9948D9BBFE1E}"/>
              </a:ext>
            </a:extLst>
          </p:cNvPr>
          <p:cNvSpPr>
            <a:spLocks noChangeShapeType="1"/>
          </p:cNvSpPr>
          <p:nvPr/>
        </p:nvSpPr>
        <p:spPr bwMode="auto">
          <a:xfrm>
            <a:off x="10717213" y="4471988"/>
            <a:ext cx="1588" cy="158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9">
            <a:extLst>
              <a:ext uri="{FF2B5EF4-FFF2-40B4-BE49-F238E27FC236}">
                <a16:creationId xmlns:a16="http://schemas.microsoft.com/office/drawing/2014/main" id="{2E40EC4E-6383-4609-A370-E703AB31B816}"/>
              </a:ext>
            </a:extLst>
          </p:cNvPr>
          <p:cNvSpPr>
            <a:spLocks noChangeArrowheads="1"/>
          </p:cNvSpPr>
          <p:nvPr/>
        </p:nvSpPr>
        <p:spPr bwMode="auto">
          <a:xfrm>
            <a:off x="10717213" y="447198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24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9" grpId="0"/>
      <p:bldP spid="30" grpId="0"/>
    </p:bldLst>
  </p:timing>
</p:sld>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47453</TotalTime>
  <Words>4007</Words>
  <Application>Microsoft Office PowerPoint</Application>
  <PresentationFormat>Widescreen</PresentationFormat>
  <Paragraphs>703</Paragraphs>
  <Slides>66</Slides>
  <Notes>52</Notes>
  <HiddenSlides>0</HiddenSlides>
  <MMClips>4</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9" baseType="lpstr">
      <vt:lpstr>Arial</vt:lpstr>
      <vt:lpstr>Book Antiqua</vt:lpstr>
      <vt:lpstr>Calibri</vt:lpstr>
      <vt:lpstr>Cambria Math</vt:lpstr>
      <vt:lpstr>Garamond</vt:lpstr>
      <vt:lpstr>Impact</vt:lpstr>
      <vt:lpstr>Lucida Calligraphy</vt:lpstr>
      <vt:lpstr>MS Reference Sans Serif</vt:lpstr>
      <vt:lpstr>Times New Roman</vt:lpstr>
      <vt:lpstr>Verdana</vt:lpstr>
      <vt:lpstr>Wingdings</vt:lpstr>
      <vt:lpstr>Lean Thinking Final</vt:lpstr>
      <vt:lpstr>Worksheet</vt:lpstr>
      <vt:lpstr>PowerPoint Presentation</vt:lpstr>
      <vt:lpstr>PowerPoint Presentation</vt:lpstr>
      <vt:lpstr>PowerPoint Presentation</vt:lpstr>
      <vt:lpstr>PowerPoint Presentation</vt:lpstr>
      <vt:lpstr>The Goferbroke Company Problem</vt:lpstr>
      <vt:lpstr>Decision Analysis Terminology</vt:lpstr>
      <vt:lpstr>Optimistic (Maximax) &amp; Conservative (Maximin) Criterion</vt:lpstr>
      <vt:lpstr>MiniMax Regret Criterion</vt:lpstr>
      <vt:lpstr>The Maximum Likelihood Criterion</vt:lpstr>
      <vt:lpstr>Expected Values</vt:lpstr>
      <vt:lpstr>Expected Value and Risk</vt:lpstr>
      <vt:lpstr>PowerPoint Presentation</vt:lpstr>
      <vt:lpstr>PowerPoint Presentation</vt:lpstr>
      <vt:lpstr>PowerPoint Presentation</vt:lpstr>
      <vt:lpstr>PowerPoint Presentation</vt:lpstr>
      <vt:lpstr>PowerPoint Presentation</vt:lpstr>
      <vt:lpstr>Decision Trees</vt:lpstr>
      <vt:lpstr>Decision Trees</vt:lpstr>
      <vt:lpstr>Decision Trees</vt:lpstr>
      <vt:lpstr>Checking Whether to Obtain More Information</vt:lpstr>
      <vt:lpstr>Expected Value of Perfect Information </vt:lpstr>
      <vt:lpstr>PowerPoint Presentation</vt:lpstr>
      <vt:lpstr>PowerPoint Presentation</vt:lpstr>
      <vt:lpstr>Posterior Probabilities</vt:lpstr>
      <vt:lpstr>Silver Decisions</vt:lpstr>
      <vt:lpstr>Value of Sample Information</vt:lpstr>
      <vt:lpstr>PowerPoint Presentation</vt:lpstr>
      <vt:lpstr>https://youtu.be/pOw4N6t8-Vk</vt:lpstr>
      <vt:lpstr>Sensitivity Analysis- For What Probability Switch Sell to Drill</vt:lpstr>
      <vt:lpstr>PowerPoint Presentation</vt:lpstr>
      <vt:lpstr>PowerPoint Presentation</vt:lpstr>
      <vt:lpstr>Using Utilities to Better Reflect the Values of Payoffs</vt:lpstr>
      <vt:lpstr>A Typical Utility Function for Money</vt:lpstr>
      <vt:lpstr>Utility Functions</vt:lpstr>
      <vt:lpstr>Compute Utilities Method 3:  Given Payoffs, computer Probability</vt:lpstr>
      <vt:lpstr>Compute Utilities Method 1:  50-50 Probabilities, Compute M</vt:lpstr>
      <vt:lpstr>Illustration of Fundamental Property</vt:lpstr>
      <vt:lpstr>Decision Trees</vt:lpstr>
      <vt:lpstr>PowerPoint Presentation</vt:lpstr>
      <vt:lpstr>Generating the Utility Function for Max Flyer</vt:lpstr>
      <vt:lpstr>Max’s Utility Function for Money</vt:lpstr>
      <vt:lpstr>PowerPoint Presentation</vt:lpstr>
      <vt:lpstr>Exponential Utility Function</vt:lpstr>
      <vt:lpstr>Exponential Utility Function</vt:lpstr>
      <vt:lpstr>PowerPoint Presentation</vt:lpstr>
      <vt:lpstr>PowerPoint Presentation</vt:lpstr>
      <vt:lpstr>Posterior vs Prior Probabilities</vt:lpstr>
      <vt:lpstr>Prior Probabilities, Conditional Probabilities, Posterior Probabilities </vt:lpstr>
      <vt:lpstr>Prior Probabilities, Conditional Probabilities, Posterior Probabilities </vt:lpstr>
      <vt:lpstr>Excel Implementation: Prior Probabilities to Posterior Probabilities </vt:lpstr>
      <vt:lpstr>Excel Implementation: Prior, Joint, and Posterior Probabilities </vt:lpstr>
      <vt:lpstr>Example. Prior, Joint, and Posterior Probabilities </vt:lpstr>
      <vt:lpstr>Example. Prior, Joint, and Posterior Probabilities </vt:lpstr>
      <vt:lpstr>PowerPoint Presentation</vt:lpstr>
      <vt:lpstr>                                                           https://silverdecisions.pl/</vt:lpstr>
      <vt:lpstr>PowerPoint Presentation</vt:lpstr>
      <vt:lpstr>PowerPoint Presentation</vt:lpstr>
      <vt:lpstr>PowerPoint Presentation</vt:lpstr>
      <vt:lpstr>PowerPoint Presentation</vt:lpstr>
      <vt:lpstr>Using Analytic Solver to Construct Decision Trees</vt:lpstr>
      <vt:lpstr>PowerPoint Presentation</vt:lpstr>
      <vt:lpstr>PowerPoint Presentation</vt:lpstr>
      <vt:lpstr>Sensitivity Analysis Made in Excel</vt:lpstr>
      <vt:lpstr>Practice: Product A and B. Product B with &amp; without Competition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Ardavan</cp:lastModifiedBy>
  <cp:revision>1139</cp:revision>
  <cp:lastPrinted>2021-08-25T16:42:58Z</cp:lastPrinted>
  <dcterms:created xsi:type="dcterms:W3CDTF">1995-06-17T23:31:02Z</dcterms:created>
  <dcterms:modified xsi:type="dcterms:W3CDTF">2024-09-24T04:15:09Z</dcterms:modified>
</cp:coreProperties>
</file>