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5" r:id="rId2"/>
    <p:sldMasterId id="2147483656" r:id="rId3"/>
    <p:sldMasterId id="2147483660" r:id="rId4"/>
  </p:sldMasterIdLst>
  <p:notesMasterIdLst>
    <p:notesMasterId r:id="rId13"/>
  </p:notesMasterIdLst>
  <p:handoutMasterIdLst>
    <p:handoutMasterId r:id="rId14"/>
  </p:handoutMasterIdLst>
  <p:sldIdLst>
    <p:sldId id="352" r:id="rId5"/>
    <p:sldId id="336" r:id="rId6"/>
    <p:sldId id="337" r:id="rId7"/>
    <p:sldId id="338" r:id="rId8"/>
    <p:sldId id="339" r:id="rId9"/>
    <p:sldId id="354" r:id="rId10"/>
    <p:sldId id="355" r:id="rId11"/>
    <p:sldId id="356"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3"/>
    <a:srgbClr val="C3C8EE"/>
    <a:srgbClr val="EEFFFF"/>
    <a:srgbClr val="DDEEFF"/>
    <a:srgbClr val="D519B1"/>
    <a:srgbClr val="000078"/>
    <a:srgbClr val="A80000"/>
    <a:srgbClr val="000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51" autoAdjust="0"/>
    <p:restoredTop sz="94660"/>
  </p:normalViewPr>
  <p:slideViewPr>
    <p:cSldViewPr>
      <p:cViewPr>
        <p:scale>
          <a:sx n="77" d="100"/>
          <a:sy n="77" d="100"/>
        </p:scale>
        <p:origin x="-1200"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9/19/2014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556533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6969215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524991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4D23FDF-F881-449C-982D-819423054E16}" type="slidenum">
              <a:rPr lang="en-US" smtClean="0">
                <a:latin typeface="Times New Roman" pitchFamily="18" charset="0"/>
              </a:rPr>
              <a:pPr/>
              <a:t>2</a:t>
            </a:fld>
            <a:endParaRPr lang="en-US" dirty="0"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ED61DD2-7497-440C-9EFD-2FF262436DA5}" type="slidenum">
              <a:rPr lang="en-US" smtClean="0"/>
              <a:pPr/>
              <a:t>3</a:t>
            </a:fld>
            <a:endParaRPr lang="en-US" dirty="0" smtClean="0"/>
          </a:p>
        </p:txBody>
      </p:sp>
      <p:sp>
        <p:nvSpPr>
          <p:cNvPr id="31747" name="Rectangle 2"/>
          <p:cNvSpPr>
            <a:spLocks noGrp="1" noRot="1" noChangeAspect="1" noChangeArrowheads="1" noTextEdit="1"/>
          </p:cNvSpPr>
          <p:nvPr>
            <p:ph type="sldImg"/>
          </p:nvPr>
        </p:nvSpPr>
        <p:spPr>
          <a:xfrm>
            <a:off x="692150" y="271463"/>
            <a:ext cx="5473700" cy="4105275"/>
          </a:xfrm>
          <a:ln/>
        </p:spPr>
      </p:sp>
      <p:sp>
        <p:nvSpPr>
          <p:cNvPr id="31748" name="Rectangle 3"/>
          <p:cNvSpPr>
            <a:spLocks noGrp="1" noChangeArrowheads="1"/>
          </p:cNvSpPr>
          <p:nvPr>
            <p:ph type="body" idx="1"/>
          </p:nvPr>
        </p:nvSpPr>
        <p:spPr>
          <a:xfrm>
            <a:off x="379078" y="4494979"/>
            <a:ext cx="6096699" cy="4342476"/>
          </a:xfrm>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dirty="0" smtClean="0"/>
          </a:p>
        </p:txBody>
      </p:sp>
      <p:sp>
        <p:nvSpPr>
          <p:cNvPr id="32772" name="Slide Number Placeholder 3"/>
          <p:cNvSpPr>
            <a:spLocks noGrp="1"/>
          </p:cNvSpPr>
          <p:nvPr>
            <p:ph type="sldNum" sz="quarter" idx="5"/>
          </p:nvPr>
        </p:nvSpPr>
        <p:spPr>
          <a:noFill/>
        </p:spPr>
        <p:txBody>
          <a:bodyPr/>
          <a:lstStyle/>
          <a:p>
            <a:fld id="{7D012779-82D4-47D1-BBF5-99ADF297F566}"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dirty="0" smtClean="0"/>
          </a:p>
        </p:txBody>
      </p:sp>
      <p:sp>
        <p:nvSpPr>
          <p:cNvPr id="33796" name="Slide Number Placeholder 3"/>
          <p:cNvSpPr>
            <a:spLocks noGrp="1"/>
          </p:cNvSpPr>
          <p:nvPr>
            <p:ph type="sldNum" sz="quarter" idx="5"/>
          </p:nvPr>
        </p:nvSpPr>
        <p:spPr>
          <a:noFill/>
        </p:spPr>
        <p:txBody>
          <a:bodyPr/>
          <a:lstStyle/>
          <a:p>
            <a:fld id="{DA5A0F05-C50B-4889-8CD8-4BC0F67C683F}" type="slidenum">
              <a:rPr lang="en-US" smtClean="0"/>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ED61DD2-7497-440C-9EFD-2FF262436DA5}" type="slidenum">
              <a:rPr lang="en-US" smtClean="0"/>
              <a:pPr/>
              <a:t>6</a:t>
            </a:fld>
            <a:endParaRPr lang="en-US" smtClean="0"/>
          </a:p>
        </p:txBody>
      </p:sp>
      <p:sp>
        <p:nvSpPr>
          <p:cNvPr id="31747" name="Rectangle 2"/>
          <p:cNvSpPr>
            <a:spLocks noGrp="1" noRot="1" noChangeAspect="1" noChangeArrowheads="1" noTextEdit="1"/>
          </p:cNvSpPr>
          <p:nvPr>
            <p:ph type="sldImg"/>
          </p:nvPr>
        </p:nvSpPr>
        <p:spPr>
          <a:xfrm>
            <a:off x="692150" y="271463"/>
            <a:ext cx="5473700" cy="4105275"/>
          </a:xfrm>
          <a:ln/>
        </p:spPr>
      </p:sp>
      <p:sp>
        <p:nvSpPr>
          <p:cNvPr id="31748" name="Rectangle 3"/>
          <p:cNvSpPr>
            <a:spLocks noGrp="1" noChangeArrowheads="1"/>
          </p:cNvSpPr>
          <p:nvPr>
            <p:ph type="body" idx="1"/>
          </p:nvPr>
        </p:nvSpPr>
        <p:spPr>
          <a:xfrm>
            <a:off x="379078" y="4494979"/>
            <a:ext cx="6096699" cy="4342476"/>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a:noFill/>
          <a:ln w="9525"/>
        </p:spPr>
        <p:txBody>
          <a:bodyPr/>
          <a:lstStyle/>
          <a:p>
            <a:endParaRPr lang="en-US" smtClean="0">
              <a:latin typeface="Times New Roman" pitchFamily="1"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a:noFill/>
          <a:ln w="9525"/>
        </p:spPr>
        <p:txBody>
          <a:bodyPr/>
          <a:lstStyle/>
          <a:p>
            <a:endParaRPr lang="en-US" smtClean="0">
              <a:latin typeface="Times New Roman" pitchFamily="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1"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3745031" y="6553199"/>
            <a:ext cx="3646369" cy="276999"/>
          </a:xfrm>
          <a:prstGeom prst="rect">
            <a:avLst/>
          </a:prstGeom>
          <a:noFill/>
          <a:ln w="9525">
            <a:noFill/>
            <a:miter lim="800000"/>
            <a:headEnd/>
            <a:tailEnd/>
          </a:ln>
          <a:effectLst/>
        </p:spPr>
        <p:txBody>
          <a:bodyPr wrap="square">
            <a:spAutoFit/>
          </a:bodyPr>
          <a:lstStyle/>
          <a:p>
            <a:pPr>
              <a:defRPr/>
            </a:pPr>
            <a:r>
              <a:rPr lang="en-US" sz="1200" b="1" i="1" kern="1200" dirty="0">
                <a:solidFill>
                  <a:schemeClr val="tx1"/>
                </a:solidFill>
                <a:latin typeface="Verdana" pitchFamily="34" charset="0"/>
                <a:ea typeface="ＭＳ Ｐゴシック" charset="-128"/>
                <a:cs typeface="+mn-cs"/>
              </a:rPr>
              <a:t>Ardavan </a:t>
            </a:r>
            <a:r>
              <a:rPr lang="en-US" sz="1200" b="1" i="1" kern="1200" dirty="0" smtClean="0">
                <a:solidFill>
                  <a:schemeClr val="tx1"/>
                </a:solidFill>
                <a:latin typeface="Verdana" pitchFamily="34" charset="0"/>
                <a:ea typeface="ＭＳ Ｐゴシック" charset="-128"/>
                <a:cs typeface="+mn-cs"/>
              </a:rPr>
              <a:t>Asef-Vaziri     August , 2013 </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baseline="0" dirty="0" smtClean="0">
                <a:solidFill>
                  <a:schemeClr val="tx1"/>
                </a:solidFill>
              </a:rPr>
              <a:t>Process View &amp; Operations Strategy</a:t>
            </a:r>
            <a:r>
              <a:rPr lang="en-US" sz="1200" b="1" i="1" dirty="0" smtClean="0">
                <a:solidFill>
                  <a:schemeClr val="tx1"/>
                </a:solidFill>
              </a:rPr>
              <a:t> </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5562600"/>
          </a:xfrm>
        </p:spPr>
        <p:txBody>
          <a:bodyPr/>
          <a:lstStyle/>
          <a:p>
            <a:r>
              <a:rPr lang="en-US" dirty="0" smtClean="0"/>
              <a:t>Process View</a:t>
            </a:r>
            <a:br>
              <a:rPr lang="en-US" dirty="0" smtClean="0"/>
            </a:br>
            <a:r>
              <a:rPr lang="en-US" dirty="0" smtClean="0"/>
              <a:t>&amp; </a:t>
            </a:r>
            <a:br>
              <a:rPr lang="en-US" dirty="0" smtClean="0"/>
            </a:br>
            <a:r>
              <a:rPr lang="en-US" dirty="0" smtClean="0"/>
              <a:t>Strategy</a:t>
            </a:r>
            <a:br>
              <a:rPr lang="en-US" dirty="0" smtClean="0"/>
            </a:br>
            <a:r>
              <a:rPr lang="en-US" dirty="0"/>
              <a:t/>
            </a:r>
            <a:br>
              <a:rPr lang="en-US" dirty="0"/>
            </a:br>
            <a:r>
              <a:rPr lang="en-US" sz="3600" dirty="0" smtClean="0"/>
              <a:t>Part 3. Performance Measures </a:t>
            </a:r>
            <a:br>
              <a:rPr lang="en-US" sz="3600" dirty="0" smtClean="0"/>
            </a:br>
            <a:r>
              <a:rPr lang="en-US" dirty="0"/>
              <a:t/>
            </a:r>
            <a:br>
              <a:rPr lang="en-US" dirty="0"/>
            </a:br>
            <a:r>
              <a:rPr lang="en-US" dirty="0" smtClean="0"/>
              <a:t/>
            </a:r>
            <a:br>
              <a:rPr lang="en-US" dirty="0" smtClean="0"/>
            </a:br>
            <a:r>
              <a:rPr lang="en-US" sz="2400" dirty="0" smtClean="0"/>
              <a:t>Based on the Book: Managing Business Process Flow.</a:t>
            </a:r>
            <a:endParaRPr lang="en-US" sz="2400" dirty="0"/>
          </a:p>
        </p:txBody>
      </p:sp>
    </p:spTree>
    <p:extLst>
      <p:ext uri="{BB962C8B-B14F-4D97-AF65-F5344CB8AC3E}">
        <p14:creationId xmlns:p14="http://schemas.microsoft.com/office/powerpoint/2010/main" val="288338661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dirty="0" smtClean="0"/>
              <a:t>Operations Management</a:t>
            </a:r>
          </a:p>
        </p:txBody>
      </p:sp>
      <p:sp>
        <p:nvSpPr>
          <p:cNvPr id="450563" name="Rectangle 3"/>
          <p:cNvSpPr>
            <a:spLocks noGrp="1" noChangeArrowheads="1"/>
          </p:cNvSpPr>
          <p:nvPr>
            <p:ph type="body" idx="1"/>
          </p:nvPr>
        </p:nvSpPr>
        <p:spPr>
          <a:xfrm>
            <a:off x="-12510" y="838200"/>
            <a:ext cx="9156510" cy="3809999"/>
          </a:xfrm>
        </p:spPr>
        <p:txBody>
          <a:bodyPr/>
          <a:lstStyle/>
          <a:p>
            <a:pPr marL="457200" lvl="1" indent="-457200" eaLnBrk="1" hangingPunct="1">
              <a:buNone/>
            </a:pPr>
            <a:r>
              <a:rPr lang="en-US" dirty="0" smtClean="0">
                <a:solidFill>
                  <a:schemeClr val="tx1"/>
                </a:solidFill>
                <a:latin typeface="Book Antiqua" pitchFamily="18" charset="0"/>
              </a:rPr>
              <a:t>Apply methods and techniques to</a:t>
            </a:r>
            <a:r>
              <a:rPr lang="en-US" dirty="0" smtClean="0">
                <a:latin typeface="Book Antiqua" pitchFamily="18" charset="0"/>
              </a:rPr>
              <a:t> </a:t>
            </a:r>
            <a:r>
              <a:rPr lang="en-US" dirty="0" smtClean="0">
                <a:solidFill>
                  <a:srgbClr val="A50023"/>
                </a:solidFill>
                <a:latin typeface="Book Antiqua" pitchFamily="18" charset="0"/>
                <a:ea typeface="+mn-ea"/>
                <a:cs typeface="+mn-cs"/>
              </a:rPr>
              <a:t>improve process performance.</a:t>
            </a:r>
          </a:p>
          <a:p>
            <a:pPr>
              <a:buNone/>
            </a:pPr>
            <a:r>
              <a:rPr lang="en-US" dirty="0"/>
              <a:t>By measurement we find the relationship between controllable process competencies and desired product attributes, and will be able to set appropriate performance standards.</a:t>
            </a:r>
          </a:p>
          <a:p>
            <a:pPr lvl="1">
              <a:buClr>
                <a:srgbClr val="A80000"/>
              </a:buClr>
            </a:pPr>
            <a:r>
              <a:rPr lang="en-US" dirty="0">
                <a:solidFill>
                  <a:srgbClr val="A50023"/>
                </a:solidFill>
              </a:rPr>
              <a:t>Financial performance measures</a:t>
            </a:r>
          </a:p>
          <a:p>
            <a:pPr lvl="1">
              <a:buClr>
                <a:srgbClr val="A80000"/>
              </a:buClr>
            </a:pPr>
            <a:r>
              <a:rPr lang="en-US" dirty="0">
                <a:solidFill>
                  <a:srgbClr val="A50023"/>
                </a:solidFill>
              </a:rPr>
              <a:t>External performance measures</a:t>
            </a:r>
          </a:p>
          <a:p>
            <a:pPr lvl="1">
              <a:buClr>
                <a:srgbClr val="A80000"/>
              </a:buClr>
            </a:pPr>
            <a:r>
              <a:rPr lang="en-US" dirty="0">
                <a:solidFill>
                  <a:srgbClr val="A50023"/>
                </a:solidFill>
              </a:rPr>
              <a:t>Internal performance measures</a:t>
            </a:r>
            <a:endParaRPr lang="en-US" dirty="0"/>
          </a:p>
          <a:p>
            <a:pPr marL="457200" lvl="1" indent="0" eaLnBrk="1" hangingPunct="1">
              <a:buNone/>
            </a:pPr>
            <a:endParaRPr lang="en-US" dirty="0" smtClean="0">
              <a:solidFill>
                <a:srgbClr val="A50023"/>
              </a:solidFill>
              <a:latin typeface="Book Antiqua" pitchFamily="18" charset="0"/>
              <a:ea typeface="+mn-ea"/>
              <a:cs typeface="+mn-cs"/>
            </a:endParaRPr>
          </a:p>
        </p:txBody>
      </p:sp>
    </p:spTree>
    <p:extLst>
      <p:ext uri="{BB962C8B-B14F-4D97-AF65-F5344CB8AC3E}">
        <p14:creationId xmlns:p14="http://schemas.microsoft.com/office/powerpoint/2010/main" val="25139558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en-US" sz="3200" dirty="0" smtClean="0"/>
              <a:t>Financial Measures</a:t>
            </a:r>
          </a:p>
        </p:txBody>
      </p:sp>
      <p:sp>
        <p:nvSpPr>
          <p:cNvPr id="1029" name="Rectangle 3"/>
          <p:cNvSpPr>
            <a:spLocks noGrp="1" noChangeArrowheads="1"/>
          </p:cNvSpPr>
          <p:nvPr>
            <p:ph type="body" idx="1"/>
          </p:nvPr>
        </p:nvSpPr>
        <p:spPr>
          <a:xfrm>
            <a:off x="0" y="914400"/>
            <a:ext cx="8903084" cy="5796644"/>
          </a:xfrm>
        </p:spPr>
        <p:txBody>
          <a:bodyPr/>
          <a:lstStyle/>
          <a:p>
            <a:pPr>
              <a:buFont typeface="Wingdings" pitchFamily="2" charset="2"/>
              <a:buNone/>
            </a:pPr>
            <a:r>
              <a:rPr lang="en-US" dirty="0" smtClean="0">
                <a:solidFill>
                  <a:schemeClr val="tx1"/>
                </a:solidFill>
                <a:latin typeface="Book Antiqua" pitchFamily="18" charset="0"/>
              </a:rPr>
              <a:t>Absolute measures: </a:t>
            </a:r>
          </a:p>
          <a:p>
            <a:pPr lvl="1"/>
            <a:r>
              <a:rPr lang="en-US" dirty="0" smtClean="0">
                <a:solidFill>
                  <a:schemeClr val="tx1"/>
                </a:solidFill>
                <a:latin typeface="Book Antiqua" pitchFamily="18" charset="0"/>
              </a:rPr>
              <a:t>revenues, costs, operating income, net income</a:t>
            </a:r>
          </a:p>
          <a:p>
            <a:pPr lvl="1"/>
            <a:r>
              <a:rPr lang="en-US" dirty="0" smtClean="0">
                <a:solidFill>
                  <a:schemeClr val="tx1"/>
                </a:solidFill>
                <a:latin typeface="Book Antiqua" pitchFamily="18" charset="0"/>
              </a:rPr>
              <a:t>Net Present Value (NPV) = </a:t>
            </a:r>
          </a:p>
          <a:p>
            <a:pPr>
              <a:buFont typeface="Wingdings" pitchFamily="2" charset="2"/>
              <a:buNone/>
            </a:pPr>
            <a:r>
              <a:rPr lang="en-US" dirty="0" smtClean="0">
                <a:solidFill>
                  <a:schemeClr val="tx1"/>
                </a:solidFill>
                <a:latin typeface="Book Antiqua" pitchFamily="18" charset="0"/>
              </a:rPr>
              <a:t>Relative measures:</a:t>
            </a:r>
          </a:p>
          <a:p>
            <a:pPr lvl="1"/>
            <a:r>
              <a:rPr lang="en-US" dirty="0" smtClean="0">
                <a:solidFill>
                  <a:schemeClr val="tx1"/>
                </a:solidFill>
                <a:latin typeface="Book Antiqua" pitchFamily="18" charset="0"/>
              </a:rPr>
              <a:t>ROI, ROE</a:t>
            </a:r>
          </a:p>
          <a:p>
            <a:pPr lvl="1"/>
            <a:r>
              <a:rPr lang="en-US" dirty="0" smtClean="0">
                <a:solidFill>
                  <a:schemeClr val="tx1"/>
                </a:solidFill>
                <a:latin typeface="Book Antiqua" pitchFamily="18" charset="0"/>
              </a:rPr>
              <a:t>ROA = </a:t>
            </a:r>
          </a:p>
          <a:p>
            <a:pPr>
              <a:buFont typeface="Wingdings" pitchFamily="2" charset="2"/>
              <a:buNone/>
            </a:pPr>
            <a:r>
              <a:rPr lang="en-US" dirty="0" smtClean="0">
                <a:solidFill>
                  <a:schemeClr val="tx1"/>
                </a:solidFill>
                <a:latin typeface="Book Antiqua" pitchFamily="18" charset="0"/>
              </a:rPr>
              <a:t>Survival measure:</a:t>
            </a:r>
          </a:p>
          <a:p>
            <a:pPr lvl="1"/>
            <a:r>
              <a:rPr lang="en-US" dirty="0" smtClean="0">
                <a:solidFill>
                  <a:schemeClr val="tx1"/>
                </a:solidFill>
                <a:latin typeface="Book Antiqua" pitchFamily="18" charset="0"/>
              </a:rPr>
              <a:t>cash flow</a:t>
            </a:r>
          </a:p>
        </p:txBody>
      </p:sp>
      <p:graphicFrame>
        <p:nvGraphicFramePr>
          <p:cNvPr id="1026" name="Object 4"/>
          <p:cNvGraphicFramePr>
            <a:graphicFrameLocks noChangeAspect="1"/>
          </p:cNvGraphicFramePr>
          <p:nvPr>
            <p:extLst>
              <p:ext uri="{D42A27DB-BD31-4B8C-83A1-F6EECF244321}">
                <p14:modId xmlns:p14="http://schemas.microsoft.com/office/powerpoint/2010/main" val="1369733316"/>
              </p:ext>
            </p:extLst>
          </p:nvPr>
        </p:nvGraphicFramePr>
        <p:xfrm>
          <a:off x="2057400" y="3124200"/>
          <a:ext cx="2362200" cy="727075"/>
        </p:xfrm>
        <a:graphic>
          <a:graphicData uri="http://schemas.openxmlformats.org/presentationml/2006/ole">
            <mc:AlternateContent xmlns:mc="http://schemas.openxmlformats.org/markup-compatibility/2006">
              <mc:Choice xmlns:v="urn:schemas-microsoft-com:vml" Requires="v">
                <p:oleObj spid="_x0000_s14458" name="Equation" r:id="rId4" imgW="1358640" imgH="419040" progId="Equation.3">
                  <p:embed/>
                </p:oleObj>
              </mc:Choice>
              <mc:Fallback>
                <p:oleObj name="Equation" r:id="rId4" imgW="1358640" imgH="419040" progId="Equation.3">
                  <p:embed/>
                  <p:pic>
                    <p:nvPicPr>
                      <p:cNvPr id="0" name="Picture 46"/>
                      <p:cNvPicPr>
                        <a:picLocks noChangeAspect="1" noChangeArrowheads="1"/>
                      </p:cNvPicPr>
                      <p:nvPr/>
                    </p:nvPicPr>
                    <p:blipFill>
                      <a:blip r:embed="rId5"/>
                      <a:srcRect/>
                      <a:stretch>
                        <a:fillRect/>
                      </a:stretch>
                    </p:blipFill>
                    <p:spPr bwMode="auto">
                      <a:xfrm>
                        <a:off x="2057400" y="3124200"/>
                        <a:ext cx="2362200" cy="727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5"/>
          <p:cNvGraphicFramePr>
            <a:graphicFrameLocks noChangeAspect="1"/>
          </p:cNvGraphicFramePr>
          <p:nvPr>
            <p:extLst>
              <p:ext uri="{D42A27DB-BD31-4B8C-83A1-F6EECF244321}">
                <p14:modId xmlns:p14="http://schemas.microsoft.com/office/powerpoint/2010/main" val="813370850"/>
              </p:ext>
            </p:extLst>
          </p:nvPr>
        </p:nvGraphicFramePr>
        <p:xfrm>
          <a:off x="4876800" y="1752600"/>
          <a:ext cx="912812" cy="623887"/>
        </p:xfrm>
        <a:graphic>
          <a:graphicData uri="http://schemas.openxmlformats.org/presentationml/2006/ole">
            <mc:AlternateContent xmlns:mc="http://schemas.openxmlformats.org/markup-compatibility/2006">
              <mc:Choice xmlns:v="urn:schemas-microsoft-com:vml" Requires="v">
                <p:oleObj spid="_x0000_s14459" name="Equation" r:id="rId6" imgW="647419" imgH="444307" progId="Equation.3">
                  <p:embed/>
                </p:oleObj>
              </mc:Choice>
              <mc:Fallback>
                <p:oleObj name="Equation" r:id="rId6" imgW="647419" imgH="444307" progId="Equation.3">
                  <p:embed/>
                  <p:pic>
                    <p:nvPicPr>
                      <p:cNvPr id="0" name="Picture 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6800" y="1752600"/>
                        <a:ext cx="912812" cy="623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6"/>
          <p:cNvSpPr>
            <a:spLocks noChangeArrowheads="1"/>
          </p:cNvSpPr>
          <p:nvPr/>
        </p:nvSpPr>
        <p:spPr bwMode="auto">
          <a:xfrm>
            <a:off x="215516" y="4797152"/>
            <a:ext cx="8928484" cy="1628775"/>
          </a:xfrm>
          <a:prstGeom prst="rect">
            <a:avLst/>
          </a:prstGeom>
          <a:noFill/>
          <a:ln w="9525">
            <a:noFill/>
            <a:miter lim="800000"/>
            <a:headEnd/>
            <a:tailEnd/>
          </a:ln>
        </p:spPr>
        <p:txBody>
          <a:bodyPr lIns="92075" tIns="46038" rIns="92075" bIns="46038"/>
          <a:lstStyle/>
          <a:p>
            <a:pPr marL="533400" indent="-533400" eaLnBrk="0" hangingPunct="0">
              <a:spcBef>
                <a:spcPct val="20000"/>
              </a:spcBef>
              <a:buClr>
                <a:srgbClr val="000000"/>
              </a:buClr>
              <a:buSzPct val="80000"/>
              <a:buFont typeface="Wingdings" pitchFamily="2" charset="2"/>
              <a:buNone/>
            </a:pPr>
            <a:r>
              <a:rPr lang="en-US" sz="2400" dirty="0" smtClean="0">
                <a:latin typeface="Book Antiqua" pitchFamily="18" charset="0"/>
              </a:rPr>
              <a:t>They are </a:t>
            </a:r>
            <a:r>
              <a:rPr lang="en-US" sz="2400" dirty="0">
                <a:latin typeface="Book Antiqua" pitchFamily="18" charset="0"/>
              </a:rPr>
              <a:t>lagging, aggregate, and </a:t>
            </a:r>
            <a:r>
              <a:rPr lang="en-US" sz="2400" dirty="0" smtClean="0">
                <a:latin typeface="Book Antiqua" pitchFamily="18" charset="0"/>
              </a:rPr>
              <a:t>result oriented than </a:t>
            </a:r>
            <a:r>
              <a:rPr lang="en-US" sz="2400" dirty="0">
                <a:latin typeface="Book Antiqua" pitchFamily="18" charset="0"/>
              </a:rPr>
              <a:t>action oriented</a:t>
            </a:r>
            <a:r>
              <a:rPr lang="en-US" sz="2400" dirty="0" smtClean="0">
                <a:latin typeface="Book Antiqua" pitchFamily="18" charset="0"/>
              </a:rPr>
              <a:t>. Link </a:t>
            </a:r>
            <a:r>
              <a:rPr lang="en-US" sz="2400" dirty="0">
                <a:latin typeface="Book Antiqua" pitchFamily="18" charset="0"/>
              </a:rPr>
              <a:t>financial measures with external measures which track customer satisfaction with output and internal </a:t>
            </a:r>
            <a:r>
              <a:rPr lang="en-US" sz="2400" dirty="0" smtClean="0">
                <a:latin typeface="Book Antiqua" pitchFamily="18" charset="0"/>
              </a:rPr>
              <a:t>measures </a:t>
            </a:r>
            <a:r>
              <a:rPr lang="en-US" sz="2400" dirty="0">
                <a:latin typeface="Book Antiqua" pitchFamily="18" charset="0"/>
              </a:rPr>
              <a:t>that track operational </a:t>
            </a:r>
            <a:r>
              <a:rPr lang="en-US" sz="2400" dirty="0" smtClean="0">
                <a:latin typeface="Book Antiqua" pitchFamily="18" charset="0"/>
              </a:rPr>
              <a:t>effectiveness.</a:t>
            </a:r>
            <a:endParaRPr lang="en-US" sz="2400" dirty="0">
              <a:latin typeface="Book Antiqua" pitchFamily="18" charset="0"/>
            </a:endParaRPr>
          </a:p>
        </p:txBody>
      </p:sp>
    </p:spTree>
    <p:extLst>
      <p:ext uri="{BB962C8B-B14F-4D97-AF65-F5344CB8AC3E}">
        <p14:creationId xmlns:p14="http://schemas.microsoft.com/office/powerpoint/2010/main" val="125104558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200" dirty="0" smtClean="0"/>
              <a:t>External measures</a:t>
            </a:r>
          </a:p>
        </p:txBody>
      </p:sp>
      <p:sp>
        <p:nvSpPr>
          <p:cNvPr id="15363" name="Rectangle 3"/>
          <p:cNvSpPr>
            <a:spLocks noGrp="1" noChangeArrowheads="1"/>
          </p:cNvSpPr>
          <p:nvPr>
            <p:ph type="body" idx="1"/>
          </p:nvPr>
        </p:nvSpPr>
        <p:spPr>
          <a:xfrm>
            <a:off x="-9100" y="915988"/>
            <a:ext cx="9153099" cy="5408612"/>
          </a:xfrm>
        </p:spPr>
        <p:txBody>
          <a:bodyPr/>
          <a:lstStyle/>
          <a:p>
            <a:pPr marL="533400" indent="-533400">
              <a:lnSpc>
                <a:spcPct val="90000"/>
              </a:lnSpc>
              <a:buNone/>
            </a:pPr>
            <a:r>
              <a:rPr lang="en-US" dirty="0" smtClean="0">
                <a:solidFill>
                  <a:schemeClr val="tx1"/>
                </a:solidFill>
                <a:latin typeface="Book Antiqua" pitchFamily="18" charset="0"/>
              </a:rPr>
              <a:t>External </a:t>
            </a:r>
            <a:r>
              <a:rPr lang="en-US" dirty="0">
                <a:solidFill>
                  <a:schemeClr val="tx1"/>
                </a:solidFill>
                <a:latin typeface="Book Antiqua" pitchFamily="18" charset="0"/>
              </a:rPr>
              <a:t>measures </a:t>
            </a:r>
            <a:r>
              <a:rPr lang="en-US" dirty="0" smtClean="0">
                <a:solidFill>
                  <a:schemeClr val="tx1"/>
                </a:solidFill>
                <a:latin typeface="Book Antiqua" pitchFamily="18" charset="0"/>
              </a:rPr>
              <a:t>customer satisfaction</a:t>
            </a:r>
            <a:r>
              <a:rPr lang="en-US" dirty="0">
                <a:solidFill>
                  <a:schemeClr val="tx1"/>
                </a:solidFill>
                <a:latin typeface="Book Antiqua" pitchFamily="18" charset="0"/>
              </a:rPr>
              <a:t>/ dissatisfaction</a:t>
            </a:r>
          </a:p>
          <a:p>
            <a:pPr marL="533400" indent="-533400">
              <a:lnSpc>
                <a:spcPct val="90000"/>
              </a:lnSpc>
              <a:buNone/>
            </a:pPr>
            <a:r>
              <a:rPr lang="en-US" dirty="0" smtClean="0">
                <a:solidFill>
                  <a:schemeClr val="tx1"/>
                </a:solidFill>
                <a:latin typeface="Book Antiqua" pitchFamily="18" charset="0"/>
              </a:rPr>
              <a:t> </a:t>
            </a:r>
            <a:r>
              <a:rPr lang="en-US" dirty="0">
                <a:solidFill>
                  <a:schemeClr val="tx1"/>
                </a:solidFill>
                <a:latin typeface="Book Antiqua" pitchFamily="18" charset="0"/>
              </a:rPr>
              <a:t>with </a:t>
            </a:r>
            <a:r>
              <a:rPr lang="en-US" dirty="0" smtClean="0">
                <a:solidFill>
                  <a:schemeClr val="tx1"/>
                </a:solidFill>
                <a:latin typeface="Book Antiqua" pitchFamily="18" charset="0"/>
              </a:rPr>
              <a:t>output. </a:t>
            </a:r>
            <a:endParaRPr lang="en-US" dirty="0">
              <a:solidFill>
                <a:schemeClr val="tx1"/>
              </a:solidFill>
              <a:latin typeface="Book Antiqua" pitchFamily="18" charset="0"/>
            </a:endParaRPr>
          </a:p>
          <a:p>
            <a:pPr marL="533400" indent="-533400">
              <a:lnSpc>
                <a:spcPct val="90000"/>
              </a:lnSpc>
              <a:buNone/>
            </a:pPr>
            <a:r>
              <a:rPr lang="en-US" dirty="0" smtClean="0">
                <a:solidFill>
                  <a:schemeClr val="tx1"/>
                </a:solidFill>
                <a:latin typeface="Book Antiqua" pitchFamily="18" charset="0"/>
              </a:rPr>
              <a:t>Customer satisfaction: does the product meet and exceed customer expectations in the four dimensions.</a:t>
            </a:r>
          </a:p>
          <a:p>
            <a:pPr marL="533400" indent="-533400">
              <a:lnSpc>
                <a:spcPct val="90000"/>
              </a:lnSpc>
              <a:buFont typeface="Wingdings" pitchFamily="2" charset="2"/>
              <a:buNone/>
            </a:pPr>
            <a:r>
              <a:rPr lang="en-US" dirty="0" smtClean="0">
                <a:solidFill>
                  <a:schemeClr val="tx1"/>
                </a:solidFill>
                <a:latin typeface="Book Antiqua" pitchFamily="18" charset="0"/>
              </a:rPr>
              <a:t>Customer dissatisfaction: number of warranty repairs, product recalls, field failures.</a:t>
            </a:r>
          </a:p>
          <a:p>
            <a:pPr marL="533400" indent="-533400">
              <a:lnSpc>
                <a:spcPct val="90000"/>
              </a:lnSpc>
              <a:buFont typeface="Wingdings" pitchFamily="2" charset="2"/>
              <a:buNone/>
            </a:pPr>
            <a:r>
              <a:rPr lang="en-US" dirty="0" smtClean="0">
                <a:solidFill>
                  <a:schemeClr val="tx1"/>
                </a:solidFill>
                <a:latin typeface="Book Antiqua" pitchFamily="18" charset="0"/>
              </a:rPr>
              <a:t>Weakness: are aggregate (not on individual customers), result oriented (not action oriented), lagging (not leading). </a:t>
            </a:r>
          </a:p>
          <a:p>
            <a:pPr marL="533400" indent="-533400">
              <a:lnSpc>
                <a:spcPct val="90000"/>
              </a:lnSpc>
              <a:buNone/>
            </a:pPr>
            <a:r>
              <a:rPr lang="en-US" dirty="0" smtClean="0">
                <a:solidFill>
                  <a:schemeClr val="tx1"/>
                </a:solidFill>
                <a:latin typeface="Book Antiqua" pitchFamily="18" charset="0"/>
              </a:rPr>
              <a:t>External measures must be linked to internal measures </a:t>
            </a:r>
            <a:r>
              <a:rPr lang="en-US" dirty="0">
                <a:solidFill>
                  <a:schemeClr val="tx1"/>
                </a:solidFill>
                <a:latin typeface="Book Antiqua" pitchFamily="18" charset="0"/>
              </a:rPr>
              <a:t>that track operational </a:t>
            </a:r>
            <a:r>
              <a:rPr lang="en-US" dirty="0" smtClean="0">
                <a:solidFill>
                  <a:schemeClr val="tx1"/>
                </a:solidFill>
                <a:latin typeface="Book Antiqua" pitchFamily="18" charset="0"/>
              </a:rPr>
              <a:t>effectiveness and the process manager can control</a:t>
            </a:r>
            <a:r>
              <a:rPr lang="en-US" dirty="0" smtClean="0">
                <a:latin typeface="Book Antiqua" pitchFamily="18" charset="0"/>
              </a:rPr>
              <a:t>.</a:t>
            </a:r>
          </a:p>
        </p:txBody>
      </p:sp>
    </p:spTree>
    <p:extLst>
      <p:ext uri="{BB962C8B-B14F-4D97-AF65-F5344CB8AC3E}">
        <p14:creationId xmlns:p14="http://schemas.microsoft.com/office/powerpoint/2010/main" val="27062909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200" dirty="0" smtClean="0"/>
              <a:t>Internal measures</a:t>
            </a:r>
          </a:p>
        </p:txBody>
      </p:sp>
      <p:sp>
        <p:nvSpPr>
          <p:cNvPr id="10243" name="Rectangle 3"/>
          <p:cNvSpPr>
            <a:spLocks noGrp="1" noChangeArrowheads="1"/>
          </p:cNvSpPr>
          <p:nvPr>
            <p:ph type="body" idx="1"/>
          </p:nvPr>
        </p:nvSpPr>
        <p:spPr>
          <a:xfrm>
            <a:off x="0" y="991816"/>
            <a:ext cx="9144000" cy="5256584"/>
          </a:xfrm>
        </p:spPr>
        <p:txBody>
          <a:bodyPr/>
          <a:lstStyle/>
          <a:p>
            <a:pPr marL="231775" indent="-231775">
              <a:lnSpc>
                <a:spcPct val="90000"/>
              </a:lnSpc>
              <a:buNone/>
              <a:defRPr/>
            </a:pPr>
            <a:r>
              <a:rPr lang="en-US" dirty="0" smtClean="0">
                <a:solidFill>
                  <a:schemeClr val="tx1"/>
                </a:solidFill>
                <a:latin typeface="Book Antiqua" pitchFamily="18" charset="0"/>
              </a:rPr>
              <a:t>Process managers do not directly control financial measures and external measures. They need internal operational measures that are detailed, can be directly controlled, and are linked with financial and external measures. </a:t>
            </a:r>
          </a:p>
          <a:p>
            <a:pPr marL="231775" indent="-231775">
              <a:lnSpc>
                <a:spcPct val="90000"/>
              </a:lnSpc>
              <a:buNone/>
              <a:defRPr/>
            </a:pPr>
            <a:r>
              <a:rPr lang="en-US" dirty="0" smtClean="0">
                <a:solidFill>
                  <a:schemeClr val="tx1"/>
                </a:solidFill>
                <a:latin typeface="Book Antiqua" pitchFamily="18" charset="0"/>
              </a:rPr>
              <a:t>Internal performance can then become the predictor of customer </a:t>
            </a:r>
            <a:r>
              <a:rPr lang="en-US" dirty="0" smtClean="0">
                <a:latin typeface="Book Antiqua" pitchFamily="18" charset="0"/>
              </a:rPr>
              <a:t>satisfaction/dissatisfaction, and financial performance.</a:t>
            </a:r>
          </a:p>
          <a:p>
            <a:pPr marL="533400" indent="-533400">
              <a:lnSpc>
                <a:spcPct val="80000"/>
              </a:lnSpc>
              <a:buNone/>
            </a:pPr>
            <a:r>
              <a:rPr lang="en-US" dirty="0" smtClean="0">
                <a:latin typeface="Book Antiqua" pitchFamily="18" charset="0"/>
              </a:rPr>
              <a:t>Customers: on flight time. Internal goal: average arrival / departure delays not exceed 15 minutes. Customers: Answer the phone. Internal goal: answer in less than 30 second 95% of the time.</a:t>
            </a:r>
          </a:p>
          <a:p>
            <a:pPr marL="533400" indent="-533400">
              <a:lnSpc>
                <a:spcPct val="80000"/>
              </a:lnSpc>
              <a:buNone/>
            </a:pPr>
            <a:r>
              <a:rPr lang="en-US" dirty="0" smtClean="0">
                <a:latin typeface="Book Antiqua" pitchFamily="18" charset="0"/>
              </a:rPr>
              <a:t>Customer: More models and options.  Internal goal: 30 minute set up time to switch from one product to another. Cross trained workers can do more than one task.</a:t>
            </a:r>
          </a:p>
          <a:p>
            <a:pPr marL="533400" indent="-533400">
              <a:lnSpc>
                <a:spcPct val="80000"/>
              </a:lnSpc>
              <a:buNone/>
            </a:pPr>
            <a:r>
              <a:rPr lang="en-US" dirty="0" smtClean="0">
                <a:solidFill>
                  <a:schemeClr val="tx1"/>
                </a:solidFill>
                <a:latin typeface="Book Antiqua" pitchFamily="18" charset="0"/>
              </a:rPr>
              <a:t>Customer: Quality. Internal goal:  Failure rate less than 1 in 100,000.</a:t>
            </a:r>
          </a:p>
          <a:p>
            <a:pPr marL="231775" indent="-231775">
              <a:lnSpc>
                <a:spcPct val="90000"/>
              </a:lnSpc>
              <a:buNone/>
              <a:defRPr/>
            </a:pPr>
            <a:endParaRPr lang="en-US" dirty="0" smtClean="0">
              <a:latin typeface="Book Antiqua" pitchFamily="18" charset="0"/>
            </a:endParaRPr>
          </a:p>
          <a:p>
            <a:pPr marL="0" indent="0">
              <a:lnSpc>
                <a:spcPct val="90000"/>
              </a:lnSpc>
              <a:buFont typeface="Wingdings" pitchFamily="2" charset="2"/>
              <a:buNone/>
              <a:defRPr/>
            </a:pPr>
            <a:endParaRPr lang="en-US" dirty="0" smtClean="0">
              <a:latin typeface="Book Antiqua" pitchFamily="18" charset="0"/>
            </a:endParaRPr>
          </a:p>
          <a:p>
            <a:pPr marL="25400" indent="-25400">
              <a:lnSpc>
                <a:spcPct val="90000"/>
              </a:lnSpc>
              <a:buFont typeface="Wingdings" pitchFamily="2" charset="2"/>
              <a:buNone/>
              <a:defRPr/>
            </a:pPr>
            <a:endParaRPr lang="en-US" dirty="0" smtClean="0">
              <a:latin typeface="Book Antiqua" pitchFamily="18" charset="0"/>
            </a:endParaRPr>
          </a:p>
        </p:txBody>
      </p:sp>
    </p:spTree>
    <p:extLst>
      <p:ext uri="{BB962C8B-B14F-4D97-AF65-F5344CB8AC3E}">
        <p14:creationId xmlns:p14="http://schemas.microsoft.com/office/powerpoint/2010/main" val="164962989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1" y="0"/>
            <a:ext cx="9144000" cy="838200"/>
          </a:xfrm>
        </p:spPr>
        <p:txBody>
          <a:bodyPr/>
          <a:lstStyle/>
          <a:p>
            <a:pPr eaLnBrk="1" hangingPunct="1"/>
            <a:r>
              <a:rPr lang="en-US" sz="3200" dirty="0" smtClean="0"/>
              <a:t>Financial Measures of Projects</a:t>
            </a:r>
          </a:p>
        </p:txBody>
      </p:sp>
      <p:sp>
        <p:nvSpPr>
          <p:cNvPr id="7" name="Rectangle 3"/>
          <p:cNvSpPr txBox="1">
            <a:spLocks noChangeArrowheads="1"/>
          </p:cNvSpPr>
          <p:nvPr/>
        </p:nvSpPr>
        <p:spPr bwMode="auto">
          <a:xfrm>
            <a:off x="76200" y="914400"/>
            <a:ext cx="4793776" cy="190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lnSpc>
                <a:spcPct val="150000"/>
              </a:lnSpc>
              <a:buFont typeface="Wingdings" pitchFamily="2" charset="2"/>
              <a:buChar char="v"/>
            </a:pPr>
            <a:r>
              <a:rPr lang="en-US" b="1" kern="0" dirty="0" smtClean="0"/>
              <a:t>Payback Period (PBP)</a:t>
            </a:r>
          </a:p>
          <a:p>
            <a:pPr>
              <a:lnSpc>
                <a:spcPct val="150000"/>
              </a:lnSpc>
              <a:buFont typeface="Wingdings" pitchFamily="2" charset="2"/>
              <a:buChar char="v"/>
            </a:pPr>
            <a:r>
              <a:rPr lang="en-US" b="1" kern="0" dirty="0" smtClean="0"/>
              <a:t>Net Present Value (NPV)</a:t>
            </a:r>
          </a:p>
          <a:p>
            <a:pPr>
              <a:lnSpc>
                <a:spcPct val="150000"/>
              </a:lnSpc>
              <a:buFont typeface="Wingdings" pitchFamily="2" charset="2"/>
              <a:buChar char="v"/>
            </a:pPr>
            <a:r>
              <a:rPr lang="en-US" b="1" kern="0" dirty="0" smtClean="0"/>
              <a:t>Internal Rate of Return (IRR)</a:t>
            </a:r>
          </a:p>
        </p:txBody>
      </p:sp>
      <p:pic>
        <p:nvPicPr>
          <p:cNvPr id="4" name="Picture 5" descr="MPj03154120000[1]"/>
          <p:cNvPicPr>
            <a:picLocks noChangeAspect="1" noChangeArrowheads="1"/>
          </p:cNvPicPr>
          <p:nvPr/>
        </p:nvPicPr>
        <p:blipFill>
          <a:blip r:embed="rId3" cstate="print"/>
          <a:srcRect/>
          <a:stretch>
            <a:fillRect/>
          </a:stretch>
        </p:blipFill>
        <p:spPr bwMode="auto">
          <a:xfrm>
            <a:off x="5617289" y="914400"/>
            <a:ext cx="3483462" cy="5486400"/>
          </a:xfrm>
          <a:prstGeom prst="rect">
            <a:avLst/>
          </a:prstGeom>
          <a:noFill/>
          <a:ln w="9525">
            <a:noFill/>
            <a:miter lim="800000"/>
            <a:headEnd/>
            <a:tailEnd/>
          </a:ln>
        </p:spPr>
      </p:pic>
    </p:spTree>
    <p:extLst>
      <p:ext uri="{BB962C8B-B14F-4D97-AF65-F5344CB8AC3E}">
        <p14:creationId xmlns:p14="http://schemas.microsoft.com/office/powerpoint/2010/main" val="11223934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 y="0"/>
            <a:ext cx="9144000" cy="838200"/>
          </a:xfrm>
        </p:spPr>
        <p:txBody>
          <a:bodyPr/>
          <a:lstStyle/>
          <a:p>
            <a:r>
              <a:rPr lang="en-US" sz="3200" dirty="0"/>
              <a:t>Payback Period</a:t>
            </a:r>
          </a:p>
        </p:txBody>
      </p:sp>
      <p:graphicFrame>
        <p:nvGraphicFramePr>
          <p:cNvPr id="1026" name="Object 4"/>
          <p:cNvGraphicFramePr>
            <a:graphicFrameLocks noChangeAspect="1"/>
          </p:cNvGraphicFramePr>
          <p:nvPr>
            <p:extLst>
              <p:ext uri="{D42A27DB-BD31-4B8C-83A1-F6EECF244321}">
                <p14:modId xmlns:p14="http://schemas.microsoft.com/office/powerpoint/2010/main" val="945460486"/>
              </p:ext>
            </p:extLst>
          </p:nvPr>
        </p:nvGraphicFramePr>
        <p:xfrm>
          <a:off x="304800" y="1066800"/>
          <a:ext cx="5130483" cy="990600"/>
        </p:xfrm>
        <a:graphic>
          <a:graphicData uri="http://schemas.openxmlformats.org/presentationml/2006/ole">
            <mc:AlternateContent xmlns:mc="http://schemas.openxmlformats.org/markup-compatibility/2006">
              <mc:Choice xmlns:v="urn:schemas-microsoft-com:vml" Requires="v">
                <p:oleObj spid="_x0000_s16405" name="Equation" r:id="rId4" imgW="2031840" imgH="393480" progId="Equation.3">
                  <p:embed/>
                </p:oleObj>
              </mc:Choice>
              <mc:Fallback>
                <p:oleObj name="Equation" r:id="rId4" imgW="2031840" imgH="393480" progId="Equation.3">
                  <p:embed/>
                  <p:pic>
                    <p:nvPicPr>
                      <p:cNvPr id="0" name=""/>
                      <p:cNvPicPr>
                        <a:picLocks noChangeAspect="1" noChangeArrowheads="1"/>
                      </p:cNvPicPr>
                      <p:nvPr/>
                    </p:nvPicPr>
                    <p:blipFill>
                      <a:blip r:embed="rId5"/>
                      <a:srcRect/>
                      <a:stretch>
                        <a:fillRect/>
                      </a:stretch>
                    </p:blipFill>
                    <p:spPr bwMode="auto">
                      <a:xfrm>
                        <a:off x="304800" y="1066800"/>
                        <a:ext cx="5130483" cy="990600"/>
                      </a:xfrm>
                      <a:prstGeom prst="rect">
                        <a:avLst/>
                      </a:prstGeom>
                      <a:noFill/>
                    </p:spPr>
                  </p:pic>
                </p:oleObj>
              </mc:Fallback>
            </mc:AlternateContent>
          </a:graphicData>
        </a:graphic>
      </p:graphicFrame>
      <p:sp>
        <p:nvSpPr>
          <p:cNvPr id="9" name="Rectangle 3"/>
          <p:cNvSpPr txBox="1">
            <a:spLocks noChangeArrowheads="1"/>
          </p:cNvSpPr>
          <p:nvPr/>
        </p:nvSpPr>
        <p:spPr bwMode="auto">
          <a:xfrm>
            <a:off x="228599" y="3352800"/>
            <a:ext cx="8686801" cy="3048000"/>
          </a:xfrm>
          <a:prstGeom prst="rect">
            <a:avLst/>
          </a:prstGeom>
          <a:noFill/>
          <a:ln w="9525">
            <a:noFill/>
            <a:miter lim="800000"/>
            <a:headEnd/>
            <a:tailEnd/>
          </a:ln>
        </p:spPr>
        <p:txBody>
          <a:bodyPr/>
          <a:lstStyle/>
          <a:p>
            <a:pPr eaLnBrk="0" hangingPunct="0">
              <a:spcBef>
                <a:spcPct val="50000"/>
              </a:spcBef>
            </a:pPr>
            <a:r>
              <a:rPr lang="en-US" sz="2400" dirty="0" smtClean="0">
                <a:latin typeface="Book Antiqua" pitchFamily="18" charset="0"/>
                <a:cs typeface="Arial" charset="0"/>
              </a:rPr>
              <a:t>A </a:t>
            </a:r>
            <a:r>
              <a:rPr lang="en-US" sz="2400" dirty="0">
                <a:latin typeface="Book Antiqua" pitchFamily="18" charset="0"/>
                <a:cs typeface="Arial" charset="0"/>
              </a:rPr>
              <a:t>project costs $100,000 and is expected to save the company $</a:t>
            </a:r>
            <a:r>
              <a:rPr lang="en-US" sz="2400" dirty="0" smtClean="0">
                <a:latin typeface="Book Antiqua" pitchFamily="18" charset="0"/>
                <a:cs typeface="Arial" charset="0"/>
              </a:rPr>
              <a:t>25,000 </a:t>
            </a:r>
            <a:r>
              <a:rPr lang="en-US" sz="2400" dirty="0">
                <a:latin typeface="Book Antiqua" pitchFamily="18" charset="0"/>
                <a:cs typeface="Arial" charset="0"/>
              </a:rPr>
              <a:t>per </a:t>
            </a:r>
            <a:r>
              <a:rPr lang="en-US" sz="2400" dirty="0" smtClean="0">
                <a:latin typeface="Book Antiqua" pitchFamily="18" charset="0"/>
                <a:cs typeface="Arial" charset="0"/>
              </a:rPr>
              <a:t>year.</a:t>
            </a:r>
          </a:p>
          <a:p>
            <a:pPr eaLnBrk="0" hangingPunct="0">
              <a:spcBef>
                <a:spcPct val="50000"/>
              </a:spcBef>
            </a:pPr>
            <a:r>
              <a:rPr lang="en-US" sz="2400" smtClean="0">
                <a:latin typeface="Book Antiqua" pitchFamily="18" charset="0"/>
                <a:cs typeface="Arial" charset="0"/>
              </a:rPr>
              <a:t>Suppose </a:t>
            </a:r>
            <a:r>
              <a:rPr lang="en-US" sz="2400" dirty="0" smtClean="0">
                <a:latin typeface="Book Antiqua" pitchFamily="18" charset="0"/>
                <a:cs typeface="Arial" charset="0"/>
              </a:rPr>
              <a:t>tax rate is 20%.</a:t>
            </a:r>
          </a:p>
          <a:p>
            <a:pPr eaLnBrk="0" hangingPunct="0">
              <a:spcBef>
                <a:spcPct val="50000"/>
              </a:spcBef>
            </a:pPr>
            <a:r>
              <a:rPr lang="en-US" sz="2400" dirty="0" smtClean="0">
                <a:latin typeface="Book Antiqua" pitchFamily="18" charset="0"/>
                <a:cs typeface="Arial" charset="0"/>
              </a:rPr>
              <a:t>0.20( 25,000) = 5,000</a:t>
            </a:r>
          </a:p>
          <a:p>
            <a:pPr eaLnBrk="0" hangingPunct="0">
              <a:spcBef>
                <a:spcPct val="50000"/>
              </a:spcBef>
            </a:pPr>
            <a:r>
              <a:rPr lang="en-US" sz="2400" dirty="0" smtClean="0">
                <a:latin typeface="Book Antiqua" pitchFamily="18" charset="0"/>
                <a:cs typeface="Arial" charset="0"/>
              </a:rPr>
              <a:t>25,000-5,000= 20,000</a:t>
            </a:r>
            <a:endParaRPr lang="en-US" sz="2400" dirty="0">
              <a:latin typeface="Book Antiqua" pitchFamily="18" charset="0"/>
              <a:cs typeface="Arial" charset="0"/>
            </a:endParaRPr>
          </a:p>
          <a:p>
            <a:pPr eaLnBrk="0" hangingPunct="0">
              <a:spcBef>
                <a:spcPct val="20000"/>
              </a:spcBef>
              <a:buFont typeface="Wingdings" pitchFamily="1" charset="2"/>
              <a:buNone/>
            </a:pPr>
            <a:r>
              <a:rPr lang="en-US" sz="2400" dirty="0" smtClean="0">
                <a:latin typeface="Book Antiqua" pitchFamily="18" charset="0"/>
                <a:cs typeface="Arial" charset="0"/>
              </a:rPr>
              <a:t>PBP </a:t>
            </a:r>
            <a:r>
              <a:rPr lang="en-US" sz="2400" dirty="0">
                <a:latin typeface="Book Antiqua" pitchFamily="18" charset="0"/>
                <a:cs typeface="Arial" charset="0"/>
              </a:rPr>
              <a:t>= $100,000 / $20,000 = 5 </a:t>
            </a:r>
            <a:r>
              <a:rPr lang="en-US" sz="2400" dirty="0" smtClean="0">
                <a:latin typeface="Book Antiqua" pitchFamily="18" charset="0"/>
                <a:cs typeface="Arial" charset="0"/>
              </a:rPr>
              <a:t>years</a:t>
            </a:r>
            <a:endParaRPr lang="en-US" sz="2400" dirty="0">
              <a:latin typeface="Book Antiqua" pitchFamily="18" charset="0"/>
              <a:cs typeface="Arial" charset="0"/>
            </a:endParaRPr>
          </a:p>
        </p:txBody>
      </p:sp>
      <p:sp>
        <p:nvSpPr>
          <p:cNvPr id="6" name="Rectangle 3"/>
          <p:cNvSpPr txBox="1">
            <a:spLocks noChangeArrowheads="1"/>
          </p:cNvSpPr>
          <p:nvPr/>
        </p:nvSpPr>
        <p:spPr bwMode="auto">
          <a:xfrm>
            <a:off x="197706" y="2286000"/>
            <a:ext cx="8686801" cy="838200"/>
          </a:xfrm>
          <a:prstGeom prst="rect">
            <a:avLst/>
          </a:prstGeom>
          <a:noFill/>
          <a:ln w="9525">
            <a:noFill/>
            <a:miter lim="800000"/>
            <a:headEnd/>
            <a:tailEnd/>
          </a:ln>
        </p:spPr>
        <p:txBody>
          <a:bodyPr/>
          <a:lstStyle/>
          <a:p>
            <a:pPr eaLnBrk="0" hangingPunct="0">
              <a:spcBef>
                <a:spcPct val="50000"/>
              </a:spcBef>
            </a:pPr>
            <a:r>
              <a:rPr lang="en-US" sz="2400" dirty="0">
                <a:latin typeface="Book Antiqua" pitchFamily="18" charset="0"/>
                <a:cs typeface="Arial" charset="0"/>
              </a:rPr>
              <a:t>Number of years needed for the project to repay its initial </a:t>
            </a:r>
            <a:r>
              <a:rPr lang="en-US" sz="2400" dirty="0" smtClean="0">
                <a:latin typeface="Book Antiqua" pitchFamily="18" charset="0"/>
                <a:cs typeface="Arial" charset="0"/>
              </a:rPr>
              <a:t>investment</a:t>
            </a:r>
            <a:r>
              <a:rPr lang="en-US" sz="2400" dirty="0">
                <a:latin typeface="Book Antiqua" pitchFamily="18" charset="0"/>
                <a:cs typeface="Arial" charset="0"/>
              </a:rPr>
              <a:t>. </a:t>
            </a:r>
          </a:p>
        </p:txBody>
      </p:sp>
    </p:spTree>
    <p:extLst>
      <p:ext uri="{BB962C8B-B14F-4D97-AF65-F5344CB8AC3E}">
        <p14:creationId xmlns:p14="http://schemas.microsoft.com/office/powerpoint/2010/main" val="5512634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dissolv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dissolv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dissolv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dissolve">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1" y="0"/>
            <a:ext cx="9144000" cy="838200"/>
          </a:xfrm>
        </p:spPr>
        <p:txBody>
          <a:bodyPr/>
          <a:lstStyle/>
          <a:p>
            <a:r>
              <a:rPr lang="en-US" sz="3200" dirty="0" smtClean="0"/>
              <a:t>Net Income vs. Net Cash Inflow</a:t>
            </a:r>
            <a:endParaRPr lang="en-US" sz="3200" dirty="0"/>
          </a:p>
        </p:txBody>
      </p:sp>
      <p:sp>
        <p:nvSpPr>
          <p:cNvPr id="9" name="Rectangle 3"/>
          <p:cNvSpPr txBox="1">
            <a:spLocks noChangeArrowheads="1"/>
          </p:cNvSpPr>
          <p:nvPr/>
        </p:nvSpPr>
        <p:spPr bwMode="auto">
          <a:xfrm>
            <a:off x="-38669" y="914400"/>
            <a:ext cx="9182669" cy="2286000"/>
          </a:xfrm>
          <a:prstGeom prst="rect">
            <a:avLst/>
          </a:prstGeom>
          <a:noFill/>
          <a:ln w="9525">
            <a:noFill/>
            <a:miter lim="800000"/>
            <a:headEnd/>
            <a:tailEnd/>
          </a:ln>
        </p:spPr>
        <p:txBody>
          <a:bodyPr/>
          <a:lstStyle/>
          <a:p>
            <a:pPr marL="0" marR="0">
              <a:spcBef>
                <a:spcPts val="0"/>
              </a:spcBef>
              <a:spcAft>
                <a:spcPts val="0"/>
              </a:spcAft>
            </a:pPr>
            <a:r>
              <a:rPr lang="en-US" sz="2400" dirty="0" smtClean="0">
                <a:latin typeface="Book Antiqua" pitchFamily="18" charset="0"/>
                <a:ea typeface="Times New Roman"/>
              </a:rPr>
              <a:t>The </a:t>
            </a:r>
            <a:r>
              <a:rPr lang="en-US" sz="2400" dirty="0">
                <a:latin typeface="Book Antiqua" pitchFamily="18" charset="0"/>
                <a:ea typeface="Times New Roman"/>
              </a:rPr>
              <a:t>initial investment of a project at the </a:t>
            </a:r>
            <a:r>
              <a:rPr lang="en-US" sz="2400" b="1" dirty="0">
                <a:solidFill>
                  <a:srgbClr val="C00000"/>
                </a:solidFill>
                <a:latin typeface="Book Antiqua" pitchFamily="18" charset="0"/>
                <a:ea typeface="Times New Roman"/>
              </a:rPr>
              <a:t>end of year 0 is 10 million </a:t>
            </a:r>
            <a:r>
              <a:rPr lang="en-US" sz="2400" dirty="0">
                <a:latin typeface="Book Antiqua" pitchFamily="18" charset="0"/>
                <a:ea typeface="Times New Roman"/>
              </a:rPr>
              <a:t>dollars. </a:t>
            </a:r>
            <a:r>
              <a:rPr lang="en-US" sz="2400" b="1" dirty="0">
                <a:solidFill>
                  <a:srgbClr val="C00000"/>
                </a:solidFill>
                <a:latin typeface="Book Antiqua" pitchFamily="18" charset="0"/>
                <a:ea typeface="Times New Roman"/>
              </a:rPr>
              <a:t>Depreciation</a:t>
            </a:r>
            <a:r>
              <a:rPr lang="en-US" sz="2400" dirty="0">
                <a:latin typeface="Book Antiqua" pitchFamily="18" charset="0"/>
                <a:ea typeface="Times New Roman"/>
              </a:rPr>
              <a:t> is computed using </a:t>
            </a:r>
            <a:r>
              <a:rPr lang="en-US" sz="2400" b="1" dirty="0">
                <a:solidFill>
                  <a:srgbClr val="C00000"/>
                </a:solidFill>
                <a:latin typeface="Book Antiqua" pitchFamily="18" charset="0"/>
                <a:ea typeface="Times New Roman"/>
              </a:rPr>
              <a:t>straight-line </a:t>
            </a:r>
            <a:r>
              <a:rPr lang="en-US" sz="2400" dirty="0">
                <a:latin typeface="Book Antiqua" pitchFamily="18" charset="0"/>
                <a:ea typeface="Times New Roman"/>
              </a:rPr>
              <a:t>method with accounting </a:t>
            </a:r>
            <a:r>
              <a:rPr lang="en-US" sz="2400" b="1" dirty="0">
                <a:solidFill>
                  <a:srgbClr val="C00000"/>
                </a:solidFill>
                <a:latin typeface="Book Antiqua" pitchFamily="18" charset="0"/>
                <a:ea typeface="Times New Roman"/>
              </a:rPr>
              <a:t>life of five years </a:t>
            </a:r>
            <a:r>
              <a:rPr lang="en-US" sz="2400" dirty="0">
                <a:latin typeface="Book Antiqua" pitchFamily="18" charset="0"/>
                <a:ea typeface="Times New Roman"/>
              </a:rPr>
              <a:t>and </a:t>
            </a:r>
            <a:r>
              <a:rPr lang="en-US" sz="2400" b="1" dirty="0">
                <a:solidFill>
                  <a:srgbClr val="C00000"/>
                </a:solidFill>
                <a:latin typeface="Book Antiqua" pitchFamily="18" charset="0"/>
                <a:ea typeface="Times New Roman"/>
              </a:rPr>
              <a:t>zero salvage </a:t>
            </a:r>
            <a:r>
              <a:rPr lang="en-US" sz="2400" dirty="0">
                <a:latin typeface="Book Antiqua" pitchFamily="18" charset="0"/>
                <a:ea typeface="Times New Roman"/>
              </a:rPr>
              <a:t>value. </a:t>
            </a:r>
            <a:r>
              <a:rPr lang="en-US" sz="2400" b="1" dirty="0">
                <a:solidFill>
                  <a:srgbClr val="C00000"/>
                </a:solidFill>
                <a:latin typeface="Book Antiqua" pitchFamily="18" charset="0"/>
                <a:ea typeface="Times New Roman"/>
              </a:rPr>
              <a:t>Net income before tax and depreciation is 3 million dollars per year</a:t>
            </a:r>
            <a:r>
              <a:rPr lang="en-US" sz="2400" dirty="0">
                <a:latin typeface="Book Antiqua" pitchFamily="18" charset="0"/>
                <a:ea typeface="Times New Roman"/>
              </a:rPr>
              <a:t>. The </a:t>
            </a:r>
            <a:r>
              <a:rPr lang="en-US" sz="2400" b="1" dirty="0">
                <a:solidFill>
                  <a:srgbClr val="C00000"/>
                </a:solidFill>
                <a:latin typeface="Book Antiqua" pitchFamily="18" charset="0"/>
                <a:ea typeface="Times New Roman"/>
              </a:rPr>
              <a:t>tax rate is 40%. </a:t>
            </a:r>
            <a:r>
              <a:rPr lang="en-US" sz="2400" dirty="0" smtClean="0">
                <a:latin typeface="Book Antiqua" pitchFamily="18" charset="0"/>
                <a:ea typeface="Times New Roman"/>
              </a:rPr>
              <a:t>Compute </a:t>
            </a:r>
            <a:r>
              <a:rPr lang="en-US" sz="2400" dirty="0">
                <a:latin typeface="Book Antiqua" pitchFamily="18" charset="0"/>
                <a:ea typeface="Times New Roman"/>
              </a:rPr>
              <a:t>net </a:t>
            </a:r>
            <a:r>
              <a:rPr lang="en-US" sz="2400" dirty="0" smtClean="0">
                <a:latin typeface="Book Antiqua" pitchFamily="18" charset="0"/>
                <a:ea typeface="Times New Roman"/>
              </a:rPr>
              <a:t>income after tax in Year 1. Compute </a:t>
            </a:r>
            <a:r>
              <a:rPr lang="en-US" sz="2400" dirty="0">
                <a:latin typeface="Book Antiqua" pitchFamily="18" charset="0"/>
                <a:ea typeface="Times New Roman"/>
              </a:rPr>
              <a:t>net </a:t>
            </a:r>
            <a:r>
              <a:rPr lang="en-US" sz="2400" dirty="0" smtClean="0">
                <a:latin typeface="Book Antiqua" pitchFamily="18" charset="0"/>
                <a:ea typeface="Times New Roman"/>
              </a:rPr>
              <a:t>cash </a:t>
            </a:r>
            <a:r>
              <a:rPr lang="en-US" sz="2400" dirty="0">
                <a:latin typeface="Book Antiqua" pitchFamily="18" charset="0"/>
                <a:ea typeface="Times New Roman"/>
              </a:rPr>
              <a:t>inflow </a:t>
            </a:r>
            <a:r>
              <a:rPr lang="en-US" sz="2400" dirty="0" smtClean="0">
                <a:latin typeface="Book Antiqua" pitchFamily="18" charset="0"/>
                <a:ea typeface="Times New Roman"/>
              </a:rPr>
              <a:t>in Year </a:t>
            </a:r>
            <a:r>
              <a:rPr lang="en-US" sz="2400" dirty="0">
                <a:latin typeface="Book Antiqua" pitchFamily="18" charset="0"/>
                <a:ea typeface="Times New Roman"/>
              </a:rPr>
              <a:t>1</a:t>
            </a:r>
            <a:r>
              <a:rPr lang="en-US" sz="2400" dirty="0" smtClean="0">
                <a:latin typeface="Book Antiqua" pitchFamily="18" charset="0"/>
                <a:ea typeface="Times New Roman"/>
              </a:rPr>
              <a:t>. Compute PBP. </a:t>
            </a:r>
          </a:p>
          <a:p>
            <a:pPr>
              <a:spcBef>
                <a:spcPts val="0"/>
              </a:spcBef>
              <a:spcAft>
                <a:spcPts val="0"/>
              </a:spcAft>
            </a:pPr>
            <a:endParaRPr lang="en-US" sz="1400" dirty="0">
              <a:latin typeface="Book Antiqua" pitchFamily="18" charset="0"/>
              <a:ea typeface="Times New Roman"/>
            </a:endParaRPr>
          </a:p>
        </p:txBody>
      </p:sp>
      <p:sp>
        <p:nvSpPr>
          <p:cNvPr id="7" name="Rectangle 3"/>
          <p:cNvSpPr txBox="1">
            <a:spLocks noChangeArrowheads="1"/>
          </p:cNvSpPr>
          <p:nvPr/>
        </p:nvSpPr>
        <p:spPr bwMode="auto">
          <a:xfrm>
            <a:off x="0" y="3352800"/>
            <a:ext cx="9182669" cy="3124200"/>
          </a:xfrm>
          <a:prstGeom prst="rect">
            <a:avLst/>
          </a:prstGeom>
          <a:noFill/>
          <a:ln w="9525">
            <a:noFill/>
            <a:miter lim="800000"/>
            <a:headEnd/>
            <a:tailEnd/>
          </a:ln>
        </p:spPr>
        <p:txBody>
          <a:bodyPr/>
          <a:lstStyle/>
          <a:p>
            <a:pPr marL="0" marR="0">
              <a:spcBef>
                <a:spcPts val="0"/>
              </a:spcBef>
              <a:spcAft>
                <a:spcPts val="0"/>
              </a:spcAft>
            </a:pPr>
            <a:r>
              <a:rPr lang="en-US" sz="2400" dirty="0" smtClean="0">
                <a:latin typeface="Book Antiqua" pitchFamily="18" charset="0"/>
                <a:ea typeface="Times New Roman"/>
              </a:rPr>
              <a:t>Net </a:t>
            </a:r>
            <a:r>
              <a:rPr lang="en-US" sz="2400" dirty="0">
                <a:latin typeface="Book Antiqua" pitchFamily="18" charset="0"/>
                <a:ea typeface="Times New Roman"/>
              </a:rPr>
              <a:t>Income Before Tax and Depreciation 	3</a:t>
            </a:r>
          </a:p>
          <a:p>
            <a:pPr marL="0" marR="0">
              <a:spcBef>
                <a:spcPts val="0"/>
              </a:spcBef>
              <a:spcAft>
                <a:spcPts val="0"/>
              </a:spcAft>
            </a:pPr>
            <a:r>
              <a:rPr lang="en-US" sz="2400" dirty="0">
                <a:latin typeface="Book Antiqua" pitchFamily="18" charset="0"/>
                <a:ea typeface="Times New Roman"/>
              </a:rPr>
              <a:t>Depreciation 					</a:t>
            </a:r>
            <a:r>
              <a:rPr lang="en-US" sz="2400" dirty="0" smtClean="0">
                <a:latin typeface="Book Antiqua" pitchFamily="18" charset="0"/>
                <a:ea typeface="Times New Roman"/>
              </a:rPr>
              <a:t>	2</a:t>
            </a:r>
            <a:endParaRPr lang="en-US" sz="2400" dirty="0">
              <a:latin typeface="Book Antiqua" pitchFamily="18" charset="0"/>
              <a:ea typeface="Times New Roman"/>
            </a:endParaRPr>
          </a:p>
          <a:p>
            <a:pPr marL="0" marR="0">
              <a:spcBef>
                <a:spcPts val="0"/>
              </a:spcBef>
              <a:spcAft>
                <a:spcPts val="0"/>
              </a:spcAft>
            </a:pPr>
            <a:r>
              <a:rPr lang="en-US" sz="2400" dirty="0">
                <a:latin typeface="Book Antiqua" pitchFamily="18" charset="0"/>
                <a:ea typeface="Times New Roman"/>
              </a:rPr>
              <a:t>Income Before Tax				</a:t>
            </a:r>
            <a:r>
              <a:rPr lang="en-US" sz="2400" dirty="0" smtClean="0">
                <a:latin typeface="Book Antiqua" pitchFamily="18" charset="0"/>
                <a:ea typeface="Times New Roman"/>
              </a:rPr>
              <a:t>	1</a:t>
            </a:r>
            <a:endParaRPr lang="en-US" sz="2400" dirty="0">
              <a:latin typeface="Book Antiqua" pitchFamily="18" charset="0"/>
              <a:ea typeface="Times New Roman"/>
            </a:endParaRPr>
          </a:p>
          <a:p>
            <a:pPr marL="0" marR="0">
              <a:spcBef>
                <a:spcPts val="0"/>
              </a:spcBef>
              <a:spcAft>
                <a:spcPts val="0"/>
              </a:spcAft>
            </a:pPr>
            <a:r>
              <a:rPr lang="en-US" sz="2400" dirty="0">
                <a:latin typeface="Book Antiqua" pitchFamily="18" charset="0"/>
                <a:ea typeface="Times New Roman"/>
              </a:rPr>
              <a:t>Tax						</a:t>
            </a:r>
            <a:r>
              <a:rPr lang="en-US" sz="2400" dirty="0" smtClean="0">
                <a:latin typeface="Book Antiqua" pitchFamily="18" charset="0"/>
                <a:ea typeface="Times New Roman"/>
              </a:rPr>
              <a:t>	0.4</a:t>
            </a:r>
            <a:endParaRPr lang="en-US" sz="2400" dirty="0">
              <a:latin typeface="Book Antiqua" pitchFamily="18" charset="0"/>
              <a:ea typeface="Times New Roman"/>
            </a:endParaRPr>
          </a:p>
          <a:p>
            <a:pPr marL="0" marR="0">
              <a:spcBef>
                <a:spcPts val="0"/>
              </a:spcBef>
              <a:spcAft>
                <a:spcPts val="0"/>
              </a:spcAft>
            </a:pPr>
            <a:r>
              <a:rPr lang="en-US" sz="2400" dirty="0">
                <a:latin typeface="Book Antiqua" pitchFamily="18" charset="0"/>
                <a:ea typeface="Times New Roman"/>
              </a:rPr>
              <a:t>Net Income After Tax				0.6</a:t>
            </a:r>
          </a:p>
          <a:p>
            <a:pPr marL="0" marR="0">
              <a:spcBef>
                <a:spcPts val="0"/>
              </a:spcBef>
              <a:spcAft>
                <a:spcPts val="0"/>
              </a:spcAft>
            </a:pPr>
            <a:r>
              <a:rPr lang="en-US" sz="2400" dirty="0">
                <a:latin typeface="Book Antiqua" pitchFamily="18" charset="0"/>
                <a:ea typeface="Times New Roman"/>
              </a:rPr>
              <a:t>Cash Flow of Depreciation			</a:t>
            </a:r>
            <a:r>
              <a:rPr lang="en-US" sz="2400" dirty="0" smtClean="0">
                <a:latin typeface="Book Antiqua" pitchFamily="18" charset="0"/>
                <a:ea typeface="Times New Roman"/>
              </a:rPr>
              <a:t>	2</a:t>
            </a:r>
            <a:endParaRPr lang="en-US" sz="2400" dirty="0">
              <a:latin typeface="Book Antiqua" pitchFamily="18" charset="0"/>
              <a:ea typeface="Times New Roman"/>
            </a:endParaRPr>
          </a:p>
          <a:p>
            <a:pPr marL="0" marR="0">
              <a:spcBef>
                <a:spcPts val="0"/>
              </a:spcBef>
              <a:spcAft>
                <a:spcPts val="0"/>
              </a:spcAft>
            </a:pPr>
            <a:r>
              <a:rPr lang="en-US" sz="2400" dirty="0">
                <a:latin typeface="Book Antiqua" pitchFamily="18" charset="0"/>
                <a:ea typeface="Times New Roman"/>
              </a:rPr>
              <a:t>Net cash flow 					2.6 </a:t>
            </a:r>
            <a:endParaRPr lang="en-US" sz="2400" dirty="0" smtClean="0">
              <a:latin typeface="Book Antiqua" pitchFamily="18" charset="0"/>
              <a:ea typeface="Times New Roman"/>
            </a:endParaRPr>
          </a:p>
          <a:p>
            <a:pPr marL="0" marR="0">
              <a:spcBef>
                <a:spcPts val="0"/>
              </a:spcBef>
              <a:spcAft>
                <a:spcPts val="0"/>
              </a:spcAft>
            </a:pPr>
            <a:r>
              <a:rPr lang="en-US" sz="2400" dirty="0" smtClean="0">
                <a:effectLst/>
                <a:latin typeface="Book Antiqua" pitchFamily="18" charset="0"/>
                <a:ea typeface="Times New Roman"/>
              </a:rPr>
              <a:t>PBP 10/2.6 = 3.85 years</a:t>
            </a:r>
            <a:endParaRPr lang="en-US" sz="2400" dirty="0">
              <a:effectLst/>
              <a:latin typeface="Book Antiqua" pitchFamily="18" charset="0"/>
              <a:ea typeface="Times New Roman"/>
            </a:endParaRPr>
          </a:p>
        </p:txBody>
      </p:sp>
    </p:spTree>
    <p:extLst>
      <p:ext uri="{BB962C8B-B14F-4D97-AF65-F5344CB8AC3E}">
        <p14:creationId xmlns:p14="http://schemas.microsoft.com/office/powerpoint/2010/main" val="33240075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ssolv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ssolv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dissolv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dissolve">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12783</TotalTime>
  <Words>508</Words>
  <Application>Microsoft Office PowerPoint</Application>
  <PresentationFormat>On-screen Show (4:3)</PresentationFormat>
  <Paragraphs>58</Paragraphs>
  <Slides>8</Slides>
  <Notes>8</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8</vt:i4>
      </vt:variant>
    </vt:vector>
  </HeadingPairs>
  <TitlesOfParts>
    <vt:vector size="13" baseType="lpstr">
      <vt:lpstr>Lean Thinking Final.ppt</vt:lpstr>
      <vt:lpstr>1_Lean Thinking Final</vt:lpstr>
      <vt:lpstr>Lean Thinking Final</vt:lpstr>
      <vt:lpstr>2_Lean Thinking Final</vt:lpstr>
      <vt:lpstr>Equation</vt:lpstr>
      <vt:lpstr>Process View &amp;  Strategy  Part 3. Performance Measures    Based on the Book: Managing Business Process Flow.</vt:lpstr>
      <vt:lpstr>Operations Management</vt:lpstr>
      <vt:lpstr>Financial Measures</vt:lpstr>
      <vt:lpstr>External measures</vt:lpstr>
      <vt:lpstr>Internal measures</vt:lpstr>
      <vt:lpstr>Financial Measures of Projects</vt:lpstr>
      <vt:lpstr>Payback Period</vt:lpstr>
      <vt:lpstr>Net Income vs. Net Cash Inflow</vt:lpstr>
    </vt:vector>
  </TitlesOfParts>
  <Company>CSU,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357</cp:revision>
  <dcterms:created xsi:type="dcterms:W3CDTF">2013-08-08T17:53:12Z</dcterms:created>
  <dcterms:modified xsi:type="dcterms:W3CDTF">2014-09-19T22:01:51Z</dcterms:modified>
</cp:coreProperties>
</file>