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6" r:id="rId3"/>
    <p:sldMasterId id="2147483660" r:id="rId4"/>
  </p:sldMasterIdLst>
  <p:notesMasterIdLst>
    <p:notesMasterId r:id="rId22"/>
  </p:notesMasterIdLst>
  <p:handoutMasterIdLst>
    <p:handoutMasterId r:id="rId23"/>
  </p:handoutMasterIdLst>
  <p:sldIdLst>
    <p:sldId id="352" r:id="rId5"/>
    <p:sldId id="374" r:id="rId6"/>
    <p:sldId id="375" r:id="rId7"/>
    <p:sldId id="376" r:id="rId8"/>
    <p:sldId id="357" r:id="rId9"/>
    <p:sldId id="358" r:id="rId10"/>
    <p:sldId id="359" r:id="rId11"/>
    <p:sldId id="363" r:id="rId12"/>
    <p:sldId id="364" r:id="rId13"/>
    <p:sldId id="360" r:id="rId14"/>
    <p:sldId id="361" r:id="rId15"/>
    <p:sldId id="362" r:id="rId16"/>
    <p:sldId id="365" r:id="rId17"/>
    <p:sldId id="366" r:id="rId18"/>
    <p:sldId id="372" r:id="rId19"/>
    <p:sldId id="367" r:id="rId20"/>
    <p:sldId id="373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C3C8EE"/>
    <a:srgbClr val="EEFFFF"/>
    <a:srgbClr val="DDEEFF"/>
    <a:srgbClr val="D519B1"/>
    <a:srgbClr val="000078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60"/>
  </p:normalViewPr>
  <p:slideViewPr>
    <p:cSldViewPr>
      <p:cViewPr varScale="1">
        <p:scale>
          <a:sx n="129" d="100"/>
          <a:sy n="129" d="100"/>
        </p:scale>
        <p:origin x="11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10/3/2016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061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856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194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37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174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0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056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51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2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990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400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575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3745031" y="6553199"/>
            <a:ext cx="3646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     August , 2013 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Process View &amp; Operations Strategy</a:t>
            </a:r>
            <a:r>
              <a:rPr lang="en-US" sz="1200" b="1" i="1" dirty="0" smtClean="0">
                <a:solidFill>
                  <a:schemeClr val="tx1"/>
                </a:solidFill>
              </a:rPr>
              <a:t>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6.xml"/><Relationship Id="rId7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7.xlsx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11" Type="http://schemas.openxmlformats.org/officeDocument/2006/relationships/package" Target="../embeddings/Microsoft_Excel_Worksheet8.xlsx"/><Relationship Id="rId5" Type="http://schemas.openxmlformats.org/officeDocument/2006/relationships/package" Target="../embeddings/Microsoft_Excel_Worksheet6.xlsx"/><Relationship Id="rId15" Type="http://schemas.openxmlformats.org/officeDocument/2006/relationships/image" Target="../media/image10.e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emf"/><Relationship Id="rId14" Type="http://schemas.openxmlformats.org/officeDocument/2006/relationships/package" Target="../embeddings/Microsoft_Excel_Worksheet9.xlsx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emf"/><Relationship Id="rId5" Type="http://schemas.openxmlformats.org/officeDocument/2006/relationships/package" Target="../embeddings/Microsoft_Excel_Worksheet10.xlsx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.emf"/><Relationship Id="rId5" Type="http://schemas.openxmlformats.org/officeDocument/2006/relationships/image" Target="../media/image1.emf"/><Relationship Id="rId10" Type="http://schemas.openxmlformats.org/officeDocument/2006/relationships/package" Target="../embeddings/Microsoft_Excel_Worksheet3.xlsx"/><Relationship Id="rId4" Type="http://schemas.openxmlformats.org/officeDocument/2006/relationships/package" Target="../embeddings/Microsoft_Excel_Worksheet1.xlsx"/><Relationship Id="rId9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0341" y="990600"/>
            <a:ext cx="9144000" cy="5562600"/>
          </a:xfrm>
        </p:spPr>
        <p:txBody>
          <a:bodyPr/>
          <a:lstStyle/>
          <a:p>
            <a:r>
              <a:rPr lang="en-US" dirty="0" smtClean="0"/>
              <a:t>Process View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Strategy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/>
              <a:t>Part 3. Performance Measures</a:t>
            </a:r>
            <a:br>
              <a:rPr lang="en-US" sz="3600" dirty="0" smtClean="0"/>
            </a:br>
            <a:r>
              <a:rPr lang="en-US" sz="3600" dirty="0" smtClean="0"/>
              <a:t>NPV-IRR </a:t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Based on the Book: Managing Business Process Flow.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386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cs typeface="Arial" charset="0"/>
              </a:rPr>
              <a:t>Net Present Value (NPV)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548196"/>
              </p:ext>
            </p:extLst>
          </p:nvPr>
        </p:nvGraphicFramePr>
        <p:xfrm>
          <a:off x="1371600" y="990600"/>
          <a:ext cx="5830888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4" imgW="1993680" imgH="431640" progId="Equation.3">
                  <p:embed/>
                </p:oleObj>
              </mc:Choice>
              <mc:Fallback>
                <p:oleObj name="Equation" r:id="rId4" imgW="1993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990600"/>
                        <a:ext cx="5830888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0" y="2438400"/>
            <a:ext cx="464820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 dirty="0" smtClean="0">
                <a:latin typeface="Book Antiqua" pitchFamily="18" charset="0"/>
              </a:rPr>
              <a:t>I</a:t>
            </a:r>
            <a:r>
              <a:rPr lang="en-US" sz="2400" i="1" baseline="-25000" dirty="0" smtClean="0">
                <a:latin typeface="Book Antiqua" pitchFamily="18" charset="0"/>
              </a:rPr>
              <a:t>0</a:t>
            </a:r>
            <a:r>
              <a:rPr lang="en-US" sz="2400" i="1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 the initial investment</a:t>
            </a:r>
            <a:endParaRPr lang="en-US" sz="2400" i="1" dirty="0">
              <a:latin typeface="Book Antiqua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i="1" dirty="0" smtClean="0">
                <a:latin typeface="Book Antiqua" pitchFamily="18" charset="0"/>
              </a:rPr>
              <a:t>F</a:t>
            </a:r>
            <a:r>
              <a:rPr lang="en-US" sz="2400" i="1" baseline="-25000" dirty="0" smtClean="0">
                <a:latin typeface="Book Antiqua" pitchFamily="18" charset="0"/>
              </a:rPr>
              <a:t>t</a:t>
            </a:r>
            <a:r>
              <a:rPr lang="en-US" sz="2400" i="1" dirty="0" smtClean="0">
                <a:latin typeface="Book Antiqua" pitchFamily="18" charset="0"/>
              </a:rPr>
              <a:t> </a:t>
            </a:r>
            <a:r>
              <a:rPr lang="en-US" sz="2400" dirty="0">
                <a:latin typeface="Book Antiqua" pitchFamily="18" charset="0"/>
              </a:rPr>
              <a:t>= the net cash flow in period</a:t>
            </a:r>
            <a:r>
              <a:rPr lang="en-US" sz="2400" i="1" dirty="0">
                <a:latin typeface="Book Antiqua" pitchFamily="18" charset="0"/>
              </a:rPr>
              <a:t> t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i="1" dirty="0" smtClean="0">
                <a:latin typeface="Book Antiqua" pitchFamily="18" charset="0"/>
              </a:rPr>
              <a:t>r </a:t>
            </a:r>
            <a:r>
              <a:rPr lang="en-US" sz="2400" i="1" dirty="0">
                <a:latin typeface="Book Antiqua" pitchFamily="18" charset="0"/>
              </a:rPr>
              <a:t>= </a:t>
            </a:r>
            <a:r>
              <a:rPr lang="en-US" sz="2400" dirty="0">
                <a:latin typeface="Book Antiqua" pitchFamily="18" charset="0"/>
              </a:rPr>
              <a:t>the required rate of </a:t>
            </a:r>
            <a:r>
              <a:rPr lang="en-US" sz="2400" dirty="0" smtClean="0">
                <a:latin typeface="Book Antiqua" pitchFamily="18" charset="0"/>
              </a:rPr>
              <a:t>return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4777559"/>
            <a:ext cx="396240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smtClean="0">
                <a:latin typeface="Book Antiqua" pitchFamily="18" charset="0"/>
              </a:rPr>
              <a:t>Important </a:t>
            </a:r>
            <a:r>
              <a:rPr lang="en-US" sz="2400" b="1" dirty="0">
                <a:latin typeface="Book Antiqua" pitchFamily="18" charset="0"/>
              </a:rPr>
              <a:t>note: </a:t>
            </a:r>
            <a:r>
              <a:rPr lang="en-US" sz="2400" dirty="0">
                <a:latin typeface="Book Antiqua" pitchFamily="18" charset="0"/>
              </a:rPr>
              <a:t>NPV function in excel assumes that the first cash flow is at the end of year 1.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302410"/>
              </p:ext>
            </p:extLst>
          </p:nvPr>
        </p:nvGraphicFramePr>
        <p:xfrm>
          <a:off x="4924514" y="2667000"/>
          <a:ext cx="3860336" cy="362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Worksheet" r:id="rId7" imgW="1838297" imgH="1724066" progId="Excel.Sheet.12">
                  <p:embed/>
                </p:oleObj>
              </mc:Choice>
              <mc:Fallback>
                <p:oleObj name="Worksheet" r:id="rId7" imgW="1838297" imgH="17240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24514" y="2667000"/>
                        <a:ext cx="3860336" cy="3620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43672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-21609" y="0"/>
            <a:ext cx="9165609" cy="838200"/>
          </a:xfrm>
        </p:spPr>
        <p:txBody>
          <a:bodyPr/>
          <a:lstStyle/>
          <a:p>
            <a:r>
              <a:rPr lang="en-US" sz="3200" dirty="0" smtClean="0">
                <a:cs typeface="Arial" charset="0"/>
              </a:rPr>
              <a:t>Internal Rate of Return (IRR)</a:t>
            </a:r>
          </a:p>
        </p:txBody>
      </p:sp>
      <p:sp>
        <p:nvSpPr>
          <p:cNvPr id="4103" name="Rectangle 7"/>
          <p:cNvSpPr txBox="1">
            <a:spLocks noChangeArrowheads="1"/>
          </p:cNvSpPr>
          <p:nvPr/>
        </p:nvSpPr>
        <p:spPr bwMode="auto">
          <a:xfrm>
            <a:off x="-21609" y="914400"/>
            <a:ext cx="9144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The discount rate (r) that causes the NPV to be equal to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zero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The higher the IRR, the better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In Excel “=</a:t>
            </a:r>
            <a:r>
              <a:rPr lang="en-US" sz="2400" noProof="1" smtClean="0">
                <a:latin typeface="Book Antiqua" pitchFamily="18" charset="0"/>
                <a:cs typeface="Arial" charset="0"/>
              </a:rPr>
              <a:t>IRR(Series,Guess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)”</a:t>
            </a: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0" y="3429000"/>
            <a:ext cx="4648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Compare </a:t>
            </a:r>
            <a:r>
              <a:rPr lang="en-US" sz="2400" dirty="0">
                <a:latin typeface="Book Antiqua" pitchFamily="18" charset="0"/>
                <a:cs typeface="Arial" charset="0"/>
              </a:rPr>
              <a:t>IRR with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MARR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Here it is not important where the first payment is – end of year 1 or end of year 0. The NPV for IRR is 0 everywhere. </a:t>
            </a:r>
            <a:endParaRPr lang="en-US" sz="2400" dirty="0">
              <a:latin typeface="Book Antiqua" pitchFamily="18" charset="0"/>
              <a:cs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283599"/>
              </p:ext>
            </p:extLst>
          </p:nvPr>
        </p:nvGraphicFramePr>
        <p:xfrm>
          <a:off x="4927600" y="2667000"/>
          <a:ext cx="3860800" cy="362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Worksheet" r:id="rId5" imgW="1838297" imgH="1724066" progId="Excel.Sheet.12">
                  <p:embed/>
                </p:oleObj>
              </mc:Choice>
              <mc:Fallback>
                <p:oleObj name="Worksheet" r:id="rId5" imgW="1838297" imgH="1724066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3860800" cy="362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3946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title"/>
          </p:nvPr>
        </p:nvSpPr>
        <p:spPr>
          <a:xfrm>
            <a:off x="-21609" y="0"/>
            <a:ext cx="9165609" cy="838200"/>
          </a:xfrm>
        </p:spPr>
        <p:txBody>
          <a:bodyPr/>
          <a:lstStyle/>
          <a:p>
            <a:r>
              <a:rPr lang="en-US" sz="3200" dirty="0" smtClean="0">
                <a:cs typeface="Arial" charset="0"/>
              </a:rPr>
              <a:t>Your Mortgage; PMT and PPMT </a:t>
            </a:r>
          </a:p>
        </p:txBody>
      </p:sp>
      <p:sp>
        <p:nvSpPr>
          <p:cNvPr id="4103" name="Rectangle 7"/>
          <p:cNvSpPr txBox="1">
            <a:spLocks noChangeArrowheads="1"/>
          </p:cNvSpPr>
          <p:nvPr/>
        </p:nvSpPr>
        <p:spPr bwMode="auto">
          <a:xfrm>
            <a:off x="-21609" y="914400"/>
            <a:ext cx="914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100,000 loan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4% interest rate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30 years fixed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Your monthly payment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=PMT(monthly </a:t>
            </a:r>
            <a:r>
              <a:rPr lang="en-US" sz="2400" dirty="0" err="1" smtClean="0">
                <a:latin typeface="Book Antiqua" pitchFamily="18" charset="0"/>
                <a:cs typeface="Arial" charset="0"/>
              </a:rPr>
              <a:t>rate,#of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 </a:t>
            </a:r>
            <a:r>
              <a:rPr lang="en-US" sz="2400" dirty="0" err="1" smtClean="0">
                <a:latin typeface="Book Antiqua" pitchFamily="18" charset="0"/>
                <a:cs typeface="Arial" charset="0"/>
              </a:rPr>
              <a:t>months,pv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,[</a:t>
            </a:r>
            <a:r>
              <a:rPr lang="en-US" sz="2400" dirty="0" err="1" smtClean="0">
                <a:latin typeface="Book Antiqua" pitchFamily="18" charset="0"/>
                <a:cs typeface="Arial" charset="0"/>
              </a:rPr>
              <a:t>fv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], [type])</a:t>
            </a:r>
          </a:p>
          <a:p>
            <a:pPr>
              <a:spcBef>
                <a:spcPct val="2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=PMT(0.04/12, 30*12, 100000)</a:t>
            </a:r>
          </a:p>
          <a:p>
            <a:pPr>
              <a:spcBef>
                <a:spcPct val="20000"/>
              </a:spcBef>
            </a:pPr>
            <a:endParaRPr lang="en-US" sz="2400" dirty="0" smtClean="0">
              <a:latin typeface="Book Antiqua" pitchFamily="18" charset="0"/>
              <a:cs typeface="Arial" charset="0"/>
            </a:endParaRPr>
          </a:p>
          <a:p>
            <a:pPr marL="342900" indent="-342900">
              <a:spcBef>
                <a:spcPct val="20000"/>
              </a:spcBef>
              <a:buFont typeface="Wingdings" pitchFamily="1" charset="2"/>
              <a:buChar char="v"/>
            </a:pPr>
            <a:endParaRPr lang="en-US" sz="2800" dirty="0">
              <a:latin typeface="Arial" charset="0"/>
              <a:cs typeface="Arial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266715"/>
              </p:ext>
            </p:extLst>
          </p:nvPr>
        </p:nvGraphicFramePr>
        <p:xfrm>
          <a:off x="4574540" y="3628263"/>
          <a:ext cx="2009776" cy="56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7" name="Worksheet" r:id="rId5" imgW="714264" imgH="200021" progId="Excel.Sheet.12">
                  <p:embed/>
                </p:oleObj>
              </mc:Choice>
              <mc:Fallback>
                <p:oleObj name="Worksheet" r:id="rId5" imgW="714264" imgH="2000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4540" y="3628263"/>
                        <a:ext cx="2009776" cy="562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0" y="3733800"/>
            <a:ext cx="67198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=PPMT(0.04/12</a:t>
            </a:r>
            <a:r>
              <a:rPr lang="en-US" sz="2400" dirty="0">
                <a:latin typeface="Book Antiqua" pitchFamily="18" charset="0"/>
                <a:cs typeface="Arial" charset="0"/>
              </a:rPr>
              <a:t>,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1, 30*12</a:t>
            </a:r>
            <a:r>
              <a:rPr lang="en-US" sz="2400" dirty="0">
                <a:latin typeface="Book Antiqua" pitchFamily="18" charset="0"/>
                <a:cs typeface="Arial" charset="0"/>
              </a:rPr>
              <a:t>, 100000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</a:t>
            </a:r>
            <a:r>
              <a:rPr lang="en-US" sz="2400" dirty="0">
                <a:latin typeface="Book Antiqua" pitchFamily="18" charset="0"/>
                <a:cs typeface="Arial" charset="0"/>
              </a:rPr>
              <a:t>PPMT(0.04/12,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61</a:t>
            </a:r>
            <a:r>
              <a:rPr lang="en-US" sz="2400" dirty="0">
                <a:latin typeface="Book Antiqua" pitchFamily="18" charset="0"/>
                <a:cs typeface="Arial" charset="0"/>
              </a:rPr>
              <a:t>, 30*12, 100000)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</a:t>
            </a:r>
            <a:r>
              <a:rPr lang="en-US" sz="2400" dirty="0">
                <a:latin typeface="Book Antiqua" pitchFamily="18" charset="0"/>
                <a:cs typeface="Arial" charset="0"/>
              </a:rPr>
              <a:t>PPMT(0.04/12,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121</a:t>
            </a:r>
            <a:r>
              <a:rPr lang="en-US" sz="2400" dirty="0">
                <a:latin typeface="Book Antiqua" pitchFamily="18" charset="0"/>
                <a:cs typeface="Arial" charset="0"/>
              </a:rPr>
              <a:t>, 30*12, 100000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Book Antiqua" pitchFamily="18" charset="0"/>
                <a:cs typeface="Arial" charset="0"/>
              </a:rPr>
              <a:t>CUMIPMT(4%/12,12*30,100000,1,12*30,0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en-US" sz="2400" dirty="0">
                <a:latin typeface="Book Antiqua" pitchFamily="18" charset="0"/>
                <a:cs typeface="Arial" charset="0"/>
              </a:rPr>
              <a:t>=CUMPRINC(4%/12,12*30,100000,1,12*30,0)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400" dirty="0">
              <a:latin typeface="Book Antiqua" pitchFamily="18" charset="0"/>
              <a:cs typeface="Arial" charset="0"/>
            </a:endParaRPr>
          </a:p>
          <a:p>
            <a:pPr>
              <a:spcBef>
                <a:spcPct val="20000"/>
              </a:spcBef>
            </a:pPr>
            <a:endParaRPr lang="en-US" sz="2400" dirty="0" smtClean="0">
              <a:latin typeface="Book Antiqua" pitchFamily="18" charset="0"/>
              <a:cs typeface="Arial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764987"/>
              </p:ext>
            </p:extLst>
          </p:nvPr>
        </p:nvGraphicFramePr>
        <p:xfrm>
          <a:off x="4803140" y="4191000"/>
          <a:ext cx="1990046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8" name="Worksheet" r:id="rId8" imgW="714264" imgH="200021" progId="Excel.Sheet.12">
                  <p:embed/>
                </p:oleObj>
              </mc:Choice>
              <mc:Fallback>
                <p:oleObj name="Worksheet" r:id="rId8" imgW="714264" imgH="2000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803140" y="4191000"/>
                        <a:ext cx="1990046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5498"/>
              </p:ext>
            </p:extLst>
          </p:nvPr>
        </p:nvGraphicFramePr>
        <p:xfrm>
          <a:off x="5026819" y="4788694"/>
          <a:ext cx="1990725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Worksheet" r:id="rId11" imgW="714264" imgH="200021" progId="Excel.Sheet.12">
                  <p:embed/>
                </p:oleObj>
              </mc:Choice>
              <mc:Fallback>
                <p:oleObj name="Worksheet" r:id="rId11" imgW="714264" imgH="20002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819" y="4788694"/>
                        <a:ext cx="1990725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106077"/>
              </p:ext>
            </p:extLst>
          </p:nvPr>
        </p:nvGraphicFramePr>
        <p:xfrm>
          <a:off x="5799932" y="5386387"/>
          <a:ext cx="121761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Worksheet" r:id="rId14" imgW="438114" imgH="200021" progId="Excel.Sheet.12">
                  <p:embed/>
                </p:oleObj>
              </mc:Choice>
              <mc:Fallback>
                <p:oleObj name="Worksheet" r:id="rId14" imgW="438114" imgH="20002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799932" y="5386387"/>
                        <a:ext cx="1217612" cy="557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3797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Practice: Net Income vs. Net Cash Inflow</a:t>
            </a:r>
            <a:endParaRPr lang="en-US" sz="3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8668" y="914399"/>
            <a:ext cx="9221338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200" dirty="0">
                <a:latin typeface="Book Antiqua" pitchFamily="18" charset="0"/>
                <a:ea typeface="Times New Roman"/>
              </a:rPr>
              <a:t>The initial investment of a project at the end of year 0 is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10  </a:t>
            </a:r>
            <a:r>
              <a:rPr lang="en-US" sz="2200" dirty="0">
                <a:latin typeface="Book Antiqua" pitchFamily="18" charset="0"/>
                <a:ea typeface="Times New Roman"/>
              </a:rPr>
              <a:t>million dollars. Depreciation is computed using straight-line method with accounting life of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4 </a:t>
            </a:r>
            <a:r>
              <a:rPr lang="en-US" sz="2200" dirty="0">
                <a:latin typeface="Book Antiqua" pitchFamily="18" charset="0"/>
                <a:ea typeface="Times New Roman"/>
              </a:rPr>
              <a:t>years and accounting salvage value of 0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. </a:t>
            </a:r>
            <a:r>
              <a:rPr lang="en-US" sz="2200" dirty="0">
                <a:latin typeface="Book Antiqua" pitchFamily="18" charset="0"/>
                <a:ea typeface="Times New Roman"/>
              </a:rPr>
              <a:t>Total revenue is 6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 </a:t>
            </a:r>
            <a:r>
              <a:rPr lang="en-US" sz="2200" dirty="0">
                <a:latin typeface="Book Antiqua" pitchFamily="18" charset="0"/>
                <a:ea typeface="Times New Roman"/>
              </a:rPr>
              <a:t>million dollars per year. All expenses, excluding depreciation and tax are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2 million </a:t>
            </a:r>
            <a:r>
              <a:rPr lang="en-US" sz="2200" dirty="0">
                <a:latin typeface="Book Antiqua" pitchFamily="18" charset="0"/>
                <a:ea typeface="Times New Roman"/>
              </a:rPr>
              <a:t>dollars per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year. Useful </a:t>
            </a:r>
            <a:r>
              <a:rPr lang="en-US" sz="2200" dirty="0">
                <a:latin typeface="Book Antiqua" pitchFamily="18" charset="0"/>
                <a:ea typeface="Times New Roman"/>
              </a:rPr>
              <a:t>life of the project (which differs from accounting life) is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7 </a:t>
            </a:r>
            <a:r>
              <a:rPr lang="en-US" sz="2200" dirty="0">
                <a:latin typeface="Book Antiqua" pitchFamily="18" charset="0"/>
                <a:ea typeface="Times New Roman"/>
              </a:rPr>
              <a:t>years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. At the end of the useful life the project is sold for 2 million dollars.  Tax rate of operating income as well as capital gain is 30%.  Compute  profit per year during the accounting life of the project. </a:t>
            </a:r>
            <a:endParaRPr lang="en-US" sz="2200" dirty="0">
              <a:latin typeface="Book Antiqua" pitchFamily="18" charset="0"/>
              <a:ea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Book Antiqua" pitchFamily="18" charset="0"/>
              <a:ea typeface="Times New Roman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19334" y="3886200"/>
            <a:ext cx="918266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Revenue 						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Operating Expenses					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>
                <a:latin typeface="Book Antiqua" pitchFamily="18" charset="0"/>
                <a:ea typeface="Times New Roman"/>
              </a:rPr>
              <a:t>Income Before Tax and Depreciation 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4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Depreciation 	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2.5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Income Before Tax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1.5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Tax		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0.3(1.5) = 0.45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After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Tax (years 1-4) </a:t>
            </a:r>
            <a:r>
              <a:rPr lang="en-US" sz="2400" dirty="0">
                <a:latin typeface="Book Antiqua" pitchFamily="18" charset="0"/>
                <a:ea typeface="Times New Roman"/>
              </a:rPr>
              <a:t>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1.05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9419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Practice: Net Income vs. Net Cash Inflow</a:t>
            </a:r>
            <a:endParaRPr lang="en-US" sz="3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8668" y="914399"/>
            <a:ext cx="9182668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400" dirty="0" smtClean="0">
                <a:latin typeface="Book Antiqua" pitchFamily="18" charset="0"/>
                <a:ea typeface="Times New Roman"/>
              </a:rPr>
              <a:t>Compute  net cash inflow during the accounting life of the project.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524000"/>
            <a:ext cx="918266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>
                <a:latin typeface="Book Antiqua" pitchFamily="18" charset="0"/>
                <a:ea typeface="Times New Roman"/>
              </a:rPr>
              <a:t>Income After Tax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1.05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Depreciation 						2.5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Cash </a:t>
            </a:r>
            <a:r>
              <a:rPr lang="en-US" sz="2400" dirty="0">
                <a:latin typeface="Book Antiqua" pitchFamily="18" charset="0"/>
                <a:ea typeface="Times New Roman"/>
              </a:rPr>
              <a:t>I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nflow (years 1-4)			3.55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79" y="2971800"/>
            <a:ext cx="913782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Compute net cash inflow per year after accounting life is over and before the last year of the useful life  of the project.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Income After </a:t>
            </a:r>
            <a:r>
              <a:rPr lang="en-US" sz="2400" dirty="0">
                <a:latin typeface="Book Antiqua" pitchFamily="18" charset="0"/>
                <a:ea typeface="Times New Roman"/>
              </a:rPr>
              <a:t>Tax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1.05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Depreciation 	added to the profit			2.5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Tax on the additional profit due to end of depreciation 								(0.3)(2.5) = 0.75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income added 					2.5-0.75 = 1.75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Total Net Income 					1.05+1.75= 2.8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Cash </a:t>
            </a:r>
            <a:r>
              <a:rPr lang="en-US" sz="2400" dirty="0">
                <a:latin typeface="Book Antiqua" pitchFamily="18" charset="0"/>
                <a:ea typeface="Times New Roman"/>
              </a:rPr>
              <a:t>I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nflow (years 5-6) 			2.8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96670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I </a:t>
            </a:r>
            <a:r>
              <a:rPr lang="en-US" sz="3200" dirty="0"/>
              <a:t>A</a:t>
            </a:r>
            <a:r>
              <a:rPr lang="en-US" sz="3200" dirty="0" smtClean="0"/>
              <a:t>m </a:t>
            </a:r>
            <a:r>
              <a:rPr lang="en-US" sz="3200" dirty="0"/>
              <a:t>S</a:t>
            </a:r>
            <a:r>
              <a:rPr lang="en-US" sz="3200" dirty="0" smtClean="0"/>
              <a:t>ure It Was Easy to Grasp By a CSUN Student</a:t>
            </a:r>
            <a:endParaRPr 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832" y="914400"/>
            <a:ext cx="9137822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If it was not easy to grasp, you may look at it from a </a:t>
            </a:r>
            <a:r>
              <a:rPr lang="en-US" sz="2400" smtClean="0">
                <a:latin typeface="Book Antiqua" pitchFamily="18" charset="0"/>
                <a:ea typeface="Times New Roman"/>
              </a:rPr>
              <a:t>different  perspective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smtClean="0">
                <a:latin typeface="Book Antiqua" pitchFamily="18" charset="0"/>
                <a:ea typeface="Times New Roman"/>
              </a:rPr>
              <a:t>Revenue </a:t>
            </a:r>
            <a:r>
              <a:rPr lang="en-US" sz="2400" dirty="0">
                <a:latin typeface="Book Antiqua" pitchFamily="18" charset="0"/>
                <a:ea typeface="Times New Roman"/>
              </a:rPr>
              <a:t>						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Operating Expenses					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Before Tax and Depreciation 	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Tax</a:t>
            </a:r>
            <a:r>
              <a:rPr lang="en-US" sz="2400" dirty="0">
                <a:latin typeface="Book Antiqua" pitchFamily="18" charset="0"/>
                <a:ea typeface="Times New Roman"/>
              </a:rPr>
              <a:t>			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0.3(4) </a:t>
            </a:r>
            <a:r>
              <a:rPr lang="en-US" sz="2400" dirty="0">
                <a:latin typeface="Book Antiqua" pitchFamily="18" charset="0"/>
                <a:ea typeface="Times New Roman"/>
              </a:rPr>
              <a:t>=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1.2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After Tax (years 1-4) 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2.8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Compute net cash inflow in the last year of the useful life  of the project.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After Tax				2.8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Project Sold 						2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Capital Gain Tax 					0.3(2) = 0.6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Capital Gain 					1.4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Cash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inflow </a:t>
            </a:r>
            <a:r>
              <a:rPr lang="en-US" sz="2400" dirty="0">
                <a:latin typeface="Book Antiqua" pitchFamily="18" charset="0"/>
                <a:ea typeface="Times New Roman"/>
              </a:rPr>
              <a:t>					2.8+1.4= 4.2</a:t>
            </a:r>
          </a:p>
        </p:txBody>
      </p:sp>
    </p:spTree>
    <p:extLst>
      <p:ext uri="{BB962C8B-B14F-4D97-AF65-F5344CB8AC3E}">
        <p14:creationId xmlns:p14="http://schemas.microsoft.com/office/powerpoint/2010/main" val="3700287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Practice: Net Income vs. Net Cash Inflow</a:t>
            </a:r>
            <a:endParaRPr lang="en-US" sz="3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8668" y="914399"/>
            <a:ext cx="9182668" cy="609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Book Antiqua" pitchFamily="18" charset="0"/>
              <a:ea typeface="Times New Roman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78" y="879388"/>
            <a:ext cx="9137822" cy="94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What is the net cash flow of the project during its useful life. Compute NPV under 10% MARR and IRR.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807349"/>
              </p:ext>
            </p:extLst>
          </p:nvPr>
        </p:nvGraphicFramePr>
        <p:xfrm>
          <a:off x="1066800" y="1752600"/>
          <a:ext cx="6600825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Worksheet" r:id="rId5" imgW="5838821" imgH="4038476" progId="Excel.Sheet.12">
                  <p:embed/>
                </p:oleObj>
              </mc:Choice>
              <mc:Fallback>
                <p:oleObj name="Worksheet" r:id="rId5" imgW="5838821" imgH="403847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6600825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8715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Practice: Net Income vs. Net Cash Inflow</a:t>
            </a:r>
            <a:endParaRPr lang="en-US" sz="3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8668" y="838200"/>
            <a:ext cx="922133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200" dirty="0" smtClean="0">
                <a:latin typeface="Book Antiqua" pitchFamily="18" charset="0"/>
                <a:ea typeface="Times New Roman"/>
              </a:rPr>
              <a:t>An investment at the end of year 0 has a depreciation life of  4 years and salvage value of 0. Depreciation is computed using straight line method and is 2.5 million dollars per year. Useful </a:t>
            </a:r>
            <a:r>
              <a:rPr lang="en-US" sz="2200" dirty="0">
                <a:latin typeface="Book Antiqua" pitchFamily="18" charset="0"/>
                <a:ea typeface="Times New Roman"/>
              </a:rPr>
              <a:t>life of the project (which differs from accounting life) is 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7 </a:t>
            </a:r>
            <a:r>
              <a:rPr lang="en-US" sz="2200" dirty="0">
                <a:latin typeface="Book Antiqua" pitchFamily="18" charset="0"/>
                <a:ea typeface="Times New Roman"/>
              </a:rPr>
              <a:t>years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. </a:t>
            </a:r>
            <a:r>
              <a:rPr lang="en-US" sz="2200" dirty="0">
                <a:latin typeface="Book Antiqua" pitchFamily="18" charset="0"/>
                <a:ea typeface="Times New Roman"/>
              </a:rPr>
              <a:t>Other revenues and costs of the investment remain the same over the useful life of the investment</a:t>
            </a:r>
            <a:r>
              <a:rPr lang="en-US" sz="2200" dirty="0" smtClean="0">
                <a:latin typeface="Book Antiqua" pitchFamily="18" charset="0"/>
                <a:ea typeface="Times New Roman"/>
              </a:rPr>
              <a:t>. At the end of year 7, all the assets are sold for 2 million dollars. Tax rate of operating income as well as capital gain is 30%.  The net income after depreciation and tax at the end of year 1 is 1.05 million dollars.</a:t>
            </a:r>
            <a:endParaRPr lang="en-US" sz="1400" dirty="0">
              <a:latin typeface="Book Antiqua" pitchFamily="18" charset="0"/>
              <a:ea typeface="Times New Roman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28371" y="3682315"/>
            <a:ext cx="9182669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Compute the net cash flow in year 1.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1.05 +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  <a:ea typeface="Times New Roman"/>
              </a:rPr>
              <a:t>2.5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 =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3.55. It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will remain the same in years 1-4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Compute </a:t>
            </a:r>
            <a:r>
              <a:rPr lang="en-US" sz="2400" dirty="0">
                <a:latin typeface="Book Antiqua" pitchFamily="18" charset="0"/>
                <a:ea typeface="Times New Roman"/>
              </a:rPr>
              <a:t>the net cash flow in year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5.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1.05</a:t>
            </a:r>
            <a:r>
              <a:rPr lang="en-US" sz="2400" dirty="0">
                <a:solidFill>
                  <a:srgbClr val="00B050"/>
                </a:solidFill>
                <a:latin typeface="Book Antiqua" pitchFamily="18" charset="0"/>
                <a:ea typeface="Times New Roman"/>
              </a:rPr>
              <a:t> + 2.5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ea typeface="Times New Roman"/>
              </a:rPr>
              <a:t>–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ea typeface="Times New Roman"/>
              </a:rPr>
              <a:t>0.3(2.5) </a:t>
            </a:r>
            <a:r>
              <a:rPr lang="en-US" sz="2400" dirty="0">
                <a:latin typeface="Book Antiqua" pitchFamily="18" charset="0"/>
                <a:ea typeface="Times New Roman"/>
              </a:rPr>
              <a:t>= 2.8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1.05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+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  <a:ea typeface="Times New Roman"/>
              </a:rPr>
              <a:t>0.7 (2.5) </a:t>
            </a:r>
            <a:r>
              <a:rPr lang="en-US" sz="2400" dirty="0">
                <a:latin typeface="Book Antiqua" pitchFamily="18" charset="0"/>
                <a:ea typeface="Times New Roman"/>
              </a:rPr>
              <a:t>= 2.8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Compute the net cash flow in year 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2.8 + 2 -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ea typeface="Times New Roman"/>
              </a:rPr>
              <a:t>0.3(2)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= 2.8 + </a:t>
            </a:r>
            <a:r>
              <a:rPr lang="en-US" sz="2400" dirty="0" smtClean="0">
                <a:solidFill>
                  <a:srgbClr val="00B050"/>
                </a:solidFill>
                <a:latin typeface="Book Antiqua" pitchFamily="18" charset="0"/>
                <a:ea typeface="Times New Roman"/>
              </a:rPr>
              <a:t>0.7(2)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= 2.8+1.4 = 4.2	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0747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772" y="914400"/>
            <a:ext cx="9117227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Composition of marks in one of your courses is as follows: </a:t>
            </a:r>
            <a:r>
              <a:rPr lang="en-US" dirty="0" smtClean="0"/>
              <a:t>Internet </a:t>
            </a:r>
            <a:r>
              <a:rPr lang="en-US" dirty="0"/>
              <a:t>Games, </a:t>
            </a:r>
            <a:r>
              <a:rPr lang="en-US" dirty="0" smtClean="0"/>
              <a:t> 10 </a:t>
            </a:r>
            <a:r>
              <a:rPr lang="en-US" dirty="0"/>
              <a:t>%; Weekly Quizzes, 3</a:t>
            </a:r>
            <a:r>
              <a:rPr lang="en-US" dirty="0" smtClean="0"/>
              <a:t>0%; </a:t>
            </a:r>
            <a:r>
              <a:rPr lang="en-US" dirty="0"/>
              <a:t>Midterm Exam, </a:t>
            </a:r>
            <a:r>
              <a:rPr lang="en-US" dirty="0" smtClean="0"/>
              <a:t>20%; </a:t>
            </a:r>
            <a:r>
              <a:rPr lang="en-US" dirty="0"/>
              <a:t>Final Exam, </a:t>
            </a:r>
            <a:r>
              <a:rPr lang="en-US" dirty="0" smtClean="0"/>
              <a:t>40%. </a:t>
            </a:r>
            <a:r>
              <a:rPr lang="en-US" dirty="0"/>
              <a:t>Suppose at the end of the semester, your grades are as follows: </a:t>
            </a:r>
            <a:r>
              <a:rPr lang="en-US" dirty="0" smtClean="0"/>
              <a:t>Internet </a:t>
            </a:r>
            <a:r>
              <a:rPr lang="en-US" dirty="0"/>
              <a:t>Games; </a:t>
            </a:r>
            <a:r>
              <a:rPr lang="en-US" dirty="0" smtClean="0"/>
              <a:t>80, </a:t>
            </a:r>
            <a:r>
              <a:rPr lang="en-US" dirty="0"/>
              <a:t>Weekly Quizzes; </a:t>
            </a:r>
            <a:r>
              <a:rPr lang="en-US" dirty="0" smtClean="0"/>
              <a:t>90, </a:t>
            </a:r>
            <a:r>
              <a:rPr lang="en-US" dirty="0"/>
              <a:t>Midterm Exam; </a:t>
            </a:r>
            <a:r>
              <a:rPr lang="en-US" dirty="0" smtClean="0"/>
              <a:t>90, </a:t>
            </a:r>
            <a:r>
              <a:rPr lang="en-US" dirty="0"/>
              <a:t>Final Exam; </a:t>
            </a:r>
            <a:r>
              <a:rPr lang="en-US" dirty="0" smtClean="0"/>
              <a:t>70.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Compute </a:t>
            </a:r>
            <a:r>
              <a:rPr lang="en-US" dirty="0"/>
              <a:t>your overall average grade at the end of the semester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0.1(80)+0.3(90)+0.2(90)+0.4(70)=8+27+18+28= 81</a:t>
            </a:r>
          </a:p>
          <a:p>
            <a:pPr marL="457200" indent="-457200">
              <a:buNone/>
            </a:pPr>
            <a:r>
              <a:rPr lang="en-US" dirty="0" smtClean="0"/>
              <a:t>2</a:t>
            </a:r>
            <a:r>
              <a:rPr lang="en-US" dirty="0"/>
              <a:t>. Suppose you have not taken the final exam yet. We have been asked to report your current grade in the scale of A, A-, B+, B, B-, C+, C, C-, D+, D, D-, or F. Compute your numerical average grade before taking the final on the scale of 1 to 100. This numerical grade will be used to identify your letter grade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Your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587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772" y="914400"/>
            <a:ext cx="9117227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0.1(80)+0.3(90)+0.2(90</a:t>
            </a:r>
            <a:r>
              <a:rPr lang="en-US" dirty="0" smtClean="0"/>
              <a:t>)=8+27+18 =53</a:t>
            </a:r>
          </a:p>
          <a:p>
            <a:pPr marL="0" indent="0">
              <a:buNone/>
            </a:pPr>
            <a:r>
              <a:rPr lang="en-US" dirty="0" smtClean="0"/>
              <a:t>53 out of 60 not out of 100</a:t>
            </a:r>
          </a:p>
          <a:p>
            <a:pPr marL="0" indent="0">
              <a:buNone/>
            </a:pPr>
            <a:r>
              <a:rPr lang="en-US" dirty="0" smtClean="0"/>
              <a:t>Your grade = 53/0.6 = 88.33</a:t>
            </a:r>
          </a:p>
          <a:p>
            <a:pPr marL="0" indent="0">
              <a:buNone/>
            </a:pPr>
            <a:r>
              <a:rPr lang="en-US" dirty="0" smtClean="0"/>
              <a:t>Alternatively</a:t>
            </a:r>
          </a:p>
          <a:p>
            <a:pPr marL="0" indent="0">
              <a:buNone/>
            </a:pPr>
            <a:r>
              <a:rPr lang="en-US" dirty="0" smtClean="0"/>
              <a:t>0.1/0.6 =, 0.3/0.6 </a:t>
            </a:r>
            <a:r>
              <a:rPr lang="en-US" dirty="0"/>
              <a:t>= </a:t>
            </a:r>
            <a:r>
              <a:rPr lang="en-US" dirty="0" smtClean="0"/>
              <a:t>0.5,  0.2/0.6 = 0.6666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0.1666(80</a:t>
            </a:r>
            <a:r>
              <a:rPr lang="en-US" dirty="0"/>
              <a:t>)+</a:t>
            </a:r>
            <a:r>
              <a:rPr lang="en-US" dirty="0" smtClean="0"/>
              <a:t>0.5(90)+0.3333(90</a:t>
            </a:r>
            <a:r>
              <a:rPr lang="en-US" dirty="0"/>
              <a:t>)=8+27+18 </a:t>
            </a:r>
            <a:r>
              <a:rPr lang="en-US" dirty="0" smtClean="0"/>
              <a:t>=88.33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What do you need to get in the final exam to secure an overall grade of </a:t>
            </a:r>
            <a:r>
              <a:rPr lang="en-US" dirty="0" smtClean="0"/>
              <a:t>B+ </a:t>
            </a:r>
            <a:r>
              <a:rPr lang="en-US" dirty="0"/>
              <a:t>in the course (an overall average of </a:t>
            </a:r>
            <a:r>
              <a:rPr lang="en-US" dirty="0" smtClean="0"/>
              <a:t>86 </a:t>
            </a:r>
            <a:r>
              <a:rPr lang="en-US" dirty="0"/>
              <a:t>or more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r>
              <a:rPr lang="en-US" dirty="0" smtClean="0"/>
              <a:t>53+0.4X ≥ 86</a:t>
            </a:r>
          </a:p>
          <a:p>
            <a:pPr marL="0" indent="0">
              <a:buNone/>
            </a:pPr>
            <a:r>
              <a:rPr lang="en-US" dirty="0" smtClean="0"/>
              <a:t>0.4X </a:t>
            </a:r>
            <a:r>
              <a:rPr lang="en-US" dirty="0"/>
              <a:t>≥ </a:t>
            </a:r>
            <a:r>
              <a:rPr lang="en-US" dirty="0" smtClean="0"/>
              <a:t>86-53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0.4X ≥ </a:t>
            </a:r>
            <a:r>
              <a:rPr lang="en-US" dirty="0" smtClean="0"/>
              <a:t>33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X </a:t>
            </a:r>
            <a:r>
              <a:rPr lang="en-US" dirty="0"/>
              <a:t>≥ </a:t>
            </a:r>
            <a:r>
              <a:rPr lang="en-US" dirty="0" smtClean="0"/>
              <a:t>33/0.4 </a:t>
            </a:r>
          </a:p>
          <a:p>
            <a:pPr marL="0" indent="0">
              <a:buNone/>
            </a:pPr>
            <a:r>
              <a:rPr lang="en-US" dirty="0"/>
              <a:t>X ≥ </a:t>
            </a:r>
            <a:r>
              <a:rPr lang="en-US" dirty="0" smtClean="0"/>
              <a:t>82.5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Need in Fina</a:t>
            </a:r>
            <a:r>
              <a:rPr lang="en-US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720871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772" y="914400"/>
            <a:ext cx="9117227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Alternatively</a:t>
            </a:r>
          </a:p>
          <a:p>
            <a:pPr marL="0" indent="0">
              <a:buNone/>
            </a:pPr>
            <a:r>
              <a:rPr lang="en-US" dirty="0" smtClean="0"/>
              <a:t>0.6(88.33) + </a:t>
            </a:r>
            <a:r>
              <a:rPr lang="en-US" dirty="0"/>
              <a:t>0.4X </a:t>
            </a:r>
            <a:r>
              <a:rPr lang="en-US" dirty="0" smtClean="0"/>
              <a:t>≥ 86</a:t>
            </a:r>
          </a:p>
          <a:p>
            <a:pPr marL="0" indent="0">
              <a:buNone/>
            </a:pPr>
            <a:r>
              <a:rPr lang="en-US" dirty="0" smtClean="0"/>
              <a:t>0.4X </a:t>
            </a:r>
            <a:r>
              <a:rPr lang="en-US" dirty="0"/>
              <a:t>≥ </a:t>
            </a:r>
            <a:r>
              <a:rPr lang="en-US" dirty="0" smtClean="0"/>
              <a:t>86-53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0.4X ≥ </a:t>
            </a:r>
            <a:r>
              <a:rPr lang="en-US" dirty="0" smtClean="0"/>
              <a:t>33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X </a:t>
            </a:r>
            <a:r>
              <a:rPr lang="en-US" dirty="0"/>
              <a:t>≥ </a:t>
            </a:r>
            <a:r>
              <a:rPr lang="en-US" dirty="0" smtClean="0"/>
              <a:t>33/0.4 </a:t>
            </a:r>
          </a:p>
          <a:p>
            <a:pPr marL="0" indent="0">
              <a:buNone/>
            </a:pPr>
            <a:r>
              <a:rPr lang="en-US" dirty="0"/>
              <a:t>X ≥ </a:t>
            </a:r>
            <a:r>
              <a:rPr lang="en-US" dirty="0" smtClean="0"/>
              <a:t>82.5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98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/>
              <a:t>Future Value (FV)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0" y="805218"/>
            <a:ext cx="9144000" cy="1384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$100, put it in a bank.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Interest rate = 10%. How </a:t>
            </a:r>
            <a:r>
              <a:rPr lang="en-US" sz="2400" dirty="0">
                <a:latin typeface="Book Antiqua" pitchFamily="18" charset="0"/>
                <a:cs typeface="Arial" charset="0"/>
              </a:rPr>
              <a:t>much after 1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year. P = 100.  F?</a:t>
            </a:r>
            <a:endParaRPr lang="en-US" sz="2400" dirty="0">
              <a:latin typeface="Book Antiqua" pitchFamily="18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F1 = 100 </a:t>
            </a:r>
            <a:r>
              <a:rPr lang="en-US" sz="2400" dirty="0">
                <a:latin typeface="Book Antiqua" pitchFamily="18" charset="0"/>
                <a:cs typeface="Arial" charset="0"/>
              </a:rPr>
              <a:t>+0.1(100) = 100(1+0.1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</a:t>
            </a:r>
            <a:endParaRPr lang="en-US" sz="2400" dirty="0">
              <a:latin typeface="Book Antiqua" pitchFamily="18" charset="0"/>
              <a:cs typeface="Arial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724400" y="1371600"/>
            <a:ext cx="1752600" cy="762000"/>
            <a:chOff x="4724400" y="1371600"/>
            <a:chExt cx="1752600" cy="762000"/>
          </a:xfrm>
        </p:grpSpPr>
        <p:cxnSp>
          <p:nvCxnSpPr>
            <p:cNvPr id="3" name="Straight Arrow Connector 2"/>
            <p:cNvCxnSpPr/>
            <p:nvPr/>
          </p:nvCxnSpPr>
          <p:spPr bwMode="auto">
            <a:xfrm>
              <a:off x="5257800" y="15240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43600" y="1371600"/>
              <a:ext cx="0" cy="7620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4724400" y="2133600"/>
              <a:ext cx="17526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5410200" y="2654643"/>
            <a:ext cx="2438400" cy="1067557"/>
            <a:chOff x="5410200" y="2654643"/>
            <a:chExt cx="2438400" cy="106755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5943600" y="3091749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5410200" y="3701349"/>
              <a:ext cx="2438400" cy="1235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7315200" y="2654643"/>
              <a:ext cx="0" cy="106755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6019800" y="4648200"/>
            <a:ext cx="3048000" cy="1371600"/>
            <a:chOff x="6096000" y="4572000"/>
            <a:chExt cx="3048000" cy="1371600"/>
          </a:xfrm>
        </p:grpSpPr>
        <p:cxnSp>
          <p:nvCxnSpPr>
            <p:cNvPr id="16" name="Straight Arrow Connector 15"/>
            <p:cNvCxnSpPr/>
            <p:nvPr/>
          </p:nvCxnSpPr>
          <p:spPr bwMode="auto">
            <a:xfrm>
              <a:off x="6629400" y="53340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6096000" y="5943600"/>
              <a:ext cx="3048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8686800" y="4572000"/>
              <a:ext cx="0" cy="1371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25" name="Text Box 6"/>
          <p:cNvSpPr txBox="1">
            <a:spLocks noChangeArrowheads="1"/>
          </p:cNvSpPr>
          <p:nvPr/>
        </p:nvSpPr>
        <p:spPr bwMode="auto">
          <a:xfrm>
            <a:off x="4119" y="2253530"/>
            <a:ext cx="4948881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How </a:t>
            </a:r>
            <a:r>
              <a:rPr lang="en-US" sz="2400" dirty="0">
                <a:latin typeface="Book Antiqua" pitchFamily="18" charset="0"/>
                <a:cs typeface="Arial" charset="0"/>
              </a:rPr>
              <a:t>much after 2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years? </a:t>
            </a:r>
            <a:endParaRPr lang="en-US" sz="2400" dirty="0">
              <a:latin typeface="Book Antiqua" pitchFamily="18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F2= 100(1+0.1</a:t>
            </a:r>
            <a:r>
              <a:rPr lang="en-US" sz="2400" dirty="0">
                <a:latin typeface="Book Antiqua" pitchFamily="18" charset="0"/>
                <a:cs typeface="Arial" charset="0"/>
              </a:rPr>
              <a:t>) +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0.1(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Arial" charset="0"/>
              </a:rPr>
              <a:t>100(1+0.1)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 </a:t>
            </a:r>
            <a:r>
              <a:rPr lang="en-US" sz="2400" dirty="0">
                <a:latin typeface="Book Antiqua" pitchFamily="18" charset="0"/>
                <a:cs typeface="Arial" charset="0"/>
              </a:rPr>
              <a:t>=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F2= 100(1+0.1</a:t>
            </a:r>
            <a:r>
              <a:rPr lang="en-US" sz="2400" dirty="0">
                <a:latin typeface="Book Antiqua" pitchFamily="18" charset="0"/>
                <a:cs typeface="Arial" charset="0"/>
              </a:rPr>
              <a:t>) (1+0.1) =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2</a:t>
            </a:r>
            <a:endParaRPr lang="en-US" sz="2400" baseline="30000" dirty="0">
              <a:latin typeface="Book Antiqua" pitchFamily="18" charset="0"/>
              <a:cs typeface="Arial" charset="0"/>
            </a:endParaRP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6200" y="3886200"/>
            <a:ext cx="7010400" cy="15696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How much </a:t>
            </a:r>
            <a:r>
              <a:rPr lang="en-US" sz="2400">
                <a:latin typeface="Book Antiqua" pitchFamily="18" charset="0"/>
                <a:cs typeface="Arial" charset="0"/>
              </a:rPr>
              <a:t>after </a:t>
            </a:r>
            <a:r>
              <a:rPr lang="en-US" sz="2400" smtClean="0">
                <a:latin typeface="Book Antiqua" pitchFamily="18" charset="0"/>
                <a:cs typeface="Arial" charset="0"/>
              </a:rPr>
              <a:t>3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years?</a:t>
            </a:r>
            <a:endParaRPr lang="en-US" sz="2400" dirty="0">
              <a:latin typeface="Book Antiqua" pitchFamily="18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F3 = 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2 </a:t>
            </a:r>
            <a:r>
              <a:rPr lang="en-US" sz="2400" dirty="0">
                <a:latin typeface="Book Antiqua" pitchFamily="18" charset="0"/>
                <a:cs typeface="Arial" charset="0"/>
              </a:rPr>
              <a:t>+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0.1[100(1.1)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2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] = 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F3 = 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2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[1+0.1] = </a:t>
            </a:r>
            <a:r>
              <a:rPr lang="en-US" sz="2400" dirty="0">
                <a:latin typeface="Book Antiqua" pitchFamily="18" charset="0"/>
                <a:cs typeface="Arial" charset="0"/>
              </a:rPr>
              <a:t>100(1.1)</a:t>
            </a:r>
            <a:r>
              <a:rPr lang="en-US" sz="2400" baseline="30000" dirty="0">
                <a:latin typeface="Book Antiqua" pitchFamily="18" charset="0"/>
                <a:cs typeface="Arial" charset="0"/>
              </a:rPr>
              <a:t>2 </a:t>
            </a:r>
            <a:r>
              <a:rPr lang="en-US" sz="2400" dirty="0">
                <a:latin typeface="Book Antiqua" pitchFamily="18" charset="0"/>
                <a:cs typeface="Arial" charset="0"/>
              </a:rPr>
              <a:t>[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1.1</a:t>
            </a:r>
            <a:r>
              <a:rPr lang="en-US" sz="2400" dirty="0">
                <a:latin typeface="Book Antiqua" pitchFamily="18" charset="0"/>
                <a:cs typeface="Arial" charset="0"/>
              </a:rPr>
              <a:t>]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 = 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3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 </a:t>
            </a:r>
            <a:endParaRPr lang="en-US" sz="2400" dirty="0">
              <a:latin typeface="Book Antiqua" pitchFamily="18" charset="0"/>
              <a:cs typeface="Arial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6200" y="5410200"/>
            <a:ext cx="35814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How much after N years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 = 100(1.1)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N</a:t>
            </a:r>
            <a:endParaRPr lang="en-US" sz="2400" baseline="30000" dirty="0">
              <a:latin typeface="Book Antiqua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1212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build="p"/>
      <p:bldP spid="25" grpId="0" build="p"/>
      <p:bldP spid="27" grpId="0" build="p"/>
      <p:bldP spid="3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/>
              <a:t>Future Value (FV</a:t>
            </a:r>
            <a:r>
              <a:rPr lang="en-US" sz="3200" dirty="0" smtClean="0"/>
              <a:t>); Present Value (PV)</a:t>
            </a:r>
            <a:endParaRPr lang="en-US" sz="3200" dirty="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7531" y="914400"/>
            <a:ext cx="9144000" cy="26776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P: The initial vale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MARR: Minimum Acceptable Rate of Return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F= P(1+MARR)</a:t>
            </a:r>
            <a:r>
              <a:rPr lang="en-US" sz="2400" baseline="30000" dirty="0">
                <a:latin typeface="Book Antiqua" pitchFamily="18" charset="0"/>
                <a:cs typeface="Arial" charset="0"/>
              </a:rPr>
              <a:t>N</a:t>
            </a:r>
          </a:p>
          <a:p>
            <a:pPr>
              <a:spcBef>
                <a:spcPct val="50000"/>
              </a:spcBef>
            </a:pPr>
            <a:r>
              <a:rPr lang="en-US" sz="2400" dirty="0">
                <a:latin typeface="Book Antiqua" pitchFamily="18" charset="0"/>
                <a:cs typeface="Arial" charset="0"/>
              </a:rPr>
              <a:t>P = F/(1+MARR)</a:t>
            </a:r>
            <a:r>
              <a:rPr lang="en-US" sz="2400" baseline="30000" dirty="0">
                <a:latin typeface="Book Antiqua" pitchFamily="18" charset="0"/>
                <a:cs typeface="Arial" charset="0"/>
              </a:rPr>
              <a:t>N</a:t>
            </a:r>
          </a:p>
          <a:p>
            <a:pPr>
              <a:spcBef>
                <a:spcPct val="50000"/>
              </a:spcBef>
            </a:pPr>
            <a:r>
              <a:rPr lang="en-US" sz="2400" smtClean="0">
                <a:latin typeface="Book Antiqua" pitchFamily="18" charset="0"/>
                <a:cs typeface="Arial" charset="0"/>
              </a:rPr>
              <a:t>P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= F/(1+r)</a:t>
            </a:r>
            <a:r>
              <a:rPr lang="en-US" sz="2400" baseline="30000" dirty="0" smtClean="0">
                <a:latin typeface="Book Antiqua" pitchFamily="18" charset="0"/>
                <a:cs typeface="Arial" charset="0"/>
              </a:rPr>
              <a:t>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527589" y="2514600"/>
            <a:ext cx="3048000" cy="1371600"/>
            <a:chOff x="6096000" y="4572000"/>
            <a:chExt cx="3048000" cy="13716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629400" y="5334000"/>
              <a:ext cx="0" cy="609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00B05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/>
            <p:nvPr/>
          </p:nvCxnSpPr>
          <p:spPr bwMode="auto">
            <a:xfrm>
              <a:off x="6096000" y="5943600"/>
              <a:ext cx="30480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8686800" y="4572000"/>
              <a:ext cx="0" cy="13716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</p:grp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531" y="4267200"/>
            <a:ext cx="9144000" cy="20774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r </a:t>
            </a:r>
            <a:r>
              <a:rPr lang="en-US" sz="2400" dirty="0">
                <a:latin typeface="Book Antiqua" pitchFamily="18" charset="0"/>
                <a:cs typeface="Arial" charset="0"/>
              </a:rPr>
              <a:t>=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the minimum acceptable rate of return </a:t>
            </a:r>
          </a:p>
          <a:p>
            <a:pPr>
              <a:spcBef>
                <a:spcPct val="50000"/>
              </a:spcBef>
            </a:pPr>
            <a:endParaRPr lang="en-US" sz="900" baseline="30000" dirty="0">
              <a:latin typeface="Book Antiqua" pitchFamily="18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=FV(r, N,PMT,PV,0</a:t>
            </a:r>
            <a:r>
              <a:rPr lang="en-US" sz="2400" dirty="0" smtClean="0">
                <a:latin typeface="Book Antiqua" pitchFamily="18" charset="0"/>
                <a:cs typeface="Arial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 EOY) = </a:t>
            </a:r>
            <a:endParaRPr lang="en-US" sz="2400" dirty="0">
              <a:latin typeface="Book Antiqua" pitchFamily="18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2400" baseline="30000" dirty="0">
              <a:latin typeface="Book Antiqua" pitchFamily="18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=PV(r, N,PMT,FV,0 </a:t>
            </a:r>
            <a:r>
              <a:rPr lang="en-US" sz="2400" dirty="0" smtClean="0">
                <a:latin typeface="Book Antiqua" pitchFamily="18" charset="0"/>
                <a:cs typeface="Arial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EOY</a:t>
            </a:r>
            <a:r>
              <a:rPr lang="en-US" sz="2400" dirty="0">
                <a:latin typeface="Book Antiqua" pitchFamily="18" charset="0"/>
                <a:cs typeface="Arial" charset="0"/>
              </a:rPr>
              <a:t>) =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 </a:t>
            </a: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699292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 smtClean="0"/>
              <a:t>Present Value Index Table</a:t>
            </a:r>
            <a:endParaRPr lang="en-US" dirty="0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246863"/>
              </p:ext>
            </p:extLst>
          </p:nvPr>
        </p:nvGraphicFramePr>
        <p:xfrm>
          <a:off x="214313" y="1152525"/>
          <a:ext cx="8715375" cy="212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1" name="Worksheet" r:id="rId4" imgW="8715311" imgH="2124107" progId="Excel.Sheet.12">
                  <p:embed/>
                </p:oleObj>
              </mc:Choice>
              <mc:Fallback>
                <p:oleObj name="Worksheet" r:id="rId4" imgW="8715311" imgH="2124107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1152525"/>
                        <a:ext cx="8715375" cy="212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642399"/>
              </p:ext>
            </p:extLst>
          </p:nvPr>
        </p:nvGraphicFramePr>
        <p:xfrm>
          <a:off x="2895600" y="4080500"/>
          <a:ext cx="1828800" cy="59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2" name="Worksheet" r:id="rId7" imgW="619244" imgH="200021" progId="Excel.Sheet.12">
                  <p:embed/>
                </p:oleObj>
              </mc:Choice>
              <mc:Fallback>
                <p:oleObj name="Worksheet" r:id="rId7" imgW="619244" imgH="20002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80500"/>
                        <a:ext cx="1828800" cy="5910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373667"/>
              </p:ext>
            </p:extLst>
          </p:nvPr>
        </p:nvGraphicFramePr>
        <p:xfrm>
          <a:off x="3048000" y="5834743"/>
          <a:ext cx="1752600" cy="566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3" name="Worksheet" r:id="rId10" imgW="619244" imgH="200021" progId="Excel.Sheet.12">
                  <p:embed/>
                </p:oleObj>
              </mc:Choice>
              <mc:Fallback>
                <p:oleObj name="Worksheet" r:id="rId10" imgW="619244" imgH="20002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834743"/>
                        <a:ext cx="1752600" cy="5660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94397" y="3657600"/>
            <a:ext cx="61722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=FV(</a:t>
            </a:r>
            <a:r>
              <a:rPr lang="en-US" sz="2400" dirty="0" err="1" smtClean="0">
                <a:latin typeface="Book Antiqua" pitchFamily="18" charset="0"/>
                <a:cs typeface="Arial" charset="0"/>
              </a:rPr>
              <a:t>r,N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Arial" charset="0"/>
              </a:rPr>
              <a:t>PMT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Book Antiqua" pitchFamily="18" charset="0"/>
                <a:cs typeface="Arial" charset="0"/>
              </a:rPr>
              <a:t>PV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Arial" charset="0"/>
              </a:rPr>
              <a:t>0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 =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FV(10</a:t>
            </a:r>
            <a:r>
              <a:rPr lang="en-US" sz="2400" dirty="0">
                <a:latin typeface="Book Antiqua" pitchFamily="18" charset="0"/>
                <a:cs typeface="Arial" charset="0"/>
              </a:rPr>
              <a:t>%,3,0,100,0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) =  </a:t>
            </a:r>
            <a:endParaRPr lang="en-US" sz="2400" dirty="0">
              <a:latin typeface="Book Antiqua" pitchFamily="18" charset="0"/>
              <a:cs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6200" y="5385137"/>
            <a:ext cx="61722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=PV(</a:t>
            </a:r>
            <a:r>
              <a:rPr lang="en-US" sz="2400" dirty="0" err="1" smtClean="0">
                <a:latin typeface="Book Antiqua" pitchFamily="18" charset="0"/>
                <a:cs typeface="Arial" charset="0"/>
              </a:rPr>
              <a:t>r,N</a:t>
            </a:r>
            <a:r>
              <a:rPr lang="en-US" sz="2400" dirty="0">
                <a:latin typeface="Book Antiqua" pitchFamily="18" charset="0"/>
                <a:cs typeface="Arial" charset="0"/>
              </a:rPr>
              <a:t>,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PMT, FV,0) =</a:t>
            </a:r>
          </a:p>
          <a:p>
            <a:pPr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PV(10</a:t>
            </a:r>
            <a:r>
              <a:rPr lang="en-US" sz="2400" dirty="0">
                <a:latin typeface="Book Antiqua" pitchFamily="18" charset="0"/>
                <a:cs typeface="Arial" charset="0"/>
              </a:rPr>
              <a:t>%,3,0,133.1,0) </a:t>
            </a:r>
            <a:r>
              <a:rPr lang="en-US" sz="2400" dirty="0" smtClean="0">
                <a:latin typeface="Book Antiqua" pitchFamily="18" charset="0"/>
                <a:cs typeface="Arial" charset="0"/>
              </a:rPr>
              <a:t>=</a:t>
            </a:r>
            <a:endParaRPr lang="en-US" sz="2800" baseline="30000" dirty="0"/>
          </a:p>
        </p:txBody>
      </p:sp>
    </p:spTree>
    <p:extLst>
      <p:ext uri="{BB962C8B-B14F-4D97-AF65-F5344CB8AC3E}">
        <p14:creationId xmlns:p14="http://schemas.microsoft.com/office/powerpoint/2010/main" val="2059844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Back to the PBP Example</a:t>
            </a:r>
            <a:endParaRPr lang="en-US" sz="3200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-38669" y="914400"/>
            <a:ext cx="918266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The </a:t>
            </a:r>
            <a:r>
              <a:rPr lang="en-US" sz="2400" dirty="0">
                <a:latin typeface="Book Antiqua" pitchFamily="18" charset="0"/>
                <a:ea typeface="Times New Roman"/>
              </a:rPr>
              <a:t>initial investment of a project at the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end of year 0 is 10 million </a:t>
            </a:r>
            <a:r>
              <a:rPr lang="en-US" sz="2400" dirty="0">
                <a:latin typeface="Book Antiqua" pitchFamily="18" charset="0"/>
                <a:ea typeface="Times New Roman"/>
              </a:rPr>
              <a:t>dollars.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Depreciation</a:t>
            </a:r>
            <a:r>
              <a:rPr lang="en-US" sz="2400" dirty="0">
                <a:latin typeface="Book Antiqua" pitchFamily="18" charset="0"/>
                <a:ea typeface="Times New Roman"/>
              </a:rPr>
              <a:t> is computed using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straight-line </a:t>
            </a:r>
            <a:r>
              <a:rPr lang="en-US" sz="2400" dirty="0">
                <a:latin typeface="Book Antiqua" pitchFamily="18" charset="0"/>
                <a:ea typeface="Times New Roman"/>
              </a:rPr>
              <a:t>method with accounting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life of five years </a:t>
            </a:r>
            <a:r>
              <a:rPr lang="en-US" sz="2400" dirty="0">
                <a:latin typeface="Book Antiqua" pitchFamily="18" charset="0"/>
                <a:ea typeface="Times New Roman"/>
              </a:rPr>
              <a:t>and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zero salvage </a:t>
            </a:r>
            <a:r>
              <a:rPr lang="en-US" sz="2400" dirty="0">
                <a:latin typeface="Book Antiqua" pitchFamily="18" charset="0"/>
                <a:ea typeface="Times New Roman"/>
              </a:rPr>
              <a:t>value.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Net income before tax and depreciation is 3 million dollars per year</a:t>
            </a:r>
            <a:r>
              <a:rPr lang="en-US" sz="2400" dirty="0">
                <a:latin typeface="Book Antiqua" pitchFamily="18" charset="0"/>
                <a:ea typeface="Times New Roman"/>
              </a:rPr>
              <a:t>. The 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  <a:ea typeface="Times New Roman"/>
              </a:rPr>
              <a:t>tax rate is 40%.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Compute </a:t>
            </a:r>
            <a:r>
              <a:rPr lang="en-US" sz="2400" dirty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income after tax in Year 1. Compute </a:t>
            </a:r>
            <a:r>
              <a:rPr lang="en-US" sz="2400" dirty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cash </a:t>
            </a:r>
            <a:r>
              <a:rPr lang="en-US" sz="2400" dirty="0">
                <a:latin typeface="Book Antiqua" pitchFamily="18" charset="0"/>
                <a:ea typeface="Times New Roman"/>
              </a:rPr>
              <a:t>inflow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in Year </a:t>
            </a:r>
            <a:r>
              <a:rPr lang="en-US" sz="2400" dirty="0">
                <a:latin typeface="Book Antiqua" pitchFamily="18" charset="0"/>
                <a:ea typeface="Times New Roman"/>
              </a:rPr>
              <a:t>1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. At the end of year 7 we sell everything for 5 million dollars.  Compute NPV and IRR.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Book Antiqua" pitchFamily="18" charset="0"/>
              <a:ea typeface="Times New Roman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3505200"/>
            <a:ext cx="918266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>
                <a:latin typeface="Book Antiqua" pitchFamily="18" charset="0"/>
                <a:ea typeface="Times New Roman"/>
              </a:rPr>
              <a:t>Income Before Tax and Depreciation 	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Depreciation 	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2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Income Before Tax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1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Tax		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0.4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After Tax				0.6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Cash Flow of Depreciation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2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cash flow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per year</a:t>
            </a:r>
            <a:r>
              <a:rPr lang="en-US" sz="2400" dirty="0">
                <a:latin typeface="Book Antiqua" pitchFamily="18" charset="0"/>
                <a:ea typeface="Times New Roman"/>
              </a:rPr>
              <a:t>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2.6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This is true for the first 5 yeas. </a:t>
            </a:r>
            <a:endParaRPr lang="en-US" sz="2400" dirty="0">
              <a:effectLst/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532266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/>
              <a:t>Future Value (FV</a:t>
            </a:r>
            <a:r>
              <a:rPr lang="en-US" sz="3200" dirty="0" smtClean="0"/>
              <a:t>); Present Value (PV)</a:t>
            </a:r>
            <a:endParaRPr lang="en-US" sz="3200" dirty="0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0" y="914400"/>
            <a:ext cx="5257800" cy="3231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But after year 5 we do not have depreciation. Therefore, the two million dollars depreciation is not a cost anymore. </a:t>
            </a:r>
            <a:r>
              <a:rPr lang="en-US" sz="2400" dirty="0">
                <a:latin typeface="Book Antiqua" pitchFamily="18" charset="0"/>
                <a:cs typeface="Arial" charset="0"/>
              </a:rPr>
              <a:t> </a:t>
            </a:r>
            <a:endParaRPr lang="en-US" sz="2400" dirty="0" smtClean="0">
              <a:latin typeface="Book Antiqua" pitchFamily="18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Our revenue will increases by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2- 0.4(2) = 1.2 million dollars.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latin typeface="Book Antiqua" pitchFamily="18" charset="0"/>
                <a:cs typeface="Arial" charset="0"/>
              </a:rPr>
              <a:t>Net income after tax = 0.6+1.2 =1.8  </a:t>
            </a:r>
            <a:endParaRPr lang="en-US" sz="2400" dirty="0">
              <a:latin typeface="Book Antiqua" pitchFamily="18" charset="0"/>
              <a:cs typeface="Arial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5257799" y="2350873"/>
            <a:ext cx="0" cy="1676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5257799" y="2350873"/>
            <a:ext cx="37338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791199" y="16807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6324599" y="1676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6857999" y="1676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7391399" y="1676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7924799" y="1676400"/>
            <a:ext cx="0" cy="685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30892" y="4049927"/>
            <a:ext cx="9182669" cy="196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</a:t>
            </a:r>
            <a:r>
              <a:rPr lang="en-US" sz="2400" dirty="0">
                <a:latin typeface="Book Antiqua" pitchFamily="18" charset="0"/>
                <a:ea typeface="Times New Roman"/>
              </a:rPr>
              <a:t>Income Before Tax and Depreciation 	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Depreciation						0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Income </a:t>
            </a:r>
            <a:r>
              <a:rPr lang="en-US" sz="2400" dirty="0">
                <a:latin typeface="Book Antiqua" pitchFamily="18" charset="0"/>
                <a:ea typeface="Times New Roman"/>
              </a:rPr>
              <a:t>Before Tax	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	</a:t>
            </a:r>
            <a:r>
              <a:rPr lang="en-US" sz="2400" dirty="0">
                <a:latin typeface="Book Antiqua" pitchFamily="18" charset="0"/>
                <a:ea typeface="Times New Roman"/>
              </a:rPr>
              <a:t>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Tax					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          0.4(3) =1.2</a:t>
            </a:r>
            <a:endParaRPr lang="en-US" sz="2400" dirty="0">
              <a:latin typeface="Book Antiqua" pitchFamily="18" charset="0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Book Antiqua" pitchFamily="18" charset="0"/>
                <a:ea typeface="Times New Roman"/>
              </a:rPr>
              <a:t>Net Income After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Tax in Year 6</a:t>
            </a:r>
            <a:r>
              <a:rPr lang="en-US" sz="2400" dirty="0">
                <a:latin typeface="Book Antiqua" pitchFamily="18" charset="0"/>
                <a:ea typeface="Times New Roman"/>
              </a:rPr>
              <a:t>			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1.8</a:t>
            </a: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8458199" y="1752600"/>
            <a:ext cx="0" cy="6096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991599" y="990600"/>
            <a:ext cx="1" cy="13716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-38669" y="6019800"/>
            <a:ext cx="9182669" cy="44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latin typeface="Book Antiqua" pitchFamily="18" charset="0"/>
                <a:ea typeface="Times New Roman"/>
              </a:rPr>
              <a:t>Net Income </a:t>
            </a:r>
            <a:r>
              <a:rPr lang="en-US" sz="2400" dirty="0">
                <a:latin typeface="Book Antiqua" pitchFamily="18" charset="0"/>
                <a:ea typeface="Times New Roman"/>
              </a:rPr>
              <a:t>After Tax in Year </a:t>
            </a:r>
            <a:r>
              <a:rPr lang="en-US" sz="2400" dirty="0" smtClean="0">
                <a:latin typeface="Book Antiqua" pitchFamily="18" charset="0"/>
                <a:ea typeface="Times New Roman"/>
              </a:rPr>
              <a:t>7    1.8+5-0.4(5) = 4.8</a:t>
            </a:r>
            <a:endParaRPr lang="en-US" sz="2400" dirty="0">
              <a:latin typeface="Book Antiqua" pitchFamily="18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5151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97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7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97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build="p"/>
      <p:bldP spid="28" grpId="0" build="p"/>
      <p:bldP spid="45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12719</TotalTime>
  <Words>1267</Words>
  <Application>Microsoft Office PowerPoint</Application>
  <PresentationFormat>On-screen Show (4:3)</PresentationFormat>
  <Paragraphs>142</Paragraphs>
  <Slides>17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3" baseType="lpstr">
      <vt:lpstr>ＭＳ Ｐゴシック</vt:lpstr>
      <vt:lpstr>Arial</vt:lpstr>
      <vt:lpstr>Book Antiqua</vt:lpstr>
      <vt:lpstr>Calibri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Equation</vt:lpstr>
      <vt:lpstr>Process View &amp;  Strategy  Part 3. Performance Measures NPV-IRR   Based on the Book: Managing Business Process Flow.</vt:lpstr>
      <vt:lpstr>Compute Your Average</vt:lpstr>
      <vt:lpstr>What you Need in Final</vt:lpstr>
      <vt:lpstr>PowerPoint Presentation</vt:lpstr>
      <vt:lpstr>Future Value (FV)</vt:lpstr>
      <vt:lpstr>Future Value (FV); Present Value (PV)</vt:lpstr>
      <vt:lpstr>Present Value Index Table</vt:lpstr>
      <vt:lpstr>Back to the PBP Example</vt:lpstr>
      <vt:lpstr>Future Value (FV); Present Value (PV)</vt:lpstr>
      <vt:lpstr>Net Present Value (NPV)</vt:lpstr>
      <vt:lpstr>Internal Rate of Return (IRR)</vt:lpstr>
      <vt:lpstr>Your Mortgage; PMT and PPMT </vt:lpstr>
      <vt:lpstr>Practice: Net Income vs. Net Cash Inflow</vt:lpstr>
      <vt:lpstr>Practice: Net Income vs. Net Cash Inflow</vt:lpstr>
      <vt:lpstr>I Am Sure It Was Easy to Grasp By a CSUN Student</vt:lpstr>
      <vt:lpstr>Practice: Net Income vs. Net Cash Inflow</vt:lpstr>
      <vt:lpstr>Practice: Net Income vs. Net Cash Inflow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364</cp:revision>
  <dcterms:created xsi:type="dcterms:W3CDTF">2013-08-08T17:53:12Z</dcterms:created>
  <dcterms:modified xsi:type="dcterms:W3CDTF">2016-10-03T18:51:58Z</dcterms:modified>
</cp:coreProperties>
</file>