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5" r:id="rId2"/>
    <p:sldMasterId id="2147483656" r:id="rId3"/>
    <p:sldMasterId id="2147483660" r:id="rId4"/>
  </p:sldMasterIdLst>
  <p:notesMasterIdLst>
    <p:notesMasterId r:id="rId15"/>
  </p:notesMasterIdLst>
  <p:handoutMasterIdLst>
    <p:handoutMasterId r:id="rId16"/>
  </p:handoutMasterIdLst>
  <p:sldIdLst>
    <p:sldId id="352" r:id="rId5"/>
    <p:sldId id="340" r:id="rId6"/>
    <p:sldId id="353" r:id="rId7"/>
    <p:sldId id="341" r:id="rId8"/>
    <p:sldId id="354" r:id="rId9"/>
    <p:sldId id="347" r:id="rId10"/>
    <p:sldId id="346" r:id="rId11"/>
    <p:sldId id="349" r:id="rId12"/>
    <p:sldId id="350" r:id="rId13"/>
    <p:sldId id="348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3"/>
    <a:srgbClr val="C3C8EE"/>
    <a:srgbClr val="EEFFFF"/>
    <a:srgbClr val="DDEEFF"/>
    <a:srgbClr val="D519B1"/>
    <a:srgbClr val="000078"/>
    <a:srgbClr val="A80000"/>
    <a:srgbClr val="0000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51" autoAdjust="0"/>
    <p:restoredTop sz="94660"/>
  </p:normalViewPr>
  <p:slideViewPr>
    <p:cSldViewPr>
      <p:cViewPr>
        <p:scale>
          <a:sx n="77" d="100"/>
          <a:sy n="77" d="100"/>
        </p:scale>
        <p:origin x="-120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363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6186B-400D-4624-82D1-203DE0AF0EEF}" type="datetimeFigureOut">
              <a:rPr lang="en-US" smtClean="0"/>
              <a:pPr/>
              <a:t>2/8/2014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5336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D8C8DB6-9E1D-439C-B96B-0657302EFE49}" type="datetime1">
              <a:rPr lang="en-US"/>
              <a:pPr/>
              <a:t>2/8/2014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921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C678DA-66FA-46F9-8031-1CB2E52D81F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9913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56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dirty="0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6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dirty="0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6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dirty="0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188D667-914C-460D-A871-8618F5326AB7}" type="slidenum">
              <a:rPr lang="en-US" smtClean="0">
                <a:latin typeface="Arial" charset="0"/>
                <a:ea typeface="ＭＳ Ｐゴシック"/>
                <a:cs typeface="ＭＳ Ｐゴシック"/>
              </a:rPr>
              <a:pPr/>
              <a:t>4</a:t>
            </a:fld>
            <a:endParaRPr lang="en-US" dirty="0" smtClean="0">
              <a:latin typeface="Arial" charset="0"/>
              <a:ea typeface="ＭＳ Ｐゴシック"/>
              <a:cs typeface="ＭＳ Ｐゴシック"/>
            </a:endParaRPr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88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dirty="0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dirty="0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E7DA8E1-1FB2-466B-8410-1F67CB8AB08C}" type="slidenum">
              <a:rPr lang="en-US" smtClean="0">
                <a:latin typeface="Arial" charset="0"/>
                <a:ea typeface="ＭＳ Ｐゴシック"/>
                <a:cs typeface="ＭＳ Ｐゴシック"/>
              </a:rPr>
              <a:pPr/>
              <a:t>7</a:t>
            </a:fld>
            <a:endParaRPr lang="en-US" dirty="0" smtClean="0">
              <a:latin typeface="Arial" charset="0"/>
              <a:ea typeface="ＭＳ Ｐゴシック"/>
              <a:cs typeface="ＭＳ Ｐゴシック"/>
            </a:endParaRPr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en-US" dirty="0" smtClean="0">
              <a:latin typeface="Arial" charset="0"/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6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dirty="0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dirty="0" smtClean="0">
              <a:ea typeface="ＭＳ Ｐゴシック"/>
              <a:cs typeface="ＭＳ Ｐゴシック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buSzPct val="88000"/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1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9144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12875"/>
            <a:ext cx="89154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8931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152400"/>
            <a:ext cx="867727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85800"/>
            <a:ext cx="85344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914400"/>
            <a:ext cx="8915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tx1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3745031" y="6553199"/>
            <a:ext cx="36463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b="1" i="1" kern="1200" dirty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Ardavan </a:t>
            </a:r>
            <a:r>
              <a:rPr lang="en-US" sz="1200" b="1" i="1" kern="1200" dirty="0" smtClean="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rPr>
              <a:t>Asef-Vaziri     August , 2013 </a:t>
            </a:r>
            <a:endParaRPr lang="en-US" sz="1200" b="1" i="1" kern="1200" dirty="0">
              <a:solidFill>
                <a:schemeClr val="tx1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baseline="0" dirty="0" smtClean="0">
                <a:solidFill>
                  <a:schemeClr val="tx1"/>
                </a:solidFill>
              </a:rPr>
              <a:t>Process View &amp; Operations Strategy</a:t>
            </a:r>
            <a:r>
              <a:rPr lang="en-US" sz="1200" b="1" i="1" dirty="0" smtClean="0">
                <a:solidFill>
                  <a:schemeClr val="tx1"/>
                </a:solidFill>
              </a:rPr>
              <a:t> </a:t>
            </a:r>
            <a:endParaRPr lang="en-US" sz="1200" b="1" i="1" dirty="0">
              <a:solidFill>
                <a:schemeClr val="tx1"/>
              </a:solidFill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838200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4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>
            <a:off x="0" y="6477000"/>
            <a:ext cx="9144000" cy="158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400">
          <a:solidFill>
            <a:schemeClr val="tx1"/>
          </a:solidFill>
          <a:latin typeface="Book Antiqua" pitchFamily="18" charset="0"/>
          <a:ea typeface="ＭＳ Ｐゴシック" pitchFamily="-65" charset="-128"/>
          <a:cs typeface="Book Antiqua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2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Book Antiqua" pitchFamily="18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</a:t>
            </a:r>
            <a:r>
              <a:rPr lang="en-US" sz="1200" b="1" i="1" dirty="0" smtClean="0">
                <a:solidFill>
                  <a:srgbClr val="00B050"/>
                </a:solidFill>
              </a:rPr>
              <a:t>Jul-09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 smtClean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B05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412875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</a:t>
            </a:r>
            <a:r>
              <a:rPr lang="en-US" sz="1200" b="1" i="1" dirty="0" smtClean="0">
                <a:solidFill>
                  <a:srgbClr val="002060"/>
                </a:solidFill>
              </a:rPr>
              <a:t>Jul-09</a:t>
            </a:r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 smtClean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  <a:endParaRPr lang="en-US" sz="1200" b="1" i="1" kern="1200" dirty="0">
              <a:solidFill>
                <a:srgbClr val="002060"/>
              </a:solidFill>
              <a:latin typeface="Verdana" pitchFamily="34" charset="0"/>
              <a:ea typeface="ＭＳ Ｐゴシック" charset="-128"/>
              <a:cs typeface="+mn-cs"/>
            </a:endParaRP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250825" y="0"/>
            <a:ext cx="8664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Practice: </a:t>
            </a:r>
            <a:br>
              <a:rPr lang="en-US" dirty="0" smtClean="0"/>
            </a:br>
            <a:endParaRPr lang="en-US" dirty="0" smtClean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685800"/>
            <a:ext cx="82296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 smtClean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8458200" y="6581775"/>
            <a:ext cx="685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4171950" y="6553200"/>
            <a:ext cx="306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0"/>
            <a:ext cx="4267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 smtClean="0">
                <a:solidFill>
                  <a:srgbClr val="00B050"/>
                </a:solidFill>
              </a:rPr>
              <a:t>Lean Thinking:  1- Introduction </a:t>
            </a:r>
            <a:endParaRPr lang="en-US" sz="1200" b="1" i="1" dirty="0">
              <a:solidFill>
                <a:srgbClr val="00B050"/>
              </a:solidFill>
            </a:endParaRP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9144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9144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152400" y="-76200"/>
            <a:ext cx="42672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 smtClean="0">
                <a:solidFill>
                  <a:srgbClr val="00B050"/>
                </a:solidFill>
                <a:latin typeface="Impact" pitchFamily="34" charset="0"/>
              </a:rPr>
              <a:t>Information</a:t>
            </a:r>
            <a:endParaRPr lang="en-US" sz="2800" b="0" i="0" dirty="0">
              <a:solidFill>
                <a:srgbClr val="00B050"/>
              </a:solidFill>
              <a:latin typeface="Impact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14400"/>
            <a:ext cx="9144000" cy="5562600"/>
          </a:xfrm>
        </p:spPr>
        <p:txBody>
          <a:bodyPr/>
          <a:lstStyle/>
          <a:p>
            <a:r>
              <a:rPr lang="en-US" dirty="0" smtClean="0"/>
              <a:t>Process View</a:t>
            </a:r>
            <a:br>
              <a:rPr lang="en-US" dirty="0" smtClean="0"/>
            </a:br>
            <a:r>
              <a:rPr lang="en-US" dirty="0" smtClean="0"/>
              <a:t>&amp; </a:t>
            </a:r>
            <a:br>
              <a:rPr lang="en-US" dirty="0" smtClean="0"/>
            </a:br>
            <a:r>
              <a:rPr lang="en-US" dirty="0" smtClean="0"/>
              <a:t>Strategy</a:t>
            </a:r>
            <a:br>
              <a:rPr lang="en-US" dirty="0" smtClean="0"/>
            </a:br>
            <a:r>
              <a:rPr lang="en-US" sz="3600" dirty="0" smtClean="0"/>
              <a:t>Part 2- Competitive Space and Strategy</a:t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/>
              <a:t/>
            </a:r>
            <a:br>
              <a:rPr lang="en-US" sz="3600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Based on the Book: Managing Business Process Flow.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833866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Content Placeholder 1"/>
          <p:cNvSpPr>
            <a:spLocks noGrp="1"/>
          </p:cNvSpPr>
          <p:nvPr>
            <p:ph idx="1"/>
          </p:nvPr>
        </p:nvSpPr>
        <p:spPr>
          <a:xfrm>
            <a:off x="54224" y="914400"/>
            <a:ext cx="9089776" cy="54102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A50023"/>
                </a:solidFill>
                <a:latin typeface="Book Antiqua" pitchFamily="18" charset="0"/>
                <a:ea typeface="ＭＳ Ｐゴシック"/>
              </a:rPr>
              <a:t>Operational effectiveness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ea typeface="ＭＳ Ｐゴシック"/>
              </a:rPr>
              <a:t>: developing operations strategy (resources, processes, values, competencies) that support the strategic positioning (customer value proposition) better than the competitors.  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ea typeface="ＭＳ Ｐゴシック"/>
              </a:rPr>
              <a:t>How does effective differ from efficient?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ea typeface="ＭＳ Ｐゴシック"/>
              </a:rPr>
              <a:t>Conventional Management Definition: </a:t>
            </a:r>
            <a:r>
              <a:rPr lang="en-US" dirty="0">
                <a:solidFill>
                  <a:srgbClr val="A50023"/>
                </a:solidFill>
                <a:latin typeface="Book Antiqua" pitchFamily="18" charset="0"/>
                <a:ea typeface="ＭＳ Ｐゴシック"/>
              </a:rPr>
              <a:t>Effectiveness; doing right things.</a:t>
            </a:r>
            <a:r>
              <a:rPr lang="en-US" dirty="0" smtClean="0">
                <a:solidFill>
                  <a:srgbClr val="A50023"/>
                </a:solidFill>
                <a:latin typeface="Book Antiqua" pitchFamily="18" charset="0"/>
                <a:ea typeface="ＭＳ Ｐゴシック"/>
              </a:rPr>
              <a:t> </a:t>
            </a:r>
            <a:r>
              <a:rPr lang="en-US" dirty="0">
                <a:solidFill>
                  <a:srgbClr val="A50023"/>
                </a:solidFill>
                <a:latin typeface="Book Antiqua" pitchFamily="18" charset="0"/>
                <a:ea typeface="ＭＳ Ｐゴシック"/>
              </a:rPr>
              <a:t>Efficiency; doing </a:t>
            </a:r>
            <a:r>
              <a:rPr lang="en-US" dirty="0">
                <a:solidFill>
                  <a:srgbClr val="A50023"/>
                </a:solidFill>
                <a:ea typeface="ＭＳ Ｐゴシック"/>
              </a:rPr>
              <a:t>things</a:t>
            </a:r>
            <a:r>
              <a:rPr lang="en-US" b="1" dirty="0" smtClean="0">
                <a:solidFill>
                  <a:srgbClr val="FF6600"/>
                </a:solidFill>
                <a:latin typeface="Book Antiqua" pitchFamily="18" charset="0"/>
                <a:ea typeface="ＭＳ Ｐゴシック"/>
              </a:rPr>
              <a:t> </a:t>
            </a:r>
            <a:r>
              <a:rPr lang="en-US" dirty="0">
                <a:solidFill>
                  <a:srgbClr val="A50023"/>
                </a:solidFill>
                <a:latin typeface="Book Antiqua" pitchFamily="18" charset="0"/>
                <a:ea typeface="ＭＳ Ｐゴシック"/>
              </a:rPr>
              <a:t>right. </a:t>
            </a:r>
          </a:p>
          <a:p>
            <a:pPr>
              <a:buNone/>
            </a:pP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ea typeface="ＭＳ Ｐゴシック"/>
              </a:rPr>
              <a:t>Operations Management Definition: </a:t>
            </a:r>
          </a:p>
          <a:p>
            <a:pPr lvl="1">
              <a:buNone/>
            </a:pPr>
            <a:r>
              <a:rPr lang="en-US" dirty="0" smtClean="0">
                <a:solidFill>
                  <a:srgbClr val="A50023"/>
                </a:solidFill>
                <a:latin typeface="Book Antiqua" pitchFamily="18" charset="0"/>
                <a:ea typeface="ＭＳ Ｐゴシック"/>
              </a:rPr>
              <a:t>Cost Efficiency: 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ea typeface="ＭＳ Ｐゴシック"/>
              </a:rPr>
              <a:t>achieving an output with minimal level of input and resources. Low cost Operations.</a:t>
            </a:r>
          </a:p>
          <a:p>
            <a:pPr lvl="1">
              <a:buNone/>
            </a:pPr>
            <a:r>
              <a:rPr lang="en-US" dirty="0" smtClean="0">
                <a:solidFill>
                  <a:srgbClr val="A50023"/>
                </a:solidFill>
                <a:latin typeface="Book Antiqua" pitchFamily="18" charset="0"/>
                <a:ea typeface="ＭＳ Ｐゴシック"/>
              </a:rPr>
              <a:t>Effective Process: 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ea typeface="ＭＳ Ｐゴシック"/>
              </a:rPr>
              <a:t>supports execution of company’s strategy in the four dimensions of C/Q/F/T. Synchronized process does good in all 4 dimensions.</a:t>
            </a:r>
          </a:p>
          <a:p>
            <a:pPr>
              <a:buNone/>
            </a:pPr>
            <a:endParaRPr lang="en-US" dirty="0" smtClean="0">
              <a:solidFill>
                <a:schemeClr val="tx1"/>
              </a:solidFill>
              <a:latin typeface="Book Antiqua" pitchFamily="18" charset="0"/>
              <a:ea typeface="ＭＳ Ｐゴシック"/>
            </a:endParaRPr>
          </a:p>
        </p:txBody>
      </p:sp>
      <p:sp>
        <p:nvSpPr>
          <p:cNvPr id="70658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sz="3200" dirty="0" smtClean="0">
                <a:ea typeface="ＭＳ Ｐゴシック"/>
              </a:rPr>
              <a:t>Operational Effectiveness</a:t>
            </a:r>
          </a:p>
        </p:txBody>
      </p:sp>
    </p:spTree>
    <p:extLst>
      <p:ext uri="{BB962C8B-B14F-4D97-AF65-F5344CB8AC3E}">
        <p14:creationId xmlns:p14="http://schemas.microsoft.com/office/powerpoint/2010/main" val="15174748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6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06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06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06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06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06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8764" cy="838200"/>
          </a:xfrm>
        </p:spPr>
        <p:txBody>
          <a:bodyPr/>
          <a:lstStyle/>
          <a:p>
            <a:r>
              <a:rPr lang="en-US" sz="3200" dirty="0" smtClean="0">
                <a:ea typeface="ＭＳ Ｐゴシック"/>
              </a:rPr>
              <a:t>Competitive </a:t>
            </a:r>
            <a:r>
              <a:rPr lang="en-US" sz="3200" dirty="0"/>
              <a:t>Product </a:t>
            </a:r>
            <a:r>
              <a:rPr lang="en-US" sz="3200" dirty="0" smtClean="0"/>
              <a:t>Space: PQVR/CQFF</a:t>
            </a:r>
            <a:endParaRPr lang="en-US" sz="3200" dirty="0"/>
          </a:p>
        </p:txBody>
      </p:sp>
      <p:grpSp>
        <p:nvGrpSpPr>
          <p:cNvPr id="3" name="Group 2"/>
          <p:cNvGrpSpPr/>
          <p:nvPr/>
        </p:nvGrpSpPr>
        <p:grpSpPr>
          <a:xfrm>
            <a:off x="23463" y="865604"/>
            <a:ext cx="4179893" cy="2660889"/>
            <a:chOff x="1679961" y="1903171"/>
            <a:chExt cx="5471385" cy="3719917"/>
          </a:xfrm>
        </p:grpSpPr>
        <p:grpSp>
          <p:nvGrpSpPr>
            <p:cNvPr id="23" name="Group 22"/>
            <p:cNvGrpSpPr/>
            <p:nvPr/>
          </p:nvGrpSpPr>
          <p:grpSpPr>
            <a:xfrm>
              <a:off x="1679961" y="1903171"/>
              <a:ext cx="4089402" cy="3719917"/>
              <a:chOff x="1819277" y="2293535"/>
              <a:chExt cx="4089402" cy="3719917"/>
            </a:xfrm>
          </p:grpSpPr>
          <p:grpSp>
            <p:nvGrpSpPr>
              <p:cNvPr id="2" name="Group 23"/>
              <p:cNvGrpSpPr>
                <a:grpSpLocks/>
              </p:cNvGrpSpPr>
              <p:nvPr/>
            </p:nvGrpSpPr>
            <p:grpSpPr bwMode="auto">
              <a:xfrm>
                <a:off x="1819277" y="2635251"/>
                <a:ext cx="4089402" cy="3378201"/>
                <a:chOff x="1146" y="1830"/>
                <a:chExt cx="2576" cy="2128"/>
              </a:xfrm>
            </p:grpSpPr>
            <p:sp>
              <p:nvSpPr>
                <p:cNvPr id="67591" name="Line 5"/>
                <p:cNvSpPr>
                  <a:spLocks noChangeShapeType="1"/>
                </p:cNvSpPr>
                <p:nvPr/>
              </p:nvSpPr>
              <p:spPr bwMode="auto">
                <a:xfrm flipH="1" flipV="1">
                  <a:off x="1496" y="1830"/>
                  <a:ext cx="11" cy="1770"/>
                </a:xfrm>
                <a:prstGeom prst="line">
                  <a:avLst/>
                </a:prstGeom>
                <a:noFill/>
                <a:ln w="76200">
                  <a:solidFill>
                    <a:srgbClr val="00B050"/>
                  </a:solidFill>
                  <a:round/>
                  <a:headEnd type="none" w="sm" len="sm"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 dirty="0">
                    <a:solidFill>
                      <a:srgbClr val="000000"/>
                    </a:solidFill>
                    <a:latin typeface="Book Antiqua" pitchFamily="18" charset="0"/>
                  </a:endParaRPr>
                </a:p>
              </p:txBody>
            </p:sp>
            <p:sp>
              <p:nvSpPr>
                <p:cNvPr id="67592" name="Arc 7"/>
                <p:cNvSpPr>
                  <a:spLocks/>
                </p:cNvSpPr>
                <p:nvPr/>
              </p:nvSpPr>
              <p:spPr bwMode="auto">
                <a:xfrm>
                  <a:off x="1566" y="1985"/>
                  <a:ext cx="2156" cy="1594"/>
                </a:xfrm>
                <a:custGeom>
                  <a:avLst/>
                  <a:gdLst>
                    <a:gd name="T0" fmla="*/ 0 w 21600"/>
                    <a:gd name="T1" fmla="*/ 0 h 21600"/>
                    <a:gd name="T2" fmla="*/ 21 w 21600"/>
                    <a:gd name="T3" fmla="*/ 9 h 21600"/>
                    <a:gd name="T4" fmla="*/ 0 w 21600"/>
                    <a:gd name="T5" fmla="*/ 9 h 21600"/>
                    <a:gd name="T6" fmla="*/ 0 60000 65536"/>
                    <a:gd name="T7" fmla="*/ 0 60000 65536"/>
                    <a:gd name="T8" fmla="*/ 0 60000 65536"/>
                    <a:gd name="T9" fmla="*/ 0 w 21600"/>
                    <a:gd name="T10" fmla="*/ 0 h 21600"/>
                    <a:gd name="T11" fmla="*/ 21600 w 21600"/>
                    <a:gd name="T12" fmla="*/ 21600 h 2160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9525" cap="rnd">
                  <a:noFill/>
                  <a:round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pPr eaLnBrk="0" hangingPunct="0"/>
                  <a:endParaRPr lang="en-US" dirty="0">
                    <a:solidFill>
                      <a:srgbClr val="000000"/>
                    </a:solidFill>
                    <a:latin typeface="Book Antiqua" pitchFamily="18" charset="0"/>
                  </a:endParaRPr>
                </a:p>
              </p:txBody>
            </p:sp>
            <p:sp>
              <p:nvSpPr>
                <p:cNvPr id="67594" name="Rectangle 9"/>
                <p:cNvSpPr>
                  <a:spLocks noChangeArrowheads="1"/>
                </p:cNvSpPr>
                <p:nvPr/>
              </p:nvSpPr>
              <p:spPr bwMode="auto">
                <a:xfrm rot="16200000">
                  <a:off x="876" y="2562"/>
                  <a:ext cx="846" cy="30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defTabSz="762000" eaLnBrk="0" hangingPunct="0"/>
                  <a:r>
                    <a:rPr lang="en-US" dirty="0" smtClean="0">
                      <a:latin typeface="Book Antiqua" pitchFamily="18" charset="0"/>
                    </a:rPr>
                    <a:t>Quality</a:t>
                  </a:r>
                  <a:endParaRPr lang="en-US" dirty="0">
                    <a:latin typeface="Book Antiqua" pitchFamily="18" charset="0"/>
                  </a:endParaRPr>
                </a:p>
              </p:txBody>
            </p:sp>
            <p:sp>
              <p:nvSpPr>
                <p:cNvPr id="67600" name="Rectangle 19"/>
                <p:cNvSpPr>
                  <a:spLocks noChangeArrowheads="1"/>
                </p:cNvSpPr>
                <p:nvPr/>
              </p:nvSpPr>
              <p:spPr bwMode="auto">
                <a:xfrm>
                  <a:off x="2392" y="3632"/>
                  <a:ext cx="823" cy="32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defTabSz="762000"/>
                  <a:r>
                    <a:rPr lang="en-US" dirty="0" smtClean="0">
                      <a:latin typeface="Book Antiqua" pitchFamily="18" charset="0"/>
                    </a:rPr>
                    <a:t>Variety </a:t>
                  </a:r>
                  <a:endParaRPr lang="en-US" dirty="0">
                    <a:latin typeface="Book Antiqua" pitchFamily="18" charset="0"/>
                  </a:endParaRPr>
                </a:p>
              </p:txBody>
            </p:sp>
          </p:grpSp>
          <p:sp>
            <p:nvSpPr>
              <p:cNvPr id="19" name="Rectangle 8"/>
              <p:cNvSpPr>
                <a:spLocks noChangeArrowheads="1"/>
              </p:cNvSpPr>
              <p:nvPr/>
            </p:nvSpPr>
            <p:spPr bwMode="auto">
              <a:xfrm>
                <a:off x="2103972" y="2293535"/>
                <a:ext cx="495198" cy="5172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 defTabSz="762000" eaLnBrk="0" hangingPunct="0"/>
                <a:r>
                  <a:rPr lang="en-US" dirty="0" smtClean="0">
                    <a:latin typeface="Book Antiqua" pitchFamily="18" charset="0"/>
                  </a:rPr>
                  <a:t>H</a:t>
                </a:r>
                <a:endParaRPr lang="en-US" dirty="0">
                  <a:latin typeface="Book Antiqua" pitchFamily="18" charset="0"/>
                </a:endParaRPr>
              </a:p>
            </p:txBody>
          </p:sp>
          <p:sp>
            <p:nvSpPr>
              <p:cNvPr id="20" name="Rectangle 8"/>
              <p:cNvSpPr>
                <a:spLocks noChangeArrowheads="1"/>
              </p:cNvSpPr>
              <p:nvPr/>
            </p:nvSpPr>
            <p:spPr bwMode="auto">
              <a:xfrm>
                <a:off x="1920804" y="5180652"/>
                <a:ext cx="428053" cy="5172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 defTabSz="762000" eaLnBrk="0" hangingPunct="0"/>
                <a:r>
                  <a:rPr lang="en-US" dirty="0" smtClean="0">
                    <a:latin typeface="Book Antiqua" pitchFamily="18" charset="0"/>
                  </a:rPr>
                  <a:t>L</a:t>
                </a:r>
                <a:endParaRPr lang="en-US" dirty="0">
                  <a:latin typeface="Book Antiqua" pitchFamily="18" charset="0"/>
                </a:endParaRPr>
              </a:p>
            </p:txBody>
          </p:sp>
        </p:grpSp>
        <p:sp>
          <p:nvSpPr>
            <p:cNvPr id="24" name="Line 5"/>
            <p:cNvSpPr>
              <a:spLocks noChangeShapeType="1"/>
            </p:cNvSpPr>
            <p:nvPr/>
          </p:nvSpPr>
          <p:spPr bwMode="auto">
            <a:xfrm flipV="1">
              <a:off x="2209800" y="5079133"/>
              <a:ext cx="4383088" cy="0"/>
            </a:xfrm>
            <a:prstGeom prst="line">
              <a:avLst/>
            </a:prstGeom>
            <a:noFill/>
            <a:ln w="76200">
              <a:solidFill>
                <a:srgbClr val="00B050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en-US" dirty="0">
                <a:solidFill>
                  <a:srgbClr val="000000"/>
                </a:solidFill>
                <a:latin typeface="Book Antiqua" pitchFamily="18" charset="0"/>
              </a:endParaRPr>
            </a:p>
          </p:txBody>
        </p:sp>
        <p:sp>
          <p:nvSpPr>
            <p:cNvPr id="25" name="Rectangle 8"/>
            <p:cNvSpPr>
              <a:spLocks noChangeArrowheads="1"/>
            </p:cNvSpPr>
            <p:nvPr/>
          </p:nvSpPr>
          <p:spPr bwMode="auto">
            <a:xfrm>
              <a:off x="6656148" y="4884044"/>
              <a:ext cx="495198" cy="5172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defTabSz="762000" eaLnBrk="0" hangingPunct="0"/>
              <a:r>
                <a:rPr lang="en-US" dirty="0" smtClean="0">
                  <a:latin typeface="Book Antiqua" pitchFamily="18" charset="0"/>
                </a:rPr>
                <a:t>H</a:t>
              </a:r>
              <a:endParaRPr lang="en-US" dirty="0">
                <a:latin typeface="Book Antiqua" pitchFamily="18" charset="0"/>
              </a:endParaRPr>
            </a:p>
          </p:txBody>
        </p:sp>
      </p:grpSp>
      <p:sp>
        <p:nvSpPr>
          <p:cNvPr id="27" name="Oval 11"/>
          <p:cNvSpPr>
            <a:spLocks noChangeArrowheads="1"/>
          </p:cNvSpPr>
          <p:nvPr/>
        </p:nvSpPr>
        <p:spPr bwMode="auto">
          <a:xfrm>
            <a:off x="3095038" y="2619611"/>
            <a:ext cx="143732" cy="136209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28" name="Oval 11"/>
          <p:cNvSpPr>
            <a:spLocks noChangeArrowheads="1"/>
          </p:cNvSpPr>
          <p:nvPr/>
        </p:nvSpPr>
        <p:spPr bwMode="auto">
          <a:xfrm>
            <a:off x="1037638" y="1437659"/>
            <a:ext cx="143732" cy="136209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29" name="Oval 11"/>
          <p:cNvSpPr>
            <a:spLocks noChangeArrowheads="1"/>
          </p:cNvSpPr>
          <p:nvPr/>
        </p:nvSpPr>
        <p:spPr bwMode="auto">
          <a:xfrm>
            <a:off x="1037638" y="2619611"/>
            <a:ext cx="143732" cy="136209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30" name="Oval 11"/>
          <p:cNvSpPr>
            <a:spLocks noChangeArrowheads="1"/>
          </p:cNvSpPr>
          <p:nvPr/>
        </p:nvSpPr>
        <p:spPr bwMode="auto">
          <a:xfrm>
            <a:off x="3095038" y="1437659"/>
            <a:ext cx="143732" cy="136209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951094" y="1164943"/>
            <a:ext cx="308414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 defTabSz="762000" eaLnBrk="0" hangingPunct="0"/>
            <a:r>
              <a:rPr lang="en-US" dirty="0" smtClean="0">
                <a:latin typeface="Book Antiqua" pitchFamily="18" charset="0"/>
              </a:rPr>
              <a:t>B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931857" y="2323335"/>
            <a:ext cx="344699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 defTabSz="762000" eaLnBrk="0" hangingPunct="0"/>
            <a:r>
              <a:rPr lang="en-US" dirty="0" smtClean="0">
                <a:latin typeface="Book Antiqua" pitchFamily="18" charset="0"/>
              </a:rPr>
              <a:t>A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2998074" y="2319003"/>
            <a:ext cx="329580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 defTabSz="762000" eaLnBrk="0" hangingPunct="0"/>
            <a:r>
              <a:rPr lang="en-US" dirty="0" smtClean="0">
                <a:latin typeface="Book Antiqua" pitchFamily="18" charset="0"/>
              </a:rPr>
              <a:t>C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4" name="Rectangle 8"/>
          <p:cNvSpPr>
            <a:spLocks noChangeArrowheads="1"/>
          </p:cNvSpPr>
          <p:nvPr/>
        </p:nvSpPr>
        <p:spPr bwMode="auto">
          <a:xfrm>
            <a:off x="2988496" y="1153916"/>
            <a:ext cx="344698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algn="ctr" defTabSz="762000" eaLnBrk="0" hangingPunct="0"/>
            <a:r>
              <a:rPr lang="en-US" dirty="0" smtClean="0">
                <a:latin typeface="Book Antiqua" pitchFamily="18" charset="0"/>
              </a:rPr>
              <a:t>D</a:t>
            </a:r>
            <a:endParaRPr lang="en-US" dirty="0">
              <a:latin typeface="Book Antiqua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901986" y="904733"/>
            <a:ext cx="4043325" cy="2676667"/>
            <a:chOff x="4901986" y="1447800"/>
            <a:chExt cx="4043325" cy="2676667"/>
          </a:xfrm>
        </p:grpSpPr>
        <p:grpSp>
          <p:nvGrpSpPr>
            <p:cNvPr id="36" name="Group 35"/>
            <p:cNvGrpSpPr/>
            <p:nvPr/>
          </p:nvGrpSpPr>
          <p:grpSpPr>
            <a:xfrm>
              <a:off x="4901986" y="1447800"/>
              <a:ext cx="4043325" cy="2676667"/>
              <a:chOff x="1679961" y="1881114"/>
              <a:chExt cx="5292620" cy="3741974"/>
            </a:xfrm>
          </p:grpSpPr>
          <p:grpSp>
            <p:nvGrpSpPr>
              <p:cNvPr id="37" name="Group 36"/>
              <p:cNvGrpSpPr/>
              <p:nvPr/>
            </p:nvGrpSpPr>
            <p:grpSpPr>
              <a:xfrm>
                <a:off x="1679961" y="1881114"/>
                <a:ext cx="4089402" cy="3741974"/>
                <a:chOff x="1819277" y="2271478"/>
                <a:chExt cx="4089402" cy="3741974"/>
              </a:xfrm>
            </p:grpSpPr>
            <p:grpSp>
              <p:nvGrpSpPr>
                <p:cNvPr id="41" name="Group 23"/>
                <p:cNvGrpSpPr>
                  <a:grpSpLocks/>
                </p:cNvGrpSpPr>
                <p:nvPr/>
              </p:nvGrpSpPr>
              <p:grpSpPr bwMode="auto">
                <a:xfrm>
                  <a:off x="1819277" y="2635251"/>
                  <a:ext cx="4089402" cy="3378201"/>
                  <a:chOff x="1146" y="1830"/>
                  <a:chExt cx="2576" cy="2128"/>
                </a:xfrm>
              </p:grpSpPr>
              <p:sp>
                <p:nvSpPr>
                  <p:cNvPr id="44" name="Line 5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496" y="1830"/>
                    <a:ext cx="11" cy="1770"/>
                  </a:xfrm>
                  <a:prstGeom prst="line">
                    <a:avLst/>
                  </a:prstGeom>
                  <a:noFill/>
                  <a:ln w="76200">
                    <a:solidFill>
                      <a:srgbClr val="00B050"/>
                    </a:solidFill>
                    <a:round/>
                    <a:headEnd type="none" w="sm" len="sm"/>
                    <a:tailEnd type="triangle" w="med" len="med"/>
                  </a:ln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latin typeface="Book Antiqua" pitchFamily="18" charset="0"/>
                    </a:endParaRPr>
                  </a:p>
                </p:txBody>
              </p:sp>
              <p:sp>
                <p:nvSpPr>
                  <p:cNvPr id="45" name="Arc 7"/>
                  <p:cNvSpPr>
                    <a:spLocks/>
                  </p:cNvSpPr>
                  <p:nvPr/>
                </p:nvSpPr>
                <p:spPr bwMode="auto">
                  <a:xfrm>
                    <a:off x="1566" y="1985"/>
                    <a:ext cx="2156" cy="1594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21 w 21600"/>
                      <a:gd name="T3" fmla="*/ 9 h 21600"/>
                      <a:gd name="T4" fmla="*/ 0 w 21600"/>
                      <a:gd name="T5" fmla="*/ 9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 cap="rnd">
                    <a:noFill/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en-US" dirty="0">
                      <a:solidFill>
                        <a:srgbClr val="000000"/>
                      </a:solidFill>
                      <a:latin typeface="Book Antiqua" pitchFamily="18" charset="0"/>
                    </a:endParaRPr>
                  </a:p>
                </p:txBody>
              </p:sp>
              <p:sp>
                <p:nvSpPr>
                  <p:cNvPr id="46" name="Rectangle 9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876" y="2562"/>
                    <a:ext cx="846" cy="3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defTabSz="762000" eaLnBrk="0" hangingPunct="0"/>
                    <a:r>
                      <a:rPr lang="en-US" dirty="0" smtClean="0">
                        <a:latin typeface="Book Antiqua" pitchFamily="18" charset="0"/>
                      </a:rPr>
                      <a:t>Quality</a:t>
                    </a:r>
                    <a:endParaRPr lang="en-US" dirty="0">
                      <a:latin typeface="Book Antiqua" pitchFamily="18" charset="0"/>
                    </a:endParaRPr>
                  </a:p>
                </p:txBody>
              </p:sp>
              <p:sp>
                <p:nvSpPr>
                  <p:cNvPr id="47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2392" y="3632"/>
                    <a:ext cx="583" cy="32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defTabSz="762000"/>
                    <a:r>
                      <a:rPr lang="en-US" dirty="0" smtClean="0">
                        <a:latin typeface="Book Antiqua" pitchFamily="18" charset="0"/>
                      </a:rPr>
                      <a:t>Cost </a:t>
                    </a:r>
                    <a:endParaRPr lang="en-US" dirty="0">
                      <a:latin typeface="Book Antiqua" pitchFamily="18" charset="0"/>
                    </a:endParaRPr>
                  </a:p>
                </p:txBody>
              </p:sp>
            </p:grpSp>
            <p:sp>
              <p:nvSpPr>
                <p:cNvPr id="42" name="Rectangle 8"/>
                <p:cNvSpPr>
                  <a:spLocks noChangeArrowheads="1"/>
                </p:cNvSpPr>
                <p:nvPr/>
              </p:nvSpPr>
              <p:spPr bwMode="auto">
                <a:xfrm>
                  <a:off x="2136032" y="2271478"/>
                  <a:ext cx="495198" cy="5172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ctr" defTabSz="762000" eaLnBrk="0" hangingPunct="0"/>
                  <a:r>
                    <a:rPr lang="en-US" dirty="0" smtClean="0">
                      <a:latin typeface="Book Antiqua" pitchFamily="18" charset="0"/>
                    </a:rPr>
                    <a:t>H</a:t>
                  </a:r>
                  <a:endParaRPr lang="en-US" dirty="0">
                    <a:latin typeface="Book Antiqua" pitchFamily="18" charset="0"/>
                  </a:endParaRPr>
                </a:p>
              </p:txBody>
            </p:sp>
            <p:sp>
              <p:nvSpPr>
                <p:cNvPr id="43" name="Rectangle 8"/>
                <p:cNvSpPr>
                  <a:spLocks noChangeArrowheads="1"/>
                </p:cNvSpPr>
                <p:nvPr/>
              </p:nvSpPr>
              <p:spPr bwMode="auto">
                <a:xfrm>
                  <a:off x="1932925" y="5197649"/>
                  <a:ext cx="428052" cy="5172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ctr" defTabSz="762000" eaLnBrk="0" hangingPunct="0"/>
                  <a:r>
                    <a:rPr lang="en-US" dirty="0" smtClean="0">
                      <a:latin typeface="Book Antiqua" pitchFamily="18" charset="0"/>
                    </a:rPr>
                    <a:t>L</a:t>
                  </a:r>
                  <a:endParaRPr lang="en-US" dirty="0">
                    <a:latin typeface="Book Antiqua" pitchFamily="18" charset="0"/>
                  </a:endParaRPr>
                </a:p>
              </p:txBody>
            </p:sp>
          </p:grpSp>
          <p:sp>
            <p:nvSpPr>
              <p:cNvPr id="38" name="Line 5"/>
              <p:cNvSpPr>
                <a:spLocks noChangeShapeType="1"/>
              </p:cNvSpPr>
              <p:nvPr/>
            </p:nvSpPr>
            <p:spPr bwMode="auto">
              <a:xfrm flipV="1">
                <a:off x="2209800" y="5079133"/>
                <a:ext cx="4383088" cy="0"/>
              </a:xfrm>
              <a:prstGeom prst="line">
                <a:avLst/>
              </a:prstGeom>
              <a:noFill/>
              <a:ln w="76200">
                <a:solidFill>
                  <a:srgbClr val="C00000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 dirty="0">
                  <a:solidFill>
                    <a:srgbClr val="00000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39" name="Rectangle 8"/>
              <p:cNvSpPr>
                <a:spLocks noChangeArrowheads="1"/>
              </p:cNvSpPr>
              <p:nvPr/>
            </p:nvSpPr>
            <p:spPr bwMode="auto">
              <a:xfrm>
                <a:off x="6477383" y="4846952"/>
                <a:ext cx="495198" cy="5172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 defTabSz="762000" eaLnBrk="0" hangingPunct="0"/>
                <a:r>
                  <a:rPr lang="en-US" dirty="0" smtClean="0">
                    <a:latin typeface="Book Antiqua" pitchFamily="18" charset="0"/>
                  </a:rPr>
                  <a:t>H</a:t>
                </a:r>
                <a:endParaRPr lang="en-US" dirty="0">
                  <a:latin typeface="Book Antiqua" pitchFamily="18" charset="0"/>
                </a:endParaRPr>
              </a:p>
            </p:txBody>
          </p:sp>
        </p:grpSp>
        <p:sp>
          <p:nvSpPr>
            <p:cNvPr id="48" name="Oval 11"/>
            <p:cNvSpPr>
              <a:spLocks noChangeArrowheads="1"/>
            </p:cNvSpPr>
            <p:nvPr/>
          </p:nvSpPr>
          <p:spPr bwMode="auto">
            <a:xfrm>
              <a:off x="7969442" y="3194288"/>
              <a:ext cx="143732" cy="136209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solidFill>
                  <a:srgbClr val="000000"/>
                </a:solidFill>
                <a:latin typeface="Book Antiqua" pitchFamily="18" charset="0"/>
              </a:endParaRPr>
            </a:p>
          </p:txBody>
        </p:sp>
        <p:sp>
          <p:nvSpPr>
            <p:cNvPr id="49" name="Oval 11"/>
            <p:cNvSpPr>
              <a:spLocks noChangeArrowheads="1"/>
            </p:cNvSpPr>
            <p:nvPr/>
          </p:nvSpPr>
          <p:spPr bwMode="auto">
            <a:xfrm>
              <a:off x="5912042" y="2012336"/>
              <a:ext cx="143732" cy="136209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solidFill>
                  <a:srgbClr val="000000"/>
                </a:solidFill>
                <a:latin typeface="Book Antiqua" pitchFamily="18" charset="0"/>
              </a:endParaRPr>
            </a:p>
          </p:txBody>
        </p:sp>
        <p:sp>
          <p:nvSpPr>
            <p:cNvPr id="50" name="Oval 11"/>
            <p:cNvSpPr>
              <a:spLocks noChangeArrowheads="1"/>
            </p:cNvSpPr>
            <p:nvPr/>
          </p:nvSpPr>
          <p:spPr bwMode="auto">
            <a:xfrm>
              <a:off x="5912042" y="3194288"/>
              <a:ext cx="143732" cy="136209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solidFill>
                  <a:srgbClr val="000000"/>
                </a:solidFill>
                <a:latin typeface="Book Antiqua" pitchFamily="18" charset="0"/>
              </a:endParaRPr>
            </a:p>
          </p:txBody>
        </p:sp>
        <p:sp>
          <p:nvSpPr>
            <p:cNvPr id="51" name="Oval 11"/>
            <p:cNvSpPr>
              <a:spLocks noChangeArrowheads="1"/>
            </p:cNvSpPr>
            <p:nvPr/>
          </p:nvSpPr>
          <p:spPr bwMode="auto">
            <a:xfrm>
              <a:off x="7969442" y="2012336"/>
              <a:ext cx="143732" cy="136209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solidFill>
                  <a:srgbClr val="000000"/>
                </a:solidFill>
                <a:latin typeface="Book Antiqua" pitchFamily="18" charset="0"/>
              </a:endParaRPr>
            </a:p>
          </p:txBody>
        </p:sp>
        <p:sp>
          <p:nvSpPr>
            <p:cNvPr id="52" name="Rectangle 8"/>
            <p:cNvSpPr>
              <a:spLocks noChangeArrowheads="1"/>
            </p:cNvSpPr>
            <p:nvPr/>
          </p:nvSpPr>
          <p:spPr bwMode="auto">
            <a:xfrm>
              <a:off x="5825498" y="1739620"/>
              <a:ext cx="308414" cy="369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2075" tIns="46038" rIns="92075" bIns="46038">
              <a:spAutoFit/>
            </a:bodyPr>
            <a:lstStyle/>
            <a:p>
              <a:pPr algn="ctr" defTabSz="762000" eaLnBrk="0" hangingPunct="0"/>
              <a:r>
                <a:rPr lang="en-US" dirty="0" smtClean="0">
                  <a:latin typeface="Book Antiqua" pitchFamily="18" charset="0"/>
                </a:rPr>
                <a:t>B</a:t>
              </a:r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53" name="Rectangle 8"/>
            <p:cNvSpPr>
              <a:spLocks noChangeArrowheads="1"/>
            </p:cNvSpPr>
            <p:nvPr/>
          </p:nvSpPr>
          <p:spPr bwMode="auto">
            <a:xfrm>
              <a:off x="5806261" y="2898012"/>
              <a:ext cx="344699" cy="369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2075" tIns="46038" rIns="92075" bIns="46038">
              <a:spAutoFit/>
            </a:bodyPr>
            <a:lstStyle/>
            <a:p>
              <a:pPr algn="ctr" defTabSz="762000" eaLnBrk="0" hangingPunct="0"/>
              <a:r>
                <a:rPr lang="en-US" dirty="0" smtClean="0">
                  <a:latin typeface="Book Antiqua" pitchFamily="18" charset="0"/>
                </a:rPr>
                <a:t>A</a:t>
              </a:r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54" name="Rectangle 8"/>
            <p:cNvSpPr>
              <a:spLocks noChangeArrowheads="1"/>
            </p:cNvSpPr>
            <p:nvPr/>
          </p:nvSpPr>
          <p:spPr bwMode="auto">
            <a:xfrm>
              <a:off x="7872478" y="2893680"/>
              <a:ext cx="329580" cy="369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2075" tIns="46038" rIns="92075" bIns="46038">
              <a:spAutoFit/>
            </a:bodyPr>
            <a:lstStyle/>
            <a:p>
              <a:pPr algn="ctr" defTabSz="762000" eaLnBrk="0" hangingPunct="0"/>
              <a:r>
                <a:rPr lang="en-US" dirty="0" smtClean="0">
                  <a:latin typeface="Book Antiqua" pitchFamily="18" charset="0"/>
                </a:rPr>
                <a:t>C</a:t>
              </a:r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55" name="Rectangle 8"/>
            <p:cNvSpPr>
              <a:spLocks noChangeArrowheads="1"/>
            </p:cNvSpPr>
            <p:nvPr/>
          </p:nvSpPr>
          <p:spPr bwMode="auto">
            <a:xfrm>
              <a:off x="7862900" y="1728593"/>
              <a:ext cx="344698" cy="369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2075" tIns="46038" rIns="92075" bIns="46038">
              <a:spAutoFit/>
            </a:bodyPr>
            <a:lstStyle/>
            <a:p>
              <a:pPr algn="ctr" defTabSz="762000" eaLnBrk="0" hangingPunct="0"/>
              <a:r>
                <a:rPr lang="en-US" dirty="0" smtClean="0">
                  <a:latin typeface="Book Antiqua" pitchFamily="18" charset="0"/>
                </a:rPr>
                <a:t>D</a:t>
              </a:r>
              <a:endParaRPr lang="en-US" dirty="0">
                <a:latin typeface="Book Antiqua" pitchFamily="18" charset="0"/>
              </a:endParaRPr>
            </a:p>
          </p:txBody>
        </p:sp>
      </p:grpSp>
      <p:grpSp>
        <p:nvGrpSpPr>
          <p:cNvPr id="56" name="Group 55"/>
          <p:cNvGrpSpPr/>
          <p:nvPr/>
        </p:nvGrpSpPr>
        <p:grpSpPr>
          <a:xfrm>
            <a:off x="4922184" y="914400"/>
            <a:ext cx="4018776" cy="2655974"/>
            <a:chOff x="4901985" y="1453730"/>
            <a:chExt cx="4018776" cy="2655974"/>
          </a:xfrm>
        </p:grpSpPr>
        <p:grpSp>
          <p:nvGrpSpPr>
            <p:cNvPr id="57" name="Group 56"/>
            <p:cNvGrpSpPr/>
            <p:nvPr/>
          </p:nvGrpSpPr>
          <p:grpSpPr>
            <a:xfrm>
              <a:off x="4901985" y="1453730"/>
              <a:ext cx="4018776" cy="2655974"/>
              <a:chOff x="1679961" y="1889404"/>
              <a:chExt cx="5260487" cy="3713046"/>
            </a:xfrm>
          </p:grpSpPr>
          <p:grpSp>
            <p:nvGrpSpPr>
              <p:cNvPr id="66" name="Group 65"/>
              <p:cNvGrpSpPr/>
              <p:nvPr/>
            </p:nvGrpSpPr>
            <p:grpSpPr>
              <a:xfrm>
                <a:off x="1679961" y="1889404"/>
                <a:ext cx="4414841" cy="3713046"/>
                <a:chOff x="1819277" y="2279768"/>
                <a:chExt cx="4414841" cy="3713046"/>
              </a:xfrm>
            </p:grpSpPr>
            <p:grpSp>
              <p:nvGrpSpPr>
                <p:cNvPr id="70" name="Group 23"/>
                <p:cNvGrpSpPr>
                  <a:grpSpLocks/>
                </p:cNvGrpSpPr>
                <p:nvPr/>
              </p:nvGrpSpPr>
              <p:grpSpPr bwMode="auto">
                <a:xfrm>
                  <a:off x="1819277" y="2635251"/>
                  <a:ext cx="4414841" cy="3357563"/>
                  <a:chOff x="1146" y="1830"/>
                  <a:chExt cx="2781" cy="2115"/>
                </a:xfrm>
              </p:grpSpPr>
              <p:sp>
                <p:nvSpPr>
                  <p:cNvPr id="73" name="Line 5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496" y="1830"/>
                    <a:ext cx="11" cy="1770"/>
                  </a:xfrm>
                  <a:prstGeom prst="line">
                    <a:avLst/>
                  </a:prstGeom>
                  <a:noFill/>
                  <a:ln w="76200">
                    <a:solidFill>
                      <a:srgbClr val="00B050"/>
                    </a:solidFill>
                    <a:round/>
                    <a:headEnd type="none" w="sm" len="sm"/>
                    <a:tailEnd type="triangle" w="med" len="med"/>
                  </a:ln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latin typeface="Book Antiqua" pitchFamily="18" charset="0"/>
                    </a:endParaRPr>
                  </a:p>
                </p:txBody>
              </p:sp>
              <p:sp>
                <p:nvSpPr>
                  <p:cNvPr id="74" name="Arc 7"/>
                  <p:cNvSpPr>
                    <a:spLocks/>
                  </p:cNvSpPr>
                  <p:nvPr/>
                </p:nvSpPr>
                <p:spPr bwMode="auto">
                  <a:xfrm>
                    <a:off x="1566" y="1985"/>
                    <a:ext cx="2156" cy="1594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21 w 21600"/>
                      <a:gd name="T3" fmla="*/ 9 h 21600"/>
                      <a:gd name="T4" fmla="*/ 0 w 21600"/>
                      <a:gd name="T5" fmla="*/ 9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 cap="rnd">
                    <a:noFill/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en-US" dirty="0">
                      <a:solidFill>
                        <a:srgbClr val="000000"/>
                      </a:solidFill>
                      <a:latin typeface="Book Antiqua" pitchFamily="18" charset="0"/>
                    </a:endParaRPr>
                  </a:p>
                </p:txBody>
              </p:sp>
              <p:sp>
                <p:nvSpPr>
                  <p:cNvPr id="75" name="Rectangle 9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876" y="2562"/>
                    <a:ext cx="846" cy="3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defTabSz="762000" eaLnBrk="0" hangingPunct="0"/>
                    <a:r>
                      <a:rPr lang="en-US" dirty="0" smtClean="0">
                        <a:latin typeface="Book Antiqua" pitchFamily="18" charset="0"/>
                      </a:rPr>
                      <a:t>Quality</a:t>
                    </a:r>
                    <a:endParaRPr lang="en-US" dirty="0">
                      <a:latin typeface="Book Antiqua" pitchFamily="18" charset="0"/>
                    </a:endParaRPr>
                  </a:p>
                </p:txBody>
              </p:sp>
              <p:sp>
                <p:nvSpPr>
                  <p:cNvPr id="76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1710" y="3619"/>
                    <a:ext cx="2217" cy="32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defTabSz="762000"/>
                    <a:r>
                      <a:rPr lang="en-US" dirty="0" smtClean="0">
                        <a:latin typeface="Book Antiqua" pitchFamily="18" charset="0"/>
                      </a:rPr>
                      <a:t>Cost Efficiency =1/Cost </a:t>
                    </a:r>
                    <a:endParaRPr lang="en-US" dirty="0">
                      <a:latin typeface="Book Antiqua" pitchFamily="18" charset="0"/>
                    </a:endParaRPr>
                  </a:p>
                </p:txBody>
              </p:sp>
            </p:grpSp>
            <p:sp>
              <p:nvSpPr>
                <p:cNvPr id="71" name="Rectangle 8"/>
                <p:cNvSpPr>
                  <a:spLocks noChangeArrowheads="1"/>
                </p:cNvSpPr>
                <p:nvPr/>
              </p:nvSpPr>
              <p:spPr bwMode="auto">
                <a:xfrm>
                  <a:off x="2124942" y="2279768"/>
                  <a:ext cx="495198" cy="5172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ctr" defTabSz="762000" eaLnBrk="0" hangingPunct="0"/>
                  <a:r>
                    <a:rPr lang="en-US" dirty="0" smtClean="0">
                      <a:latin typeface="Book Antiqua" pitchFamily="18" charset="0"/>
                    </a:rPr>
                    <a:t>H</a:t>
                  </a:r>
                  <a:endParaRPr lang="en-US" dirty="0">
                    <a:latin typeface="Book Antiqua" pitchFamily="18" charset="0"/>
                  </a:endParaRPr>
                </a:p>
              </p:txBody>
            </p:sp>
            <p:sp>
              <p:nvSpPr>
                <p:cNvPr id="72" name="Rectangle 8"/>
                <p:cNvSpPr>
                  <a:spLocks noChangeArrowheads="1"/>
                </p:cNvSpPr>
                <p:nvPr/>
              </p:nvSpPr>
              <p:spPr bwMode="auto">
                <a:xfrm>
                  <a:off x="1944489" y="5191909"/>
                  <a:ext cx="428053" cy="5172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ctr" defTabSz="762000" eaLnBrk="0" hangingPunct="0"/>
                  <a:r>
                    <a:rPr lang="en-US" dirty="0" smtClean="0">
                      <a:latin typeface="Book Antiqua" pitchFamily="18" charset="0"/>
                    </a:rPr>
                    <a:t>L</a:t>
                  </a:r>
                  <a:endParaRPr lang="en-US" dirty="0">
                    <a:latin typeface="Book Antiqua" pitchFamily="18" charset="0"/>
                  </a:endParaRPr>
                </a:p>
              </p:txBody>
            </p:sp>
          </p:grpSp>
          <p:sp>
            <p:nvSpPr>
              <p:cNvPr id="67" name="Line 5"/>
              <p:cNvSpPr>
                <a:spLocks noChangeShapeType="1"/>
              </p:cNvSpPr>
              <p:nvPr/>
            </p:nvSpPr>
            <p:spPr bwMode="auto">
              <a:xfrm flipV="1">
                <a:off x="2209800" y="5079133"/>
                <a:ext cx="4383088" cy="0"/>
              </a:xfrm>
              <a:prstGeom prst="line">
                <a:avLst/>
              </a:prstGeom>
              <a:noFill/>
              <a:ln w="76200">
                <a:solidFill>
                  <a:srgbClr val="00B050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 dirty="0">
                  <a:solidFill>
                    <a:srgbClr val="00000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69" name="Rectangle 8"/>
              <p:cNvSpPr>
                <a:spLocks noChangeArrowheads="1"/>
              </p:cNvSpPr>
              <p:nvPr/>
            </p:nvSpPr>
            <p:spPr bwMode="auto">
              <a:xfrm>
                <a:off x="6445249" y="4836096"/>
                <a:ext cx="495199" cy="5172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 defTabSz="762000" eaLnBrk="0" hangingPunct="0"/>
                <a:r>
                  <a:rPr lang="en-US" dirty="0" smtClean="0">
                    <a:latin typeface="Book Antiqua" pitchFamily="18" charset="0"/>
                  </a:rPr>
                  <a:t>H</a:t>
                </a:r>
                <a:endParaRPr lang="en-US" dirty="0">
                  <a:latin typeface="Book Antiqua" pitchFamily="18" charset="0"/>
                </a:endParaRPr>
              </a:p>
            </p:txBody>
          </p:sp>
        </p:grpSp>
        <p:sp>
          <p:nvSpPr>
            <p:cNvPr id="58" name="Oval 11"/>
            <p:cNvSpPr>
              <a:spLocks noChangeArrowheads="1"/>
            </p:cNvSpPr>
            <p:nvPr/>
          </p:nvSpPr>
          <p:spPr bwMode="auto">
            <a:xfrm>
              <a:off x="7969442" y="3194288"/>
              <a:ext cx="143732" cy="136209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solidFill>
                  <a:srgbClr val="000000"/>
                </a:solidFill>
                <a:latin typeface="Book Antiqua" pitchFamily="18" charset="0"/>
              </a:endParaRPr>
            </a:p>
          </p:txBody>
        </p:sp>
        <p:sp>
          <p:nvSpPr>
            <p:cNvPr id="59" name="Oval 11"/>
            <p:cNvSpPr>
              <a:spLocks noChangeArrowheads="1"/>
            </p:cNvSpPr>
            <p:nvPr/>
          </p:nvSpPr>
          <p:spPr bwMode="auto">
            <a:xfrm>
              <a:off x="5912042" y="2012336"/>
              <a:ext cx="143732" cy="136209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solidFill>
                  <a:srgbClr val="000000"/>
                </a:solidFill>
                <a:latin typeface="Book Antiqua" pitchFamily="18" charset="0"/>
              </a:endParaRPr>
            </a:p>
          </p:txBody>
        </p:sp>
        <p:sp>
          <p:nvSpPr>
            <p:cNvPr id="60" name="Oval 11"/>
            <p:cNvSpPr>
              <a:spLocks noChangeArrowheads="1"/>
            </p:cNvSpPr>
            <p:nvPr/>
          </p:nvSpPr>
          <p:spPr bwMode="auto">
            <a:xfrm>
              <a:off x="5912042" y="3194288"/>
              <a:ext cx="143732" cy="136209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solidFill>
                  <a:srgbClr val="000000"/>
                </a:solidFill>
                <a:latin typeface="Book Antiqua" pitchFamily="18" charset="0"/>
              </a:endParaRPr>
            </a:p>
          </p:txBody>
        </p:sp>
        <p:sp>
          <p:nvSpPr>
            <p:cNvPr id="61" name="Oval 11"/>
            <p:cNvSpPr>
              <a:spLocks noChangeArrowheads="1"/>
            </p:cNvSpPr>
            <p:nvPr/>
          </p:nvSpPr>
          <p:spPr bwMode="auto">
            <a:xfrm>
              <a:off x="7969442" y="2012336"/>
              <a:ext cx="143732" cy="136209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solidFill>
                  <a:srgbClr val="000000"/>
                </a:solidFill>
                <a:latin typeface="Book Antiqua" pitchFamily="18" charset="0"/>
              </a:endParaRPr>
            </a:p>
          </p:txBody>
        </p:sp>
        <p:sp>
          <p:nvSpPr>
            <p:cNvPr id="62" name="Rectangle 8"/>
            <p:cNvSpPr>
              <a:spLocks noChangeArrowheads="1"/>
            </p:cNvSpPr>
            <p:nvPr/>
          </p:nvSpPr>
          <p:spPr bwMode="auto">
            <a:xfrm>
              <a:off x="5825498" y="1727263"/>
              <a:ext cx="308414" cy="369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2075" tIns="46038" rIns="92075" bIns="46038">
              <a:spAutoFit/>
            </a:bodyPr>
            <a:lstStyle/>
            <a:p>
              <a:pPr algn="ctr" defTabSz="762000" eaLnBrk="0" hangingPunct="0"/>
              <a:r>
                <a:rPr lang="en-US" dirty="0" smtClean="0">
                  <a:latin typeface="Book Antiqua" pitchFamily="18" charset="0"/>
                </a:rPr>
                <a:t>D</a:t>
              </a:r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63" name="Rectangle 8"/>
            <p:cNvSpPr>
              <a:spLocks noChangeArrowheads="1"/>
            </p:cNvSpPr>
            <p:nvPr/>
          </p:nvSpPr>
          <p:spPr bwMode="auto">
            <a:xfrm>
              <a:off x="5806261" y="2898012"/>
              <a:ext cx="344699" cy="369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2075" tIns="46038" rIns="92075" bIns="46038">
              <a:spAutoFit/>
            </a:bodyPr>
            <a:lstStyle/>
            <a:p>
              <a:pPr algn="ctr" defTabSz="762000" eaLnBrk="0" hangingPunct="0"/>
              <a:r>
                <a:rPr lang="en-US" dirty="0" smtClean="0">
                  <a:latin typeface="Book Antiqua" pitchFamily="18" charset="0"/>
                </a:rPr>
                <a:t>C</a:t>
              </a:r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64" name="Rectangle 8"/>
            <p:cNvSpPr>
              <a:spLocks noChangeArrowheads="1"/>
            </p:cNvSpPr>
            <p:nvPr/>
          </p:nvSpPr>
          <p:spPr bwMode="auto">
            <a:xfrm>
              <a:off x="7872478" y="2893680"/>
              <a:ext cx="329580" cy="369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2075" tIns="46038" rIns="92075" bIns="46038">
              <a:spAutoFit/>
            </a:bodyPr>
            <a:lstStyle/>
            <a:p>
              <a:pPr algn="ctr" defTabSz="762000" eaLnBrk="0" hangingPunct="0"/>
              <a:r>
                <a:rPr lang="en-US" dirty="0" smtClean="0">
                  <a:latin typeface="Book Antiqua" pitchFamily="18" charset="0"/>
                </a:rPr>
                <a:t>B</a:t>
              </a:r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65" name="Rectangle 8"/>
            <p:cNvSpPr>
              <a:spLocks noChangeArrowheads="1"/>
            </p:cNvSpPr>
            <p:nvPr/>
          </p:nvSpPr>
          <p:spPr bwMode="auto">
            <a:xfrm>
              <a:off x="7862900" y="1728593"/>
              <a:ext cx="344698" cy="369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2075" tIns="46038" rIns="92075" bIns="46038">
              <a:spAutoFit/>
            </a:bodyPr>
            <a:lstStyle/>
            <a:p>
              <a:pPr algn="ctr" defTabSz="762000" eaLnBrk="0" hangingPunct="0"/>
              <a:r>
                <a:rPr lang="en-US" dirty="0" smtClean="0">
                  <a:latin typeface="Book Antiqua" pitchFamily="18" charset="0"/>
                </a:rPr>
                <a:t>A</a:t>
              </a:r>
              <a:endParaRPr lang="en-US" dirty="0">
                <a:latin typeface="Book Antiqua" pitchFamily="18" charset="0"/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0" y="3544771"/>
            <a:ext cx="4203354" cy="2800253"/>
            <a:chOff x="4901985" y="1334433"/>
            <a:chExt cx="4203354" cy="2800253"/>
          </a:xfrm>
        </p:grpSpPr>
        <p:grpSp>
          <p:nvGrpSpPr>
            <p:cNvPr id="78" name="Group 77"/>
            <p:cNvGrpSpPr/>
            <p:nvPr/>
          </p:nvGrpSpPr>
          <p:grpSpPr>
            <a:xfrm>
              <a:off x="4901985" y="1334433"/>
              <a:ext cx="4203354" cy="2800253"/>
              <a:chOff x="1679961" y="1722627"/>
              <a:chExt cx="5502096" cy="3914748"/>
            </a:xfrm>
          </p:grpSpPr>
          <p:grpSp>
            <p:nvGrpSpPr>
              <p:cNvPr id="87" name="Group 86"/>
              <p:cNvGrpSpPr/>
              <p:nvPr/>
            </p:nvGrpSpPr>
            <p:grpSpPr>
              <a:xfrm>
                <a:off x="1679961" y="1722627"/>
                <a:ext cx="4089403" cy="3914748"/>
                <a:chOff x="1819277" y="2112991"/>
                <a:chExt cx="4089403" cy="3914748"/>
              </a:xfrm>
            </p:grpSpPr>
            <p:grpSp>
              <p:nvGrpSpPr>
                <p:cNvPr id="91" name="Group 23"/>
                <p:cNvGrpSpPr>
                  <a:grpSpLocks/>
                </p:cNvGrpSpPr>
                <p:nvPr/>
              </p:nvGrpSpPr>
              <p:grpSpPr bwMode="auto">
                <a:xfrm>
                  <a:off x="1819277" y="2635251"/>
                  <a:ext cx="4089403" cy="3392488"/>
                  <a:chOff x="1146" y="1830"/>
                  <a:chExt cx="2576" cy="2137"/>
                </a:xfrm>
              </p:grpSpPr>
              <p:sp>
                <p:nvSpPr>
                  <p:cNvPr id="94" name="Line 5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496" y="1830"/>
                    <a:ext cx="11" cy="1770"/>
                  </a:xfrm>
                  <a:prstGeom prst="line">
                    <a:avLst/>
                  </a:prstGeom>
                  <a:noFill/>
                  <a:ln w="76200">
                    <a:solidFill>
                      <a:srgbClr val="00B050"/>
                    </a:solidFill>
                    <a:round/>
                    <a:headEnd type="none" w="sm" len="sm"/>
                    <a:tailEnd type="triangle" w="med" len="med"/>
                  </a:ln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latin typeface="Book Antiqua" pitchFamily="18" charset="0"/>
                    </a:endParaRPr>
                  </a:p>
                </p:txBody>
              </p:sp>
              <p:sp>
                <p:nvSpPr>
                  <p:cNvPr id="95" name="Arc 7"/>
                  <p:cNvSpPr>
                    <a:spLocks/>
                  </p:cNvSpPr>
                  <p:nvPr/>
                </p:nvSpPr>
                <p:spPr bwMode="auto">
                  <a:xfrm>
                    <a:off x="1566" y="1985"/>
                    <a:ext cx="2156" cy="1594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21 w 21600"/>
                      <a:gd name="T3" fmla="*/ 9 h 21600"/>
                      <a:gd name="T4" fmla="*/ 0 w 21600"/>
                      <a:gd name="T5" fmla="*/ 9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 cap="rnd">
                    <a:noFill/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en-US" dirty="0">
                      <a:solidFill>
                        <a:srgbClr val="000000"/>
                      </a:solidFill>
                      <a:latin typeface="Book Antiqua" pitchFamily="18" charset="0"/>
                    </a:endParaRPr>
                  </a:p>
                </p:txBody>
              </p:sp>
              <p:sp>
                <p:nvSpPr>
                  <p:cNvPr id="96" name="Rectangle 9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876" y="2562"/>
                    <a:ext cx="846" cy="3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defTabSz="762000" eaLnBrk="0" hangingPunct="0"/>
                    <a:r>
                      <a:rPr lang="en-US" dirty="0" smtClean="0">
                        <a:latin typeface="Book Antiqua" pitchFamily="18" charset="0"/>
                      </a:rPr>
                      <a:t>Quality</a:t>
                    </a:r>
                    <a:endParaRPr lang="en-US" dirty="0">
                      <a:latin typeface="Book Antiqua" pitchFamily="18" charset="0"/>
                    </a:endParaRPr>
                  </a:p>
                </p:txBody>
              </p:sp>
              <p:sp>
                <p:nvSpPr>
                  <p:cNvPr id="97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2328" y="3641"/>
                    <a:ext cx="1104" cy="32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defTabSz="762000"/>
                    <a:r>
                      <a:rPr lang="en-US" dirty="0" smtClean="0">
                        <a:latin typeface="Book Antiqua" pitchFamily="18" charset="0"/>
                      </a:rPr>
                      <a:t>Flow Time </a:t>
                    </a:r>
                    <a:endParaRPr lang="en-US" dirty="0">
                      <a:latin typeface="Book Antiqua" pitchFamily="18" charset="0"/>
                    </a:endParaRPr>
                  </a:p>
                </p:txBody>
              </p:sp>
            </p:grpSp>
            <p:sp>
              <p:nvSpPr>
                <p:cNvPr id="92" name="Rectangle 8"/>
                <p:cNvSpPr>
                  <a:spLocks noChangeArrowheads="1"/>
                </p:cNvSpPr>
                <p:nvPr/>
              </p:nvSpPr>
              <p:spPr bwMode="auto">
                <a:xfrm>
                  <a:off x="2144766" y="2112991"/>
                  <a:ext cx="495198" cy="5172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ctr" defTabSz="762000" eaLnBrk="0" hangingPunct="0"/>
                  <a:r>
                    <a:rPr lang="en-US" dirty="0" smtClean="0">
                      <a:latin typeface="Book Antiqua" pitchFamily="18" charset="0"/>
                    </a:rPr>
                    <a:t>H</a:t>
                  </a:r>
                  <a:endParaRPr lang="en-US" dirty="0">
                    <a:latin typeface="Book Antiqua" pitchFamily="18" charset="0"/>
                  </a:endParaRPr>
                </a:p>
              </p:txBody>
            </p:sp>
            <p:sp>
              <p:nvSpPr>
                <p:cNvPr id="93" name="Rectangle 8"/>
                <p:cNvSpPr>
                  <a:spLocks noChangeArrowheads="1"/>
                </p:cNvSpPr>
                <p:nvPr/>
              </p:nvSpPr>
              <p:spPr bwMode="auto">
                <a:xfrm>
                  <a:off x="1911870" y="5162381"/>
                  <a:ext cx="428053" cy="5172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ctr" defTabSz="762000" eaLnBrk="0" hangingPunct="0"/>
                  <a:r>
                    <a:rPr lang="en-US" dirty="0" smtClean="0">
                      <a:latin typeface="Book Antiqua" pitchFamily="18" charset="0"/>
                    </a:rPr>
                    <a:t>L</a:t>
                  </a:r>
                  <a:endParaRPr lang="en-US" dirty="0">
                    <a:latin typeface="Book Antiqua" pitchFamily="18" charset="0"/>
                  </a:endParaRPr>
                </a:p>
              </p:txBody>
            </p:sp>
          </p:grpSp>
          <p:sp>
            <p:nvSpPr>
              <p:cNvPr id="88" name="Line 5"/>
              <p:cNvSpPr>
                <a:spLocks noChangeShapeType="1"/>
              </p:cNvSpPr>
              <p:nvPr/>
            </p:nvSpPr>
            <p:spPr bwMode="auto">
              <a:xfrm flipV="1">
                <a:off x="2209800" y="5079133"/>
                <a:ext cx="4383088" cy="0"/>
              </a:xfrm>
              <a:prstGeom prst="line">
                <a:avLst/>
              </a:prstGeom>
              <a:noFill/>
              <a:ln w="76200">
                <a:solidFill>
                  <a:srgbClr val="C00000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 dirty="0">
                  <a:solidFill>
                    <a:srgbClr val="00000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90" name="Rectangle 8"/>
              <p:cNvSpPr>
                <a:spLocks noChangeArrowheads="1"/>
              </p:cNvSpPr>
              <p:nvPr/>
            </p:nvSpPr>
            <p:spPr bwMode="auto">
              <a:xfrm>
                <a:off x="6686859" y="4820522"/>
                <a:ext cx="495198" cy="5172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 defTabSz="762000" eaLnBrk="0" hangingPunct="0"/>
                <a:r>
                  <a:rPr lang="en-US" dirty="0" smtClean="0">
                    <a:latin typeface="Book Antiqua" pitchFamily="18" charset="0"/>
                  </a:rPr>
                  <a:t>H</a:t>
                </a:r>
                <a:endParaRPr lang="en-US" dirty="0">
                  <a:latin typeface="Book Antiqua" pitchFamily="18" charset="0"/>
                </a:endParaRPr>
              </a:p>
            </p:txBody>
          </p:sp>
        </p:grpSp>
        <p:sp>
          <p:nvSpPr>
            <p:cNvPr id="79" name="Oval 11"/>
            <p:cNvSpPr>
              <a:spLocks noChangeArrowheads="1"/>
            </p:cNvSpPr>
            <p:nvPr/>
          </p:nvSpPr>
          <p:spPr bwMode="auto">
            <a:xfrm>
              <a:off x="7969442" y="3194288"/>
              <a:ext cx="143732" cy="136209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solidFill>
                  <a:srgbClr val="000000"/>
                </a:solidFill>
                <a:latin typeface="Book Antiqua" pitchFamily="18" charset="0"/>
              </a:endParaRPr>
            </a:p>
          </p:txBody>
        </p:sp>
        <p:sp>
          <p:nvSpPr>
            <p:cNvPr id="80" name="Oval 11"/>
            <p:cNvSpPr>
              <a:spLocks noChangeArrowheads="1"/>
            </p:cNvSpPr>
            <p:nvPr/>
          </p:nvSpPr>
          <p:spPr bwMode="auto">
            <a:xfrm>
              <a:off x="5912042" y="2012336"/>
              <a:ext cx="143732" cy="136209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solidFill>
                  <a:srgbClr val="000000"/>
                </a:solidFill>
                <a:latin typeface="Book Antiqua" pitchFamily="18" charset="0"/>
              </a:endParaRPr>
            </a:p>
          </p:txBody>
        </p:sp>
        <p:sp>
          <p:nvSpPr>
            <p:cNvPr id="81" name="Oval 11"/>
            <p:cNvSpPr>
              <a:spLocks noChangeArrowheads="1"/>
            </p:cNvSpPr>
            <p:nvPr/>
          </p:nvSpPr>
          <p:spPr bwMode="auto">
            <a:xfrm>
              <a:off x="5912042" y="3194288"/>
              <a:ext cx="143732" cy="136209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solidFill>
                  <a:srgbClr val="000000"/>
                </a:solidFill>
                <a:latin typeface="Book Antiqua" pitchFamily="18" charset="0"/>
              </a:endParaRPr>
            </a:p>
          </p:txBody>
        </p:sp>
        <p:sp>
          <p:nvSpPr>
            <p:cNvPr id="82" name="Oval 11"/>
            <p:cNvSpPr>
              <a:spLocks noChangeArrowheads="1"/>
            </p:cNvSpPr>
            <p:nvPr/>
          </p:nvSpPr>
          <p:spPr bwMode="auto">
            <a:xfrm>
              <a:off x="7969442" y="2012336"/>
              <a:ext cx="143732" cy="136209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solidFill>
                  <a:srgbClr val="000000"/>
                </a:solidFill>
                <a:latin typeface="Book Antiqua" pitchFamily="18" charset="0"/>
              </a:endParaRPr>
            </a:p>
          </p:txBody>
        </p:sp>
        <p:sp>
          <p:nvSpPr>
            <p:cNvPr id="83" name="Rectangle 8"/>
            <p:cNvSpPr>
              <a:spLocks noChangeArrowheads="1"/>
            </p:cNvSpPr>
            <p:nvPr/>
          </p:nvSpPr>
          <p:spPr bwMode="auto">
            <a:xfrm>
              <a:off x="5825498" y="1739620"/>
              <a:ext cx="308414" cy="369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2075" tIns="46038" rIns="92075" bIns="46038">
              <a:spAutoFit/>
            </a:bodyPr>
            <a:lstStyle/>
            <a:p>
              <a:pPr algn="ctr" defTabSz="762000" eaLnBrk="0" hangingPunct="0"/>
              <a:r>
                <a:rPr lang="en-US" dirty="0" smtClean="0">
                  <a:latin typeface="Book Antiqua" pitchFamily="18" charset="0"/>
                </a:rPr>
                <a:t>D</a:t>
              </a:r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84" name="Rectangle 8"/>
            <p:cNvSpPr>
              <a:spLocks noChangeArrowheads="1"/>
            </p:cNvSpPr>
            <p:nvPr/>
          </p:nvSpPr>
          <p:spPr bwMode="auto">
            <a:xfrm>
              <a:off x="5806261" y="2898012"/>
              <a:ext cx="344699" cy="369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2075" tIns="46038" rIns="92075" bIns="46038">
              <a:spAutoFit/>
            </a:bodyPr>
            <a:lstStyle/>
            <a:p>
              <a:pPr algn="ctr" defTabSz="762000" eaLnBrk="0" hangingPunct="0"/>
              <a:r>
                <a:rPr lang="en-US" dirty="0" smtClean="0">
                  <a:latin typeface="Book Antiqua" pitchFamily="18" charset="0"/>
                </a:rPr>
                <a:t>C</a:t>
              </a:r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85" name="Rectangle 8"/>
            <p:cNvSpPr>
              <a:spLocks noChangeArrowheads="1"/>
            </p:cNvSpPr>
            <p:nvPr/>
          </p:nvSpPr>
          <p:spPr bwMode="auto">
            <a:xfrm>
              <a:off x="7872478" y="2893680"/>
              <a:ext cx="329580" cy="369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2075" tIns="46038" rIns="92075" bIns="46038">
              <a:spAutoFit/>
            </a:bodyPr>
            <a:lstStyle/>
            <a:p>
              <a:pPr algn="ctr" defTabSz="762000" eaLnBrk="0" hangingPunct="0"/>
              <a:r>
                <a:rPr lang="en-US" dirty="0" smtClean="0">
                  <a:latin typeface="Book Antiqua" pitchFamily="18" charset="0"/>
                </a:rPr>
                <a:t>B</a:t>
              </a:r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86" name="Rectangle 8"/>
            <p:cNvSpPr>
              <a:spLocks noChangeArrowheads="1"/>
            </p:cNvSpPr>
            <p:nvPr/>
          </p:nvSpPr>
          <p:spPr bwMode="auto">
            <a:xfrm>
              <a:off x="7862900" y="1728593"/>
              <a:ext cx="344698" cy="369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2075" tIns="46038" rIns="92075" bIns="46038">
              <a:spAutoFit/>
            </a:bodyPr>
            <a:lstStyle/>
            <a:p>
              <a:pPr algn="ctr" defTabSz="762000" eaLnBrk="0" hangingPunct="0"/>
              <a:r>
                <a:rPr lang="en-US" dirty="0" smtClean="0">
                  <a:latin typeface="Book Antiqua" pitchFamily="18" charset="0"/>
                </a:rPr>
                <a:t>A</a:t>
              </a:r>
              <a:endParaRPr lang="en-US" dirty="0">
                <a:latin typeface="Book Antiqua" pitchFamily="18" charset="0"/>
              </a:endParaRPr>
            </a:p>
          </p:txBody>
        </p:sp>
      </p:grpSp>
      <p:grpSp>
        <p:nvGrpSpPr>
          <p:cNvPr id="98" name="Group 97"/>
          <p:cNvGrpSpPr/>
          <p:nvPr/>
        </p:nvGrpSpPr>
        <p:grpSpPr>
          <a:xfrm>
            <a:off x="0" y="3545292"/>
            <a:ext cx="4203354" cy="2791169"/>
            <a:chOff x="4901985" y="1334433"/>
            <a:chExt cx="4203354" cy="2791169"/>
          </a:xfrm>
        </p:grpSpPr>
        <p:grpSp>
          <p:nvGrpSpPr>
            <p:cNvPr id="99" name="Group 98"/>
            <p:cNvGrpSpPr/>
            <p:nvPr/>
          </p:nvGrpSpPr>
          <p:grpSpPr>
            <a:xfrm>
              <a:off x="4901985" y="1334433"/>
              <a:ext cx="4203354" cy="2791169"/>
              <a:chOff x="1679961" y="1722627"/>
              <a:chExt cx="5502096" cy="3902048"/>
            </a:xfrm>
          </p:grpSpPr>
          <p:grpSp>
            <p:nvGrpSpPr>
              <p:cNvPr id="108" name="Group 107"/>
              <p:cNvGrpSpPr/>
              <p:nvPr/>
            </p:nvGrpSpPr>
            <p:grpSpPr>
              <a:xfrm>
                <a:off x="1679961" y="1722627"/>
                <a:ext cx="4989516" cy="3902048"/>
                <a:chOff x="1819277" y="2112991"/>
                <a:chExt cx="4989516" cy="3902048"/>
              </a:xfrm>
            </p:grpSpPr>
            <p:grpSp>
              <p:nvGrpSpPr>
                <p:cNvPr id="111" name="Group 23"/>
                <p:cNvGrpSpPr>
                  <a:grpSpLocks/>
                </p:cNvGrpSpPr>
                <p:nvPr/>
              </p:nvGrpSpPr>
              <p:grpSpPr bwMode="auto">
                <a:xfrm>
                  <a:off x="1819277" y="2635251"/>
                  <a:ext cx="4989516" cy="3379788"/>
                  <a:chOff x="1146" y="1830"/>
                  <a:chExt cx="3143" cy="2129"/>
                </a:xfrm>
              </p:grpSpPr>
              <p:sp>
                <p:nvSpPr>
                  <p:cNvPr id="114" name="Line 5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1496" y="1830"/>
                    <a:ext cx="11" cy="1770"/>
                  </a:xfrm>
                  <a:prstGeom prst="line">
                    <a:avLst/>
                  </a:prstGeom>
                  <a:noFill/>
                  <a:ln w="76200">
                    <a:solidFill>
                      <a:srgbClr val="00B050"/>
                    </a:solidFill>
                    <a:round/>
                    <a:headEnd type="none" w="sm" len="sm"/>
                    <a:tailEnd type="triangle" w="med" len="med"/>
                  </a:ln>
                </p:spPr>
                <p:txBody>
                  <a:bodyPr wrap="none" anchor="ctr"/>
                  <a:lstStyle/>
                  <a:p>
                    <a:endParaRPr lang="en-US" dirty="0">
                      <a:solidFill>
                        <a:srgbClr val="000000"/>
                      </a:solidFill>
                      <a:latin typeface="Book Antiqua" pitchFamily="18" charset="0"/>
                    </a:endParaRPr>
                  </a:p>
                </p:txBody>
              </p:sp>
              <p:sp>
                <p:nvSpPr>
                  <p:cNvPr id="115" name="Arc 7"/>
                  <p:cNvSpPr>
                    <a:spLocks/>
                  </p:cNvSpPr>
                  <p:nvPr/>
                </p:nvSpPr>
                <p:spPr bwMode="auto">
                  <a:xfrm>
                    <a:off x="1566" y="1985"/>
                    <a:ext cx="2156" cy="1594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21 w 21600"/>
                      <a:gd name="T3" fmla="*/ 9 h 21600"/>
                      <a:gd name="T4" fmla="*/ 0 w 21600"/>
                      <a:gd name="T5" fmla="*/ 9 h 21600"/>
                      <a:gd name="T6" fmla="*/ 0 60000 65536"/>
                      <a:gd name="T7" fmla="*/ 0 60000 65536"/>
                      <a:gd name="T8" fmla="*/ 0 60000 65536"/>
                      <a:gd name="T9" fmla="*/ 0 w 21600"/>
                      <a:gd name="T10" fmla="*/ 0 h 21600"/>
                      <a:gd name="T11" fmla="*/ 21600 w 21600"/>
                      <a:gd name="T12" fmla="*/ 21600 h 21600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T9" t="T10" r="T11" b="T12"/>
                    <a:pathLst>
                      <a:path w="21600" h="21600" fill="none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</a:path>
                      <a:path w="21600" h="21600" stroke="0" extrusionOk="0">
                        <a:moveTo>
                          <a:pt x="-1" y="0"/>
                        </a:moveTo>
                        <a:cubicBezTo>
                          <a:pt x="11929" y="0"/>
                          <a:pt x="21600" y="9670"/>
                          <a:pt x="21600" y="21600"/>
                        </a:cubicBezTo>
                        <a:lnTo>
                          <a:pt x="0" y="21600"/>
                        </a:lnTo>
                        <a:close/>
                      </a:path>
                    </a:pathLst>
                  </a:custGeom>
                  <a:noFill/>
                  <a:ln w="9525" cap="rnd">
                    <a:noFill/>
                    <a:round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pPr eaLnBrk="0" hangingPunct="0"/>
                    <a:endParaRPr lang="en-US" dirty="0">
                      <a:solidFill>
                        <a:srgbClr val="000000"/>
                      </a:solidFill>
                      <a:latin typeface="Book Antiqua" pitchFamily="18" charset="0"/>
                    </a:endParaRPr>
                  </a:p>
                </p:txBody>
              </p:sp>
              <p:sp>
                <p:nvSpPr>
                  <p:cNvPr id="116" name="Rectangle 9"/>
                  <p:cNvSpPr>
                    <a:spLocks noChangeArrowheads="1"/>
                  </p:cNvSpPr>
                  <p:nvPr/>
                </p:nvSpPr>
                <p:spPr bwMode="auto">
                  <a:xfrm rot="16200000">
                    <a:off x="876" y="2562"/>
                    <a:ext cx="846" cy="30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defTabSz="762000" eaLnBrk="0" hangingPunct="0"/>
                    <a:r>
                      <a:rPr lang="en-US" dirty="0" smtClean="0">
                        <a:latin typeface="Book Antiqua" pitchFamily="18" charset="0"/>
                      </a:rPr>
                      <a:t>Quality</a:t>
                    </a:r>
                    <a:endParaRPr lang="en-US" dirty="0">
                      <a:latin typeface="Book Antiqua" pitchFamily="18" charset="0"/>
                    </a:endParaRPr>
                  </a:p>
                </p:txBody>
              </p:sp>
              <p:sp>
                <p:nvSpPr>
                  <p:cNvPr id="117" name="Rectangle 19"/>
                  <p:cNvSpPr>
                    <a:spLocks noChangeArrowheads="1"/>
                  </p:cNvSpPr>
                  <p:nvPr/>
                </p:nvSpPr>
                <p:spPr bwMode="auto">
                  <a:xfrm>
                    <a:off x="1471" y="3633"/>
                    <a:ext cx="2818" cy="326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 lIns="92075" tIns="46038" rIns="92075" bIns="46038">
                    <a:spAutoFit/>
                  </a:bodyPr>
                  <a:lstStyle/>
                  <a:p>
                    <a:pPr defTabSz="762000"/>
                    <a:r>
                      <a:rPr lang="en-US" dirty="0" smtClean="0">
                        <a:latin typeface="Book Antiqua" pitchFamily="18" charset="0"/>
                      </a:rPr>
                      <a:t>Responsiveness =1/Flow Time </a:t>
                    </a:r>
                    <a:endParaRPr lang="en-US" dirty="0">
                      <a:latin typeface="Book Antiqua" pitchFamily="18" charset="0"/>
                    </a:endParaRPr>
                  </a:p>
                </p:txBody>
              </p:sp>
            </p:grpSp>
            <p:sp>
              <p:nvSpPr>
                <p:cNvPr id="112" name="Rectangle 8"/>
                <p:cNvSpPr>
                  <a:spLocks noChangeArrowheads="1"/>
                </p:cNvSpPr>
                <p:nvPr/>
              </p:nvSpPr>
              <p:spPr bwMode="auto">
                <a:xfrm>
                  <a:off x="2144766" y="2112991"/>
                  <a:ext cx="495198" cy="5172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ctr" defTabSz="762000" eaLnBrk="0" hangingPunct="0"/>
                  <a:r>
                    <a:rPr lang="en-US" dirty="0" smtClean="0">
                      <a:latin typeface="Book Antiqua" pitchFamily="18" charset="0"/>
                    </a:rPr>
                    <a:t>H</a:t>
                  </a:r>
                  <a:endParaRPr lang="en-US" dirty="0">
                    <a:latin typeface="Book Antiqua" pitchFamily="18" charset="0"/>
                  </a:endParaRPr>
                </a:p>
              </p:txBody>
            </p:sp>
            <p:sp>
              <p:nvSpPr>
                <p:cNvPr id="113" name="Rectangle 8"/>
                <p:cNvSpPr>
                  <a:spLocks noChangeArrowheads="1"/>
                </p:cNvSpPr>
                <p:nvPr/>
              </p:nvSpPr>
              <p:spPr bwMode="auto">
                <a:xfrm>
                  <a:off x="1911870" y="5162381"/>
                  <a:ext cx="428053" cy="51722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ctr" defTabSz="762000" eaLnBrk="0" hangingPunct="0"/>
                  <a:r>
                    <a:rPr lang="en-US" dirty="0" smtClean="0">
                      <a:latin typeface="Book Antiqua" pitchFamily="18" charset="0"/>
                    </a:rPr>
                    <a:t>L</a:t>
                  </a:r>
                  <a:endParaRPr lang="en-US" dirty="0">
                    <a:latin typeface="Book Antiqua" pitchFamily="18" charset="0"/>
                  </a:endParaRPr>
                </a:p>
              </p:txBody>
            </p:sp>
          </p:grpSp>
          <p:sp>
            <p:nvSpPr>
              <p:cNvPr id="109" name="Line 5"/>
              <p:cNvSpPr>
                <a:spLocks noChangeShapeType="1"/>
              </p:cNvSpPr>
              <p:nvPr/>
            </p:nvSpPr>
            <p:spPr bwMode="auto">
              <a:xfrm flipV="1">
                <a:off x="2209800" y="5079133"/>
                <a:ext cx="4383088" cy="0"/>
              </a:xfrm>
              <a:prstGeom prst="line">
                <a:avLst/>
              </a:prstGeom>
              <a:noFill/>
              <a:ln w="76200">
                <a:solidFill>
                  <a:srgbClr val="00B050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 dirty="0">
                  <a:solidFill>
                    <a:srgbClr val="00000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110" name="Rectangle 8"/>
              <p:cNvSpPr>
                <a:spLocks noChangeArrowheads="1"/>
              </p:cNvSpPr>
              <p:nvPr/>
            </p:nvSpPr>
            <p:spPr bwMode="auto">
              <a:xfrm>
                <a:off x="6686859" y="4820522"/>
                <a:ext cx="495198" cy="51722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 defTabSz="762000" eaLnBrk="0" hangingPunct="0"/>
                <a:r>
                  <a:rPr lang="en-US" dirty="0" smtClean="0">
                    <a:latin typeface="Book Antiqua" pitchFamily="18" charset="0"/>
                  </a:rPr>
                  <a:t>H</a:t>
                </a:r>
                <a:endParaRPr lang="en-US" dirty="0">
                  <a:latin typeface="Book Antiqua" pitchFamily="18" charset="0"/>
                </a:endParaRPr>
              </a:p>
            </p:txBody>
          </p:sp>
        </p:grpSp>
        <p:sp>
          <p:nvSpPr>
            <p:cNvPr id="100" name="Oval 11"/>
            <p:cNvSpPr>
              <a:spLocks noChangeArrowheads="1"/>
            </p:cNvSpPr>
            <p:nvPr/>
          </p:nvSpPr>
          <p:spPr bwMode="auto">
            <a:xfrm>
              <a:off x="7969442" y="3194288"/>
              <a:ext cx="143732" cy="136209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solidFill>
                  <a:srgbClr val="000000"/>
                </a:solidFill>
                <a:latin typeface="Book Antiqua" pitchFamily="18" charset="0"/>
              </a:endParaRPr>
            </a:p>
          </p:txBody>
        </p:sp>
        <p:sp>
          <p:nvSpPr>
            <p:cNvPr id="101" name="Oval 11"/>
            <p:cNvSpPr>
              <a:spLocks noChangeArrowheads="1"/>
            </p:cNvSpPr>
            <p:nvPr/>
          </p:nvSpPr>
          <p:spPr bwMode="auto">
            <a:xfrm>
              <a:off x="5912042" y="2012336"/>
              <a:ext cx="143732" cy="136209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solidFill>
                  <a:srgbClr val="000000"/>
                </a:solidFill>
                <a:latin typeface="Book Antiqua" pitchFamily="18" charset="0"/>
              </a:endParaRPr>
            </a:p>
          </p:txBody>
        </p:sp>
        <p:sp>
          <p:nvSpPr>
            <p:cNvPr id="102" name="Oval 11"/>
            <p:cNvSpPr>
              <a:spLocks noChangeArrowheads="1"/>
            </p:cNvSpPr>
            <p:nvPr/>
          </p:nvSpPr>
          <p:spPr bwMode="auto">
            <a:xfrm>
              <a:off x="5912042" y="3194288"/>
              <a:ext cx="143732" cy="136209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solidFill>
                  <a:srgbClr val="000000"/>
                </a:solidFill>
                <a:latin typeface="Book Antiqua" pitchFamily="18" charset="0"/>
              </a:endParaRPr>
            </a:p>
          </p:txBody>
        </p:sp>
        <p:sp>
          <p:nvSpPr>
            <p:cNvPr id="103" name="Oval 11"/>
            <p:cNvSpPr>
              <a:spLocks noChangeArrowheads="1"/>
            </p:cNvSpPr>
            <p:nvPr/>
          </p:nvSpPr>
          <p:spPr bwMode="auto">
            <a:xfrm>
              <a:off x="7969442" y="2012336"/>
              <a:ext cx="143732" cy="136209"/>
            </a:xfrm>
            <a:prstGeom prst="ellipse">
              <a:avLst/>
            </a:prstGeom>
            <a:solidFill>
              <a:srgbClr val="0000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solidFill>
                  <a:srgbClr val="000000"/>
                </a:solidFill>
                <a:latin typeface="Book Antiqua" pitchFamily="18" charset="0"/>
              </a:endParaRPr>
            </a:p>
          </p:txBody>
        </p:sp>
        <p:sp>
          <p:nvSpPr>
            <p:cNvPr id="104" name="Rectangle 8"/>
            <p:cNvSpPr>
              <a:spLocks noChangeArrowheads="1"/>
            </p:cNvSpPr>
            <p:nvPr/>
          </p:nvSpPr>
          <p:spPr bwMode="auto">
            <a:xfrm>
              <a:off x="5825498" y="1739620"/>
              <a:ext cx="308414" cy="369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2075" tIns="46038" rIns="92075" bIns="46038">
              <a:spAutoFit/>
            </a:bodyPr>
            <a:lstStyle/>
            <a:p>
              <a:pPr algn="ctr" defTabSz="762000" eaLnBrk="0" hangingPunct="0"/>
              <a:r>
                <a:rPr lang="en-US" dirty="0" smtClean="0">
                  <a:latin typeface="Book Antiqua" pitchFamily="18" charset="0"/>
                </a:rPr>
                <a:t>A</a:t>
              </a:r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105" name="Rectangle 8"/>
            <p:cNvSpPr>
              <a:spLocks noChangeArrowheads="1"/>
            </p:cNvSpPr>
            <p:nvPr/>
          </p:nvSpPr>
          <p:spPr bwMode="auto">
            <a:xfrm>
              <a:off x="5806261" y="2898012"/>
              <a:ext cx="344699" cy="369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2075" tIns="46038" rIns="92075" bIns="46038">
              <a:spAutoFit/>
            </a:bodyPr>
            <a:lstStyle/>
            <a:p>
              <a:pPr algn="ctr" defTabSz="762000" eaLnBrk="0" hangingPunct="0"/>
              <a:r>
                <a:rPr lang="en-US" dirty="0" smtClean="0">
                  <a:latin typeface="Book Antiqua" pitchFamily="18" charset="0"/>
                </a:rPr>
                <a:t>B</a:t>
              </a:r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106" name="Rectangle 8"/>
            <p:cNvSpPr>
              <a:spLocks noChangeArrowheads="1"/>
            </p:cNvSpPr>
            <p:nvPr/>
          </p:nvSpPr>
          <p:spPr bwMode="auto">
            <a:xfrm>
              <a:off x="7872478" y="2893680"/>
              <a:ext cx="329580" cy="369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2075" tIns="46038" rIns="92075" bIns="46038">
              <a:spAutoFit/>
            </a:bodyPr>
            <a:lstStyle/>
            <a:p>
              <a:pPr algn="ctr" defTabSz="762000" eaLnBrk="0" hangingPunct="0"/>
              <a:r>
                <a:rPr lang="en-US" dirty="0" smtClean="0">
                  <a:latin typeface="Book Antiqua" pitchFamily="18" charset="0"/>
                </a:rPr>
                <a:t>C</a:t>
              </a:r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107" name="Rectangle 8"/>
            <p:cNvSpPr>
              <a:spLocks noChangeArrowheads="1"/>
            </p:cNvSpPr>
            <p:nvPr/>
          </p:nvSpPr>
          <p:spPr bwMode="auto">
            <a:xfrm>
              <a:off x="7862900" y="1728593"/>
              <a:ext cx="344698" cy="369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2075" tIns="46038" rIns="92075" bIns="46038">
              <a:spAutoFit/>
            </a:bodyPr>
            <a:lstStyle/>
            <a:p>
              <a:pPr algn="ctr" defTabSz="762000" eaLnBrk="0" hangingPunct="0"/>
              <a:r>
                <a:rPr lang="en-US" dirty="0" smtClean="0">
                  <a:latin typeface="Book Antiqua" pitchFamily="18" charset="0"/>
                </a:rPr>
                <a:t>D</a:t>
              </a:r>
              <a:endParaRPr lang="en-US" dirty="0">
                <a:latin typeface="Book Antiqua" pitchFamily="18" charset="0"/>
              </a:endParaRPr>
            </a:p>
          </p:txBody>
        </p:sp>
      </p:grpSp>
      <p:sp>
        <p:nvSpPr>
          <p:cNvPr id="118" name="Rectangle 20"/>
          <p:cNvSpPr>
            <a:spLocks noChangeArrowheads="1"/>
          </p:cNvSpPr>
          <p:nvPr/>
        </p:nvSpPr>
        <p:spPr bwMode="auto">
          <a:xfrm>
            <a:off x="4376436" y="3811848"/>
            <a:ext cx="4767563" cy="2533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indent="4763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Competitive Product Space: </a:t>
            </a:r>
            <a:r>
              <a:rPr lang="en-US" sz="24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A for dimensional space  </a:t>
            </a: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representation of the </a:t>
            </a:r>
            <a:r>
              <a:rPr lang="en-US" sz="24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Product Attributes PQVR or Process Competencies CQFT.</a:t>
            </a:r>
          </a:p>
          <a:p>
            <a:pPr indent="4763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defRPr/>
            </a:pPr>
            <a:r>
              <a:rPr lang="en-US" sz="2400" dirty="0" smtClean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Moving outward is better.</a:t>
            </a:r>
            <a:endParaRPr lang="en-US" sz="2400" dirty="0">
              <a:latin typeface="Book Antiqua" pitchFamily="18" charset="0"/>
              <a:ea typeface="ＭＳ Ｐゴシック" pitchFamily="-65" charset="-128"/>
              <a:cs typeface="MS Reference Sans Serif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  <a:defRPr/>
            </a:pPr>
            <a:endParaRPr lang="en-US" sz="2400" i="1" dirty="0">
              <a:solidFill>
                <a:srgbClr val="000000"/>
              </a:solidFill>
              <a:latin typeface="Book Antiqua" pitchFamily="18" charset="0"/>
              <a:ea typeface="ＭＳ Ｐゴシック" charset="-128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  <a:defRPr/>
            </a:pPr>
            <a:endParaRPr lang="en-US" sz="2400" dirty="0">
              <a:solidFill>
                <a:srgbClr val="000000"/>
              </a:solidFill>
              <a:latin typeface="Book Antiqua" pitchFamily="18" charset="0"/>
              <a:ea typeface="ＭＳ Ｐゴシック" charset="-128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  <a:defRPr/>
            </a:pPr>
            <a:endParaRPr lang="en-US" sz="2400" dirty="0">
              <a:solidFill>
                <a:srgbClr val="000000"/>
              </a:solidFill>
              <a:latin typeface="Book Antiqua" pitchFamily="18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40818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8764" cy="838200"/>
          </a:xfrm>
        </p:spPr>
        <p:txBody>
          <a:bodyPr/>
          <a:lstStyle/>
          <a:p>
            <a:r>
              <a:rPr lang="en-US" sz="3200" dirty="0" smtClean="0">
                <a:ea typeface="ＭＳ Ｐゴシック"/>
              </a:rPr>
              <a:t>Competitive </a:t>
            </a:r>
            <a:r>
              <a:rPr lang="en-US" sz="3200" dirty="0"/>
              <a:t>Product Space</a:t>
            </a:r>
          </a:p>
        </p:txBody>
      </p:sp>
      <p:sp>
        <p:nvSpPr>
          <p:cNvPr id="17" name="Rectangle 21"/>
          <p:cNvSpPr>
            <a:spLocks noChangeArrowheads="1"/>
          </p:cNvSpPr>
          <p:nvPr/>
        </p:nvSpPr>
        <p:spPr bwMode="auto">
          <a:xfrm>
            <a:off x="5029200" y="3962400"/>
            <a:ext cx="3454660" cy="739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indent="4763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Font typeface="Symbol" pitchFamily="18" charset="2"/>
              <a:buNone/>
            </a:pPr>
            <a:r>
              <a:rPr lang="en-US" sz="2400" dirty="0">
                <a:latin typeface="Book Antiqua" pitchFamily="18" charset="0"/>
              </a:rPr>
              <a:t>One firm: low cost and standardized products</a:t>
            </a:r>
          </a:p>
        </p:txBody>
      </p:sp>
      <p:sp>
        <p:nvSpPr>
          <p:cNvPr id="18" name="Rectangle 22"/>
          <p:cNvSpPr>
            <a:spLocks noChangeArrowheads="1"/>
          </p:cNvSpPr>
          <p:nvPr/>
        </p:nvSpPr>
        <p:spPr bwMode="auto">
          <a:xfrm>
            <a:off x="3048000" y="2749550"/>
            <a:ext cx="4714875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indent="4763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Font typeface="Symbol" pitchFamily="18" charset="2"/>
              <a:buNone/>
              <a:defRPr/>
            </a:pPr>
            <a:r>
              <a:rPr lang="en-US" sz="2400" dirty="0">
                <a:latin typeface="Book Antiqua" pitchFamily="18" charset="0"/>
                <a:ea typeface="ＭＳ Ｐゴシック" pitchFamily="-65" charset="-128"/>
                <a:cs typeface="MS Reference Sans Serif" pitchFamily="34" charset="0"/>
              </a:rPr>
              <a:t>Another firm: expensive and customized products. </a:t>
            </a:r>
          </a:p>
          <a:p>
            <a:pPr marL="342900" indent="-342900" eaLnBrk="0" hangingPunct="0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  <a:defRPr/>
            </a:pPr>
            <a:endParaRPr lang="en-US" sz="2400" dirty="0">
              <a:solidFill>
                <a:srgbClr val="000000"/>
              </a:solidFill>
              <a:latin typeface="Book Antiqua" pitchFamily="18" charset="0"/>
              <a:ea typeface="ＭＳ Ｐゴシック" charset="-128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011622" y="1719424"/>
            <a:ext cx="7126290" cy="4233863"/>
            <a:chOff x="1150938" y="2109788"/>
            <a:chExt cx="7126290" cy="4233863"/>
          </a:xfrm>
        </p:grpSpPr>
        <p:grpSp>
          <p:nvGrpSpPr>
            <p:cNvPr id="2" name="Group 23"/>
            <p:cNvGrpSpPr>
              <a:grpSpLocks/>
            </p:cNvGrpSpPr>
            <p:nvPr/>
          </p:nvGrpSpPr>
          <p:grpSpPr bwMode="auto">
            <a:xfrm>
              <a:off x="1150938" y="2109788"/>
              <a:ext cx="7126290" cy="4233863"/>
              <a:chOff x="725" y="1499"/>
              <a:chExt cx="4489" cy="2667"/>
            </a:xfrm>
          </p:grpSpPr>
          <p:sp>
            <p:nvSpPr>
              <p:cNvPr id="67590" name="Line 4"/>
              <p:cNvSpPr>
                <a:spLocks noChangeShapeType="1"/>
              </p:cNvSpPr>
              <p:nvPr/>
            </p:nvSpPr>
            <p:spPr bwMode="auto">
              <a:xfrm>
                <a:off x="1519" y="3600"/>
                <a:ext cx="2761" cy="0"/>
              </a:xfrm>
              <a:prstGeom prst="line">
                <a:avLst/>
              </a:prstGeom>
              <a:noFill/>
              <a:ln w="76200">
                <a:solidFill>
                  <a:srgbClr val="7028C0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400" dirty="0">
                  <a:solidFill>
                    <a:srgbClr val="00000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67591" name="Line 5"/>
              <p:cNvSpPr>
                <a:spLocks noChangeShapeType="1"/>
              </p:cNvSpPr>
              <p:nvPr/>
            </p:nvSpPr>
            <p:spPr bwMode="auto">
              <a:xfrm flipH="1" flipV="1">
                <a:off x="1496" y="1830"/>
                <a:ext cx="11" cy="1770"/>
              </a:xfrm>
              <a:prstGeom prst="line">
                <a:avLst/>
              </a:prstGeom>
              <a:noFill/>
              <a:ln w="76200">
                <a:solidFill>
                  <a:srgbClr val="C00000"/>
                </a:solidFill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 sz="2400" dirty="0">
                  <a:solidFill>
                    <a:srgbClr val="00000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67592" name="Arc 7"/>
              <p:cNvSpPr>
                <a:spLocks/>
              </p:cNvSpPr>
              <p:nvPr/>
            </p:nvSpPr>
            <p:spPr bwMode="auto">
              <a:xfrm>
                <a:off x="1566" y="1985"/>
                <a:ext cx="2156" cy="1594"/>
              </a:xfrm>
              <a:custGeom>
                <a:avLst/>
                <a:gdLst>
                  <a:gd name="T0" fmla="*/ 0 w 21600"/>
                  <a:gd name="T1" fmla="*/ 0 h 21600"/>
                  <a:gd name="T2" fmla="*/ 21 w 21600"/>
                  <a:gd name="T3" fmla="*/ 9 h 21600"/>
                  <a:gd name="T4" fmla="*/ 0 w 21600"/>
                  <a:gd name="T5" fmla="*/ 9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0" hangingPunct="0"/>
                <a:endParaRPr lang="en-US" sz="2400" dirty="0">
                  <a:solidFill>
                    <a:srgbClr val="00000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67593" name="Rectangle 8"/>
              <p:cNvSpPr>
                <a:spLocks noChangeArrowheads="1"/>
              </p:cNvSpPr>
              <p:nvPr/>
            </p:nvSpPr>
            <p:spPr bwMode="auto">
              <a:xfrm>
                <a:off x="1466" y="3597"/>
                <a:ext cx="43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 defTabSz="762000" eaLnBrk="0" hangingPunct="0"/>
                <a:r>
                  <a:rPr lang="en-US" sz="2000" dirty="0" smtClean="0">
                    <a:solidFill>
                      <a:srgbClr val="7028C0"/>
                    </a:solidFill>
                    <a:latin typeface="Book Antiqua" pitchFamily="18" charset="0"/>
                  </a:rPr>
                  <a:t>Low</a:t>
                </a:r>
                <a:endParaRPr lang="en-US" sz="2000" dirty="0">
                  <a:solidFill>
                    <a:srgbClr val="7028C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67594" name="Rectangle 9"/>
              <p:cNvSpPr>
                <a:spLocks noChangeArrowheads="1"/>
              </p:cNvSpPr>
              <p:nvPr/>
            </p:nvSpPr>
            <p:spPr bwMode="auto">
              <a:xfrm>
                <a:off x="1070" y="1499"/>
                <a:ext cx="752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/>
                <a:r>
                  <a:rPr lang="en-US" sz="2400" dirty="0" smtClean="0">
                    <a:solidFill>
                      <a:srgbClr val="C00000"/>
                    </a:solidFill>
                    <a:latin typeface="Book Antiqua" pitchFamily="18" charset="0"/>
                  </a:rPr>
                  <a:t>Variety</a:t>
                </a:r>
                <a:endParaRPr lang="en-US" sz="2400" dirty="0">
                  <a:solidFill>
                    <a:srgbClr val="C0000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67595" name="Rectangle 10"/>
              <p:cNvSpPr>
                <a:spLocks noChangeArrowheads="1"/>
              </p:cNvSpPr>
              <p:nvPr/>
            </p:nvSpPr>
            <p:spPr bwMode="auto">
              <a:xfrm>
                <a:off x="1907" y="2583"/>
                <a:ext cx="235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/>
                <a:r>
                  <a:rPr lang="en-US" sz="2400" i="1" dirty="0">
                    <a:solidFill>
                      <a:srgbClr val="000000"/>
                    </a:solidFill>
                    <a:latin typeface="Book Antiqua" pitchFamily="18" charset="0"/>
                  </a:rPr>
                  <a:t>B</a:t>
                </a:r>
              </a:p>
            </p:txBody>
          </p:sp>
          <p:sp>
            <p:nvSpPr>
              <p:cNvPr id="67596" name="Oval 11"/>
              <p:cNvSpPr>
                <a:spLocks noChangeArrowheads="1"/>
              </p:cNvSpPr>
              <p:nvPr/>
            </p:nvSpPr>
            <p:spPr bwMode="auto">
              <a:xfrm>
                <a:off x="1886" y="2507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0" hangingPunct="0"/>
                <a:endParaRPr lang="en-US" sz="2400" dirty="0">
                  <a:solidFill>
                    <a:srgbClr val="00000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67597" name="Rectangle 13"/>
              <p:cNvSpPr>
                <a:spLocks noChangeArrowheads="1"/>
              </p:cNvSpPr>
              <p:nvPr/>
            </p:nvSpPr>
            <p:spPr bwMode="auto">
              <a:xfrm>
                <a:off x="3107" y="3303"/>
                <a:ext cx="257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/>
                <a:r>
                  <a:rPr lang="en-US" sz="2400" i="1" dirty="0">
                    <a:solidFill>
                      <a:srgbClr val="000000"/>
                    </a:solidFill>
                    <a:latin typeface="Book Antiqua" pitchFamily="18" charset="0"/>
                  </a:rPr>
                  <a:t>A</a:t>
                </a:r>
              </a:p>
            </p:txBody>
          </p:sp>
          <p:sp>
            <p:nvSpPr>
              <p:cNvPr id="67598" name="Oval 14"/>
              <p:cNvSpPr>
                <a:spLocks noChangeArrowheads="1"/>
              </p:cNvSpPr>
              <p:nvPr/>
            </p:nvSpPr>
            <p:spPr bwMode="auto">
              <a:xfrm>
                <a:off x="3086" y="3227"/>
                <a:ext cx="96" cy="96"/>
              </a:xfrm>
              <a:prstGeom prst="ellipse">
                <a:avLst/>
              </a:prstGeom>
              <a:solidFill>
                <a:srgbClr val="000000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0" hangingPunct="0"/>
                <a:endParaRPr lang="en-US" sz="2400" dirty="0">
                  <a:solidFill>
                    <a:srgbClr val="00000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67599" name="Line 18"/>
              <p:cNvSpPr>
                <a:spLocks noChangeShapeType="1"/>
              </p:cNvSpPr>
              <p:nvPr/>
            </p:nvSpPr>
            <p:spPr bwMode="auto">
              <a:xfrm flipH="1">
                <a:off x="725" y="3591"/>
                <a:ext cx="816" cy="350"/>
              </a:xfrm>
              <a:prstGeom prst="line">
                <a:avLst/>
              </a:prstGeom>
              <a:noFill/>
              <a:ln w="7620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 sz="2400" dirty="0">
                  <a:solidFill>
                    <a:srgbClr val="000000"/>
                  </a:solidFill>
                  <a:latin typeface="Book Antiqua" pitchFamily="18" charset="0"/>
                </a:endParaRPr>
              </a:p>
            </p:txBody>
          </p:sp>
          <p:sp>
            <p:nvSpPr>
              <p:cNvPr id="67600" name="Rectangle 19"/>
              <p:cNvSpPr>
                <a:spLocks noChangeArrowheads="1"/>
              </p:cNvSpPr>
              <p:nvPr/>
            </p:nvSpPr>
            <p:spPr bwMode="auto">
              <a:xfrm>
                <a:off x="2948" y="3875"/>
                <a:ext cx="2266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/>
                <a:r>
                  <a:rPr lang="en-US" sz="2400" dirty="0" smtClean="0">
                    <a:solidFill>
                      <a:srgbClr val="7028C0"/>
                    </a:solidFill>
                    <a:latin typeface="Book Antiqua" pitchFamily="18" charset="0"/>
                  </a:rPr>
                  <a:t>Cost Efficiency  =1/Cost </a:t>
                </a:r>
                <a:endParaRPr lang="en-US" sz="2400" dirty="0">
                  <a:solidFill>
                    <a:srgbClr val="7028C0"/>
                  </a:solidFill>
                  <a:latin typeface="Book Antiqua" pitchFamily="18" charset="0"/>
                </a:endParaRPr>
              </a:p>
            </p:txBody>
          </p:sp>
        </p:grpSp>
        <p:sp>
          <p:nvSpPr>
            <p:cNvPr id="19" name="Rectangle 8"/>
            <p:cNvSpPr>
              <a:spLocks noChangeArrowheads="1"/>
            </p:cNvSpPr>
            <p:nvPr/>
          </p:nvSpPr>
          <p:spPr bwMode="auto">
            <a:xfrm>
              <a:off x="1534166" y="2640866"/>
              <a:ext cx="766235" cy="400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defTabSz="762000" eaLnBrk="0" hangingPunct="0"/>
              <a:r>
                <a:rPr lang="en-US" sz="2000" dirty="0" smtClean="0">
                  <a:solidFill>
                    <a:srgbClr val="C00000"/>
                  </a:solidFill>
                  <a:latin typeface="Book Antiqua" pitchFamily="18" charset="0"/>
                </a:rPr>
                <a:t>High</a:t>
              </a:r>
              <a:endParaRPr lang="en-US" sz="2000" dirty="0">
                <a:solidFill>
                  <a:srgbClr val="C00000"/>
                </a:solidFill>
                <a:latin typeface="Book Antiqua" pitchFamily="18" charset="0"/>
              </a:endParaRPr>
            </a:p>
          </p:txBody>
        </p:sp>
        <p:sp>
          <p:nvSpPr>
            <p:cNvPr id="20" name="Rectangle 8"/>
            <p:cNvSpPr>
              <a:spLocks noChangeArrowheads="1"/>
            </p:cNvSpPr>
            <p:nvPr/>
          </p:nvSpPr>
          <p:spPr bwMode="auto">
            <a:xfrm>
              <a:off x="1699289" y="5094883"/>
              <a:ext cx="695703" cy="400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defTabSz="762000" eaLnBrk="0" hangingPunct="0"/>
              <a:r>
                <a:rPr lang="en-US" sz="2000" dirty="0" smtClean="0">
                  <a:solidFill>
                    <a:srgbClr val="C00000"/>
                  </a:solidFill>
                  <a:latin typeface="Book Antiqua" pitchFamily="18" charset="0"/>
                </a:rPr>
                <a:t>Low</a:t>
              </a:r>
              <a:endParaRPr lang="en-US" sz="2000" dirty="0">
                <a:solidFill>
                  <a:srgbClr val="C00000"/>
                </a:solidFill>
                <a:latin typeface="Book Antiqua" pitchFamily="18" charset="0"/>
              </a:endParaRPr>
            </a:p>
          </p:txBody>
        </p:sp>
        <p:sp>
          <p:nvSpPr>
            <p:cNvPr id="22" name="Rectangle 8"/>
            <p:cNvSpPr>
              <a:spLocks noChangeArrowheads="1"/>
            </p:cNvSpPr>
            <p:nvPr/>
          </p:nvSpPr>
          <p:spPr bwMode="auto">
            <a:xfrm>
              <a:off x="6281696" y="5481228"/>
              <a:ext cx="766235" cy="400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defTabSz="762000" eaLnBrk="0" hangingPunct="0"/>
              <a:r>
                <a:rPr lang="en-US" sz="2000" dirty="0" smtClean="0">
                  <a:solidFill>
                    <a:srgbClr val="7028C0"/>
                  </a:solidFill>
                  <a:latin typeface="Book Antiqua" pitchFamily="18" charset="0"/>
                </a:rPr>
                <a:t>High</a:t>
              </a:r>
              <a:endParaRPr lang="en-US" sz="2000" dirty="0">
                <a:solidFill>
                  <a:srgbClr val="7028C0"/>
                </a:solidFill>
                <a:latin typeface="Book Antiqua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23680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275" y="0"/>
            <a:ext cx="9101784" cy="838200"/>
          </a:xfrm>
        </p:spPr>
        <p:txBody>
          <a:bodyPr/>
          <a:lstStyle/>
          <a:p>
            <a:r>
              <a:rPr lang="en-US" sz="3200" dirty="0" smtClean="0">
                <a:ea typeface="ＭＳ Ｐゴシック"/>
              </a:rPr>
              <a:t>Strategic Positioning</a:t>
            </a:r>
          </a:p>
        </p:txBody>
      </p:sp>
      <p:sp>
        <p:nvSpPr>
          <p:cNvPr id="6861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136" y="914400"/>
            <a:ext cx="8856663" cy="828092"/>
          </a:xfrm>
        </p:spPr>
        <p:txBody>
          <a:bodyPr/>
          <a:lstStyle/>
          <a:p>
            <a:pPr marL="0" indent="4763">
              <a:buFont typeface="Wingdings" pitchFamily="2" charset="2"/>
              <a:buNone/>
            </a:pP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ea typeface="ＭＳ Ｐゴシック"/>
              </a:rPr>
              <a:t>Defines those positions that the firm wants to occupy in its competitive product space. The current position and direction. </a:t>
            </a:r>
          </a:p>
        </p:txBody>
      </p:sp>
      <p:sp>
        <p:nvSpPr>
          <p:cNvPr id="19" name="Rectangle 1027"/>
          <p:cNvSpPr txBox="1">
            <a:spLocks noChangeArrowheads="1"/>
          </p:cNvSpPr>
          <p:nvPr/>
        </p:nvSpPr>
        <p:spPr bwMode="auto">
          <a:xfrm>
            <a:off x="113765" y="1828800"/>
            <a:ext cx="3564583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ok Antiqua" pitchFamily="18" charset="0"/>
                <a:ea typeface="ＭＳ Ｐゴシック"/>
              </a:rPr>
              <a:t>A firm must ensure that its competitors are not able to imitate its chosen position. A sculpture, not a block. </a:t>
            </a:r>
          </a:p>
          <a:p>
            <a:pPr marL="0" marR="0" lvl="0" indent="47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Book Antiqua" pitchFamily="18" charset="0"/>
              <a:ea typeface="ＭＳ Ｐゴシック"/>
            </a:endParaRPr>
          </a:p>
        </p:txBody>
      </p:sp>
      <p:sp>
        <p:nvSpPr>
          <p:cNvPr id="20" name="Rectangle 1027"/>
          <p:cNvSpPr txBox="1">
            <a:spLocks noChangeArrowheads="1"/>
          </p:cNvSpPr>
          <p:nvPr/>
        </p:nvSpPr>
        <p:spPr bwMode="auto">
          <a:xfrm>
            <a:off x="76200" y="3777662"/>
            <a:ext cx="399644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58738" marR="0" lvl="0" indent="-587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Book Antiqua" pitchFamily="18" charset="0"/>
                <a:ea typeface="ＭＳ Ｐゴシック"/>
              </a:rPr>
              <a:t>It is harder for competitors to imitate </a:t>
            </a: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A50023"/>
                </a:solidFill>
                <a:effectLst/>
                <a:uLnTx/>
                <a:uFillTx/>
                <a:latin typeface="Book Antiqua" pitchFamily="18" charset="0"/>
                <a:ea typeface="ＭＳ Ｐゴシック"/>
              </a:rPr>
              <a:t>an array of interlocked activities.</a:t>
            </a:r>
          </a:p>
          <a:p>
            <a:pPr marL="0" marR="0" lvl="0" indent="476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pitchFamily="2" charset="2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Book Antiqua" pitchFamily="18" charset="0"/>
              <a:ea typeface="ＭＳ Ｐゴシック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3807779" y="1981200"/>
            <a:ext cx="5296280" cy="4010035"/>
            <a:chOff x="3807779" y="2514600"/>
            <a:chExt cx="5296280" cy="4010035"/>
          </a:xfrm>
        </p:grpSpPr>
        <p:grpSp>
          <p:nvGrpSpPr>
            <p:cNvPr id="2" name="Group 1028"/>
            <p:cNvGrpSpPr>
              <a:grpSpLocks noChangeAspect="1"/>
            </p:cNvGrpSpPr>
            <p:nvPr/>
          </p:nvGrpSpPr>
          <p:grpSpPr bwMode="auto">
            <a:xfrm>
              <a:off x="3807779" y="2514600"/>
              <a:ext cx="5296280" cy="4010035"/>
              <a:chOff x="912" y="1248"/>
              <a:chExt cx="3324" cy="2518"/>
            </a:xfrm>
          </p:grpSpPr>
          <p:sp>
            <p:nvSpPr>
              <p:cNvPr id="68612" name="Line 1029"/>
              <p:cNvSpPr>
                <a:spLocks noChangeAspect="1" noChangeShapeType="1"/>
              </p:cNvSpPr>
              <p:nvPr/>
            </p:nvSpPr>
            <p:spPr bwMode="auto">
              <a:xfrm>
                <a:off x="1369" y="3338"/>
                <a:ext cx="2761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 dirty="0">
                  <a:latin typeface="Book Antiqua" pitchFamily="18" charset="0"/>
                </a:endParaRPr>
              </a:p>
            </p:txBody>
          </p:sp>
          <p:sp>
            <p:nvSpPr>
              <p:cNvPr id="68613" name="Line 1030"/>
              <p:cNvSpPr>
                <a:spLocks noChangeAspect="1" noChangeShapeType="1"/>
              </p:cNvSpPr>
              <p:nvPr/>
            </p:nvSpPr>
            <p:spPr bwMode="auto">
              <a:xfrm flipV="1">
                <a:off x="1395" y="1566"/>
                <a:ext cx="0" cy="1784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 type="none" w="med" len="med"/>
                <a:tailEnd type="triangle" w="med" len="med"/>
              </a:ln>
            </p:spPr>
            <p:txBody>
              <a:bodyPr wrap="none" anchor="ctr"/>
              <a:lstStyle/>
              <a:p>
                <a:endParaRPr lang="en-US" dirty="0">
                  <a:latin typeface="Book Antiqua" pitchFamily="18" charset="0"/>
                </a:endParaRPr>
              </a:p>
            </p:txBody>
          </p:sp>
          <p:sp>
            <p:nvSpPr>
              <p:cNvPr id="68615" name="Arc 1032"/>
              <p:cNvSpPr>
                <a:spLocks noChangeAspect="1"/>
              </p:cNvSpPr>
              <p:nvPr/>
            </p:nvSpPr>
            <p:spPr bwMode="auto">
              <a:xfrm>
                <a:off x="1408" y="1734"/>
                <a:ext cx="2156" cy="1594"/>
              </a:xfrm>
              <a:custGeom>
                <a:avLst/>
                <a:gdLst>
                  <a:gd name="T0" fmla="*/ 0 w 21600"/>
                  <a:gd name="T1" fmla="*/ 0 h 21600"/>
                  <a:gd name="T2" fmla="*/ 21 w 21600"/>
                  <a:gd name="T3" fmla="*/ 9 h 21600"/>
                  <a:gd name="T4" fmla="*/ 0 w 21600"/>
                  <a:gd name="T5" fmla="*/ 9 h 21600"/>
                  <a:gd name="T6" fmla="*/ 0 60000 65536"/>
                  <a:gd name="T7" fmla="*/ 0 60000 65536"/>
                  <a:gd name="T8" fmla="*/ 0 60000 65536"/>
                  <a:gd name="T9" fmla="*/ 0 w 21600"/>
                  <a:gd name="T10" fmla="*/ 0 h 21600"/>
                  <a:gd name="T11" fmla="*/ 21600 w 21600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 cap="rnd">
                <a:noFill/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0" hangingPunct="0"/>
                <a:endParaRPr lang="en-US" dirty="0">
                  <a:latin typeface="Book Antiqua" pitchFamily="18" charset="0"/>
                </a:endParaRPr>
              </a:p>
            </p:txBody>
          </p:sp>
          <p:sp>
            <p:nvSpPr>
              <p:cNvPr id="68616" name="Rectangle 1033"/>
              <p:cNvSpPr>
                <a:spLocks noChangeAspect="1" noChangeArrowheads="1"/>
              </p:cNvSpPr>
              <p:nvPr/>
            </p:nvSpPr>
            <p:spPr bwMode="auto">
              <a:xfrm>
                <a:off x="1723" y="3505"/>
                <a:ext cx="2018" cy="2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algn="ctr" defTabSz="762000" eaLnBrk="0" hangingPunct="0"/>
                <a:r>
                  <a:rPr lang="en-US" sz="2100" dirty="0" smtClean="0">
                    <a:latin typeface="Book Antiqua" pitchFamily="18" charset="0"/>
                  </a:rPr>
                  <a:t>Price Efficiency = 1/Price</a:t>
                </a:r>
                <a:endParaRPr lang="en-US" sz="2100" dirty="0">
                  <a:latin typeface="Book Antiqua" pitchFamily="18" charset="0"/>
                </a:endParaRPr>
              </a:p>
            </p:txBody>
          </p:sp>
          <p:sp>
            <p:nvSpPr>
              <p:cNvPr id="68617" name="Rectangle 1034"/>
              <p:cNvSpPr>
                <a:spLocks noChangeAspect="1" noChangeArrowheads="1"/>
              </p:cNvSpPr>
              <p:nvPr/>
            </p:nvSpPr>
            <p:spPr bwMode="auto">
              <a:xfrm>
                <a:off x="912" y="1248"/>
                <a:ext cx="1293" cy="2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/>
                <a:r>
                  <a:rPr lang="en-US" sz="2100" dirty="0">
                    <a:latin typeface="Book Antiqua" pitchFamily="18" charset="0"/>
                  </a:rPr>
                  <a:t>Responsiveness</a:t>
                </a:r>
              </a:p>
            </p:txBody>
          </p:sp>
          <p:sp>
            <p:nvSpPr>
              <p:cNvPr id="68618" name="Rectangle 1035"/>
              <p:cNvSpPr>
                <a:spLocks noChangeAspect="1" noChangeArrowheads="1"/>
              </p:cNvSpPr>
              <p:nvPr/>
            </p:nvSpPr>
            <p:spPr bwMode="auto">
              <a:xfrm>
                <a:off x="1749" y="2332"/>
                <a:ext cx="220" cy="2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/>
                <a:r>
                  <a:rPr lang="en-US" sz="2100" i="1" dirty="0">
                    <a:latin typeface="Book Antiqua" pitchFamily="18" charset="0"/>
                  </a:rPr>
                  <a:t>B</a:t>
                </a:r>
              </a:p>
            </p:txBody>
          </p:sp>
          <p:sp>
            <p:nvSpPr>
              <p:cNvPr id="68619" name="Oval 1036"/>
              <p:cNvSpPr>
                <a:spLocks noChangeAspect="1" noChangeArrowheads="1"/>
              </p:cNvSpPr>
              <p:nvPr/>
            </p:nvSpPr>
            <p:spPr bwMode="auto">
              <a:xfrm>
                <a:off x="1728" y="225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0" hangingPunct="0"/>
                <a:endParaRPr lang="en-US" dirty="0">
                  <a:latin typeface="Book Antiqua" pitchFamily="18" charset="0"/>
                </a:endParaRPr>
              </a:p>
            </p:txBody>
          </p:sp>
          <p:sp>
            <p:nvSpPr>
              <p:cNvPr id="68620" name="Line 1037"/>
              <p:cNvSpPr>
                <a:spLocks noChangeAspect="1" noChangeShapeType="1"/>
              </p:cNvSpPr>
              <p:nvPr/>
            </p:nvSpPr>
            <p:spPr bwMode="auto">
              <a:xfrm flipH="1" flipV="1">
                <a:off x="1647" y="1728"/>
                <a:ext cx="129" cy="4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 dirty="0">
                  <a:latin typeface="Book Antiqua" pitchFamily="18" charset="0"/>
                </a:endParaRPr>
              </a:p>
            </p:txBody>
          </p:sp>
          <p:sp>
            <p:nvSpPr>
              <p:cNvPr id="68621" name="Rectangle 1038"/>
              <p:cNvSpPr>
                <a:spLocks noChangeAspect="1" noChangeArrowheads="1"/>
              </p:cNvSpPr>
              <p:nvPr/>
            </p:nvSpPr>
            <p:spPr bwMode="auto">
              <a:xfrm>
                <a:off x="2949" y="3052"/>
                <a:ext cx="238" cy="2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>
                <a:spAutoFit/>
              </a:bodyPr>
              <a:lstStyle/>
              <a:p>
                <a:pPr defTabSz="762000" eaLnBrk="0" hangingPunct="0"/>
                <a:r>
                  <a:rPr lang="en-US" sz="2100" i="1" dirty="0">
                    <a:latin typeface="Book Antiqua" pitchFamily="18" charset="0"/>
                  </a:rPr>
                  <a:t>A</a:t>
                </a:r>
              </a:p>
            </p:txBody>
          </p:sp>
          <p:sp>
            <p:nvSpPr>
              <p:cNvPr id="68622" name="Oval 1039"/>
              <p:cNvSpPr>
                <a:spLocks noChangeAspect="1" noChangeArrowheads="1"/>
              </p:cNvSpPr>
              <p:nvPr/>
            </p:nvSpPr>
            <p:spPr bwMode="auto">
              <a:xfrm>
                <a:off x="2928" y="2976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pPr eaLnBrk="0" hangingPunct="0"/>
                <a:endParaRPr lang="en-US" dirty="0">
                  <a:latin typeface="Book Antiqua" pitchFamily="18" charset="0"/>
                </a:endParaRPr>
              </a:p>
            </p:txBody>
          </p:sp>
          <p:sp>
            <p:nvSpPr>
              <p:cNvPr id="68623" name="Line 1040"/>
              <p:cNvSpPr>
                <a:spLocks noChangeAspect="1" noChangeShapeType="1"/>
              </p:cNvSpPr>
              <p:nvPr/>
            </p:nvSpPr>
            <p:spPr bwMode="auto">
              <a:xfrm flipV="1">
                <a:off x="3024" y="2832"/>
                <a:ext cx="528" cy="14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 type="none" w="sm" len="sm"/>
                <a:tailEnd type="triangle" w="med" len="med"/>
              </a:ln>
            </p:spPr>
            <p:txBody>
              <a:bodyPr wrap="none" anchor="ctr"/>
              <a:lstStyle/>
              <a:p>
                <a:endParaRPr lang="en-US" dirty="0">
                  <a:latin typeface="Book Antiqua" pitchFamily="18" charset="0"/>
                </a:endParaRPr>
              </a:p>
            </p:txBody>
          </p:sp>
          <p:sp>
            <p:nvSpPr>
              <p:cNvPr id="68624" name="Text Box 1041"/>
              <p:cNvSpPr txBox="1">
                <a:spLocks noChangeAspect="1" noChangeArrowheads="1"/>
              </p:cNvSpPr>
              <p:nvPr/>
            </p:nvSpPr>
            <p:spPr bwMode="auto">
              <a:xfrm>
                <a:off x="1334" y="3334"/>
                <a:ext cx="405" cy="2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dirty="0" smtClean="0">
                    <a:latin typeface="Book Antiqua" pitchFamily="18" charset="0"/>
                  </a:rPr>
                  <a:t>Low</a:t>
                </a:r>
                <a:endParaRPr lang="en-US" dirty="0">
                  <a:latin typeface="Book Antiqua" pitchFamily="18" charset="0"/>
                </a:endParaRPr>
              </a:p>
            </p:txBody>
          </p:sp>
          <p:sp>
            <p:nvSpPr>
              <p:cNvPr id="68625" name="Text Box 1042"/>
              <p:cNvSpPr txBox="1">
                <a:spLocks noChangeAspect="1" noChangeArrowheads="1"/>
              </p:cNvSpPr>
              <p:nvPr/>
            </p:nvSpPr>
            <p:spPr bwMode="auto">
              <a:xfrm>
                <a:off x="3792" y="3334"/>
                <a:ext cx="444" cy="232"/>
              </a:xfrm>
              <a:prstGeom prst="rect">
                <a:avLst/>
              </a:prstGeom>
              <a:noFill/>
              <a:ln w="12700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dirty="0" smtClean="0">
                    <a:latin typeface="Book Antiqua" pitchFamily="18" charset="0"/>
                  </a:rPr>
                  <a:t>High</a:t>
                </a:r>
                <a:endParaRPr lang="en-US" dirty="0">
                  <a:latin typeface="Book Antiqua" pitchFamily="18" charset="0"/>
                </a:endParaRPr>
              </a:p>
            </p:txBody>
          </p:sp>
        </p:grpSp>
        <p:sp>
          <p:nvSpPr>
            <p:cNvPr id="21" name="Text Box 1042"/>
            <p:cNvSpPr txBox="1">
              <a:spLocks noChangeAspect="1" noChangeArrowheads="1"/>
            </p:cNvSpPr>
            <p:nvPr/>
          </p:nvSpPr>
          <p:spPr bwMode="auto">
            <a:xfrm>
              <a:off x="3968122" y="5481228"/>
              <a:ext cx="644728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dirty="0">
                  <a:latin typeface="Book Antiqua" pitchFamily="18" charset="0"/>
                </a:rPr>
                <a:t>Low</a:t>
              </a:r>
            </a:p>
          </p:txBody>
        </p:sp>
        <p:sp>
          <p:nvSpPr>
            <p:cNvPr id="22" name="Text Box 1041"/>
            <p:cNvSpPr txBox="1">
              <a:spLocks noChangeAspect="1" noChangeArrowheads="1"/>
            </p:cNvSpPr>
            <p:nvPr/>
          </p:nvSpPr>
          <p:spPr bwMode="auto">
            <a:xfrm>
              <a:off x="3887924" y="2924944"/>
              <a:ext cx="707245" cy="369332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dirty="0">
                  <a:latin typeface="Book Antiqua" pitchFamily="18" charset="0"/>
                </a:rPr>
                <a:t>High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61530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Content Placeholder 1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697252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rgbClr val="A50023"/>
                </a:solidFill>
                <a:sym typeface="Wingdings" pitchFamily="2" charset="2"/>
              </a:rPr>
              <a:t>Zara:  </a:t>
            </a:r>
            <a:r>
              <a:rPr lang="en-US" dirty="0">
                <a:ea typeface="ＭＳ Ｐゴシック"/>
              </a:rPr>
              <a:t>timely yet limited variety at modest cost and quality.</a:t>
            </a:r>
          </a:p>
          <a:p>
            <a:pPr lvl="0">
              <a:buNone/>
            </a:pPr>
            <a:r>
              <a:rPr lang="en-US" dirty="0" err="1">
                <a:solidFill>
                  <a:srgbClr val="A50023"/>
                </a:solidFill>
              </a:rPr>
              <a:t>Aravind</a:t>
            </a:r>
            <a:r>
              <a:rPr lang="en-US" dirty="0">
                <a:solidFill>
                  <a:srgbClr val="A50023"/>
                </a:solidFill>
              </a:rPr>
              <a:t> and </a:t>
            </a:r>
            <a:r>
              <a:rPr lang="en-US" dirty="0" err="1">
                <a:solidFill>
                  <a:srgbClr val="A50023"/>
                </a:solidFill>
              </a:rPr>
              <a:t>Shouldice</a:t>
            </a:r>
            <a:r>
              <a:rPr lang="en-US" dirty="0">
                <a:solidFill>
                  <a:srgbClr val="A50023"/>
                </a:solidFill>
              </a:rPr>
              <a:t>: </a:t>
            </a:r>
            <a:r>
              <a:rPr lang="en-US" dirty="0" smtClean="0">
                <a:ea typeface="ＭＳ Ｐゴシック"/>
              </a:rPr>
              <a:t>low cost, high quality, minimal variety, average to long response time.</a:t>
            </a:r>
          </a:p>
          <a:p>
            <a:pPr marL="347663" indent="-347663" eaLnBrk="0" hangingPunct="0">
              <a:lnSpc>
                <a:spcPct val="90000"/>
              </a:lnSpc>
              <a:buClr>
                <a:srgbClr val="000000"/>
              </a:buClr>
              <a:buNone/>
            </a:pPr>
            <a:r>
              <a:rPr lang="en-US" dirty="0">
                <a:solidFill>
                  <a:srgbClr val="A50023"/>
                </a:solidFill>
              </a:rPr>
              <a:t>Corolla: </a:t>
            </a:r>
            <a:r>
              <a:rPr lang="en-US" dirty="0"/>
              <a:t>flow shop, decentralized assembly plants close to market, short flow time, low cost.</a:t>
            </a:r>
          </a:p>
          <a:p>
            <a:pPr marL="347663" indent="-347663" eaLnBrk="0" hangingPunct="0">
              <a:lnSpc>
                <a:spcPct val="90000"/>
              </a:lnSpc>
              <a:buClr>
                <a:srgbClr val="000000"/>
              </a:buClr>
              <a:buNone/>
            </a:pPr>
            <a:r>
              <a:rPr lang="en-US" dirty="0">
                <a:solidFill>
                  <a:srgbClr val="A50023"/>
                </a:solidFill>
              </a:rPr>
              <a:t>Ferrari: </a:t>
            </a:r>
            <a:r>
              <a:rPr lang="en-US" dirty="0"/>
              <a:t>job shop, only a single plant in Italy, longer flow time, high cost. </a:t>
            </a:r>
          </a:p>
          <a:p>
            <a:pPr marL="341313" indent="-341313" eaLnBrk="0" hangingPunct="0">
              <a:lnSpc>
                <a:spcPct val="90000"/>
              </a:lnSpc>
              <a:buClr>
                <a:srgbClr val="000000"/>
              </a:buClr>
              <a:buNone/>
            </a:pPr>
            <a:r>
              <a:rPr lang="en-US" dirty="0">
                <a:solidFill>
                  <a:srgbClr val="A50023"/>
                </a:solidFill>
              </a:rPr>
              <a:t>McMaster-Carr: </a:t>
            </a:r>
            <a:r>
              <a:rPr lang="en-US" dirty="0"/>
              <a:t>a materials, repair, and operations (MRO) product distributor, a process with high flexibility, high quality, short response time, but at a high price</a:t>
            </a:r>
          </a:p>
          <a:p>
            <a:pPr marL="341313" indent="-341313" eaLnBrk="0" hangingPunct="0">
              <a:lnSpc>
                <a:spcPct val="90000"/>
              </a:lnSpc>
              <a:buClr>
                <a:srgbClr val="000000"/>
              </a:buClr>
              <a:buNone/>
            </a:pPr>
            <a:r>
              <a:rPr lang="en-US" dirty="0" err="1">
                <a:solidFill>
                  <a:srgbClr val="A50023"/>
                </a:solidFill>
              </a:rPr>
              <a:t>WalMart</a:t>
            </a:r>
            <a:r>
              <a:rPr lang="en-US" dirty="0">
                <a:solidFill>
                  <a:srgbClr val="A50023"/>
                </a:solidFill>
              </a:rPr>
              <a:t>: </a:t>
            </a:r>
            <a:r>
              <a:rPr lang="en-US" sz="2000" dirty="0" smtClean="0">
                <a:solidFill>
                  <a:srgbClr val="000000"/>
                </a:solidFill>
                <a:ea typeface="ＭＳ Ｐゴシック" charset="-128"/>
              </a:rPr>
              <a:t>Short </a:t>
            </a:r>
            <a:r>
              <a:rPr lang="en-US" sz="2000" dirty="0">
                <a:solidFill>
                  <a:srgbClr val="000000"/>
                </a:solidFill>
                <a:ea typeface="ＭＳ Ｐゴシック" charset="-128"/>
              </a:rPr>
              <a:t>flow times, low </a:t>
            </a:r>
            <a:r>
              <a:rPr lang="en-US" sz="2000" dirty="0" smtClean="0">
                <a:solidFill>
                  <a:srgbClr val="000000"/>
                </a:solidFill>
                <a:ea typeface="ＭＳ Ｐゴシック" charset="-128"/>
              </a:rPr>
              <a:t>inventory, low cost, average quality.</a:t>
            </a:r>
            <a:endParaRPr lang="en-US" sz="2000" dirty="0">
              <a:solidFill>
                <a:srgbClr val="000000"/>
              </a:solidFill>
              <a:ea typeface="ＭＳ Ｐゴシック" charset="-128"/>
            </a:endParaRPr>
          </a:p>
          <a:p>
            <a:pPr lvl="0">
              <a:buNone/>
            </a:pPr>
            <a:r>
              <a:rPr lang="en-US" dirty="0" smtClean="0">
                <a:ea typeface="ＭＳ Ｐゴシック"/>
              </a:rPr>
              <a:t>  </a:t>
            </a:r>
            <a:endParaRPr lang="en-US" dirty="0" smtClean="0">
              <a:solidFill>
                <a:srgbClr val="A50023"/>
              </a:solidFill>
              <a:ea typeface="ＭＳ Ｐゴシック"/>
            </a:endParaRPr>
          </a:p>
        </p:txBody>
      </p:sp>
      <p:sp>
        <p:nvSpPr>
          <p:cNvPr id="27650" name="Title 2"/>
          <p:cNvSpPr>
            <a:spLocks noGrp="1"/>
          </p:cNvSpPr>
          <p:nvPr>
            <p:ph type="title"/>
          </p:nvPr>
        </p:nvSpPr>
        <p:spPr>
          <a:xfrm>
            <a:off x="-31846" y="0"/>
            <a:ext cx="9175845" cy="8382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What is the Best Strategy</a:t>
            </a:r>
          </a:p>
        </p:txBody>
      </p:sp>
    </p:spTree>
    <p:extLst>
      <p:ext uri="{BB962C8B-B14F-4D97-AF65-F5344CB8AC3E}">
        <p14:creationId xmlns:p14="http://schemas.microsoft.com/office/powerpoint/2010/main" val="28410118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6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76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76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sz="3200" dirty="0" smtClean="0">
                <a:ea typeface="ＭＳ Ｐゴシック"/>
              </a:rPr>
              <a:t>Focused Strategy, Efficient Frontier</a:t>
            </a:r>
          </a:p>
        </p:txBody>
      </p:sp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1154609" y="1977883"/>
            <a:ext cx="7227391" cy="4346717"/>
            <a:chOff x="1169" y="1399"/>
            <a:chExt cx="3554" cy="2137"/>
          </a:xfrm>
        </p:grpSpPr>
        <p:sp>
          <p:nvSpPr>
            <p:cNvPr id="77827" name="Line 4"/>
            <p:cNvSpPr>
              <a:spLocks noChangeShapeType="1"/>
            </p:cNvSpPr>
            <p:nvPr/>
          </p:nvSpPr>
          <p:spPr bwMode="auto">
            <a:xfrm>
              <a:off x="1369" y="3338"/>
              <a:ext cx="2761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7828" name="Freeform 5"/>
            <p:cNvSpPr>
              <a:spLocks/>
            </p:cNvSpPr>
            <p:nvPr/>
          </p:nvSpPr>
          <p:spPr bwMode="auto">
            <a:xfrm>
              <a:off x="4114" y="3298"/>
              <a:ext cx="59" cy="79"/>
            </a:xfrm>
            <a:custGeom>
              <a:avLst/>
              <a:gdLst>
                <a:gd name="T0" fmla="*/ 0 w 59"/>
                <a:gd name="T1" fmla="*/ 0 h 79"/>
                <a:gd name="T2" fmla="*/ 0 w 59"/>
                <a:gd name="T3" fmla="*/ 78 h 79"/>
                <a:gd name="T4" fmla="*/ 58 w 59"/>
                <a:gd name="T5" fmla="*/ 40 h 79"/>
                <a:gd name="T6" fmla="*/ 0 w 59"/>
                <a:gd name="T7" fmla="*/ 0 h 7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9"/>
                <a:gd name="T13" fmla="*/ 0 h 79"/>
                <a:gd name="T14" fmla="*/ 59 w 59"/>
                <a:gd name="T15" fmla="*/ 79 h 7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9" h="79">
                  <a:moveTo>
                    <a:pt x="0" y="0"/>
                  </a:moveTo>
                  <a:lnTo>
                    <a:pt x="0" y="78"/>
                  </a:lnTo>
                  <a:lnTo>
                    <a:pt x="58" y="4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7829" name="Line 6"/>
            <p:cNvSpPr>
              <a:spLocks noChangeShapeType="1"/>
            </p:cNvSpPr>
            <p:nvPr/>
          </p:nvSpPr>
          <p:spPr bwMode="auto">
            <a:xfrm flipV="1">
              <a:off x="1395" y="1566"/>
              <a:ext cx="0" cy="17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7830" name="Freeform 7"/>
            <p:cNvSpPr>
              <a:spLocks/>
            </p:cNvSpPr>
            <p:nvPr/>
          </p:nvSpPr>
          <p:spPr bwMode="auto">
            <a:xfrm>
              <a:off x="1355" y="1522"/>
              <a:ext cx="79" cy="58"/>
            </a:xfrm>
            <a:custGeom>
              <a:avLst/>
              <a:gdLst>
                <a:gd name="T0" fmla="*/ 0 w 79"/>
                <a:gd name="T1" fmla="*/ 57 h 58"/>
                <a:gd name="T2" fmla="*/ 78 w 79"/>
                <a:gd name="T3" fmla="*/ 57 h 58"/>
                <a:gd name="T4" fmla="*/ 40 w 79"/>
                <a:gd name="T5" fmla="*/ 0 h 58"/>
                <a:gd name="T6" fmla="*/ 0 w 79"/>
                <a:gd name="T7" fmla="*/ 57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9"/>
                <a:gd name="T13" fmla="*/ 0 h 58"/>
                <a:gd name="T14" fmla="*/ 79 w 79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9" h="58">
                  <a:moveTo>
                    <a:pt x="0" y="57"/>
                  </a:moveTo>
                  <a:lnTo>
                    <a:pt x="78" y="57"/>
                  </a:lnTo>
                  <a:lnTo>
                    <a:pt x="40" y="0"/>
                  </a:lnTo>
                  <a:lnTo>
                    <a:pt x="0" y="57"/>
                  </a:lnTo>
                </a:path>
              </a:pathLst>
            </a:custGeom>
            <a:solidFill>
              <a:srgbClr val="00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7831" name="Arc 8"/>
            <p:cNvSpPr>
              <a:spLocks/>
            </p:cNvSpPr>
            <p:nvPr/>
          </p:nvSpPr>
          <p:spPr bwMode="auto">
            <a:xfrm>
              <a:off x="1408" y="1734"/>
              <a:ext cx="2156" cy="1594"/>
            </a:xfrm>
            <a:custGeom>
              <a:avLst/>
              <a:gdLst>
                <a:gd name="T0" fmla="*/ 0 w 21600"/>
                <a:gd name="T1" fmla="*/ 0 h 21600"/>
                <a:gd name="T2" fmla="*/ 21 w 21600"/>
                <a:gd name="T3" fmla="*/ 9 h 21600"/>
                <a:gd name="T4" fmla="*/ 0 w 21600"/>
                <a:gd name="T5" fmla="*/ 9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 cap="rnd">
              <a:noFill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7832" name="Arc 9"/>
            <p:cNvSpPr>
              <a:spLocks/>
            </p:cNvSpPr>
            <p:nvPr/>
          </p:nvSpPr>
          <p:spPr bwMode="auto">
            <a:xfrm>
              <a:off x="1408" y="1734"/>
              <a:ext cx="2156" cy="1594"/>
            </a:xfrm>
            <a:custGeom>
              <a:avLst/>
              <a:gdLst>
                <a:gd name="T0" fmla="*/ 0 w 21600"/>
                <a:gd name="T1" fmla="*/ 0 h 21600"/>
                <a:gd name="T2" fmla="*/ 21 w 21600"/>
                <a:gd name="T3" fmla="*/ 9 h 21600"/>
                <a:gd name="T4" fmla="*/ 0 w 21600"/>
                <a:gd name="T5" fmla="*/ 9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7833" name="Rectangle 10"/>
            <p:cNvSpPr>
              <a:spLocks noChangeArrowheads="1"/>
            </p:cNvSpPr>
            <p:nvPr/>
          </p:nvSpPr>
          <p:spPr bwMode="auto">
            <a:xfrm>
              <a:off x="2243" y="3331"/>
              <a:ext cx="396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defTabSz="762000" eaLnBrk="0" hangingPunct="0"/>
              <a:r>
                <a:rPr lang="en-US" sz="2100" b="1" dirty="0" smtClean="0">
                  <a:latin typeface="Book Antiqua" pitchFamily="18" charset="0"/>
                </a:rPr>
                <a:t>Cost </a:t>
              </a:r>
              <a:endParaRPr lang="en-US" sz="2100" b="1" dirty="0">
                <a:latin typeface="Book Antiqua" pitchFamily="18" charset="0"/>
              </a:endParaRPr>
            </a:p>
          </p:txBody>
        </p:sp>
        <p:sp>
          <p:nvSpPr>
            <p:cNvPr id="77834" name="Rectangle 11"/>
            <p:cNvSpPr>
              <a:spLocks noChangeArrowheads="1"/>
            </p:cNvSpPr>
            <p:nvPr/>
          </p:nvSpPr>
          <p:spPr bwMode="auto">
            <a:xfrm rot="16200000">
              <a:off x="744" y="2441"/>
              <a:ext cx="1056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/>
              <a:r>
                <a:rPr lang="en-US" sz="2100" b="1" dirty="0">
                  <a:latin typeface="Book Antiqua" pitchFamily="18" charset="0"/>
                </a:rPr>
                <a:t>Responsiveness</a:t>
              </a:r>
            </a:p>
          </p:txBody>
        </p:sp>
        <p:sp>
          <p:nvSpPr>
            <p:cNvPr id="77835" name="Rectangle 12"/>
            <p:cNvSpPr>
              <a:spLocks noChangeArrowheads="1"/>
            </p:cNvSpPr>
            <p:nvPr/>
          </p:nvSpPr>
          <p:spPr bwMode="auto">
            <a:xfrm>
              <a:off x="1689" y="1399"/>
              <a:ext cx="1134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/>
              <a:r>
                <a:rPr lang="en-US" sz="2100" dirty="0">
                  <a:latin typeface="Book Antiqua" pitchFamily="18" charset="0"/>
                </a:rPr>
                <a:t>World-class</a:t>
              </a:r>
            </a:p>
            <a:p>
              <a:pPr defTabSz="762000" eaLnBrk="0" hangingPunct="0"/>
              <a:r>
                <a:rPr lang="en-US" sz="2100" dirty="0">
                  <a:latin typeface="Book Antiqua" pitchFamily="18" charset="0"/>
                </a:rPr>
                <a:t>Emergency Room</a:t>
              </a:r>
            </a:p>
          </p:txBody>
        </p:sp>
        <p:sp>
          <p:nvSpPr>
            <p:cNvPr id="77836" name="Rectangle 13"/>
            <p:cNvSpPr>
              <a:spLocks noChangeArrowheads="1"/>
            </p:cNvSpPr>
            <p:nvPr/>
          </p:nvSpPr>
          <p:spPr bwMode="auto">
            <a:xfrm>
              <a:off x="3631" y="2640"/>
              <a:ext cx="1092" cy="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/>
              <a:r>
                <a:rPr lang="en-US" sz="2100" dirty="0">
                  <a:latin typeface="Book Antiqua" pitchFamily="18" charset="0"/>
                </a:rPr>
                <a:t>World-class</a:t>
              </a:r>
            </a:p>
            <a:p>
              <a:pPr defTabSz="762000" eaLnBrk="0" hangingPunct="0"/>
              <a:r>
                <a:rPr lang="en-US" sz="2100" dirty="0">
                  <a:latin typeface="Book Antiqua" pitchFamily="18" charset="0"/>
                </a:rPr>
                <a:t>(non-emergency)</a:t>
              </a:r>
            </a:p>
            <a:p>
              <a:pPr defTabSz="762000" eaLnBrk="0" hangingPunct="0"/>
              <a:r>
                <a:rPr lang="en-US" sz="2100" dirty="0">
                  <a:latin typeface="Book Antiqua" pitchFamily="18" charset="0"/>
                </a:rPr>
                <a:t>Hospital</a:t>
              </a:r>
            </a:p>
          </p:txBody>
        </p:sp>
        <p:sp>
          <p:nvSpPr>
            <p:cNvPr id="77837" name="Rectangle 14"/>
            <p:cNvSpPr>
              <a:spLocks noChangeArrowheads="1"/>
            </p:cNvSpPr>
            <p:nvPr/>
          </p:nvSpPr>
          <p:spPr bwMode="auto">
            <a:xfrm>
              <a:off x="1744" y="2270"/>
              <a:ext cx="802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/>
              <a:r>
                <a:rPr lang="en-US" sz="2100" dirty="0">
                  <a:latin typeface="Book Antiqua" pitchFamily="18" charset="0"/>
                </a:rPr>
                <a:t>One general</a:t>
              </a:r>
            </a:p>
          </p:txBody>
        </p:sp>
        <p:sp>
          <p:nvSpPr>
            <p:cNvPr id="77838" name="Rectangle 15"/>
            <p:cNvSpPr>
              <a:spLocks noChangeArrowheads="1"/>
            </p:cNvSpPr>
            <p:nvPr/>
          </p:nvSpPr>
          <p:spPr bwMode="auto">
            <a:xfrm>
              <a:off x="1752" y="2473"/>
              <a:ext cx="493" cy="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/>
              <a:r>
                <a:rPr lang="en-US" sz="2100" dirty="0">
                  <a:latin typeface="Book Antiqua" pitchFamily="18" charset="0"/>
                </a:rPr>
                <a:t>facility</a:t>
              </a:r>
            </a:p>
          </p:txBody>
        </p:sp>
        <p:sp>
          <p:nvSpPr>
            <p:cNvPr id="77839" name="Oval 16"/>
            <p:cNvSpPr>
              <a:spLocks noChangeArrowheads="1"/>
            </p:cNvSpPr>
            <p:nvPr/>
          </p:nvSpPr>
          <p:spPr bwMode="auto">
            <a:xfrm rot="-3360000">
              <a:off x="1721" y="1920"/>
              <a:ext cx="1000" cy="1176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7842" name="Rectangle 19"/>
            <p:cNvSpPr>
              <a:spLocks noChangeArrowheads="1"/>
            </p:cNvSpPr>
            <p:nvPr/>
          </p:nvSpPr>
          <p:spPr bwMode="auto">
            <a:xfrm>
              <a:off x="2850" y="1968"/>
              <a:ext cx="1293" cy="2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92075" tIns="46038" rIns="92075" bIns="46038">
              <a:spAutoFit/>
            </a:bodyPr>
            <a:lstStyle/>
            <a:p>
              <a:pPr defTabSz="762000" eaLnBrk="0" hangingPunct="0"/>
              <a:r>
                <a:rPr lang="en-US" sz="2400" dirty="0" smtClean="0">
                  <a:solidFill>
                    <a:srgbClr val="A50023"/>
                  </a:solidFill>
                  <a:latin typeface="Book Antiqua" pitchFamily="18" charset="0"/>
                </a:rPr>
                <a:t>Efficient frontier</a:t>
              </a:r>
              <a:endParaRPr lang="en-US" sz="2400" dirty="0">
                <a:solidFill>
                  <a:srgbClr val="A50023"/>
                </a:solidFill>
                <a:latin typeface="Book Antiqua" pitchFamily="18" charset="0"/>
              </a:endParaRPr>
            </a:p>
          </p:txBody>
        </p:sp>
        <p:sp>
          <p:nvSpPr>
            <p:cNvPr id="77843" name="Oval 20"/>
            <p:cNvSpPr>
              <a:spLocks noChangeArrowheads="1"/>
            </p:cNvSpPr>
            <p:nvPr/>
          </p:nvSpPr>
          <p:spPr bwMode="auto">
            <a:xfrm>
              <a:off x="2064" y="1776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7844" name="Oval 21"/>
            <p:cNvSpPr>
              <a:spLocks noChangeArrowheads="1"/>
            </p:cNvSpPr>
            <p:nvPr/>
          </p:nvSpPr>
          <p:spPr bwMode="auto">
            <a:xfrm>
              <a:off x="2304" y="1872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7845" name="Oval 22"/>
            <p:cNvSpPr>
              <a:spLocks noChangeArrowheads="1"/>
            </p:cNvSpPr>
            <p:nvPr/>
          </p:nvSpPr>
          <p:spPr bwMode="auto">
            <a:xfrm>
              <a:off x="2688" y="2016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7846" name="Oval 23"/>
            <p:cNvSpPr>
              <a:spLocks noChangeArrowheads="1"/>
            </p:cNvSpPr>
            <p:nvPr/>
          </p:nvSpPr>
          <p:spPr bwMode="auto">
            <a:xfrm>
              <a:off x="3024" y="2304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7847" name="Oval 24"/>
            <p:cNvSpPr>
              <a:spLocks noChangeArrowheads="1"/>
            </p:cNvSpPr>
            <p:nvPr/>
          </p:nvSpPr>
          <p:spPr bwMode="auto">
            <a:xfrm>
              <a:off x="3312" y="2592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7848" name="Oval 25"/>
            <p:cNvSpPr>
              <a:spLocks noChangeArrowheads="1"/>
            </p:cNvSpPr>
            <p:nvPr/>
          </p:nvSpPr>
          <p:spPr bwMode="auto">
            <a:xfrm>
              <a:off x="1632" y="2016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7849" name="Oval 26"/>
            <p:cNvSpPr>
              <a:spLocks noChangeArrowheads="1"/>
            </p:cNvSpPr>
            <p:nvPr/>
          </p:nvSpPr>
          <p:spPr bwMode="auto">
            <a:xfrm>
              <a:off x="1536" y="2496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7850" name="Oval 27"/>
            <p:cNvSpPr>
              <a:spLocks noChangeArrowheads="1"/>
            </p:cNvSpPr>
            <p:nvPr/>
          </p:nvSpPr>
          <p:spPr bwMode="auto">
            <a:xfrm>
              <a:off x="2064" y="2736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7851" name="Oval 28"/>
            <p:cNvSpPr>
              <a:spLocks noChangeArrowheads="1"/>
            </p:cNvSpPr>
            <p:nvPr/>
          </p:nvSpPr>
          <p:spPr bwMode="auto">
            <a:xfrm>
              <a:off x="2448" y="2496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7852" name="Oval 29"/>
            <p:cNvSpPr>
              <a:spLocks noChangeArrowheads="1"/>
            </p:cNvSpPr>
            <p:nvPr/>
          </p:nvSpPr>
          <p:spPr bwMode="auto">
            <a:xfrm>
              <a:off x="1728" y="2928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7853" name="Oval 30"/>
            <p:cNvSpPr>
              <a:spLocks noChangeArrowheads="1"/>
            </p:cNvSpPr>
            <p:nvPr/>
          </p:nvSpPr>
          <p:spPr bwMode="auto">
            <a:xfrm>
              <a:off x="2208" y="2208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7854" name="Oval 31"/>
            <p:cNvSpPr>
              <a:spLocks noChangeArrowheads="1"/>
            </p:cNvSpPr>
            <p:nvPr/>
          </p:nvSpPr>
          <p:spPr bwMode="auto">
            <a:xfrm>
              <a:off x="2208" y="2784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7855" name="Oval 32"/>
            <p:cNvSpPr>
              <a:spLocks noChangeArrowheads="1"/>
            </p:cNvSpPr>
            <p:nvPr/>
          </p:nvSpPr>
          <p:spPr bwMode="auto">
            <a:xfrm>
              <a:off x="1872" y="2880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7856" name="Oval 33"/>
            <p:cNvSpPr>
              <a:spLocks noChangeArrowheads="1"/>
            </p:cNvSpPr>
            <p:nvPr/>
          </p:nvSpPr>
          <p:spPr bwMode="auto">
            <a:xfrm>
              <a:off x="2832" y="2976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7857" name="Oval 34"/>
            <p:cNvSpPr>
              <a:spLocks noChangeArrowheads="1"/>
            </p:cNvSpPr>
            <p:nvPr/>
          </p:nvSpPr>
          <p:spPr bwMode="auto">
            <a:xfrm>
              <a:off x="2928" y="2688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</p:grpSp>
      <p:sp>
        <p:nvSpPr>
          <p:cNvPr id="35" name="Rectangle 10"/>
          <p:cNvSpPr>
            <a:spLocks noChangeArrowheads="1"/>
          </p:cNvSpPr>
          <p:nvPr/>
        </p:nvSpPr>
        <p:spPr bwMode="auto">
          <a:xfrm>
            <a:off x="5732302" y="5947818"/>
            <a:ext cx="646011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en-US" dirty="0" smtClean="0">
                <a:latin typeface="Book Antiqua" pitchFamily="18" charset="0"/>
              </a:rPr>
              <a:t>Low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6" name="Rectangle 10"/>
          <p:cNvSpPr>
            <a:spLocks noChangeArrowheads="1"/>
          </p:cNvSpPr>
          <p:nvPr/>
        </p:nvSpPr>
        <p:spPr bwMode="auto">
          <a:xfrm>
            <a:off x="979774" y="5515770"/>
            <a:ext cx="646011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en-US" dirty="0" smtClean="0">
                <a:latin typeface="Book Antiqua" pitchFamily="18" charset="0"/>
              </a:rPr>
              <a:t>Low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7" name="Rectangle 10"/>
          <p:cNvSpPr>
            <a:spLocks noChangeArrowheads="1"/>
          </p:cNvSpPr>
          <p:nvPr/>
        </p:nvSpPr>
        <p:spPr bwMode="auto">
          <a:xfrm>
            <a:off x="1598254" y="5947818"/>
            <a:ext cx="708528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en-US" dirty="0" smtClean="0">
                <a:latin typeface="Book Antiqua" pitchFamily="18" charset="0"/>
              </a:rPr>
              <a:t>High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8" name="Rectangle 10"/>
          <p:cNvSpPr>
            <a:spLocks noChangeArrowheads="1"/>
          </p:cNvSpPr>
          <p:nvPr/>
        </p:nvSpPr>
        <p:spPr bwMode="auto">
          <a:xfrm>
            <a:off x="950182" y="2455430"/>
            <a:ext cx="708528" cy="36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defTabSz="762000" eaLnBrk="0" hangingPunct="0"/>
            <a:r>
              <a:rPr lang="en-US" dirty="0" smtClean="0">
                <a:latin typeface="Book Antiqua" pitchFamily="18" charset="0"/>
              </a:rPr>
              <a:t>High</a:t>
            </a:r>
            <a:endParaRPr lang="en-US" dirty="0">
              <a:latin typeface="Book Antiqua" pitchFamily="18" charset="0"/>
            </a:endParaRPr>
          </a:p>
        </p:txBody>
      </p:sp>
      <p:sp>
        <p:nvSpPr>
          <p:cNvPr id="39" name="Oval 34"/>
          <p:cNvSpPr>
            <a:spLocks noChangeArrowheads="1"/>
          </p:cNvSpPr>
          <p:nvPr/>
        </p:nvSpPr>
        <p:spPr bwMode="auto">
          <a:xfrm>
            <a:off x="5823506" y="5104479"/>
            <a:ext cx="195225" cy="19526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 dirty="0">
              <a:latin typeface="Book Antiqua" pitchFamily="18" charset="0"/>
            </a:endParaRPr>
          </a:p>
        </p:txBody>
      </p:sp>
      <p:sp>
        <p:nvSpPr>
          <p:cNvPr id="40" name="Oval 34"/>
          <p:cNvSpPr>
            <a:spLocks noChangeArrowheads="1"/>
          </p:cNvSpPr>
          <p:nvPr/>
        </p:nvSpPr>
        <p:spPr bwMode="auto">
          <a:xfrm>
            <a:off x="1998550" y="2564448"/>
            <a:ext cx="195225" cy="195267"/>
          </a:xfrm>
          <a:prstGeom prst="ellipse">
            <a:avLst/>
          </a:prstGeom>
          <a:solidFill>
            <a:srgbClr val="000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en-US" dirty="0">
              <a:latin typeface="Book Antiqua" pitchFamily="18" charset="0"/>
            </a:endParaRP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186370" y="893553"/>
            <a:ext cx="8957629" cy="104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sz="2400" b="1" kern="0" dirty="0">
                <a:solidFill>
                  <a:srgbClr val="A50023"/>
                </a:solidFill>
                <a:latin typeface="Book Antiqua" pitchFamily="18" charset="0"/>
                <a:ea typeface="ＭＳ Ｐゴシック"/>
                <a:cs typeface="Book Antiqua" pitchFamily="18" charset="0"/>
              </a:rPr>
              <a:t>Efficient </a:t>
            </a:r>
            <a:r>
              <a:rPr lang="en-US" sz="2400" b="1" kern="0" dirty="0" smtClean="0">
                <a:solidFill>
                  <a:srgbClr val="A50023"/>
                </a:solidFill>
                <a:latin typeface="Book Antiqua" pitchFamily="18" charset="0"/>
                <a:ea typeface="ＭＳ Ｐゴシック"/>
                <a:cs typeface="Book Antiqua" pitchFamily="18" charset="0"/>
              </a:rPr>
              <a:t>frontier:  </a:t>
            </a:r>
            <a:r>
              <a:rPr lang="en-US" sz="2400" dirty="0" smtClean="0">
                <a:latin typeface="Book Antiqua" pitchFamily="18" charset="0"/>
              </a:rPr>
              <a:t>the minimal curve covering all the current positions in an industry. </a:t>
            </a:r>
            <a:endParaRPr lang="en-US" sz="2400" dirty="0">
              <a:latin typeface="Book Antiqu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611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sz="3200" dirty="0" smtClean="0">
                <a:ea typeface="ＭＳ Ｐゴシック"/>
              </a:rPr>
              <a:t>Focused Strategy, Focused Operations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14400"/>
            <a:ext cx="9144000" cy="5257800"/>
          </a:xfrm>
        </p:spPr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b="1" dirty="0">
                <a:solidFill>
                  <a:srgbClr val="A50023"/>
                </a:solidFill>
                <a:ea typeface="ＭＳ Ｐゴシック"/>
              </a:rPr>
              <a:t>Focused Strategy: 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ea typeface="ＭＳ Ｐゴシック"/>
              </a:rPr>
              <a:t>Committing to a limited, congruent set of objectives in terms of demand (product, market) and supply (input, technologies, and volumes). 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latin typeface="Book Antiqua" pitchFamily="18" charset="0"/>
                <a:ea typeface="ＭＳ Ｐゴシック"/>
              </a:rPr>
              <a:t>A focused process 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ea typeface="ＭＳ Ｐゴシック"/>
              </a:rPr>
              <a:t>is not limited to a few products.  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ea typeface="ＭＳ Ｐゴシック"/>
              </a:rPr>
              <a:t>Focused process: one whose products all fall within a small region of the 4 dimensional product space. </a:t>
            </a:r>
          </a:p>
          <a:p>
            <a:pPr>
              <a:buNone/>
            </a:pPr>
            <a:r>
              <a:rPr lang="en-US" b="1" dirty="0" smtClean="0">
                <a:solidFill>
                  <a:srgbClr val="A50023"/>
                </a:solidFill>
                <a:latin typeface="Book Antiqua" pitchFamily="18" charset="0"/>
                <a:ea typeface="ＭＳ Ｐゴシック"/>
              </a:rPr>
              <a:t>Plant Within Plant(PWP):</a:t>
            </a:r>
            <a:r>
              <a:rPr lang="en-US" dirty="0" smtClean="0">
                <a:solidFill>
                  <a:srgbClr val="A50023"/>
                </a:solidFill>
                <a:latin typeface="Book Antiqua" pitchFamily="18" charset="0"/>
                <a:ea typeface="ＭＳ Ｐゴシック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Book Antiqua" pitchFamily="18" charset="0"/>
                <a:ea typeface="ＭＳ Ｐゴシック"/>
              </a:rPr>
              <a:t>The business strategy is diverse. But the entire business is divided into several mini-plants each with focused processes. One PWP may focus on low cost, the other on quick response.</a:t>
            </a:r>
          </a:p>
        </p:txBody>
      </p:sp>
    </p:spTree>
    <p:extLst>
      <p:ext uri="{BB962C8B-B14F-4D97-AF65-F5344CB8AC3E}">
        <p14:creationId xmlns:p14="http://schemas.microsoft.com/office/powerpoint/2010/main" val="34412040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4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4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34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34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44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itle 2"/>
          <p:cNvSpPr>
            <a:spLocks noGrp="1"/>
          </p:cNvSpPr>
          <p:nvPr>
            <p:ph type="title"/>
          </p:nvPr>
        </p:nvSpPr>
        <p:spPr>
          <a:xfrm>
            <a:off x="-8828" y="0"/>
            <a:ext cx="9152828" cy="864096"/>
          </a:xfrm>
        </p:spPr>
        <p:txBody>
          <a:bodyPr/>
          <a:lstStyle/>
          <a:p>
            <a:r>
              <a:rPr lang="en-US" sz="3200" dirty="0" smtClean="0">
                <a:ea typeface="ＭＳ Ｐゴシック"/>
              </a:rPr>
              <a:t>Strategic Positioning and Operational Effectiveness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31747" y="2633850"/>
            <a:ext cx="4669630" cy="3707295"/>
            <a:chOff x="1170" y="1522"/>
            <a:chExt cx="2562" cy="2034"/>
          </a:xfrm>
        </p:grpSpPr>
        <p:sp>
          <p:nvSpPr>
            <p:cNvPr id="78853" name="Line 4"/>
            <p:cNvSpPr>
              <a:spLocks noChangeShapeType="1"/>
            </p:cNvSpPr>
            <p:nvPr/>
          </p:nvSpPr>
          <p:spPr bwMode="auto">
            <a:xfrm>
              <a:off x="1369" y="3338"/>
              <a:ext cx="2335" cy="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med" len="med"/>
              <a:tailEnd type="triangle" w="med" len="med"/>
            </a:ln>
          </p:spPr>
          <p:txBody>
            <a:bodyPr wrap="none" anchor="ctr"/>
            <a:lstStyle/>
            <a:p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8854" name="Line 5"/>
            <p:cNvSpPr>
              <a:spLocks noChangeShapeType="1"/>
            </p:cNvSpPr>
            <p:nvPr/>
          </p:nvSpPr>
          <p:spPr bwMode="auto">
            <a:xfrm flipV="1">
              <a:off x="1395" y="1566"/>
              <a:ext cx="0" cy="1784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8855" name="Freeform 6"/>
            <p:cNvSpPr>
              <a:spLocks/>
            </p:cNvSpPr>
            <p:nvPr/>
          </p:nvSpPr>
          <p:spPr bwMode="auto">
            <a:xfrm>
              <a:off x="1355" y="1522"/>
              <a:ext cx="79" cy="58"/>
            </a:xfrm>
            <a:custGeom>
              <a:avLst/>
              <a:gdLst>
                <a:gd name="T0" fmla="*/ 0 w 79"/>
                <a:gd name="T1" fmla="*/ 57 h 58"/>
                <a:gd name="T2" fmla="*/ 78 w 79"/>
                <a:gd name="T3" fmla="*/ 57 h 58"/>
                <a:gd name="T4" fmla="*/ 40 w 79"/>
                <a:gd name="T5" fmla="*/ 0 h 58"/>
                <a:gd name="T6" fmla="*/ 0 w 79"/>
                <a:gd name="T7" fmla="*/ 57 h 5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79"/>
                <a:gd name="T13" fmla="*/ 0 h 58"/>
                <a:gd name="T14" fmla="*/ 79 w 79"/>
                <a:gd name="T15" fmla="*/ 58 h 5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79" h="58">
                  <a:moveTo>
                    <a:pt x="0" y="57"/>
                  </a:moveTo>
                  <a:lnTo>
                    <a:pt x="78" y="57"/>
                  </a:lnTo>
                  <a:lnTo>
                    <a:pt x="40" y="0"/>
                  </a:lnTo>
                  <a:lnTo>
                    <a:pt x="0" y="57"/>
                  </a:lnTo>
                </a:path>
              </a:pathLst>
            </a:custGeom>
            <a:solidFill>
              <a:srgbClr val="000000"/>
            </a:solidFill>
            <a:ln w="12700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8856" name="Arc 7"/>
            <p:cNvSpPr>
              <a:spLocks/>
            </p:cNvSpPr>
            <p:nvPr/>
          </p:nvSpPr>
          <p:spPr bwMode="auto">
            <a:xfrm>
              <a:off x="1408" y="1734"/>
              <a:ext cx="2156" cy="1594"/>
            </a:xfrm>
            <a:custGeom>
              <a:avLst/>
              <a:gdLst>
                <a:gd name="T0" fmla="*/ 0 w 21600"/>
                <a:gd name="T1" fmla="*/ 0 h 21600"/>
                <a:gd name="T2" fmla="*/ 21 w 21600"/>
                <a:gd name="T3" fmla="*/ 9 h 21600"/>
                <a:gd name="T4" fmla="*/ 0 w 21600"/>
                <a:gd name="T5" fmla="*/ 9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 cap="rnd">
              <a:noFill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8857" name="Arc 8"/>
            <p:cNvSpPr>
              <a:spLocks/>
            </p:cNvSpPr>
            <p:nvPr/>
          </p:nvSpPr>
          <p:spPr bwMode="auto">
            <a:xfrm>
              <a:off x="1408" y="1734"/>
              <a:ext cx="2156" cy="1594"/>
            </a:xfrm>
            <a:custGeom>
              <a:avLst/>
              <a:gdLst>
                <a:gd name="T0" fmla="*/ 0 w 21600"/>
                <a:gd name="T1" fmla="*/ 0 h 21600"/>
                <a:gd name="T2" fmla="*/ 21 w 21600"/>
                <a:gd name="T3" fmla="*/ 9 h 21600"/>
                <a:gd name="T4" fmla="*/ 0 w 21600"/>
                <a:gd name="T5" fmla="*/ 9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5400" cap="rnd">
              <a:solidFill>
                <a:srgbClr val="000000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8858" name="Rectangle 9"/>
            <p:cNvSpPr>
              <a:spLocks noChangeArrowheads="1"/>
            </p:cNvSpPr>
            <p:nvPr/>
          </p:nvSpPr>
          <p:spPr bwMode="auto">
            <a:xfrm rot="16200000">
              <a:off x="694" y="2462"/>
              <a:ext cx="1179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defTabSz="762000" eaLnBrk="0" hangingPunct="0"/>
              <a:r>
                <a:rPr lang="en-US" sz="2100" b="1" dirty="0">
                  <a:solidFill>
                    <a:srgbClr val="000000"/>
                  </a:solidFill>
                  <a:latin typeface="Book Antiqua" pitchFamily="18" charset="0"/>
                </a:rPr>
                <a:t>Responsiveness</a:t>
              </a:r>
            </a:p>
          </p:txBody>
        </p:sp>
        <p:sp>
          <p:nvSpPr>
            <p:cNvPr id="78860" name="Oval 11"/>
            <p:cNvSpPr>
              <a:spLocks noChangeArrowheads="1"/>
            </p:cNvSpPr>
            <p:nvPr/>
          </p:nvSpPr>
          <p:spPr bwMode="auto">
            <a:xfrm>
              <a:off x="2064" y="1820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8861" name="Oval 12"/>
            <p:cNvSpPr>
              <a:spLocks noChangeArrowheads="1"/>
            </p:cNvSpPr>
            <p:nvPr/>
          </p:nvSpPr>
          <p:spPr bwMode="auto">
            <a:xfrm>
              <a:off x="2296" y="1900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8862" name="Oval 13"/>
            <p:cNvSpPr>
              <a:spLocks noChangeArrowheads="1"/>
            </p:cNvSpPr>
            <p:nvPr/>
          </p:nvSpPr>
          <p:spPr bwMode="auto">
            <a:xfrm>
              <a:off x="2632" y="2052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8863" name="Oval 14"/>
            <p:cNvSpPr>
              <a:spLocks noChangeArrowheads="1"/>
            </p:cNvSpPr>
            <p:nvPr/>
          </p:nvSpPr>
          <p:spPr bwMode="auto">
            <a:xfrm>
              <a:off x="3008" y="2316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8864" name="Oval 15"/>
            <p:cNvSpPr>
              <a:spLocks noChangeArrowheads="1"/>
            </p:cNvSpPr>
            <p:nvPr/>
          </p:nvSpPr>
          <p:spPr bwMode="auto">
            <a:xfrm>
              <a:off x="3244" y="2592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8865" name="Oval 16"/>
            <p:cNvSpPr>
              <a:spLocks noChangeArrowheads="1"/>
            </p:cNvSpPr>
            <p:nvPr/>
          </p:nvSpPr>
          <p:spPr bwMode="auto">
            <a:xfrm>
              <a:off x="1536" y="2496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8866" name="Oval 17"/>
            <p:cNvSpPr>
              <a:spLocks noChangeArrowheads="1"/>
            </p:cNvSpPr>
            <p:nvPr/>
          </p:nvSpPr>
          <p:spPr bwMode="auto">
            <a:xfrm>
              <a:off x="2064" y="2736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8867" name="Oval 18"/>
            <p:cNvSpPr>
              <a:spLocks noChangeArrowheads="1"/>
            </p:cNvSpPr>
            <p:nvPr/>
          </p:nvSpPr>
          <p:spPr bwMode="auto">
            <a:xfrm>
              <a:off x="2448" y="2496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8868" name="Oval 19"/>
            <p:cNvSpPr>
              <a:spLocks noChangeArrowheads="1"/>
            </p:cNvSpPr>
            <p:nvPr/>
          </p:nvSpPr>
          <p:spPr bwMode="auto">
            <a:xfrm>
              <a:off x="1728" y="2928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8869" name="Oval 20"/>
            <p:cNvSpPr>
              <a:spLocks noChangeArrowheads="1"/>
            </p:cNvSpPr>
            <p:nvPr/>
          </p:nvSpPr>
          <p:spPr bwMode="auto">
            <a:xfrm>
              <a:off x="2208" y="2208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8870" name="Oval 21"/>
            <p:cNvSpPr>
              <a:spLocks noChangeArrowheads="1"/>
            </p:cNvSpPr>
            <p:nvPr/>
          </p:nvSpPr>
          <p:spPr bwMode="auto">
            <a:xfrm>
              <a:off x="2360" y="2984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8871" name="Oval 22"/>
            <p:cNvSpPr>
              <a:spLocks noChangeArrowheads="1"/>
            </p:cNvSpPr>
            <p:nvPr/>
          </p:nvSpPr>
          <p:spPr bwMode="auto">
            <a:xfrm>
              <a:off x="1872" y="2880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8872" name="Oval 23"/>
            <p:cNvSpPr>
              <a:spLocks noChangeArrowheads="1"/>
            </p:cNvSpPr>
            <p:nvPr/>
          </p:nvSpPr>
          <p:spPr bwMode="auto">
            <a:xfrm>
              <a:off x="2832" y="2976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8873" name="Oval 24"/>
            <p:cNvSpPr>
              <a:spLocks noChangeArrowheads="1"/>
            </p:cNvSpPr>
            <p:nvPr/>
          </p:nvSpPr>
          <p:spPr bwMode="auto">
            <a:xfrm>
              <a:off x="2928" y="2688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8874" name="Oval 25"/>
            <p:cNvSpPr>
              <a:spLocks noChangeArrowheads="1"/>
            </p:cNvSpPr>
            <p:nvPr/>
          </p:nvSpPr>
          <p:spPr bwMode="auto">
            <a:xfrm>
              <a:off x="1632" y="1776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8875" name="Oval 26"/>
            <p:cNvSpPr>
              <a:spLocks noChangeArrowheads="1"/>
            </p:cNvSpPr>
            <p:nvPr/>
          </p:nvSpPr>
          <p:spPr bwMode="auto">
            <a:xfrm>
              <a:off x="1728" y="2688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8876" name="Oval 27"/>
            <p:cNvSpPr>
              <a:spLocks noChangeArrowheads="1"/>
            </p:cNvSpPr>
            <p:nvPr/>
          </p:nvSpPr>
          <p:spPr bwMode="auto">
            <a:xfrm>
              <a:off x="1824" y="2784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8877" name="Line 28"/>
            <p:cNvSpPr>
              <a:spLocks noChangeShapeType="1"/>
            </p:cNvSpPr>
            <p:nvPr/>
          </p:nvSpPr>
          <p:spPr bwMode="auto">
            <a:xfrm flipV="1">
              <a:off x="2268" y="2016"/>
              <a:ext cx="51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8878" name="Line 29"/>
            <p:cNvSpPr>
              <a:spLocks noChangeShapeType="1"/>
            </p:cNvSpPr>
            <p:nvPr/>
          </p:nvSpPr>
          <p:spPr bwMode="auto">
            <a:xfrm flipV="1">
              <a:off x="2112" y="2452"/>
              <a:ext cx="81" cy="2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med" len="med"/>
            </a:ln>
          </p:spPr>
          <p:txBody>
            <a:bodyPr wrap="none" anchor="ctr"/>
            <a:lstStyle/>
            <a:p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8879" name="Line 30"/>
            <p:cNvSpPr>
              <a:spLocks noChangeShapeType="1"/>
            </p:cNvSpPr>
            <p:nvPr/>
          </p:nvSpPr>
          <p:spPr bwMode="auto">
            <a:xfrm flipV="1">
              <a:off x="2196" y="1584"/>
              <a:ext cx="250" cy="876"/>
            </a:xfrm>
            <a:prstGeom prst="line">
              <a:avLst/>
            </a:prstGeom>
            <a:noFill/>
            <a:ln w="12700" cap="rnd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8880" name="Oval 31"/>
            <p:cNvSpPr>
              <a:spLocks noChangeArrowheads="1"/>
            </p:cNvSpPr>
            <p:nvPr/>
          </p:nvSpPr>
          <p:spPr bwMode="auto">
            <a:xfrm>
              <a:off x="3456" y="3096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eaLnBrk="0" hangingPunct="0"/>
              <a:endParaRPr lang="en-US" dirty="0">
                <a:latin typeface="Book Antiqua" pitchFamily="18" charset="0"/>
              </a:endParaRPr>
            </a:p>
          </p:txBody>
        </p:sp>
        <p:sp>
          <p:nvSpPr>
            <p:cNvPr id="78881" name="Text Box 32"/>
            <p:cNvSpPr txBox="1">
              <a:spLocks noChangeArrowheads="1"/>
            </p:cNvSpPr>
            <p:nvPr/>
          </p:nvSpPr>
          <p:spPr bwMode="auto">
            <a:xfrm>
              <a:off x="2334" y="1888"/>
              <a:ext cx="193" cy="20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defTabSz="762000" eaLnBrk="0" hangingPunct="0"/>
              <a:r>
                <a:rPr lang="en-US" i="1" dirty="0">
                  <a:latin typeface="Book Antiqua" pitchFamily="18" charset="0"/>
                </a:rPr>
                <a:t>A</a:t>
              </a:r>
            </a:p>
          </p:txBody>
        </p:sp>
        <p:sp>
          <p:nvSpPr>
            <p:cNvPr id="78882" name="Text Box 33"/>
            <p:cNvSpPr txBox="1">
              <a:spLocks noChangeArrowheads="1"/>
            </p:cNvSpPr>
            <p:nvPr/>
          </p:nvSpPr>
          <p:spPr bwMode="auto">
            <a:xfrm>
              <a:off x="2226" y="2220"/>
              <a:ext cx="178" cy="20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defTabSz="762000" eaLnBrk="0" hangingPunct="0"/>
              <a:r>
                <a:rPr lang="en-US" i="1" dirty="0">
                  <a:latin typeface="Book Antiqua" pitchFamily="18" charset="0"/>
                </a:rPr>
                <a:t>B</a:t>
              </a:r>
            </a:p>
          </p:txBody>
        </p:sp>
        <p:sp>
          <p:nvSpPr>
            <p:cNvPr id="78883" name="Text Box 34"/>
            <p:cNvSpPr txBox="1">
              <a:spLocks noChangeArrowheads="1"/>
            </p:cNvSpPr>
            <p:nvPr/>
          </p:nvSpPr>
          <p:spPr bwMode="auto">
            <a:xfrm>
              <a:off x="2090" y="2740"/>
              <a:ext cx="185" cy="20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defTabSz="762000" eaLnBrk="0" hangingPunct="0"/>
              <a:r>
                <a:rPr lang="en-US" i="1" dirty="0">
                  <a:latin typeface="Book Antiqua" pitchFamily="18" charset="0"/>
                </a:rPr>
                <a:t>C</a:t>
              </a:r>
            </a:p>
          </p:txBody>
        </p:sp>
        <p:sp>
          <p:nvSpPr>
            <p:cNvPr id="78884" name="Rectangle 35"/>
            <p:cNvSpPr>
              <a:spLocks noChangeArrowheads="1"/>
            </p:cNvSpPr>
            <p:nvPr/>
          </p:nvSpPr>
          <p:spPr bwMode="auto">
            <a:xfrm>
              <a:off x="1766" y="3328"/>
              <a:ext cx="1157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2075" tIns="46038" rIns="92075" bIns="46038">
              <a:spAutoFit/>
            </a:bodyPr>
            <a:lstStyle/>
            <a:p>
              <a:pPr algn="ctr" defTabSz="762000" eaLnBrk="0" hangingPunct="0"/>
              <a:r>
                <a:rPr lang="en-US" sz="2100" b="1" dirty="0" smtClean="0">
                  <a:solidFill>
                    <a:srgbClr val="000000"/>
                  </a:solidFill>
                  <a:latin typeface="Book Antiqua" pitchFamily="18" charset="0"/>
                </a:rPr>
                <a:t>Price Efficiency</a:t>
              </a:r>
              <a:endParaRPr lang="en-US" sz="2100" b="1" dirty="0">
                <a:solidFill>
                  <a:srgbClr val="000000"/>
                </a:solidFill>
                <a:latin typeface="Book Antiqua" pitchFamily="18" charset="0"/>
              </a:endParaRPr>
            </a:p>
          </p:txBody>
        </p:sp>
        <p:sp>
          <p:nvSpPr>
            <p:cNvPr id="78885" name="Text Box 36"/>
            <p:cNvSpPr txBox="1">
              <a:spLocks noChangeArrowheads="1"/>
            </p:cNvSpPr>
            <p:nvPr/>
          </p:nvSpPr>
          <p:spPr bwMode="auto">
            <a:xfrm>
              <a:off x="1223" y="3333"/>
              <a:ext cx="354" cy="20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dirty="0" smtClean="0">
                  <a:solidFill>
                    <a:srgbClr val="000000"/>
                  </a:solidFill>
                  <a:latin typeface="Book Antiqua" pitchFamily="18" charset="0"/>
                </a:rPr>
                <a:t>Low</a:t>
              </a:r>
              <a:endParaRPr lang="en-US" dirty="0">
                <a:solidFill>
                  <a:srgbClr val="000000"/>
                </a:solidFill>
                <a:latin typeface="Book Antiqua" pitchFamily="18" charset="0"/>
              </a:endParaRPr>
            </a:p>
          </p:txBody>
        </p:sp>
        <p:sp>
          <p:nvSpPr>
            <p:cNvPr id="78886" name="Text Box 37"/>
            <p:cNvSpPr txBox="1">
              <a:spLocks noChangeArrowheads="1"/>
            </p:cNvSpPr>
            <p:nvPr/>
          </p:nvSpPr>
          <p:spPr bwMode="auto">
            <a:xfrm>
              <a:off x="3344" y="3324"/>
              <a:ext cx="388" cy="203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dirty="0" smtClean="0">
                  <a:solidFill>
                    <a:srgbClr val="000000"/>
                  </a:solidFill>
                  <a:latin typeface="Book Antiqua" pitchFamily="18" charset="0"/>
                </a:rPr>
                <a:t>High</a:t>
              </a:r>
              <a:endParaRPr lang="en-US" dirty="0">
                <a:solidFill>
                  <a:srgbClr val="000000"/>
                </a:solidFill>
                <a:latin typeface="Book Antiqua" pitchFamily="18" charset="0"/>
              </a:endParaRPr>
            </a:p>
          </p:txBody>
        </p:sp>
      </p:grpSp>
      <p:sp>
        <p:nvSpPr>
          <p:cNvPr id="40" name="Rectangle 40"/>
          <p:cNvSpPr>
            <a:spLocks noChangeArrowheads="1"/>
          </p:cNvSpPr>
          <p:nvPr/>
        </p:nvSpPr>
        <p:spPr bwMode="auto">
          <a:xfrm>
            <a:off x="0" y="914400"/>
            <a:ext cx="8928484" cy="1044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None/>
            </a:pPr>
            <a:r>
              <a:rPr lang="en-US" sz="2400" dirty="0">
                <a:latin typeface="Book Antiqua" pitchFamily="18" charset="0"/>
              </a:rPr>
              <a:t>Firms located on the same ray share strategic priorities</a:t>
            </a:r>
            <a:r>
              <a:rPr lang="en-US" sz="2400" dirty="0" smtClean="0">
                <a:latin typeface="Book Antiqua" pitchFamily="18" charset="0"/>
              </a:rPr>
              <a:t>. World </a:t>
            </a:r>
            <a:r>
              <a:rPr lang="en-US" sz="2400" dirty="0">
                <a:latin typeface="Book Antiqua" pitchFamily="18" charset="0"/>
              </a:rPr>
              <a:t>class firms are on the efficient frontier</a:t>
            </a:r>
            <a:r>
              <a:rPr lang="en-US" sz="2400" dirty="0" smtClean="0">
                <a:latin typeface="Book Antiqua" pitchFamily="18" charset="0"/>
              </a:rPr>
              <a:t>. Efficient frontier is the minimal curve covering all the current positions in an industry. </a:t>
            </a:r>
            <a:endParaRPr lang="en-US" sz="2400" dirty="0">
              <a:latin typeface="Book Antiqua" pitchFamily="18" charset="0"/>
            </a:endParaRPr>
          </a:p>
        </p:txBody>
      </p:sp>
      <p:sp>
        <p:nvSpPr>
          <p:cNvPr id="43" name="Content Placeholder 1"/>
          <p:cNvSpPr>
            <a:spLocks noGrp="1"/>
          </p:cNvSpPr>
          <p:nvPr>
            <p:ph idx="1"/>
          </p:nvPr>
        </p:nvSpPr>
        <p:spPr>
          <a:xfrm>
            <a:off x="4883759" y="4408902"/>
            <a:ext cx="4286399" cy="2068098"/>
          </a:xfrm>
        </p:spPr>
        <p:txBody>
          <a:bodyPr/>
          <a:lstStyle/>
          <a:p>
            <a:pPr marL="0" indent="0">
              <a:buNone/>
            </a:pPr>
            <a:r>
              <a:rPr lang="en-US" kern="1200" dirty="0" smtClean="0">
                <a:solidFill>
                  <a:schemeClr val="tx1"/>
                </a:solidFill>
                <a:latin typeface="Book Antiqua" pitchFamily="18" charset="0"/>
              </a:rPr>
              <a:t>Strategic positioning: the direction of the improvement from current position; the position on the EF the company wants to occupy.</a:t>
            </a:r>
          </a:p>
          <a:p>
            <a:endParaRPr lang="en-US" dirty="0" smtClean="0">
              <a:latin typeface="Book Antiqua" pitchFamily="18" charset="0"/>
              <a:ea typeface="ＭＳ Ｐゴシック"/>
            </a:endParaRPr>
          </a:p>
        </p:txBody>
      </p:sp>
      <p:sp>
        <p:nvSpPr>
          <p:cNvPr id="46" name="Freeform 6"/>
          <p:cNvSpPr>
            <a:spLocks/>
          </p:cNvSpPr>
          <p:nvPr/>
        </p:nvSpPr>
        <p:spPr bwMode="auto">
          <a:xfrm rot="5400000">
            <a:off x="4659996" y="5902116"/>
            <a:ext cx="143989" cy="105714"/>
          </a:xfrm>
          <a:custGeom>
            <a:avLst/>
            <a:gdLst>
              <a:gd name="T0" fmla="*/ 0 w 79"/>
              <a:gd name="T1" fmla="*/ 57 h 58"/>
              <a:gd name="T2" fmla="*/ 78 w 79"/>
              <a:gd name="T3" fmla="*/ 57 h 58"/>
              <a:gd name="T4" fmla="*/ 40 w 79"/>
              <a:gd name="T5" fmla="*/ 0 h 58"/>
              <a:gd name="T6" fmla="*/ 0 w 79"/>
              <a:gd name="T7" fmla="*/ 57 h 58"/>
              <a:gd name="T8" fmla="*/ 0 60000 65536"/>
              <a:gd name="T9" fmla="*/ 0 60000 65536"/>
              <a:gd name="T10" fmla="*/ 0 60000 65536"/>
              <a:gd name="T11" fmla="*/ 0 60000 65536"/>
              <a:gd name="T12" fmla="*/ 0 w 79"/>
              <a:gd name="T13" fmla="*/ 0 h 58"/>
              <a:gd name="T14" fmla="*/ 79 w 79"/>
              <a:gd name="T15" fmla="*/ 58 h 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9" h="58">
                <a:moveTo>
                  <a:pt x="0" y="57"/>
                </a:moveTo>
                <a:lnTo>
                  <a:pt x="78" y="57"/>
                </a:lnTo>
                <a:lnTo>
                  <a:pt x="40" y="0"/>
                </a:lnTo>
                <a:lnTo>
                  <a:pt x="0" y="57"/>
                </a:lnTo>
              </a:path>
            </a:pathLst>
          </a:custGeom>
          <a:solidFill>
            <a:srgbClr val="000000"/>
          </a:solidFill>
          <a:ln w="12700" cap="rnd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dirty="0">
              <a:latin typeface="Book Antiqua" pitchFamily="18" charset="0"/>
            </a:endParaRPr>
          </a:p>
        </p:txBody>
      </p:sp>
      <p:sp>
        <p:nvSpPr>
          <p:cNvPr id="41" name="Text Box 36"/>
          <p:cNvSpPr txBox="1">
            <a:spLocks noChangeArrowheads="1"/>
          </p:cNvSpPr>
          <p:nvPr/>
        </p:nvSpPr>
        <p:spPr bwMode="auto">
          <a:xfrm>
            <a:off x="-76200" y="2858616"/>
            <a:ext cx="707245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solidFill>
                  <a:srgbClr val="000000"/>
                </a:solidFill>
                <a:latin typeface="Book Antiqua" pitchFamily="18" charset="0"/>
              </a:rPr>
              <a:t>High</a:t>
            </a:r>
          </a:p>
        </p:txBody>
      </p:sp>
      <p:sp>
        <p:nvSpPr>
          <p:cNvPr id="42" name="Text Box 36"/>
          <p:cNvSpPr txBox="1">
            <a:spLocks noChangeArrowheads="1"/>
          </p:cNvSpPr>
          <p:nvPr/>
        </p:nvSpPr>
        <p:spPr bwMode="auto">
          <a:xfrm>
            <a:off x="-76200" y="5630924"/>
            <a:ext cx="644728" cy="36933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 smtClean="0">
                <a:solidFill>
                  <a:srgbClr val="000000"/>
                </a:solidFill>
                <a:latin typeface="Book Antiqua" pitchFamily="18" charset="0"/>
              </a:rPr>
              <a:t>Low</a:t>
            </a:r>
            <a:endParaRPr lang="en-US" dirty="0">
              <a:solidFill>
                <a:srgbClr val="000000"/>
              </a:solidFill>
              <a:latin typeface="Book Antiqua" pitchFamily="18" charset="0"/>
            </a:endParaRPr>
          </a:p>
        </p:txBody>
      </p:sp>
      <p:sp>
        <p:nvSpPr>
          <p:cNvPr id="44" name="Rectangle 19"/>
          <p:cNvSpPr>
            <a:spLocks noChangeArrowheads="1"/>
          </p:cNvSpPr>
          <p:nvPr/>
        </p:nvSpPr>
        <p:spPr bwMode="auto">
          <a:xfrm>
            <a:off x="1323760" y="2006502"/>
            <a:ext cx="1749744" cy="1200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2075" tIns="46038" rIns="92075" bIns="46038">
            <a:spAutoFit/>
          </a:bodyPr>
          <a:lstStyle/>
          <a:p>
            <a:pPr defTabSz="762000" eaLnBrk="0" hangingPunct="0"/>
            <a:r>
              <a:rPr lang="en-US" sz="2400" dirty="0" smtClean="0">
                <a:solidFill>
                  <a:srgbClr val="A50023"/>
                </a:solidFill>
                <a:latin typeface="Book Antiqua" pitchFamily="18" charset="0"/>
              </a:rPr>
              <a:t>Efficient operations</a:t>
            </a:r>
            <a:endParaRPr lang="en-US" sz="2400" dirty="0">
              <a:solidFill>
                <a:srgbClr val="A50023"/>
              </a:solidFill>
              <a:latin typeface="Book Antiqua" pitchFamily="18" charset="0"/>
            </a:endParaRPr>
          </a:p>
          <a:p>
            <a:pPr defTabSz="762000" eaLnBrk="0" hangingPunct="0"/>
            <a:r>
              <a:rPr lang="en-US" sz="2400" dirty="0" smtClean="0">
                <a:solidFill>
                  <a:srgbClr val="A50023"/>
                </a:solidFill>
                <a:latin typeface="Book Antiqua" pitchFamily="18" charset="0"/>
              </a:rPr>
              <a:t>frontier</a:t>
            </a:r>
            <a:endParaRPr lang="en-US" sz="2400" dirty="0">
              <a:solidFill>
                <a:srgbClr val="A50023"/>
              </a:solidFill>
              <a:latin typeface="Book Antiqua" pitchFamily="18" charset="0"/>
            </a:endParaRPr>
          </a:p>
        </p:txBody>
      </p:sp>
      <p:sp>
        <p:nvSpPr>
          <p:cNvPr id="45" name="Content Placeholder 1"/>
          <p:cNvSpPr txBox="1">
            <a:spLocks/>
          </p:cNvSpPr>
          <p:nvPr/>
        </p:nvSpPr>
        <p:spPr bwMode="auto">
          <a:xfrm>
            <a:off x="4360791" y="2090343"/>
            <a:ext cx="4783209" cy="21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8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65" charset="-128"/>
                <a:cs typeface="Book Antiqua" pitchFamily="18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p"/>
              <a:defRPr sz="24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Book Antiqua" pitchFamily="18" charset="0"/>
                <a:ea typeface="ＭＳ Ｐゴシック" pitchFamily="-112" charset="-128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MS Reference Sans Serif" pitchFamily="34" charset="0"/>
                <a:ea typeface="ＭＳ Ｐゴシック" pitchFamily="-112" charset="-128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80000"/>
              <a:buFont typeface="Wingdings" pitchFamily="-112" charset="2"/>
              <a:buChar char="§"/>
              <a:defRPr>
                <a:solidFill>
                  <a:schemeClr val="tx1"/>
                </a:solidFill>
                <a:latin typeface="+mn-lt"/>
                <a:ea typeface="ＭＳ Ｐゴシック" pitchFamily="-112" charset="-128"/>
              </a:defRPr>
            </a:lvl9pPr>
          </a:lstStyle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en-US" kern="0" dirty="0" smtClean="0">
                <a:ea typeface="ＭＳ Ｐゴシック"/>
              </a:rPr>
              <a:t>Firms not on the EF, are not on strict trade-off, they can make simultaneous improvement on more than one dimension. They do not need to trade-off. Firms on EF need to trade-off.</a:t>
            </a:r>
          </a:p>
        </p:txBody>
      </p:sp>
    </p:spTree>
    <p:extLst>
      <p:ext uri="{BB962C8B-B14F-4D97-AF65-F5344CB8AC3E}">
        <p14:creationId xmlns:p14="http://schemas.microsoft.com/office/powerpoint/2010/main" val="11244495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3" grpId="0" build="p"/>
      <p:bldP spid="4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Content Placeholder 1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410200"/>
          </a:xfrm>
        </p:spPr>
        <p:txBody>
          <a:bodyPr/>
          <a:lstStyle/>
          <a:p>
            <a:pPr marL="57150" indent="0">
              <a:lnSpc>
                <a:spcPct val="90000"/>
              </a:lnSpc>
              <a:buNone/>
            </a:pPr>
            <a:r>
              <a:rPr lang="en-US" b="1" dirty="0" smtClean="0">
                <a:solidFill>
                  <a:srgbClr val="A50023"/>
                </a:solidFill>
                <a:ea typeface="ＭＳ Ｐゴシック"/>
              </a:rPr>
              <a:t>Trade-off:</a:t>
            </a:r>
            <a:r>
              <a:rPr lang="en-US" dirty="0" smtClean="0">
                <a:solidFill>
                  <a:srgbClr val="A50023"/>
                </a:solidFill>
                <a:ea typeface="ＭＳ Ｐゴシック"/>
              </a:rPr>
              <a:t> </a:t>
            </a:r>
            <a:r>
              <a:rPr lang="en-US" dirty="0" smtClean="0">
                <a:solidFill>
                  <a:schemeClr val="tx1"/>
                </a:solidFill>
                <a:ea typeface="ＭＳ Ｐゴシック"/>
              </a:rPr>
              <a:t>decreasing on one dimension to increase on the other dimension. World class firms also try to push the EF outward. As technology and management </a:t>
            </a:r>
            <a:r>
              <a:rPr lang="en-US" dirty="0" smtClean="0">
                <a:ea typeface="ＭＳ Ｐゴシック"/>
              </a:rPr>
              <a:t>practices advance</a:t>
            </a:r>
            <a:r>
              <a:rPr lang="en-US" dirty="0" smtClean="0">
                <a:solidFill>
                  <a:schemeClr val="tx1"/>
                </a:solidFill>
                <a:ea typeface="ＭＳ Ｐゴシック"/>
              </a:rPr>
              <a:t>, the EF moves upward. But the impact is not the same in all industries. </a:t>
            </a:r>
          </a:p>
          <a:p>
            <a:pPr>
              <a:lnSpc>
                <a:spcPct val="90000"/>
              </a:lnSpc>
              <a:buNone/>
            </a:pPr>
            <a:r>
              <a:rPr lang="en-US" dirty="0">
                <a:ea typeface="ＭＳ Ｐゴシック"/>
                <a:sym typeface="Wingdings" pitchFamily="2" charset="2"/>
              </a:rPr>
              <a:t>If I have one more line </a:t>
            </a:r>
            <a:r>
              <a:rPr lang="en-US" dirty="0" smtClean="0">
                <a:ea typeface="ＭＳ Ｐゴシック"/>
                <a:sym typeface="Wingdings" pitchFamily="2" charset="2"/>
              </a:rPr>
              <a:t>to define Operations Management  </a:t>
            </a:r>
            <a:r>
              <a:rPr lang="en-US" b="1" dirty="0">
                <a:solidFill>
                  <a:srgbClr val="A50023"/>
                </a:solidFill>
                <a:ea typeface="ＭＳ Ｐゴシック"/>
                <a:sym typeface="Wingdings" pitchFamily="2" charset="2"/>
              </a:rPr>
              <a:t>Understand Trade-off. </a:t>
            </a:r>
            <a:endParaRPr lang="en-US" b="1" dirty="0" smtClean="0">
              <a:solidFill>
                <a:srgbClr val="A50023"/>
              </a:solidFill>
              <a:ea typeface="ＭＳ Ｐゴシック"/>
              <a:sym typeface="Wingdings" pitchFamily="2" charset="2"/>
            </a:endParaRPr>
          </a:p>
          <a:p>
            <a:pPr marL="346075" indent="-346075">
              <a:buNone/>
            </a:pPr>
            <a:r>
              <a:rPr lang="en-US" dirty="0"/>
              <a:t>D</a:t>
            </a:r>
            <a:r>
              <a:rPr lang="en-US" dirty="0" smtClean="0"/>
              <a:t>ifferent </a:t>
            </a:r>
            <a:r>
              <a:rPr lang="en-US" dirty="0"/>
              <a:t>companies intentionally choose different processes to accomplish the same </a:t>
            </a:r>
            <a:r>
              <a:rPr lang="en-US" dirty="0" smtClean="0"/>
              <a:t>goal. McDonald </a:t>
            </a:r>
            <a:r>
              <a:rPr lang="en-US" dirty="0"/>
              <a:t>vs.  In &amp; Out.</a:t>
            </a:r>
          </a:p>
          <a:p>
            <a:pPr marL="346075" indent="-346075">
              <a:buNone/>
            </a:pPr>
            <a:r>
              <a:rPr lang="en-US" dirty="0"/>
              <a:t>Different processes lead to different advantages and disadvantages. </a:t>
            </a:r>
            <a:r>
              <a:rPr lang="en-US" dirty="0" smtClean="0"/>
              <a:t> We always facing trade-offs. </a:t>
            </a:r>
            <a:endParaRPr lang="en-US" dirty="0"/>
          </a:p>
          <a:p>
            <a:pPr marL="346075" indent="-346075">
              <a:buNone/>
            </a:pPr>
            <a:r>
              <a:rPr lang="en-US" dirty="0"/>
              <a:t>It is not difficult to deliver books very fast. It is not difficult to deliver books at a very low cost. But, it is difficult to deliver book fast and at a low cost.</a:t>
            </a:r>
          </a:p>
          <a:p>
            <a:endParaRPr lang="en-US" dirty="0"/>
          </a:p>
          <a:p>
            <a:pPr>
              <a:lnSpc>
                <a:spcPct val="90000"/>
              </a:lnSpc>
              <a:buNone/>
            </a:pPr>
            <a:endParaRPr lang="en-US" b="1" dirty="0">
              <a:solidFill>
                <a:srgbClr val="A50023"/>
              </a:solidFill>
              <a:ea typeface="ＭＳ Ｐゴシック"/>
              <a:sym typeface="Wingdings" pitchFamily="2" charset="2"/>
            </a:endParaRPr>
          </a:p>
        </p:txBody>
      </p:sp>
      <p:sp>
        <p:nvSpPr>
          <p:cNvPr id="79874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sz="3200" dirty="0" smtClean="0">
                <a:ea typeface="ＭＳ Ｐゴシック"/>
              </a:rPr>
              <a:t>Efficient Frontier</a:t>
            </a:r>
          </a:p>
        </p:txBody>
      </p:sp>
    </p:spTree>
    <p:extLst>
      <p:ext uri="{BB962C8B-B14F-4D97-AF65-F5344CB8AC3E}">
        <p14:creationId xmlns:p14="http://schemas.microsoft.com/office/powerpoint/2010/main" val="36385741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an Thinking Final.ppt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13125</TotalTime>
  <Words>799</Words>
  <Application>Microsoft Office PowerPoint</Application>
  <PresentationFormat>On-screen Show (4:3)</PresentationFormat>
  <Paragraphs>133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Lean Thinking Final.ppt</vt:lpstr>
      <vt:lpstr>1_Lean Thinking Final</vt:lpstr>
      <vt:lpstr>Lean Thinking Final</vt:lpstr>
      <vt:lpstr>2_Lean Thinking Final</vt:lpstr>
      <vt:lpstr>Process View &amp;  Strategy Part 2- Competitive Space and Strategy    Based on the Book: Managing Business Process Flow.</vt:lpstr>
      <vt:lpstr>Competitive Product Space: PQVR/CQFF</vt:lpstr>
      <vt:lpstr>Competitive Product Space</vt:lpstr>
      <vt:lpstr>Strategic Positioning</vt:lpstr>
      <vt:lpstr>What is the Best Strategy</vt:lpstr>
      <vt:lpstr>Focused Strategy, Efficient Frontier</vt:lpstr>
      <vt:lpstr>Focused Strategy, Focused Operations</vt:lpstr>
      <vt:lpstr>Strategic Positioning and Operational Effectiveness</vt:lpstr>
      <vt:lpstr>Efficient Frontier</vt:lpstr>
      <vt:lpstr>Operational Effectiveness</vt:lpstr>
    </vt:vector>
  </TitlesOfParts>
  <Company>CSU, Northridge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355</cp:revision>
  <dcterms:created xsi:type="dcterms:W3CDTF">2013-08-08T17:53:12Z</dcterms:created>
  <dcterms:modified xsi:type="dcterms:W3CDTF">2014-02-08T22:43:52Z</dcterms:modified>
</cp:coreProperties>
</file>