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3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ink/ink1.xml" ContentType="application/inkml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5" r:id="rId2"/>
    <p:sldMasterId id="2147483656" r:id="rId3"/>
    <p:sldMasterId id="2147483660" r:id="rId4"/>
  </p:sldMasterIdLst>
  <p:notesMasterIdLst>
    <p:notesMasterId r:id="rId23"/>
  </p:notesMasterIdLst>
  <p:handoutMasterIdLst>
    <p:handoutMasterId r:id="rId24"/>
  </p:handoutMasterIdLst>
  <p:sldIdLst>
    <p:sldId id="352" r:id="rId5"/>
    <p:sldId id="328" r:id="rId6"/>
    <p:sldId id="351" r:id="rId7"/>
    <p:sldId id="353" r:id="rId8"/>
    <p:sldId id="331" r:id="rId9"/>
    <p:sldId id="374" r:id="rId10"/>
    <p:sldId id="376" r:id="rId11"/>
    <p:sldId id="332" r:id="rId12"/>
    <p:sldId id="333" r:id="rId13"/>
    <p:sldId id="334" r:id="rId14"/>
    <p:sldId id="335" r:id="rId15"/>
    <p:sldId id="355" r:id="rId16"/>
    <p:sldId id="356" r:id="rId17"/>
    <p:sldId id="354" r:id="rId18"/>
    <p:sldId id="373" r:id="rId19"/>
    <p:sldId id="336" r:id="rId20"/>
    <p:sldId id="375" r:id="rId21"/>
    <p:sldId id="377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78"/>
    <a:srgbClr val="A50023"/>
    <a:srgbClr val="C3C8EE"/>
    <a:srgbClr val="EEFFFF"/>
    <a:srgbClr val="DDEEFF"/>
    <a:srgbClr val="D519B1"/>
    <a:srgbClr val="A80000"/>
    <a:srgbClr val="0000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51" autoAdjust="0"/>
    <p:restoredTop sz="94660"/>
  </p:normalViewPr>
  <p:slideViewPr>
    <p:cSldViewPr>
      <p:cViewPr varScale="1">
        <p:scale>
          <a:sx n="129" d="100"/>
          <a:sy n="129" d="100"/>
        </p:scale>
        <p:origin x="117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2" d="100"/>
          <a:sy n="42" d="100"/>
        </p:scale>
        <p:origin x="-1363" y="-8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C6186B-400D-4624-82D1-203DE0AF0EEF}" type="datetimeFigureOut">
              <a:rPr lang="en-US" smtClean="0"/>
              <a:pPr/>
              <a:t>9/7/2016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32CB61-0B8C-464B-856B-111D8B5619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5336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  <inkml:channel name="T" type="integer" max="2.14748E9" units="dev"/>
        </inkml:traceFormat>
        <inkml:channelProperties>
          <inkml:channelProperty channel="X" name="resolution" value="28.36565" units="1/cm"/>
          <inkml:channelProperty channel="Y" name="resolution" value="28.33948" units="1/cm"/>
          <inkml:channelProperty channel="T" name="resolution" value="1" units="1/dev"/>
        </inkml:channelProperties>
      </inkml:inkSource>
      <inkml:timestamp xml:id="ts0" timeString="2015-08-26T19:53:58.41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 contextRef="#ctx0" brushRef="#br0">0 0 0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D8C8DB6-9E1D-439C-B96B-0657302EFE49}" type="datetime1">
              <a:rPr lang="en-US"/>
              <a:pPr/>
              <a:t>9/7/2016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7C678DA-66FA-46F9-8031-1CB2E52D81F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9215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107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49913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C0B698-A70D-4283-BD4D-3A13C3FBA45B}" type="slidenum">
              <a:rPr lang="en-US" smtClean="0"/>
              <a:pPr/>
              <a:t>11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85694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C0B698-A70D-4283-BD4D-3A13C3FBA45B}" type="slidenum">
              <a:rPr lang="en-US" smtClean="0"/>
              <a:pPr/>
              <a:t>14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936699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C0B698-A70D-4283-BD4D-3A13C3FBA45B}" type="slidenum">
              <a:rPr lang="en-US" smtClean="0"/>
              <a:pPr/>
              <a:t>15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922873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D23FDF-F881-449C-982D-819423054E16}" type="slidenum">
              <a:rPr lang="en-US" smtClean="0">
                <a:latin typeface="Times New Roman" pitchFamily="18" charset="0"/>
              </a:rPr>
              <a:pPr/>
              <a:t>16</a:t>
            </a:fld>
            <a:endParaRPr lang="en-US" dirty="0" smtClean="0">
              <a:latin typeface="Times New Roman" pitchFamily="18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53476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C0B698-A70D-4283-BD4D-3A13C3FBA45B}" type="slidenum">
              <a:rPr lang="en-US" smtClean="0"/>
              <a:pPr/>
              <a:t>17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403503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C7E436-529B-4D47-8079-6E412AA0D092}" type="slidenum">
              <a:rPr lang="en-US" smtClean="0">
                <a:latin typeface="Times New Roman" pitchFamily="18" charset="0"/>
              </a:rPr>
              <a:pPr/>
              <a:t>2</a:t>
            </a:fld>
            <a:endParaRPr lang="en-US" dirty="0" smtClean="0">
              <a:latin typeface="Times New Roman" pitchFamily="18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353" tIns="45176" rIns="90353" bIns="45176"/>
          <a:lstStyle/>
          <a:p>
            <a:endParaRPr lang="en-US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98900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8836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2725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66A0DF-0FDD-4029-9682-17FD2D33166F}" type="slidenum">
              <a:rPr lang="en-US" smtClean="0"/>
              <a:pPr/>
              <a:t>5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955508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D46E2D-51D0-4B38-833C-61A2822836F4}" type="slidenum">
              <a:rPr lang="en-US" smtClean="0"/>
              <a:pPr/>
              <a:t>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525691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DD688E-5F52-48CE-B2C1-CA843516EE1D}" type="slidenum">
              <a:rPr lang="en-US" smtClean="0"/>
              <a:pPr/>
              <a:t>8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792189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B6F78D-C0CF-42DB-9529-BE6CFCF1DD28}" type="slidenum">
              <a:rPr lang="en-US" smtClean="0"/>
              <a:pPr/>
              <a:t>9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022613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88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dirty="0" smtClean="0"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541514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65000"/>
              <a:lumOff val="3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2438400"/>
          </a:xfrm>
          <a:prstGeom prst="rect">
            <a:avLst/>
          </a:prstGeom>
          <a:ln>
            <a:solidFill>
              <a:schemeClr val="accent4">
                <a:lumMod val="65000"/>
                <a:lumOff val="35000"/>
              </a:schemeClr>
            </a:solidFill>
          </a:ln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534400" cy="5486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2875"/>
            <a:ext cx="8915400" cy="4530725"/>
          </a:xfrm>
        </p:spPr>
        <p:txBody>
          <a:bodyPr/>
          <a:lstStyle>
            <a:lvl1pPr>
              <a:buSzPct val="88000"/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1" y="0"/>
            <a:ext cx="9144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219200"/>
            <a:ext cx="9144000" cy="5257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5" y="188913"/>
            <a:ext cx="8497888" cy="863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14338" y="1438275"/>
            <a:ext cx="8297862" cy="5159375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3397167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502255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2875"/>
            <a:ext cx="8915400" cy="45307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8931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914400"/>
            <a:ext cx="89154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chemeClr val="tx1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chemeClr val="tx1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3745031" y="6553199"/>
            <a:ext cx="364636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200" b="1" i="1" kern="1200" dirty="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rPr>
              <a:t>Ardavan </a:t>
            </a:r>
            <a:r>
              <a:rPr lang="en-US" sz="1200" b="1" i="1" kern="1200" dirty="0" smtClean="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rPr>
              <a:t>Asef-Vaziri     August , 2013 </a:t>
            </a:r>
            <a:endParaRPr lang="en-US" sz="1200" b="1" i="1" kern="1200" dirty="0">
              <a:solidFill>
                <a:schemeClr val="tx1"/>
              </a:solidFill>
              <a:latin typeface="Verdana" pitchFamily="34" charset="0"/>
              <a:ea typeface="ＭＳ Ｐゴシック" charset="-128"/>
              <a:cs typeface="+mn-cs"/>
            </a:endParaRP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baseline="0" dirty="0" smtClean="0">
                <a:solidFill>
                  <a:schemeClr val="tx1"/>
                </a:solidFill>
              </a:rPr>
              <a:t>Process View &amp; Operations Strategy</a:t>
            </a:r>
            <a:r>
              <a:rPr lang="en-US" sz="1200" b="1" i="1" dirty="0" smtClean="0">
                <a:solidFill>
                  <a:schemeClr val="tx1"/>
                </a:solidFill>
              </a:rPr>
              <a:t> </a:t>
            </a:r>
            <a:endParaRPr lang="en-US" sz="1200" b="1" i="1" dirty="0">
              <a:solidFill>
                <a:schemeClr val="tx1"/>
              </a:solidFill>
            </a:endParaRP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9144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838200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 userDrawn="1"/>
        </p:nvCxnSpPr>
        <p:spPr bwMode="auto">
          <a:xfrm>
            <a:off x="0" y="6477000"/>
            <a:ext cx="9144000" cy="1588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3" r:id="rId7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p"/>
        <a:defRPr sz="2400">
          <a:solidFill>
            <a:schemeClr val="tx1"/>
          </a:solidFill>
          <a:latin typeface="Book Antiqua" pitchFamily="18" charset="0"/>
          <a:ea typeface="ＭＳ Ｐゴシック" pitchFamily="-65" charset="-128"/>
          <a:cs typeface="Book Antiqua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2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</a:t>
            </a:r>
            <a:r>
              <a:rPr lang="en-US" sz="1200" b="1" i="1" dirty="0" smtClean="0">
                <a:solidFill>
                  <a:srgbClr val="00B050"/>
                </a:solidFill>
              </a:rPr>
              <a:t>Jul-09</a:t>
            </a:r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kern="1200" dirty="0" smtClean="0">
                <a:solidFill>
                  <a:srgbClr val="00B05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  <a:endParaRPr lang="en-US" sz="1200" b="1" i="1" kern="1200" dirty="0">
              <a:solidFill>
                <a:srgbClr val="00B050"/>
              </a:solidFill>
              <a:latin typeface="Verdana" pitchFamily="34" charset="0"/>
              <a:ea typeface="ＭＳ Ｐゴシック" charset="-128"/>
              <a:cs typeface="+mn-cs"/>
            </a:endParaRP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152400" y="-76200"/>
            <a:ext cx="426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 smtClean="0">
                <a:solidFill>
                  <a:srgbClr val="00B050"/>
                </a:solidFill>
                <a:latin typeface="Impact" pitchFamily="34" charset="0"/>
              </a:rPr>
              <a:t>Information</a:t>
            </a:r>
            <a:endParaRPr lang="en-US" sz="2800" b="0" i="0" dirty="0">
              <a:solidFill>
                <a:srgbClr val="00B050"/>
              </a:solidFill>
              <a:latin typeface="Impact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412875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206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2060"/>
                </a:solidFill>
              </a:rPr>
              <a:t>Ardavan Asef-Vaziri    </a:t>
            </a:r>
            <a:r>
              <a:rPr lang="en-US" sz="1200" b="1" i="1" dirty="0" smtClean="0">
                <a:solidFill>
                  <a:srgbClr val="002060"/>
                </a:solidFill>
              </a:rPr>
              <a:t>Jul-09</a:t>
            </a:r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i="1" kern="1200" dirty="0" smtClean="0">
                <a:solidFill>
                  <a:srgbClr val="00206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  <a:endParaRPr lang="en-US" sz="1200" b="1" i="1" kern="1200" dirty="0">
              <a:solidFill>
                <a:srgbClr val="002060"/>
              </a:solidFill>
              <a:latin typeface="Verdana" pitchFamily="34" charset="0"/>
              <a:ea typeface="ＭＳ Ｐゴシック" charset="-128"/>
              <a:cs typeface="+mn-cs"/>
            </a:endParaRP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6645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Practice: </a:t>
            </a:r>
            <a:br>
              <a:rPr lang="en-US" dirty="0" smtClean="0"/>
            </a:br>
            <a:endParaRPr lang="en-US" dirty="0" smtClean="0"/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11414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206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p"/>
        <a:defRPr sz="2800">
          <a:solidFill>
            <a:srgbClr val="00206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6/4/2009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 smtClean="0">
                <a:solidFill>
                  <a:srgbClr val="00B050"/>
                </a:solidFill>
              </a:rPr>
              <a:t>Lean Thinking:  1- Introduction </a:t>
            </a:r>
            <a:endParaRPr lang="en-US" sz="1200" b="1" i="1" dirty="0">
              <a:solidFill>
                <a:srgbClr val="00B050"/>
              </a:solidFill>
            </a:endParaRP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152400" y="-76200"/>
            <a:ext cx="426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 smtClean="0">
                <a:solidFill>
                  <a:srgbClr val="00B050"/>
                </a:solidFill>
                <a:latin typeface="Impact" pitchFamily="34" charset="0"/>
              </a:rPr>
              <a:t>Information</a:t>
            </a:r>
            <a:endParaRPr lang="en-US" sz="2800" b="0" i="0" dirty="0">
              <a:solidFill>
                <a:srgbClr val="00B050"/>
              </a:solidFill>
              <a:latin typeface="Impact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rgbClr val="00B05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lhbLNBqhQkc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emf"/><Relationship Id="rId5" Type="http://schemas.openxmlformats.org/officeDocument/2006/relationships/customXml" Target="../ink/ink1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ailymotion.com/video/x309f0i" TargetMode="External"/><Relationship Id="rId2" Type="http://schemas.openxmlformats.org/officeDocument/2006/relationships/hyperlink" Target="http://www.youtube.com/watch?v=2MJ3lGJ4OFo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914400"/>
            <a:ext cx="9144000" cy="5562600"/>
          </a:xfrm>
        </p:spPr>
        <p:txBody>
          <a:bodyPr/>
          <a:lstStyle/>
          <a:p>
            <a:r>
              <a:rPr lang="en-US" dirty="0" smtClean="0"/>
              <a:t>Process View</a:t>
            </a:r>
            <a:br>
              <a:rPr lang="en-US" dirty="0" smtClean="0"/>
            </a:br>
            <a:r>
              <a:rPr lang="en-US" dirty="0" smtClean="0"/>
              <a:t>&amp; </a:t>
            </a:r>
            <a:br>
              <a:rPr lang="en-US" dirty="0" smtClean="0"/>
            </a:br>
            <a:r>
              <a:rPr lang="en-US" dirty="0" smtClean="0"/>
              <a:t>Strategy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/>
              <a:t>Based on the Book: Managing Business Process Flow.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833866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Content Placeholder 1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5697252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A50023"/>
                </a:solidFill>
                <a:ea typeface="ＭＳ Ｐゴシック"/>
              </a:rPr>
              <a:t>Customer Value Proposition</a:t>
            </a:r>
            <a:r>
              <a:rPr lang="en-US" dirty="0" smtClean="0">
                <a:ea typeface="ＭＳ Ｐゴシック"/>
              </a:rPr>
              <a:t>: </a:t>
            </a:r>
            <a:r>
              <a:rPr lang="en-US" dirty="0" smtClean="0">
                <a:solidFill>
                  <a:srgbClr val="A50023"/>
                </a:solidFill>
                <a:ea typeface="ＭＳ Ｐゴシック"/>
              </a:rPr>
              <a:t>a set of benefits (in four dimensional space) </a:t>
            </a:r>
            <a:r>
              <a:rPr lang="en-US" dirty="0" smtClean="0">
                <a:solidFill>
                  <a:schemeClr val="tx1"/>
                </a:solidFill>
                <a:ea typeface="ＭＳ Ｐゴシック"/>
              </a:rPr>
              <a:t>that the firm offers to customers.  </a:t>
            </a:r>
            <a:r>
              <a:rPr lang="en-US" dirty="0" smtClean="0">
                <a:solidFill>
                  <a:srgbClr val="A50023"/>
                </a:solidFill>
                <a:ea typeface="ＭＳ Ｐゴシック"/>
              </a:rPr>
              <a:t>Order Qualifiers</a:t>
            </a:r>
            <a:r>
              <a:rPr lang="en-US" dirty="0" smtClean="0">
                <a:solidFill>
                  <a:schemeClr val="tx1"/>
                </a:solidFill>
                <a:ea typeface="ＭＳ Ｐゴシック"/>
              </a:rPr>
              <a:t>: Characteristics that convince customers to consider the product. </a:t>
            </a:r>
            <a:r>
              <a:rPr lang="en-US" dirty="0" smtClean="0">
                <a:solidFill>
                  <a:srgbClr val="A50023"/>
                </a:solidFill>
                <a:ea typeface="ＭＳ Ｐゴシック"/>
              </a:rPr>
              <a:t>Order Winners: </a:t>
            </a:r>
            <a:r>
              <a:rPr lang="en-US" dirty="0" smtClean="0">
                <a:solidFill>
                  <a:schemeClr val="tx1"/>
                </a:solidFill>
                <a:ea typeface="ＭＳ Ｐゴシック"/>
              </a:rPr>
              <a:t>Characteristics (in four dimensional space) that convince customers to buy the product. They differ among market segments.  Commercial airplane vs. private jets. </a:t>
            </a:r>
          </a:p>
          <a:p>
            <a:pPr>
              <a:buNone/>
            </a:pPr>
            <a:r>
              <a:rPr lang="en-US" dirty="0" smtClean="0">
                <a:solidFill>
                  <a:schemeClr val="tx1"/>
                </a:solidFill>
                <a:ea typeface="ＭＳ Ｐゴシック"/>
              </a:rPr>
              <a:t>Customers purchase based on </a:t>
            </a:r>
            <a:r>
              <a:rPr lang="en-US" dirty="0" smtClean="0">
                <a:solidFill>
                  <a:srgbClr val="A50023"/>
                </a:solidFill>
                <a:ea typeface="ＭＳ Ｐゴシック"/>
              </a:rPr>
              <a:t>the value they derive from a product</a:t>
            </a:r>
            <a:r>
              <a:rPr lang="en-US" dirty="0" smtClean="0">
                <a:ea typeface="ＭＳ Ｐゴシック"/>
              </a:rPr>
              <a:t>. It </a:t>
            </a:r>
            <a:r>
              <a:rPr lang="en-US" dirty="0" smtClean="0">
                <a:solidFill>
                  <a:srgbClr val="A50023"/>
                </a:solidFill>
                <a:ea typeface="ＭＳ Ｐゴシック"/>
              </a:rPr>
              <a:t>is the greatest amount a customer is willing to pay (the reservation price)</a:t>
            </a:r>
            <a:r>
              <a:rPr lang="en-US" dirty="0" smtClean="0">
                <a:ea typeface="ＭＳ Ｐゴシック"/>
              </a:rPr>
              <a:t>. </a:t>
            </a:r>
            <a:r>
              <a:rPr lang="en-US" dirty="0" smtClean="0">
                <a:solidFill>
                  <a:schemeClr val="tx1"/>
                </a:solidFill>
                <a:ea typeface="ＭＳ Ｐゴシック"/>
              </a:rPr>
              <a:t>If this </a:t>
            </a:r>
            <a:r>
              <a:rPr lang="en-US" dirty="0" smtClean="0">
                <a:solidFill>
                  <a:srgbClr val="A50023"/>
                </a:solidFill>
                <a:ea typeface="ＭＳ Ｐゴシック"/>
              </a:rPr>
              <a:t>value &gt; price</a:t>
            </a:r>
            <a:r>
              <a:rPr lang="en-US" dirty="0" smtClean="0">
                <a:solidFill>
                  <a:schemeClr val="tx1"/>
                </a:solidFill>
                <a:ea typeface="ＭＳ Ｐゴシック"/>
              </a:rPr>
              <a:t>, the customer enjoys positive net value (consumer surplus). Customers will buy the products that offers highest consumer surplus.</a:t>
            </a:r>
          </a:p>
          <a:p>
            <a:pPr>
              <a:buNone/>
            </a:pPr>
            <a:r>
              <a:rPr lang="en-US" dirty="0" smtClean="0">
                <a:solidFill>
                  <a:schemeClr val="tx1"/>
                </a:solidFill>
                <a:ea typeface="ＭＳ Ｐゴシック"/>
              </a:rPr>
              <a:t>Zara's business is design/manufacture/distribution/retailing. Zara differentiates itself by</a:t>
            </a:r>
            <a:r>
              <a:rPr lang="en-US" dirty="0" smtClean="0">
                <a:solidFill>
                  <a:schemeClr val="tx1"/>
                </a:solidFill>
                <a:ea typeface="ＭＳ Ｐゴシック"/>
                <a:sym typeface="Wingdings" pitchFamily="2" charset="2"/>
              </a:rPr>
              <a:t> </a:t>
            </a:r>
            <a:r>
              <a:rPr lang="en-US" dirty="0" smtClean="0">
                <a:solidFill>
                  <a:schemeClr val="tx1"/>
                </a:solidFill>
                <a:ea typeface="ＭＳ Ｐゴシック"/>
              </a:rPr>
              <a:t>timely fashion for the masses. </a:t>
            </a:r>
          </a:p>
          <a:p>
            <a:pPr>
              <a:buNone/>
            </a:pPr>
            <a:r>
              <a:rPr lang="en-US" dirty="0">
                <a:ea typeface="ＭＳ Ｐゴシック"/>
              </a:rPr>
              <a:t>	</a:t>
            </a:r>
            <a:r>
              <a:rPr lang="en-US" dirty="0" smtClean="0">
                <a:ea typeface="ＭＳ Ｐゴシック"/>
              </a:rPr>
              <a:t>CVP</a:t>
            </a:r>
            <a:r>
              <a:rPr lang="en-US" dirty="0" smtClean="0">
                <a:solidFill>
                  <a:schemeClr val="tx1"/>
                </a:solidFill>
                <a:ea typeface="ＭＳ Ｐゴシック"/>
              </a:rPr>
              <a:t> </a:t>
            </a:r>
            <a:r>
              <a:rPr lang="en-US" dirty="0" smtClean="0">
                <a:solidFill>
                  <a:schemeClr val="tx1"/>
                </a:solidFill>
                <a:ea typeface="ＭＳ Ｐゴシック"/>
                <a:sym typeface="Wingdings" pitchFamily="2" charset="2"/>
              </a:rPr>
              <a:t></a:t>
            </a:r>
            <a:r>
              <a:rPr lang="en-US" dirty="0" smtClean="0">
                <a:ea typeface="ＭＳ Ｐゴシック"/>
                <a:sym typeface="Wingdings" pitchFamily="2" charset="2"/>
              </a:rPr>
              <a:t> </a:t>
            </a:r>
            <a:r>
              <a:rPr lang="en-US" dirty="0" smtClean="0">
                <a:solidFill>
                  <a:srgbClr val="A50023"/>
                </a:solidFill>
                <a:ea typeface="ＭＳ Ｐゴシック"/>
              </a:rPr>
              <a:t>timely yet limited variety at modest cost and quality. </a:t>
            </a:r>
          </a:p>
        </p:txBody>
      </p:sp>
      <p:sp>
        <p:nvSpPr>
          <p:cNvPr id="27650" name="Title 2"/>
          <p:cNvSpPr>
            <a:spLocks noGrp="1"/>
          </p:cNvSpPr>
          <p:nvPr>
            <p:ph type="title"/>
          </p:nvPr>
        </p:nvSpPr>
        <p:spPr>
          <a:xfrm>
            <a:off x="-31846" y="0"/>
            <a:ext cx="9175845" cy="8382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Customer Value Proposition</a:t>
            </a:r>
          </a:p>
        </p:txBody>
      </p:sp>
    </p:spTree>
    <p:extLst>
      <p:ext uri="{BB962C8B-B14F-4D97-AF65-F5344CB8AC3E}">
        <p14:creationId xmlns:p14="http://schemas.microsoft.com/office/powerpoint/2010/main" val="172647994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6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76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76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76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4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 smtClean="0"/>
              <a:t>Process Competencies: Cost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1" y="838199"/>
            <a:ext cx="9144001" cy="2044891"/>
          </a:xfrm>
        </p:spPr>
        <p:txBody>
          <a:bodyPr/>
          <a:lstStyle/>
          <a:p>
            <a:pPr marL="0" lvl="0" indent="0">
              <a:lnSpc>
                <a:spcPct val="90000"/>
              </a:lnSpc>
              <a:buClr>
                <a:srgbClr val="000000"/>
              </a:buClr>
              <a:buNone/>
            </a:pPr>
            <a:r>
              <a:rPr lang="en-US" b="1" kern="1200" dirty="0">
                <a:solidFill>
                  <a:srgbClr val="A50023"/>
                </a:solidFill>
                <a:ea typeface="ＭＳ Ｐゴシック" charset="-128"/>
              </a:rPr>
              <a:t>Process cost: </a:t>
            </a:r>
            <a:r>
              <a:rPr lang="en-US" dirty="0"/>
              <a:t>the total cost of producing and delivering outputs. </a:t>
            </a:r>
            <a:r>
              <a:rPr lang="en-US" kern="1200" dirty="0">
                <a:solidFill>
                  <a:srgbClr val="A50023"/>
                </a:solidFill>
                <a:ea typeface="ＭＳ Ｐゴシック" charset="-128"/>
              </a:rPr>
              <a:t>Remove non-value adding </a:t>
            </a:r>
            <a:r>
              <a:rPr lang="en-US" dirty="0"/>
              <a:t>activities and buffers (Business Process Re-engineering). Allocation of  </a:t>
            </a:r>
            <a:r>
              <a:rPr lang="en-US" kern="1200" dirty="0">
                <a:solidFill>
                  <a:srgbClr val="A50023"/>
                </a:solidFill>
                <a:ea typeface="ＭＳ Ｐゴシック" charset="-128"/>
              </a:rPr>
              <a:t>appropriate recourses</a:t>
            </a:r>
            <a:r>
              <a:rPr lang="en-US" dirty="0"/>
              <a:t>. Lower than appropriate is cheap, but quality goes down.  Higher than appropriate, adds to the costs.  </a:t>
            </a:r>
            <a:r>
              <a:rPr lang="en-US" kern="1200" dirty="0">
                <a:solidFill>
                  <a:srgbClr val="A50023"/>
                </a:solidFill>
                <a:ea typeface="ＭＳ Ｐゴシック" charset="-128"/>
              </a:rPr>
              <a:t>High utilization</a:t>
            </a:r>
            <a:r>
              <a:rPr lang="en-US" dirty="0"/>
              <a:t>. Division of labor. </a:t>
            </a:r>
            <a:r>
              <a:rPr lang="en-US" kern="1200" dirty="0">
                <a:solidFill>
                  <a:srgbClr val="A50023"/>
                </a:solidFill>
                <a:ea typeface="ＭＳ Ｐゴシック" charset="-128"/>
              </a:rPr>
              <a:t>High standardization</a:t>
            </a:r>
            <a:r>
              <a:rPr lang="en-US" dirty="0"/>
              <a:t>. Low variations.</a:t>
            </a:r>
            <a:r>
              <a:rPr lang="en-US" b="1" dirty="0">
                <a:solidFill>
                  <a:srgbClr val="A50023"/>
                </a:solidFill>
              </a:rPr>
              <a:t> </a:t>
            </a:r>
          </a:p>
          <a:p>
            <a:pPr marL="231775" indent="-231775">
              <a:buFont typeface="Wingdings" pitchFamily="2" charset="2"/>
              <a:buNone/>
            </a:pPr>
            <a:endParaRPr lang="en-US" dirty="0" smtClean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840631" y="2423390"/>
            <a:ext cx="2166583" cy="504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533400" marR="0" lvl="0" indent="-5334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A50023"/>
                </a:solidFill>
                <a:effectLst/>
                <a:uLnTx/>
                <a:uFillTx/>
                <a:latin typeface="Book Antiqua" pitchFamily="18" charset="0"/>
                <a:ea typeface="+mn-ea"/>
              </a:rPr>
              <a:t>Henry Ford </a:t>
            </a: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3600" y="2895600"/>
            <a:ext cx="3063614" cy="187220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76200" y="2895600"/>
            <a:ext cx="59436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rgbClr val="000000"/>
              </a:buClr>
            </a:pPr>
            <a:r>
              <a:rPr lang="en-US" sz="2400" b="1" dirty="0" smtClean="0">
                <a:solidFill>
                  <a:srgbClr val="A50023"/>
                </a:solidFill>
                <a:latin typeface="Book Antiqua" pitchFamily="18" charset="0"/>
              </a:rPr>
              <a:t>Shouldice Hospital </a:t>
            </a:r>
            <a:r>
              <a:rPr lang="en-US" sz="2400" dirty="0" smtClean="0">
                <a:latin typeface="Book Antiqua" pitchFamily="18" charset="0"/>
              </a:rPr>
              <a:t>in Canada, focus on hernia operations only. Standardized repeatable outpatient surgical procedure, very high quality at a low price. Do not accept patients with any risk factor (blood pressure, allergic, ..)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33811" y="4965510"/>
            <a:ext cx="9219372" cy="1511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65" charset="-128"/>
                <a:cs typeface="Book Antiqua" pitchFamily="18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 marL="0" indent="0">
              <a:buNone/>
            </a:pPr>
            <a:r>
              <a:rPr lang="en-US" kern="0" dirty="0"/>
              <a:t>P</a:t>
            </a:r>
            <a:r>
              <a:rPr lang="en-US" kern="0" dirty="0" smtClean="0"/>
              <a:t>eople of India are vulnerable to cataracts. Millions go blind in their 50s.  </a:t>
            </a:r>
            <a:r>
              <a:rPr lang="en-US" kern="0" dirty="0" err="1" smtClean="0"/>
              <a:t>Aravind</a:t>
            </a:r>
            <a:r>
              <a:rPr lang="en-US" kern="0" dirty="0" smtClean="0"/>
              <a:t> eye hospital started by treating paying patients and using the profits to offer free care to </a:t>
            </a:r>
            <a:r>
              <a:rPr lang="en-US" kern="0" dirty="0"/>
              <a:t>the</a:t>
            </a:r>
            <a:r>
              <a:rPr lang="en-US" kern="0" dirty="0" smtClean="0"/>
              <a:t> poor. </a:t>
            </a:r>
            <a:r>
              <a:rPr lang="en-US" dirty="0"/>
              <a:t>To support patients who could not afford transportation and required a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5482430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  <p:bldP spid="4" grpId="0"/>
      <p:bldP spid="7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 smtClean="0"/>
              <a:t>High Utilization, Standardization, Low Variations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5486400"/>
          </a:xfrm>
        </p:spPr>
        <p:txBody>
          <a:bodyPr/>
          <a:lstStyle/>
          <a:p>
            <a:pPr marL="0" lvl="0" indent="0">
              <a:buNone/>
            </a:pPr>
            <a:r>
              <a:rPr lang="en-US" dirty="0" smtClean="0"/>
              <a:t>relative </a:t>
            </a:r>
            <a:r>
              <a:rPr lang="en-US" dirty="0"/>
              <a:t>to accompany </a:t>
            </a:r>
            <a:r>
              <a:rPr lang="en-US" dirty="0" smtClean="0"/>
              <a:t>them, </a:t>
            </a:r>
            <a:r>
              <a:rPr lang="en-US" dirty="0" err="1"/>
              <a:t>Aravind</a:t>
            </a:r>
            <a:r>
              <a:rPr lang="en-US" dirty="0"/>
              <a:t> also added its own buses and a group of </a:t>
            </a:r>
            <a:r>
              <a:rPr lang="en-US" dirty="0" smtClean="0"/>
              <a:t>assistants. </a:t>
            </a:r>
            <a:r>
              <a:rPr lang="en-US" dirty="0" smtClean="0">
                <a:solidFill>
                  <a:schemeClr val="tx1"/>
                </a:solidFill>
                <a:latin typeface="Book Antiqua" pitchFamily="18" charset="0"/>
              </a:rPr>
              <a:t>To </a:t>
            </a:r>
            <a:r>
              <a:rPr lang="en-US" dirty="0">
                <a:solidFill>
                  <a:schemeClr val="tx1"/>
                </a:solidFill>
                <a:latin typeface="Book Antiqua" pitchFamily="18" charset="0"/>
              </a:rPr>
              <a:t>keep costs low, </a:t>
            </a:r>
            <a:r>
              <a:rPr lang="en-US" dirty="0" smtClean="0">
                <a:solidFill>
                  <a:schemeClr val="tx1"/>
                </a:solidFill>
                <a:latin typeface="Book Antiqua" pitchFamily="18" charset="0"/>
              </a:rPr>
              <a:t>surgical </a:t>
            </a:r>
            <a:r>
              <a:rPr lang="en-US" dirty="0">
                <a:solidFill>
                  <a:schemeClr val="tx1"/>
                </a:solidFill>
                <a:latin typeface="Book Antiqua" pitchFamily="18" charset="0"/>
              </a:rPr>
              <a:t>equipment is used all </a:t>
            </a:r>
            <a:r>
              <a:rPr lang="en-US" dirty="0" smtClean="0">
                <a:solidFill>
                  <a:schemeClr val="tx1"/>
                </a:solidFill>
                <a:latin typeface="Book Antiqua" pitchFamily="18" charset="0"/>
              </a:rPr>
              <a:t>day, doctors focus only on performing surgery, pre-  and post-operative care handled by nurses</a:t>
            </a:r>
            <a:r>
              <a:rPr lang="en-US" dirty="0" smtClean="0"/>
              <a:t>. </a:t>
            </a:r>
            <a:r>
              <a:rPr lang="en-US" dirty="0" err="1" smtClean="0"/>
              <a:t>Aravind</a:t>
            </a:r>
            <a:r>
              <a:rPr lang="en-US" dirty="0" smtClean="0"/>
              <a:t> served </a:t>
            </a:r>
            <a:r>
              <a:rPr lang="en-US" dirty="0"/>
              <a:t>2.5 million outpatients and performed 3 hundred thousands cataract surgeries in less than one year. Despite providing </a:t>
            </a:r>
            <a:r>
              <a:rPr lang="en-US" dirty="0" smtClean="0"/>
              <a:t>2/3 of the outpatient </a:t>
            </a:r>
            <a:r>
              <a:rPr lang="en-US" dirty="0"/>
              <a:t>visits and 3/4 of the surgeries as free service to </a:t>
            </a:r>
            <a:r>
              <a:rPr lang="en-US" dirty="0" smtClean="0"/>
              <a:t>the poor</a:t>
            </a:r>
            <a:r>
              <a:rPr lang="en-US" dirty="0"/>
              <a:t>, </a:t>
            </a:r>
            <a:r>
              <a:rPr lang="en-US" dirty="0" err="1"/>
              <a:t>Aravind</a:t>
            </a:r>
            <a:r>
              <a:rPr lang="en-US" dirty="0"/>
              <a:t> generated healthy profits that it used to fund its growth. </a:t>
            </a:r>
          </a:p>
          <a:p>
            <a:pPr marL="0" lvl="0" indent="0">
              <a:buNone/>
            </a:pPr>
            <a:r>
              <a:rPr lang="en-US" dirty="0" smtClean="0"/>
              <a:t>The key </a:t>
            </a:r>
            <a:r>
              <a:rPr lang="en-US" dirty="0"/>
              <a:t>concept in lowering production cost is to allocate appropriate recourses to each operation. Appropriate?  Lower than appropriate is cheap, but quality goes down.  Higher than appropriate, adds to the costs. </a:t>
            </a:r>
          </a:p>
        </p:txBody>
      </p:sp>
    </p:spTree>
    <p:extLst>
      <p:ext uri="{BB962C8B-B14F-4D97-AF65-F5344CB8AC3E}">
        <p14:creationId xmlns:p14="http://schemas.microsoft.com/office/powerpoint/2010/main" val="12642229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 smtClean="0"/>
              <a:t>Process Competencies: Cost Flow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5638800"/>
          </a:xfrm>
        </p:spPr>
        <p:txBody>
          <a:bodyPr/>
          <a:lstStyle/>
          <a:p>
            <a:pPr marL="0" lvl="0" indent="0">
              <a:buNone/>
            </a:pPr>
            <a:r>
              <a:rPr lang="en-US" b="1" dirty="0" smtClean="0">
                <a:solidFill>
                  <a:srgbClr val="A50023"/>
                </a:solidFill>
                <a:latin typeface="Book Antiqua" pitchFamily="18" charset="0"/>
              </a:rPr>
              <a:t>The </a:t>
            </a:r>
            <a:r>
              <a:rPr lang="en-US" b="1" dirty="0">
                <a:solidFill>
                  <a:srgbClr val="A50023"/>
                </a:solidFill>
                <a:latin typeface="Book Antiqua" pitchFamily="18" charset="0"/>
              </a:rPr>
              <a:t>cataract surgery at Aravind, the hernia surgery at </a:t>
            </a:r>
            <a:r>
              <a:rPr lang="en-US" b="1" dirty="0" err="1" smtClean="0">
                <a:solidFill>
                  <a:srgbClr val="A50023"/>
                </a:solidFill>
                <a:latin typeface="Book Antiqua" pitchFamily="18" charset="0"/>
              </a:rPr>
              <a:t>Shouldice</a:t>
            </a:r>
            <a:r>
              <a:rPr lang="en-US" b="1" dirty="0">
                <a:solidFill>
                  <a:srgbClr val="A50023"/>
                </a:solidFill>
              </a:rPr>
              <a:t> </a:t>
            </a:r>
            <a:r>
              <a:rPr lang="en-US" b="1" dirty="0" smtClean="0">
                <a:solidFill>
                  <a:srgbClr val="A50023"/>
                </a:solidFill>
                <a:latin typeface="Book Antiqua" pitchFamily="18" charset="0"/>
              </a:rPr>
              <a:t>are </a:t>
            </a:r>
            <a:r>
              <a:rPr lang="en-US" b="1" dirty="0">
                <a:solidFill>
                  <a:srgbClr val="A50023"/>
                </a:solidFill>
                <a:latin typeface="Book Antiqua" pitchFamily="18" charset="0"/>
              </a:rPr>
              <a:t>example of implementing </a:t>
            </a:r>
            <a:r>
              <a:rPr lang="en-US" b="1" dirty="0" smtClean="0">
                <a:solidFill>
                  <a:srgbClr val="A50023"/>
                </a:solidFill>
                <a:latin typeface="Book Antiqua" pitchFamily="18" charset="0"/>
              </a:rPr>
              <a:t>Ford </a:t>
            </a:r>
            <a:r>
              <a:rPr lang="en-US" b="1" dirty="0">
                <a:solidFill>
                  <a:srgbClr val="A50023"/>
                </a:solidFill>
                <a:latin typeface="Book Antiqua" pitchFamily="18" charset="0"/>
              </a:rPr>
              <a:t>Production line in healthcare.  </a:t>
            </a:r>
            <a:endParaRPr lang="en-US" b="1" dirty="0" smtClean="0">
              <a:solidFill>
                <a:srgbClr val="A50023"/>
              </a:solidFill>
              <a:latin typeface="Book Antiqua" pitchFamily="18" charset="0"/>
            </a:endParaRPr>
          </a:p>
          <a:p>
            <a:endParaRPr lang="en-US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0" y="1981200"/>
            <a:ext cx="91440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65" charset="-128"/>
                <a:cs typeface="Book Antiqua" pitchFamily="18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 marL="231775" indent="-231775">
              <a:buNone/>
            </a:pPr>
            <a:r>
              <a:rPr lang="en-US" b="1" dirty="0">
                <a:solidFill>
                  <a:srgbClr val="A50023"/>
                </a:solidFill>
              </a:rPr>
              <a:t>Process flexibility:</a:t>
            </a:r>
            <a:r>
              <a:rPr lang="en-US" dirty="0">
                <a:solidFill>
                  <a:srgbClr val="A50023"/>
                </a:solidFill>
              </a:rPr>
              <a:t> </a:t>
            </a:r>
            <a:r>
              <a:rPr lang="en-US" dirty="0" smtClean="0">
                <a:solidFill>
                  <a:srgbClr val="A50023"/>
                </a:solidFill>
              </a:rPr>
              <a:t>How Chevrolet got Ford. </a:t>
            </a:r>
            <a:r>
              <a:rPr lang="en-US" dirty="0" smtClean="0"/>
              <a:t>the </a:t>
            </a:r>
            <a:r>
              <a:rPr lang="en-US" dirty="0"/>
              <a:t>ability to produce and deliver a variety of products at high and low production volumes. </a:t>
            </a:r>
            <a:r>
              <a:rPr lang="en-US" dirty="0">
                <a:sym typeface="Wingdings" pitchFamily="2" charset="2"/>
              </a:rPr>
              <a:t> </a:t>
            </a:r>
            <a:r>
              <a:rPr lang="en-US" dirty="0"/>
              <a:t>cross trained workers + general purpose equipment + short set-up time  + delayed differentiation, Job-Shop layout or U-shaped layout + small batch size. </a:t>
            </a:r>
          </a:p>
          <a:p>
            <a:pPr marL="231775" indent="-231775">
              <a:buNone/>
            </a:pPr>
            <a:r>
              <a:rPr lang="en-US" b="1" dirty="0">
                <a:solidFill>
                  <a:srgbClr val="A50023"/>
                </a:solidFill>
              </a:rPr>
              <a:t>Process quality: </a:t>
            </a:r>
            <a:r>
              <a:rPr lang="en-US" dirty="0" smtClean="0">
                <a:solidFill>
                  <a:srgbClr val="A50023"/>
                </a:solidFill>
              </a:rPr>
              <a:t>How Japanese got US auto industry.</a:t>
            </a:r>
            <a:r>
              <a:rPr lang="en-US" b="1" dirty="0" smtClean="0">
                <a:solidFill>
                  <a:srgbClr val="A50023"/>
                </a:solidFill>
              </a:rPr>
              <a:t> </a:t>
            </a:r>
            <a:r>
              <a:rPr lang="en-US" dirty="0" smtClean="0"/>
              <a:t>the </a:t>
            </a:r>
            <a:r>
              <a:rPr lang="en-US" dirty="0"/>
              <a:t>ability to produce and deliver quality products.  Effective design as well as production that conforms to design. Quality at the source. </a:t>
            </a:r>
          </a:p>
          <a:p>
            <a:pPr marL="533400" indent="-533400">
              <a:buFont typeface="Wingdings" pitchFamily="2" charset="2"/>
              <a:buNone/>
            </a:pPr>
            <a:endParaRPr 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42927029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 smtClean="0"/>
              <a:t>Process Competencies: Flexibility, Quality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14400"/>
            <a:ext cx="9144000" cy="5553236"/>
          </a:xfrm>
        </p:spPr>
        <p:txBody>
          <a:bodyPr/>
          <a:lstStyle/>
          <a:p>
            <a:pPr marL="231775" indent="-231775">
              <a:buNone/>
            </a:pPr>
            <a:r>
              <a:rPr lang="en-US" b="1" dirty="0">
                <a:solidFill>
                  <a:srgbClr val="A50023"/>
                </a:solidFill>
              </a:rPr>
              <a:t>Process flow time: </a:t>
            </a:r>
            <a:r>
              <a:rPr lang="en-US" dirty="0"/>
              <a:t>the total time to transform a flow unit from input into output. Effective layout and smooth material flow. Remove variability in arrival rate, processing rate, and quality. No starvation or blockage.  No defect and re-work. </a:t>
            </a:r>
          </a:p>
          <a:p>
            <a:pPr marL="231775" indent="-231775">
              <a:buNone/>
            </a:pPr>
            <a:r>
              <a:rPr lang="en-US" dirty="0">
                <a:ea typeface="ＭＳ Ｐゴシック"/>
              </a:rPr>
              <a:t>If I am forced to define Operations Management in one line </a:t>
            </a:r>
            <a:r>
              <a:rPr lang="en-US" dirty="0">
                <a:ea typeface="ＭＳ Ｐゴシック"/>
                <a:sym typeface="Wingdings" pitchFamily="2" charset="2"/>
              </a:rPr>
              <a:t> </a:t>
            </a:r>
            <a:r>
              <a:rPr lang="en-US" b="1" dirty="0">
                <a:solidFill>
                  <a:srgbClr val="A50023"/>
                </a:solidFill>
                <a:ea typeface="ＭＳ Ｐゴシック"/>
                <a:sym typeface="Wingdings" pitchFamily="2" charset="2"/>
              </a:rPr>
              <a:t>Create a Smooth Flow. </a:t>
            </a:r>
            <a:r>
              <a:rPr lang="en-US" dirty="0">
                <a:ea typeface="ＭＳ Ｐゴシック"/>
                <a:sym typeface="Wingdings" pitchFamily="2" charset="2"/>
              </a:rPr>
              <a:t>Smooth flow means (</a:t>
            </a:r>
            <a:r>
              <a:rPr lang="en-US" i="1" dirty="0">
                <a:ea typeface="ＭＳ Ｐゴシック"/>
                <a:sym typeface="Wingdings" pitchFamily="2" charset="2"/>
              </a:rPr>
              <a:t>i</a:t>
            </a:r>
            <a:r>
              <a:rPr lang="en-US" dirty="0">
                <a:ea typeface="ＭＳ Ｐゴシック"/>
                <a:sym typeface="Wingdings" pitchFamily="2" charset="2"/>
              </a:rPr>
              <a:t>) low cost production cost because flow unit</a:t>
            </a:r>
            <a:r>
              <a:rPr lang="en-US" b="1" dirty="0">
                <a:ea typeface="ＭＳ Ｐゴシック"/>
                <a:sym typeface="Wingdings" pitchFamily="2" charset="2"/>
              </a:rPr>
              <a:t>s</a:t>
            </a:r>
            <a:r>
              <a:rPr lang="en-US" dirty="0">
                <a:ea typeface="ＭＳ Ｐゴシック"/>
                <a:sym typeface="Wingdings" pitchFamily="2" charset="2"/>
              </a:rPr>
              <a:t> do not have time to collect cost, (</a:t>
            </a:r>
            <a:r>
              <a:rPr lang="en-US" i="1" dirty="0">
                <a:ea typeface="ＭＳ Ｐゴシック"/>
                <a:sym typeface="Wingdings" pitchFamily="2" charset="2"/>
              </a:rPr>
              <a:t>ii</a:t>
            </a:r>
            <a:r>
              <a:rPr lang="en-US" dirty="0">
                <a:ea typeface="ＭＳ Ｐゴシック"/>
                <a:sym typeface="Wingdings" pitchFamily="2" charset="2"/>
              </a:rPr>
              <a:t>) high quality because as soon as quality problem is observed, we must stop production, i.e., no smooth flow, and (</a:t>
            </a:r>
            <a:r>
              <a:rPr lang="en-US" i="1" dirty="0">
                <a:ea typeface="ＭＳ Ｐゴシック"/>
                <a:sym typeface="Wingdings" pitchFamily="2" charset="2"/>
              </a:rPr>
              <a:t>iii</a:t>
            </a:r>
            <a:r>
              <a:rPr lang="en-US" dirty="0">
                <a:ea typeface="ＭＳ Ｐゴシック"/>
                <a:sym typeface="Wingdings" pitchFamily="2" charset="2"/>
              </a:rPr>
              <a:t>) system is flexible because we do not have too much inventory and can easily respond to technological advances and changes in customer preferences and switch to new products. </a:t>
            </a:r>
            <a:endParaRPr lang="en-US" dirty="0"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86332732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 smtClean="0"/>
              <a:t>Process Competencies: Flexibility, Quality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14400"/>
            <a:ext cx="9144000" cy="5553236"/>
          </a:xfrm>
        </p:spPr>
        <p:txBody>
          <a:bodyPr/>
          <a:lstStyle/>
          <a:p>
            <a:pPr marL="347663" indent="-347663" eaLnBrk="0" hangingPunct="0">
              <a:lnSpc>
                <a:spcPct val="90000"/>
              </a:lnSpc>
              <a:buClr>
                <a:srgbClr val="000000"/>
              </a:buClr>
              <a:buNone/>
            </a:pPr>
            <a:r>
              <a:rPr lang="en-US" b="1" dirty="0" smtClean="0">
                <a:solidFill>
                  <a:srgbClr val="A50023"/>
                </a:solidFill>
              </a:rPr>
              <a:t>Corolla</a:t>
            </a:r>
            <a:r>
              <a:rPr lang="en-US" b="1" dirty="0">
                <a:solidFill>
                  <a:srgbClr val="A50023"/>
                </a:solidFill>
              </a:rPr>
              <a:t>: </a:t>
            </a:r>
            <a:r>
              <a:rPr lang="en-US" dirty="0"/>
              <a:t>flow shop, decentralized assembly plants close to market, short flow time, low cost.</a:t>
            </a:r>
          </a:p>
          <a:p>
            <a:pPr marL="347663" indent="-347663" eaLnBrk="0" hangingPunct="0">
              <a:lnSpc>
                <a:spcPct val="90000"/>
              </a:lnSpc>
              <a:buClr>
                <a:srgbClr val="000000"/>
              </a:buClr>
              <a:buNone/>
            </a:pPr>
            <a:r>
              <a:rPr lang="en-US" b="1" dirty="0">
                <a:solidFill>
                  <a:srgbClr val="A50023"/>
                </a:solidFill>
              </a:rPr>
              <a:t>Ferrari: </a:t>
            </a:r>
            <a:r>
              <a:rPr lang="en-US" dirty="0"/>
              <a:t>job shop, only a single plant in Italy, longer flow time, high cost. </a:t>
            </a:r>
          </a:p>
          <a:p>
            <a:pPr marL="341313" indent="-341313" eaLnBrk="0" hangingPunct="0">
              <a:lnSpc>
                <a:spcPct val="90000"/>
              </a:lnSpc>
              <a:buClr>
                <a:srgbClr val="000000"/>
              </a:buClr>
              <a:buNone/>
            </a:pPr>
            <a:r>
              <a:rPr lang="en-US" b="1" dirty="0">
                <a:solidFill>
                  <a:srgbClr val="A50023"/>
                </a:solidFill>
              </a:rPr>
              <a:t>McMaster-Carr:</a:t>
            </a:r>
            <a:r>
              <a:rPr lang="en-US" dirty="0"/>
              <a:t> a materials, repair, and operations (MRO) product distributor, a process with high flexibility, high quality, short response time, but at a high </a:t>
            </a:r>
            <a:r>
              <a:rPr lang="en-US" dirty="0" smtClean="0"/>
              <a:t>price</a:t>
            </a:r>
          </a:p>
          <a:p>
            <a:pPr marL="341313" indent="-341313" eaLnBrk="0" hangingPunct="0">
              <a:lnSpc>
                <a:spcPct val="90000"/>
              </a:lnSpc>
              <a:buClr>
                <a:srgbClr val="000000"/>
              </a:buClr>
              <a:buNone/>
            </a:pPr>
            <a:r>
              <a:rPr lang="en-US" b="1" dirty="0" err="1">
                <a:solidFill>
                  <a:srgbClr val="A50023"/>
                </a:solidFill>
              </a:rPr>
              <a:t>WalMart</a:t>
            </a:r>
            <a:r>
              <a:rPr lang="en-US" b="1" dirty="0">
                <a:solidFill>
                  <a:srgbClr val="A50023"/>
                </a:solidFill>
              </a:rPr>
              <a:t>: </a:t>
            </a:r>
          </a:p>
          <a:p>
            <a:pPr marL="341313" indent="-341313" eaLnBrk="0" hangingPunct="0">
              <a:lnSpc>
                <a:spcPct val="90000"/>
              </a:lnSpc>
              <a:buClr>
                <a:srgbClr val="000000"/>
              </a:buClr>
              <a:buNone/>
            </a:pPr>
            <a:r>
              <a:rPr lang="en-US" dirty="0">
                <a:solidFill>
                  <a:srgbClr val="A50023"/>
                </a:solidFill>
              </a:rPr>
              <a:t>Operations Strategy: </a:t>
            </a:r>
            <a:r>
              <a:rPr lang="en-US" dirty="0"/>
              <a:t>Short flow times, low inventory.</a:t>
            </a:r>
          </a:p>
          <a:p>
            <a:pPr marL="341313" indent="-341313" eaLnBrk="0" hangingPunct="0">
              <a:lnSpc>
                <a:spcPct val="90000"/>
              </a:lnSpc>
              <a:buClr>
                <a:srgbClr val="000000"/>
              </a:buClr>
              <a:buNone/>
            </a:pPr>
            <a:r>
              <a:rPr lang="en-US" dirty="0">
                <a:solidFill>
                  <a:srgbClr val="A50023"/>
                </a:solidFill>
              </a:rPr>
              <a:t>Operations </a:t>
            </a:r>
            <a:r>
              <a:rPr lang="en-US" dirty="0" smtClean="0">
                <a:solidFill>
                  <a:srgbClr val="A50023"/>
                </a:solidFill>
              </a:rPr>
              <a:t>Structure:  </a:t>
            </a:r>
            <a:r>
              <a:rPr lang="en-US" dirty="0"/>
              <a:t>Cross docking, Electronic Data Interchange, Fast transportation system, Focused locations, Communication between retail stores.</a:t>
            </a:r>
          </a:p>
          <a:p>
            <a:pPr lvl="0">
              <a:buClrTx/>
              <a:buSzPct val="75000"/>
              <a:buNone/>
              <a:defRPr/>
            </a:pPr>
            <a:r>
              <a:rPr lang="en-US" dirty="0">
                <a:solidFill>
                  <a:srgbClr val="A50023"/>
                </a:solidFill>
              </a:rPr>
              <a:t>Inventory turns at retail stores: </a:t>
            </a:r>
            <a:r>
              <a:rPr lang="en-US" dirty="0" smtClean="0">
                <a:ea typeface="ＭＳ Ｐゴシック"/>
                <a:cs typeface="Times New Roman" pitchFamily="18" charset="0"/>
              </a:rPr>
              <a:t>Wal-Mart</a:t>
            </a:r>
            <a:r>
              <a:rPr lang="en-US" dirty="0">
                <a:ea typeface="ＭＳ Ｐゴシック"/>
                <a:cs typeface="Times New Roman" pitchFamily="18" charset="0"/>
              </a:rPr>
              <a:t>: 9 </a:t>
            </a:r>
            <a:r>
              <a:rPr lang="en-US" dirty="0" smtClean="0">
                <a:ea typeface="ＭＳ Ｐゴシック"/>
                <a:cs typeface="Times New Roman" pitchFamily="18" charset="0"/>
              </a:rPr>
              <a:t>times, Target</a:t>
            </a:r>
            <a:r>
              <a:rPr lang="en-US" dirty="0">
                <a:ea typeface="ＭＳ Ｐゴシック"/>
                <a:cs typeface="Times New Roman" pitchFamily="18" charset="0"/>
              </a:rPr>
              <a:t>: 6</a:t>
            </a:r>
          </a:p>
          <a:p>
            <a:pPr marL="0" lvl="0" indent="0">
              <a:buSzPct val="75000"/>
              <a:buNone/>
            </a:pPr>
            <a:r>
              <a:rPr lang="en-US" dirty="0">
                <a:solidFill>
                  <a:srgbClr val="A50023"/>
                </a:solidFill>
              </a:rPr>
              <a:t>Sales per square foot:  Wal-Mart:  </a:t>
            </a:r>
            <a:r>
              <a:rPr lang="en-US" sz="2400" dirty="0">
                <a:cs typeface="Times New Roman" pitchFamily="18" charset="0"/>
              </a:rPr>
              <a:t>$</a:t>
            </a:r>
            <a:r>
              <a:rPr lang="en-US" sz="2400" dirty="0" smtClean="0">
                <a:cs typeface="Times New Roman" pitchFamily="18" charset="0"/>
              </a:rPr>
              <a:t>425/</a:t>
            </a:r>
            <a:r>
              <a:rPr lang="en-US" sz="2400" dirty="0" err="1" smtClean="0">
                <a:cs typeface="Times New Roman" pitchFamily="18" charset="0"/>
              </a:rPr>
              <a:t>sqf</a:t>
            </a:r>
            <a:r>
              <a:rPr lang="en-US" sz="2400" dirty="0" smtClean="0">
                <a:cs typeface="Times New Roman" pitchFamily="18" charset="0"/>
              </a:rPr>
              <a:t>, Target</a:t>
            </a:r>
            <a:r>
              <a:rPr lang="en-US" sz="2400" dirty="0">
                <a:cs typeface="Times New Roman" pitchFamily="18" charset="0"/>
              </a:rPr>
              <a:t>: $270/</a:t>
            </a:r>
            <a:r>
              <a:rPr lang="en-US" sz="2400" dirty="0" err="1">
                <a:cs typeface="Times New Roman" pitchFamily="18" charset="0"/>
              </a:rPr>
              <a:t>sqf</a:t>
            </a:r>
            <a:endParaRPr lang="en-US" sz="2400" dirty="0">
              <a:ea typeface="ＭＳ Ｐゴシック"/>
              <a:cs typeface="Times New Roman" pitchFamily="18" charset="0"/>
            </a:endParaRPr>
          </a:p>
          <a:p>
            <a:pPr marL="341313" indent="-341313" eaLnBrk="0" hangingPunct="0">
              <a:lnSpc>
                <a:spcPct val="90000"/>
              </a:lnSpc>
              <a:buClr>
                <a:srgbClr val="000000"/>
              </a:buClr>
              <a:buNone/>
            </a:pPr>
            <a:endParaRPr lang="en-US" sz="2000" dirty="0">
              <a:solidFill>
                <a:srgbClr val="000000"/>
              </a:solidFill>
              <a:ea typeface="ＭＳ Ｐゴシック" charset="-128"/>
            </a:endParaRPr>
          </a:p>
          <a:p>
            <a:pPr marL="341313" indent="-341313" eaLnBrk="0" hangingPunct="0">
              <a:lnSpc>
                <a:spcPct val="90000"/>
              </a:lnSpc>
              <a:buClr>
                <a:srgbClr val="000000"/>
              </a:buClr>
              <a:buNone/>
            </a:pPr>
            <a:endParaRPr lang="en-US" sz="2000" dirty="0">
              <a:solidFill>
                <a:srgbClr val="000000"/>
              </a:solidFill>
              <a:ea typeface="ＭＳ Ｐゴシック" charset="-128"/>
            </a:endParaRPr>
          </a:p>
          <a:p>
            <a:pPr marL="341313" indent="-341313" eaLnBrk="0" hangingPunct="0">
              <a:lnSpc>
                <a:spcPct val="90000"/>
              </a:lnSpc>
              <a:buClr>
                <a:srgbClr val="000000"/>
              </a:buClr>
              <a:buNone/>
            </a:pPr>
            <a:endParaRPr lang="en-US" dirty="0"/>
          </a:p>
          <a:p>
            <a:pPr marL="231775" indent="-231775">
              <a:buFont typeface="Wingdings" pitchFamily="2" charset="2"/>
              <a:buNone/>
            </a:pPr>
            <a:endParaRPr lang="en-US" dirty="0" smtClean="0">
              <a:solidFill>
                <a:schemeClr val="tx1"/>
              </a:solidFill>
              <a:latin typeface="Book Antiqua" pitchFamily="18" charset="0"/>
            </a:endParaRPr>
          </a:p>
          <a:p>
            <a:pPr marL="533400" indent="-533400">
              <a:buFont typeface="Wingdings" pitchFamily="2" charset="2"/>
              <a:buNone/>
            </a:pPr>
            <a:endParaRPr lang="en-US" dirty="0" smtClean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241637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 smtClean="0"/>
              <a:t>Operations Management</a:t>
            </a:r>
          </a:p>
        </p:txBody>
      </p:sp>
      <p:sp>
        <p:nvSpPr>
          <p:cNvPr id="450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12510" y="838201"/>
            <a:ext cx="9156510" cy="3048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dirty="0" smtClean="0">
                <a:solidFill>
                  <a:schemeClr val="tx1"/>
                </a:solidFill>
                <a:latin typeface="Book Antiqua" pitchFamily="18" charset="0"/>
              </a:rPr>
              <a:t>Operations management</a:t>
            </a:r>
          </a:p>
          <a:p>
            <a:pPr lvl="1" eaLnBrk="1" hangingPunct="1"/>
            <a:r>
              <a:rPr lang="en-US" dirty="0" smtClean="0">
                <a:solidFill>
                  <a:schemeClr val="tx1"/>
                </a:solidFill>
                <a:latin typeface="Book Antiqua" pitchFamily="18" charset="0"/>
              </a:rPr>
              <a:t>Structure the </a:t>
            </a:r>
            <a:r>
              <a:rPr lang="en-US" dirty="0">
                <a:solidFill>
                  <a:srgbClr val="A50023"/>
                </a:solidFill>
                <a:ea typeface="+mn-ea"/>
                <a:cs typeface="+mn-cs"/>
              </a:rPr>
              <a:t>process</a:t>
            </a:r>
            <a:r>
              <a:rPr lang="en-US" b="1" dirty="0" smtClean="0">
                <a:solidFill>
                  <a:srgbClr val="FF6600"/>
                </a:solidFill>
                <a:latin typeface="Book Antiqua" pitchFamily="18" charset="0"/>
                <a:ea typeface="+mn-ea"/>
                <a:cs typeface="+mn-cs"/>
              </a:rPr>
              <a:t> </a:t>
            </a:r>
            <a:r>
              <a:rPr lang="en-US" dirty="0" smtClean="0">
                <a:solidFill>
                  <a:srgbClr val="A50023"/>
                </a:solidFill>
                <a:latin typeface="Book Antiqua" pitchFamily="18" charset="0"/>
                <a:ea typeface="+mn-ea"/>
                <a:cs typeface="+mn-cs"/>
              </a:rPr>
              <a:t>competencies </a:t>
            </a:r>
            <a:r>
              <a:rPr lang="en-US" dirty="0" smtClean="0">
                <a:solidFill>
                  <a:schemeClr val="tx1"/>
                </a:solidFill>
                <a:latin typeface="Book Antiqua" pitchFamily="18" charset="0"/>
              </a:rPr>
              <a:t>in the direction of the </a:t>
            </a:r>
            <a:r>
              <a:rPr lang="en-US" dirty="0" smtClean="0">
                <a:solidFill>
                  <a:srgbClr val="A50023"/>
                </a:solidFill>
                <a:latin typeface="Book Antiqua" pitchFamily="18" charset="0"/>
                <a:ea typeface="+mn-ea"/>
                <a:cs typeface="+mn-cs"/>
              </a:rPr>
              <a:t>customer value proposition</a:t>
            </a:r>
            <a:r>
              <a:rPr lang="en-US" dirty="0" smtClean="0">
                <a:latin typeface="Book Antiqua" pitchFamily="18" charset="0"/>
              </a:rPr>
              <a:t>. </a:t>
            </a:r>
          </a:p>
          <a:p>
            <a:pPr lvl="1" eaLnBrk="1" hangingPunct="1"/>
            <a:r>
              <a:rPr lang="en-US" dirty="0" smtClean="0">
                <a:solidFill>
                  <a:schemeClr val="tx1"/>
                </a:solidFill>
                <a:latin typeface="Book Antiqua" pitchFamily="18" charset="0"/>
              </a:rPr>
              <a:t>Develop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smtClean="0">
                <a:solidFill>
                  <a:srgbClr val="A50023"/>
                </a:solidFill>
                <a:latin typeface="Book Antiqua" pitchFamily="18" charset="0"/>
                <a:ea typeface="+mn-ea"/>
                <a:cs typeface="+mn-cs"/>
              </a:rPr>
              <a:t>measures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Book Antiqua" pitchFamily="18" charset="0"/>
              </a:rPr>
              <a:t>to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smtClean="0">
                <a:solidFill>
                  <a:srgbClr val="A50023"/>
                </a:solidFill>
                <a:latin typeface="Book Antiqua" pitchFamily="18" charset="0"/>
                <a:ea typeface="+mn-ea"/>
                <a:cs typeface="+mn-cs"/>
              </a:rPr>
              <a:t>evaluate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Book Antiqua" pitchFamily="18" charset="0"/>
              </a:rPr>
              <a:t>the effectiveness and efficiency of the processes. </a:t>
            </a:r>
          </a:p>
          <a:p>
            <a:pPr lvl="1" eaLnBrk="1" hangingPunct="1"/>
            <a:r>
              <a:rPr lang="en-US" dirty="0" smtClean="0">
                <a:solidFill>
                  <a:schemeClr val="tx1"/>
                </a:solidFill>
                <a:latin typeface="Book Antiqua" pitchFamily="18" charset="0"/>
              </a:rPr>
              <a:t>Apply methods and techniques to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dirty="0" smtClean="0">
                <a:solidFill>
                  <a:srgbClr val="A50023"/>
                </a:solidFill>
                <a:latin typeface="Book Antiqua" pitchFamily="18" charset="0"/>
                <a:ea typeface="+mn-ea"/>
                <a:cs typeface="+mn-cs"/>
              </a:rPr>
              <a:t>improve process performance.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0" y="3886200"/>
            <a:ext cx="915651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65" charset="-128"/>
                <a:cs typeface="Book Antiqua" pitchFamily="18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en-US" kern="0" dirty="0" smtClean="0"/>
              <a:t>By measurement we find the relationship between controllable process competencies and desired product attributes, and will be able to set appropriate performance standards.</a:t>
            </a:r>
          </a:p>
          <a:p>
            <a:pPr lvl="1">
              <a:buClr>
                <a:srgbClr val="A80000"/>
              </a:buClr>
            </a:pPr>
            <a:r>
              <a:rPr lang="en-US" kern="0" dirty="0" smtClean="0">
                <a:solidFill>
                  <a:srgbClr val="A50023"/>
                </a:solidFill>
                <a:ea typeface="+mn-ea"/>
                <a:cs typeface="+mn-cs"/>
              </a:rPr>
              <a:t>Financial performance measures</a:t>
            </a:r>
          </a:p>
          <a:p>
            <a:pPr lvl="1">
              <a:buClr>
                <a:srgbClr val="A80000"/>
              </a:buClr>
            </a:pPr>
            <a:r>
              <a:rPr lang="en-US" kern="0" dirty="0" smtClean="0">
                <a:solidFill>
                  <a:srgbClr val="A50023"/>
                </a:solidFill>
                <a:ea typeface="+mn-ea"/>
                <a:cs typeface="+mn-cs"/>
              </a:rPr>
              <a:t>External performance measures</a:t>
            </a:r>
          </a:p>
          <a:p>
            <a:pPr lvl="1">
              <a:buClr>
                <a:srgbClr val="A80000"/>
              </a:buClr>
            </a:pPr>
            <a:r>
              <a:rPr lang="en-US" kern="0" dirty="0" smtClean="0">
                <a:solidFill>
                  <a:srgbClr val="A50023"/>
                </a:solidFill>
                <a:ea typeface="+mn-ea"/>
                <a:cs typeface="+mn-cs"/>
              </a:rPr>
              <a:t>Internal performance measures</a:t>
            </a:r>
            <a:endParaRPr 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25139558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 smtClean="0"/>
              <a:t>Process Competencies: Flexibility, Quality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38200"/>
            <a:ext cx="9144000" cy="5553236"/>
          </a:xfrm>
        </p:spPr>
        <p:txBody>
          <a:bodyPr/>
          <a:lstStyle/>
          <a:p>
            <a:pPr marL="341313" indent="-341313" eaLnBrk="0" hangingPunct="0">
              <a:lnSpc>
                <a:spcPct val="90000"/>
              </a:lnSpc>
              <a:buClr>
                <a:srgbClr val="000000"/>
              </a:buClr>
              <a:buNone/>
            </a:pPr>
            <a:endParaRPr lang="en-US" sz="2000" dirty="0">
              <a:solidFill>
                <a:srgbClr val="000000"/>
              </a:solidFill>
              <a:ea typeface="ＭＳ Ｐゴシック" charset="-128"/>
            </a:endParaRPr>
          </a:p>
          <a:p>
            <a:pPr marL="341313" indent="-341313" eaLnBrk="0" hangingPunct="0">
              <a:lnSpc>
                <a:spcPct val="90000"/>
              </a:lnSpc>
              <a:buClr>
                <a:srgbClr val="000000"/>
              </a:buClr>
              <a:buNone/>
            </a:pPr>
            <a:endParaRPr lang="en-US" sz="2000" dirty="0">
              <a:solidFill>
                <a:srgbClr val="000000"/>
              </a:solidFill>
              <a:ea typeface="ＭＳ Ｐゴシック" charset="-128"/>
            </a:endParaRPr>
          </a:p>
          <a:p>
            <a:pPr marL="341313" indent="-341313" eaLnBrk="0" hangingPunct="0">
              <a:lnSpc>
                <a:spcPct val="90000"/>
              </a:lnSpc>
              <a:buClr>
                <a:srgbClr val="000000"/>
              </a:buClr>
              <a:buNone/>
            </a:pPr>
            <a:endParaRPr lang="en-US" dirty="0"/>
          </a:p>
          <a:p>
            <a:pPr marL="231775" indent="-231775">
              <a:buFont typeface="Wingdings" pitchFamily="2" charset="2"/>
              <a:buNone/>
            </a:pPr>
            <a:endParaRPr lang="en-US" dirty="0" smtClean="0">
              <a:solidFill>
                <a:schemeClr val="tx1"/>
              </a:solidFill>
              <a:latin typeface="Book Antiqua" pitchFamily="18" charset="0"/>
            </a:endParaRPr>
          </a:p>
          <a:p>
            <a:pPr marL="533400" indent="-533400">
              <a:buFont typeface="Wingdings" pitchFamily="2" charset="2"/>
              <a:buNone/>
            </a:pPr>
            <a:endParaRPr lang="en-US" dirty="0" smtClean="0">
              <a:latin typeface="Book Antiqua" pitchFamily="18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119" y="838200"/>
            <a:ext cx="9144000" cy="5553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65" charset="-128"/>
                <a:cs typeface="Book Antiqua" pitchFamily="18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 marL="231775" indent="-231775">
              <a:buNone/>
            </a:pPr>
            <a:r>
              <a:rPr lang="en-US" kern="0" dirty="0" smtClean="0">
                <a:ea typeface="ＭＳ Ｐゴシック"/>
              </a:rPr>
              <a:t>If I am forced to provide another short definition for Operations Management </a:t>
            </a:r>
            <a:r>
              <a:rPr lang="en-US" kern="0" dirty="0" smtClean="0">
                <a:ea typeface="ＭＳ Ｐゴシック"/>
                <a:sym typeface="Wingdings" pitchFamily="2" charset="2"/>
              </a:rPr>
              <a:t> </a:t>
            </a:r>
            <a:r>
              <a:rPr lang="en-US" b="1" kern="0" dirty="0" smtClean="0">
                <a:solidFill>
                  <a:srgbClr val="A50023"/>
                </a:solidFill>
                <a:ea typeface="ＭＳ Ｐゴシック"/>
                <a:sym typeface="Wingdings" pitchFamily="2" charset="2"/>
              </a:rPr>
              <a:t>OM is the concepts, ideas, methods, models, and the whole body of knowledge  to understand trade-offs.</a:t>
            </a:r>
          </a:p>
          <a:p>
            <a:pPr marL="231775" indent="-231775">
              <a:buNone/>
            </a:pPr>
            <a:r>
              <a:rPr lang="en-US" kern="0" dirty="0" smtClean="0">
                <a:ea typeface="ＭＳ Ｐゴシック"/>
              </a:rPr>
              <a:t>If </a:t>
            </a:r>
            <a:r>
              <a:rPr lang="en-US" kern="0" dirty="0">
                <a:ea typeface="ＭＳ Ｐゴシック"/>
              </a:rPr>
              <a:t>I am forced to provide </a:t>
            </a:r>
            <a:r>
              <a:rPr lang="en-US" kern="0" dirty="0" smtClean="0">
                <a:ea typeface="ＭＳ Ｐゴシック"/>
              </a:rPr>
              <a:t>still another </a:t>
            </a:r>
            <a:r>
              <a:rPr lang="en-US" kern="0" dirty="0">
                <a:ea typeface="ＭＳ Ｐゴシック"/>
              </a:rPr>
              <a:t>short definition for Operations Management </a:t>
            </a:r>
            <a:r>
              <a:rPr lang="en-US" kern="0" dirty="0">
                <a:ea typeface="ＭＳ Ｐゴシック"/>
                <a:sym typeface="Wingdings" pitchFamily="2" charset="2"/>
              </a:rPr>
              <a:t> </a:t>
            </a:r>
            <a:r>
              <a:rPr lang="en-US" b="1" kern="0" dirty="0">
                <a:solidFill>
                  <a:srgbClr val="A50023"/>
                </a:solidFill>
                <a:ea typeface="ＭＳ Ｐゴシック"/>
                <a:sym typeface="Wingdings" pitchFamily="2" charset="2"/>
              </a:rPr>
              <a:t>OM is the concepts, ideas, methods, models, and the </a:t>
            </a:r>
            <a:r>
              <a:rPr lang="en-US" b="1" kern="0" dirty="0" smtClean="0">
                <a:solidFill>
                  <a:srgbClr val="A50023"/>
                </a:solidFill>
                <a:ea typeface="ＭＳ Ｐゴシック"/>
                <a:sym typeface="Wingdings" pitchFamily="2" charset="2"/>
              </a:rPr>
              <a:t>whole </a:t>
            </a:r>
            <a:r>
              <a:rPr lang="en-US" b="1" kern="0" dirty="0">
                <a:solidFill>
                  <a:srgbClr val="A50023"/>
                </a:solidFill>
                <a:ea typeface="ＭＳ Ｐゴシック"/>
                <a:sym typeface="Wingdings" pitchFamily="2" charset="2"/>
              </a:rPr>
              <a:t>body of knowledge  to </a:t>
            </a:r>
            <a:r>
              <a:rPr lang="en-US" b="1" kern="0" dirty="0" smtClean="0">
                <a:solidFill>
                  <a:srgbClr val="A50023"/>
                </a:solidFill>
                <a:ea typeface="ＭＳ Ｐゴシック"/>
                <a:sym typeface="Wingdings" pitchFamily="2" charset="2"/>
              </a:rPr>
              <a:t>remove variability. </a:t>
            </a:r>
          </a:p>
          <a:p>
            <a:pPr marL="231775" indent="-231775">
              <a:buNone/>
            </a:pPr>
            <a:r>
              <a:rPr lang="en-US" b="1" kern="0" dirty="0">
                <a:solidFill>
                  <a:srgbClr val="A50023"/>
                </a:solidFill>
                <a:ea typeface="ＭＳ Ｐゴシック"/>
                <a:sym typeface="Wingdings" pitchFamily="2" charset="2"/>
              </a:rPr>
              <a:t>OM is the concepts, ideas, </a:t>
            </a:r>
            <a:r>
              <a:rPr lang="en-US" b="1" kern="0" dirty="0" smtClean="0">
                <a:solidFill>
                  <a:srgbClr val="A50023"/>
                </a:solidFill>
                <a:ea typeface="ＭＳ Ｐゴシック"/>
                <a:sym typeface="Wingdings" pitchFamily="2" charset="2"/>
              </a:rPr>
              <a:t>methodologies, </a:t>
            </a:r>
            <a:r>
              <a:rPr lang="en-US" b="1" kern="0" dirty="0">
                <a:solidFill>
                  <a:srgbClr val="A50023"/>
                </a:solidFill>
                <a:ea typeface="ＭＳ Ｐゴシック"/>
                <a:sym typeface="Wingdings" pitchFamily="2" charset="2"/>
              </a:rPr>
              <a:t>models, and the whole body of knowledge  to </a:t>
            </a:r>
            <a:r>
              <a:rPr lang="en-US" b="1" kern="0" dirty="0" smtClean="0">
                <a:solidFill>
                  <a:srgbClr val="A50023"/>
                </a:solidFill>
                <a:ea typeface="ＭＳ Ｐゴシック"/>
                <a:sym typeface="Wingdings" pitchFamily="2" charset="2"/>
              </a:rPr>
              <a:t>create a smooth flow, understand trade-off, and remove </a:t>
            </a:r>
            <a:r>
              <a:rPr lang="en-US" b="1" kern="0" dirty="0">
                <a:solidFill>
                  <a:srgbClr val="A50023"/>
                </a:solidFill>
                <a:ea typeface="ＭＳ Ｐゴシック"/>
                <a:sym typeface="Wingdings" pitchFamily="2" charset="2"/>
              </a:rPr>
              <a:t>variability. </a:t>
            </a:r>
            <a:endParaRPr lang="en-US" kern="0" dirty="0">
              <a:ea typeface="ＭＳ Ｐゴシック"/>
            </a:endParaRPr>
          </a:p>
          <a:p>
            <a:pPr marL="231775" indent="-231775">
              <a:buNone/>
            </a:pPr>
            <a:endParaRPr lang="en-US" kern="0" dirty="0"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8394623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860612"/>
            <a:ext cx="9144001" cy="561638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 smtClean="0"/>
              <a:t>advantages </a:t>
            </a:r>
            <a:r>
              <a:rPr lang="en-US" dirty="0"/>
              <a:t>of process view </a:t>
            </a:r>
            <a:r>
              <a:rPr lang="en-US" dirty="0" smtClean="0"/>
              <a:t>are</a:t>
            </a:r>
            <a:r>
              <a:rPr lang="en-US" dirty="0" smtClean="0"/>
              <a:t> </a:t>
            </a:r>
            <a:endParaRPr lang="en-US" dirty="0"/>
          </a:p>
          <a:p>
            <a:pPr marL="228600" indent="-228600">
              <a:buNone/>
            </a:pPr>
            <a:r>
              <a:rPr lang="en-US" dirty="0" smtClean="0"/>
              <a:t>a</a:t>
            </a:r>
            <a:r>
              <a:rPr lang="en-US" dirty="0"/>
              <a:t>. It can be adopted at a very broad level, such as the supply chain, or at a very micro level, such as a workstation in both manufacturing and service organizations. </a:t>
            </a:r>
          </a:p>
          <a:p>
            <a:pPr marL="228600" indent="-228600">
              <a:buNone/>
            </a:pPr>
            <a:r>
              <a:rPr lang="en-US" dirty="0"/>
              <a:t>b. By incorporating buffers, accounts for handoffs or interfaces between different activities-typically the areas where most improvements can be made. </a:t>
            </a:r>
          </a:p>
          <a:p>
            <a:pPr marL="228600" indent="-228600">
              <a:buNone/>
            </a:pPr>
            <a:r>
              <a:rPr lang="en-US" dirty="0"/>
              <a:t>c. Identifies value added and none-values added points, and enables managers to improve the process and add value at every step. </a:t>
            </a:r>
          </a:p>
          <a:p>
            <a:pPr marL="228600" indent="-228600">
              <a:buNone/>
            </a:pPr>
            <a:r>
              <a:rPr lang="en-US" dirty="0"/>
              <a:t>d. Represents any organization as a collection of interconnected processes where its success requires alignment of effort across all its processes. </a:t>
            </a:r>
          </a:p>
          <a:p>
            <a:pPr marL="228600" indent="-228600">
              <a:buNone/>
            </a:pPr>
            <a:r>
              <a:rPr lang="en-US" dirty="0"/>
              <a:t>*e. All of the above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</a:t>
            </a:r>
            <a:r>
              <a:rPr lang="en-US" smtClean="0"/>
              <a:t>View Systems 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3644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0"/>
            <a:ext cx="9144000" cy="8382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200" dirty="0"/>
              <a:t>Processes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38200"/>
            <a:ext cx="9144000" cy="5159375"/>
          </a:xfrm>
        </p:spPr>
        <p:txBody>
          <a:bodyPr/>
          <a:lstStyle/>
          <a:p>
            <a:pPr marL="231775" indent="-231775">
              <a:buNone/>
              <a:defRPr/>
            </a:pPr>
            <a:r>
              <a:rPr lang="en-US" kern="1200" dirty="0" smtClean="0">
                <a:solidFill>
                  <a:schemeClr val="tx1"/>
                </a:solidFill>
                <a:latin typeface="Book Antiqua" pitchFamily="18" charset="0"/>
              </a:rPr>
              <a:t>Produc</a:t>
            </a:r>
            <a:r>
              <a:rPr lang="en-US" kern="1200" dirty="0"/>
              <a:t>ts</a:t>
            </a:r>
            <a:r>
              <a:rPr lang="en-US" kern="1200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US" kern="1200" dirty="0">
                <a:solidFill>
                  <a:schemeClr val="tx1"/>
                </a:solidFill>
                <a:latin typeface="Book Antiqua" pitchFamily="18" charset="0"/>
              </a:rPr>
              <a:t>or services must meet customer expectations; </a:t>
            </a:r>
            <a:r>
              <a:rPr lang="en-US" b="1" dirty="0" smtClean="0">
                <a:solidFill>
                  <a:srgbClr val="A50023"/>
                </a:solidFill>
                <a:latin typeface="Book Antiqua" pitchFamily="18" charset="0"/>
              </a:rPr>
              <a:t>physical</a:t>
            </a:r>
            <a:r>
              <a:rPr lang="en-US" dirty="0" smtClean="0">
                <a:latin typeface="Book Antiqua" pitchFamily="18" charset="0"/>
              </a:rPr>
              <a:t> (</a:t>
            </a:r>
            <a:r>
              <a:rPr lang="en-US" kern="1200" dirty="0" smtClean="0">
                <a:solidFill>
                  <a:schemeClr val="tx1"/>
                </a:solidFill>
                <a:latin typeface="Book Antiqua" pitchFamily="18" charset="0"/>
              </a:rPr>
              <a:t>comfort</a:t>
            </a:r>
            <a:r>
              <a:rPr lang="en-US" kern="1200" dirty="0">
                <a:solidFill>
                  <a:schemeClr val="tx1"/>
                </a:solidFill>
                <a:latin typeface="Book Antiqua" pitchFamily="18" charset="0"/>
              </a:rPr>
              <a:t>, safety, convenience), </a:t>
            </a:r>
            <a:r>
              <a:rPr lang="en-US" b="1" dirty="0" smtClean="0">
                <a:solidFill>
                  <a:srgbClr val="A50023"/>
                </a:solidFill>
                <a:latin typeface="Book Antiqua" pitchFamily="18" charset="0"/>
              </a:rPr>
              <a:t>psychological</a:t>
            </a:r>
            <a:r>
              <a:rPr lang="en-US" b="1" dirty="0" smtClean="0">
                <a:latin typeface="Book Antiqua" pitchFamily="18" charset="0"/>
              </a:rPr>
              <a:t> </a:t>
            </a:r>
            <a:r>
              <a:rPr lang="en-US" kern="1200" dirty="0">
                <a:solidFill>
                  <a:schemeClr val="tx1"/>
                </a:solidFill>
                <a:latin typeface="Book Antiqua" pitchFamily="18" charset="0"/>
              </a:rPr>
              <a:t>(relaxation, peace of mind), </a:t>
            </a:r>
            <a:r>
              <a:rPr lang="en-US" b="1" dirty="0" smtClean="0">
                <a:solidFill>
                  <a:srgbClr val="A50023"/>
                </a:solidFill>
                <a:latin typeface="Book Antiqua" pitchFamily="18" charset="0"/>
              </a:rPr>
              <a:t>social and spiritual</a:t>
            </a:r>
            <a:r>
              <a:rPr lang="en-US" b="1" dirty="0" smtClean="0"/>
              <a:t>;</a:t>
            </a:r>
            <a:r>
              <a:rPr lang="en-US" dirty="0" smtClean="0">
                <a:latin typeface="Book Antiqua" pitchFamily="18" charset="0"/>
              </a:rPr>
              <a:t> and they must do so within a </a:t>
            </a:r>
            <a:r>
              <a:rPr lang="en-US" b="1" dirty="0" smtClean="0">
                <a:solidFill>
                  <a:srgbClr val="A50023"/>
                </a:solidFill>
                <a:latin typeface="Book Antiqua" pitchFamily="18" charset="0"/>
              </a:rPr>
              <a:t>budge</a:t>
            </a:r>
            <a:r>
              <a:rPr lang="en-US" b="1" dirty="0" smtClean="0">
                <a:solidFill>
                  <a:srgbClr val="CC0066"/>
                </a:solidFill>
                <a:latin typeface="Book Antiqua" pitchFamily="18" charset="0"/>
              </a:rPr>
              <a:t>t</a:t>
            </a:r>
            <a:r>
              <a:rPr lang="en-US" dirty="0" smtClean="0">
                <a:latin typeface="Book Antiqua" pitchFamily="18" charset="0"/>
              </a:rPr>
              <a:t>.</a:t>
            </a:r>
          </a:p>
          <a:p>
            <a:pPr marL="231775" indent="-231775">
              <a:buNone/>
              <a:defRPr/>
            </a:pPr>
            <a:r>
              <a:rPr lang="en-US" b="1" dirty="0">
                <a:solidFill>
                  <a:srgbClr val="A50023"/>
                </a:solidFill>
              </a:rPr>
              <a:t>Business processes provide products and services</a:t>
            </a:r>
            <a:r>
              <a:rPr lang="en-US" kern="1200" dirty="0">
                <a:solidFill>
                  <a:schemeClr val="tx1"/>
                </a:solidFill>
                <a:latin typeface="Book Antiqua" pitchFamily="18" charset="0"/>
              </a:rPr>
              <a:t>: new car financing, producing an engine, making a hamburger, delivering a book from Amazon to a customer, teaching a course.</a:t>
            </a:r>
          </a:p>
          <a:p>
            <a:pPr marL="231775" indent="-231775">
              <a:buNone/>
              <a:defRPr/>
            </a:pPr>
            <a:r>
              <a:rPr lang="en-US" kern="1200" dirty="0">
                <a:solidFill>
                  <a:schemeClr val="tx1"/>
                </a:solidFill>
                <a:latin typeface="Book Antiqua" pitchFamily="18" charset="0"/>
              </a:rPr>
              <a:t>How do organizations </a:t>
            </a:r>
            <a:r>
              <a:rPr lang="en-US" b="1" dirty="0" smtClean="0">
                <a:solidFill>
                  <a:srgbClr val="A50023"/>
                </a:solidFill>
                <a:latin typeface="Book Antiqua" pitchFamily="18" charset="0"/>
              </a:rPr>
              <a:t>categorize customer expectations? </a:t>
            </a:r>
          </a:p>
          <a:p>
            <a:pPr marL="231775" indent="-231775">
              <a:buNone/>
              <a:defRPr/>
            </a:pPr>
            <a:r>
              <a:rPr lang="en-US" b="1" kern="1200" dirty="0" smtClean="0">
                <a:solidFill>
                  <a:srgbClr val="A50023"/>
                </a:solidFill>
              </a:rPr>
              <a:t>How </a:t>
            </a:r>
            <a:r>
              <a:rPr lang="en-US" b="1" kern="1200" dirty="0">
                <a:solidFill>
                  <a:srgbClr val="A50023"/>
                </a:solidFill>
              </a:rPr>
              <a:t>do they </a:t>
            </a:r>
            <a:r>
              <a:rPr lang="en-US" kern="1200" dirty="0" smtClean="0">
                <a:solidFill>
                  <a:schemeClr val="tx1"/>
                </a:solidFill>
                <a:latin typeface="Book Antiqua" pitchFamily="18" charset="0"/>
              </a:rPr>
              <a:t>develop</a:t>
            </a:r>
            <a:r>
              <a:rPr lang="en-US" dirty="0" smtClean="0">
                <a:latin typeface="Book Antiqua" pitchFamily="18" charset="0"/>
              </a:rPr>
              <a:t> </a:t>
            </a:r>
            <a:r>
              <a:rPr lang="en-US" b="1" dirty="0" smtClean="0">
                <a:solidFill>
                  <a:srgbClr val="A50023"/>
                </a:solidFill>
                <a:latin typeface="Book Antiqua" pitchFamily="18" charset="0"/>
              </a:rPr>
              <a:t>processes </a:t>
            </a:r>
            <a:r>
              <a:rPr lang="en-US" b="1" kern="1200" dirty="0">
                <a:solidFill>
                  <a:srgbClr val="A50023"/>
                </a:solidFill>
              </a:rPr>
              <a:t>capable</a:t>
            </a:r>
            <a:r>
              <a:rPr lang="en-US" b="1" dirty="0" smtClean="0">
                <a:solidFill>
                  <a:srgbClr val="FF6600"/>
                </a:solidFill>
                <a:latin typeface="Book Antiqua" pitchFamily="18" charset="0"/>
              </a:rPr>
              <a:t> </a:t>
            </a:r>
            <a:r>
              <a:rPr lang="en-US" kern="1200" dirty="0" smtClean="0">
                <a:solidFill>
                  <a:schemeClr val="tx1"/>
                </a:solidFill>
                <a:latin typeface="Book Antiqua" pitchFamily="18" charset="0"/>
              </a:rPr>
              <a:t>to </a:t>
            </a:r>
            <a:r>
              <a:rPr lang="en-US" kern="1200" dirty="0">
                <a:solidFill>
                  <a:schemeClr val="tx1"/>
                </a:solidFill>
                <a:latin typeface="Book Antiqua" pitchFamily="18" charset="0"/>
              </a:rPr>
              <a:t>fulfill </a:t>
            </a:r>
            <a:r>
              <a:rPr lang="en-US" b="1" dirty="0" smtClean="0">
                <a:solidFill>
                  <a:srgbClr val="A50023"/>
                </a:solidFill>
                <a:latin typeface="Book Antiqua" pitchFamily="18" charset="0"/>
              </a:rPr>
              <a:t>customer expectations?</a:t>
            </a:r>
            <a:r>
              <a:rPr lang="en-US" b="1" dirty="0" smtClean="0">
                <a:solidFill>
                  <a:srgbClr val="CC0066"/>
                </a:solidFill>
                <a:latin typeface="Book Antiqua" pitchFamily="18" charset="0"/>
              </a:rPr>
              <a:t> </a:t>
            </a:r>
          </a:p>
          <a:p>
            <a:pPr>
              <a:buNone/>
            </a:pPr>
            <a:r>
              <a:rPr lang="en-US" kern="1200" dirty="0">
                <a:solidFill>
                  <a:schemeClr val="tx1"/>
                </a:solidFill>
                <a:latin typeface="Book Antiqua" pitchFamily="18" charset="0"/>
              </a:rPr>
              <a:t>What</a:t>
            </a:r>
            <a:r>
              <a:rPr lang="en-US" b="1" dirty="0" smtClean="0">
                <a:solidFill>
                  <a:srgbClr val="CC0066"/>
                </a:solidFill>
                <a:latin typeface="Book Antiqua" pitchFamily="18" charset="0"/>
              </a:rPr>
              <a:t> </a:t>
            </a:r>
            <a:r>
              <a:rPr lang="en-US" b="1" dirty="0" smtClean="0">
                <a:solidFill>
                  <a:srgbClr val="A50023"/>
                </a:solidFill>
                <a:latin typeface="Book Antiqua" pitchFamily="18" charset="0"/>
              </a:rPr>
              <a:t>Metrics</a:t>
            </a:r>
            <a:r>
              <a:rPr lang="en-US" b="1" dirty="0" smtClean="0">
                <a:solidFill>
                  <a:srgbClr val="CC0066"/>
                </a:solidFill>
                <a:latin typeface="Book Antiqua" pitchFamily="18" charset="0"/>
              </a:rPr>
              <a:t> </a:t>
            </a:r>
            <a:r>
              <a:rPr lang="en-US" kern="1200" dirty="0">
                <a:solidFill>
                  <a:schemeClr val="tx1"/>
                </a:solidFill>
                <a:latin typeface="Book Antiqua" pitchFamily="18" charset="0"/>
              </a:rPr>
              <a:t>are used to </a:t>
            </a:r>
            <a:r>
              <a:rPr lang="en-US" b="1" dirty="0" smtClean="0">
                <a:solidFill>
                  <a:srgbClr val="A50023"/>
                </a:solidFill>
                <a:latin typeface="Book Antiqua" pitchFamily="18" charset="0"/>
              </a:rPr>
              <a:t>measure? </a:t>
            </a:r>
          </a:p>
          <a:p>
            <a:pPr>
              <a:buNone/>
            </a:pPr>
            <a:endParaRPr lang="en-US" dirty="0" smtClean="0">
              <a:latin typeface="Book Antiqua" pitchFamily="18" charset="0"/>
            </a:endParaRPr>
          </a:p>
          <a:p>
            <a:pPr lvl="1" eaLnBrk="1" hangingPunct="1"/>
            <a:endParaRPr lang="en-US" dirty="0" smtClean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04590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" y="0"/>
            <a:ext cx="9144000" cy="838200"/>
          </a:xfrm>
        </p:spPr>
        <p:txBody>
          <a:bodyPr/>
          <a:lstStyle/>
          <a:p>
            <a:r>
              <a:rPr lang="en-US" sz="3200" dirty="0" smtClean="0"/>
              <a:t>Process </a:t>
            </a:r>
            <a:r>
              <a:rPr lang="en-US" sz="3200" dirty="0"/>
              <a:t>view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838201"/>
            <a:ext cx="91440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533400" indent="-533400">
              <a:buNone/>
            </a:pPr>
            <a:r>
              <a:rPr lang="en-US" sz="2400" dirty="0">
                <a:latin typeface="Book Antiqua" pitchFamily="18" charset="0"/>
              </a:rPr>
              <a:t>Process view: any organization or any part of an organization is    </a:t>
            </a:r>
          </a:p>
          <a:p>
            <a:pPr marL="533400" indent="-533400">
              <a:buNone/>
            </a:pPr>
            <a:r>
              <a:rPr lang="en-US" sz="2400" dirty="0">
                <a:latin typeface="Book Antiqua" pitchFamily="18" charset="0"/>
              </a:rPr>
              <a:t>			</a:t>
            </a:r>
            <a:r>
              <a:rPr lang="en-US" sz="2400" dirty="0">
                <a:solidFill>
                  <a:srgbClr val="A50023"/>
                </a:solidFill>
                <a:latin typeface="Book Antiqua" pitchFamily="18" charset="0"/>
              </a:rPr>
              <a:t>Input </a:t>
            </a:r>
            <a:r>
              <a:rPr lang="en-US" sz="2400" dirty="0">
                <a:solidFill>
                  <a:srgbClr val="A50023"/>
                </a:solidFill>
                <a:latin typeface="Book Antiqua" pitchFamily="18" charset="0"/>
                <a:sym typeface="Wingdings" pitchFamily="2" charset="2"/>
              </a:rPr>
              <a:t>  Process    Output</a:t>
            </a:r>
          </a:p>
          <a:p>
            <a:pPr marL="533400" indent="-533400" eaLnBrk="0" hangingPunct="0">
              <a:spcBef>
                <a:spcPct val="20000"/>
              </a:spcBef>
              <a:buClr>
                <a:srgbClr val="000000"/>
              </a:buClr>
              <a:buSzPct val="80000"/>
              <a:buFont typeface="Wingdings" pitchFamily="2" charset="2"/>
              <a:buNone/>
            </a:pPr>
            <a:r>
              <a:rPr lang="en-US" sz="2400" dirty="0">
                <a:latin typeface="Book Antiqua" pitchFamily="18" charset="0"/>
              </a:rPr>
              <a:t>Inputs: tangible or intangible items that flow into the process from the environment: natural or processed resources, parts and </a:t>
            </a:r>
            <a:r>
              <a:rPr lang="en-US" sz="2400" dirty="0" smtClean="0">
                <a:latin typeface="Book Antiqua" pitchFamily="18" charset="0"/>
              </a:rPr>
              <a:t>component</a:t>
            </a:r>
            <a:r>
              <a:rPr lang="en-US" sz="2400" b="1" dirty="0" smtClean="0">
                <a:latin typeface="Book Antiqua" pitchFamily="18" charset="0"/>
              </a:rPr>
              <a:t>s</a:t>
            </a:r>
            <a:r>
              <a:rPr lang="en-US" sz="2400" dirty="0" smtClean="0">
                <a:latin typeface="Book Antiqua" pitchFamily="18" charset="0"/>
              </a:rPr>
              <a:t>, </a:t>
            </a:r>
            <a:r>
              <a:rPr lang="en-US" sz="2400" dirty="0">
                <a:latin typeface="Book Antiqua" pitchFamily="18" charset="0"/>
              </a:rPr>
              <a:t>energy, data, </a:t>
            </a:r>
            <a:r>
              <a:rPr lang="en-US" sz="2400" dirty="0" smtClean="0">
                <a:latin typeface="Book Antiqua" pitchFamily="18" charset="0"/>
              </a:rPr>
              <a:t>customers, money, etc.</a:t>
            </a:r>
            <a:endParaRPr lang="en-US" sz="2400" dirty="0">
              <a:latin typeface="Book Antiqua" pitchFamily="18" charset="0"/>
            </a:endParaRPr>
          </a:p>
          <a:p>
            <a:pPr marL="533400" indent="-533400" eaLnBrk="0" hangingPunct="0">
              <a:spcBef>
                <a:spcPct val="20000"/>
              </a:spcBef>
              <a:buClr>
                <a:srgbClr val="000000"/>
              </a:buClr>
              <a:buSzPct val="80000"/>
              <a:buFont typeface="Wingdings" pitchFamily="2" charset="2"/>
              <a:buNone/>
            </a:pPr>
            <a:r>
              <a:rPr lang="en-US" sz="2400" dirty="0">
                <a:latin typeface="Book Antiqua" pitchFamily="18" charset="0"/>
              </a:rPr>
              <a:t>Outputs are any tangible or intangible items that flow from the process back into the environment: products, energy, information, served customers, </a:t>
            </a:r>
            <a:r>
              <a:rPr lang="en-US" sz="2400" dirty="0" smtClean="0">
                <a:latin typeface="Book Antiqua" pitchFamily="18" charset="0"/>
              </a:rPr>
              <a:t>cash, etc..</a:t>
            </a:r>
            <a:endParaRPr lang="en-US" sz="2400" dirty="0">
              <a:latin typeface="Book Antiqua" pitchFamily="18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-10236" y="4114800"/>
            <a:ext cx="91440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533400" indent="-533400" algn="ctr" eaLnBrk="0" hangingPunct="0">
              <a:spcBef>
                <a:spcPct val="20000"/>
              </a:spcBef>
              <a:buClr>
                <a:srgbClr val="000000"/>
              </a:buClr>
              <a:buSzPct val="80000"/>
              <a:buFont typeface="Wingdings" pitchFamily="2" charset="2"/>
              <a:buNone/>
            </a:pPr>
            <a:r>
              <a:rPr lang="en-US" sz="2400" dirty="0" smtClean="0">
                <a:solidFill>
                  <a:srgbClr val="A50023"/>
                </a:solidFill>
                <a:latin typeface="Book Antiqua" pitchFamily="18" charset="0"/>
              </a:rPr>
              <a:t>Raw </a:t>
            </a:r>
            <a:r>
              <a:rPr lang="en-US" sz="2400" dirty="0">
                <a:solidFill>
                  <a:srgbClr val="A50023"/>
                </a:solidFill>
                <a:latin typeface="Book Antiqua" pitchFamily="18" charset="0"/>
              </a:rPr>
              <a:t>material  </a:t>
            </a:r>
            <a:r>
              <a:rPr lang="en-US" sz="2400" dirty="0">
                <a:solidFill>
                  <a:srgbClr val="A50023"/>
                </a:solidFill>
                <a:latin typeface="Book Antiqua" pitchFamily="18" charset="0"/>
                <a:sym typeface="Wingdings" pitchFamily="2" charset="2"/>
              </a:rPr>
              <a:t> Manufacturing Process  Finished goods</a:t>
            </a:r>
          </a:p>
          <a:p>
            <a:pPr marL="533400" indent="-533400" algn="ctr" eaLnBrk="0" hangingPunct="0">
              <a:spcBef>
                <a:spcPct val="20000"/>
              </a:spcBef>
              <a:buClr>
                <a:srgbClr val="000000"/>
              </a:buClr>
              <a:buSzPct val="80000"/>
              <a:buFont typeface="Wingdings" pitchFamily="2" charset="2"/>
              <a:buNone/>
            </a:pPr>
            <a:r>
              <a:rPr lang="en-US" sz="2400" dirty="0">
                <a:solidFill>
                  <a:srgbClr val="A50023"/>
                </a:solidFill>
                <a:latin typeface="Book Antiqua" pitchFamily="18" charset="0"/>
                <a:sym typeface="Wingdings" pitchFamily="2" charset="2"/>
              </a:rPr>
              <a:t>Data  Accounting Process  Financial Statements</a:t>
            </a:r>
          </a:p>
          <a:p>
            <a:pPr marL="533400" indent="-533400" algn="ctr" eaLnBrk="0" hangingPunct="0">
              <a:spcBef>
                <a:spcPct val="20000"/>
              </a:spcBef>
              <a:buClr>
                <a:srgbClr val="000000"/>
              </a:buClr>
              <a:buSzPct val="80000"/>
              <a:buFont typeface="Wingdings" pitchFamily="2" charset="2"/>
              <a:buNone/>
            </a:pPr>
            <a:r>
              <a:rPr lang="en-US" sz="2400" dirty="0">
                <a:solidFill>
                  <a:srgbClr val="A50023"/>
                </a:solidFill>
                <a:latin typeface="Book Antiqua" pitchFamily="18" charset="0"/>
                <a:sym typeface="Wingdings" pitchFamily="2" charset="2"/>
              </a:rPr>
              <a:t>Accounts Receivable  Billing Process  Cash</a:t>
            </a:r>
          </a:p>
          <a:p>
            <a:pPr marL="533400" indent="-533400" algn="ctr" eaLnBrk="0" hangingPunct="0">
              <a:spcBef>
                <a:spcPct val="20000"/>
              </a:spcBef>
              <a:buClr>
                <a:srgbClr val="000000"/>
              </a:buClr>
              <a:buSzPct val="80000"/>
              <a:buFont typeface="Wingdings" pitchFamily="2" charset="2"/>
              <a:buNone/>
            </a:pPr>
            <a:r>
              <a:rPr lang="en-US" sz="2400" dirty="0">
                <a:solidFill>
                  <a:srgbClr val="A50023"/>
                </a:solidFill>
                <a:latin typeface="Book Antiqua" pitchFamily="18" charset="0"/>
                <a:sym typeface="Wingdings" pitchFamily="2" charset="2"/>
              </a:rPr>
              <a:t>Unsatisfied customer demand  Transformation Process  Satisfied customer demand</a:t>
            </a:r>
          </a:p>
          <a:p>
            <a:pPr marL="533400" indent="-533400" eaLnBrk="0" hangingPunct="0">
              <a:spcBef>
                <a:spcPct val="20000"/>
              </a:spcBef>
              <a:buClr>
                <a:srgbClr val="000000"/>
              </a:buClr>
              <a:buSzPct val="80000"/>
              <a:buFont typeface="Wingdings" pitchFamily="2" charset="2"/>
              <a:buNone/>
            </a:pPr>
            <a:endParaRPr lang="en-US" sz="2400" dirty="0">
              <a:solidFill>
                <a:srgbClr val="000000"/>
              </a:solidFill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377578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" y="0"/>
            <a:ext cx="9144000" cy="838200"/>
          </a:xfrm>
        </p:spPr>
        <p:txBody>
          <a:bodyPr/>
          <a:lstStyle/>
          <a:p>
            <a:r>
              <a:rPr lang="en-US" sz="3200" dirty="0"/>
              <a:t>Five Elements of the Process View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423102" y="2398713"/>
            <a:ext cx="3797300" cy="2501900"/>
          </a:xfrm>
          <a:prstGeom prst="rect">
            <a:avLst/>
          </a:prstGeom>
          <a:solidFill>
            <a:srgbClr val="EAEAEA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5315402" y="1981200"/>
            <a:ext cx="0" cy="404813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 flipV="1">
            <a:off x="5315402" y="4914900"/>
            <a:ext cx="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7433127" y="2905125"/>
            <a:ext cx="1346522" cy="1570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 b="1" dirty="0" smtClean="0">
                <a:solidFill>
                  <a:srgbClr val="A50023"/>
                </a:solidFill>
                <a:latin typeface="Book Antiqua" pitchFamily="18" charset="0"/>
              </a:rPr>
              <a:t>Outputs</a:t>
            </a:r>
          </a:p>
          <a:p>
            <a:pPr algn="ctr"/>
            <a:r>
              <a:rPr lang="en-US" sz="2400" dirty="0">
                <a:latin typeface="Book Antiqua" pitchFamily="18" charset="0"/>
              </a:rPr>
              <a:t>Goods</a:t>
            </a:r>
          </a:p>
          <a:p>
            <a:pPr algn="ctr"/>
            <a:r>
              <a:rPr lang="en-US" sz="2400" dirty="0">
                <a:latin typeface="Book Antiqua" pitchFamily="18" charset="0"/>
              </a:rPr>
              <a:t>Services</a:t>
            </a:r>
          </a:p>
          <a:p>
            <a:pPr eaLnBrk="0" hangingPunct="0"/>
            <a:endParaRPr lang="en-US" sz="2400" dirty="0">
              <a:solidFill>
                <a:srgbClr val="A50023"/>
              </a:solidFill>
              <a:latin typeface="Book Antiqua" pitchFamily="18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4038600" y="5280025"/>
            <a:ext cx="2681824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 b="1" dirty="0">
                <a:solidFill>
                  <a:srgbClr val="A50023"/>
                </a:solidFill>
                <a:latin typeface="Book Antiqua" pitchFamily="18" charset="0"/>
              </a:rPr>
              <a:t>Human &amp; Capital</a:t>
            </a: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676400" y="1600200"/>
            <a:ext cx="1897955" cy="831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 b="1" dirty="0">
                <a:solidFill>
                  <a:srgbClr val="A50023"/>
                </a:solidFill>
                <a:latin typeface="Book Antiqua" pitchFamily="18" charset="0"/>
              </a:rPr>
              <a:t>Information</a:t>
            </a:r>
          </a:p>
          <a:p>
            <a:pPr eaLnBrk="0" hangingPunct="0"/>
            <a:r>
              <a:rPr lang="en-US" sz="2400" b="1" dirty="0">
                <a:solidFill>
                  <a:srgbClr val="A50023"/>
                </a:solidFill>
                <a:latin typeface="Book Antiqua" pitchFamily="18" charset="0"/>
              </a:rPr>
              <a:t>structure</a:t>
            </a: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3639897" y="2438400"/>
            <a:ext cx="3262111" cy="831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2400" b="1" dirty="0">
                <a:solidFill>
                  <a:srgbClr val="A50023"/>
                </a:solidFill>
                <a:latin typeface="Book Antiqua" pitchFamily="18" charset="0"/>
              </a:rPr>
              <a:t>Network of</a:t>
            </a:r>
          </a:p>
          <a:p>
            <a:pPr algn="ctr" eaLnBrk="0" hangingPunct="0"/>
            <a:r>
              <a:rPr lang="en-US" sz="2400" b="1" dirty="0">
                <a:solidFill>
                  <a:srgbClr val="A50023"/>
                </a:solidFill>
                <a:latin typeface="Book Antiqua" pitchFamily="18" charset="0"/>
              </a:rPr>
              <a:t>Activities and Buffers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52399" y="2768600"/>
            <a:ext cx="3230471" cy="2308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r>
              <a:rPr lang="en-US" sz="2400" b="1" dirty="0" smtClean="0">
                <a:solidFill>
                  <a:srgbClr val="A50023"/>
                </a:solidFill>
                <a:latin typeface="Book Antiqua" pitchFamily="18" charset="0"/>
              </a:rPr>
              <a:t>Inputs</a:t>
            </a:r>
            <a:endParaRPr lang="en-US" sz="2400" b="1" dirty="0">
              <a:solidFill>
                <a:srgbClr val="A50023"/>
              </a:solidFill>
              <a:latin typeface="Book Antiqua" pitchFamily="18" charset="0"/>
            </a:endParaRPr>
          </a:p>
          <a:p>
            <a:pPr eaLnBrk="0" hangingPunct="0"/>
            <a:r>
              <a:rPr lang="en-US" sz="2400" dirty="0" smtClean="0">
                <a:latin typeface="Book Antiqua" pitchFamily="18" charset="0"/>
              </a:rPr>
              <a:t>(</a:t>
            </a:r>
            <a:r>
              <a:rPr lang="en-US" sz="2400" dirty="0">
                <a:latin typeface="Book Antiqua" pitchFamily="18" charset="0"/>
              </a:rPr>
              <a:t>natural or processed resources, parts and </a:t>
            </a:r>
            <a:r>
              <a:rPr lang="en-US" sz="2400" dirty="0" smtClean="0">
                <a:latin typeface="Book Antiqua" pitchFamily="18" charset="0"/>
              </a:rPr>
              <a:t>component</a:t>
            </a:r>
            <a:r>
              <a:rPr lang="en-US" sz="2400" b="1" dirty="0" smtClean="0">
                <a:latin typeface="Book Antiqua" pitchFamily="18" charset="0"/>
              </a:rPr>
              <a:t>s</a:t>
            </a:r>
            <a:r>
              <a:rPr lang="en-US" sz="2400" dirty="0" smtClean="0">
                <a:latin typeface="Book Antiqua" pitchFamily="18" charset="0"/>
              </a:rPr>
              <a:t>, </a:t>
            </a:r>
            <a:r>
              <a:rPr lang="en-US" sz="2400" dirty="0">
                <a:latin typeface="Book Antiqua" pitchFamily="18" charset="0"/>
              </a:rPr>
              <a:t>energy, data, customers, cash, etc.)</a:t>
            </a:r>
          </a:p>
        </p:txBody>
      </p:sp>
      <p:sp>
        <p:nvSpPr>
          <p:cNvPr id="14" name="Freeform 13"/>
          <p:cNvSpPr>
            <a:spLocks/>
          </p:cNvSpPr>
          <p:nvPr/>
        </p:nvSpPr>
        <p:spPr bwMode="auto">
          <a:xfrm>
            <a:off x="6534602" y="1547813"/>
            <a:ext cx="1601788" cy="1220787"/>
          </a:xfrm>
          <a:custGeom>
            <a:avLst/>
            <a:gdLst>
              <a:gd name="T0" fmla="*/ 2147483647 w 1009"/>
              <a:gd name="T1" fmla="*/ 1935479387 h 769"/>
              <a:gd name="T2" fmla="*/ 2147483647 w 1009"/>
              <a:gd name="T3" fmla="*/ 0 h 769"/>
              <a:gd name="T4" fmla="*/ 0 w 1009"/>
              <a:gd name="T5" fmla="*/ 0 h 769"/>
              <a:gd name="T6" fmla="*/ 0 60000 65536"/>
              <a:gd name="T7" fmla="*/ 0 60000 65536"/>
              <a:gd name="T8" fmla="*/ 0 60000 65536"/>
              <a:gd name="T9" fmla="*/ 0 w 1009"/>
              <a:gd name="T10" fmla="*/ 0 h 769"/>
              <a:gd name="T11" fmla="*/ 1009 w 1009"/>
              <a:gd name="T12" fmla="*/ 769 h 76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9" h="769">
                <a:moveTo>
                  <a:pt x="1008" y="768"/>
                </a:moveTo>
                <a:lnTo>
                  <a:pt x="1008" y="0"/>
                </a:lnTo>
                <a:lnTo>
                  <a:pt x="0" y="0"/>
                </a:lnTo>
              </a:path>
            </a:pathLst>
          </a:custGeom>
          <a:noFill/>
          <a:ln w="28575" cap="rnd">
            <a:solidFill>
              <a:schemeClr val="tx1"/>
            </a:solidFill>
            <a:prstDash val="sysDot"/>
            <a:round/>
            <a:headEnd type="none" w="sm" len="sm"/>
            <a:tailEnd type="stealth" w="med" len="med"/>
          </a:ln>
        </p:spPr>
        <p:txBody>
          <a:bodyPr/>
          <a:lstStyle/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4708977" y="5653088"/>
            <a:ext cx="1604606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 b="1" dirty="0">
                <a:solidFill>
                  <a:srgbClr val="A50023"/>
                </a:solidFill>
                <a:latin typeface="Book Antiqua" pitchFamily="18" charset="0"/>
              </a:rPr>
              <a:t>Resources</a:t>
            </a: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4178752" y="3611563"/>
            <a:ext cx="444500" cy="292100"/>
          </a:xfrm>
          <a:prstGeom prst="rect">
            <a:avLst/>
          </a:prstGeom>
          <a:solidFill>
            <a:schemeClr val="bg1">
              <a:lumMod val="65000"/>
            </a:schemeClr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5093152" y="3611563"/>
            <a:ext cx="444500" cy="292100"/>
          </a:xfrm>
          <a:prstGeom prst="rect">
            <a:avLst/>
          </a:prstGeom>
          <a:solidFill>
            <a:schemeClr val="bg1">
              <a:lumMod val="65000"/>
            </a:schemeClr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6007552" y="3611563"/>
            <a:ext cx="444500" cy="292100"/>
          </a:xfrm>
          <a:prstGeom prst="rect">
            <a:avLst/>
          </a:prstGeom>
          <a:solidFill>
            <a:schemeClr val="bg1">
              <a:lumMod val="65000"/>
            </a:schemeClr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5093152" y="4068763"/>
            <a:ext cx="444500" cy="292100"/>
          </a:xfrm>
          <a:prstGeom prst="rect">
            <a:avLst/>
          </a:prstGeom>
          <a:solidFill>
            <a:schemeClr val="bg1">
              <a:lumMod val="65000"/>
            </a:schemeClr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4705802" y="3605213"/>
            <a:ext cx="306388" cy="306387"/>
          </a:xfrm>
          <a:custGeom>
            <a:avLst/>
            <a:gdLst>
              <a:gd name="T0" fmla="*/ 0 w 193"/>
              <a:gd name="T1" fmla="*/ 483869256 h 193"/>
              <a:gd name="T2" fmla="*/ 241935418 w 193"/>
              <a:gd name="T3" fmla="*/ 0 h 193"/>
              <a:gd name="T4" fmla="*/ 483870835 w 193"/>
              <a:gd name="T5" fmla="*/ 483869256 h 193"/>
              <a:gd name="T6" fmla="*/ 0 w 193"/>
              <a:gd name="T7" fmla="*/ 483869256 h 193"/>
              <a:gd name="T8" fmla="*/ 0 60000 65536"/>
              <a:gd name="T9" fmla="*/ 0 60000 65536"/>
              <a:gd name="T10" fmla="*/ 0 60000 65536"/>
              <a:gd name="T11" fmla="*/ 0 60000 65536"/>
              <a:gd name="T12" fmla="*/ 0 w 193"/>
              <a:gd name="T13" fmla="*/ 0 h 193"/>
              <a:gd name="T14" fmla="*/ 193 w 193"/>
              <a:gd name="T15" fmla="*/ 193 h 19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3" h="193">
                <a:moveTo>
                  <a:pt x="0" y="192"/>
                </a:moveTo>
                <a:lnTo>
                  <a:pt x="96" y="0"/>
                </a:lnTo>
                <a:lnTo>
                  <a:pt x="192" y="192"/>
                </a:lnTo>
                <a:lnTo>
                  <a:pt x="0" y="192"/>
                </a:lnTo>
              </a:path>
            </a:pathLst>
          </a:custGeom>
          <a:solidFill>
            <a:schemeClr val="bg1">
              <a:lumMod val="65000"/>
            </a:schemeClr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620202" y="3605213"/>
            <a:ext cx="306388" cy="306387"/>
          </a:xfrm>
          <a:custGeom>
            <a:avLst/>
            <a:gdLst>
              <a:gd name="T0" fmla="*/ 0 w 193"/>
              <a:gd name="T1" fmla="*/ 483869256 h 193"/>
              <a:gd name="T2" fmla="*/ 241935418 w 193"/>
              <a:gd name="T3" fmla="*/ 0 h 193"/>
              <a:gd name="T4" fmla="*/ 483870835 w 193"/>
              <a:gd name="T5" fmla="*/ 483869256 h 193"/>
              <a:gd name="T6" fmla="*/ 0 w 193"/>
              <a:gd name="T7" fmla="*/ 483869256 h 193"/>
              <a:gd name="T8" fmla="*/ 0 60000 65536"/>
              <a:gd name="T9" fmla="*/ 0 60000 65536"/>
              <a:gd name="T10" fmla="*/ 0 60000 65536"/>
              <a:gd name="T11" fmla="*/ 0 60000 65536"/>
              <a:gd name="T12" fmla="*/ 0 w 193"/>
              <a:gd name="T13" fmla="*/ 0 h 193"/>
              <a:gd name="T14" fmla="*/ 193 w 193"/>
              <a:gd name="T15" fmla="*/ 193 h 19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3" h="193">
                <a:moveTo>
                  <a:pt x="0" y="192"/>
                </a:moveTo>
                <a:lnTo>
                  <a:pt x="96" y="0"/>
                </a:lnTo>
                <a:lnTo>
                  <a:pt x="192" y="192"/>
                </a:lnTo>
                <a:lnTo>
                  <a:pt x="0" y="192"/>
                </a:lnTo>
              </a:path>
            </a:pathLst>
          </a:custGeom>
          <a:solidFill>
            <a:schemeClr val="bg1">
              <a:lumMod val="65000"/>
            </a:schemeClr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620202" y="4062413"/>
            <a:ext cx="306388" cy="306387"/>
          </a:xfrm>
          <a:custGeom>
            <a:avLst/>
            <a:gdLst>
              <a:gd name="T0" fmla="*/ 0 w 193"/>
              <a:gd name="T1" fmla="*/ 483869256 h 193"/>
              <a:gd name="T2" fmla="*/ 241935418 w 193"/>
              <a:gd name="T3" fmla="*/ 0 h 193"/>
              <a:gd name="T4" fmla="*/ 483870835 w 193"/>
              <a:gd name="T5" fmla="*/ 483869256 h 193"/>
              <a:gd name="T6" fmla="*/ 0 w 193"/>
              <a:gd name="T7" fmla="*/ 483869256 h 193"/>
              <a:gd name="T8" fmla="*/ 0 60000 65536"/>
              <a:gd name="T9" fmla="*/ 0 60000 65536"/>
              <a:gd name="T10" fmla="*/ 0 60000 65536"/>
              <a:gd name="T11" fmla="*/ 0 60000 65536"/>
              <a:gd name="T12" fmla="*/ 0 w 193"/>
              <a:gd name="T13" fmla="*/ 0 h 193"/>
              <a:gd name="T14" fmla="*/ 193 w 193"/>
              <a:gd name="T15" fmla="*/ 193 h 19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93" h="193">
                <a:moveTo>
                  <a:pt x="0" y="192"/>
                </a:moveTo>
                <a:lnTo>
                  <a:pt x="96" y="0"/>
                </a:lnTo>
                <a:lnTo>
                  <a:pt x="192" y="192"/>
                </a:lnTo>
                <a:lnTo>
                  <a:pt x="0" y="192"/>
                </a:lnTo>
              </a:path>
            </a:pathLst>
          </a:custGeom>
          <a:solidFill>
            <a:schemeClr val="bg1">
              <a:lumMod val="65000"/>
            </a:schemeClr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23" name="Line 22"/>
          <p:cNvSpPr>
            <a:spLocks noChangeShapeType="1"/>
          </p:cNvSpPr>
          <p:nvPr/>
        </p:nvSpPr>
        <p:spPr bwMode="auto">
          <a:xfrm>
            <a:off x="4629602" y="3757613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24" name="Line 23"/>
          <p:cNvSpPr>
            <a:spLocks noChangeShapeType="1"/>
          </p:cNvSpPr>
          <p:nvPr/>
        </p:nvSpPr>
        <p:spPr bwMode="auto">
          <a:xfrm>
            <a:off x="4934402" y="3757613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25" name="Line 24"/>
          <p:cNvSpPr>
            <a:spLocks noChangeShapeType="1"/>
          </p:cNvSpPr>
          <p:nvPr/>
        </p:nvSpPr>
        <p:spPr bwMode="auto">
          <a:xfrm>
            <a:off x="5544002" y="3757613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26" name="Line 25"/>
          <p:cNvSpPr>
            <a:spLocks noChangeShapeType="1"/>
          </p:cNvSpPr>
          <p:nvPr/>
        </p:nvSpPr>
        <p:spPr bwMode="auto">
          <a:xfrm>
            <a:off x="5848802" y="3757613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27" name="Line 26"/>
          <p:cNvSpPr>
            <a:spLocks noChangeShapeType="1"/>
          </p:cNvSpPr>
          <p:nvPr/>
        </p:nvSpPr>
        <p:spPr bwMode="auto">
          <a:xfrm>
            <a:off x="6458402" y="3757613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28" name="Line 27"/>
          <p:cNvSpPr>
            <a:spLocks noChangeShapeType="1"/>
          </p:cNvSpPr>
          <p:nvPr/>
        </p:nvSpPr>
        <p:spPr bwMode="auto">
          <a:xfrm>
            <a:off x="4934402" y="3910013"/>
            <a:ext cx="152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29" name="Line 28"/>
          <p:cNvSpPr>
            <a:spLocks noChangeShapeType="1"/>
          </p:cNvSpPr>
          <p:nvPr/>
        </p:nvSpPr>
        <p:spPr bwMode="auto">
          <a:xfrm>
            <a:off x="5544002" y="4214813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30" name="Line 29"/>
          <p:cNvSpPr>
            <a:spLocks noChangeShapeType="1"/>
          </p:cNvSpPr>
          <p:nvPr/>
        </p:nvSpPr>
        <p:spPr bwMode="auto">
          <a:xfrm flipV="1">
            <a:off x="5848802" y="3910013"/>
            <a:ext cx="152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31" name="Line 30"/>
          <p:cNvSpPr>
            <a:spLocks noChangeShapeType="1"/>
          </p:cNvSpPr>
          <p:nvPr/>
        </p:nvSpPr>
        <p:spPr bwMode="auto">
          <a:xfrm>
            <a:off x="3334202" y="3768725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4306242" y="1066800"/>
            <a:ext cx="2032608" cy="831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2400" b="1" dirty="0">
                <a:latin typeface="Book Antiqua" pitchFamily="18" charset="0"/>
              </a:rPr>
              <a:t>Process</a:t>
            </a:r>
          </a:p>
          <a:p>
            <a:pPr algn="ctr" eaLnBrk="0" hangingPunct="0"/>
            <a:r>
              <a:rPr lang="en-US" sz="2400" b="1" dirty="0">
                <a:latin typeface="Book Antiqua" pitchFamily="18" charset="0"/>
              </a:rPr>
              <a:t>Management</a:t>
            </a:r>
          </a:p>
        </p:txBody>
      </p:sp>
      <p:sp>
        <p:nvSpPr>
          <p:cNvPr id="33" name="Line 32"/>
          <p:cNvSpPr>
            <a:spLocks noChangeShapeType="1"/>
          </p:cNvSpPr>
          <p:nvPr/>
        </p:nvSpPr>
        <p:spPr bwMode="auto">
          <a:xfrm>
            <a:off x="3334202" y="4191000"/>
            <a:ext cx="1676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34" name="Freeform 33"/>
          <p:cNvSpPr>
            <a:spLocks/>
          </p:cNvSpPr>
          <p:nvPr/>
        </p:nvSpPr>
        <p:spPr bwMode="auto">
          <a:xfrm flipH="1">
            <a:off x="1676400" y="1524000"/>
            <a:ext cx="1601788" cy="1220788"/>
          </a:xfrm>
          <a:custGeom>
            <a:avLst/>
            <a:gdLst>
              <a:gd name="T0" fmla="*/ 2147483647 w 1009"/>
              <a:gd name="T1" fmla="*/ 1935480972 h 769"/>
              <a:gd name="T2" fmla="*/ 2147483647 w 1009"/>
              <a:gd name="T3" fmla="*/ 0 h 769"/>
              <a:gd name="T4" fmla="*/ 0 w 1009"/>
              <a:gd name="T5" fmla="*/ 0 h 769"/>
              <a:gd name="T6" fmla="*/ 0 60000 65536"/>
              <a:gd name="T7" fmla="*/ 0 60000 65536"/>
              <a:gd name="T8" fmla="*/ 0 60000 65536"/>
              <a:gd name="T9" fmla="*/ 0 w 1009"/>
              <a:gd name="T10" fmla="*/ 0 h 769"/>
              <a:gd name="T11" fmla="*/ 1009 w 1009"/>
              <a:gd name="T12" fmla="*/ 769 h 76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9" h="769">
                <a:moveTo>
                  <a:pt x="1008" y="768"/>
                </a:moveTo>
                <a:lnTo>
                  <a:pt x="1008" y="0"/>
                </a:lnTo>
                <a:lnTo>
                  <a:pt x="0" y="0"/>
                </a:lnTo>
              </a:path>
            </a:pathLst>
          </a:custGeom>
          <a:noFill/>
          <a:ln w="28575" cap="rnd">
            <a:solidFill>
              <a:schemeClr val="tx1"/>
            </a:solidFill>
            <a:prstDash val="sysDot"/>
            <a:round/>
            <a:headEnd type="none" w="sm" len="sm"/>
            <a:tailEnd type="stealth" w="med" len="med"/>
          </a:ln>
        </p:spPr>
        <p:txBody>
          <a:bodyPr/>
          <a:lstStyle/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35" name="Arc 34"/>
          <p:cNvSpPr>
            <a:spLocks/>
          </p:cNvSpPr>
          <p:nvPr/>
        </p:nvSpPr>
        <p:spPr bwMode="auto">
          <a:xfrm flipH="1">
            <a:off x="3715202" y="1828800"/>
            <a:ext cx="457200" cy="533400"/>
          </a:xfrm>
          <a:custGeom>
            <a:avLst/>
            <a:gdLst>
              <a:gd name="T0" fmla="*/ 0 w 21600"/>
              <a:gd name="T1" fmla="*/ 0 h 21600"/>
              <a:gd name="T2" fmla="*/ 204838141 w 21600"/>
              <a:gd name="T3" fmla="*/ 325275598 h 21600"/>
              <a:gd name="T4" fmla="*/ 0 w 21600"/>
              <a:gd name="T5" fmla="*/ 325275598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prstDash val="dash"/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37" name="Rectangle 36"/>
          <p:cNvSpPr>
            <a:spLocks noChangeArrowheads="1"/>
          </p:cNvSpPr>
          <p:nvPr/>
        </p:nvSpPr>
        <p:spPr bwMode="auto">
          <a:xfrm>
            <a:off x="4540931" y="4409162"/>
            <a:ext cx="1596591" cy="462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 b="1" dirty="0" smtClean="0">
                <a:solidFill>
                  <a:srgbClr val="A50023"/>
                </a:solidFill>
                <a:latin typeface="Book Antiqua" pitchFamily="18" charset="0"/>
              </a:rPr>
              <a:t>Flow Unit</a:t>
            </a:r>
            <a:endParaRPr lang="en-US" sz="2400" b="1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95773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9570"/>
            <a:ext cx="9144000" cy="80863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3200" dirty="0"/>
              <a:t>Flow Unit: The Item to be analyzed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3095" y="990600"/>
            <a:ext cx="8892480" cy="70485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kern="1200" dirty="0">
                <a:solidFill>
                  <a:schemeClr val="tx1"/>
                </a:solidFill>
                <a:latin typeface="Book Antiqua" pitchFamily="18" charset="0"/>
              </a:rPr>
              <a:t>A flow unit may be a unit of input, such as</a:t>
            </a:r>
            <a:r>
              <a:rPr lang="en-US" kern="1200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US" b="1" kern="1200" dirty="0" smtClean="0">
                <a:latin typeface="Book Antiqua" pitchFamily="18" charset="0"/>
              </a:rPr>
              <a:t>a</a:t>
            </a:r>
            <a:r>
              <a:rPr lang="en-US" kern="1200" dirty="0" smtClean="0">
                <a:solidFill>
                  <a:schemeClr val="tx1"/>
                </a:solidFill>
                <a:latin typeface="Book Antiqua" pitchFamily="18" charset="0"/>
              </a:rPr>
              <a:t> customer </a:t>
            </a:r>
            <a:r>
              <a:rPr lang="en-US" kern="1200" dirty="0">
                <a:solidFill>
                  <a:schemeClr val="tx1"/>
                </a:solidFill>
                <a:latin typeface="Book Antiqua" pitchFamily="18" charset="0"/>
              </a:rPr>
              <a:t>order, or a unit of output such </a:t>
            </a:r>
            <a:r>
              <a:rPr lang="en-US" kern="1200" dirty="0" smtClean="0">
                <a:solidFill>
                  <a:schemeClr val="tx1"/>
                </a:solidFill>
                <a:latin typeface="Book Antiqua" pitchFamily="18" charset="0"/>
              </a:rPr>
              <a:t>as </a:t>
            </a:r>
            <a:r>
              <a:rPr lang="en-US" b="1" kern="1200" dirty="0" smtClean="0">
                <a:latin typeface="Book Antiqua" pitchFamily="18" charset="0"/>
              </a:rPr>
              <a:t>a</a:t>
            </a:r>
            <a:r>
              <a:rPr lang="en-US" kern="1200" dirty="0" smtClean="0">
                <a:solidFill>
                  <a:schemeClr val="tx1"/>
                </a:solidFill>
                <a:latin typeface="Book Antiqua" pitchFamily="18" charset="0"/>
              </a:rPr>
              <a:t> </a:t>
            </a:r>
            <a:r>
              <a:rPr lang="en-US" kern="1200" dirty="0">
                <a:solidFill>
                  <a:schemeClr val="tx1"/>
                </a:solidFill>
                <a:latin typeface="Book Antiqua" pitchFamily="18" charset="0"/>
              </a:rPr>
              <a:t>finished product, or the value of input or output.	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endParaRPr lang="en-US" sz="2000" dirty="0" smtClean="0">
              <a:latin typeface="Book Antiqua" pitchFamily="18" charset="0"/>
            </a:endParaRPr>
          </a:p>
        </p:txBody>
      </p:sp>
      <p:graphicFrame>
        <p:nvGraphicFramePr>
          <p:cNvPr id="159826" name="Group 8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654267356"/>
              </p:ext>
            </p:extLst>
          </p:nvPr>
        </p:nvGraphicFramePr>
        <p:xfrm>
          <a:off x="152400" y="2165720"/>
          <a:ext cx="8856663" cy="3577408"/>
        </p:xfrm>
        <a:graphic>
          <a:graphicData uri="http://schemas.openxmlformats.org/drawingml/2006/table">
            <a:tbl>
              <a:tblPr/>
              <a:tblGrid>
                <a:gridCol w="2124931"/>
                <a:gridCol w="1296144"/>
                <a:gridCol w="2778113"/>
                <a:gridCol w="2657475"/>
              </a:tblGrid>
              <a:tr h="395362"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Process</a:t>
                      </a:r>
                    </a:p>
                  </a:txBody>
                  <a:tcPr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Flow Unit</a:t>
                      </a:r>
                    </a:p>
                  </a:txBody>
                  <a:tcPr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Input-Output Transformation</a:t>
                      </a:r>
                    </a:p>
                  </a:txBody>
                  <a:tcPr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00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From</a:t>
                      </a:r>
                    </a:p>
                  </a:txBody>
                  <a:tcPr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To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Order fulfillment</a:t>
                      </a:r>
                    </a:p>
                  </a:txBody>
                  <a:tcPr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Orders</a:t>
                      </a:r>
                    </a:p>
                  </a:txBody>
                  <a:tcPr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Receipt of an order</a:t>
                      </a:r>
                    </a:p>
                  </a:txBody>
                  <a:tcPr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Delivery of product</a:t>
                      </a:r>
                    </a:p>
                  </a:txBody>
                  <a:tcPr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80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sym typeface="Wingdings" pitchFamily="2" charset="2"/>
                        </a:rPr>
                        <a:t>Outbound logistics</a:t>
                      </a:r>
                    </a:p>
                  </a:txBody>
                  <a:tcPr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sym typeface="Wingdings" pitchFamily="2" charset="2"/>
                        </a:rPr>
                        <a:t>Products</a:t>
                      </a:r>
                    </a:p>
                  </a:txBody>
                  <a:tcPr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sym typeface="Wingdings" pitchFamily="2" charset="2"/>
                        </a:rPr>
                        <a:t>End of production</a:t>
                      </a:r>
                    </a:p>
                  </a:txBody>
                  <a:tcPr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sym typeface="Wingdings" pitchFamily="2" charset="2"/>
                        </a:rPr>
                        <a:t>Delivery to customer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781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sym typeface="Wingdings" pitchFamily="2" charset="2"/>
                        </a:rPr>
                        <a:t>Supply cycle</a:t>
                      </a:r>
                    </a:p>
                  </a:txBody>
                  <a:tcPr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sym typeface="Wingdings" pitchFamily="2" charset="2"/>
                        </a:rPr>
                        <a:t>Supplies </a:t>
                      </a:r>
                    </a:p>
                  </a:txBody>
                  <a:tcPr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sym typeface="Wingdings" pitchFamily="2" charset="2"/>
                        </a:rPr>
                        <a:t>Issuing a purchase order</a:t>
                      </a:r>
                    </a:p>
                  </a:txBody>
                  <a:tcPr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sym typeface="Wingdings" pitchFamily="2" charset="2"/>
                        </a:rPr>
                        <a:t>Receipt of the supplies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124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sym typeface="Wingdings" pitchFamily="2" charset="2"/>
                        </a:rPr>
                        <a:t>Customer service</a:t>
                      </a:r>
                    </a:p>
                  </a:txBody>
                  <a:tcPr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sym typeface="Wingdings" pitchFamily="2" charset="2"/>
                        </a:rPr>
                        <a:t>Customers</a:t>
                      </a:r>
                    </a:p>
                  </a:txBody>
                  <a:tcPr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sym typeface="Wingdings" pitchFamily="2" charset="2"/>
                        </a:rPr>
                        <a:t>Unsatisfied customer </a:t>
                      </a:r>
                    </a:p>
                  </a:txBody>
                  <a:tcPr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sym typeface="Wingdings" pitchFamily="2" charset="2"/>
                        </a:rPr>
                        <a:t>Satisfied customer 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829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sym typeface="Wingdings" pitchFamily="2" charset="2"/>
                        </a:rPr>
                        <a:t>Product R&amp;D</a:t>
                      </a:r>
                    </a:p>
                  </a:txBody>
                  <a:tcPr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sym typeface="Wingdings" pitchFamily="2" charset="2"/>
                        </a:rPr>
                        <a:t>Projects</a:t>
                      </a:r>
                    </a:p>
                  </a:txBody>
                  <a:tcPr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sym typeface="Wingdings" pitchFamily="2" charset="2"/>
                        </a:rPr>
                        <a:t>Recognition of the need</a:t>
                      </a:r>
                    </a:p>
                  </a:txBody>
                  <a:tcPr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  <a:sym typeface="Wingdings" pitchFamily="2" charset="2"/>
                        </a:rPr>
                        <a:t>Launching the project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Book Antiqua" pitchFamily="18" charset="0"/>
                      </a:endParaRPr>
                    </a:p>
                  </a:txBody>
                  <a:tcPr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980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Cash cycle</a:t>
                      </a:r>
                    </a:p>
                  </a:txBody>
                  <a:tcPr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Cash</a:t>
                      </a:r>
                    </a:p>
                  </a:txBody>
                  <a:tcPr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Expenditure (costs)</a:t>
                      </a:r>
                    </a:p>
                  </a:txBody>
                  <a:tcPr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Collection of revenue</a:t>
                      </a:r>
                    </a:p>
                  </a:txBody>
                  <a:tcPr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15460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 smtClean="0"/>
              <a:t>Systems approach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5425135" y="4178168"/>
            <a:ext cx="3657600" cy="1524000"/>
            <a:chOff x="4724400" y="4876800"/>
            <a:chExt cx="4419600" cy="1524000"/>
          </a:xfrm>
        </p:grpSpPr>
        <p:sp>
          <p:nvSpPr>
            <p:cNvPr id="37892" name="Oval 4"/>
            <p:cNvSpPr>
              <a:spLocks noChangeArrowheads="1"/>
            </p:cNvSpPr>
            <p:nvPr/>
          </p:nvSpPr>
          <p:spPr bwMode="auto">
            <a:xfrm>
              <a:off x="4724400" y="4876800"/>
              <a:ext cx="4419600" cy="1524000"/>
            </a:xfrm>
            <a:prstGeom prst="ellipse">
              <a:avLst/>
            </a:prstGeom>
            <a:gradFill rotWithShape="0">
              <a:gsLst>
                <a:gs pos="0">
                  <a:srgbClr val="FCE7C6"/>
                </a:gs>
                <a:gs pos="100000">
                  <a:srgbClr val="F9CF8E"/>
                </a:gs>
              </a:gsLst>
              <a:path path="shape">
                <a:fillToRect l="50000" t="50000" r="50000" b="50000"/>
              </a:path>
            </a:gradFill>
            <a:ln w="38100" cmpd="dbl">
              <a:solidFill>
                <a:srgbClr val="A5002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94" name="Rectangle 6"/>
            <p:cNvSpPr>
              <a:spLocks noChangeArrowheads="1"/>
            </p:cNvSpPr>
            <p:nvPr/>
          </p:nvSpPr>
          <p:spPr bwMode="auto">
            <a:xfrm>
              <a:off x="4949408" y="5301527"/>
              <a:ext cx="4114800" cy="58221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square" lIns="90488" tIns="44450" rIns="90488" bIns="44450">
              <a:spAutoFit/>
            </a:bodyPr>
            <a:lstStyle/>
            <a:p>
              <a:pPr eaLnBrk="0" hangingPunct="0">
                <a:defRPr/>
              </a:pPr>
              <a:r>
                <a:rPr lang="en-US" sz="3200" dirty="0" smtClean="0">
                  <a:ln>
                    <a:solidFill>
                      <a:srgbClr val="FF0000"/>
                    </a:solidFill>
                  </a:ln>
                  <a:solidFill>
                    <a:srgbClr val="C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Book Antiqua" pitchFamily="18" charset="0"/>
                </a:rPr>
                <a:t>Sub-optimization</a:t>
              </a:r>
              <a:endParaRPr lang="en-US" sz="3200" dirty="0">
                <a:ln>
                  <a:solidFill>
                    <a:srgbClr val="FF0000"/>
                  </a:solidFill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endParaRPr>
            </a:p>
          </p:txBody>
        </p:sp>
        <p:sp>
          <p:nvSpPr>
            <p:cNvPr id="37896" name="Line 8"/>
            <p:cNvSpPr>
              <a:spLocks noChangeShapeType="1"/>
            </p:cNvSpPr>
            <p:nvPr/>
          </p:nvSpPr>
          <p:spPr bwMode="auto">
            <a:xfrm>
              <a:off x="5105400" y="5225327"/>
              <a:ext cx="3657600" cy="826945"/>
            </a:xfrm>
            <a:prstGeom prst="line">
              <a:avLst/>
            </a:prstGeom>
            <a:noFill/>
            <a:ln w="57150">
              <a:solidFill>
                <a:srgbClr val="A5002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20637" y="880971"/>
            <a:ext cx="9118600" cy="719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65" charset="-128"/>
                <a:cs typeface="Book Antiqua" pitchFamily="18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0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kern="0" dirty="0" smtClean="0"/>
              <a:t>System: A set of parts with interrelationships between parts organized to achieve a goal.</a:t>
            </a:r>
            <a:endParaRPr lang="en-US" i="1" dirty="0" smtClean="0"/>
          </a:p>
          <a:p>
            <a:pPr>
              <a:spcBef>
                <a:spcPct val="0"/>
              </a:spcBef>
              <a:buClrTx/>
              <a:buSzTx/>
              <a:buNone/>
              <a:defRPr/>
            </a:pPr>
            <a:endParaRPr lang="en-US" i="1" dirty="0"/>
          </a:p>
          <a:p>
            <a:pPr>
              <a:spcBef>
                <a:spcPct val="0"/>
              </a:spcBef>
              <a:buClrTx/>
              <a:buSzTx/>
              <a:buNone/>
              <a:defRPr/>
            </a:pPr>
            <a:endParaRPr lang="en-US" i="1" dirty="0" smtClean="0"/>
          </a:p>
        </p:txBody>
      </p:sp>
      <p:grpSp>
        <p:nvGrpSpPr>
          <p:cNvPr id="2" name="Group 1"/>
          <p:cNvGrpSpPr/>
          <p:nvPr/>
        </p:nvGrpSpPr>
        <p:grpSpPr>
          <a:xfrm>
            <a:off x="4854575" y="1354501"/>
            <a:ext cx="1508125" cy="854075"/>
            <a:chOff x="3482975" y="2286000"/>
            <a:chExt cx="1508125" cy="854075"/>
          </a:xfrm>
          <a:solidFill>
            <a:schemeClr val="bg1">
              <a:lumMod val="85000"/>
            </a:schemeClr>
          </a:solidFill>
        </p:grpSpPr>
        <p:sp>
          <p:nvSpPr>
            <p:cNvPr id="11" name="Oval 9"/>
            <p:cNvSpPr>
              <a:spLocks noChangeArrowheads="1"/>
            </p:cNvSpPr>
            <p:nvPr/>
          </p:nvSpPr>
          <p:spPr bwMode="auto">
            <a:xfrm>
              <a:off x="3482975" y="2636838"/>
              <a:ext cx="274637" cy="274637"/>
            </a:xfrm>
            <a:prstGeom prst="ellipse">
              <a:avLst/>
            </a:prstGeom>
            <a:grp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Oval 10"/>
            <p:cNvSpPr>
              <a:spLocks noChangeArrowheads="1"/>
            </p:cNvSpPr>
            <p:nvPr/>
          </p:nvSpPr>
          <p:spPr bwMode="auto">
            <a:xfrm>
              <a:off x="4168775" y="2865438"/>
              <a:ext cx="274637" cy="274637"/>
            </a:xfrm>
            <a:prstGeom prst="ellipse">
              <a:avLst/>
            </a:prstGeom>
            <a:grp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Oval 11"/>
            <p:cNvSpPr>
              <a:spLocks noChangeArrowheads="1"/>
            </p:cNvSpPr>
            <p:nvPr/>
          </p:nvSpPr>
          <p:spPr bwMode="auto">
            <a:xfrm>
              <a:off x="4718050" y="2727325"/>
              <a:ext cx="273050" cy="274638"/>
            </a:xfrm>
            <a:prstGeom prst="ellipse">
              <a:avLst/>
            </a:prstGeom>
            <a:grp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Oval 12"/>
            <p:cNvSpPr>
              <a:spLocks noChangeArrowheads="1"/>
            </p:cNvSpPr>
            <p:nvPr/>
          </p:nvSpPr>
          <p:spPr bwMode="auto">
            <a:xfrm>
              <a:off x="4357687" y="2286000"/>
              <a:ext cx="274638" cy="274638"/>
            </a:xfrm>
            <a:prstGeom prst="ellipse">
              <a:avLst/>
            </a:prstGeom>
            <a:grp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Line 13"/>
            <p:cNvSpPr>
              <a:spLocks noChangeShapeType="1"/>
            </p:cNvSpPr>
            <p:nvPr/>
          </p:nvSpPr>
          <p:spPr bwMode="auto">
            <a:xfrm>
              <a:off x="4579937" y="2544763"/>
              <a:ext cx="138113" cy="228600"/>
            </a:xfrm>
            <a:prstGeom prst="line">
              <a:avLst/>
            </a:prstGeom>
            <a:grp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Line 14"/>
            <p:cNvSpPr>
              <a:spLocks noChangeShapeType="1"/>
            </p:cNvSpPr>
            <p:nvPr/>
          </p:nvSpPr>
          <p:spPr bwMode="auto">
            <a:xfrm flipH="1">
              <a:off x="4281487" y="2514600"/>
              <a:ext cx="138113" cy="366713"/>
            </a:xfrm>
            <a:prstGeom prst="line">
              <a:avLst/>
            </a:prstGeom>
            <a:grp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Line 15"/>
            <p:cNvSpPr>
              <a:spLocks noChangeShapeType="1"/>
            </p:cNvSpPr>
            <p:nvPr/>
          </p:nvSpPr>
          <p:spPr bwMode="auto">
            <a:xfrm flipH="1">
              <a:off x="3748087" y="2438400"/>
              <a:ext cx="593725" cy="273050"/>
            </a:xfrm>
            <a:prstGeom prst="line">
              <a:avLst/>
            </a:prstGeom>
            <a:grp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8" name="Group 16"/>
          <p:cNvGrpSpPr>
            <a:grpSpLocks/>
          </p:cNvGrpSpPr>
          <p:nvPr/>
        </p:nvGrpSpPr>
        <p:grpSpPr bwMode="auto">
          <a:xfrm>
            <a:off x="7542933" y="2477293"/>
            <a:ext cx="1509713" cy="868363"/>
            <a:chOff x="3504" y="3120"/>
            <a:chExt cx="1584" cy="912"/>
          </a:xfrm>
          <a:solidFill>
            <a:schemeClr val="bg1">
              <a:lumMod val="85000"/>
            </a:schemeClr>
          </a:solidFill>
        </p:grpSpPr>
        <p:grpSp>
          <p:nvGrpSpPr>
            <p:cNvPr id="19" name="Group 17"/>
            <p:cNvGrpSpPr>
              <a:grpSpLocks/>
            </p:cNvGrpSpPr>
            <p:nvPr/>
          </p:nvGrpSpPr>
          <p:grpSpPr bwMode="auto">
            <a:xfrm>
              <a:off x="3504" y="3120"/>
              <a:ext cx="1584" cy="912"/>
              <a:chOff x="0" y="2208"/>
              <a:chExt cx="1584" cy="912"/>
            </a:xfrm>
            <a:grpFill/>
          </p:grpSpPr>
          <p:grpSp>
            <p:nvGrpSpPr>
              <p:cNvPr id="23" name="Group 18"/>
              <p:cNvGrpSpPr>
                <a:grpSpLocks/>
              </p:cNvGrpSpPr>
              <p:nvPr/>
            </p:nvGrpSpPr>
            <p:grpSpPr bwMode="auto">
              <a:xfrm>
                <a:off x="0" y="2208"/>
                <a:ext cx="1584" cy="912"/>
                <a:chOff x="672" y="2256"/>
                <a:chExt cx="1584" cy="912"/>
              </a:xfrm>
              <a:grpFill/>
            </p:grpSpPr>
            <p:sp>
              <p:nvSpPr>
                <p:cNvPr id="27" name="Oval 19"/>
                <p:cNvSpPr>
                  <a:spLocks noChangeArrowheads="1"/>
                </p:cNvSpPr>
                <p:nvPr/>
              </p:nvSpPr>
              <p:spPr bwMode="auto">
                <a:xfrm>
                  <a:off x="672" y="2640"/>
                  <a:ext cx="288" cy="288"/>
                </a:xfrm>
                <a:prstGeom prst="ellipse">
                  <a:avLst/>
                </a:prstGeom>
                <a:grp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endParaRPr lang="en-US"/>
                </a:p>
              </p:txBody>
            </p:sp>
            <p:sp>
              <p:nvSpPr>
                <p:cNvPr id="28" name="Oval 20"/>
                <p:cNvSpPr>
                  <a:spLocks noChangeArrowheads="1"/>
                </p:cNvSpPr>
                <p:nvPr/>
              </p:nvSpPr>
              <p:spPr bwMode="auto">
                <a:xfrm>
                  <a:off x="1392" y="2880"/>
                  <a:ext cx="288" cy="288"/>
                </a:xfrm>
                <a:prstGeom prst="ellipse">
                  <a:avLst/>
                </a:prstGeom>
                <a:grp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endParaRPr lang="en-US"/>
                </a:p>
              </p:txBody>
            </p:sp>
            <p:sp>
              <p:nvSpPr>
                <p:cNvPr id="29" name="Oval 21"/>
                <p:cNvSpPr>
                  <a:spLocks noChangeArrowheads="1"/>
                </p:cNvSpPr>
                <p:nvPr/>
              </p:nvSpPr>
              <p:spPr bwMode="auto">
                <a:xfrm>
                  <a:off x="1968" y="2736"/>
                  <a:ext cx="288" cy="288"/>
                </a:xfrm>
                <a:prstGeom prst="ellipse">
                  <a:avLst/>
                </a:prstGeom>
                <a:grp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endParaRPr lang="en-US"/>
                </a:p>
              </p:txBody>
            </p:sp>
            <p:sp>
              <p:nvSpPr>
                <p:cNvPr id="30" name="Oval 22"/>
                <p:cNvSpPr>
                  <a:spLocks noChangeArrowheads="1"/>
                </p:cNvSpPr>
                <p:nvPr/>
              </p:nvSpPr>
              <p:spPr bwMode="auto">
                <a:xfrm>
                  <a:off x="1584" y="2256"/>
                  <a:ext cx="288" cy="288"/>
                </a:xfrm>
                <a:prstGeom prst="ellipse">
                  <a:avLst/>
                </a:prstGeom>
                <a:grp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endParaRPr lang="en-US"/>
                </a:p>
              </p:txBody>
            </p:sp>
          </p:grpSp>
          <p:sp>
            <p:nvSpPr>
              <p:cNvPr id="24" name="Line 23"/>
              <p:cNvSpPr>
                <a:spLocks noChangeShapeType="1"/>
              </p:cNvSpPr>
              <p:nvPr/>
            </p:nvSpPr>
            <p:spPr bwMode="auto">
              <a:xfrm>
                <a:off x="1152" y="2496"/>
                <a:ext cx="144" cy="240"/>
              </a:xfrm>
              <a:prstGeom prst="line">
                <a:avLst/>
              </a:prstGeom>
              <a:grp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25" name="Line 24"/>
              <p:cNvSpPr>
                <a:spLocks noChangeShapeType="1"/>
              </p:cNvSpPr>
              <p:nvPr/>
            </p:nvSpPr>
            <p:spPr bwMode="auto">
              <a:xfrm flipH="1">
                <a:off x="864" y="2448"/>
                <a:ext cx="144" cy="384"/>
              </a:xfrm>
              <a:prstGeom prst="line">
                <a:avLst/>
              </a:prstGeom>
              <a:grp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26" name="Line 25"/>
              <p:cNvSpPr>
                <a:spLocks noChangeShapeType="1"/>
              </p:cNvSpPr>
              <p:nvPr/>
            </p:nvSpPr>
            <p:spPr bwMode="auto">
              <a:xfrm flipH="1">
                <a:off x="288" y="2400"/>
                <a:ext cx="624" cy="288"/>
              </a:xfrm>
              <a:prstGeom prst="line">
                <a:avLst/>
              </a:prstGeom>
              <a:grp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/>
              </a:p>
            </p:txBody>
          </p:sp>
        </p:grpSp>
        <p:sp>
          <p:nvSpPr>
            <p:cNvPr id="20" name="Line 26"/>
            <p:cNvSpPr>
              <a:spLocks noChangeShapeType="1"/>
            </p:cNvSpPr>
            <p:nvPr/>
          </p:nvSpPr>
          <p:spPr bwMode="auto">
            <a:xfrm>
              <a:off x="3792" y="3744"/>
              <a:ext cx="384" cy="144"/>
            </a:xfrm>
            <a:prstGeom prst="line">
              <a:avLst/>
            </a:prstGeom>
            <a:grp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21" name="Line 27"/>
            <p:cNvSpPr>
              <a:spLocks noChangeShapeType="1"/>
            </p:cNvSpPr>
            <p:nvPr/>
          </p:nvSpPr>
          <p:spPr bwMode="auto">
            <a:xfrm flipV="1">
              <a:off x="4512" y="3840"/>
              <a:ext cx="288" cy="48"/>
            </a:xfrm>
            <a:prstGeom prst="line">
              <a:avLst/>
            </a:prstGeom>
            <a:grp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22" name="Line 28"/>
            <p:cNvSpPr>
              <a:spLocks noChangeShapeType="1"/>
            </p:cNvSpPr>
            <p:nvPr/>
          </p:nvSpPr>
          <p:spPr bwMode="auto">
            <a:xfrm>
              <a:off x="3840" y="3648"/>
              <a:ext cx="960" cy="96"/>
            </a:xfrm>
            <a:prstGeom prst="line">
              <a:avLst/>
            </a:prstGeom>
            <a:grp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</p:grpSp>
      <p:grpSp>
        <p:nvGrpSpPr>
          <p:cNvPr id="31" name="Group 29"/>
          <p:cNvGrpSpPr>
            <a:grpSpLocks/>
          </p:cNvGrpSpPr>
          <p:nvPr/>
        </p:nvGrpSpPr>
        <p:grpSpPr bwMode="auto">
          <a:xfrm>
            <a:off x="6856700" y="1354501"/>
            <a:ext cx="2012950" cy="868363"/>
            <a:chOff x="2544" y="2016"/>
            <a:chExt cx="2112" cy="912"/>
          </a:xfrm>
          <a:solidFill>
            <a:schemeClr val="bg1">
              <a:lumMod val="85000"/>
            </a:schemeClr>
          </a:solidFill>
        </p:grpSpPr>
        <p:grpSp>
          <p:nvGrpSpPr>
            <p:cNvPr id="32" name="Group 30"/>
            <p:cNvGrpSpPr>
              <a:grpSpLocks/>
            </p:cNvGrpSpPr>
            <p:nvPr/>
          </p:nvGrpSpPr>
          <p:grpSpPr bwMode="auto">
            <a:xfrm>
              <a:off x="2544" y="2016"/>
              <a:ext cx="1584" cy="912"/>
              <a:chOff x="0" y="2208"/>
              <a:chExt cx="1584" cy="912"/>
            </a:xfrm>
            <a:grpFill/>
          </p:grpSpPr>
          <p:grpSp>
            <p:nvGrpSpPr>
              <p:cNvPr id="35" name="Group 31"/>
              <p:cNvGrpSpPr>
                <a:grpSpLocks/>
              </p:cNvGrpSpPr>
              <p:nvPr/>
            </p:nvGrpSpPr>
            <p:grpSpPr bwMode="auto">
              <a:xfrm>
                <a:off x="0" y="2208"/>
                <a:ext cx="1584" cy="912"/>
                <a:chOff x="672" y="2256"/>
                <a:chExt cx="1584" cy="912"/>
              </a:xfrm>
              <a:grpFill/>
            </p:grpSpPr>
            <p:sp>
              <p:nvSpPr>
                <p:cNvPr id="39" name="Oval 32"/>
                <p:cNvSpPr>
                  <a:spLocks noChangeArrowheads="1"/>
                </p:cNvSpPr>
                <p:nvPr/>
              </p:nvSpPr>
              <p:spPr bwMode="auto">
                <a:xfrm>
                  <a:off x="672" y="2640"/>
                  <a:ext cx="288" cy="288"/>
                </a:xfrm>
                <a:prstGeom prst="ellipse">
                  <a:avLst/>
                </a:prstGeom>
                <a:grp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endParaRPr lang="en-US"/>
                </a:p>
              </p:txBody>
            </p:sp>
            <p:sp>
              <p:nvSpPr>
                <p:cNvPr id="40" name="Oval 33"/>
                <p:cNvSpPr>
                  <a:spLocks noChangeArrowheads="1"/>
                </p:cNvSpPr>
                <p:nvPr/>
              </p:nvSpPr>
              <p:spPr bwMode="auto">
                <a:xfrm>
                  <a:off x="1392" y="2880"/>
                  <a:ext cx="288" cy="288"/>
                </a:xfrm>
                <a:prstGeom prst="ellipse">
                  <a:avLst/>
                </a:prstGeom>
                <a:grp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endParaRPr lang="en-US"/>
                </a:p>
              </p:txBody>
            </p:sp>
            <p:sp>
              <p:nvSpPr>
                <p:cNvPr id="41" name="Oval 34"/>
                <p:cNvSpPr>
                  <a:spLocks noChangeArrowheads="1"/>
                </p:cNvSpPr>
                <p:nvPr/>
              </p:nvSpPr>
              <p:spPr bwMode="auto">
                <a:xfrm>
                  <a:off x="1968" y="2736"/>
                  <a:ext cx="288" cy="288"/>
                </a:xfrm>
                <a:prstGeom prst="ellipse">
                  <a:avLst/>
                </a:prstGeom>
                <a:grp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endParaRPr lang="en-US"/>
                </a:p>
              </p:txBody>
            </p:sp>
            <p:sp>
              <p:nvSpPr>
                <p:cNvPr id="42" name="Oval 35"/>
                <p:cNvSpPr>
                  <a:spLocks noChangeArrowheads="1"/>
                </p:cNvSpPr>
                <p:nvPr/>
              </p:nvSpPr>
              <p:spPr bwMode="auto">
                <a:xfrm>
                  <a:off x="1584" y="2256"/>
                  <a:ext cx="288" cy="288"/>
                </a:xfrm>
                <a:prstGeom prst="ellipse">
                  <a:avLst/>
                </a:prstGeom>
                <a:grpFill/>
                <a:ln w="1270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endParaRPr lang="en-US"/>
                </a:p>
              </p:txBody>
            </p:sp>
          </p:grpSp>
          <p:sp>
            <p:nvSpPr>
              <p:cNvPr id="36" name="Line 36"/>
              <p:cNvSpPr>
                <a:spLocks noChangeShapeType="1"/>
              </p:cNvSpPr>
              <p:nvPr/>
            </p:nvSpPr>
            <p:spPr bwMode="auto">
              <a:xfrm>
                <a:off x="1152" y="2496"/>
                <a:ext cx="144" cy="240"/>
              </a:xfrm>
              <a:prstGeom prst="line">
                <a:avLst/>
              </a:prstGeom>
              <a:grp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37" name="Line 37"/>
              <p:cNvSpPr>
                <a:spLocks noChangeShapeType="1"/>
              </p:cNvSpPr>
              <p:nvPr/>
            </p:nvSpPr>
            <p:spPr bwMode="auto">
              <a:xfrm flipH="1">
                <a:off x="864" y="2448"/>
                <a:ext cx="144" cy="384"/>
              </a:xfrm>
              <a:prstGeom prst="line">
                <a:avLst/>
              </a:prstGeom>
              <a:grp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/>
              </a:p>
            </p:txBody>
          </p:sp>
          <p:sp>
            <p:nvSpPr>
              <p:cNvPr id="38" name="Line 38"/>
              <p:cNvSpPr>
                <a:spLocks noChangeShapeType="1"/>
              </p:cNvSpPr>
              <p:nvPr/>
            </p:nvSpPr>
            <p:spPr bwMode="auto">
              <a:xfrm flipH="1">
                <a:off x="288" y="2400"/>
                <a:ext cx="624" cy="288"/>
              </a:xfrm>
              <a:prstGeom prst="line">
                <a:avLst/>
              </a:prstGeom>
              <a:grp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endParaRPr lang="en-US"/>
              </a:p>
            </p:txBody>
          </p:sp>
        </p:grpSp>
        <p:sp>
          <p:nvSpPr>
            <p:cNvPr id="33" name="Oval 39"/>
            <p:cNvSpPr>
              <a:spLocks noChangeArrowheads="1"/>
            </p:cNvSpPr>
            <p:nvPr/>
          </p:nvSpPr>
          <p:spPr bwMode="auto">
            <a:xfrm>
              <a:off x="4368" y="2256"/>
              <a:ext cx="288" cy="288"/>
            </a:xfrm>
            <a:prstGeom prst="ellipse">
              <a:avLst/>
            </a:prstGeom>
            <a:grp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  <p:sp>
          <p:nvSpPr>
            <p:cNvPr id="34" name="Line 40"/>
            <p:cNvSpPr>
              <a:spLocks noChangeShapeType="1"/>
            </p:cNvSpPr>
            <p:nvPr/>
          </p:nvSpPr>
          <p:spPr bwMode="auto">
            <a:xfrm>
              <a:off x="3744" y="2160"/>
              <a:ext cx="624" cy="144"/>
            </a:xfrm>
            <a:prstGeom prst="line">
              <a:avLst/>
            </a:prstGeom>
            <a:grpFill/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en-US"/>
            </a:p>
          </p:txBody>
        </p:sp>
      </p:grpSp>
      <p:sp>
        <p:nvSpPr>
          <p:cNvPr id="43" name="Rectangle 3"/>
          <p:cNvSpPr txBox="1">
            <a:spLocks noChangeArrowheads="1"/>
          </p:cNvSpPr>
          <p:nvPr/>
        </p:nvSpPr>
        <p:spPr bwMode="auto">
          <a:xfrm>
            <a:off x="20596" y="2164014"/>
            <a:ext cx="3462380" cy="1142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65" charset="-128"/>
                <a:cs typeface="Book Antiqua" pitchFamily="18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0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 typeface="Wingdings" pitchFamily="2" charset="2"/>
              <a:buNone/>
              <a:defRPr/>
            </a:pPr>
            <a:r>
              <a:rPr lang="en-US" b="1" kern="0" dirty="0" smtClean="0">
                <a:solidFill>
                  <a:srgbClr val="0070C0"/>
                </a:solidFill>
              </a:rPr>
              <a:t>The whole is greater than the sum of the parts. 2 &gt; 1+1.</a:t>
            </a:r>
          </a:p>
        </p:txBody>
      </p:sp>
      <p:sp>
        <p:nvSpPr>
          <p:cNvPr id="45" name="Rectangle 3"/>
          <p:cNvSpPr txBox="1">
            <a:spLocks noChangeArrowheads="1"/>
          </p:cNvSpPr>
          <p:nvPr/>
        </p:nvSpPr>
        <p:spPr bwMode="auto">
          <a:xfrm>
            <a:off x="304800" y="1622928"/>
            <a:ext cx="3027363" cy="434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65" charset="-128"/>
                <a:cs typeface="Book Antiqua" pitchFamily="18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0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kern="0" dirty="0" smtClean="0"/>
              <a:t>How systems grow?</a:t>
            </a:r>
            <a:endParaRPr lang="en-US" i="1" kern="0" dirty="0" smtClean="0"/>
          </a:p>
          <a:p>
            <a:pPr>
              <a:spcBef>
                <a:spcPct val="0"/>
              </a:spcBef>
              <a:buClrTx/>
              <a:buSzTx/>
              <a:buFont typeface="Wingdings" pitchFamily="2" charset="2"/>
              <a:buNone/>
              <a:defRPr/>
            </a:pPr>
            <a:endParaRPr lang="en-US" i="1" kern="0" dirty="0" smtClean="0"/>
          </a:p>
          <a:p>
            <a:pPr>
              <a:spcBef>
                <a:spcPct val="0"/>
              </a:spcBef>
              <a:buClrTx/>
              <a:buSzTx/>
              <a:buFont typeface="Wingdings" pitchFamily="2" charset="2"/>
              <a:buNone/>
              <a:defRPr/>
            </a:pPr>
            <a:endParaRPr lang="en-US" i="1" kern="0" dirty="0" smtClean="0"/>
          </a:p>
          <a:p>
            <a:pPr>
              <a:spcBef>
                <a:spcPct val="0"/>
              </a:spcBef>
              <a:buClrTx/>
              <a:buSzTx/>
              <a:buFont typeface="Wingdings" pitchFamily="2" charset="2"/>
              <a:buNone/>
              <a:defRPr/>
            </a:pPr>
            <a:endParaRPr lang="en-US" i="1" kern="0" dirty="0" smtClean="0"/>
          </a:p>
          <a:p>
            <a:pPr>
              <a:spcBef>
                <a:spcPct val="0"/>
              </a:spcBef>
              <a:buClrTx/>
              <a:buSzTx/>
              <a:buFont typeface="Wingdings" pitchFamily="2" charset="2"/>
              <a:buNone/>
              <a:defRPr/>
            </a:pPr>
            <a:endParaRPr lang="en-US" i="1" kern="0" dirty="0" smtClean="0"/>
          </a:p>
        </p:txBody>
      </p:sp>
      <p:sp>
        <p:nvSpPr>
          <p:cNvPr id="48" name="Rectangle 3"/>
          <p:cNvSpPr txBox="1">
            <a:spLocks noChangeArrowheads="1"/>
          </p:cNvSpPr>
          <p:nvPr/>
        </p:nvSpPr>
        <p:spPr bwMode="auto">
          <a:xfrm>
            <a:off x="99209" y="4495800"/>
            <a:ext cx="9040027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65" charset="-128"/>
                <a:cs typeface="Book Antiqua" pitchFamily="18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0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 marL="0" indent="0">
              <a:spcBef>
                <a:spcPct val="0"/>
              </a:spcBef>
              <a:buClrTx/>
              <a:buSzTx/>
              <a:buFont typeface="Wingdings" pitchFamily="2" charset="2"/>
              <a:buNone/>
              <a:defRPr/>
            </a:pPr>
            <a:r>
              <a:rPr lang="en-US" b="1" kern="0" dirty="0" smtClean="0">
                <a:solidFill>
                  <a:srgbClr val="000078"/>
                </a:solidFill>
              </a:rPr>
              <a:t>Principle: </a:t>
            </a:r>
            <a:r>
              <a:rPr lang="en-US" kern="0" dirty="0" smtClean="0">
                <a:solidFill>
                  <a:srgbClr val="000078"/>
                </a:solidFill>
              </a:rPr>
              <a:t>Performance measure of                                               Sub-systems must be linked to the                                       performance measure of the total system.                      Performance of a sub-system must be measured in terms of its impact on the performance of the total system </a:t>
            </a:r>
            <a:endParaRPr lang="en-US" b="1" kern="0" dirty="0">
              <a:solidFill>
                <a:srgbClr val="000078"/>
              </a:solidFill>
            </a:endParaRPr>
          </a:p>
        </p:txBody>
      </p:sp>
      <p:sp>
        <p:nvSpPr>
          <p:cNvPr id="44" name="Rectangle 3"/>
          <p:cNvSpPr txBox="1">
            <a:spLocks noChangeArrowheads="1"/>
          </p:cNvSpPr>
          <p:nvPr/>
        </p:nvSpPr>
        <p:spPr bwMode="auto">
          <a:xfrm>
            <a:off x="99210" y="3657601"/>
            <a:ext cx="8826356" cy="1142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65" charset="-128"/>
                <a:cs typeface="Book Antiqua" pitchFamily="18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0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 marL="342900" lvl="2" indent="-342900">
              <a:spcBef>
                <a:spcPct val="0"/>
              </a:spcBef>
              <a:buClrTx/>
              <a:buSzTx/>
              <a:buNone/>
              <a:defRPr/>
            </a:pPr>
            <a:r>
              <a:rPr lang="en-US" sz="2400" dirty="0" smtClean="0">
                <a:solidFill>
                  <a:srgbClr val="C00000"/>
                </a:solidFill>
              </a:rPr>
              <a:t>Systems </a:t>
            </a:r>
            <a:r>
              <a:rPr lang="en-US" sz="2400" dirty="0">
                <a:solidFill>
                  <a:srgbClr val="C00000"/>
                </a:solidFill>
              </a:rPr>
              <a:t>approach and; Sales, Purchasing, and </a:t>
            </a:r>
            <a:r>
              <a:rPr lang="en-US" sz="2400" dirty="0" smtClean="0">
                <a:solidFill>
                  <a:srgbClr val="C00000"/>
                </a:solidFill>
              </a:rPr>
              <a:t>Production.</a:t>
            </a:r>
          </a:p>
          <a:p>
            <a:pPr marL="342900" lvl="2" indent="-342900">
              <a:spcBef>
                <a:spcPct val="0"/>
              </a:spcBef>
              <a:buClrTx/>
              <a:buSzTx/>
              <a:buNone/>
              <a:defRPr/>
            </a:pPr>
            <a:r>
              <a:rPr lang="en-US" sz="2400" dirty="0" smtClean="0">
                <a:solidFill>
                  <a:srgbClr val="C00000"/>
                </a:solidFill>
              </a:rPr>
              <a:t>A serial system with two stations. </a:t>
            </a:r>
            <a:endParaRPr lang="en-US" sz="2400" dirty="0">
              <a:solidFill>
                <a:srgbClr val="C00000"/>
              </a:solidFill>
            </a:endParaRPr>
          </a:p>
        </p:txBody>
      </p:sp>
      <p:pic>
        <p:nvPicPr>
          <p:cNvPr id="1026" name="Picture 2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1" y="1994348"/>
            <a:ext cx="1802198" cy="1704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54" name="Ink 53"/>
              <p14:cNvContentPartPr/>
              <p14:nvPr/>
            </p14:nvContentPartPr>
            <p14:xfrm>
              <a:off x="4978240" y="4998720"/>
              <a:ext cx="360" cy="360"/>
            </p14:xfrm>
          </p:contentPart>
        </mc:Choice>
        <mc:Fallback xmlns="">
          <p:pic>
            <p:nvPicPr>
              <p:cNvPr id="54" name="Ink 53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966360" y="4986840"/>
                <a:ext cx="24120" cy="24120"/>
              </a:xfrm>
              <a:prstGeom prst="rect">
                <a:avLst/>
              </a:prstGeom>
            </p:spPr>
          </p:pic>
        </mc:Fallback>
      </mc:AlternateContent>
      <p:sp>
        <p:nvSpPr>
          <p:cNvPr id="55" name="SMARTInkShape-39"/>
          <p:cNvSpPr/>
          <p:nvPr/>
        </p:nvSpPr>
        <p:spPr bwMode="auto">
          <a:xfrm>
            <a:off x="3303987" y="5018486"/>
            <a:ext cx="98051" cy="133573"/>
          </a:xfrm>
          <a:custGeom>
            <a:avLst/>
            <a:gdLst/>
            <a:ahLst/>
            <a:cxnLst/>
            <a:rect l="0" t="0" r="0" b="0"/>
            <a:pathLst>
              <a:path w="98051" h="133573">
                <a:moveTo>
                  <a:pt x="8927" y="8928"/>
                </a:moveTo>
                <a:lnTo>
                  <a:pt x="8927" y="4188"/>
                </a:lnTo>
                <a:lnTo>
                  <a:pt x="7935" y="2790"/>
                </a:lnTo>
                <a:lnTo>
                  <a:pt x="6281" y="1860"/>
                </a:lnTo>
                <a:lnTo>
                  <a:pt x="0" y="0"/>
                </a:lnTo>
                <a:lnTo>
                  <a:pt x="4739" y="4739"/>
                </a:lnTo>
                <a:lnTo>
                  <a:pt x="7066" y="9713"/>
                </a:lnTo>
                <a:lnTo>
                  <a:pt x="7686" y="12427"/>
                </a:lnTo>
                <a:lnTo>
                  <a:pt x="9092" y="14238"/>
                </a:lnTo>
                <a:lnTo>
                  <a:pt x="37574" y="33093"/>
                </a:lnTo>
                <a:lnTo>
                  <a:pt x="80829" y="43337"/>
                </a:lnTo>
                <a:lnTo>
                  <a:pt x="97636" y="44613"/>
                </a:lnTo>
                <a:lnTo>
                  <a:pt x="98050" y="49378"/>
                </a:lnTo>
                <a:lnTo>
                  <a:pt x="95501" y="54356"/>
                </a:lnTo>
                <a:lnTo>
                  <a:pt x="92053" y="59876"/>
                </a:lnTo>
                <a:lnTo>
                  <a:pt x="89119" y="68562"/>
                </a:lnTo>
                <a:lnTo>
                  <a:pt x="84917" y="74458"/>
                </a:lnTo>
                <a:lnTo>
                  <a:pt x="77097" y="77739"/>
                </a:lnTo>
                <a:lnTo>
                  <a:pt x="67998" y="80190"/>
                </a:lnTo>
                <a:lnTo>
                  <a:pt x="60647" y="84587"/>
                </a:lnTo>
                <a:lnTo>
                  <a:pt x="19997" y="123151"/>
                </a:lnTo>
                <a:lnTo>
                  <a:pt x="16162" y="124186"/>
                </a:lnTo>
                <a:lnTo>
                  <a:pt x="10356" y="124850"/>
                </a:lnTo>
                <a:lnTo>
                  <a:pt x="12208" y="127587"/>
                </a:lnTo>
                <a:lnTo>
                  <a:pt x="16741" y="132688"/>
                </a:lnTo>
                <a:lnTo>
                  <a:pt x="22267" y="133572"/>
                </a:lnTo>
                <a:lnTo>
                  <a:pt x="27424" y="131131"/>
                </a:lnTo>
                <a:lnTo>
                  <a:pt x="35716" y="125014"/>
                </a:lnTo>
              </a:path>
            </a:pathLst>
          </a:custGeom>
          <a:solidFill>
            <a:schemeClr val="accent1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5165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build="p"/>
      <p:bldP spid="48" grpId="0" build="p"/>
      <p:bldP spid="4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Systems-Thinking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We do not have questions on these videos in our quizzes. You may watch them at your own will.</a:t>
            </a:r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Deming-</a:t>
            </a:r>
            <a:r>
              <a:rPr lang="en-US" dirty="0" err="1" smtClean="0">
                <a:hlinkClick r:id="rId2"/>
              </a:rPr>
              <a:t>Ackoff</a:t>
            </a:r>
            <a:r>
              <a:rPr lang="en-US" dirty="0" smtClean="0">
                <a:hlinkClick r:id="rId2"/>
              </a:rPr>
              <a:t> on Systems Thinking in Education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hlinkClick r:id="rId3"/>
              </a:rPr>
              <a:t>Three truth about Systems Thinking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976881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748972" cy="8636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Product Attributes &amp; Process Competencies</a:t>
            </a:r>
          </a:p>
        </p:txBody>
      </p:sp>
      <p:graphicFrame>
        <p:nvGraphicFramePr>
          <p:cNvPr id="170008" name="Group 2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4217268562"/>
              </p:ext>
            </p:extLst>
          </p:nvPr>
        </p:nvGraphicFramePr>
        <p:xfrm>
          <a:off x="914400" y="2533650"/>
          <a:ext cx="7239000" cy="3337560"/>
        </p:xfrm>
        <a:graphic>
          <a:graphicData uri="http://schemas.openxmlformats.org/drawingml/2006/table">
            <a:tbl>
              <a:tblPr/>
              <a:tblGrid>
                <a:gridCol w="3581400"/>
                <a:gridCol w="3657600"/>
              </a:tblGrid>
              <a:tr h="6667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Product Attribute (External)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Process Competency (Internal)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26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Price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Response time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Flow time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Variety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Flexibility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65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Quality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Book Antiqua" pitchFamily="18" charset="0"/>
                        </a:rPr>
                        <a:t>Quality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6200" y="990600"/>
            <a:ext cx="889248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65" charset="-128"/>
                <a:cs typeface="Book Antiqua" pitchFamily="18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0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 marL="0" indent="0">
              <a:lnSpc>
                <a:spcPct val="80000"/>
              </a:lnSpc>
              <a:buNone/>
            </a:pPr>
            <a:r>
              <a:rPr lang="en-US" dirty="0" smtClean="0"/>
              <a:t>Customers </a:t>
            </a:r>
            <a:r>
              <a:rPr lang="en-US" dirty="0" smtClean="0">
                <a:sym typeface="Wingdings" pitchFamily="2" charset="2"/>
              </a:rPr>
              <a:t> </a:t>
            </a:r>
            <a:r>
              <a:rPr lang="en-US" dirty="0" smtClean="0"/>
              <a:t> </a:t>
            </a:r>
            <a:r>
              <a:rPr lang="en-US" dirty="0"/>
              <a:t>Define </a:t>
            </a:r>
            <a:r>
              <a:rPr lang="en-US" dirty="0" smtClean="0"/>
              <a:t>product </a:t>
            </a:r>
            <a:r>
              <a:rPr lang="en-US" dirty="0"/>
              <a:t>a</a:t>
            </a:r>
            <a:r>
              <a:rPr lang="en-US" dirty="0" smtClean="0"/>
              <a:t>ttributes</a:t>
            </a:r>
            <a:r>
              <a:rPr lang="en-US" dirty="0"/>
              <a:t>. </a:t>
            </a:r>
            <a:endParaRPr lang="en-US" dirty="0" smtClean="0"/>
          </a:p>
          <a:p>
            <a:pPr marL="0" indent="0">
              <a:lnSpc>
                <a:spcPct val="80000"/>
              </a:lnSpc>
              <a:buNone/>
            </a:pPr>
            <a:r>
              <a:rPr lang="en-US" dirty="0" smtClean="0"/>
              <a:t>Operation Managers </a:t>
            </a:r>
            <a:r>
              <a:rPr lang="en-US" dirty="0" smtClean="0">
                <a:sym typeface="Wingdings" pitchFamily="2" charset="2"/>
              </a:rPr>
              <a:t> </a:t>
            </a:r>
            <a:r>
              <a:rPr lang="en-US" dirty="0" smtClean="0"/>
              <a:t> </a:t>
            </a:r>
            <a:r>
              <a:rPr lang="en-US" dirty="0"/>
              <a:t>Create </a:t>
            </a:r>
            <a:r>
              <a:rPr lang="en-US" dirty="0" smtClean="0"/>
              <a:t>process </a:t>
            </a:r>
            <a:r>
              <a:rPr lang="en-US" dirty="0"/>
              <a:t>c</a:t>
            </a:r>
            <a:r>
              <a:rPr lang="en-US" dirty="0" smtClean="0"/>
              <a:t>ompetencies </a:t>
            </a:r>
            <a:r>
              <a:rPr lang="en-US" dirty="0"/>
              <a:t>to meet  </a:t>
            </a:r>
            <a:r>
              <a:rPr lang="en-US" dirty="0" smtClean="0"/>
              <a:t>and exceed </a:t>
            </a:r>
            <a:r>
              <a:rPr lang="en-US" dirty="0"/>
              <a:t>c</a:t>
            </a:r>
            <a:r>
              <a:rPr lang="en-US" dirty="0" smtClean="0"/>
              <a:t>ustomer </a:t>
            </a:r>
            <a:r>
              <a:rPr lang="en-US" dirty="0"/>
              <a:t>e</a:t>
            </a:r>
            <a:r>
              <a:rPr lang="en-US" dirty="0" smtClean="0"/>
              <a:t>xpectations.</a:t>
            </a:r>
            <a:r>
              <a:rPr lang="en-US" kern="1200" dirty="0" smtClean="0"/>
              <a:t>	</a:t>
            </a:r>
          </a:p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endParaRPr lang="en-US" sz="2000" kern="0" dirty="0" smtClean="0"/>
          </a:p>
        </p:txBody>
      </p:sp>
    </p:spTree>
    <p:extLst>
      <p:ext uri="{BB962C8B-B14F-4D97-AF65-F5344CB8AC3E}">
        <p14:creationId xmlns:p14="http://schemas.microsoft.com/office/powerpoint/2010/main" val="4074447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 smtClean="0"/>
              <a:t>Product Attributes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27296" y="914400"/>
            <a:ext cx="9171296" cy="5589240"/>
          </a:xfrm>
        </p:spPr>
        <p:txBody>
          <a:bodyPr/>
          <a:lstStyle/>
          <a:p>
            <a:pPr marL="533400" indent="-533400">
              <a:buFont typeface="Wingdings" pitchFamily="2" charset="2"/>
              <a:buNone/>
            </a:pPr>
            <a:r>
              <a:rPr lang="en-US" sz="2200" dirty="0" smtClean="0">
                <a:solidFill>
                  <a:srgbClr val="A50023"/>
                </a:solidFill>
                <a:latin typeface="Book Antiqua" pitchFamily="18" charset="0"/>
              </a:rPr>
              <a:t>Product Price (cost for customer): </a:t>
            </a:r>
            <a:r>
              <a:rPr lang="en-US" sz="2200" dirty="0" smtClean="0">
                <a:solidFill>
                  <a:schemeClr val="tx1"/>
                </a:solidFill>
                <a:latin typeface="Book Antiqua" pitchFamily="18" charset="0"/>
              </a:rPr>
              <a:t>purchase </a:t>
            </a:r>
            <a:r>
              <a:rPr lang="en-US" sz="2200" dirty="0" smtClean="0">
                <a:latin typeface="Book Antiqua" pitchFamily="18" charset="0"/>
              </a:rPr>
              <a:t>price</a:t>
            </a:r>
            <a:r>
              <a:rPr lang="en-US" sz="2200" b="1" dirty="0" smtClean="0">
                <a:latin typeface="Book Antiqua" pitchFamily="18" charset="0"/>
              </a:rPr>
              <a:t>,</a:t>
            </a:r>
            <a:r>
              <a:rPr lang="en-US" sz="2200" dirty="0" smtClean="0">
                <a:latin typeface="Book Antiqua" pitchFamily="18" charset="0"/>
              </a:rPr>
              <a:t> service</a:t>
            </a:r>
            <a:r>
              <a:rPr lang="en-US" sz="2200" dirty="0" smtClean="0">
                <a:solidFill>
                  <a:schemeClr val="tx1"/>
                </a:solidFill>
                <a:latin typeface="Book Antiqua" pitchFamily="18" charset="0"/>
              </a:rPr>
              <a:t>, maintenance, repair, insurance, and disposal costs. </a:t>
            </a:r>
            <a:r>
              <a:rPr lang="en-US" sz="2200" dirty="0" smtClean="0">
                <a:solidFill>
                  <a:srgbClr val="A50023"/>
                </a:solidFill>
                <a:latin typeface="Book Antiqua" pitchFamily="18" charset="0"/>
              </a:rPr>
              <a:t>Total cost of ownership</a:t>
            </a:r>
            <a:r>
              <a:rPr lang="en-US" sz="2200" dirty="0" smtClean="0">
                <a:solidFill>
                  <a:schemeClr val="tx1"/>
                </a:solidFill>
                <a:latin typeface="Book Antiqua" pitchFamily="18" charset="0"/>
              </a:rPr>
              <a:t>. </a:t>
            </a:r>
          </a:p>
          <a:p>
            <a:pPr marL="533400" indent="-533400">
              <a:buNone/>
            </a:pPr>
            <a:r>
              <a:rPr lang="en-US" sz="2200" dirty="0" smtClean="0">
                <a:solidFill>
                  <a:srgbClr val="A50023"/>
                </a:solidFill>
                <a:latin typeface="Book Antiqua" pitchFamily="18" charset="0"/>
              </a:rPr>
              <a:t>Product Delivery-response time: </a:t>
            </a:r>
            <a:r>
              <a:rPr lang="en-US" sz="2200" dirty="0" smtClean="0">
                <a:solidFill>
                  <a:schemeClr val="tx1"/>
                </a:solidFill>
                <a:latin typeface="Book Antiqua" pitchFamily="18" charset="0"/>
              </a:rPr>
              <a:t>total time before receiving the product. Is the product on shelves, in a distribution center, or somewhere along the production line. </a:t>
            </a:r>
            <a:r>
              <a:rPr lang="en-US" sz="2200" dirty="0" smtClean="0">
                <a:solidFill>
                  <a:srgbClr val="A50023"/>
                </a:solidFill>
                <a:latin typeface="Book Antiqua" pitchFamily="18" charset="0"/>
              </a:rPr>
              <a:t>Reliability in response time?  Low standard deviation. </a:t>
            </a:r>
          </a:p>
          <a:p>
            <a:pPr marL="533400" indent="-533400">
              <a:buNone/>
            </a:pPr>
            <a:r>
              <a:rPr lang="en-US" sz="2200" dirty="0" smtClean="0">
                <a:solidFill>
                  <a:srgbClr val="A50023"/>
                </a:solidFill>
                <a:latin typeface="Book Antiqua" pitchFamily="18" charset="0"/>
              </a:rPr>
              <a:t>Product Variety: </a:t>
            </a:r>
            <a:r>
              <a:rPr lang="en-US" sz="2200" dirty="0">
                <a:solidFill>
                  <a:schemeClr val="tx1"/>
                </a:solidFill>
                <a:latin typeface="Book Antiqua" pitchFamily="18" charset="0"/>
              </a:rPr>
              <a:t>the choices offered to the customer: At a lower level; options offered for a particular model, colors, styles. At a higher level; number of product lines and </a:t>
            </a:r>
            <a:r>
              <a:rPr lang="en-US" sz="2200" dirty="0" smtClean="0">
                <a:solidFill>
                  <a:schemeClr val="tx1"/>
                </a:solidFill>
                <a:latin typeface="Book Antiqua" pitchFamily="18" charset="0"/>
              </a:rPr>
              <a:t>product families</a:t>
            </a:r>
            <a:r>
              <a:rPr lang="en-US" sz="2200" dirty="0">
                <a:solidFill>
                  <a:schemeClr val="tx1"/>
                </a:solidFill>
                <a:latin typeface="Book Antiqua" pitchFamily="18" charset="0"/>
              </a:rPr>
              <a:t>.   </a:t>
            </a:r>
          </a:p>
          <a:p>
            <a:pPr marL="533400" indent="-533400">
              <a:buNone/>
            </a:pPr>
            <a:r>
              <a:rPr lang="en-US" sz="2200" dirty="0" smtClean="0">
                <a:solidFill>
                  <a:srgbClr val="A50023"/>
                </a:solidFill>
                <a:latin typeface="Book Antiqua" pitchFamily="18" charset="0"/>
              </a:rPr>
              <a:t>Product Quality: </a:t>
            </a:r>
            <a:r>
              <a:rPr lang="en-US" sz="2200" dirty="0" smtClean="0">
                <a:solidFill>
                  <a:schemeClr val="tx1"/>
                </a:solidFill>
                <a:latin typeface="Book Antiqua" pitchFamily="18" charset="0"/>
              </a:rPr>
              <a:t>the degree of excellence, how well the product works. Features (what it can do), Performance (how well it functions), Reliability, Serviceability (how quickly), Aesthetics, Conformance to expectations. </a:t>
            </a:r>
            <a:r>
              <a:rPr lang="en-US" sz="2200" dirty="0" smtClean="0">
                <a:solidFill>
                  <a:srgbClr val="A50023"/>
                </a:solidFill>
                <a:latin typeface="Book Antiqua" pitchFamily="18" charset="0"/>
              </a:rPr>
              <a:t>Reliability in quality? </a:t>
            </a:r>
            <a:r>
              <a:rPr lang="en-US" sz="2200" dirty="0">
                <a:solidFill>
                  <a:srgbClr val="A50023"/>
                </a:solidFill>
                <a:latin typeface="Book Antiqua" pitchFamily="18" charset="0"/>
              </a:rPr>
              <a:t>Q</a:t>
            </a:r>
            <a:r>
              <a:rPr lang="en-US" sz="2200" dirty="0" smtClean="0">
                <a:solidFill>
                  <a:srgbClr val="A50023"/>
                </a:solidFill>
                <a:latin typeface="Book Antiqua" pitchFamily="18" charset="0"/>
              </a:rPr>
              <a:t>uality over time; consistent quality. </a:t>
            </a:r>
          </a:p>
          <a:p>
            <a:pPr marL="533400" indent="-533400">
              <a:buFont typeface="Wingdings" pitchFamily="2" charset="2"/>
              <a:buNone/>
            </a:pPr>
            <a:endParaRPr lang="en-US" dirty="0" smtClean="0">
              <a:latin typeface="Book Antiqua" pitchFamily="18" charset="0"/>
            </a:endParaRPr>
          </a:p>
          <a:p>
            <a:pPr marL="533400" indent="-533400">
              <a:buFont typeface="Wingdings" pitchFamily="2" charset="2"/>
              <a:buNone/>
            </a:pPr>
            <a:endParaRPr lang="en-US" dirty="0" smtClean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009550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theme/theme1.xml><?xml version="1.0" encoding="utf-8"?>
<a:theme xmlns:a="http://schemas.openxmlformats.org/drawingml/2006/main" name="Lean Thinking Final.ppt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Lean Thinking Final.ppt</Template>
  <TotalTime>13865</TotalTime>
  <Words>1764</Words>
  <Application>Microsoft Office PowerPoint</Application>
  <PresentationFormat>On-screen Show (4:3)</PresentationFormat>
  <Paragraphs>162</Paragraphs>
  <Slides>18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18</vt:i4>
      </vt:variant>
    </vt:vector>
  </HeadingPairs>
  <TitlesOfParts>
    <vt:vector size="31" baseType="lpstr">
      <vt:lpstr>ＭＳ Ｐゴシック</vt:lpstr>
      <vt:lpstr>Book Antiqua</vt:lpstr>
      <vt:lpstr>Calibri</vt:lpstr>
      <vt:lpstr>Garamond</vt:lpstr>
      <vt:lpstr>Impact</vt:lpstr>
      <vt:lpstr>MS Reference Sans Serif</vt:lpstr>
      <vt:lpstr>Times New Roman</vt:lpstr>
      <vt:lpstr>Verdana</vt:lpstr>
      <vt:lpstr>Wingdings</vt:lpstr>
      <vt:lpstr>Lean Thinking Final.ppt</vt:lpstr>
      <vt:lpstr>1_Lean Thinking Final</vt:lpstr>
      <vt:lpstr>Lean Thinking Final</vt:lpstr>
      <vt:lpstr>2_Lean Thinking Final</vt:lpstr>
      <vt:lpstr>Process View &amp;  Strategy     Based on the Book: Managing Business Process Flow.</vt:lpstr>
      <vt:lpstr>Processes</vt:lpstr>
      <vt:lpstr>Process view</vt:lpstr>
      <vt:lpstr>Five Elements of the Process View</vt:lpstr>
      <vt:lpstr>Flow Unit: The Item to be analyzed</vt:lpstr>
      <vt:lpstr>Systems approach</vt:lpstr>
      <vt:lpstr>Systems-Thinking</vt:lpstr>
      <vt:lpstr>Product Attributes &amp; Process Competencies</vt:lpstr>
      <vt:lpstr>Product Attributes</vt:lpstr>
      <vt:lpstr>Customer Value Proposition</vt:lpstr>
      <vt:lpstr>Process Competencies: Cost</vt:lpstr>
      <vt:lpstr>High Utilization, Standardization, Low Variations</vt:lpstr>
      <vt:lpstr>Process Competencies: Cost Flow Time</vt:lpstr>
      <vt:lpstr>Process Competencies: Flexibility, Quality</vt:lpstr>
      <vt:lpstr>Process Competencies: Flexibility, Quality</vt:lpstr>
      <vt:lpstr>Operations Management</vt:lpstr>
      <vt:lpstr>Process Competencies: Flexibility, Quality</vt:lpstr>
      <vt:lpstr>Process View Systems View</vt:lpstr>
    </vt:vector>
  </TitlesOfParts>
  <Company>CSU, Northridge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Thinking</dc:title>
  <dc:creator>aa2035</dc:creator>
  <cp:lastModifiedBy>Asef-Vaziri, Ardavan</cp:lastModifiedBy>
  <cp:revision>366</cp:revision>
  <cp:lastPrinted>2015-01-26T23:11:28Z</cp:lastPrinted>
  <dcterms:created xsi:type="dcterms:W3CDTF">2013-08-08T17:53:12Z</dcterms:created>
  <dcterms:modified xsi:type="dcterms:W3CDTF">2016-09-07T17:39:37Z</dcterms:modified>
</cp:coreProperties>
</file>