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23"/>
  </p:notesMasterIdLst>
  <p:handoutMasterIdLst>
    <p:handoutMasterId r:id="rId24"/>
  </p:handoutMasterIdLst>
  <p:sldIdLst>
    <p:sldId id="641" r:id="rId7"/>
    <p:sldId id="626" r:id="rId8"/>
    <p:sldId id="627" r:id="rId9"/>
    <p:sldId id="628" r:id="rId10"/>
    <p:sldId id="629" r:id="rId11"/>
    <p:sldId id="630" r:id="rId12"/>
    <p:sldId id="631" r:id="rId13"/>
    <p:sldId id="642" r:id="rId14"/>
    <p:sldId id="643" r:id="rId15"/>
    <p:sldId id="632" r:id="rId16"/>
    <p:sldId id="633" r:id="rId17"/>
    <p:sldId id="634" r:id="rId18"/>
    <p:sldId id="635" r:id="rId19"/>
    <p:sldId id="636" r:id="rId20"/>
    <p:sldId id="637" r:id="rId21"/>
    <p:sldId id="638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000000"/>
    <a:srgbClr val="AA0000"/>
    <a:srgbClr val="A50023"/>
    <a:srgbClr val="00007D"/>
    <a:srgbClr val="9E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7" autoAdjust="0"/>
    <p:restoredTop sz="91618" autoAdjust="0"/>
  </p:normalViewPr>
  <p:slideViewPr>
    <p:cSldViewPr>
      <p:cViewPr varScale="1">
        <p:scale>
          <a:sx n="110" d="100"/>
          <a:sy n="110" d="100"/>
        </p:scale>
        <p:origin x="16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4/28/2021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7B0E-CA58-4AAF-BB20-B4F6C7AD30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11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6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63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8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55D0-11A3-48ED-9300-7CF58885BAA5}" type="slidenum">
              <a:rPr lang="en-US" smtClean="0">
                <a:latin typeface="Times" pitchFamily="34" charset="0"/>
              </a:rPr>
              <a:pPr/>
              <a:t>16</a:t>
            </a:fld>
            <a:endParaRPr lang="en-US" dirty="0">
              <a:latin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3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785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B4F8E-AD77-4B6B-8C0A-2E727F751EA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2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5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1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145B-80FC-4DD1-A75E-E22B44A0F7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145B-80FC-4DD1-A75E-E22B44A0F7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0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CF13-2CFE-46D1-ADA5-EB262BE8B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613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0595" y="6675227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6178" y="6678405"/>
            <a:ext cx="9170773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89189" y="6598093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60962" y="6502378"/>
            <a:ext cx="1905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16572" y="6550223"/>
            <a:ext cx="7067140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Basic</a:t>
            </a: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 Inventory Problems.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Asef-Vaziri, March </a:t>
            </a: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2020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3" r:id="rId6"/>
    <p:sldLayoutId id="2147483814" r:id="rId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Worksheet8.xlsx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7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PlkcPSlx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5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6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548680"/>
            <a:ext cx="8712968" cy="5688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00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03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-21879" y="1225879"/>
            <a:ext cx="6248400" cy="2057399"/>
          </a:xfrm>
        </p:spPr>
        <p:txBody>
          <a:bodyPr/>
          <a:lstStyle/>
          <a:p>
            <a:pPr marL="236538" indent="-236538">
              <a:buNone/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Keep Resource B running at all times. </a:t>
            </a:r>
          </a:p>
          <a:p>
            <a:pPr marL="236538" indent="-236538">
              <a:buNone/>
            </a:pPr>
            <a:r>
              <a:rPr lang="en-US" sz="2400" dirty="0">
                <a:latin typeface="Book Antiqua" panose="02040602050305030304" pitchFamily="18" charset="0"/>
              </a:rPr>
              <a:t>Resource B can first work on RM2 for products P and Q, during which Resource A would be processing RM3 to feed Resource B to process RM3 for Q.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9144000" cy="10160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3: Subordinate Everything Else to This Decision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25879"/>
            <a:ext cx="2743200" cy="233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 txBox="1">
            <a:spLocks/>
          </p:cNvSpPr>
          <p:nvPr/>
        </p:nvSpPr>
        <p:spPr bwMode="auto">
          <a:xfrm>
            <a:off x="0" y="3505200"/>
            <a:ext cx="9144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Do not allow starvation of B by purchased material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RM2 or by output of Process A. Do not allow blockage of B by  D. 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Minimize the number of switches (Setups) of Process B from RM2 to RM3-Through-A and vice versa.</a:t>
            </a:r>
          </a:p>
          <a:p>
            <a:pPr marL="236538" lvl="0" indent="-236538"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Minimize variability at Process B. Minimize variability at Process A and also in purchasing and arrival of RM2. 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Do not miss even a single order of Product P.</a:t>
            </a:r>
          </a:p>
        </p:txBody>
      </p:sp>
    </p:spTree>
    <p:extLst>
      <p:ext uri="{BB962C8B-B14F-4D97-AF65-F5344CB8AC3E}">
        <p14:creationId xmlns:p14="http://schemas.microsoft.com/office/powerpoint/2010/main" val="2263831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9144000" cy="8382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Step 4 : Elevate the Constraint(s)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xfrm>
            <a:off x="26407" y="914400"/>
            <a:ext cx="9144000" cy="5105400"/>
          </a:xfrm>
        </p:spPr>
        <p:txBody>
          <a:bodyPr/>
          <a:lstStyle/>
          <a:p>
            <a:pPr marL="728663" indent="-609600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The bottleneck has now been exploited</a:t>
            </a:r>
          </a:p>
          <a:p>
            <a:pPr marL="728663" indent="-609600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Besides Resource B, we have found a market bottleneck. </a:t>
            </a:r>
          </a:p>
          <a:p>
            <a:pPr marL="801688" lvl="1" indent="-344488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Generate more demand for Product P</a:t>
            </a:r>
          </a:p>
          <a:p>
            <a:pPr marL="801688" lvl="1" indent="-344488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Buy another Resource B</a:t>
            </a:r>
          </a:p>
          <a:p>
            <a:pPr marL="728663" indent="-609600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The Marketing Director: A Great Market in Japan ! But the price discount, transportation cost, and other out of country costs adds up to 20% of the domestic sales price.  Production costs remains as before. </a:t>
            </a:r>
          </a:p>
        </p:txBody>
      </p:sp>
    </p:spTree>
    <p:extLst>
      <p:ext uri="{BB962C8B-B14F-4D97-AF65-F5344CB8AC3E}">
        <p14:creationId xmlns:p14="http://schemas.microsoft.com/office/powerpoint/2010/main" val="4977253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sz="4000" dirty="0"/>
              <a:t>Step 4 : Do We Try To Sell In Japan?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41463" y="1139825"/>
            <a:ext cx="5894388" cy="1873250"/>
            <a:chOff x="1104" y="1080"/>
            <a:chExt cx="3713" cy="1180"/>
          </a:xfrm>
        </p:grpSpPr>
        <p:graphicFrame>
          <p:nvGraphicFramePr>
            <p:cNvPr id="16" name="Object 4"/>
            <p:cNvGraphicFramePr>
              <a:graphicFrameLocks/>
            </p:cNvGraphicFramePr>
            <p:nvPr/>
          </p:nvGraphicFramePr>
          <p:xfrm>
            <a:off x="1106" y="1080"/>
            <a:ext cx="3711" cy="1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4" name="Document" r:id="rId4" imgW="5930428" imgH="1888720" progId="Word.Document.8">
                    <p:embed/>
                  </p:oleObj>
                </mc:Choice>
                <mc:Fallback>
                  <p:oleObj name="Document" r:id="rId4" imgW="5930428" imgH="1888720" progId="Word.Document.8">
                    <p:embed/>
                    <p:pic>
                      <p:nvPicPr>
                        <p:cNvPr id="16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6" y="1080"/>
                          <a:ext cx="3711" cy="1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1104" y="1393"/>
              <a:ext cx="0" cy="7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308100" y="3048000"/>
            <a:ext cx="5946775" cy="2995613"/>
            <a:chOff x="1005" y="2222"/>
            <a:chExt cx="3746" cy="1887"/>
          </a:xfrm>
        </p:grpSpPr>
        <p:graphicFrame>
          <p:nvGraphicFramePr>
            <p:cNvPr id="19" name="Object 7"/>
            <p:cNvGraphicFramePr>
              <a:graphicFrameLocks/>
            </p:cNvGraphicFramePr>
            <p:nvPr/>
          </p:nvGraphicFramePr>
          <p:xfrm>
            <a:off x="1005" y="2222"/>
            <a:ext cx="3746" cy="1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5" name="Document" r:id="rId6" imgW="6044788" imgH="2995543" progId="Word.Document.8">
                    <p:embed/>
                  </p:oleObj>
                </mc:Choice>
                <mc:Fallback>
                  <p:oleObj name="Document" r:id="rId6" imgW="6044788" imgH="2995543" progId="Word.Document.8">
                    <p:embed/>
                    <p:pic>
                      <p:nvPicPr>
                        <p:cNvPr id="19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5" y="2222"/>
                          <a:ext cx="3746" cy="1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008" y="2545"/>
              <a:ext cx="0" cy="1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51700" y="3505200"/>
            <a:ext cx="22733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Book Antiqua" pitchFamily="18" charset="0"/>
              </a:rPr>
              <a:t>$/Constraint </a:t>
            </a:r>
          </a:p>
          <a:p>
            <a:r>
              <a:rPr lang="en-US" sz="2200" dirty="0">
                <a:solidFill>
                  <a:srgbClr val="0070C0"/>
                </a:solidFill>
                <a:latin typeface="Book Antiqua" pitchFamily="18" charset="0"/>
              </a:rPr>
              <a:t>Minute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540625" y="4232275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540625" y="4613275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464425" y="4994275"/>
            <a:ext cx="56938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1.8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404100" y="5486400"/>
            <a:ext cx="7232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1.33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72000" y="2209800"/>
            <a:ext cx="2895600" cy="2211388"/>
            <a:chOff x="4572000" y="2209800"/>
            <a:chExt cx="2895600" cy="221138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10800000">
              <a:off x="6629400" y="44196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0800000">
              <a:off x="4572000" y="2209800"/>
              <a:ext cx="2895600" cy="2209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7" name="Straight Connector 2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447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5"/>
            <a:ext cx="8915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  <a:cs typeface="Microsoft Sans Serif" pitchFamily="34" charset="0"/>
              </a:rPr>
              <a:t>Right now, we can get at least $     per constraint minute in the domestic market.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  <a:cs typeface="Microsoft Sans Serif" pitchFamily="34" charset="0"/>
              </a:rPr>
              <a:t>So, should we go to Japan at all?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  <a:cs typeface="Microsoft Sans Serif" pitchFamily="34" charset="0"/>
              </a:rPr>
              <a:t>Okay, suppose we do not go to Japan. Is there something else we can do?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Let’s buy another machine!  Which one?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Cost of the machine = $100,000. 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Cost of operator: $400 per week.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What is weekly operating expense now?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What is the pay-</a:t>
            </a:r>
            <a:r>
              <a:rPr lang="en-US" sz="2800" dirty="0">
                <a:latin typeface="Book Antiqua" panose="02040602050305030304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ack period (PBP)?</a:t>
            </a:r>
          </a:p>
          <a:p>
            <a:pPr marL="342900" lvl="3" indent="-342900">
              <a:lnSpc>
                <a:spcPct val="90000"/>
              </a:lnSpc>
              <a:buSzPct val="75000"/>
              <a:buNone/>
            </a:pPr>
            <a:endParaRPr lang="en-US" sz="2400" dirty="0">
              <a:solidFill>
                <a:srgbClr val="367236"/>
              </a:solidFill>
              <a:latin typeface="Book Antiqua" panose="02040602050305030304" pitchFamily="18" charset="0"/>
            </a:endParaRP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endParaRPr lang="en-US" sz="2400" dirty="0">
              <a:solidFill>
                <a:srgbClr val="367236"/>
              </a:solidFill>
              <a:latin typeface="Book Antiqua" panose="02040602050305030304" pitchFamily="18" charset="0"/>
            </a:endParaRP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endParaRPr lang="en-US" sz="2400" dirty="0">
              <a:solidFill>
                <a:srgbClr val="367236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Book Antiqua" panose="02040602050305030304" pitchFamily="18" charset="0"/>
              <a:cs typeface="Microsoft Sans Serif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638800" y="2251075"/>
            <a:ext cx="2170787" cy="4370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Perhaps not.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01350" y="1184275"/>
            <a:ext cx="389850" cy="7325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C00000"/>
                </a:solidFill>
                <a:latin typeface="Book Antiqua" pitchFamily="18" charset="0"/>
              </a:rPr>
              <a:t>2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1800" y="3505200"/>
            <a:ext cx="40427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B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4200" y="49530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$6,400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sz="4000" dirty="0"/>
              <a:t>Step 4 : Do We Try To Sell In Japan?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5317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sz="4000" dirty="0"/>
              <a:t>Step 5: Where is the New Constraint?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990600" y="3914078"/>
          <a:ext cx="6934200" cy="2410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Worksheet" r:id="rId4" imgW="5562803" imgH="1933711" progId="Excel.Sheet.12">
                  <p:embed/>
                </p:oleObj>
              </mc:Choice>
              <mc:Fallback>
                <p:oleObj name="Worksheet" r:id="rId4" imgW="5562803" imgH="1933711" progId="Excel.Sheet.12">
                  <p:embed/>
                  <p:pic>
                    <p:nvPicPr>
                      <p:cNvPr id="106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14078"/>
                        <a:ext cx="6934200" cy="2410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990599" y="1219200"/>
          <a:ext cx="6865496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Worksheet" r:id="rId6" imgW="5267269" imgH="1914632" progId="Excel.Sheet.12">
                  <p:embed/>
                </p:oleObj>
              </mc:Choice>
              <mc:Fallback>
                <p:oleObj name="Worksheet" r:id="rId6" imgW="5267269" imgH="1914632" progId="Excel.Sheet.12">
                  <p:embed/>
                  <p:pic>
                    <p:nvPicPr>
                      <p:cNvPr id="106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1219200"/>
                        <a:ext cx="6865496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755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sz="4000" dirty="0"/>
              <a:t>Step 5:	If a Constraint Was Broken in previous Steps, Go to 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20212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80P, 50Q,0PJ, 70QJ</a:t>
            </a:r>
          </a:p>
          <a:p>
            <a:r>
              <a:rPr lang="en-US" sz="2400" dirty="0">
                <a:latin typeface="Book Antiqua" pitchFamily="18" charset="0"/>
              </a:rPr>
              <a:t>Total Profit = 3000</a:t>
            </a:r>
          </a:p>
          <a:p>
            <a:r>
              <a:rPr lang="en-US" sz="2400" dirty="0">
                <a:latin typeface="Book Antiqua" pitchFamily="18" charset="0"/>
              </a:rPr>
              <a:t>What is the payback period?</a:t>
            </a:r>
          </a:p>
          <a:p>
            <a:r>
              <a:rPr lang="en-US" sz="2400" dirty="0">
                <a:latin typeface="Book Antiqua" pitchFamily="18" charset="0"/>
              </a:rPr>
              <a:t>100000/3000 = 33.33 weeks</a:t>
            </a:r>
          </a:p>
          <a:p>
            <a:r>
              <a:rPr lang="en-US" sz="2400" dirty="0">
                <a:latin typeface="Book Antiqua" pitchFamily="18" charset="0"/>
              </a:rPr>
              <a:t>What is the payback period?</a:t>
            </a:r>
          </a:p>
          <a:p>
            <a:r>
              <a:rPr lang="en-US" sz="2400" dirty="0">
                <a:latin typeface="Book Antiqua" pitchFamily="18" charset="0"/>
              </a:rPr>
              <a:t>100000/(3000-300) = 37.03 weeks</a:t>
            </a:r>
          </a:p>
          <a:p>
            <a:r>
              <a:rPr lang="en-US" sz="2400" dirty="0">
                <a:latin typeface="Book Antiqua" pitchFamily="18" charset="0"/>
              </a:rPr>
              <a:t>The domestic P had the max profit per minute on B. Why we have not satisfied all the domestic demand. 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903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627" name="Oval 98"/>
          <p:cNvSpPr>
            <a:spLocks noChangeArrowheads="1"/>
          </p:cNvSpPr>
          <p:nvPr/>
        </p:nvSpPr>
        <p:spPr bwMode="auto">
          <a:xfrm>
            <a:off x="1676400" y="2336800"/>
            <a:ext cx="1563688" cy="947737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28" name="Rectangle 99"/>
          <p:cNvSpPr>
            <a:spLocks noChangeArrowheads="1"/>
          </p:cNvSpPr>
          <p:nvPr/>
        </p:nvSpPr>
        <p:spPr bwMode="auto">
          <a:xfrm>
            <a:off x="6792913" y="2397125"/>
            <a:ext cx="1289050" cy="58578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29" name="Rectangle 100"/>
          <p:cNvSpPr>
            <a:spLocks noChangeArrowheads="1"/>
          </p:cNvSpPr>
          <p:nvPr/>
        </p:nvSpPr>
        <p:spPr bwMode="auto">
          <a:xfrm>
            <a:off x="4432300" y="2462212"/>
            <a:ext cx="1308100" cy="530225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30" name="Rectangle 101"/>
          <p:cNvSpPr>
            <a:spLocks noChangeArrowheads="1"/>
          </p:cNvSpPr>
          <p:nvPr/>
        </p:nvSpPr>
        <p:spPr bwMode="auto">
          <a:xfrm>
            <a:off x="7685088" y="4006850"/>
            <a:ext cx="1382712" cy="4397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31" name="Rectangle 102"/>
          <p:cNvSpPr>
            <a:spLocks noChangeArrowheads="1"/>
          </p:cNvSpPr>
          <p:nvPr/>
        </p:nvSpPr>
        <p:spPr bwMode="auto">
          <a:xfrm>
            <a:off x="5529263" y="3198812"/>
            <a:ext cx="1349375" cy="52546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32" name="Rectangle 103"/>
          <p:cNvSpPr>
            <a:spLocks noChangeArrowheads="1"/>
          </p:cNvSpPr>
          <p:nvPr/>
        </p:nvSpPr>
        <p:spPr bwMode="auto">
          <a:xfrm>
            <a:off x="5580063" y="4006850"/>
            <a:ext cx="1212850" cy="4397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33" name="Rectangle 104"/>
          <p:cNvSpPr>
            <a:spLocks noChangeArrowheads="1"/>
          </p:cNvSpPr>
          <p:nvPr/>
        </p:nvSpPr>
        <p:spPr bwMode="auto">
          <a:xfrm>
            <a:off x="3532188" y="4006850"/>
            <a:ext cx="1289050" cy="4397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34" name="Rectangle 105"/>
          <p:cNvSpPr>
            <a:spLocks noChangeArrowheads="1"/>
          </p:cNvSpPr>
          <p:nvPr/>
        </p:nvSpPr>
        <p:spPr bwMode="auto">
          <a:xfrm>
            <a:off x="7685088" y="3198812"/>
            <a:ext cx="1316037" cy="52546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35" name="Rectangle 106"/>
          <p:cNvSpPr>
            <a:spLocks noChangeArrowheads="1"/>
          </p:cNvSpPr>
          <p:nvPr/>
        </p:nvSpPr>
        <p:spPr bwMode="auto">
          <a:xfrm>
            <a:off x="3532188" y="3201987"/>
            <a:ext cx="1289050" cy="51276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26636" name="Rectangle 107"/>
          <p:cNvSpPr>
            <a:spLocks noChangeArrowheads="1"/>
          </p:cNvSpPr>
          <p:nvPr/>
        </p:nvSpPr>
        <p:spPr bwMode="auto">
          <a:xfrm>
            <a:off x="1857375" y="2503487"/>
            <a:ext cx="13731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37" name="Rectangle 108"/>
          <p:cNvSpPr>
            <a:spLocks noChangeArrowheads="1"/>
          </p:cNvSpPr>
          <p:nvPr/>
        </p:nvSpPr>
        <p:spPr bwMode="auto">
          <a:xfrm>
            <a:off x="1692275" y="2592387"/>
            <a:ext cx="1528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Purchased Part</a:t>
            </a:r>
          </a:p>
        </p:txBody>
      </p:sp>
      <p:sp>
        <p:nvSpPr>
          <p:cNvPr id="26638" name="Rectangle 109"/>
          <p:cNvSpPr>
            <a:spLocks noChangeArrowheads="1"/>
          </p:cNvSpPr>
          <p:nvPr/>
        </p:nvSpPr>
        <p:spPr bwMode="auto">
          <a:xfrm>
            <a:off x="1857375" y="2632075"/>
            <a:ext cx="77311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39" name="Rectangle 110"/>
          <p:cNvSpPr>
            <a:spLocks noChangeArrowheads="1"/>
          </p:cNvSpPr>
          <p:nvPr/>
        </p:nvSpPr>
        <p:spPr bwMode="auto">
          <a:xfrm>
            <a:off x="2092325" y="2836862"/>
            <a:ext cx="85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$5 / unit</a:t>
            </a:r>
          </a:p>
        </p:txBody>
      </p:sp>
      <p:sp>
        <p:nvSpPr>
          <p:cNvPr id="26640" name="Oval 111"/>
          <p:cNvSpPr>
            <a:spLocks noChangeArrowheads="1"/>
          </p:cNvSpPr>
          <p:nvPr/>
        </p:nvSpPr>
        <p:spPr bwMode="auto">
          <a:xfrm>
            <a:off x="3455988" y="4738687"/>
            <a:ext cx="1306512" cy="7429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41" name="Oval 112"/>
          <p:cNvSpPr>
            <a:spLocks noChangeArrowheads="1"/>
          </p:cNvSpPr>
          <p:nvPr/>
        </p:nvSpPr>
        <p:spPr bwMode="auto">
          <a:xfrm>
            <a:off x="5427663" y="4738687"/>
            <a:ext cx="1425575" cy="7429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42" name="Oval 113"/>
          <p:cNvSpPr>
            <a:spLocks noChangeArrowheads="1"/>
          </p:cNvSpPr>
          <p:nvPr/>
        </p:nvSpPr>
        <p:spPr bwMode="auto">
          <a:xfrm>
            <a:off x="7685088" y="4737100"/>
            <a:ext cx="1392237" cy="7429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43" name="Rectangle 114"/>
          <p:cNvSpPr>
            <a:spLocks noChangeArrowheads="1"/>
          </p:cNvSpPr>
          <p:nvPr/>
        </p:nvSpPr>
        <p:spPr bwMode="auto">
          <a:xfrm>
            <a:off x="3911600" y="4738687"/>
            <a:ext cx="528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RM1</a:t>
            </a:r>
          </a:p>
        </p:txBody>
      </p:sp>
      <p:sp>
        <p:nvSpPr>
          <p:cNvPr id="26644" name="Rectangle 115"/>
          <p:cNvSpPr>
            <a:spLocks noChangeArrowheads="1"/>
          </p:cNvSpPr>
          <p:nvPr/>
        </p:nvSpPr>
        <p:spPr bwMode="auto">
          <a:xfrm>
            <a:off x="3708400" y="4938712"/>
            <a:ext cx="7699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45" name="Rectangle 116"/>
          <p:cNvSpPr>
            <a:spLocks noChangeArrowheads="1"/>
          </p:cNvSpPr>
          <p:nvPr/>
        </p:nvSpPr>
        <p:spPr bwMode="auto">
          <a:xfrm>
            <a:off x="3760788" y="4959350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$20 per</a:t>
            </a:r>
          </a:p>
        </p:txBody>
      </p:sp>
      <p:sp>
        <p:nvSpPr>
          <p:cNvPr id="26646" name="Rectangle 117"/>
          <p:cNvSpPr>
            <a:spLocks noChangeArrowheads="1"/>
          </p:cNvSpPr>
          <p:nvPr/>
        </p:nvSpPr>
        <p:spPr bwMode="auto">
          <a:xfrm>
            <a:off x="3708400" y="5068887"/>
            <a:ext cx="4127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47" name="Rectangle 118"/>
          <p:cNvSpPr>
            <a:spLocks noChangeArrowheads="1"/>
          </p:cNvSpPr>
          <p:nvPr/>
        </p:nvSpPr>
        <p:spPr bwMode="auto">
          <a:xfrm>
            <a:off x="3987800" y="5178425"/>
            <a:ext cx="398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unit</a:t>
            </a:r>
          </a:p>
        </p:txBody>
      </p:sp>
      <p:sp>
        <p:nvSpPr>
          <p:cNvPr id="26648" name="Rectangle 119"/>
          <p:cNvSpPr>
            <a:spLocks noChangeArrowheads="1"/>
          </p:cNvSpPr>
          <p:nvPr/>
        </p:nvSpPr>
        <p:spPr bwMode="auto">
          <a:xfrm>
            <a:off x="5883275" y="4738687"/>
            <a:ext cx="528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RM2</a:t>
            </a:r>
          </a:p>
        </p:txBody>
      </p:sp>
      <p:sp>
        <p:nvSpPr>
          <p:cNvPr id="26649" name="Rectangle 120"/>
          <p:cNvSpPr>
            <a:spLocks noChangeArrowheads="1"/>
          </p:cNvSpPr>
          <p:nvPr/>
        </p:nvSpPr>
        <p:spPr bwMode="auto">
          <a:xfrm>
            <a:off x="5707063" y="4938712"/>
            <a:ext cx="7762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50" name="Rectangle 121"/>
          <p:cNvSpPr>
            <a:spLocks noChangeArrowheads="1"/>
          </p:cNvSpPr>
          <p:nvPr/>
        </p:nvSpPr>
        <p:spPr bwMode="auto">
          <a:xfrm>
            <a:off x="5730875" y="4959350"/>
            <a:ext cx="776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$20 per</a:t>
            </a:r>
          </a:p>
        </p:txBody>
      </p:sp>
      <p:sp>
        <p:nvSpPr>
          <p:cNvPr id="26651" name="Rectangle 122"/>
          <p:cNvSpPr>
            <a:spLocks noChangeArrowheads="1"/>
          </p:cNvSpPr>
          <p:nvPr/>
        </p:nvSpPr>
        <p:spPr bwMode="auto">
          <a:xfrm>
            <a:off x="5707063" y="5068887"/>
            <a:ext cx="4159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52" name="Rectangle 123"/>
          <p:cNvSpPr>
            <a:spLocks noChangeArrowheads="1"/>
          </p:cNvSpPr>
          <p:nvPr/>
        </p:nvSpPr>
        <p:spPr bwMode="auto">
          <a:xfrm>
            <a:off x="5883275" y="5178425"/>
            <a:ext cx="441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unit</a:t>
            </a:r>
          </a:p>
        </p:txBody>
      </p:sp>
      <p:sp>
        <p:nvSpPr>
          <p:cNvPr id="26653" name="Rectangle 124"/>
          <p:cNvSpPr>
            <a:spLocks noChangeArrowheads="1"/>
          </p:cNvSpPr>
          <p:nvPr/>
        </p:nvSpPr>
        <p:spPr bwMode="auto">
          <a:xfrm>
            <a:off x="7864475" y="4810125"/>
            <a:ext cx="5873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54" name="Rectangle 125"/>
          <p:cNvSpPr>
            <a:spLocks noChangeArrowheads="1"/>
          </p:cNvSpPr>
          <p:nvPr/>
        </p:nvSpPr>
        <p:spPr bwMode="auto">
          <a:xfrm>
            <a:off x="8158163" y="4738687"/>
            <a:ext cx="528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RM3</a:t>
            </a:r>
          </a:p>
        </p:txBody>
      </p:sp>
      <p:sp>
        <p:nvSpPr>
          <p:cNvPr id="26655" name="Rectangle 126"/>
          <p:cNvSpPr>
            <a:spLocks noChangeArrowheads="1"/>
          </p:cNvSpPr>
          <p:nvPr/>
        </p:nvSpPr>
        <p:spPr bwMode="auto">
          <a:xfrm>
            <a:off x="7864475" y="4938712"/>
            <a:ext cx="7762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56" name="Rectangle 127"/>
          <p:cNvSpPr>
            <a:spLocks noChangeArrowheads="1"/>
          </p:cNvSpPr>
          <p:nvPr/>
        </p:nvSpPr>
        <p:spPr bwMode="auto">
          <a:xfrm>
            <a:off x="8081963" y="4959350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$25 per</a:t>
            </a:r>
          </a:p>
        </p:txBody>
      </p:sp>
      <p:sp>
        <p:nvSpPr>
          <p:cNvPr id="26657" name="Rectangle 128"/>
          <p:cNvSpPr>
            <a:spLocks noChangeArrowheads="1"/>
          </p:cNvSpPr>
          <p:nvPr/>
        </p:nvSpPr>
        <p:spPr bwMode="auto">
          <a:xfrm>
            <a:off x="7864475" y="5068887"/>
            <a:ext cx="4143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58" name="Rectangle 129"/>
          <p:cNvSpPr>
            <a:spLocks noChangeArrowheads="1"/>
          </p:cNvSpPr>
          <p:nvPr/>
        </p:nvSpPr>
        <p:spPr bwMode="auto">
          <a:xfrm>
            <a:off x="8234363" y="5178425"/>
            <a:ext cx="398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unit</a:t>
            </a:r>
          </a:p>
        </p:txBody>
      </p:sp>
      <p:sp>
        <p:nvSpPr>
          <p:cNvPr id="26659" name="Freeform 130"/>
          <p:cNvSpPr>
            <a:spLocks/>
          </p:cNvSpPr>
          <p:nvPr/>
        </p:nvSpPr>
        <p:spPr bwMode="auto">
          <a:xfrm>
            <a:off x="3987800" y="1446212"/>
            <a:ext cx="1819275" cy="585788"/>
          </a:xfrm>
          <a:custGeom>
            <a:avLst/>
            <a:gdLst>
              <a:gd name="T0" fmla="*/ 496469974 w 1146"/>
              <a:gd name="T1" fmla="*/ 0 h 363"/>
              <a:gd name="T2" fmla="*/ 395663668 w 1146"/>
              <a:gd name="T3" fmla="*/ 7812121 h 363"/>
              <a:gd name="T4" fmla="*/ 299897771 w 1146"/>
              <a:gd name="T5" fmla="*/ 31250097 h 363"/>
              <a:gd name="T6" fmla="*/ 224293116 w 1146"/>
              <a:gd name="T7" fmla="*/ 65104772 h 363"/>
              <a:gd name="T8" fmla="*/ 146169050 w 1146"/>
              <a:gd name="T9" fmla="*/ 109374541 h 363"/>
              <a:gd name="T10" fmla="*/ 85685301 w 1146"/>
              <a:gd name="T11" fmla="*/ 164062593 h 363"/>
              <a:gd name="T12" fmla="*/ 42843444 w 1146"/>
              <a:gd name="T13" fmla="*/ 221353658 h 363"/>
              <a:gd name="T14" fmla="*/ 10080624 w 1146"/>
              <a:gd name="T15" fmla="*/ 289061369 h 363"/>
              <a:gd name="T16" fmla="*/ 0 w 1146"/>
              <a:gd name="T17" fmla="*/ 367187388 h 363"/>
              <a:gd name="T18" fmla="*/ 0 w 1146"/>
              <a:gd name="T19" fmla="*/ 575519774 h 363"/>
              <a:gd name="T20" fmla="*/ 10080624 w 1146"/>
              <a:gd name="T21" fmla="*/ 651039602 h 363"/>
              <a:gd name="T22" fmla="*/ 42843444 w 1146"/>
              <a:gd name="T23" fmla="*/ 721351890 h 363"/>
              <a:gd name="T24" fmla="*/ 85685301 w 1146"/>
              <a:gd name="T25" fmla="*/ 778644519 h 363"/>
              <a:gd name="T26" fmla="*/ 146169050 w 1146"/>
              <a:gd name="T27" fmla="*/ 833330957 h 363"/>
              <a:gd name="T28" fmla="*/ 224293116 w 1146"/>
              <a:gd name="T29" fmla="*/ 877602516 h 363"/>
              <a:gd name="T30" fmla="*/ 299897771 w 1146"/>
              <a:gd name="T31" fmla="*/ 911455564 h 363"/>
              <a:gd name="T32" fmla="*/ 395663668 w 1146"/>
              <a:gd name="T33" fmla="*/ 934893531 h 363"/>
              <a:gd name="T34" fmla="*/ 496469974 w 1146"/>
              <a:gd name="T35" fmla="*/ 942705649 h 363"/>
              <a:gd name="T36" fmla="*/ 2147483647 w 1146"/>
              <a:gd name="T37" fmla="*/ 942705649 h 363"/>
              <a:gd name="T38" fmla="*/ 2147483647 w 1146"/>
              <a:gd name="T39" fmla="*/ 934893531 h 363"/>
              <a:gd name="T40" fmla="*/ 2147483647 w 1146"/>
              <a:gd name="T41" fmla="*/ 911455564 h 363"/>
              <a:gd name="T42" fmla="*/ 2147483647 w 1146"/>
              <a:gd name="T43" fmla="*/ 877602516 h 363"/>
              <a:gd name="T44" fmla="*/ 2147483647 w 1146"/>
              <a:gd name="T45" fmla="*/ 833330957 h 363"/>
              <a:gd name="T46" fmla="*/ 2147483647 w 1146"/>
              <a:gd name="T47" fmla="*/ 778644519 h 363"/>
              <a:gd name="T48" fmla="*/ 2147483647 w 1146"/>
              <a:gd name="T49" fmla="*/ 721351890 h 363"/>
              <a:gd name="T50" fmla="*/ 2147483647 w 1146"/>
              <a:gd name="T51" fmla="*/ 651039602 h 363"/>
              <a:gd name="T52" fmla="*/ 2147483647 w 1146"/>
              <a:gd name="T53" fmla="*/ 575519774 h 363"/>
              <a:gd name="T54" fmla="*/ 2147483647 w 1146"/>
              <a:gd name="T55" fmla="*/ 367187388 h 363"/>
              <a:gd name="T56" fmla="*/ 2147483647 w 1146"/>
              <a:gd name="T57" fmla="*/ 289061369 h 363"/>
              <a:gd name="T58" fmla="*/ 2147483647 w 1146"/>
              <a:gd name="T59" fmla="*/ 221353658 h 363"/>
              <a:gd name="T60" fmla="*/ 2147483647 w 1146"/>
              <a:gd name="T61" fmla="*/ 164062593 h 363"/>
              <a:gd name="T62" fmla="*/ 2147483647 w 1146"/>
              <a:gd name="T63" fmla="*/ 109374541 h 363"/>
              <a:gd name="T64" fmla="*/ 2147483647 w 1146"/>
              <a:gd name="T65" fmla="*/ 65104772 h 363"/>
              <a:gd name="T66" fmla="*/ 2147483647 w 1146"/>
              <a:gd name="T67" fmla="*/ 31250097 h 363"/>
              <a:gd name="T68" fmla="*/ 2147483647 w 1146"/>
              <a:gd name="T69" fmla="*/ 7812121 h 363"/>
              <a:gd name="T70" fmla="*/ 2147483647 w 1146"/>
              <a:gd name="T71" fmla="*/ 0 h 363"/>
              <a:gd name="T72" fmla="*/ 496469974 w 1146"/>
              <a:gd name="T73" fmla="*/ 0 h 3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46"/>
              <a:gd name="T112" fmla="*/ 0 h 363"/>
              <a:gd name="T113" fmla="*/ 1146 w 1146"/>
              <a:gd name="T114" fmla="*/ 363 h 3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46" h="363">
                <a:moveTo>
                  <a:pt x="197" y="0"/>
                </a:moveTo>
                <a:lnTo>
                  <a:pt x="157" y="3"/>
                </a:lnTo>
                <a:lnTo>
                  <a:pt x="119" y="12"/>
                </a:lnTo>
                <a:lnTo>
                  <a:pt x="89" y="25"/>
                </a:lnTo>
                <a:lnTo>
                  <a:pt x="58" y="42"/>
                </a:lnTo>
                <a:lnTo>
                  <a:pt x="34" y="63"/>
                </a:lnTo>
                <a:lnTo>
                  <a:pt x="17" y="85"/>
                </a:lnTo>
                <a:lnTo>
                  <a:pt x="4" y="111"/>
                </a:lnTo>
                <a:lnTo>
                  <a:pt x="0" y="141"/>
                </a:lnTo>
                <a:lnTo>
                  <a:pt x="0" y="221"/>
                </a:lnTo>
                <a:lnTo>
                  <a:pt x="4" y="250"/>
                </a:lnTo>
                <a:lnTo>
                  <a:pt x="17" y="277"/>
                </a:lnTo>
                <a:lnTo>
                  <a:pt x="34" y="299"/>
                </a:lnTo>
                <a:lnTo>
                  <a:pt x="58" y="320"/>
                </a:lnTo>
                <a:lnTo>
                  <a:pt x="89" y="337"/>
                </a:lnTo>
                <a:lnTo>
                  <a:pt x="119" y="350"/>
                </a:lnTo>
                <a:lnTo>
                  <a:pt x="157" y="359"/>
                </a:lnTo>
                <a:lnTo>
                  <a:pt x="197" y="362"/>
                </a:lnTo>
                <a:lnTo>
                  <a:pt x="949" y="362"/>
                </a:lnTo>
                <a:lnTo>
                  <a:pt x="989" y="359"/>
                </a:lnTo>
                <a:lnTo>
                  <a:pt x="1026" y="350"/>
                </a:lnTo>
                <a:lnTo>
                  <a:pt x="1057" y="337"/>
                </a:lnTo>
                <a:lnTo>
                  <a:pt x="1087" y="320"/>
                </a:lnTo>
                <a:lnTo>
                  <a:pt x="1111" y="299"/>
                </a:lnTo>
                <a:lnTo>
                  <a:pt x="1128" y="277"/>
                </a:lnTo>
                <a:lnTo>
                  <a:pt x="1142" y="250"/>
                </a:lnTo>
                <a:lnTo>
                  <a:pt x="1145" y="221"/>
                </a:lnTo>
                <a:lnTo>
                  <a:pt x="1145" y="141"/>
                </a:lnTo>
                <a:lnTo>
                  <a:pt x="1142" y="111"/>
                </a:lnTo>
                <a:lnTo>
                  <a:pt x="1128" y="85"/>
                </a:lnTo>
                <a:lnTo>
                  <a:pt x="1111" y="63"/>
                </a:lnTo>
                <a:lnTo>
                  <a:pt x="1087" y="42"/>
                </a:lnTo>
                <a:lnTo>
                  <a:pt x="1057" y="25"/>
                </a:lnTo>
                <a:lnTo>
                  <a:pt x="1026" y="12"/>
                </a:lnTo>
                <a:lnTo>
                  <a:pt x="989" y="3"/>
                </a:lnTo>
                <a:lnTo>
                  <a:pt x="949" y="0"/>
                </a:lnTo>
                <a:lnTo>
                  <a:pt x="197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60" name="Freeform 131"/>
          <p:cNvSpPr>
            <a:spLocks/>
          </p:cNvSpPr>
          <p:nvPr/>
        </p:nvSpPr>
        <p:spPr bwMode="auto">
          <a:xfrm>
            <a:off x="6462713" y="1479550"/>
            <a:ext cx="1847850" cy="554037"/>
          </a:xfrm>
          <a:custGeom>
            <a:avLst/>
            <a:gdLst>
              <a:gd name="T0" fmla="*/ 501369074 w 1170"/>
              <a:gd name="T1" fmla="*/ 0 h 363"/>
              <a:gd name="T2" fmla="*/ 399099207 w 1170"/>
              <a:gd name="T3" fmla="*/ 6988803 h 363"/>
              <a:gd name="T4" fmla="*/ 301818631 w 1170"/>
              <a:gd name="T5" fmla="*/ 27953688 h 363"/>
              <a:gd name="T6" fmla="*/ 226988634 w 1170"/>
              <a:gd name="T7" fmla="*/ 58237993 h 363"/>
              <a:gd name="T8" fmla="*/ 149663202 w 1170"/>
              <a:gd name="T9" fmla="*/ 97838652 h 363"/>
              <a:gd name="T10" fmla="*/ 87303794 w 1170"/>
              <a:gd name="T11" fmla="*/ 146758752 h 363"/>
              <a:gd name="T12" fmla="*/ 42404204 w 1170"/>
              <a:gd name="T13" fmla="*/ 198007921 h 363"/>
              <a:gd name="T14" fmla="*/ 9976810 w 1170"/>
              <a:gd name="T15" fmla="*/ 258575029 h 363"/>
              <a:gd name="T16" fmla="*/ 0 w 1170"/>
              <a:gd name="T17" fmla="*/ 328459981 h 363"/>
              <a:gd name="T18" fmla="*/ 0 w 1170"/>
              <a:gd name="T19" fmla="*/ 514820966 h 363"/>
              <a:gd name="T20" fmla="*/ 9976810 w 1170"/>
              <a:gd name="T21" fmla="*/ 582376827 h 363"/>
              <a:gd name="T22" fmla="*/ 42404204 w 1170"/>
              <a:gd name="T23" fmla="*/ 645274505 h 363"/>
              <a:gd name="T24" fmla="*/ 87303794 w 1170"/>
              <a:gd name="T25" fmla="*/ 696523673 h 363"/>
              <a:gd name="T26" fmla="*/ 149663202 w 1170"/>
              <a:gd name="T27" fmla="*/ 745442224 h 363"/>
              <a:gd name="T28" fmla="*/ 226988634 w 1170"/>
              <a:gd name="T29" fmla="*/ 785044409 h 363"/>
              <a:gd name="T30" fmla="*/ 301818631 w 1170"/>
              <a:gd name="T31" fmla="*/ 815327367 h 363"/>
              <a:gd name="T32" fmla="*/ 399099207 w 1170"/>
              <a:gd name="T33" fmla="*/ 836293768 h 363"/>
              <a:gd name="T34" fmla="*/ 501369074 w 1170"/>
              <a:gd name="T35" fmla="*/ 843282569 h 363"/>
              <a:gd name="T36" fmla="*/ 2147483647 w 1170"/>
              <a:gd name="T37" fmla="*/ 843282569 h 363"/>
              <a:gd name="T38" fmla="*/ 2147483647 w 1170"/>
              <a:gd name="T39" fmla="*/ 836293768 h 363"/>
              <a:gd name="T40" fmla="*/ 2147483647 w 1170"/>
              <a:gd name="T41" fmla="*/ 815327367 h 363"/>
              <a:gd name="T42" fmla="*/ 2147483647 w 1170"/>
              <a:gd name="T43" fmla="*/ 785044409 h 363"/>
              <a:gd name="T44" fmla="*/ 2147483647 w 1170"/>
              <a:gd name="T45" fmla="*/ 745442224 h 363"/>
              <a:gd name="T46" fmla="*/ 2147483647 w 1170"/>
              <a:gd name="T47" fmla="*/ 696523673 h 363"/>
              <a:gd name="T48" fmla="*/ 2147483647 w 1170"/>
              <a:gd name="T49" fmla="*/ 645274505 h 363"/>
              <a:gd name="T50" fmla="*/ 2147483647 w 1170"/>
              <a:gd name="T51" fmla="*/ 582376827 h 363"/>
              <a:gd name="T52" fmla="*/ 2147483647 w 1170"/>
              <a:gd name="T53" fmla="*/ 514820966 h 363"/>
              <a:gd name="T54" fmla="*/ 2147483647 w 1170"/>
              <a:gd name="T55" fmla="*/ 328459981 h 363"/>
              <a:gd name="T56" fmla="*/ 2147483647 w 1170"/>
              <a:gd name="T57" fmla="*/ 258575029 h 363"/>
              <a:gd name="T58" fmla="*/ 2147483647 w 1170"/>
              <a:gd name="T59" fmla="*/ 198007921 h 363"/>
              <a:gd name="T60" fmla="*/ 2147483647 w 1170"/>
              <a:gd name="T61" fmla="*/ 146758752 h 363"/>
              <a:gd name="T62" fmla="*/ 2147483647 w 1170"/>
              <a:gd name="T63" fmla="*/ 97838652 h 363"/>
              <a:gd name="T64" fmla="*/ 2147483647 w 1170"/>
              <a:gd name="T65" fmla="*/ 58237993 h 363"/>
              <a:gd name="T66" fmla="*/ 2147483647 w 1170"/>
              <a:gd name="T67" fmla="*/ 27953688 h 363"/>
              <a:gd name="T68" fmla="*/ 2147483647 w 1170"/>
              <a:gd name="T69" fmla="*/ 6988803 h 363"/>
              <a:gd name="T70" fmla="*/ 2147483647 w 1170"/>
              <a:gd name="T71" fmla="*/ 0 h 363"/>
              <a:gd name="T72" fmla="*/ 501369074 w 1170"/>
              <a:gd name="T73" fmla="*/ 0 h 3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70"/>
              <a:gd name="T112" fmla="*/ 0 h 363"/>
              <a:gd name="T113" fmla="*/ 1170 w 1170"/>
              <a:gd name="T114" fmla="*/ 363 h 3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70" h="363">
                <a:moveTo>
                  <a:pt x="201" y="0"/>
                </a:moveTo>
                <a:lnTo>
                  <a:pt x="160" y="3"/>
                </a:lnTo>
                <a:lnTo>
                  <a:pt x="121" y="12"/>
                </a:lnTo>
                <a:lnTo>
                  <a:pt x="91" y="25"/>
                </a:lnTo>
                <a:lnTo>
                  <a:pt x="60" y="42"/>
                </a:lnTo>
                <a:lnTo>
                  <a:pt x="35" y="63"/>
                </a:lnTo>
                <a:lnTo>
                  <a:pt x="17" y="85"/>
                </a:lnTo>
                <a:lnTo>
                  <a:pt x="4" y="111"/>
                </a:lnTo>
                <a:lnTo>
                  <a:pt x="0" y="141"/>
                </a:lnTo>
                <a:lnTo>
                  <a:pt x="0" y="221"/>
                </a:lnTo>
                <a:lnTo>
                  <a:pt x="4" y="250"/>
                </a:lnTo>
                <a:lnTo>
                  <a:pt x="17" y="277"/>
                </a:lnTo>
                <a:lnTo>
                  <a:pt x="35" y="299"/>
                </a:lnTo>
                <a:lnTo>
                  <a:pt x="60" y="320"/>
                </a:lnTo>
                <a:lnTo>
                  <a:pt x="91" y="337"/>
                </a:lnTo>
                <a:lnTo>
                  <a:pt x="121" y="350"/>
                </a:lnTo>
                <a:lnTo>
                  <a:pt x="160" y="359"/>
                </a:lnTo>
                <a:lnTo>
                  <a:pt x="201" y="362"/>
                </a:lnTo>
                <a:lnTo>
                  <a:pt x="968" y="362"/>
                </a:lnTo>
                <a:lnTo>
                  <a:pt x="1009" y="359"/>
                </a:lnTo>
                <a:lnTo>
                  <a:pt x="1048" y="350"/>
                </a:lnTo>
                <a:lnTo>
                  <a:pt x="1078" y="337"/>
                </a:lnTo>
                <a:lnTo>
                  <a:pt x="1109" y="320"/>
                </a:lnTo>
                <a:lnTo>
                  <a:pt x="1134" y="299"/>
                </a:lnTo>
                <a:lnTo>
                  <a:pt x="1152" y="277"/>
                </a:lnTo>
                <a:lnTo>
                  <a:pt x="1165" y="250"/>
                </a:lnTo>
                <a:lnTo>
                  <a:pt x="1169" y="221"/>
                </a:lnTo>
                <a:lnTo>
                  <a:pt x="1169" y="141"/>
                </a:lnTo>
                <a:lnTo>
                  <a:pt x="1165" y="111"/>
                </a:lnTo>
                <a:lnTo>
                  <a:pt x="1152" y="85"/>
                </a:lnTo>
                <a:lnTo>
                  <a:pt x="1134" y="63"/>
                </a:lnTo>
                <a:lnTo>
                  <a:pt x="1109" y="42"/>
                </a:lnTo>
                <a:lnTo>
                  <a:pt x="1078" y="25"/>
                </a:lnTo>
                <a:lnTo>
                  <a:pt x="1048" y="12"/>
                </a:lnTo>
                <a:lnTo>
                  <a:pt x="1009" y="3"/>
                </a:lnTo>
                <a:lnTo>
                  <a:pt x="968" y="0"/>
                </a:lnTo>
                <a:lnTo>
                  <a:pt x="201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61" name="Rectangle 132"/>
          <p:cNvSpPr>
            <a:spLocks noChangeArrowheads="1"/>
          </p:cNvSpPr>
          <p:nvPr/>
        </p:nvSpPr>
        <p:spPr bwMode="auto">
          <a:xfrm>
            <a:off x="4133850" y="1531937"/>
            <a:ext cx="80962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62" name="Rectangle 133"/>
          <p:cNvSpPr>
            <a:spLocks noChangeArrowheads="1"/>
          </p:cNvSpPr>
          <p:nvPr/>
        </p:nvSpPr>
        <p:spPr bwMode="auto">
          <a:xfrm>
            <a:off x="4441825" y="1446212"/>
            <a:ext cx="981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$90 / unit</a:t>
            </a:r>
          </a:p>
        </p:txBody>
      </p:sp>
      <p:sp>
        <p:nvSpPr>
          <p:cNvPr id="26663" name="Rectangle 134"/>
          <p:cNvSpPr>
            <a:spLocks noChangeArrowheads="1"/>
          </p:cNvSpPr>
          <p:nvPr/>
        </p:nvSpPr>
        <p:spPr bwMode="auto">
          <a:xfrm>
            <a:off x="4133850" y="1658937"/>
            <a:ext cx="1220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64" name="Rectangle 135"/>
          <p:cNvSpPr>
            <a:spLocks noChangeArrowheads="1"/>
          </p:cNvSpPr>
          <p:nvPr/>
        </p:nvSpPr>
        <p:spPr bwMode="auto">
          <a:xfrm>
            <a:off x="4032250" y="1662112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110 units / week</a:t>
            </a:r>
          </a:p>
        </p:txBody>
      </p:sp>
      <p:sp>
        <p:nvSpPr>
          <p:cNvPr id="26665" name="Rectangle 136"/>
          <p:cNvSpPr>
            <a:spLocks noChangeArrowheads="1"/>
          </p:cNvSpPr>
          <p:nvPr/>
        </p:nvSpPr>
        <p:spPr bwMode="auto">
          <a:xfrm>
            <a:off x="6599238" y="1531937"/>
            <a:ext cx="8953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66" name="Rectangle 137"/>
          <p:cNvSpPr>
            <a:spLocks noChangeArrowheads="1"/>
          </p:cNvSpPr>
          <p:nvPr/>
        </p:nvSpPr>
        <p:spPr bwMode="auto">
          <a:xfrm>
            <a:off x="6869113" y="1457325"/>
            <a:ext cx="1109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$100 / unit</a:t>
            </a:r>
          </a:p>
        </p:txBody>
      </p:sp>
      <p:sp>
        <p:nvSpPr>
          <p:cNvPr id="26667" name="Rectangle 138"/>
          <p:cNvSpPr>
            <a:spLocks noChangeArrowheads="1"/>
          </p:cNvSpPr>
          <p:nvPr/>
        </p:nvSpPr>
        <p:spPr bwMode="auto">
          <a:xfrm>
            <a:off x="6911975" y="1512887"/>
            <a:ext cx="10810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68" name="Rectangle 139"/>
          <p:cNvSpPr>
            <a:spLocks noChangeArrowheads="1"/>
          </p:cNvSpPr>
          <p:nvPr/>
        </p:nvSpPr>
        <p:spPr bwMode="auto">
          <a:xfrm>
            <a:off x="6661150" y="1657350"/>
            <a:ext cx="15573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60 units / week</a:t>
            </a:r>
          </a:p>
        </p:txBody>
      </p:sp>
      <p:sp>
        <p:nvSpPr>
          <p:cNvPr id="26669" name="Rectangle 140"/>
          <p:cNvSpPr>
            <a:spLocks noChangeArrowheads="1"/>
          </p:cNvSpPr>
          <p:nvPr/>
        </p:nvSpPr>
        <p:spPr bwMode="auto">
          <a:xfrm>
            <a:off x="3621088" y="1584325"/>
            <a:ext cx="295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70" name="Rectangle 141"/>
          <p:cNvSpPr>
            <a:spLocks noChangeArrowheads="1"/>
          </p:cNvSpPr>
          <p:nvPr/>
        </p:nvSpPr>
        <p:spPr bwMode="auto">
          <a:xfrm>
            <a:off x="3621088" y="1587500"/>
            <a:ext cx="21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P:</a:t>
            </a:r>
          </a:p>
        </p:txBody>
      </p:sp>
      <p:sp>
        <p:nvSpPr>
          <p:cNvPr id="26671" name="Rectangle 142"/>
          <p:cNvSpPr>
            <a:spLocks noChangeArrowheads="1"/>
          </p:cNvSpPr>
          <p:nvPr/>
        </p:nvSpPr>
        <p:spPr bwMode="auto">
          <a:xfrm>
            <a:off x="6134100" y="1565275"/>
            <a:ext cx="3333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72" name="Rectangle 143"/>
          <p:cNvSpPr>
            <a:spLocks noChangeArrowheads="1"/>
          </p:cNvSpPr>
          <p:nvPr/>
        </p:nvSpPr>
        <p:spPr bwMode="auto">
          <a:xfrm>
            <a:off x="6134100" y="1566862"/>
            <a:ext cx="257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Q:</a:t>
            </a:r>
          </a:p>
        </p:txBody>
      </p:sp>
      <p:sp>
        <p:nvSpPr>
          <p:cNvPr id="26673" name="Rectangle 144"/>
          <p:cNvSpPr>
            <a:spLocks noChangeArrowheads="1"/>
          </p:cNvSpPr>
          <p:nvPr/>
        </p:nvSpPr>
        <p:spPr bwMode="auto">
          <a:xfrm>
            <a:off x="4614863" y="2470150"/>
            <a:ext cx="5508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74" name="Rectangle 145"/>
          <p:cNvSpPr>
            <a:spLocks noChangeArrowheads="1"/>
          </p:cNvSpPr>
          <p:nvPr/>
        </p:nvSpPr>
        <p:spPr bwMode="auto">
          <a:xfrm>
            <a:off x="4973638" y="2470150"/>
            <a:ext cx="18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6675" name="Rectangle 146"/>
          <p:cNvSpPr>
            <a:spLocks noChangeArrowheads="1"/>
          </p:cNvSpPr>
          <p:nvPr/>
        </p:nvSpPr>
        <p:spPr bwMode="auto">
          <a:xfrm>
            <a:off x="4614863" y="2598737"/>
            <a:ext cx="7032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76" name="Rectangle 147"/>
          <p:cNvSpPr>
            <a:spLocks noChangeArrowheads="1"/>
          </p:cNvSpPr>
          <p:nvPr/>
        </p:nvSpPr>
        <p:spPr bwMode="auto">
          <a:xfrm>
            <a:off x="4670425" y="2690812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677" name="Rectangle 148"/>
          <p:cNvSpPr>
            <a:spLocks noChangeArrowheads="1"/>
          </p:cNvSpPr>
          <p:nvPr/>
        </p:nvSpPr>
        <p:spPr bwMode="auto">
          <a:xfrm>
            <a:off x="7399338" y="2470150"/>
            <a:ext cx="187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6678" name="Rectangle 149"/>
          <p:cNvSpPr>
            <a:spLocks noChangeArrowheads="1"/>
          </p:cNvSpPr>
          <p:nvPr/>
        </p:nvSpPr>
        <p:spPr bwMode="auto">
          <a:xfrm>
            <a:off x="6924675" y="2589212"/>
            <a:ext cx="6032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79" name="Rectangle 150"/>
          <p:cNvSpPr>
            <a:spLocks noChangeArrowheads="1"/>
          </p:cNvSpPr>
          <p:nvPr/>
        </p:nvSpPr>
        <p:spPr bwMode="auto">
          <a:xfrm>
            <a:off x="7172325" y="2690812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5 min.</a:t>
            </a:r>
          </a:p>
        </p:txBody>
      </p:sp>
      <p:sp>
        <p:nvSpPr>
          <p:cNvPr id="26680" name="Rectangle 151"/>
          <p:cNvSpPr>
            <a:spLocks noChangeArrowheads="1"/>
          </p:cNvSpPr>
          <p:nvPr/>
        </p:nvSpPr>
        <p:spPr bwMode="auto">
          <a:xfrm>
            <a:off x="3654425" y="3241675"/>
            <a:ext cx="5334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81" name="Rectangle 152"/>
          <p:cNvSpPr>
            <a:spLocks noChangeArrowheads="1"/>
          </p:cNvSpPr>
          <p:nvPr/>
        </p:nvSpPr>
        <p:spPr bwMode="auto">
          <a:xfrm>
            <a:off x="4064000" y="3275012"/>
            <a:ext cx="17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6682" name="Rectangle 153"/>
          <p:cNvSpPr>
            <a:spLocks noChangeArrowheads="1"/>
          </p:cNvSpPr>
          <p:nvPr/>
        </p:nvSpPr>
        <p:spPr bwMode="auto">
          <a:xfrm>
            <a:off x="3654425" y="3370262"/>
            <a:ext cx="7064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83" name="Rectangle 154"/>
          <p:cNvSpPr>
            <a:spLocks noChangeArrowheads="1"/>
          </p:cNvSpPr>
          <p:nvPr/>
        </p:nvSpPr>
        <p:spPr bwMode="auto">
          <a:xfrm>
            <a:off x="3835400" y="3422650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684" name="Rectangle 155"/>
          <p:cNvSpPr>
            <a:spLocks noChangeArrowheads="1"/>
          </p:cNvSpPr>
          <p:nvPr/>
        </p:nvSpPr>
        <p:spPr bwMode="auto">
          <a:xfrm>
            <a:off x="5692775" y="3232150"/>
            <a:ext cx="5334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85" name="Rectangle 156"/>
          <p:cNvSpPr>
            <a:spLocks noChangeArrowheads="1"/>
          </p:cNvSpPr>
          <p:nvPr/>
        </p:nvSpPr>
        <p:spPr bwMode="auto">
          <a:xfrm>
            <a:off x="6034088" y="3201987"/>
            <a:ext cx="17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6686" name="Rectangle 157"/>
          <p:cNvSpPr>
            <a:spLocks noChangeArrowheads="1"/>
          </p:cNvSpPr>
          <p:nvPr/>
        </p:nvSpPr>
        <p:spPr bwMode="auto">
          <a:xfrm>
            <a:off x="5692775" y="3359150"/>
            <a:ext cx="6032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87" name="Rectangle 158"/>
          <p:cNvSpPr>
            <a:spLocks noChangeArrowheads="1"/>
          </p:cNvSpPr>
          <p:nvPr/>
        </p:nvSpPr>
        <p:spPr bwMode="auto">
          <a:xfrm>
            <a:off x="5883275" y="3422650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5 min.</a:t>
            </a:r>
          </a:p>
        </p:txBody>
      </p:sp>
      <p:sp>
        <p:nvSpPr>
          <p:cNvPr id="26688" name="Rectangle 159"/>
          <p:cNvSpPr>
            <a:spLocks noChangeArrowheads="1"/>
          </p:cNvSpPr>
          <p:nvPr/>
        </p:nvSpPr>
        <p:spPr bwMode="auto">
          <a:xfrm>
            <a:off x="7831138" y="3221037"/>
            <a:ext cx="533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89" name="Rectangle 160"/>
          <p:cNvSpPr>
            <a:spLocks noChangeArrowheads="1"/>
          </p:cNvSpPr>
          <p:nvPr/>
        </p:nvSpPr>
        <p:spPr bwMode="auto">
          <a:xfrm>
            <a:off x="8234363" y="3201987"/>
            <a:ext cx="17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6690" name="Rectangle 161"/>
          <p:cNvSpPr>
            <a:spLocks noChangeArrowheads="1"/>
          </p:cNvSpPr>
          <p:nvPr/>
        </p:nvSpPr>
        <p:spPr bwMode="auto">
          <a:xfrm>
            <a:off x="7831138" y="3346450"/>
            <a:ext cx="7080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91" name="Rectangle 162"/>
          <p:cNvSpPr>
            <a:spLocks noChangeArrowheads="1"/>
          </p:cNvSpPr>
          <p:nvPr/>
        </p:nvSpPr>
        <p:spPr bwMode="auto">
          <a:xfrm>
            <a:off x="8005763" y="3422650"/>
            <a:ext cx="782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25 min.</a:t>
            </a:r>
          </a:p>
        </p:txBody>
      </p:sp>
      <p:sp>
        <p:nvSpPr>
          <p:cNvPr id="26692" name="Rectangle 163"/>
          <p:cNvSpPr>
            <a:spLocks noChangeArrowheads="1"/>
          </p:cNvSpPr>
          <p:nvPr/>
        </p:nvSpPr>
        <p:spPr bwMode="auto">
          <a:xfrm>
            <a:off x="3708400" y="4008437"/>
            <a:ext cx="5492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93" name="Rectangle 164"/>
          <p:cNvSpPr>
            <a:spLocks noChangeArrowheads="1"/>
          </p:cNvSpPr>
          <p:nvPr/>
        </p:nvSpPr>
        <p:spPr bwMode="auto">
          <a:xfrm>
            <a:off x="4064000" y="4079875"/>
            <a:ext cx="150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694" name="Rectangle 165"/>
          <p:cNvSpPr>
            <a:spLocks noChangeArrowheads="1"/>
          </p:cNvSpPr>
          <p:nvPr/>
        </p:nvSpPr>
        <p:spPr bwMode="auto">
          <a:xfrm>
            <a:off x="3760788" y="4152900"/>
            <a:ext cx="782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15 min.</a:t>
            </a:r>
          </a:p>
        </p:txBody>
      </p:sp>
      <p:sp>
        <p:nvSpPr>
          <p:cNvPr id="26695" name="Rectangle 166"/>
          <p:cNvSpPr>
            <a:spLocks noChangeArrowheads="1"/>
          </p:cNvSpPr>
          <p:nvPr/>
        </p:nvSpPr>
        <p:spPr bwMode="auto">
          <a:xfrm>
            <a:off x="5675313" y="4008437"/>
            <a:ext cx="533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96" name="Rectangle 167"/>
          <p:cNvSpPr>
            <a:spLocks noChangeArrowheads="1"/>
          </p:cNvSpPr>
          <p:nvPr/>
        </p:nvSpPr>
        <p:spPr bwMode="auto">
          <a:xfrm>
            <a:off x="6110288" y="3933825"/>
            <a:ext cx="17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6697" name="Rectangle 168"/>
          <p:cNvSpPr>
            <a:spLocks noChangeArrowheads="1"/>
          </p:cNvSpPr>
          <p:nvPr/>
        </p:nvSpPr>
        <p:spPr bwMode="auto">
          <a:xfrm>
            <a:off x="5883275" y="4152900"/>
            <a:ext cx="782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698" name="Rectangle 169"/>
          <p:cNvSpPr>
            <a:spLocks noChangeArrowheads="1"/>
          </p:cNvSpPr>
          <p:nvPr/>
        </p:nvSpPr>
        <p:spPr bwMode="auto">
          <a:xfrm>
            <a:off x="7815263" y="4008437"/>
            <a:ext cx="5492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699" name="Rectangle 170"/>
          <p:cNvSpPr>
            <a:spLocks noChangeArrowheads="1"/>
          </p:cNvSpPr>
          <p:nvPr/>
        </p:nvSpPr>
        <p:spPr bwMode="auto">
          <a:xfrm>
            <a:off x="8234363" y="4006850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700" name="Rectangle 171"/>
          <p:cNvSpPr>
            <a:spLocks noChangeArrowheads="1"/>
          </p:cNvSpPr>
          <p:nvPr/>
        </p:nvSpPr>
        <p:spPr bwMode="auto">
          <a:xfrm>
            <a:off x="7815263" y="4138612"/>
            <a:ext cx="7064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701" name="Rectangle 172"/>
          <p:cNvSpPr>
            <a:spLocks noChangeArrowheads="1"/>
          </p:cNvSpPr>
          <p:nvPr/>
        </p:nvSpPr>
        <p:spPr bwMode="auto">
          <a:xfrm>
            <a:off x="7931150" y="4152900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704" name="Rectangle 175"/>
          <p:cNvSpPr>
            <a:spLocks noChangeArrowheads="1"/>
          </p:cNvSpPr>
          <p:nvPr/>
        </p:nvSpPr>
        <p:spPr bwMode="auto">
          <a:xfrm>
            <a:off x="2668588" y="5886450"/>
            <a:ext cx="37322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6708" name="Line 179"/>
          <p:cNvSpPr>
            <a:spLocks noChangeShapeType="1"/>
          </p:cNvSpPr>
          <p:nvPr/>
        </p:nvSpPr>
        <p:spPr bwMode="auto">
          <a:xfrm flipV="1">
            <a:off x="4138613" y="3714750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09" name="Line 180"/>
          <p:cNvSpPr>
            <a:spLocks noChangeShapeType="1"/>
          </p:cNvSpPr>
          <p:nvPr/>
        </p:nvSpPr>
        <p:spPr bwMode="auto">
          <a:xfrm flipV="1">
            <a:off x="3228975" y="2617787"/>
            <a:ext cx="1212850" cy="14605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0" name="Line 181"/>
          <p:cNvSpPr>
            <a:spLocks noChangeShapeType="1"/>
          </p:cNvSpPr>
          <p:nvPr/>
        </p:nvSpPr>
        <p:spPr bwMode="auto">
          <a:xfrm flipV="1">
            <a:off x="3911600" y="2909887"/>
            <a:ext cx="530225" cy="29210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1" name="Line 182"/>
          <p:cNvSpPr>
            <a:spLocks noChangeShapeType="1"/>
          </p:cNvSpPr>
          <p:nvPr/>
        </p:nvSpPr>
        <p:spPr bwMode="auto">
          <a:xfrm flipH="1" flipV="1">
            <a:off x="5730875" y="2909887"/>
            <a:ext cx="455613" cy="29210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2" name="Line 183"/>
          <p:cNvSpPr>
            <a:spLocks noChangeShapeType="1"/>
          </p:cNvSpPr>
          <p:nvPr/>
        </p:nvSpPr>
        <p:spPr bwMode="auto">
          <a:xfrm flipV="1">
            <a:off x="4973638" y="2032000"/>
            <a:ext cx="0" cy="43815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3" name="Line 184"/>
          <p:cNvSpPr>
            <a:spLocks noChangeShapeType="1"/>
          </p:cNvSpPr>
          <p:nvPr/>
        </p:nvSpPr>
        <p:spPr bwMode="auto">
          <a:xfrm flipV="1">
            <a:off x="7475538" y="2032000"/>
            <a:ext cx="0" cy="365125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4" name="Line 185"/>
          <p:cNvSpPr>
            <a:spLocks noChangeShapeType="1"/>
          </p:cNvSpPr>
          <p:nvPr/>
        </p:nvSpPr>
        <p:spPr bwMode="auto">
          <a:xfrm flipH="1" flipV="1">
            <a:off x="4114800" y="4418012"/>
            <a:ext cx="0" cy="3048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5" name="Line 186"/>
          <p:cNvSpPr>
            <a:spLocks noChangeShapeType="1"/>
          </p:cNvSpPr>
          <p:nvPr/>
        </p:nvSpPr>
        <p:spPr bwMode="auto">
          <a:xfrm flipV="1">
            <a:off x="6172200" y="4494212"/>
            <a:ext cx="0" cy="3048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6" name="Line 187"/>
          <p:cNvSpPr>
            <a:spLocks noChangeShapeType="1"/>
          </p:cNvSpPr>
          <p:nvPr/>
        </p:nvSpPr>
        <p:spPr bwMode="auto">
          <a:xfrm flipV="1">
            <a:off x="6186488" y="3714750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7" name="Line 188"/>
          <p:cNvSpPr>
            <a:spLocks noChangeShapeType="1"/>
          </p:cNvSpPr>
          <p:nvPr/>
        </p:nvSpPr>
        <p:spPr bwMode="auto">
          <a:xfrm flipV="1">
            <a:off x="8385175" y="4446587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8" name="Line 189"/>
          <p:cNvSpPr>
            <a:spLocks noChangeShapeType="1"/>
          </p:cNvSpPr>
          <p:nvPr/>
        </p:nvSpPr>
        <p:spPr bwMode="auto">
          <a:xfrm flipV="1">
            <a:off x="8385175" y="3714750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19" name="Line 190"/>
          <p:cNvSpPr>
            <a:spLocks noChangeShapeType="1"/>
          </p:cNvSpPr>
          <p:nvPr/>
        </p:nvSpPr>
        <p:spPr bwMode="auto">
          <a:xfrm flipH="1" flipV="1">
            <a:off x="8081963" y="2909887"/>
            <a:ext cx="379412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20" name="Line 191"/>
          <p:cNvSpPr>
            <a:spLocks noChangeShapeType="1"/>
          </p:cNvSpPr>
          <p:nvPr/>
        </p:nvSpPr>
        <p:spPr bwMode="auto">
          <a:xfrm flipV="1">
            <a:off x="6400800" y="2817812"/>
            <a:ext cx="381000" cy="38100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gray">
          <a:xfrm>
            <a:off x="0" y="-1"/>
            <a:ext cx="9143999" cy="106680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Practice: A Production System Manufacturing Two Products, P and Q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</a:p>
        </p:txBody>
      </p:sp>
      <p:sp>
        <p:nvSpPr>
          <p:cNvPr id="95" name="Rectangle 174"/>
          <p:cNvSpPr>
            <a:spLocks noChangeArrowheads="1"/>
          </p:cNvSpPr>
          <p:nvPr/>
        </p:nvSpPr>
        <p:spPr bwMode="auto">
          <a:xfrm>
            <a:off x="0" y="571997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3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Time available at each work center: 2,400 minutes per week.</a:t>
            </a:r>
          </a:p>
          <a:p>
            <a:r>
              <a:rPr lang="en-US" sz="23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</a:t>
            </a:r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perating expenses per week: $6,000. All the resources cost the same.</a:t>
            </a:r>
            <a:endParaRPr lang="en-US" sz="2300" dirty="0"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828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Lecture   </a:t>
            </a:r>
            <a:r>
              <a:rPr lang="en-US" sz="2400" b="1" dirty="0">
                <a:solidFill>
                  <a:schemeClr val="bg1"/>
                </a:solidFill>
                <a:highlight>
                  <a:srgbClr val="A80000"/>
                </a:highlight>
                <a:latin typeface="Book Antiqua" panose="02040602050305030304" pitchFamily="18" charset="0"/>
              </a:rPr>
              <a:t>https://youtu.be/aXPlkcPSlxs</a:t>
            </a:r>
          </a:p>
        </p:txBody>
      </p:sp>
      <p:pic>
        <p:nvPicPr>
          <p:cNvPr id="2" name="Online Media 1" title="TOC LP">
            <a:hlinkClick r:id="" action="ppaction://media"/>
            <a:extLst>
              <a:ext uri="{FF2B5EF4-FFF2-40B4-BE49-F238E27FC236}">
                <a16:creationId xmlns:a16="http://schemas.microsoft.com/office/drawing/2014/main" id="{1CF38288-ACE5-4F8B-8520-9333456719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838200"/>
            <a:ext cx="7631347" cy="57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44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000" dirty="0"/>
              <a:t>Practice; Follow the 5 Steps 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14475" y="1450975"/>
            <a:ext cx="7477125" cy="4035425"/>
            <a:chOff x="1514475" y="1450975"/>
            <a:chExt cx="7477125" cy="4035425"/>
          </a:xfrm>
        </p:grpSpPr>
        <p:sp>
          <p:nvSpPr>
            <p:cNvPr id="913411" name="Oval 3"/>
            <p:cNvSpPr>
              <a:spLocks noChangeArrowheads="1"/>
            </p:cNvSpPr>
            <p:nvPr/>
          </p:nvSpPr>
          <p:spPr bwMode="auto">
            <a:xfrm>
              <a:off x="1514475" y="2286000"/>
              <a:ext cx="1600200" cy="981074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2" name="Rectangle 4"/>
            <p:cNvSpPr>
              <a:spLocks noChangeArrowheads="1"/>
            </p:cNvSpPr>
            <p:nvPr/>
          </p:nvSpPr>
          <p:spPr bwMode="auto">
            <a:xfrm>
              <a:off x="6707188" y="2401888"/>
              <a:ext cx="1289050" cy="58578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3" name="Rectangle 5"/>
            <p:cNvSpPr>
              <a:spLocks noChangeArrowheads="1"/>
            </p:cNvSpPr>
            <p:nvPr/>
          </p:nvSpPr>
          <p:spPr bwMode="auto">
            <a:xfrm>
              <a:off x="4346575" y="2466975"/>
              <a:ext cx="1308100" cy="530225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4" name="Rectangle 6"/>
            <p:cNvSpPr>
              <a:spLocks noChangeArrowheads="1"/>
            </p:cNvSpPr>
            <p:nvPr/>
          </p:nvSpPr>
          <p:spPr bwMode="auto">
            <a:xfrm>
              <a:off x="7599363" y="4011613"/>
              <a:ext cx="1382712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5" name="Rectangle 7"/>
            <p:cNvSpPr>
              <a:spLocks noChangeArrowheads="1"/>
            </p:cNvSpPr>
            <p:nvPr/>
          </p:nvSpPr>
          <p:spPr bwMode="auto">
            <a:xfrm>
              <a:off x="5443538" y="3203575"/>
              <a:ext cx="1349375" cy="5254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6" name="Rectangle 8"/>
            <p:cNvSpPr>
              <a:spLocks noChangeArrowheads="1"/>
            </p:cNvSpPr>
            <p:nvPr/>
          </p:nvSpPr>
          <p:spPr bwMode="auto">
            <a:xfrm>
              <a:off x="5494338" y="4011613"/>
              <a:ext cx="1212850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7" name="Rectangle 9"/>
            <p:cNvSpPr>
              <a:spLocks noChangeArrowheads="1"/>
            </p:cNvSpPr>
            <p:nvPr/>
          </p:nvSpPr>
          <p:spPr bwMode="auto">
            <a:xfrm>
              <a:off x="3446463" y="4011613"/>
              <a:ext cx="1289050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8" name="Rectangle 10"/>
            <p:cNvSpPr>
              <a:spLocks noChangeArrowheads="1"/>
            </p:cNvSpPr>
            <p:nvPr/>
          </p:nvSpPr>
          <p:spPr bwMode="auto">
            <a:xfrm>
              <a:off x="7599363" y="3203575"/>
              <a:ext cx="1316037" cy="5254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9" name="Rectangle 11"/>
            <p:cNvSpPr>
              <a:spLocks noChangeArrowheads="1"/>
            </p:cNvSpPr>
            <p:nvPr/>
          </p:nvSpPr>
          <p:spPr bwMode="auto">
            <a:xfrm>
              <a:off x="3446463" y="3206750"/>
              <a:ext cx="1289050" cy="5127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sz="1600" b="0" dirty="0"/>
            </a:p>
          </p:txBody>
        </p:sp>
        <p:sp>
          <p:nvSpPr>
            <p:cNvPr id="913421" name="Rectangle 13"/>
            <p:cNvSpPr>
              <a:spLocks noChangeArrowheads="1"/>
            </p:cNvSpPr>
            <p:nvPr/>
          </p:nvSpPr>
          <p:spPr bwMode="auto">
            <a:xfrm>
              <a:off x="1552975" y="2649379"/>
              <a:ext cx="1577900" cy="25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Purchased Part</a:t>
              </a:r>
            </a:p>
          </p:txBody>
        </p:sp>
        <p:sp>
          <p:nvSpPr>
            <p:cNvPr id="913423" name="Rectangle 15"/>
            <p:cNvSpPr>
              <a:spLocks noChangeArrowheads="1"/>
            </p:cNvSpPr>
            <p:nvPr/>
          </p:nvSpPr>
          <p:spPr bwMode="auto">
            <a:xfrm>
              <a:off x="1910597" y="2841625"/>
              <a:ext cx="913722" cy="25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$5 / unit</a:t>
              </a:r>
            </a:p>
          </p:txBody>
        </p:sp>
        <p:sp>
          <p:nvSpPr>
            <p:cNvPr id="913424" name="Oval 16"/>
            <p:cNvSpPr>
              <a:spLocks noChangeArrowheads="1"/>
            </p:cNvSpPr>
            <p:nvPr/>
          </p:nvSpPr>
          <p:spPr bwMode="auto">
            <a:xfrm>
              <a:off x="3370263" y="4743450"/>
              <a:ext cx="1306512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25" name="Oval 17"/>
            <p:cNvSpPr>
              <a:spLocks noChangeArrowheads="1"/>
            </p:cNvSpPr>
            <p:nvPr/>
          </p:nvSpPr>
          <p:spPr bwMode="auto">
            <a:xfrm>
              <a:off x="5341938" y="4743450"/>
              <a:ext cx="1425575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26" name="Oval 18"/>
            <p:cNvSpPr>
              <a:spLocks noChangeArrowheads="1"/>
            </p:cNvSpPr>
            <p:nvPr/>
          </p:nvSpPr>
          <p:spPr bwMode="auto">
            <a:xfrm>
              <a:off x="7599363" y="4741863"/>
              <a:ext cx="1392237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27" name="Rectangle 19"/>
            <p:cNvSpPr>
              <a:spLocks noChangeArrowheads="1"/>
            </p:cNvSpPr>
            <p:nvPr/>
          </p:nvSpPr>
          <p:spPr bwMode="auto">
            <a:xfrm>
              <a:off x="3825875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RM1</a:t>
              </a:r>
            </a:p>
          </p:txBody>
        </p:sp>
        <p:sp>
          <p:nvSpPr>
            <p:cNvPr id="913428" name="Rectangle 20"/>
            <p:cNvSpPr>
              <a:spLocks noChangeArrowheads="1"/>
            </p:cNvSpPr>
            <p:nvPr/>
          </p:nvSpPr>
          <p:spPr bwMode="auto">
            <a:xfrm>
              <a:off x="3622675" y="4943475"/>
              <a:ext cx="7699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29" name="Rectangle 21"/>
            <p:cNvSpPr>
              <a:spLocks noChangeArrowheads="1"/>
            </p:cNvSpPr>
            <p:nvPr/>
          </p:nvSpPr>
          <p:spPr bwMode="auto">
            <a:xfrm>
              <a:off x="3675063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30" name="Rectangle 22"/>
            <p:cNvSpPr>
              <a:spLocks noChangeArrowheads="1"/>
            </p:cNvSpPr>
            <p:nvPr/>
          </p:nvSpPr>
          <p:spPr bwMode="auto">
            <a:xfrm>
              <a:off x="3622675" y="5073650"/>
              <a:ext cx="41275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31" name="Rectangle 23"/>
            <p:cNvSpPr>
              <a:spLocks noChangeArrowheads="1"/>
            </p:cNvSpPr>
            <p:nvPr/>
          </p:nvSpPr>
          <p:spPr bwMode="auto">
            <a:xfrm>
              <a:off x="3902075" y="5183188"/>
              <a:ext cx="3959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32" name="Rectangle 24"/>
            <p:cNvSpPr>
              <a:spLocks noChangeArrowheads="1"/>
            </p:cNvSpPr>
            <p:nvPr/>
          </p:nvSpPr>
          <p:spPr bwMode="auto">
            <a:xfrm>
              <a:off x="5797550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RM2</a:t>
              </a:r>
            </a:p>
          </p:txBody>
        </p:sp>
        <p:sp>
          <p:nvSpPr>
            <p:cNvPr id="913433" name="Rectangle 25"/>
            <p:cNvSpPr>
              <a:spLocks noChangeArrowheads="1"/>
            </p:cNvSpPr>
            <p:nvPr/>
          </p:nvSpPr>
          <p:spPr bwMode="auto">
            <a:xfrm>
              <a:off x="5621338" y="4943475"/>
              <a:ext cx="776287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34" name="Rectangle 26"/>
            <p:cNvSpPr>
              <a:spLocks noChangeArrowheads="1"/>
            </p:cNvSpPr>
            <p:nvPr/>
          </p:nvSpPr>
          <p:spPr bwMode="auto">
            <a:xfrm>
              <a:off x="5645150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35" name="Rectangle 27"/>
            <p:cNvSpPr>
              <a:spLocks noChangeArrowheads="1"/>
            </p:cNvSpPr>
            <p:nvPr/>
          </p:nvSpPr>
          <p:spPr bwMode="auto">
            <a:xfrm>
              <a:off x="5621338" y="5073650"/>
              <a:ext cx="41592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36" name="Rectangle 28"/>
            <p:cNvSpPr>
              <a:spLocks noChangeArrowheads="1"/>
            </p:cNvSpPr>
            <p:nvPr/>
          </p:nvSpPr>
          <p:spPr bwMode="auto">
            <a:xfrm>
              <a:off x="5797550" y="5183188"/>
              <a:ext cx="441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37" name="Rectangle 29"/>
            <p:cNvSpPr>
              <a:spLocks noChangeArrowheads="1"/>
            </p:cNvSpPr>
            <p:nvPr/>
          </p:nvSpPr>
          <p:spPr bwMode="auto">
            <a:xfrm>
              <a:off x="7778750" y="4814888"/>
              <a:ext cx="587375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38" name="Rectangle 30"/>
            <p:cNvSpPr>
              <a:spLocks noChangeArrowheads="1"/>
            </p:cNvSpPr>
            <p:nvPr/>
          </p:nvSpPr>
          <p:spPr bwMode="auto">
            <a:xfrm>
              <a:off x="8072438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RM3</a:t>
              </a:r>
            </a:p>
          </p:txBody>
        </p:sp>
        <p:sp>
          <p:nvSpPr>
            <p:cNvPr id="913439" name="Rectangle 31"/>
            <p:cNvSpPr>
              <a:spLocks noChangeArrowheads="1"/>
            </p:cNvSpPr>
            <p:nvPr/>
          </p:nvSpPr>
          <p:spPr bwMode="auto">
            <a:xfrm>
              <a:off x="7778750" y="4943475"/>
              <a:ext cx="77628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40" name="Rectangle 32"/>
            <p:cNvSpPr>
              <a:spLocks noChangeArrowheads="1"/>
            </p:cNvSpPr>
            <p:nvPr/>
          </p:nvSpPr>
          <p:spPr bwMode="auto">
            <a:xfrm>
              <a:off x="7996238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41" name="Rectangle 33"/>
            <p:cNvSpPr>
              <a:spLocks noChangeArrowheads="1"/>
            </p:cNvSpPr>
            <p:nvPr/>
          </p:nvSpPr>
          <p:spPr bwMode="auto">
            <a:xfrm>
              <a:off x="7778750" y="5073650"/>
              <a:ext cx="4143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42" name="Rectangle 34"/>
            <p:cNvSpPr>
              <a:spLocks noChangeArrowheads="1"/>
            </p:cNvSpPr>
            <p:nvPr/>
          </p:nvSpPr>
          <p:spPr bwMode="auto">
            <a:xfrm>
              <a:off x="8148638" y="5183188"/>
              <a:ext cx="3959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43" name="Freeform 35"/>
            <p:cNvSpPr>
              <a:spLocks/>
            </p:cNvSpPr>
            <p:nvPr/>
          </p:nvSpPr>
          <p:spPr bwMode="auto">
            <a:xfrm>
              <a:off x="3902075" y="1450975"/>
              <a:ext cx="1819275" cy="58578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57" y="3"/>
                </a:cxn>
                <a:cxn ang="0">
                  <a:pos x="119" y="12"/>
                </a:cxn>
                <a:cxn ang="0">
                  <a:pos x="89" y="25"/>
                </a:cxn>
                <a:cxn ang="0">
                  <a:pos x="58" y="42"/>
                </a:cxn>
                <a:cxn ang="0">
                  <a:pos x="34" y="63"/>
                </a:cxn>
                <a:cxn ang="0">
                  <a:pos x="17" y="85"/>
                </a:cxn>
                <a:cxn ang="0">
                  <a:pos x="4" y="111"/>
                </a:cxn>
                <a:cxn ang="0">
                  <a:pos x="0" y="141"/>
                </a:cxn>
                <a:cxn ang="0">
                  <a:pos x="0" y="221"/>
                </a:cxn>
                <a:cxn ang="0">
                  <a:pos x="4" y="250"/>
                </a:cxn>
                <a:cxn ang="0">
                  <a:pos x="17" y="277"/>
                </a:cxn>
                <a:cxn ang="0">
                  <a:pos x="34" y="299"/>
                </a:cxn>
                <a:cxn ang="0">
                  <a:pos x="58" y="320"/>
                </a:cxn>
                <a:cxn ang="0">
                  <a:pos x="89" y="337"/>
                </a:cxn>
                <a:cxn ang="0">
                  <a:pos x="119" y="350"/>
                </a:cxn>
                <a:cxn ang="0">
                  <a:pos x="157" y="359"/>
                </a:cxn>
                <a:cxn ang="0">
                  <a:pos x="197" y="362"/>
                </a:cxn>
                <a:cxn ang="0">
                  <a:pos x="949" y="362"/>
                </a:cxn>
                <a:cxn ang="0">
                  <a:pos x="989" y="359"/>
                </a:cxn>
                <a:cxn ang="0">
                  <a:pos x="1026" y="350"/>
                </a:cxn>
                <a:cxn ang="0">
                  <a:pos x="1057" y="337"/>
                </a:cxn>
                <a:cxn ang="0">
                  <a:pos x="1087" y="320"/>
                </a:cxn>
                <a:cxn ang="0">
                  <a:pos x="1111" y="299"/>
                </a:cxn>
                <a:cxn ang="0">
                  <a:pos x="1128" y="277"/>
                </a:cxn>
                <a:cxn ang="0">
                  <a:pos x="1142" y="250"/>
                </a:cxn>
                <a:cxn ang="0">
                  <a:pos x="1145" y="221"/>
                </a:cxn>
                <a:cxn ang="0">
                  <a:pos x="1145" y="141"/>
                </a:cxn>
                <a:cxn ang="0">
                  <a:pos x="1142" y="111"/>
                </a:cxn>
                <a:cxn ang="0">
                  <a:pos x="1128" y="85"/>
                </a:cxn>
                <a:cxn ang="0">
                  <a:pos x="1111" y="63"/>
                </a:cxn>
                <a:cxn ang="0">
                  <a:pos x="1087" y="42"/>
                </a:cxn>
                <a:cxn ang="0">
                  <a:pos x="1057" y="25"/>
                </a:cxn>
                <a:cxn ang="0">
                  <a:pos x="1026" y="12"/>
                </a:cxn>
                <a:cxn ang="0">
                  <a:pos x="989" y="3"/>
                </a:cxn>
                <a:cxn ang="0">
                  <a:pos x="949" y="0"/>
                </a:cxn>
                <a:cxn ang="0">
                  <a:pos x="197" y="0"/>
                </a:cxn>
              </a:cxnLst>
              <a:rect l="0" t="0" r="r" b="b"/>
              <a:pathLst>
                <a:path w="1146" h="363">
                  <a:moveTo>
                    <a:pt x="197" y="0"/>
                  </a:moveTo>
                  <a:lnTo>
                    <a:pt x="157" y="3"/>
                  </a:lnTo>
                  <a:lnTo>
                    <a:pt x="119" y="12"/>
                  </a:lnTo>
                  <a:lnTo>
                    <a:pt x="89" y="25"/>
                  </a:lnTo>
                  <a:lnTo>
                    <a:pt x="58" y="42"/>
                  </a:lnTo>
                  <a:lnTo>
                    <a:pt x="34" y="63"/>
                  </a:lnTo>
                  <a:lnTo>
                    <a:pt x="17" y="85"/>
                  </a:lnTo>
                  <a:lnTo>
                    <a:pt x="4" y="111"/>
                  </a:lnTo>
                  <a:lnTo>
                    <a:pt x="0" y="141"/>
                  </a:lnTo>
                  <a:lnTo>
                    <a:pt x="0" y="221"/>
                  </a:lnTo>
                  <a:lnTo>
                    <a:pt x="4" y="250"/>
                  </a:lnTo>
                  <a:lnTo>
                    <a:pt x="17" y="277"/>
                  </a:lnTo>
                  <a:lnTo>
                    <a:pt x="34" y="299"/>
                  </a:lnTo>
                  <a:lnTo>
                    <a:pt x="58" y="320"/>
                  </a:lnTo>
                  <a:lnTo>
                    <a:pt x="89" y="337"/>
                  </a:lnTo>
                  <a:lnTo>
                    <a:pt x="119" y="350"/>
                  </a:lnTo>
                  <a:lnTo>
                    <a:pt x="157" y="359"/>
                  </a:lnTo>
                  <a:lnTo>
                    <a:pt x="197" y="362"/>
                  </a:lnTo>
                  <a:lnTo>
                    <a:pt x="949" y="362"/>
                  </a:lnTo>
                  <a:lnTo>
                    <a:pt x="989" y="359"/>
                  </a:lnTo>
                  <a:lnTo>
                    <a:pt x="1026" y="350"/>
                  </a:lnTo>
                  <a:lnTo>
                    <a:pt x="1057" y="337"/>
                  </a:lnTo>
                  <a:lnTo>
                    <a:pt x="1087" y="320"/>
                  </a:lnTo>
                  <a:lnTo>
                    <a:pt x="1111" y="299"/>
                  </a:lnTo>
                  <a:lnTo>
                    <a:pt x="1128" y="277"/>
                  </a:lnTo>
                  <a:lnTo>
                    <a:pt x="1142" y="250"/>
                  </a:lnTo>
                  <a:lnTo>
                    <a:pt x="1145" y="221"/>
                  </a:lnTo>
                  <a:lnTo>
                    <a:pt x="1145" y="141"/>
                  </a:lnTo>
                  <a:lnTo>
                    <a:pt x="1142" y="111"/>
                  </a:lnTo>
                  <a:lnTo>
                    <a:pt x="1128" y="85"/>
                  </a:lnTo>
                  <a:lnTo>
                    <a:pt x="1111" y="63"/>
                  </a:lnTo>
                  <a:lnTo>
                    <a:pt x="1087" y="42"/>
                  </a:lnTo>
                  <a:lnTo>
                    <a:pt x="1057" y="25"/>
                  </a:lnTo>
                  <a:lnTo>
                    <a:pt x="1026" y="12"/>
                  </a:lnTo>
                  <a:lnTo>
                    <a:pt x="989" y="3"/>
                  </a:lnTo>
                  <a:lnTo>
                    <a:pt x="949" y="0"/>
                  </a:lnTo>
                  <a:lnTo>
                    <a:pt x="197" y="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13444" name="Freeform 36"/>
            <p:cNvSpPr>
              <a:spLocks/>
            </p:cNvSpPr>
            <p:nvPr/>
          </p:nvSpPr>
          <p:spPr bwMode="auto">
            <a:xfrm>
              <a:off x="6376988" y="1484313"/>
              <a:ext cx="1847850" cy="554037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60" y="3"/>
                </a:cxn>
                <a:cxn ang="0">
                  <a:pos x="121" y="12"/>
                </a:cxn>
                <a:cxn ang="0">
                  <a:pos x="91" y="25"/>
                </a:cxn>
                <a:cxn ang="0">
                  <a:pos x="60" y="42"/>
                </a:cxn>
                <a:cxn ang="0">
                  <a:pos x="35" y="63"/>
                </a:cxn>
                <a:cxn ang="0">
                  <a:pos x="17" y="85"/>
                </a:cxn>
                <a:cxn ang="0">
                  <a:pos x="4" y="111"/>
                </a:cxn>
                <a:cxn ang="0">
                  <a:pos x="0" y="141"/>
                </a:cxn>
                <a:cxn ang="0">
                  <a:pos x="0" y="221"/>
                </a:cxn>
                <a:cxn ang="0">
                  <a:pos x="4" y="250"/>
                </a:cxn>
                <a:cxn ang="0">
                  <a:pos x="17" y="277"/>
                </a:cxn>
                <a:cxn ang="0">
                  <a:pos x="35" y="299"/>
                </a:cxn>
                <a:cxn ang="0">
                  <a:pos x="60" y="320"/>
                </a:cxn>
                <a:cxn ang="0">
                  <a:pos x="91" y="337"/>
                </a:cxn>
                <a:cxn ang="0">
                  <a:pos x="121" y="350"/>
                </a:cxn>
                <a:cxn ang="0">
                  <a:pos x="160" y="359"/>
                </a:cxn>
                <a:cxn ang="0">
                  <a:pos x="201" y="362"/>
                </a:cxn>
                <a:cxn ang="0">
                  <a:pos x="968" y="362"/>
                </a:cxn>
                <a:cxn ang="0">
                  <a:pos x="1009" y="359"/>
                </a:cxn>
                <a:cxn ang="0">
                  <a:pos x="1048" y="350"/>
                </a:cxn>
                <a:cxn ang="0">
                  <a:pos x="1078" y="337"/>
                </a:cxn>
                <a:cxn ang="0">
                  <a:pos x="1109" y="320"/>
                </a:cxn>
                <a:cxn ang="0">
                  <a:pos x="1134" y="299"/>
                </a:cxn>
                <a:cxn ang="0">
                  <a:pos x="1152" y="277"/>
                </a:cxn>
                <a:cxn ang="0">
                  <a:pos x="1165" y="250"/>
                </a:cxn>
                <a:cxn ang="0">
                  <a:pos x="1169" y="221"/>
                </a:cxn>
                <a:cxn ang="0">
                  <a:pos x="1169" y="141"/>
                </a:cxn>
                <a:cxn ang="0">
                  <a:pos x="1165" y="111"/>
                </a:cxn>
                <a:cxn ang="0">
                  <a:pos x="1152" y="85"/>
                </a:cxn>
                <a:cxn ang="0">
                  <a:pos x="1134" y="63"/>
                </a:cxn>
                <a:cxn ang="0">
                  <a:pos x="1109" y="42"/>
                </a:cxn>
                <a:cxn ang="0">
                  <a:pos x="1078" y="25"/>
                </a:cxn>
                <a:cxn ang="0">
                  <a:pos x="1048" y="12"/>
                </a:cxn>
                <a:cxn ang="0">
                  <a:pos x="1009" y="3"/>
                </a:cxn>
                <a:cxn ang="0">
                  <a:pos x="968" y="0"/>
                </a:cxn>
                <a:cxn ang="0">
                  <a:pos x="201" y="0"/>
                </a:cxn>
              </a:cxnLst>
              <a:rect l="0" t="0" r="r" b="b"/>
              <a:pathLst>
                <a:path w="1170" h="363">
                  <a:moveTo>
                    <a:pt x="201" y="0"/>
                  </a:moveTo>
                  <a:lnTo>
                    <a:pt x="160" y="3"/>
                  </a:lnTo>
                  <a:lnTo>
                    <a:pt x="121" y="12"/>
                  </a:lnTo>
                  <a:lnTo>
                    <a:pt x="91" y="25"/>
                  </a:lnTo>
                  <a:lnTo>
                    <a:pt x="60" y="42"/>
                  </a:lnTo>
                  <a:lnTo>
                    <a:pt x="35" y="63"/>
                  </a:lnTo>
                  <a:lnTo>
                    <a:pt x="17" y="85"/>
                  </a:lnTo>
                  <a:lnTo>
                    <a:pt x="4" y="111"/>
                  </a:lnTo>
                  <a:lnTo>
                    <a:pt x="0" y="141"/>
                  </a:lnTo>
                  <a:lnTo>
                    <a:pt x="0" y="221"/>
                  </a:lnTo>
                  <a:lnTo>
                    <a:pt x="4" y="250"/>
                  </a:lnTo>
                  <a:lnTo>
                    <a:pt x="17" y="277"/>
                  </a:lnTo>
                  <a:lnTo>
                    <a:pt x="35" y="299"/>
                  </a:lnTo>
                  <a:lnTo>
                    <a:pt x="60" y="320"/>
                  </a:lnTo>
                  <a:lnTo>
                    <a:pt x="91" y="337"/>
                  </a:lnTo>
                  <a:lnTo>
                    <a:pt x="121" y="350"/>
                  </a:lnTo>
                  <a:lnTo>
                    <a:pt x="160" y="359"/>
                  </a:lnTo>
                  <a:lnTo>
                    <a:pt x="201" y="362"/>
                  </a:lnTo>
                  <a:lnTo>
                    <a:pt x="968" y="362"/>
                  </a:lnTo>
                  <a:lnTo>
                    <a:pt x="1009" y="359"/>
                  </a:lnTo>
                  <a:lnTo>
                    <a:pt x="1048" y="350"/>
                  </a:lnTo>
                  <a:lnTo>
                    <a:pt x="1078" y="337"/>
                  </a:lnTo>
                  <a:lnTo>
                    <a:pt x="1109" y="320"/>
                  </a:lnTo>
                  <a:lnTo>
                    <a:pt x="1134" y="299"/>
                  </a:lnTo>
                  <a:lnTo>
                    <a:pt x="1152" y="277"/>
                  </a:lnTo>
                  <a:lnTo>
                    <a:pt x="1165" y="250"/>
                  </a:lnTo>
                  <a:lnTo>
                    <a:pt x="1169" y="221"/>
                  </a:lnTo>
                  <a:lnTo>
                    <a:pt x="1169" y="141"/>
                  </a:lnTo>
                  <a:lnTo>
                    <a:pt x="1165" y="111"/>
                  </a:lnTo>
                  <a:lnTo>
                    <a:pt x="1152" y="85"/>
                  </a:lnTo>
                  <a:lnTo>
                    <a:pt x="1134" y="63"/>
                  </a:lnTo>
                  <a:lnTo>
                    <a:pt x="1109" y="42"/>
                  </a:lnTo>
                  <a:lnTo>
                    <a:pt x="1078" y="25"/>
                  </a:lnTo>
                  <a:lnTo>
                    <a:pt x="1048" y="12"/>
                  </a:lnTo>
                  <a:lnTo>
                    <a:pt x="1009" y="3"/>
                  </a:lnTo>
                  <a:lnTo>
                    <a:pt x="968" y="0"/>
                  </a:lnTo>
                  <a:lnTo>
                    <a:pt x="201" y="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13445" name="Rectangle 37"/>
            <p:cNvSpPr>
              <a:spLocks noChangeArrowheads="1"/>
            </p:cNvSpPr>
            <p:nvPr/>
          </p:nvSpPr>
          <p:spPr bwMode="auto">
            <a:xfrm>
              <a:off x="4048125" y="1536700"/>
              <a:ext cx="80962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46" name="Rectangle 38"/>
            <p:cNvSpPr>
              <a:spLocks noChangeArrowheads="1"/>
            </p:cNvSpPr>
            <p:nvPr/>
          </p:nvSpPr>
          <p:spPr bwMode="auto">
            <a:xfrm>
              <a:off x="4356100" y="1450975"/>
              <a:ext cx="10227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$90 / unit</a:t>
              </a:r>
            </a:p>
          </p:txBody>
        </p:sp>
        <p:sp>
          <p:nvSpPr>
            <p:cNvPr id="913447" name="Rectangle 39"/>
            <p:cNvSpPr>
              <a:spLocks noChangeArrowheads="1"/>
            </p:cNvSpPr>
            <p:nvPr/>
          </p:nvSpPr>
          <p:spPr bwMode="auto">
            <a:xfrm>
              <a:off x="4048125" y="1663700"/>
              <a:ext cx="122078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48" name="Rectangle 40"/>
            <p:cNvSpPr>
              <a:spLocks noChangeArrowheads="1"/>
            </p:cNvSpPr>
            <p:nvPr/>
          </p:nvSpPr>
          <p:spPr bwMode="auto">
            <a:xfrm>
              <a:off x="3943195" y="1666875"/>
              <a:ext cx="17360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100 units / week</a:t>
              </a:r>
            </a:p>
          </p:txBody>
        </p:sp>
        <p:sp>
          <p:nvSpPr>
            <p:cNvPr id="913449" name="Rectangle 41"/>
            <p:cNvSpPr>
              <a:spLocks noChangeArrowheads="1"/>
            </p:cNvSpPr>
            <p:nvPr/>
          </p:nvSpPr>
          <p:spPr bwMode="auto">
            <a:xfrm>
              <a:off x="6513513" y="1536700"/>
              <a:ext cx="89535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0" name="Rectangle 42"/>
            <p:cNvSpPr>
              <a:spLocks noChangeArrowheads="1"/>
            </p:cNvSpPr>
            <p:nvPr/>
          </p:nvSpPr>
          <p:spPr bwMode="auto">
            <a:xfrm>
              <a:off x="6783388" y="1524000"/>
              <a:ext cx="11525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$100 / unit</a:t>
              </a:r>
            </a:p>
          </p:txBody>
        </p:sp>
        <p:sp>
          <p:nvSpPr>
            <p:cNvPr id="913451" name="Rectangle 43"/>
            <p:cNvSpPr>
              <a:spLocks noChangeArrowheads="1"/>
            </p:cNvSpPr>
            <p:nvPr/>
          </p:nvSpPr>
          <p:spPr bwMode="auto">
            <a:xfrm>
              <a:off x="6513513" y="1663700"/>
              <a:ext cx="11033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2" name="Rectangle 44"/>
            <p:cNvSpPr>
              <a:spLocks noChangeArrowheads="1"/>
            </p:cNvSpPr>
            <p:nvPr/>
          </p:nvSpPr>
          <p:spPr bwMode="auto">
            <a:xfrm>
              <a:off x="6476456" y="1743075"/>
              <a:ext cx="16062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50 units / week</a:t>
              </a:r>
            </a:p>
          </p:txBody>
        </p:sp>
        <p:sp>
          <p:nvSpPr>
            <p:cNvPr id="913453" name="Rectangle 45"/>
            <p:cNvSpPr>
              <a:spLocks noChangeArrowheads="1"/>
            </p:cNvSpPr>
            <p:nvPr/>
          </p:nvSpPr>
          <p:spPr bwMode="auto">
            <a:xfrm>
              <a:off x="3535363" y="1589088"/>
              <a:ext cx="29527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4" name="Rectangle 46"/>
            <p:cNvSpPr>
              <a:spLocks noChangeArrowheads="1"/>
            </p:cNvSpPr>
            <p:nvPr/>
          </p:nvSpPr>
          <p:spPr bwMode="auto">
            <a:xfrm>
              <a:off x="3535363" y="1592263"/>
              <a:ext cx="2164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P:</a:t>
              </a:r>
            </a:p>
          </p:txBody>
        </p:sp>
        <p:sp>
          <p:nvSpPr>
            <p:cNvPr id="913455" name="Rectangle 47"/>
            <p:cNvSpPr>
              <a:spLocks noChangeArrowheads="1"/>
            </p:cNvSpPr>
            <p:nvPr/>
          </p:nvSpPr>
          <p:spPr bwMode="auto">
            <a:xfrm>
              <a:off x="6048375" y="1570038"/>
              <a:ext cx="333375" cy="20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6" name="Rectangle 48"/>
            <p:cNvSpPr>
              <a:spLocks noChangeArrowheads="1"/>
            </p:cNvSpPr>
            <p:nvPr/>
          </p:nvSpPr>
          <p:spPr bwMode="auto">
            <a:xfrm>
              <a:off x="6048375" y="1571625"/>
              <a:ext cx="2548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Q:</a:t>
              </a:r>
            </a:p>
          </p:txBody>
        </p:sp>
        <p:sp>
          <p:nvSpPr>
            <p:cNvPr id="913457" name="Rectangle 49"/>
            <p:cNvSpPr>
              <a:spLocks noChangeArrowheads="1"/>
            </p:cNvSpPr>
            <p:nvPr/>
          </p:nvSpPr>
          <p:spPr bwMode="auto">
            <a:xfrm>
              <a:off x="4529138" y="2474913"/>
              <a:ext cx="550862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8" name="Rectangle 50"/>
            <p:cNvSpPr>
              <a:spLocks noChangeArrowheads="1"/>
            </p:cNvSpPr>
            <p:nvPr/>
          </p:nvSpPr>
          <p:spPr bwMode="auto">
            <a:xfrm>
              <a:off x="4887913" y="2474913"/>
              <a:ext cx="1586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13459" name="Rectangle 51"/>
            <p:cNvSpPr>
              <a:spLocks noChangeArrowheads="1"/>
            </p:cNvSpPr>
            <p:nvPr/>
          </p:nvSpPr>
          <p:spPr bwMode="auto">
            <a:xfrm>
              <a:off x="4529138" y="2603500"/>
              <a:ext cx="703262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0" name="Rectangle 52"/>
            <p:cNvSpPr>
              <a:spLocks noChangeArrowheads="1"/>
            </p:cNvSpPr>
            <p:nvPr/>
          </p:nvSpPr>
          <p:spPr bwMode="auto">
            <a:xfrm>
              <a:off x="4584700" y="2695575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61" name="Rectangle 53"/>
            <p:cNvSpPr>
              <a:spLocks noChangeArrowheads="1"/>
            </p:cNvSpPr>
            <p:nvPr/>
          </p:nvSpPr>
          <p:spPr bwMode="auto">
            <a:xfrm>
              <a:off x="7313613" y="2474913"/>
              <a:ext cx="158698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13462" name="Rectangle 54"/>
            <p:cNvSpPr>
              <a:spLocks noChangeArrowheads="1"/>
            </p:cNvSpPr>
            <p:nvPr/>
          </p:nvSpPr>
          <p:spPr bwMode="auto">
            <a:xfrm>
              <a:off x="6838950" y="2593975"/>
              <a:ext cx="60325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3" name="Rectangle 55"/>
            <p:cNvSpPr>
              <a:spLocks noChangeArrowheads="1"/>
            </p:cNvSpPr>
            <p:nvPr/>
          </p:nvSpPr>
          <p:spPr bwMode="auto">
            <a:xfrm>
              <a:off x="7086600" y="2695575"/>
              <a:ext cx="6636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5 min.</a:t>
              </a:r>
            </a:p>
          </p:txBody>
        </p:sp>
        <p:sp>
          <p:nvSpPr>
            <p:cNvPr id="913464" name="Rectangle 56"/>
            <p:cNvSpPr>
              <a:spLocks noChangeArrowheads="1"/>
            </p:cNvSpPr>
            <p:nvPr/>
          </p:nvSpPr>
          <p:spPr bwMode="auto">
            <a:xfrm>
              <a:off x="3568700" y="3246438"/>
              <a:ext cx="533400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5" name="Rectangle 57"/>
            <p:cNvSpPr>
              <a:spLocks noChangeArrowheads="1"/>
            </p:cNvSpPr>
            <p:nvPr/>
          </p:nvSpPr>
          <p:spPr bwMode="auto">
            <a:xfrm>
              <a:off x="3978275" y="3279775"/>
              <a:ext cx="142668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13466" name="Rectangle 58"/>
            <p:cNvSpPr>
              <a:spLocks noChangeArrowheads="1"/>
            </p:cNvSpPr>
            <p:nvPr/>
          </p:nvSpPr>
          <p:spPr bwMode="auto">
            <a:xfrm>
              <a:off x="3568700" y="3375025"/>
              <a:ext cx="7064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7" name="Rectangle 59"/>
            <p:cNvSpPr>
              <a:spLocks noChangeArrowheads="1"/>
            </p:cNvSpPr>
            <p:nvPr/>
          </p:nvSpPr>
          <p:spPr bwMode="auto">
            <a:xfrm>
              <a:off x="3749675" y="342741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10 min.</a:t>
              </a:r>
            </a:p>
          </p:txBody>
        </p:sp>
        <p:sp>
          <p:nvSpPr>
            <p:cNvPr id="913468" name="Rectangle 60"/>
            <p:cNvSpPr>
              <a:spLocks noChangeArrowheads="1"/>
            </p:cNvSpPr>
            <p:nvPr/>
          </p:nvSpPr>
          <p:spPr bwMode="auto">
            <a:xfrm>
              <a:off x="5607050" y="3236913"/>
              <a:ext cx="533400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9" name="Rectangle 61"/>
            <p:cNvSpPr>
              <a:spLocks noChangeArrowheads="1"/>
            </p:cNvSpPr>
            <p:nvPr/>
          </p:nvSpPr>
          <p:spPr bwMode="auto">
            <a:xfrm>
              <a:off x="5948363" y="3206750"/>
              <a:ext cx="14266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13470" name="Rectangle 62"/>
            <p:cNvSpPr>
              <a:spLocks noChangeArrowheads="1"/>
            </p:cNvSpPr>
            <p:nvPr/>
          </p:nvSpPr>
          <p:spPr bwMode="auto">
            <a:xfrm>
              <a:off x="5607050" y="3363913"/>
              <a:ext cx="6032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71" name="Rectangle 63"/>
            <p:cNvSpPr>
              <a:spLocks noChangeArrowheads="1"/>
            </p:cNvSpPr>
            <p:nvPr/>
          </p:nvSpPr>
          <p:spPr bwMode="auto">
            <a:xfrm>
              <a:off x="5797550" y="3427413"/>
              <a:ext cx="6636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5 min.</a:t>
              </a:r>
            </a:p>
          </p:txBody>
        </p:sp>
        <p:sp>
          <p:nvSpPr>
            <p:cNvPr id="913472" name="Rectangle 64"/>
            <p:cNvSpPr>
              <a:spLocks noChangeArrowheads="1"/>
            </p:cNvSpPr>
            <p:nvPr/>
          </p:nvSpPr>
          <p:spPr bwMode="auto">
            <a:xfrm>
              <a:off x="7745413" y="3225800"/>
              <a:ext cx="53340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73" name="Rectangle 65"/>
            <p:cNvSpPr>
              <a:spLocks noChangeArrowheads="1"/>
            </p:cNvSpPr>
            <p:nvPr/>
          </p:nvSpPr>
          <p:spPr bwMode="auto">
            <a:xfrm>
              <a:off x="8148638" y="3206750"/>
              <a:ext cx="141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13474" name="Rectangle 66"/>
            <p:cNvSpPr>
              <a:spLocks noChangeArrowheads="1"/>
            </p:cNvSpPr>
            <p:nvPr/>
          </p:nvSpPr>
          <p:spPr bwMode="auto">
            <a:xfrm>
              <a:off x="7745413" y="3351213"/>
              <a:ext cx="708025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75" name="Rectangle 67"/>
            <p:cNvSpPr>
              <a:spLocks noChangeArrowheads="1"/>
            </p:cNvSpPr>
            <p:nvPr/>
          </p:nvSpPr>
          <p:spPr bwMode="auto">
            <a:xfrm>
              <a:off x="7920038" y="342741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76" name="Rectangle 68"/>
            <p:cNvSpPr>
              <a:spLocks noChangeArrowheads="1"/>
            </p:cNvSpPr>
            <p:nvPr/>
          </p:nvSpPr>
          <p:spPr bwMode="auto">
            <a:xfrm>
              <a:off x="3622675" y="4013200"/>
              <a:ext cx="54927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77" name="Rectangle 69"/>
            <p:cNvSpPr>
              <a:spLocks noChangeArrowheads="1"/>
            </p:cNvSpPr>
            <p:nvPr/>
          </p:nvSpPr>
          <p:spPr bwMode="auto">
            <a:xfrm>
              <a:off x="3978275" y="4084638"/>
              <a:ext cx="150813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13478" name="Rectangle 70"/>
            <p:cNvSpPr>
              <a:spLocks noChangeArrowheads="1"/>
            </p:cNvSpPr>
            <p:nvPr/>
          </p:nvSpPr>
          <p:spPr bwMode="auto">
            <a:xfrm>
              <a:off x="3675063" y="4157663"/>
              <a:ext cx="793487" cy="27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79" name="Rectangle 71"/>
            <p:cNvSpPr>
              <a:spLocks noChangeArrowheads="1"/>
            </p:cNvSpPr>
            <p:nvPr/>
          </p:nvSpPr>
          <p:spPr bwMode="auto">
            <a:xfrm>
              <a:off x="5589588" y="4013200"/>
              <a:ext cx="5334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80" name="Rectangle 72"/>
            <p:cNvSpPr>
              <a:spLocks noChangeArrowheads="1"/>
            </p:cNvSpPr>
            <p:nvPr/>
          </p:nvSpPr>
          <p:spPr bwMode="auto">
            <a:xfrm>
              <a:off x="6024563" y="3975187"/>
              <a:ext cx="141064" cy="32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13481" name="Rectangle 73"/>
            <p:cNvSpPr>
              <a:spLocks noChangeArrowheads="1"/>
            </p:cNvSpPr>
            <p:nvPr/>
          </p:nvSpPr>
          <p:spPr bwMode="auto">
            <a:xfrm>
              <a:off x="5797550" y="4157663"/>
              <a:ext cx="793487" cy="27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82" name="Rectangle 74"/>
            <p:cNvSpPr>
              <a:spLocks noChangeArrowheads="1"/>
            </p:cNvSpPr>
            <p:nvPr/>
          </p:nvSpPr>
          <p:spPr bwMode="auto">
            <a:xfrm>
              <a:off x="7729538" y="4013200"/>
              <a:ext cx="54927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83" name="Rectangle 75"/>
            <p:cNvSpPr>
              <a:spLocks noChangeArrowheads="1"/>
            </p:cNvSpPr>
            <p:nvPr/>
          </p:nvSpPr>
          <p:spPr bwMode="auto">
            <a:xfrm>
              <a:off x="8148638" y="4011613"/>
              <a:ext cx="141064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13484" name="Rectangle 76"/>
            <p:cNvSpPr>
              <a:spLocks noChangeArrowheads="1"/>
            </p:cNvSpPr>
            <p:nvPr/>
          </p:nvSpPr>
          <p:spPr bwMode="auto">
            <a:xfrm>
              <a:off x="7729538" y="4143375"/>
              <a:ext cx="706437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85" name="Rectangle 77"/>
            <p:cNvSpPr>
              <a:spLocks noChangeArrowheads="1"/>
            </p:cNvSpPr>
            <p:nvPr/>
          </p:nvSpPr>
          <p:spPr bwMode="auto">
            <a:xfrm>
              <a:off x="7845425" y="415766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10 min.</a:t>
              </a:r>
            </a:p>
          </p:txBody>
        </p:sp>
        <p:sp>
          <p:nvSpPr>
            <p:cNvPr id="913492" name="Line 84"/>
            <p:cNvSpPr>
              <a:spLocks noChangeShapeType="1"/>
            </p:cNvSpPr>
            <p:nvPr/>
          </p:nvSpPr>
          <p:spPr bwMode="auto">
            <a:xfrm flipV="1">
              <a:off x="4052888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3" name="Line 85"/>
            <p:cNvSpPr>
              <a:spLocks noChangeShapeType="1"/>
            </p:cNvSpPr>
            <p:nvPr/>
          </p:nvSpPr>
          <p:spPr bwMode="auto">
            <a:xfrm flipV="1">
              <a:off x="3143250" y="2622550"/>
              <a:ext cx="1212850" cy="14605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4" name="Line 86"/>
            <p:cNvSpPr>
              <a:spLocks noChangeShapeType="1"/>
            </p:cNvSpPr>
            <p:nvPr/>
          </p:nvSpPr>
          <p:spPr bwMode="auto">
            <a:xfrm flipV="1">
              <a:off x="3825875" y="2914650"/>
              <a:ext cx="530225" cy="2921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5" name="Line 87"/>
            <p:cNvSpPr>
              <a:spLocks noChangeShapeType="1"/>
            </p:cNvSpPr>
            <p:nvPr/>
          </p:nvSpPr>
          <p:spPr bwMode="auto">
            <a:xfrm flipH="1" flipV="1">
              <a:off x="5645150" y="2914650"/>
              <a:ext cx="455613" cy="2921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6" name="Line 88"/>
            <p:cNvSpPr>
              <a:spLocks noChangeShapeType="1"/>
            </p:cNvSpPr>
            <p:nvPr/>
          </p:nvSpPr>
          <p:spPr bwMode="auto">
            <a:xfrm flipV="1">
              <a:off x="4887913" y="2036763"/>
              <a:ext cx="0" cy="43815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7" name="Line 89"/>
            <p:cNvSpPr>
              <a:spLocks noChangeShapeType="1"/>
            </p:cNvSpPr>
            <p:nvPr/>
          </p:nvSpPr>
          <p:spPr bwMode="auto">
            <a:xfrm flipV="1">
              <a:off x="7389813" y="2036763"/>
              <a:ext cx="0" cy="365125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8" name="Line 90"/>
            <p:cNvSpPr>
              <a:spLocks noChangeShapeType="1"/>
            </p:cNvSpPr>
            <p:nvPr/>
          </p:nvSpPr>
          <p:spPr bwMode="auto">
            <a:xfrm flipH="1" flipV="1">
              <a:off x="4029075" y="4422775"/>
              <a:ext cx="0" cy="3048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9" name="Line 91"/>
            <p:cNvSpPr>
              <a:spLocks noChangeShapeType="1"/>
            </p:cNvSpPr>
            <p:nvPr/>
          </p:nvSpPr>
          <p:spPr bwMode="auto">
            <a:xfrm flipV="1">
              <a:off x="6086475" y="4498975"/>
              <a:ext cx="0" cy="3048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0" name="Line 92"/>
            <p:cNvSpPr>
              <a:spLocks noChangeShapeType="1"/>
            </p:cNvSpPr>
            <p:nvPr/>
          </p:nvSpPr>
          <p:spPr bwMode="auto">
            <a:xfrm flipV="1">
              <a:off x="6100763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1" name="Line 93"/>
            <p:cNvSpPr>
              <a:spLocks noChangeShapeType="1"/>
            </p:cNvSpPr>
            <p:nvPr/>
          </p:nvSpPr>
          <p:spPr bwMode="auto">
            <a:xfrm flipV="1">
              <a:off x="8299450" y="4451350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2" name="Line 94"/>
            <p:cNvSpPr>
              <a:spLocks noChangeShapeType="1"/>
            </p:cNvSpPr>
            <p:nvPr/>
          </p:nvSpPr>
          <p:spPr bwMode="auto">
            <a:xfrm flipV="1">
              <a:off x="8299450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3" name="Line 95"/>
            <p:cNvSpPr>
              <a:spLocks noChangeShapeType="1"/>
            </p:cNvSpPr>
            <p:nvPr/>
          </p:nvSpPr>
          <p:spPr bwMode="auto">
            <a:xfrm flipH="1" flipV="1">
              <a:off x="7996238" y="2914650"/>
              <a:ext cx="379412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4" name="Line 96"/>
            <p:cNvSpPr>
              <a:spLocks noChangeShapeType="1"/>
            </p:cNvSpPr>
            <p:nvPr/>
          </p:nvSpPr>
          <p:spPr bwMode="auto">
            <a:xfrm flipV="1">
              <a:off x="6315075" y="2822575"/>
              <a:ext cx="381000" cy="3810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</p:grpSp>
      <p:sp>
        <p:nvSpPr>
          <p:cNvPr id="92" name="Rectangle 3"/>
          <p:cNvSpPr txBox="1">
            <a:spLocks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100" kern="0" noProof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Two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products, P and Q. Weekly demand for P is 100 units &amp; for Q is 50 units.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8" y="3409709"/>
            <a:ext cx="9053362" cy="2951644"/>
            <a:chOff x="8218" y="3167063"/>
            <a:chExt cx="9053362" cy="2857051"/>
          </a:xfrm>
        </p:grpSpPr>
        <p:sp>
          <p:nvSpPr>
            <p:cNvPr id="93" name="Rectangle 3"/>
            <p:cNvSpPr txBox="1">
              <a:spLocks/>
            </p:cNvSpPr>
            <p:nvPr/>
          </p:nvSpPr>
          <p:spPr bwMode="auto">
            <a:xfrm>
              <a:off x="14438" y="3167063"/>
              <a:ext cx="3262162" cy="2094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88000"/>
              </a:pPr>
              <a:r>
                <a:rPr lang="en-US" sz="2100" kern="0" dirty="0">
                  <a:latin typeface="Book Antiqua" pitchFamily="18" charset="0"/>
                  <a:ea typeface="ＭＳ Ｐゴシック" pitchFamily="-65" charset="-128"/>
                  <a:cs typeface="MS Reference Sans Serif" pitchFamily="34" charset="0"/>
                </a:rPr>
                <a:t>O</a:t>
              </a:r>
              <a:r>
                <a:rPr lang="en-US" sz="2100" kern="0" dirty="0">
                  <a:solidFill>
                    <a:srgbClr val="000000"/>
                  </a:solidFill>
                  <a:latin typeface="Book Antiqua" pitchFamily="18" charset="0"/>
                  <a:ea typeface="ＭＳ Ｐゴシック" pitchFamily="-65" charset="-128"/>
                  <a:cs typeface="Book Antiqua" pitchFamily="18" charset="0"/>
                </a:rPr>
                <a:t>perating expenses per week: $6,000. It includes </a:t>
              </a:r>
              <a:r>
                <a:rPr lang="en-US" sz="2000" dirty="0">
                  <a:latin typeface="Book Antiqua" pitchFamily="18" charset="0"/>
                </a:rPr>
                <a:t>$2000 administrative costs for the manager who works as operations, finances, and marketing manager, and $4000 non-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8000"/>
                <a:tabLst/>
                <a:defRPr/>
              </a:pPr>
              <a:endParaRPr lang="en-US" sz="2000" dirty="0">
                <a:latin typeface="Book Antiqua" pitchFamily="18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8000"/>
                <a:buFont typeface="Wingdings" pitchFamily="2" charset="2"/>
                <a:buChar char="p"/>
                <a:tabLst/>
                <a:defRPr/>
              </a:pPr>
              <a:endParaRPr lang="en-US" sz="2000" dirty="0">
                <a:latin typeface="Book Antiqua" pitchFamily="18" charset="0"/>
              </a:endParaRPr>
            </a:p>
          </p:txBody>
        </p:sp>
        <p:sp>
          <p:nvSpPr>
            <p:cNvPr id="91" name="Rectangle 3"/>
            <p:cNvSpPr txBox="1">
              <a:spLocks/>
            </p:cNvSpPr>
            <p:nvPr/>
          </p:nvSpPr>
          <p:spPr bwMode="auto">
            <a:xfrm>
              <a:off x="8218" y="5338314"/>
              <a:ext cx="905336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Bef>
                  <a:spcPct val="20000"/>
                </a:spcBef>
                <a:buClr>
                  <a:schemeClr val="tx1"/>
                </a:buClr>
                <a:buSzPct val="88000"/>
              </a:pPr>
              <a:r>
                <a:rPr lang="en-US" sz="2000" dirty="0">
                  <a:latin typeface="Book Antiqua" pitchFamily="18" charset="0"/>
                </a:rPr>
                <a:t>-administrative costs for the 4 operators working at the work-centers A, B, C, and D. </a:t>
              </a:r>
              <a:r>
                <a:rPr lang="en-US" sz="2000" kern="0" dirty="0">
                  <a:latin typeface="Book Antiqua" pitchFamily="18" charset="0"/>
                  <a:ea typeface="ＭＳ Ｐゴシック" pitchFamily="-65" charset="-128"/>
                  <a:cs typeface="MS Reference Sans Serif" pitchFamily="34" charset="0"/>
                </a:rPr>
                <a:t>Time available at each work center is 2,400 minutes per week. </a:t>
              </a:r>
              <a:endParaRPr lang="en-US" sz="20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endParaRPr>
            </a:p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88000"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170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09600"/>
          </a:xfrm>
        </p:spPr>
        <p:txBody>
          <a:bodyPr/>
          <a:lstStyle/>
          <a:p>
            <a:r>
              <a:rPr lang="en-US" sz="4000" dirty="0"/>
              <a:t>Facility Layout : Job Shop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7774" y="1857828"/>
            <a:ext cx="4343400" cy="388620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Book Antiqua" panose="0204060205030503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1400174" y="21626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1400174" y="41438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C</a:t>
            </a:r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3990974" y="21626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3990974" y="41438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76200" y="2157865"/>
            <a:ext cx="1247776" cy="461963"/>
            <a:chOff x="1134" y="1908"/>
            <a:chExt cx="786" cy="291"/>
          </a:xfrm>
        </p:grpSpPr>
        <p:sp>
          <p:nvSpPr>
            <p:cNvPr id="97299" name="Text Box 9"/>
            <p:cNvSpPr txBox="1">
              <a:spLocks noChangeArrowheads="1"/>
            </p:cNvSpPr>
            <p:nvPr/>
          </p:nvSpPr>
          <p:spPr bwMode="auto">
            <a:xfrm>
              <a:off x="1134" y="1908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>
                  <a:latin typeface="Book Antiqua" panose="02040602050305030304" pitchFamily="18" charset="0"/>
                </a:rPr>
                <a:t>RM1</a:t>
              </a:r>
            </a:p>
          </p:txBody>
        </p:sp>
        <p:sp>
          <p:nvSpPr>
            <p:cNvPr id="97300" name="Line 10"/>
            <p:cNvSpPr>
              <a:spLocks noChangeShapeType="1"/>
            </p:cNvSpPr>
            <p:nvPr/>
          </p:nvSpPr>
          <p:spPr bwMode="auto">
            <a:xfrm>
              <a:off x="1200" y="2160"/>
              <a:ext cx="720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100262" y="3511323"/>
            <a:ext cx="0" cy="63250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5400000">
            <a:off x="4411663" y="1141412"/>
            <a:ext cx="1019175" cy="412752"/>
            <a:chOff x="1296" y="3196"/>
            <a:chExt cx="642" cy="260"/>
          </a:xfrm>
        </p:grpSpPr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1296" y="3196"/>
              <a:ext cx="642" cy="233"/>
            </a:xfrm>
            <a:prstGeom prst="rect">
              <a:avLst/>
            </a:prstGeom>
            <a:noFill/>
            <a:ln w="76200">
              <a:noFill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</a:lstStyle>
            <a:p>
              <a:r>
                <a:rPr lang="en-US" sz="2400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RM 2</a:t>
              </a:r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1344" y="3456"/>
              <a:ext cx="57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2938462" y="3548516"/>
            <a:ext cx="914399" cy="56514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-47626" y="2619828"/>
            <a:ext cx="1219200" cy="398464"/>
            <a:chOff x="1152" y="3205"/>
            <a:chExt cx="768" cy="251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152" y="3205"/>
              <a:ext cx="624" cy="233"/>
            </a:xfrm>
            <a:prstGeom prst="rect">
              <a:avLst/>
            </a:prstGeom>
            <a:noFill/>
            <a:ln w="76200">
              <a:noFill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</a:lstStyle>
            <a:p>
              <a:r>
                <a:rPr lang="en-US" sz="2400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RM3</a:t>
              </a: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200" y="3447"/>
              <a:ext cx="720" cy="9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2956832" y="4924878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2945493" y="4620078"/>
            <a:ext cx="9144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2971572" y="2819400"/>
            <a:ext cx="9144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>
            <a:off x="4676774" y="3509282"/>
            <a:ext cx="0" cy="63250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5656488" y="46482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V="1">
            <a:off x="5656488" y="4543878"/>
            <a:ext cx="9144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V="1">
            <a:off x="5667374" y="5153478"/>
            <a:ext cx="9144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V="1">
            <a:off x="5656488" y="5056412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581774" y="4415135"/>
            <a:ext cx="1876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anose="02040602050305030304" pitchFamily="18" charset="0"/>
              </a:rPr>
              <a:t>Product P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581774" y="4876949"/>
            <a:ext cx="177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anose="02040602050305030304" pitchFamily="18" charset="0"/>
              </a:rPr>
              <a:t>Product Q</a:t>
            </a:r>
          </a:p>
        </p:txBody>
      </p:sp>
      <p:grpSp>
        <p:nvGrpSpPr>
          <p:cNvPr id="41" name="Group 16"/>
          <p:cNvGrpSpPr>
            <a:grpSpLocks/>
          </p:cNvGrpSpPr>
          <p:nvPr/>
        </p:nvGrpSpPr>
        <p:grpSpPr bwMode="auto">
          <a:xfrm rot="5400000">
            <a:off x="4507586" y="5843814"/>
            <a:ext cx="1001713" cy="417515"/>
            <a:chOff x="1344" y="3196"/>
            <a:chExt cx="631" cy="263"/>
          </a:xfrm>
        </p:grpSpPr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1351" y="3196"/>
              <a:ext cx="624" cy="233"/>
            </a:xfrm>
            <a:prstGeom prst="rect">
              <a:avLst/>
            </a:prstGeom>
            <a:noFill/>
            <a:ln w="76200">
              <a:noFill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</a:lstStyle>
            <a:p>
              <a:r>
                <a:rPr lang="en-US" sz="2400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  PP</a:t>
              </a: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1344" y="3456"/>
              <a:ext cx="553" cy="3"/>
            </a:xfrm>
            <a:prstGeom prst="line">
              <a:avLst/>
            </a:prstGeom>
            <a:noFill/>
            <a:ln w="76200">
              <a:solidFill>
                <a:srgbClr val="F2B8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44" name="Line 20"/>
          <p:cNvSpPr>
            <a:spLocks noChangeShapeType="1"/>
          </p:cNvSpPr>
          <p:nvPr/>
        </p:nvSpPr>
        <p:spPr bwMode="auto">
          <a:xfrm flipV="1">
            <a:off x="5638800" y="4753428"/>
            <a:ext cx="914400" cy="0"/>
          </a:xfrm>
          <a:prstGeom prst="line">
            <a:avLst/>
          </a:prstGeom>
          <a:noFill/>
          <a:ln w="76200">
            <a:solidFill>
              <a:srgbClr val="F2B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6" name="Object 1"/>
          <p:cNvGraphicFramePr>
            <a:graphicFrameLocks noChangeAspect="1"/>
          </p:cNvGraphicFramePr>
          <p:nvPr/>
        </p:nvGraphicFramePr>
        <p:xfrm>
          <a:off x="5659169" y="955531"/>
          <a:ext cx="3402833" cy="120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Worksheet" r:id="rId4" imgW="1904977" imgH="676350" progId="Excel.Sheet.12">
                  <p:embed/>
                </p:oleObj>
              </mc:Choice>
              <mc:Fallback>
                <p:oleObj name="Worksheet" r:id="rId4" imgW="1904977" imgH="676350" progId="Excel.Sheet.12">
                  <p:embed/>
                  <p:pic>
                    <p:nvPicPr>
                      <p:cNvPr id="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169" y="955531"/>
                        <a:ext cx="3402833" cy="1202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7385602" y="2242657"/>
          <a:ext cx="1676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Worksheet" r:id="rId6" imgW="838434" imgH="676405" progId="Excel.Sheet.12">
                  <p:embed/>
                </p:oleObj>
              </mc:Choice>
              <mc:Fallback>
                <p:oleObj name="Worksheet" r:id="rId6" imgW="838434" imgH="676405" progId="Excel.Sheet.12">
                  <p:embed/>
                  <p:pic>
                    <p:nvPicPr>
                      <p:cNvPr id="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602" y="2242657"/>
                        <a:ext cx="1676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470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8" grpId="0" animBg="1"/>
      <p:bldP spid="29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9124666" cy="900112"/>
          </a:xfrm>
        </p:spPr>
        <p:txBody>
          <a:bodyPr/>
          <a:lstStyle/>
          <a:p>
            <a:r>
              <a:rPr lang="en-US" dirty="0"/>
              <a:t>Financial Throughput and Fixed Operating Costs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948085"/>
            <a:ext cx="8856476" cy="537651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We define financial throughput as the rate at which the enterprise generates money. </a:t>
            </a:r>
            <a:r>
              <a:rPr lang="en-US" sz="2400" dirty="0">
                <a:latin typeface="Book Antiqua" panose="02040602050305030304" pitchFamily="18" charset="0"/>
              </a:rPr>
              <a:t>By selling one unit of product we generate P dollars, at the same time we incur V dollars pure variable cost. Pure variable cost is the cost directly  related to the production of one additional unit -  such as raw material. It does not include fixed costs such as salary, rent, and depreciation. Since we produce and sell X units per unit of time.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The financial throughput is X(P-V).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Book Antiqua" panose="02040602050305030304" pitchFamily="18" charset="0"/>
              </a:rPr>
              <a:t>Fixed Operating Expenses (F) include all costs not directly related to production of one additional unit. That includes costs such as human and capital resources. </a:t>
            </a:r>
          </a:p>
          <a:p>
            <a:pPr>
              <a:buNone/>
            </a:pPr>
            <a:r>
              <a:rPr lang="en-US" sz="2400" dirty="0">
                <a:latin typeface="Book Antiqua" panose="02040602050305030304" pitchFamily="18" charset="0"/>
              </a:rPr>
              <a:t>In our example, F = $6,000 per week,  P1= 90, P2= $100, V1= 45, V2= 40, and therefore, incoming $ per unit of product is  $45 for product P and $60 for product Q. </a:t>
            </a:r>
          </a:p>
        </p:txBody>
      </p:sp>
    </p:spTree>
    <p:extLst>
      <p:ext uri="{BB962C8B-B14F-4D97-AF65-F5344CB8AC3E}">
        <p14:creationId xmlns:p14="http://schemas.microsoft.com/office/powerpoint/2010/main" val="2954282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8199"/>
          </a:xfrm>
          <a:noFill/>
        </p:spPr>
        <p:txBody>
          <a:bodyPr lIns="92075" tIns="46038" rIns="92075" bIns="46038" anchor="ctr"/>
          <a:lstStyle/>
          <a:p>
            <a:r>
              <a:rPr lang="en-US" sz="4000" dirty="0"/>
              <a:t>2. Exploit the Constraint : LP Formulation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200" y="964689"/>
            <a:ext cx="396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Book Antiqua" pitchFamily="18" charset="0"/>
              </a:rPr>
              <a:t>Decision Variables</a:t>
            </a:r>
          </a:p>
          <a:p>
            <a:r>
              <a:rPr lang="en-US" sz="2000" b="1" i="1" dirty="0">
                <a:latin typeface="Book Antiqua" pitchFamily="18" charset="0"/>
              </a:rPr>
              <a:t>P : Volume of Product P</a:t>
            </a:r>
          </a:p>
          <a:p>
            <a:r>
              <a:rPr lang="en-US" sz="2000" b="1" i="1" dirty="0">
                <a:latin typeface="Book Antiqua" pitchFamily="18" charset="0"/>
              </a:rPr>
              <a:t>Q : Volume of Product Q </a:t>
            </a:r>
          </a:p>
          <a:p>
            <a:r>
              <a:rPr lang="en-US" sz="2000" b="1" i="1" dirty="0">
                <a:latin typeface="Book Antiqua" pitchFamily="18" charset="0"/>
              </a:rPr>
              <a:t> </a:t>
            </a:r>
          </a:p>
          <a:p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  <a:sym typeface="Symbol" pitchFamily="18" charset="2"/>
              </a:rPr>
              <a:t>Resource A</a:t>
            </a:r>
          </a:p>
          <a:p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</a:rPr>
              <a:t>15P+ 10Q</a:t>
            </a:r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sz="2000" b="1" i="1" dirty="0">
              <a:latin typeface="Book Antiqua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Resource B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</a:rPr>
              <a:t>15P+ 30Q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sz="2000" b="1" i="1" dirty="0"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Resource C</a:t>
            </a: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15P+ 5Q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sz="2000" b="1" i="1" dirty="0">
              <a:solidFill>
                <a:srgbClr val="FF9900"/>
              </a:solidFill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Resource D</a:t>
            </a: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15P+ 5Q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b="1" i="1" dirty="0">
              <a:sym typeface="Symbol" pitchFamily="18" charset="2"/>
            </a:endParaRPr>
          </a:p>
          <a:p>
            <a:endParaRPr lang="en-US" b="1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191000" y="2478881"/>
            <a:ext cx="4648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Market for P</a:t>
            </a:r>
          </a:p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P </a:t>
            </a:r>
            <a:r>
              <a:rPr lang="en-US" b="1" i="1" baseline="-25000" dirty="0">
                <a:solidFill>
                  <a:srgbClr val="FF0000"/>
                </a:solidFill>
                <a:latin typeface="Book Antiqua" pitchFamily="18" charset="0"/>
              </a:rPr>
              <a:t>        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 100</a:t>
            </a:r>
          </a:p>
          <a:p>
            <a:endParaRPr lang="en-US" b="1" i="1" dirty="0">
              <a:solidFill>
                <a:srgbClr val="FF0000"/>
              </a:solidFill>
              <a:latin typeface="Book Antiqua" pitchFamily="18" charset="0"/>
              <a:sym typeface="Symbol" pitchFamily="18" charset="2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Market for Q</a:t>
            </a:r>
          </a:p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      Q </a:t>
            </a:r>
            <a:r>
              <a:rPr lang="en-US" b="1" i="1" baseline="-25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 50</a:t>
            </a:r>
          </a:p>
          <a:p>
            <a:endParaRPr lang="en-US" b="1" i="1" dirty="0">
              <a:latin typeface="Book Antiqua" pitchFamily="18" charset="0"/>
            </a:endParaRPr>
          </a:p>
          <a:p>
            <a:r>
              <a:rPr lang="en-US" b="1" dirty="0">
                <a:latin typeface="Book Antiqua" pitchFamily="18" charset="0"/>
              </a:rPr>
              <a:t>Objective Function 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Maximize</a:t>
            </a:r>
            <a:r>
              <a:rPr lang="en-US" b="1" i="1" dirty="0">
                <a:solidFill>
                  <a:srgbClr val="00863D"/>
                </a:solidFill>
                <a:latin typeface="Book Antiqua" pitchFamily="18" charset="0"/>
              </a:rPr>
              <a:t> Z = 45P+60Q-6000</a:t>
            </a:r>
          </a:p>
          <a:p>
            <a:endParaRPr lang="en-US" b="1" i="1" dirty="0">
              <a:latin typeface="Book Antiqua" pitchFamily="18" charset="0"/>
            </a:endParaRPr>
          </a:p>
          <a:p>
            <a:endParaRPr lang="en-US" b="1" i="1" dirty="0">
              <a:latin typeface="Book Antiqua" pitchFamily="18" charset="0"/>
            </a:endParaRPr>
          </a:p>
          <a:p>
            <a:r>
              <a:rPr lang="en-US" b="1" i="1" dirty="0">
                <a:latin typeface="Book Antiqua" pitchFamily="18" charset="0"/>
              </a:rPr>
              <a:t>Nonnegativity</a:t>
            </a:r>
          </a:p>
          <a:p>
            <a:r>
              <a:rPr lang="en-US" b="1" i="1" dirty="0">
                <a:latin typeface="Book Antiqua" pitchFamily="18" charset="0"/>
              </a:rPr>
              <a:t>P</a:t>
            </a:r>
            <a:r>
              <a:rPr lang="en-US" b="1" i="1" baseline="-25000" dirty="0">
                <a:latin typeface="Book Antiqua" pitchFamily="18" charset="0"/>
              </a:rPr>
              <a:t> </a:t>
            </a:r>
            <a:r>
              <a:rPr lang="en-US" b="1" i="1" dirty="0">
                <a:latin typeface="Book Antiqua" pitchFamily="18" charset="0"/>
                <a:sym typeface="Symbol" pitchFamily="18" charset="2"/>
              </a:rPr>
              <a:t></a:t>
            </a:r>
            <a:r>
              <a:rPr lang="en-US" b="1" i="1" dirty="0">
                <a:latin typeface="Book Antiqua" pitchFamily="18" charset="0"/>
              </a:rPr>
              <a:t> 0, Q</a:t>
            </a:r>
            <a:r>
              <a:rPr lang="en-US" b="1" i="1" dirty="0">
                <a:latin typeface="Book Antiqua" pitchFamily="18" charset="0"/>
                <a:sym typeface="Symbol" pitchFamily="18" charset="2"/>
              </a:rPr>
              <a:t></a:t>
            </a:r>
            <a:r>
              <a:rPr lang="en-US" b="1" i="1" dirty="0">
                <a:latin typeface="Book Antiqua" pitchFamily="18" charset="0"/>
              </a:rPr>
              <a:t> 0</a:t>
            </a:r>
          </a:p>
          <a:p>
            <a:endParaRPr lang="en-US" b="1" dirty="0">
              <a:latin typeface="Times New Roman" pitchFamily="18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433097" y="954881"/>
          <a:ext cx="571090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Worksheet" r:id="rId4" imgW="3905341" imgH="885952" progId="Excel.Sheet.12">
                  <p:embed/>
                </p:oleObj>
              </mc:Choice>
              <mc:Fallback>
                <p:oleObj name="Worksheet" r:id="rId4" imgW="3905341" imgH="885952" progId="Excel.Sheet.12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097" y="954881"/>
                        <a:ext cx="571090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088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/>
              <a:t>LP Formulation and Solution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52400" y="1354138"/>
          <a:ext cx="59563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Worksheet" r:id="rId4" imgW="4581347" imgH="1905136" progId="Excel.Sheet.12">
                  <p:embed/>
                </p:oleObj>
              </mc:Choice>
              <mc:Fallback>
                <p:oleObj name="Worksheet" r:id="rId4" imgW="4581347" imgH="1905136" progId="Excel.Sheet.12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54138"/>
                        <a:ext cx="59563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2901950" y="3962400"/>
          <a:ext cx="6240463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Worksheet" r:id="rId6" imgW="4800803" imgH="1885950" progId="Excel.Sheet.12">
                  <p:embed/>
                </p:oleObj>
              </mc:Choice>
              <mc:Fallback>
                <p:oleObj name="Worksheet" r:id="rId6" imgW="4800803" imgH="1885950" progId="Excel.Sheet.12">
                  <p:embed/>
                  <p:pic>
                    <p:nvPicPr>
                      <p:cNvPr id="68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3962400"/>
                        <a:ext cx="6240463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78127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4670957" y="990600"/>
          <a:ext cx="432064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Worksheet" r:id="rId4" imgW="5181600" imgH="2924045" progId="Excel.Sheet.12">
                  <p:embed/>
                </p:oleObj>
              </mc:Choice>
              <mc:Fallback>
                <p:oleObj name="Worksheet" r:id="rId4" imgW="5181600" imgH="2924045" progId="Excel.Sheet.12">
                  <p:embed/>
                  <p:pic>
                    <p:nvPicPr>
                      <p:cNvPr id="1054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957" y="990600"/>
                        <a:ext cx="432064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A Practice on Sensitivity Analysis –  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0" y="990600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What is the value of the objective function? Z= 45(100) + 60(?)-6000!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0" y="2514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Shadow prices?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0" y="3429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2400(Shadow Price A)+ 2400(Shadow Price C)+2400(Shadow Price C) + 2400(Shadow Price D)+100(Shadow Price P) + 50(Shadow Price Q). 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0" y="45720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2400(0)+ 2400(2)+2400(0) +2400(0)+100(15)+ 50(0).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4800+1500 = 6300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Is the objective function Z = 6300?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6300-6000 = 300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3379576" y="3124201"/>
          <a:ext cx="5535824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Worksheet" r:id="rId4" imgW="5181600" imgH="2924039" progId="Excel.Sheet.12">
                  <p:embed/>
                </p:oleObj>
              </mc:Choice>
              <mc:Fallback>
                <p:oleObj name="Worksheet" r:id="rId4" imgW="5181600" imgH="2924039" progId="Excel.Sheet.12">
                  <p:embed/>
                  <p:pic>
                    <p:nvPicPr>
                      <p:cNvPr id="1054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576" y="3124201"/>
                        <a:ext cx="5535824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A Practice on Sensitivity Analysis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0" y="91440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How many units of product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Q?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What is the value of the objective function?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Z=  45(100) + 60(?)-6000 = 300.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4500+60X2-6000=300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60X2 = 1800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X2 = 30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09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Lean Thinking Final.ppt">
  <a:themeElements>
    <a:clrScheme name="Custom 27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43241</TotalTime>
  <Words>1114</Words>
  <Application>Microsoft Office PowerPoint</Application>
  <PresentationFormat>On-screen Show (4:3)</PresentationFormat>
  <Paragraphs>190</Paragraphs>
  <Slides>16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Garamond</vt:lpstr>
      <vt:lpstr>Impact</vt:lpstr>
      <vt:lpstr>Lucida Calligraphy</vt:lpstr>
      <vt:lpstr>MS Reference Sans Serif</vt:lpstr>
      <vt:lpstr>Times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Worksheet</vt:lpstr>
      <vt:lpstr>Document</vt:lpstr>
      <vt:lpstr>PowerPoint Presentation</vt:lpstr>
      <vt:lpstr>The Lecture   https://youtu.be/aXPlkcPSlxs</vt:lpstr>
      <vt:lpstr>Practice; Follow the 5 Steps Process</vt:lpstr>
      <vt:lpstr>Facility Layout : Job Shop</vt:lpstr>
      <vt:lpstr>Financial Throughput and Fixed Operating Costs</vt:lpstr>
      <vt:lpstr>2. Exploit the Constraint : LP Formulation</vt:lpstr>
      <vt:lpstr>LP Formulation and Solution</vt:lpstr>
      <vt:lpstr>A Practice on Sensitivity Analysis –  </vt:lpstr>
      <vt:lpstr>A Practice on Sensitivity Analysis</vt:lpstr>
      <vt:lpstr>3: Subordinate Everything Else to This Decision</vt:lpstr>
      <vt:lpstr>Step 4 : Elevate the Constraint(s)</vt:lpstr>
      <vt:lpstr>Step 4 : Do We Try To Sell In Japan?</vt:lpstr>
      <vt:lpstr>Step 4 : Do We Try To Sell In Japan?</vt:lpstr>
      <vt:lpstr>Step 5: Where is the New Constraint?</vt:lpstr>
      <vt:lpstr>Step 5: If a Constraint Was Broken in previous Steps, Go to Step 1</vt:lpstr>
      <vt:lpstr>PowerPoint Presentation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 , Ardavan</cp:lastModifiedBy>
  <cp:revision>617</cp:revision>
  <cp:lastPrinted>2019-05-09T17:43:43Z</cp:lastPrinted>
  <dcterms:created xsi:type="dcterms:W3CDTF">2008-11-22T01:06:20Z</dcterms:created>
  <dcterms:modified xsi:type="dcterms:W3CDTF">2021-04-28T20:19:28Z</dcterms:modified>
</cp:coreProperties>
</file>