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46"/>
  </p:notesMasterIdLst>
  <p:handoutMasterIdLst>
    <p:handoutMasterId r:id="rId47"/>
  </p:handoutMasterIdLst>
  <p:sldIdLst>
    <p:sldId id="330" r:id="rId5"/>
    <p:sldId id="403" r:id="rId6"/>
    <p:sldId id="404" r:id="rId7"/>
    <p:sldId id="405" r:id="rId8"/>
    <p:sldId id="406" r:id="rId9"/>
    <p:sldId id="407" r:id="rId10"/>
    <p:sldId id="408" r:id="rId11"/>
    <p:sldId id="409" r:id="rId12"/>
    <p:sldId id="410" r:id="rId13"/>
    <p:sldId id="477" r:id="rId14"/>
    <p:sldId id="478" r:id="rId15"/>
    <p:sldId id="479" r:id="rId16"/>
    <p:sldId id="480" r:id="rId17"/>
    <p:sldId id="436" r:id="rId18"/>
    <p:sldId id="437" r:id="rId19"/>
    <p:sldId id="438" r:id="rId20"/>
    <p:sldId id="439" r:id="rId21"/>
    <p:sldId id="440"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 id="470" r:id="rId40"/>
    <p:sldId id="471" r:id="rId41"/>
    <p:sldId id="472" r:id="rId42"/>
    <p:sldId id="473" r:id="rId43"/>
    <p:sldId id="474" r:id="rId44"/>
    <p:sldId id="475"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7D3"/>
    <a:srgbClr val="FF9000"/>
    <a:srgbClr val="F88976"/>
    <a:srgbClr val="D519B1"/>
    <a:srgbClr val="996633"/>
    <a:srgbClr val="99CC00"/>
    <a:srgbClr val="000078"/>
    <a:srgbClr val="9E0000"/>
    <a:srgbClr val="663300"/>
    <a:srgbClr val="A5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60"/>
  </p:normalViewPr>
  <p:slideViewPr>
    <p:cSldViewPr>
      <p:cViewPr varScale="1">
        <p:scale>
          <a:sx n="67" d="100"/>
          <a:sy n="67" d="100"/>
        </p:scale>
        <p:origin x="149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a:p>
        </p:txBody>
      </p:sp>
    </p:spTree>
    <p:extLst>
      <p:ext uri="{BB962C8B-B14F-4D97-AF65-F5344CB8AC3E}">
        <p14:creationId xmlns:p14="http://schemas.microsoft.com/office/powerpoint/2010/main" val="255653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a:p>
        </p:txBody>
      </p:sp>
    </p:spTree>
    <p:extLst>
      <p:ext uri="{BB962C8B-B14F-4D97-AF65-F5344CB8AC3E}">
        <p14:creationId xmlns:p14="http://schemas.microsoft.com/office/powerpoint/2010/main" val="16969215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2</a:t>
            </a:fld>
            <a:endParaRPr lang="en-US"/>
          </a:p>
        </p:txBody>
      </p:sp>
    </p:spTree>
    <p:extLst>
      <p:ext uri="{BB962C8B-B14F-4D97-AF65-F5344CB8AC3E}">
        <p14:creationId xmlns:p14="http://schemas.microsoft.com/office/powerpoint/2010/main" val="105254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20</a:t>
            </a:fld>
            <a:endParaRPr lang="en-US"/>
          </a:p>
        </p:txBody>
      </p:sp>
    </p:spTree>
    <p:extLst>
      <p:ext uri="{BB962C8B-B14F-4D97-AF65-F5344CB8AC3E}">
        <p14:creationId xmlns:p14="http://schemas.microsoft.com/office/powerpoint/2010/main" val="256210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21</a:t>
            </a:fld>
            <a:endParaRPr lang="en-US"/>
          </a:p>
        </p:txBody>
      </p:sp>
    </p:spTree>
    <p:extLst>
      <p:ext uri="{BB962C8B-B14F-4D97-AF65-F5344CB8AC3E}">
        <p14:creationId xmlns:p14="http://schemas.microsoft.com/office/powerpoint/2010/main" val="256210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22</a:t>
            </a:fld>
            <a:endParaRPr lang="en-US"/>
          </a:p>
        </p:txBody>
      </p:sp>
    </p:spTree>
    <p:extLst>
      <p:ext uri="{BB962C8B-B14F-4D97-AF65-F5344CB8AC3E}">
        <p14:creationId xmlns:p14="http://schemas.microsoft.com/office/powerpoint/2010/main" val="256210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23</a:t>
            </a:fld>
            <a:endParaRPr lang="en-US"/>
          </a:p>
        </p:txBody>
      </p:sp>
    </p:spTree>
    <p:extLst>
      <p:ext uri="{BB962C8B-B14F-4D97-AF65-F5344CB8AC3E}">
        <p14:creationId xmlns:p14="http://schemas.microsoft.com/office/powerpoint/2010/main" val="2562109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24</a:t>
            </a:fld>
            <a:endParaRPr lang="en-US"/>
          </a:p>
        </p:txBody>
      </p:sp>
    </p:spTree>
    <p:extLst>
      <p:ext uri="{BB962C8B-B14F-4D97-AF65-F5344CB8AC3E}">
        <p14:creationId xmlns:p14="http://schemas.microsoft.com/office/powerpoint/2010/main" val="256210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cap="flat"/>
        </p:spPr>
      </p:sp>
      <p:sp>
        <p:nvSpPr>
          <p:cNvPr id="2969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26398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26</a:t>
            </a:fld>
            <a:endParaRPr lang="en-US"/>
          </a:p>
        </p:txBody>
      </p:sp>
    </p:spTree>
    <p:extLst>
      <p:ext uri="{BB962C8B-B14F-4D97-AF65-F5344CB8AC3E}">
        <p14:creationId xmlns:p14="http://schemas.microsoft.com/office/powerpoint/2010/main" val="256210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29</a:t>
            </a:fld>
            <a:endParaRPr lang="en-US"/>
          </a:p>
        </p:txBody>
      </p:sp>
    </p:spTree>
    <p:extLst>
      <p:ext uri="{BB962C8B-B14F-4D97-AF65-F5344CB8AC3E}">
        <p14:creationId xmlns:p14="http://schemas.microsoft.com/office/powerpoint/2010/main" val="428140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31</a:t>
            </a:fld>
            <a:endParaRPr lang="en-US"/>
          </a:p>
        </p:txBody>
      </p:sp>
    </p:spTree>
    <p:extLst>
      <p:ext uri="{BB962C8B-B14F-4D97-AF65-F5344CB8AC3E}">
        <p14:creationId xmlns:p14="http://schemas.microsoft.com/office/powerpoint/2010/main" val="1185894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32</a:t>
            </a:fld>
            <a:endParaRPr lang="en-US"/>
          </a:p>
        </p:txBody>
      </p:sp>
    </p:spTree>
    <p:extLst>
      <p:ext uri="{BB962C8B-B14F-4D97-AF65-F5344CB8AC3E}">
        <p14:creationId xmlns:p14="http://schemas.microsoft.com/office/powerpoint/2010/main" val="336130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a:t>
            </a:fld>
            <a:endParaRPr lang="en-US"/>
          </a:p>
        </p:txBody>
      </p:sp>
    </p:spTree>
    <p:extLst>
      <p:ext uri="{BB962C8B-B14F-4D97-AF65-F5344CB8AC3E}">
        <p14:creationId xmlns:p14="http://schemas.microsoft.com/office/powerpoint/2010/main" val="398135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34</a:t>
            </a:fld>
            <a:endParaRPr lang="en-US"/>
          </a:p>
        </p:txBody>
      </p:sp>
    </p:spTree>
    <p:extLst>
      <p:ext uri="{BB962C8B-B14F-4D97-AF65-F5344CB8AC3E}">
        <p14:creationId xmlns:p14="http://schemas.microsoft.com/office/powerpoint/2010/main" val="330790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35</a:t>
            </a:fld>
            <a:endParaRPr lang="en-US"/>
          </a:p>
        </p:txBody>
      </p:sp>
    </p:spTree>
    <p:extLst>
      <p:ext uri="{BB962C8B-B14F-4D97-AF65-F5344CB8AC3E}">
        <p14:creationId xmlns:p14="http://schemas.microsoft.com/office/powerpoint/2010/main" val="28386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a:t>
            </a:fld>
            <a:endParaRPr lang="en-US"/>
          </a:p>
        </p:txBody>
      </p:sp>
    </p:spTree>
    <p:extLst>
      <p:ext uri="{BB962C8B-B14F-4D97-AF65-F5344CB8AC3E}">
        <p14:creationId xmlns:p14="http://schemas.microsoft.com/office/powerpoint/2010/main" val="356557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5</a:t>
            </a:fld>
            <a:endParaRPr lang="en-US"/>
          </a:p>
        </p:txBody>
      </p:sp>
    </p:spTree>
    <p:extLst>
      <p:ext uri="{BB962C8B-B14F-4D97-AF65-F5344CB8AC3E}">
        <p14:creationId xmlns:p14="http://schemas.microsoft.com/office/powerpoint/2010/main" val="63374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6</a:t>
            </a:fld>
            <a:endParaRPr lang="en-US"/>
          </a:p>
        </p:txBody>
      </p:sp>
    </p:spTree>
    <p:extLst>
      <p:ext uri="{BB962C8B-B14F-4D97-AF65-F5344CB8AC3E}">
        <p14:creationId xmlns:p14="http://schemas.microsoft.com/office/powerpoint/2010/main" val="1668912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7</a:t>
            </a:fld>
            <a:endParaRPr lang="en-US"/>
          </a:p>
        </p:txBody>
      </p:sp>
    </p:spTree>
    <p:extLst>
      <p:ext uri="{BB962C8B-B14F-4D97-AF65-F5344CB8AC3E}">
        <p14:creationId xmlns:p14="http://schemas.microsoft.com/office/powerpoint/2010/main" val="292507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8</a:t>
            </a:fld>
            <a:endParaRPr lang="en-US"/>
          </a:p>
        </p:txBody>
      </p:sp>
    </p:spTree>
    <p:extLst>
      <p:ext uri="{BB962C8B-B14F-4D97-AF65-F5344CB8AC3E}">
        <p14:creationId xmlns:p14="http://schemas.microsoft.com/office/powerpoint/2010/main" val="262157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9</a:t>
            </a:fld>
            <a:endParaRPr lang="en-US"/>
          </a:p>
        </p:txBody>
      </p:sp>
    </p:spTree>
    <p:extLst>
      <p:ext uri="{BB962C8B-B14F-4D97-AF65-F5344CB8AC3E}">
        <p14:creationId xmlns:p14="http://schemas.microsoft.com/office/powerpoint/2010/main" val="188278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F275F-E11B-5A4F-B96A-F38F1522B008}" type="slidenum">
              <a:rPr lang="en-US" smtClean="0"/>
              <a:t>19</a:t>
            </a:fld>
            <a:endParaRPr lang="en-US"/>
          </a:p>
        </p:txBody>
      </p:sp>
    </p:spTree>
    <p:extLst>
      <p:ext uri="{BB962C8B-B14F-4D97-AF65-F5344CB8AC3E}">
        <p14:creationId xmlns:p14="http://schemas.microsoft.com/office/powerpoint/2010/main" val="290396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1"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 y="152400"/>
            <a:ext cx="89281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7532D3BC-596F-4F55-A31F-AF7D3B3F80B6}" type="slidenum">
              <a:rPr lang="en-US"/>
              <a:pPr/>
              <a:t>‹#›</a:t>
            </a:fld>
            <a:endParaRPr lang="en-US"/>
          </a:p>
        </p:txBody>
      </p:sp>
    </p:spTree>
    <p:extLst>
      <p:ext uri="{BB962C8B-B14F-4D97-AF65-F5344CB8AC3E}">
        <p14:creationId xmlns:p14="http://schemas.microsoft.com/office/powerpoint/2010/main" val="6663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752850" cy="276999"/>
          </a:xfrm>
          <a:prstGeom prst="rect">
            <a:avLst/>
          </a:prstGeom>
          <a:noFill/>
          <a:ln w="9525">
            <a:noFill/>
            <a:miter lim="800000"/>
            <a:headEnd/>
            <a:tailEnd/>
          </a:ln>
          <a:effectLst/>
        </p:spPr>
        <p:txBody>
          <a:bodyPr wrap="square">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March,</a:t>
            </a:r>
            <a:r>
              <a:rPr lang="en-US" sz="1200" b="1" i="1" kern="1200" baseline="0" dirty="0" smtClean="0">
                <a:solidFill>
                  <a:schemeClr val="tx1"/>
                </a:solidFill>
                <a:latin typeface="Verdana" pitchFamily="34" charset="0"/>
                <a:ea typeface="ＭＳ Ｐゴシック" charset="-128"/>
                <a:cs typeface="+mn-cs"/>
              </a:rPr>
              <a:t> </a:t>
            </a:r>
            <a:r>
              <a:rPr lang="en-US" sz="1200" b="1" i="1" kern="1200" dirty="0" smtClean="0">
                <a:solidFill>
                  <a:schemeClr val="tx1"/>
                </a:solidFill>
                <a:latin typeface="Verdana" pitchFamily="34" charset="0"/>
                <a:ea typeface="ＭＳ Ｐゴシック" charset="-128"/>
                <a:cs typeface="+mn-cs"/>
              </a:rPr>
              <a:t>2015</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baseline="0" dirty="0" smtClean="0">
                <a:solidFill>
                  <a:schemeClr val="tx1"/>
                </a:solidFill>
              </a:rPr>
              <a:t>Capacity- </a:t>
            </a:r>
            <a:r>
              <a:rPr lang="en-US" sz="1200" b="1" i="1" dirty="0" smtClean="0">
                <a:solidFill>
                  <a:schemeClr val="tx1"/>
                </a:solidFill>
              </a:rPr>
              <a:t>Basics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8" r:id="rId6"/>
  </p:sldLayoutIdLst>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err="1">
                <a:solidFill>
                  <a:srgbClr val="00B050"/>
                </a:solidFill>
              </a:rPr>
              <a:t>Ardavan</a:t>
            </a:r>
            <a:r>
              <a:rPr lang="en-US" sz="1200" b="1" i="1" dirty="0">
                <a:solidFill>
                  <a:srgbClr val="00B050"/>
                </a:solidFill>
              </a:rPr>
              <a:t> </a:t>
            </a:r>
            <a:r>
              <a:rPr lang="en-US" sz="1200" b="1" i="1" dirty="0" err="1">
                <a:solidFill>
                  <a:srgbClr val="00B050"/>
                </a:solidFill>
              </a:rPr>
              <a:t>Asef-Vaziri</a:t>
            </a:r>
            <a:r>
              <a:rPr lang="en-US" sz="1200" b="1" i="1" dirty="0">
                <a:solidFill>
                  <a:srgbClr val="00B050"/>
                </a:solidFill>
              </a:rPr>
              <a:t>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err="1">
                <a:solidFill>
                  <a:srgbClr val="002060"/>
                </a:solidFill>
              </a:rPr>
              <a:t>Ardavan</a:t>
            </a:r>
            <a:r>
              <a:rPr lang="en-US" sz="1200" b="1" i="1" dirty="0">
                <a:solidFill>
                  <a:srgbClr val="002060"/>
                </a:solidFill>
              </a:rPr>
              <a:t> </a:t>
            </a:r>
            <a:r>
              <a:rPr lang="en-US" sz="1200" b="1" i="1" dirty="0" err="1">
                <a:solidFill>
                  <a:srgbClr val="002060"/>
                </a:solidFill>
              </a:rPr>
              <a:t>Asef-Vaziri</a:t>
            </a:r>
            <a:r>
              <a:rPr lang="en-US" sz="1200" b="1" i="1" dirty="0">
                <a:solidFill>
                  <a:srgbClr val="002060"/>
                </a:solidFill>
              </a:rPr>
              <a:t>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err="1">
                <a:solidFill>
                  <a:srgbClr val="00B050"/>
                </a:solidFill>
              </a:rPr>
              <a:t>Ardavan</a:t>
            </a:r>
            <a:r>
              <a:rPr lang="en-US" sz="1200" b="1" i="1" dirty="0">
                <a:solidFill>
                  <a:srgbClr val="00B050"/>
                </a:solidFill>
              </a:rPr>
              <a:t> </a:t>
            </a:r>
            <a:r>
              <a:rPr lang="en-US" sz="1200" b="1" i="1" dirty="0" err="1">
                <a:solidFill>
                  <a:srgbClr val="00B050"/>
                </a:solidFill>
              </a:rPr>
              <a:t>Asef-Vaziri</a:t>
            </a:r>
            <a:r>
              <a:rPr lang="en-US" sz="1200" b="1" i="1" dirty="0">
                <a:solidFill>
                  <a:srgbClr val="00B050"/>
                </a:solidFill>
              </a:rPr>
              <a:t>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295400"/>
            <a:ext cx="9144000" cy="3276600"/>
          </a:xfrm>
        </p:spPr>
        <p:txBody>
          <a:bodyPr/>
          <a:lstStyle/>
          <a:p>
            <a:r>
              <a:rPr lang="en-US" sz="8800" dirty="0" smtClean="0"/>
              <a:t/>
            </a:r>
            <a:br>
              <a:rPr lang="en-US" sz="8800" dirty="0" smtClean="0"/>
            </a:br>
            <a:r>
              <a:rPr lang="en-US" sz="8800" dirty="0" smtClean="0"/>
              <a:t>Assignment</a:t>
            </a:r>
            <a:r>
              <a:rPr lang="en-US" sz="8800" dirty="0"/>
              <a:t/>
            </a:r>
            <a:br>
              <a:rPr lang="en-US" sz="8800" dirty="0"/>
            </a:br>
            <a:r>
              <a:rPr lang="en-US" sz="8800" dirty="0" smtClean="0"/>
              <a:t>Capacity</a:t>
            </a:r>
            <a:br>
              <a:rPr lang="en-US" sz="8800" dirty="0" smtClean="0"/>
            </a:br>
            <a:r>
              <a:rPr lang="en-US" sz="8800" dirty="0" smtClean="0"/>
              <a:t>More Problems</a:t>
            </a:r>
            <a:r>
              <a:rPr lang="en-US" sz="8800" dirty="0"/>
              <a:t/>
            </a:r>
            <a:br>
              <a:rPr lang="en-US" sz="8800" dirty="0"/>
            </a:br>
            <a:endParaRPr lang="en-US" sz="8800" dirty="0"/>
          </a:p>
        </p:txBody>
      </p:sp>
    </p:spTree>
    <p:extLst>
      <p:ext uri="{BB962C8B-B14F-4D97-AF65-F5344CB8AC3E}">
        <p14:creationId xmlns:p14="http://schemas.microsoft.com/office/powerpoint/2010/main" val="37972970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7" y="0"/>
            <a:ext cx="9120554" cy="838200"/>
          </a:xfrm>
        </p:spPr>
        <p:txBody>
          <a:bodyPr/>
          <a:lstStyle/>
          <a:p>
            <a:r>
              <a:rPr lang="en-US" dirty="0" smtClean="0">
                <a:solidFill>
                  <a:srgbClr val="00B050"/>
                </a:solidFill>
              </a:rPr>
              <a:t>Problem 2. Problem 5.3 in the book- At Your Own Will</a:t>
            </a:r>
            <a:endParaRPr lang="en-US" dirty="0">
              <a:solidFill>
                <a:srgbClr val="00B050"/>
              </a:solidFill>
            </a:endParaRPr>
          </a:p>
        </p:txBody>
      </p:sp>
      <p:sp>
        <p:nvSpPr>
          <p:cNvPr id="3" name="Content Placeholder 2"/>
          <p:cNvSpPr>
            <a:spLocks noGrp="1"/>
          </p:cNvSpPr>
          <p:nvPr>
            <p:ph idx="1"/>
          </p:nvPr>
        </p:nvSpPr>
        <p:spPr>
          <a:xfrm>
            <a:off x="0" y="914400"/>
            <a:ext cx="9144000" cy="2362200"/>
          </a:xfrm>
        </p:spPr>
        <p:txBody>
          <a:bodyPr/>
          <a:lstStyle/>
          <a:p>
            <a:pPr marL="0" indent="0">
              <a:buNone/>
            </a:pPr>
            <a:r>
              <a:rPr lang="en-US" dirty="0" smtClean="0"/>
              <a:t>Three hairstylists and a receptionist. On average it takes 10 minutes to shampoo, 15 minutes to style the hair and 5 minutes to bill a customer. The customer first checks in with the receptionist. This takes only 3 minutes. One of the three stylists then takes charge  and performs all the three activities—shampooing, styling and billing—consecutively.</a:t>
            </a:r>
          </a:p>
          <a:p>
            <a:pPr>
              <a:buNone/>
            </a:pPr>
            <a:endParaRPr lang="en-US" dirty="0"/>
          </a:p>
        </p:txBody>
      </p:sp>
      <p:grpSp>
        <p:nvGrpSpPr>
          <p:cNvPr id="5" name="Group 4"/>
          <p:cNvGrpSpPr/>
          <p:nvPr/>
        </p:nvGrpSpPr>
        <p:grpSpPr>
          <a:xfrm>
            <a:off x="3909756" y="3048000"/>
            <a:ext cx="4464870" cy="461665"/>
            <a:chOff x="1014116" y="1002323"/>
            <a:chExt cx="4464870" cy="461665"/>
          </a:xfrm>
        </p:grpSpPr>
        <p:sp>
          <p:nvSpPr>
            <p:cNvPr id="6" name="Text Box 6"/>
            <p:cNvSpPr txBox="1">
              <a:spLocks noChangeArrowheads="1"/>
            </p:cNvSpPr>
            <p:nvPr/>
          </p:nvSpPr>
          <p:spPr bwMode="auto">
            <a:xfrm>
              <a:off x="1014116" y="1002323"/>
              <a:ext cx="20217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Receptionist </a:t>
              </a:r>
              <a:endParaRPr lang="en-US" sz="2400" b="1" dirty="0">
                <a:solidFill>
                  <a:srgbClr val="0070C0"/>
                </a:solidFill>
                <a:latin typeface="Book Antiqua" pitchFamily="18" charset="0"/>
              </a:endParaRPr>
            </a:p>
          </p:txBody>
        </p:sp>
        <p:sp>
          <p:nvSpPr>
            <p:cNvPr id="7" name="Text Box 7"/>
            <p:cNvSpPr txBox="1">
              <a:spLocks noChangeArrowheads="1"/>
            </p:cNvSpPr>
            <p:nvPr/>
          </p:nvSpPr>
          <p:spPr bwMode="auto">
            <a:xfrm>
              <a:off x="3678493" y="1002323"/>
              <a:ext cx="180049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Hair Stylist</a:t>
              </a:r>
              <a:endParaRPr lang="en-US" sz="2400" b="1" dirty="0">
                <a:solidFill>
                  <a:srgbClr val="FF0000"/>
                </a:solidFill>
                <a:latin typeface="Book Antiqua" pitchFamily="18" charset="0"/>
              </a:endParaRPr>
            </a:p>
          </p:txBody>
        </p:sp>
      </p:grpSp>
      <p:grpSp>
        <p:nvGrpSpPr>
          <p:cNvPr id="16" name="Group 15"/>
          <p:cNvGrpSpPr/>
          <p:nvPr/>
        </p:nvGrpSpPr>
        <p:grpSpPr>
          <a:xfrm>
            <a:off x="4038600" y="3932917"/>
            <a:ext cx="4288133" cy="511175"/>
            <a:chOff x="1442975" y="1887240"/>
            <a:chExt cx="4018703" cy="511175"/>
          </a:xfrm>
        </p:grpSpPr>
        <p:sp>
          <p:nvSpPr>
            <p:cNvPr id="17" name="Text Box 11"/>
            <p:cNvSpPr txBox="1">
              <a:spLocks noChangeArrowheads="1"/>
            </p:cNvSpPr>
            <p:nvPr/>
          </p:nvSpPr>
          <p:spPr bwMode="auto">
            <a:xfrm>
              <a:off x="1442975" y="1887240"/>
              <a:ext cx="1462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3 minutes</a:t>
              </a:r>
              <a:endParaRPr lang="en-US" sz="2400" b="1" dirty="0">
                <a:solidFill>
                  <a:srgbClr val="0070C0"/>
                </a:solidFill>
                <a:latin typeface="Book Antiqua" pitchFamily="18" charset="0"/>
              </a:endParaRPr>
            </a:p>
          </p:txBody>
        </p:sp>
        <p:sp>
          <p:nvSpPr>
            <p:cNvPr id="18" name="Text Box 14"/>
            <p:cNvSpPr txBox="1">
              <a:spLocks noChangeArrowheads="1"/>
            </p:cNvSpPr>
            <p:nvPr/>
          </p:nvSpPr>
          <p:spPr bwMode="auto">
            <a:xfrm>
              <a:off x="3756286" y="1936750"/>
              <a:ext cx="1705392"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10+15+5=30</a:t>
              </a:r>
              <a:endParaRPr lang="en-US" sz="2400" b="1" dirty="0">
                <a:solidFill>
                  <a:srgbClr val="FF0000"/>
                </a:solidFill>
                <a:latin typeface="Book Antiqua" pitchFamily="18" charset="0"/>
              </a:endParaRPr>
            </a:p>
          </p:txBody>
        </p:sp>
      </p:grpSp>
      <p:grpSp>
        <p:nvGrpSpPr>
          <p:cNvPr id="4" name="Group 3"/>
          <p:cNvGrpSpPr/>
          <p:nvPr/>
        </p:nvGrpSpPr>
        <p:grpSpPr>
          <a:xfrm>
            <a:off x="3441444" y="3471252"/>
            <a:ext cx="5520786" cy="464840"/>
            <a:chOff x="3441444" y="3471252"/>
            <a:chExt cx="5520786" cy="464840"/>
          </a:xfrm>
        </p:grpSpPr>
        <p:grpSp>
          <p:nvGrpSpPr>
            <p:cNvPr id="10" name="Group 9"/>
            <p:cNvGrpSpPr/>
            <p:nvPr/>
          </p:nvGrpSpPr>
          <p:grpSpPr>
            <a:xfrm>
              <a:off x="3441444" y="3471252"/>
              <a:ext cx="5520786" cy="464840"/>
              <a:chOff x="545804" y="1425575"/>
              <a:chExt cx="5520786" cy="464840"/>
            </a:xfrm>
          </p:grpSpPr>
          <p:sp>
            <p:nvSpPr>
              <p:cNvPr id="11" name="Text Box 3"/>
              <p:cNvSpPr txBox="1">
                <a:spLocks noChangeArrowheads="1"/>
              </p:cNvSpPr>
              <p:nvPr/>
            </p:nvSpPr>
            <p:spPr bwMode="auto">
              <a:xfrm>
                <a:off x="1202333" y="1428750"/>
                <a:ext cx="1465466" cy="461665"/>
              </a:xfrm>
              <a:prstGeom prst="rect">
                <a:avLst/>
              </a:prstGeom>
              <a:noFill/>
              <a:ln w="38100"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Check-in</a:t>
                </a:r>
                <a:endParaRPr lang="en-US" sz="2400" b="1" dirty="0">
                  <a:solidFill>
                    <a:srgbClr val="0070C0"/>
                  </a:solidFill>
                  <a:latin typeface="Book Antiqua" pitchFamily="18" charset="0"/>
                </a:endParaRPr>
              </a:p>
            </p:txBody>
          </p:sp>
          <p:sp>
            <p:nvSpPr>
              <p:cNvPr id="12" name="Text Box 4"/>
              <p:cNvSpPr txBox="1">
                <a:spLocks noChangeArrowheads="1"/>
              </p:cNvSpPr>
              <p:nvPr/>
            </p:nvSpPr>
            <p:spPr bwMode="auto">
              <a:xfrm>
                <a:off x="3667209" y="1425575"/>
                <a:ext cx="1622560"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smtClean="0">
                    <a:solidFill>
                      <a:srgbClr val="FF0000"/>
                    </a:solidFill>
                    <a:latin typeface="Book Antiqua" pitchFamily="18" charset="0"/>
                  </a:rPr>
                  <a:t>Sh</a:t>
                </a:r>
                <a:r>
                  <a:rPr lang="en-US" sz="2400" dirty="0" smtClean="0">
                    <a:solidFill>
                      <a:srgbClr val="FF0000"/>
                    </a:solidFill>
                    <a:latin typeface="Book Antiqua" pitchFamily="18" charset="0"/>
                  </a:rPr>
                  <a:t>-Sty-Bill</a:t>
                </a:r>
                <a:endParaRPr lang="en-US" sz="2400" dirty="0">
                  <a:solidFill>
                    <a:srgbClr val="FF0000"/>
                  </a:solidFill>
                  <a:latin typeface="Book Antiqua" pitchFamily="18" charset="0"/>
                </a:endParaRPr>
              </a:p>
            </p:txBody>
          </p:sp>
          <p:sp>
            <p:nvSpPr>
              <p:cNvPr id="14" name="Line 9"/>
              <p:cNvSpPr>
                <a:spLocks noChangeShapeType="1"/>
              </p:cNvSpPr>
              <p:nvPr/>
            </p:nvSpPr>
            <p:spPr bwMode="auto">
              <a:xfrm>
                <a:off x="545804" y="1641475"/>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5" name="Line 10"/>
              <p:cNvSpPr>
                <a:spLocks noChangeShapeType="1"/>
              </p:cNvSpPr>
              <p:nvPr/>
            </p:nvSpPr>
            <p:spPr bwMode="auto">
              <a:xfrm>
                <a:off x="5598277" y="1641475"/>
                <a:ext cx="468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21" name="Line 9"/>
            <p:cNvSpPr>
              <a:spLocks noChangeShapeType="1"/>
            </p:cNvSpPr>
            <p:nvPr/>
          </p:nvSpPr>
          <p:spPr bwMode="auto">
            <a:xfrm>
              <a:off x="5812133" y="3722077"/>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22" name="Content Placeholder 2"/>
          <p:cNvSpPr txBox="1">
            <a:spLocks/>
          </p:cNvSpPr>
          <p:nvPr/>
        </p:nvSpPr>
        <p:spPr bwMode="auto">
          <a:xfrm>
            <a:off x="23446" y="3278832"/>
            <a:ext cx="3652154" cy="131414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spcAft>
                <a:spcPts val="600"/>
              </a:spcAft>
            </a:pPr>
            <a:r>
              <a:rPr lang="en-US" sz="2400" dirty="0">
                <a:latin typeface="Book Antiqua" pitchFamily="18" charset="0"/>
              </a:rPr>
              <a:t>a) How many customers can be serviced per hour in this </a:t>
            </a:r>
            <a:r>
              <a:rPr lang="en-US" sz="2400" dirty="0" smtClean="0">
                <a:latin typeface="Book Antiqua" pitchFamily="18" charset="0"/>
              </a:rPr>
              <a:t>salon?</a:t>
            </a:r>
          </a:p>
        </p:txBody>
      </p:sp>
      <p:sp>
        <p:nvSpPr>
          <p:cNvPr id="23" name="Content Placeholder 2"/>
          <p:cNvSpPr txBox="1">
            <a:spLocks/>
          </p:cNvSpPr>
          <p:nvPr/>
        </p:nvSpPr>
        <p:spPr bwMode="auto">
          <a:xfrm>
            <a:off x="23446" y="4592978"/>
            <a:ext cx="9120554" cy="180782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spcAft>
                <a:spcPts val="600"/>
              </a:spcAft>
            </a:pPr>
            <a:r>
              <a:rPr lang="en-US" sz="2400" dirty="0" smtClean="0">
                <a:latin typeface="Book Antiqua" pitchFamily="18" charset="0"/>
              </a:rPr>
              <a:t>The capacity of each  stylists is 1/30 per min. </a:t>
            </a:r>
          </a:p>
          <a:p>
            <a:pPr>
              <a:spcAft>
                <a:spcPts val="600"/>
              </a:spcAft>
            </a:pPr>
            <a:r>
              <a:rPr lang="en-US" sz="2400" dirty="0">
                <a:latin typeface="Book Antiqua" pitchFamily="18" charset="0"/>
              </a:rPr>
              <a:t>Capacity of the stylist pool is </a:t>
            </a:r>
            <a:r>
              <a:rPr lang="en-US" sz="2400" dirty="0" smtClean="0">
                <a:latin typeface="Book Antiqua" pitchFamily="18" charset="0"/>
              </a:rPr>
              <a:t>3(1/30) = 3/30 = 1/10 per min.</a:t>
            </a:r>
            <a:endParaRPr lang="en-US" sz="2400" dirty="0">
              <a:latin typeface="Book Antiqua" pitchFamily="18" charset="0"/>
            </a:endParaRPr>
          </a:p>
          <a:p>
            <a:pPr>
              <a:spcAft>
                <a:spcPts val="600"/>
              </a:spcAft>
            </a:pPr>
            <a:r>
              <a:rPr lang="en-US" sz="2400" dirty="0" smtClean="0">
                <a:latin typeface="Book Antiqua" pitchFamily="18" charset="0"/>
              </a:rPr>
              <a:t>Capacity </a:t>
            </a:r>
            <a:r>
              <a:rPr lang="en-US" sz="2400" dirty="0">
                <a:latin typeface="Book Antiqua" pitchFamily="18" charset="0"/>
              </a:rPr>
              <a:t>of the stylist pool is </a:t>
            </a:r>
            <a:r>
              <a:rPr lang="en-US" sz="2400" dirty="0" smtClean="0">
                <a:latin typeface="Book Antiqua" pitchFamily="18" charset="0"/>
              </a:rPr>
              <a:t>60(1/10) = 6 customers per </a:t>
            </a:r>
            <a:r>
              <a:rPr lang="en-US" sz="2400" dirty="0">
                <a:latin typeface="Book Antiqua" pitchFamily="18" charset="0"/>
              </a:rPr>
              <a:t>hour.</a:t>
            </a:r>
          </a:p>
          <a:p>
            <a:pPr>
              <a:spcAft>
                <a:spcPts val="600"/>
              </a:spcAft>
            </a:pPr>
            <a:r>
              <a:rPr lang="en-US" sz="2400" dirty="0" smtClean="0">
                <a:latin typeface="Book Antiqua" pitchFamily="18" charset="0"/>
              </a:rPr>
              <a:t>Capacity </a:t>
            </a:r>
            <a:r>
              <a:rPr lang="en-US" sz="2400" dirty="0">
                <a:latin typeface="Book Antiqua" pitchFamily="18" charset="0"/>
              </a:rPr>
              <a:t>of the </a:t>
            </a:r>
            <a:r>
              <a:rPr lang="en-US" sz="2400" dirty="0" smtClean="0">
                <a:latin typeface="Book Antiqua" pitchFamily="18" charset="0"/>
              </a:rPr>
              <a:t>receptionist </a:t>
            </a:r>
            <a:r>
              <a:rPr lang="en-US" sz="2400" dirty="0">
                <a:latin typeface="Book Antiqua" pitchFamily="18" charset="0"/>
              </a:rPr>
              <a:t>is </a:t>
            </a:r>
            <a:r>
              <a:rPr lang="en-US" sz="2400" dirty="0" smtClean="0">
                <a:latin typeface="Book Antiqua" pitchFamily="18" charset="0"/>
              </a:rPr>
              <a:t>1/3 per min or (60) </a:t>
            </a:r>
            <a:r>
              <a:rPr lang="en-US" sz="2400" dirty="0">
                <a:latin typeface="Book Antiqua" pitchFamily="18" charset="0"/>
              </a:rPr>
              <a:t>= 20 </a:t>
            </a:r>
            <a:r>
              <a:rPr lang="en-US" sz="2400" dirty="0" smtClean="0">
                <a:latin typeface="Book Antiqua" pitchFamily="18" charset="0"/>
              </a:rPr>
              <a:t>per </a:t>
            </a:r>
            <a:r>
              <a:rPr lang="en-US" sz="2400" dirty="0">
                <a:latin typeface="Book Antiqua" pitchFamily="18" charset="0"/>
              </a:rPr>
              <a:t>hour.  </a:t>
            </a:r>
          </a:p>
          <a:p>
            <a:endParaRPr lang="en-US" sz="2400" dirty="0" smtClean="0">
              <a:latin typeface="Book Antiqua" pitchFamily="18" charset="0"/>
            </a:endParaRPr>
          </a:p>
        </p:txBody>
      </p:sp>
    </p:spTree>
    <p:extLst>
      <p:ext uri="{BB962C8B-B14F-4D97-AF65-F5344CB8AC3E}">
        <p14:creationId xmlns:p14="http://schemas.microsoft.com/office/powerpoint/2010/main" val="3594450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dissolve">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dissolv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dissolve">
                                      <p:cBhvr>
                                        <p:cTn id="32" dur="5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dissolve">
                                      <p:cBhvr>
                                        <p:cTn id="37" dur="5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dissolve">
                                      <p:cBhvr>
                                        <p:cTn id="4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81011" y="1000236"/>
            <a:ext cx="8892480" cy="303352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r>
              <a:rPr lang="en-US" sz="2400" dirty="0" smtClean="0">
                <a:latin typeface="Book Antiqua" pitchFamily="18" charset="0"/>
              </a:rPr>
              <a:t>The capacity of the process is min (6, 20) = 6 customers per hour.</a:t>
            </a:r>
          </a:p>
          <a:p>
            <a:r>
              <a:rPr lang="en-US" sz="2400" dirty="0" smtClean="0">
                <a:latin typeface="Book Antiqua" pitchFamily="18" charset="0"/>
              </a:rPr>
              <a:t>The bottleneck is the stylist pool.</a:t>
            </a:r>
            <a:endParaRPr kumimoji="0" lang="en-US" sz="2400" b="0" i="0" u="none" strike="noStrike" kern="0" cap="none" spc="0" normalizeH="0" baseline="0" noProof="0" dirty="0">
              <a:ln>
                <a:noFill/>
              </a:ln>
              <a:effectLst/>
              <a:uLnTx/>
              <a:uFillTx/>
              <a:latin typeface="Book Antiqua" pitchFamily="18" charset="0"/>
              <a:ea typeface="+mn-ea"/>
            </a:endParaRPr>
          </a:p>
        </p:txBody>
      </p:sp>
      <p:grpSp>
        <p:nvGrpSpPr>
          <p:cNvPr id="3" name="Group 2"/>
          <p:cNvGrpSpPr/>
          <p:nvPr/>
        </p:nvGrpSpPr>
        <p:grpSpPr>
          <a:xfrm>
            <a:off x="3441444" y="1728108"/>
            <a:ext cx="5520786" cy="1396092"/>
            <a:chOff x="3441444" y="3048000"/>
            <a:chExt cx="5520786" cy="1396092"/>
          </a:xfrm>
        </p:grpSpPr>
        <p:grpSp>
          <p:nvGrpSpPr>
            <p:cNvPr id="5" name="Group 4"/>
            <p:cNvGrpSpPr/>
            <p:nvPr/>
          </p:nvGrpSpPr>
          <p:grpSpPr>
            <a:xfrm>
              <a:off x="3909756" y="3048000"/>
              <a:ext cx="4464870" cy="461665"/>
              <a:chOff x="1014116" y="1002323"/>
              <a:chExt cx="4464870" cy="461665"/>
            </a:xfrm>
          </p:grpSpPr>
          <p:sp>
            <p:nvSpPr>
              <p:cNvPr id="6" name="Text Box 6"/>
              <p:cNvSpPr txBox="1">
                <a:spLocks noChangeArrowheads="1"/>
              </p:cNvSpPr>
              <p:nvPr/>
            </p:nvSpPr>
            <p:spPr bwMode="auto">
              <a:xfrm>
                <a:off x="1014116" y="1002323"/>
                <a:ext cx="20217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Receptionist </a:t>
                </a:r>
                <a:endParaRPr lang="en-US" sz="2400" b="1" dirty="0">
                  <a:solidFill>
                    <a:srgbClr val="0070C0"/>
                  </a:solidFill>
                  <a:latin typeface="Book Antiqua" pitchFamily="18" charset="0"/>
                </a:endParaRPr>
              </a:p>
            </p:txBody>
          </p:sp>
          <p:sp>
            <p:nvSpPr>
              <p:cNvPr id="7" name="Text Box 7"/>
              <p:cNvSpPr txBox="1">
                <a:spLocks noChangeArrowheads="1"/>
              </p:cNvSpPr>
              <p:nvPr/>
            </p:nvSpPr>
            <p:spPr bwMode="auto">
              <a:xfrm>
                <a:off x="3678493" y="1002323"/>
                <a:ext cx="180049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Hair Stylist</a:t>
                </a:r>
                <a:endParaRPr lang="en-US" sz="2400" b="1" dirty="0">
                  <a:solidFill>
                    <a:srgbClr val="FF0000"/>
                  </a:solidFill>
                  <a:latin typeface="Book Antiqua" pitchFamily="18" charset="0"/>
                </a:endParaRPr>
              </a:p>
            </p:txBody>
          </p:sp>
        </p:grpSp>
        <p:grpSp>
          <p:nvGrpSpPr>
            <p:cNvPr id="10" name="Group 9"/>
            <p:cNvGrpSpPr/>
            <p:nvPr/>
          </p:nvGrpSpPr>
          <p:grpSpPr>
            <a:xfrm>
              <a:off x="4191000" y="3932917"/>
              <a:ext cx="3962398" cy="511175"/>
              <a:chOff x="1585800" y="1887240"/>
              <a:chExt cx="3713435" cy="511175"/>
            </a:xfrm>
          </p:grpSpPr>
          <p:sp>
            <p:nvSpPr>
              <p:cNvPr id="11" name="Text Box 11"/>
              <p:cNvSpPr txBox="1">
                <a:spLocks noChangeArrowheads="1"/>
              </p:cNvSpPr>
              <p:nvPr/>
            </p:nvSpPr>
            <p:spPr bwMode="auto">
              <a:xfrm>
                <a:off x="1585800" y="1887240"/>
                <a:ext cx="1026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3+5 =8</a:t>
                </a:r>
                <a:endParaRPr lang="en-US" sz="2400" b="1" dirty="0">
                  <a:solidFill>
                    <a:srgbClr val="0070C0"/>
                  </a:solidFill>
                  <a:latin typeface="Book Antiqua" pitchFamily="18" charset="0"/>
                </a:endParaRPr>
              </a:p>
            </p:txBody>
          </p:sp>
          <p:sp>
            <p:nvSpPr>
              <p:cNvPr id="12" name="Text Box 14"/>
              <p:cNvSpPr txBox="1">
                <a:spLocks noChangeArrowheads="1"/>
              </p:cNvSpPr>
              <p:nvPr/>
            </p:nvSpPr>
            <p:spPr bwMode="auto">
              <a:xfrm>
                <a:off x="3912327" y="1936750"/>
                <a:ext cx="1386908"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10+15=25</a:t>
                </a:r>
                <a:endParaRPr lang="en-US" sz="2400" b="1" dirty="0">
                  <a:solidFill>
                    <a:srgbClr val="FF0000"/>
                  </a:solidFill>
                  <a:latin typeface="Book Antiqua" pitchFamily="18" charset="0"/>
                </a:endParaRPr>
              </a:p>
            </p:txBody>
          </p:sp>
        </p:grpSp>
        <p:grpSp>
          <p:nvGrpSpPr>
            <p:cNvPr id="13" name="Group 12"/>
            <p:cNvGrpSpPr/>
            <p:nvPr/>
          </p:nvGrpSpPr>
          <p:grpSpPr>
            <a:xfrm>
              <a:off x="3441444" y="3471252"/>
              <a:ext cx="5520786" cy="464840"/>
              <a:chOff x="3441444" y="3471252"/>
              <a:chExt cx="5520786" cy="464840"/>
            </a:xfrm>
          </p:grpSpPr>
          <p:grpSp>
            <p:nvGrpSpPr>
              <p:cNvPr id="14" name="Group 13"/>
              <p:cNvGrpSpPr/>
              <p:nvPr/>
            </p:nvGrpSpPr>
            <p:grpSpPr>
              <a:xfrm>
                <a:off x="3441444" y="3471252"/>
                <a:ext cx="5520786" cy="464840"/>
                <a:chOff x="545804" y="1425575"/>
                <a:chExt cx="5520786" cy="464840"/>
              </a:xfrm>
            </p:grpSpPr>
            <p:sp>
              <p:nvSpPr>
                <p:cNvPr id="16" name="Text Box 3"/>
                <p:cNvSpPr txBox="1">
                  <a:spLocks noChangeArrowheads="1"/>
                </p:cNvSpPr>
                <p:nvPr/>
              </p:nvSpPr>
              <p:spPr bwMode="auto">
                <a:xfrm>
                  <a:off x="1202333" y="1428750"/>
                  <a:ext cx="1398140" cy="461665"/>
                </a:xfrm>
                <a:prstGeom prst="rect">
                  <a:avLst/>
                </a:prstGeom>
                <a:noFill/>
                <a:ln w="38100"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smtClean="0">
                      <a:solidFill>
                        <a:srgbClr val="0070C0"/>
                      </a:solidFill>
                      <a:latin typeface="Book Antiqua" pitchFamily="18" charset="0"/>
                    </a:rPr>
                    <a:t>ChinBill</a:t>
                  </a:r>
                  <a:endParaRPr lang="en-US" sz="2400" b="1" dirty="0">
                    <a:solidFill>
                      <a:srgbClr val="0070C0"/>
                    </a:solidFill>
                    <a:latin typeface="Book Antiqua" pitchFamily="18" charset="0"/>
                  </a:endParaRPr>
                </a:p>
              </p:txBody>
            </p:sp>
            <p:sp>
              <p:nvSpPr>
                <p:cNvPr id="17" name="Text Box 4"/>
                <p:cNvSpPr txBox="1">
                  <a:spLocks noChangeArrowheads="1"/>
                </p:cNvSpPr>
                <p:nvPr/>
              </p:nvSpPr>
              <p:spPr bwMode="auto">
                <a:xfrm>
                  <a:off x="3667208" y="1425575"/>
                  <a:ext cx="1811777"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smtClean="0">
                      <a:solidFill>
                        <a:srgbClr val="FF0000"/>
                      </a:solidFill>
                      <a:latin typeface="Book Antiqua" pitchFamily="18" charset="0"/>
                    </a:rPr>
                    <a:t>Sh</a:t>
                  </a:r>
                  <a:r>
                    <a:rPr lang="en-US" sz="2400" dirty="0" smtClean="0">
                      <a:solidFill>
                        <a:srgbClr val="FF0000"/>
                      </a:solidFill>
                      <a:latin typeface="Book Antiqua" pitchFamily="18" charset="0"/>
                    </a:rPr>
                    <a:t>-Sty</a:t>
                  </a:r>
                  <a:endParaRPr lang="en-US" sz="2400" dirty="0">
                    <a:solidFill>
                      <a:srgbClr val="FF0000"/>
                    </a:solidFill>
                    <a:latin typeface="Book Antiqua" pitchFamily="18" charset="0"/>
                  </a:endParaRPr>
                </a:p>
              </p:txBody>
            </p:sp>
            <p:sp>
              <p:nvSpPr>
                <p:cNvPr id="18" name="Line 9"/>
                <p:cNvSpPr>
                  <a:spLocks noChangeShapeType="1"/>
                </p:cNvSpPr>
                <p:nvPr/>
              </p:nvSpPr>
              <p:spPr bwMode="auto">
                <a:xfrm>
                  <a:off x="545804" y="1641475"/>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9" name="Line 10"/>
                <p:cNvSpPr>
                  <a:spLocks noChangeShapeType="1"/>
                </p:cNvSpPr>
                <p:nvPr/>
              </p:nvSpPr>
              <p:spPr bwMode="auto">
                <a:xfrm>
                  <a:off x="5598277" y="1641475"/>
                  <a:ext cx="468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15" name="Line 9"/>
              <p:cNvSpPr>
                <a:spLocks noChangeShapeType="1"/>
              </p:cNvSpPr>
              <p:nvPr/>
            </p:nvSpPr>
            <p:spPr bwMode="auto">
              <a:xfrm>
                <a:off x="5812133" y="3722077"/>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sp>
        <p:nvSpPr>
          <p:cNvPr id="20" name="Content Placeholder 2"/>
          <p:cNvSpPr txBox="1">
            <a:spLocks/>
          </p:cNvSpPr>
          <p:nvPr/>
        </p:nvSpPr>
        <p:spPr bwMode="auto">
          <a:xfrm>
            <a:off x="55612" y="1958940"/>
            <a:ext cx="3315296" cy="116526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spcAft>
                <a:spcPts val="600"/>
              </a:spcAft>
            </a:pPr>
            <a:r>
              <a:rPr lang="en-US" sz="2400" dirty="0">
                <a:latin typeface="Book Antiqua" pitchFamily="18" charset="0"/>
              </a:rPr>
              <a:t>b) What would be the impact on the theoretical capacity </a:t>
            </a:r>
            <a:r>
              <a:rPr lang="en-US" sz="2400" dirty="0" smtClean="0">
                <a:latin typeface="Book Antiqua" pitchFamily="18" charset="0"/>
              </a:rPr>
              <a:t>if</a:t>
            </a:r>
            <a:endParaRPr lang="en-US" sz="2400" dirty="0">
              <a:latin typeface="Book Antiqua" pitchFamily="18" charset="0"/>
            </a:endParaRPr>
          </a:p>
        </p:txBody>
      </p:sp>
      <p:sp>
        <p:nvSpPr>
          <p:cNvPr id="21" name="Content Placeholder 2"/>
          <p:cNvSpPr txBox="1">
            <a:spLocks/>
          </p:cNvSpPr>
          <p:nvPr/>
        </p:nvSpPr>
        <p:spPr bwMode="auto">
          <a:xfrm>
            <a:off x="46135" y="3578188"/>
            <a:ext cx="9021664" cy="28988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spcAft>
                <a:spcPts val="600"/>
              </a:spcAft>
            </a:pPr>
            <a:r>
              <a:rPr lang="en-US" sz="2400" dirty="0" smtClean="0">
                <a:latin typeface="Book Antiqua" pitchFamily="18" charset="0"/>
              </a:rPr>
              <a:t>The capacity each stylists is 1/25 = per min. </a:t>
            </a:r>
          </a:p>
          <a:p>
            <a:pPr>
              <a:spcAft>
                <a:spcPts val="600"/>
              </a:spcAft>
            </a:pPr>
            <a:r>
              <a:rPr lang="en-US" sz="2400" dirty="0" smtClean="0">
                <a:latin typeface="Book Antiqua" pitchFamily="18" charset="0"/>
              </a:rPr>
              <a:t>Stylist pool has 3 stylists. Capacity of </a:t>
            </a:r>
            <a:r>
              <a:rPr lang="en-US" sz="2400" dirty="0">
                <a:latin typeface="Book Antiqua" pitchFamily="18" charset="0"/>
              </a:rPr>
              <a:t>p</a:t>
            </a:r>
            <a:r>
              <a:rPr lang="en-US" sz="2400" dirty="0" smtClean="0">
                <a:latin typeface="Book Antiqua" pitchFamily="18" charset="0"/>
              </a:rPr>
              <a:t>ool is 3/25  per min or 60(3/25) = 7.2  per hr.</a:t>
            </a:r>
          </a:p>
          <a:p>
            <a:pPr>
              <a:spcAft>
                <a:spcPts val="600"/>
              </a:spcAft>
            </a:pPr>
            <a:r>
              <a:rPr lang="en-US" sz="2400" dirty="0" smtClean="0">
                <a:latin typeface="Book Antiqua" pitchFamily="18" charset="0"/>
              </a:rPr>
              <a:t>Capacity of the receptionist is (1/8)(60) = 7.5 customers per hour.  </a:t>
            </a:r>
          </a:p>
          <a:p>
            <a:pPr>
              <a:spcAft>
                <a:spcPts val="600"/>
              </a:spcAft>
            </a:pPr>
            <a:r>
              <a:rPr lang="en-US" sz="2400" dirty="0">
                <a:latin typeface="Book Antiqua" pitchFamily="18" charset="0"/>
              </a:rPr>
              <a:t>The capacity is min </a:t>
            </a:r>
            <a:r>
              <a:rPr lang="en-US" sz="2400" dirty="0" smtClean="0">
                <a:latin typeface="Book Antiqua" pitchFamily="18" charset="0"/>
              </a:rPr>
              <a:t>(7.2, 7.5) </a:t>
            </a:r>
            <a:r>
              <a:rPr lang="en-US" sz="2400" dirty="0">
                <a:latin typeface="Book Antiqua" pitchFamily="18" charset="0"/>
              </a:rPr>
              <a:t>= </a:t>
            </a:r>
            <a:r>
              <a:rPr lang="en-US" sz="2400" dirty="0" smtClean="0">
                <a:latin typeface="Book Antiqua" pitchFamily="18" charset="0"/>
              </a:rPr>
              <a:t>7.2  </a:t>
            </a:r>
            <a:r>
              <a:rPr lang="en-US" sz="2400" dirty="0">
                <a:latin typeface="Book Antiqua" pitchFamily="18" charset="0"/>
              </a:rPr>
              <a:t>customers per hour</a:t>
            </a:r>
            <a:r>
              <a:rPr lang="en-US" sz="2400" dirty="0" smtClean="0">
                <a:latin typeface="Book Antiqua" pitchFamily="18" charset="0"/>
              </a:rPr>
              <a:t>. Cross training increased capacity form 6 to 7.2. </a:t>
            </a:r>
            <a:endParaRPr lang="en-US" sz="2400" dirty="0">
              <a:latin typeface="Book Antiqua" pitchFamily="18" charset="0"/>
            </a:endParaRPr>
          </a:p>
          <a:p>
            <a:pPr>
              <a:spcAft>
                <a:spcPts val="600"/>
              </a:spcAft>
            </a:pPr>
            <a:r>
              <a:rPr lang="en-US" sz="2400" dirty="0" smtClean="0">
                <a:latin typeface="Book Antiqua" pitchFamily="18" charset="0"/>
              </a:rPr>
              <a:t>The bottleneck is still the stylist pool. </a:t>
            </a:r>
          </a:p>
          <a:p>
            <a:pPr marL="342900" marR="0" lvl="0" indent="-342900" algn="l" defTabSz="914400" rtl="0" eaLnBrk="0" fontAlgn="base" latinLnBrk="0" hangingPunct="0">
              <a:lnSpc>
                <a:spcPct val="100000"/>
              </a:lnSpc>
              <a:spcBef>
                <a:spcPct val="20000"/>
              </a:spcBef>
              <a:spcAft>
                <a:spcPts val="600"/>
              </a:spcAft>
              <a:buClr>
                <a:srgbClr val="1A1A70"/>
              </a:buClr>
              <a:buSzPct val="80000"/>
              <a:buFont typeface="Wingdings" pitchFamily="2" charset="2"/>
              <a:buNone/>
              <a:tabLst/>
              <a:defRPr/>
            </a:pPr>
            <a:endParaRPr kumimoji="0" lang="en-US" sz="2400" b="0" i="0" u="none" strike="noStrike" kern="0" cap="none" spc="0" normalizeH="0" baseline="0" noProof="0" dirty="0" smtClean="0">
              <a:ln>
                <a:noFill/>
              </a:ln>
              <a:effectLst/>
              <a:uLnTx/>
              <a:uFillTx/>
              <a:latin typeface="Book Antiqua" pitchFamily="18" charset="0"/>
              <a:ea typeface="+mn-ea"/>
            </a:endParaRPr>
          </a:p>
          <a:p>
            <a:pPr marL="342900" marR="0" lvl="0" indent="-342900" algn="l" defTabSz="914400" rtl="0" eaLnBrk="0" fontAlgn="base" latinLnBrk="0" hangingPunct="0">
              <a:lnSpc>
                <a:spcPct val="100000"/>
              </a:lnSpc>
              <a:spcBef>
                <a:spcPct val="20000"/>
              </a:spcBef>
              <a:spcAft>
                <a:spcPts val="600"/>
              </a:spcAft>
              <a:buClr>
                <a:srgbClr val="1A1A70"/>
              </a:buClr>
              <a:buSzPct val="80000"/>
              <a:buFont typeface="Wingdings" pitchFamily="2" charset="2"/>
              <a:buNone/>
              <a:tabLst/>
              <a:defRPr/>
            </a:pPr>
            <a:endParaRPr kumimoji="0" lang="en-US" sz="2400" b="0" i="0" u="none" strike="noStrike" kern="0" cap="none" spc="0" normalizeH="0" baseline="0" noProof="0" dirty="0">
              <a:ln>
                <a:noFill/>
              </a:ln>
              <a:effectLst/>
              <a:uLnTx/>
              <a:uFillTx/>
              <a:latin typeface="Book Antiqua" pitchFamily="18" charset="0"/>
              <a:ea typeface="+mn-ea"/>
            </a:endParaRPr>
          </a:p>
        </p:txBody>
      </p:sp>
      <p:sp>
        <p:nvSpPr>
          <p:cNvPr id="22" name="Content Placeholder 2"/>
          <p:cNvSpPr txBox="1">
            <a:spLocks/>
          </p:cNvSpPr>
          <p:nvPr/>
        </p:nvSpPr>
        <p:spPr bwMode="auto">
          <a:xfrm>
            <a:off x="61472" y="3121120"/>
            <a:ext cx="9006327" cy="43567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a:spcAft>
                <a:spcPts val="600"/>
              </a:spcAft>
            </a:pPr>
            <a:r>
              <a:rPr lang="en-US" sz="2400" dirty="0" smtClean="0">
                <a:latin typeface="Book Antiqua" pitchFamily="18" charset="0"/>
              </a:rPr>
              <a:t> </a:t>
            </a:r>
            <a:r>
              <a:rPr lang="en-US" sz="2400" dirty="0">
                <a:latin typeface="Book Antiqua" pitchFamily="18" charset="0"/>
              </a:rPr>
              <a:t>the billing operation is transferred to </a:t>
            </a:r>
            <a:r>
              <a:rPr lang="en-US" sz="2400" dirty="0" smtClean="0">
                <a:latin typeface="Book Antiqua" pitchFamily="18" charset="0"/>
              </a:rPr>
              <a:t>the receptionist?</a:t>
            </a:r>
            <a:r>
              <a:rPr lang="en-AU" sz="2400" dirty="0" smtClean="0">
                <a:latin typeface="Book Antiqua" pitchFamily="18" charset="0"/>
              </a:rPr>
              <a:t> </a:t>
            </a:r>
            <a:endParaRPr lang="en-US" sz="2400" dirty="0">
              <a:latin typeface="Book Antiqua" pitchFamily="18" charset="0"/>
            </a:endParaRPr>
          </a:p>
        </p:txBody>
      </p:sp>
      <p:sp>
        <p:nvSpPr>
          <p:cNvPr id="25" name="Title 1"/>
          <p:cNvSpPr>
            <a:spLocks noGrp="1"/>
          </p:cNvSpPr>
          <p:nvPr>
            <p:ph type="title"/>
          </p:nvPr>
        </p:nvSpPr>
        <p:spPr>
          <a:xfrm>
            <a:off x="23447" y="0"/>
            <a:ext cx="9120554" cy="838200"/>
          </a:xfrm>
        </p:spPr>
        <p:txBody>
          <a:bodyPr/>
          <a:lstStyle/>
          <a:p>
            <a:r>
              <a:rPr lang="en-US" dirty="0" smtClean="0">
                <a:solidFill>
                  <a:srgbClr val="00B050"/>
                </a:solidFill>
              </a:rPr>
              <a:t>Problem 2. Problem 5.3 in the book- At Your Own Will</a:t>
            </a:r>
            <a:endParaRPr lang="en-US" dirty="0">
              <a:solidFill>
                <a:srgbClr val="00B050"/>
              </a:solidFill>
            </a:endParaRPr>
          </a:p>
        </p:txBody>
      </p:sp>
    </p:spTree>
    <p:extLst>
      <p:ext uri="{BB962C8B-B14F-4D97-AF65-F5344CB8AC3E}">
        <p14:creationId xmlns:p14="http://schemas.microsoft.com/office/powerpoint/2010/main" val="991807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dissolve">
                                      <p:cBhvr>
                                        <p:cTn id="17" dur="500"/>
                                        <p:tgtEl>
                                          <p:spTgt spid="20">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dissolve">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dissolv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dissolve">
                                      <p:cBhvr>
                                        <p:cTn id="35" dur="500"/>
                                        <p:tgtEl>
                                          <p:spTgt spid="2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dissolve">
                                      <p:cBhvr>
                                        <p:cTn id="40" dur="500"/>
                                        <p:tgtEl>
                                          <p:spTgt spid="2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1">
                                            <p:txEl>
                                              <p:pRg st="3" end="3"/>
                                            </p:txEl>
                                          </p:spTgt>
                                        </p:tgtEl>
                                        <p:attrNameLst>
                                          <p:attrName>style.visibility</p:attrName>
                                        </p:attrNameLst>
                                      </p:cBhvr>
                                      <p:to>
                                        <p:strVal val="visible"/>
                                      </p:to>
                                    </p:set>
                                    <p:animEffect transition="in" filter="dissolve">
                                      <p:cBhvr>
                                        <p:cTn id="45" dur="500"/>
                                        <p:tgtEl>
                                          <p:spTgt spid="2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
                                            <p:txEl>
                                              <p:pRg st="4" end="4"/>
                                            </p:txEl>
                                          </p:spTgt>
                                        </p:tgtEl>
                                        <p:attrNameLst>
                                          <p:attrName>style.visibility</p:attrName>
                                        </p:attrNameLst>
                                      </p:cBhvr>
                                      <p:to>
                                        <p:strVal val="visible"/>
                                      </p:to>
                                    </p:set>
                                    <p:animEffect transition="in" filter="dissolve">
                                      <p:cBhvr>
                                        <p:cTn id="50"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0" grpId="0" build="p"/>
      <p:bldP spid="21" grpId="0" build="p"/>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838200"/>
          </a:xfrm>
        </p:spPr>
        <p:txBody>
          <a:bodyPr/>
          <a:lstStyle/>
          <a:p>
            <a:r>
              <a:rPr lang="en-US" dirty="0" smtClean="0">
                <a:solidFill>
                  <a:srgbClr val="00B050"/>
                </a:solidFill>
              </a:rPr>
              <a:t>Problem 3 – At Your Own Will </a:t>
            </a:r>
            <a:endParaRPr lang="en-US" dirty="0">
              <a:solidFill>
                <a:srgbClr val="00B050"/>
              </a:solidFill>
            </a:endParaRPr>
          </a:p>
        </p:txBody>
      </p:sp>
      <p:sp>
        <p:nvSpPr>
          <p:cNvPr id="25" name="Rectangle 23"/>
          <p:cNvSpPr>
            <a:spLocks noChangeArrowheads="1"/>
          </p:cNvSpPr>
          <p:nvPr/>
        </p:nvSpPr>
        <p:spPr bwMode="auto">
          <a:xfrm>
            <a:off x="138883" y="990600"/>
            <a:ext cx="892891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2400" dirty="0">
                <a:latin typeface="Book Antiqua" pitchFamily="18" charset="0"/>
                <a:ea typeface="Times New Roman"/>
              </a:rPr>
              <a:t>Eastern Coffee follows the flow chart below to serve its customers. It takes a worker two minutes to take order and receive payment, two minutes to prepare coffee, and three minutes to clean equipment</a:t>
            </a:r>
            <a:r>
              <a:rPr lang="en-US" sz="2400" dirty="0" smtClean="0">
                <a:latin typeface="Book Antiqua" pitchFamily="18" charset="0"/>
                <a:ea typeface="Times New Roman"/>
              </a:rPr>
              <a:t>.</a:t>
            </a:r>
          </a:p>
        </p:txBody>
      </p:sp>
      <p:sp>
        <p:nvSpPr>
          <p:cNvPr id="8" name="Rectangle 23"/>
          <p:cNvSpPr>
            <a:spLocks noChangeArrowheads="1"/>
          </p:cNvSpPr>
          <p:nvPr/>
        </p:nvSpPr>
        <p:spPr bwMode="auto">
          <a:xfrm>
            <a:off x="62683" y="4082534"/>
            <a:ext cx="89289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indent="-228600">
              <a:spcBef>
                <a:spcPts val="0"/>
              </a:spcBef>
              <a:spcAft>
                <a:spcPts val="0"/>
              </a:spcAft>
            </a:pPr>
            <a:r>
              <a:rPr lang="en-US" sz="2400" dirty="0">
                <a:latin typeface="Book Antiqua" pitchFamily="18" charset="0"/>
                <a:ea typeface="Times New Roman"/>
              </a:rPr>
              <a:t>Eastern Coffee has two workers: worker A takes order and prepares coffee, while worker B handles the cleaning. </a:t>
            </a:r>
            <a:r>
              <a:rPr lang="en-US" sz="2400" dirty="0" smtClean="0">
                <a:latin typeface="Book Antiqua" pitchFamily="18" charset="0"/>
                <a:ea typeface="Times New Roman"/>
              </a:rPr>
              <a:t> Order processing takes 2 min., preparing the coffee takes 2 min.,  Cleaning takes 3 min. </a:t>
            </a:r>
            <a:endParaRPr lang="en-US" sz="2400" dirty="0">
              <a:latin typeface="Book Antiqua" pitchFamily="18" charset="0"/>
              <a:ea typeface="Times New Roman"/>
            </a:endParaRPr>
          </a:p>
          <a:p>
            <a:pPr marL="0" marR="0">
              <a:spcBef>
                <a:spcPts val="0"/>
              </a:spcBef>
              <a:spcAft>
                <a:spcPts val="0"/>
              </a:spcAft>
            </a:pPr>
            <a:r>
              <a:rPr lang="en-US" sz="2400" dirty="0" smtClean="0">
                <a:latin typeface="Book Antiqua" pitchFamily="18" charset="0"/>
                <a:ea typeface="Times New Roman"/>
              </a:rPr>
              <a:t>a) </a:t>
            </a:r>
            <a:r>
              <a:rPr lang="en-US" sz="2400" dirty="0">
                <a:latin typeface="Book Antiqua" pitchFamily="18" charset="0"/>
                <a:ea typeface="Times New Roman"/>
              </a:rPr>
              <a:t>How many customers can Eastern Coffee serve per hour</a:t>
            </a:r>
            <a:r>
              <a:rPr lang="en-US" sz="2400" dirty="0" smtClean="0">
                <a:latin typeface="Book Antiqua" pitchFamily="18" charset="0"/>
                <a:ea typeface="Times New Roman"/>
              </a:rPr>
              <a:t>?</a:t>
            </a:r>
            <a:endParaRPr lang="en-US" sz="2400" dirty="0">
              <a:latin typeface="Book Antiqua" pitchFamily="18" charset="0"/>
              <a:ea typeface="Times New Roman"/>
            </a:endParaRPr>
          </a:p>
        </p:txBody>
      </p:sp>
      <p:sp>
        <p:nvSpPr>
          <p:cNvPr id="10" name="Line 9"/>
          <p:cNvSpPr>
            <a:spLocks noChangeShapeType="1"/>
          </p:cNvSpPr>
          <p:nvPr/>
        </p:nvSpPr>
        <p:spPr bwMode="auto">
          <a:xfrm rot="10800000" flipV="1">
            <a:off x="5645325" y="3278627"/>
            <a:ext cx="609600"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1" name="Text Box 4"/>
          <p:cNvSpPr txBox="1">
            <a:spLocks noChangeArrowheads="1"/>
          </p:cNvSpPr>
          <p:nvPr/>
        </p:nvSpPr>
        <p:spPr bwMode="auto">
          <a:xfrm>
            <a:off x="920925" y="2699608"/>
            <a:ext cx="1981200" cy="1200329"/>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Book Antiqua" pitchFamily="18" charset="0"/>
              </a:rPr>
              <a:t>Take Order &amp; Receive Payment</a:t>
            </a:r>
            <a:endParaRPr lang="en-US" sz="2400" dirty="0">
              <a:latin typeface="Book Antiqua" pitchFamily="18" charset="0"/>
            </a:endParaRPr>
          </a:p>
        </p:txBody>
      </p:sp>
      <p:sp>
        <p:nvSpPr>
          <p:cNvPr id="13" name="Line 9"/>
          <p:cNvSpPr>
            <a:spLocks noChangeShapeType="1"/>
          </p:cNvSpPr>
          <p:nvPr/>
        </p:nvSpPr>
        <p:spPr bwMode="auto">
          <a:xfrm rot="10800000">
            <a:off x="152400" y="3299772"/>
            <a:ext cx="616125" cy="11791"/>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4" name="Line 9"/>
          <p:cNvSpPr>
            <a:spLocks noChangeShapeType="1"/>
          </p:cNvSpPr>
          <p:nvPr/>
        </p:nvSpPr>
        <p:spPr bwMode="auto">
          <a:xfrm rot="10800000" flipV="1">
            <a:off x="3130725" y="3299771"/>
            <a:ext cx="685800" cy="2"/>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5" name="Text Box 4"/>
          <p:cNvSpPr txBox="1">
            <a:spLocks noChangeArrowheads="1"/>
          </p:cNvSpPr>
          <p:nvPr/>
        </p:nvSpPr>
        <p:spPr bwMode="auto">
          <a:xfrm>
            <a:off x="3968925" y="2918567"/>
            <a:ext cx="1477041" cy="830997"/>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Book Antiqua" pitchFamily="18" charset="0"/>
              </a:rPr>
              <a:t>Prepare Coffee</a:t>
            </a:r>
            <a:endParaRPr lang="en-US" sz="2400" dirty="0">
              <a:latin typeface="Book Antiqua" pitchFamily="18" charset="0"/>
            </a:endParaRPr>
          </a:p>
        </p:txBody>
      </p:sp>
      <p:sp>
        <p:nvSpPr>
          <p:cNvPr id="16" name="Text Box 4"/>
          <p:cNvSpPr txBox="1">
            <a:spLocks noChangeArrowheads="1"/>
          </p:cNvSpPr>
          <p:nvPr/>
        </p:nvSpPr>
        <p:spPr bwMode="auto">
          <a:xfrm>
            <a:off x="6468871" y="2896066"/>
            <a:ext cx="1845587" cy="830997"/>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Book Antiqua" pitchFamily="18" charset="0"/>
              </a:rPr>
              <a:t>Clean Equipment</a:t>
            </a:r>
            <a:endParaRPr lang="en-US" sz="2400" dirty="0">
              <a:latin typeface="Book Antiqua" pitchFamily="18" charset="0"/>
            </a:endParaRPr>
          </a:p>
        </p:txBody>
      </p:sp>
      <p:sp>
        <p:nvSpPr>
          <p:cNvPr id="17" name="Line 9"/>
          <p:cNvSpPr>
            <a:spLocks noChangeShapeType="1"/>
          </p:cNvSpPr>
          <p:nvPr/>
        </p:nvSpPr>
        <p:spPr bwMode="auto">
          <a:xfrm rot="10800000" flipV="1">
            <a:off x="8381996" y="3287876"/>
            <a:ext cx="616125"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Tree>
    <p:extLst>
      <p:ext uri="{BB962C8B-B14F-4D97-AF65-F5344CB8AC3E}">
        <p14:creationId xmlns:p14="http://schemas.microsoft.com/office/powerpoint/2010/main" val="27856463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3"/>
          <p:cNvSpPr>
            <a:spLocks noChangeArrowheads="1"/>
          </p:cNvSpPr>
          <p:nvPr/>
        </p:nvSpPr>
        <p:spPr bwMode="auto">
          <a:xfrm>
            <a:off x="76199" y="856357"/>
            <a:ext cx="906780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spcBef>
                <a:spcPts val="0"/>
              </a:spcBef>
              <a:spcAft>
                <a:spcPts val="0"/>
              </a:spcAft>
            </a:pPr>
            <a:r>
              <a:rPr lang="en-US" sz="2400" dirty="0" err="1" smtClean="0">
                <a:latin typeface="Book Antiqua" pitchFamily="18" charset="0"/>
                <a:ea typeface="Times New Roman"/>
              </a:rPr>
              <a:t>TpA</a:t>
            </a:r>
            <a:r>
              <a:rPr lang="en-US" sz="2400" dirty="0" smtClean="0">
                <a:latin typeface="Book Antiqua" pitchFamily="18" charset="0"/>
                <a:ea typeface="Times New Roman"/>
              </a:rPr>
              <a:t> = 2+2=4, </a:t>
            </a:r>
            <a:r>
              <a:rPr lang="en-US" sz="2400" dirty="0" err="1" smtClean="0">
                <a:latin typeface="Book Antiqua" pitchFamily="18" charset="0"/>
                <a:ea typeface="Times New Roman"/>
              </a:rPr>
              <a:t>TpB</a:t>
            </a:r>
            <a:r>
              <a:rPr lang="en-US" sz="2400" dirty="0" smtClean="0">
                <a:latin typeface="Book Antiqua" pitchFamily="18" charset="0"/>
                <a:ea typeface="Times New Roman"/>
              </a:rPr>
              <a:t> = 3</a:t>
            </a:r>
          </a:p>
          <a:p>
            <a:pPr marL="0" marR="0">
              <a:spcBef>
                <a:spcPts val="0"/>
              </a:spcBef>
              <a:spcAft>
                <a:spcPts val="0"/>
              </a:spcAft>
            </a:pPr>
            <a:r>
              <a:rPr lang="en-US" sz="2400" dirty="0" smtClean="0">
                <a:latin typeface="Book Antiqua" pitchFamily="18" charset="0"/>
                <a:ea typeface="Times New Roman"/>
              </a:rPr>
              <a:t>Capacity </a:t>
            </a:r>
            <a:r>
              <a:rPr lang="en-US" sz="2400" dirty="0">
                <a:latin typeface="Book Antiqua" pitchFamily="18" charset="0"/>
                <a:ea typeface="Times New Roman"/>
              </a:rPr>
              <a:t>of worker A: </a:t>
            </a:r>
            <a:r>
              <a:rPr lang="en-US" sz="2400" dirty="0" smtClean="0">
                <a:latin typeface="Book Antiqua" pitchFamily="18" charset="0"/>
                <a:ea typeface="Times New Roman"/>
              </a:rPr>
              <a:t>1/4 customers / </a:t>
            </a:r>
            <a:r>
              <a:rPr lang="en-US" sz="2400" dirty="0" err="1" smtClean="0">
                <a:latin typeface="Book Antiqua" pitchFamily="18" charset="0"/>
                <a:ea typeface="Times New Roman"/>
              </a:rPr>
              <a:t>hr</a:t>
            </a:r>
            <a:r>
              <a:rPr lang="en-US" sz="2400" dirty="0" smtClean="0">
                <a:latin typeface="Book Antiqua" pitchFamily="18" charset="0"/>
                <a:ea typeface="Times New Roman"/>
              </a:rPr>
              <a:t> or 60(1/4) </a:t>
            </a:r>
            <a:r>
              <a:rPr lang="en-US" sz="2400" dirty="0">
                <a:latin typeface="Book Antiqua" pitchFamily="18" charset="0"/>
                <a:ea typeface="Times New Roman"/>
              </a:rPr>
              <a:t>= 15 </a:t>
            </a:r>
            <a:r>
              <a:rPr lang="en-US" sz="2400" dirty="0" smtClean="0">
                <a:latin typeface="Book Antiqua" pitchFamily="18" charset="0"/>
                <a:ea typeface="Times New Roman"/>
              </a:rPr>
              <a:t>/ hr.</a:t>
            </a:r>
          </a:p>
          <a:p>
            <a:pPr marL="0" marR="0">
              <a:spcBef>
                <a:spcPts val="0"/>
              </a:spcBef>
              <a:spcAft>
                <a:spcPts val="0"/>
              </a:spcAft>
            </a:pPr>
            <a:r>
              <a:rPr lang="en-US" sz="2400" dirty="0" smtClean="0">
                <a:latin typeface="Book Antiqua" pitchFamily="18" charset="0"/>
                <a:ea typeface="Times New Roman"/>
              </a:rPr>
              <a:t>Capacity </a:t>
            </a:r>
            <a:r>
              <a:rPr lang="en-US" sz="2400" dirty="0">
                <a:latin typeface="Book Antiqua" pitchFamily="18" charset="0"/>
                <a:ea typeface="Times New Roman"/>
              </a:rPr>
              <a:t>of worker B: </a:t>
            </a:r>
            <a:r>
              <a:rPr lang="en-US" sz="2400" dirty="0" smtClean="0">
                <a:latin typeface="Book Antiqua" pitchFamily="18" charset="0"/>
                <a:ea typeface="Times New Roman"/>
              </a:rPr>
              <a:t>1/3  / min, or 60(1/3) = </a:t>
            </a:r>
            <a:r>
              <a:rPr lang="en-US" sz="2400" dirty="0">
                <a:latin typeface="Book Antiqua" pitchFamily="18" charset="0"/>
                <a:ea typeface="Times New Roman"/>
              </a:rPr>
              <a:t>20 </a:t>
            </a:r>
            <a:r>
              <a:rPr lang="en-US" sz="2400" dirty="0" smtClean="0">
                <a:latin typeface="Book Antiqua" pitchFamily="18" charset="0"/>
                <a:ea typeface="Times New Roman"/>
              </a:rPr>
              <a:t>/ hr. </a:t>
            </a:r>
          </a:p>
          <a:p>
            <a:pPr>
              <a:spcBef>
                <a:spcPts val="0"/>
              </a:spcBef>
              <a:spcAft>
                <a:spcPts val="0"/>
              </a:spcAft>
            </a:pPr>
            <a:r>
              <a:rPr lang="en-US" sz="2400" dirty="0">
                <a:latin typeface="Book Antiqua" pitchFamily="18" charset="0"/>
                <a:ea typeface="Times New Roman"/>
              </a:rPr>
              <a:t>Capacity of the bottleneck is 15 customers/hour</a:t>
            </a:r>
          </a:p>
          <a:p>
            <a:pPr marL="0" marR="0">
              <a:spcBef>
                <a:spcPts val="0"/>
              </a:spcBef>
              <a:spcAft>
                <a:spcPts val="0"/>
              </a:spcAft>
            </a:pPr>
            <a:r>
              <a:rPr lang="en-US" sz="2400" dirty="0">
                <a:latin typeface="Book Antiqua" pitchFamily="18" charset="0"/>
                <a:ea typeface="Times New Roman"/>
              </a:rPr>
              <a:t> </a:t>
            </a:r>
          </a:p>
          <a:p>
            <a:pPr marL="0" marR="0">
              <a:spcBef>
                <a:spcPts val="0"/>
              </a:spcBef>
              <a:spcAft>
                <a:spcPts val="0"/>
              </a:spcAft>
            </a:pPr>
            <a:r>
              <a:rPr lang="en-US" sz="2400" dirty="0" smtClean="0">
                <a:latin typeface="Book Antiqua" pitchFamily="18" charset="0"/>
                <a:ea typeface="Times New Roman"/>
              </a:rPr>
              <a:t>Western </a:t>
            </a:r>
            <a:r>
              <a:rPr lang="en-US" sz="2400" dirty="0">
                <a:latin typeface="Book Antiqua" pitchFamily="18" charset="0"/>
                <a:ea typeface="Times New Roman"/>
              </a:rPr>
              <a:t>Coffee follows the same flow chart above, and each activity takes the same amount of time as Eastern. Western Coffee also has two workers: worker C only takes order and payment, while worker D handles the coffee preparation and cleaning. </a:t>
            </a:r>
            <a:endParaRPr lang="en-US" sz="2400" dirty="0" smtClean="0">
              <a:latin typeface="Book Antiqua" pitchFamily="18" charset="0"/>
              <a:ea typeface="Times New Roman"/>
            </a:endParaRPr>
          </a:p>
          <a:p>
            <a:pPr>
              <a:spcBef>
                <a:spcPts val="0"/>
              </a:spcBef>
              <a:spcAft>
                <a:spcPts val="0"/>
              </a:spcAft>
            </a:pPr>
            <a:r>
              <a:rPr lang="en-US" sz="2400" dirty="0" smtClean="0">
                <a:latin typeface="Book Antiqua" pitchFamily="18" charset="0"/>
                <a:ea typeface="Times New Roman"/>
              </a:rPr>
              <a:t>b) </a:t>
            </a:r>
            <a:r>
              <a:rPr lang="en-US" sz="2400" dirty="0">
                <a:latin typeface="Book Antiqua" pitchFamily="18" charset="0"/>
                <a:ea typeface="Times New Roman"/>
              </a:rPr>
              <a:t>How many customers can Eastern Coffee serve per hour</a:t>
            </a:r>
            <a:r>
              <a:rPr lang="en-US" sz="2400" dirty="0" smtClean="0">
                <a:latin typeface="Book Antiqua" pitchFamily="18" charset="0"/>
                <a:ea typeface="Times New Roman"/>
              </a:rPr>
              <a:t>?</a:t>
            </a:r>
          </a:p>
          <a:p>
            <a:pPr marL="0" marR="0">
              <a:spcBef>
                <a:spcPts val="0"/>
              </a:spcBef>
              <a:spcAft>
                <a:spcPts val="0"/>
              </a:spcAft>
            </a:pPr>
            <a:r>
              <a:rPr lang="en-US" sz="2400" dirty="0" err="1">
                <a:latin typeface="Book Antiqua" pitchFamily="18" charset="0"/>
                <a:ea typeface="Times New Roman"/>
              </a:rPr>
              <a:t>TpC</a:t>
            </a:r>
            <a:r>
              <a:rPr lang="en-US" sz="2400" dirty="0">
                <a:latin typeface="Book Antiqua" pitchFamily="18" charset="0"/>
                <a:ea typeface="Times New Roman"/>
              </a:rPr>
              <a:t> = 2, </a:t>
            </a:r>
            <a:r>
              <a:rPr lang="en-US" sz="2400" dirty="0" err="1">
                <a:latin typeface="Book Antiqua" pitchFamily="18" charset="0"/>
                <a:ea typeface="Times New Roman"/>
              </a:rPr>
              <a:t>TpD</a:t>
            </a:r>
            <a:r>
              <a:rPr lang="en-US" sz="2400" dirty="0">
                <a:latin typeface="Book Antiqua" pitchFamily="18" charset="0"/>
                <a:ea typeface="Times New Roman"/>
              </a:rPr>
              <a:t> = 2+3=5</a:t>
            </a:r>
          </a:p>
          <a:p>
            <a:pPr marL="0" marR="0">
              <a:spcBef>
                <a:spcPts val="0"/>
              </a:spcBef>
              <a:spcAft>
                <a:spcPts val="0"/>
              </a:spcAft>
            </a:pPr>
            <a:r>
              <a:rPr lang="en-US" sz="2400" dirty="0">
                <a:latin typeface="Book Antiqua" pitchFamily="18" charset="0"/>
                <a:ea typeface="Times New Roman"/>
              </a:rPr>
              <a:t>Capacity of worker C: </a:t>
            </a:r>
            <a:r>
              <a:rPr lang="en-US" sz="2400" dirty="0" smtClean="0">
                <a:latin typeface="Book Antiqua" pitchFamily="18" charset="0"/>
                <a:ea typeface="Times New Roman"/>
              </a:rPr>
              <a:t>60(1/2) = </a:t>
            </a:r>
            <a:r>
              <a:rPr lang="en-US" sz="2400" dirty="0">
                <a:latin typeface="Book Antiqua" pitchFamily="18" charset="0"/>
                <a:ea typeface="Times New Roman"/>
              </a:rPr>
              <a:t>30 customers/hour </a:t>
            </a:r>
          </a:p>
          <a:p>
            <a:pPr marL="0" marR="0">
              <a:spcBef>
                <a:spcPts val="0"/>
              </a:spcBef>
              <a:spcAft>
                <a:spcPts val="0"/>
              </a:spcAft>
            </a:pPr>
            <a:r>
              <a:rPr lang="en-US" sz="2400" dirty="0">
                <a:latin typeface="Book Antiqua" pitchFamily="18" charset="0"/>
                <a:ea typeface="Times New Roman"/>
              </a:rPr>
              <a:t>Capacity of worker D: </a:t>
            </a:r>
            <a:r>
              <a:rPr lang="en-US" sz="2400" dirty="0" smtClean="0">
                <a:latin typeface="Book Antiqua" pitchFamily="18" charset="0"/>
                <a:ea typeface="Times New Roman"/>
              </a:rPr>
              <a:t>60(1/5)  </a:t>
            </a:r>
            <a:r>
              <a:rPr lang="en-US" sz="2400" dirty="0">
                <a:latin typeface="Book Antiqua" pitchFamily="18" charset="0"/>
                <a:ea typeface="Times New Roman"/>
              </a:rPr>
              <a:t>= 12 customers/hour </a:t>
            </a:r>
          </a:p>
          <a:p>
            <a:pPr>
              <a:spcBef>
                <a:spcPts val="0"/>
              </a:spcBef>
              <a:spcAft>
                <a:spcPts val="0"/>
              </a:spcAft>
            </a:pPr>
            <a:r>
              <a:rPr lang="en-US" sz="2400" dirty="0">
                <a:latin typeface="Book Antiqua" pitchFamily="18" charset="0"/>
                <a:ea typeface="Times New Roman"/>
              </a:rPr>
              <a:t>Capacity of the bottleneck is 12 customers/hour</a:t>
            </a:r>
          </a:p>
          <a:p>
            <a:pPr>
              <a:spcBef>
                <a:spcPts val="0"/>
              </a:spcBef>
              <a:spcAft>
                <a:spcPts val="0"/>
              </a:spcAft>
            </a:pPr>
            <a:endParaRPr lang="en-US" sz="2400" dirty="0">
              <a:latin typeface="Book Antiqua" pitchFamily="18" charset="0"/>
              <a:ea typeface="Times New Roman"/>
            </a:endParaRPr>
          </a:p>
          <a:p>
            <a:pPr marL="0" marR="0">
              <a:spcBef>
                <a:spcPts val="0"/>
              </a:spcBef>
              <a:spcAft>
                <a:spcPts val="0"/>
              </a:spcAft>
            </a:pPr>
            <a:endParaRPr lang="en-US" sz="2400" dirty="0">
              <a:latin typeface="Book Antiqua" pitchFamily="18" charset="0"/>
              <a:ea typeface="Times New Roman"/>
            </a:endParaRPr>
          </a:p>
        </p:txBody>
      </p:sp>
      <p:sp>
        <p:nvSpPr>
          <p:cNvPr id="6" name="Title 1"/>
          <p:cNvSpPr>
            <a:spLocks noGrp="1"/>
          </p:cNvSpPr>
          <p:nvPr>
            <p:ph type="title"/>
          </p:nvPr>
        </p:nvSpPr>
        <p:spPr>
          <a:xfrm>
            <a:off x="1" y="0"/>
            <a:ext cx="9144000" cy="838200"/>
          </a:xfrm>
        </p:spPr>
        <p:txBody>
          <a:bodyPr/>
          <a:lstStyle/>
          <a:p>
            <a:r>
              <a:rPr lang="en-US" dirty="0" smtClean="0">
                <a:solidFill>
                  <a:srgbClr val="00B050"/>
                </a:solidFill>
              </a:rPr>
              <a:t>Problem 3 – At Your Own Will </a:t>
            </a:r>
            <a:endParaRPr lang="en-US" dirty="0">
              <a:solidFill>
                <a:srgbClr val="00B050"/>
              </a:solidFill>
            </a:endParaRPr>
          </a:p>
        </p:txBody>
      </p:sp>
    </p:spTree>
    <p:extLst>
      <p:ext uri="{BB962C8B-B14F-4D97-AF65-F5344CB8AC3E}">
        <p14:creationId xmlns:p14="http://schemas.microsoft.com/office/powerpoint/2010/main" val="1089458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dissolv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dissolv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dissolve">
                                      <p:cBhvr>
                                        <p:cTn id="37" dur="500"/>
                                        <p:tgtEl>
                                          <p:spTgt spid="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dissolve">
                                      <p:cBhvr>
                                        <p:cTn id="42" dur="500"/>
                                        <p:tgtEl>
                                          <p:spTgt spid="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xEl>
                                              <p:pRg st="8" end="8"/>
                                            </p:txEl>
                                          </p:spTgt>
                                        </p:tgtEl>
                                        <p:attrNameLst>
                                          <p:attrName>style.visibility</p:attrName>
                                        </p:attrNameLst>
                                      </p:cBhvr>
                                      <p:to>
                                        <p:strVal val="visible"/>
                                      </p:to>
                                    </p:set>
                                    <p:animEffect transition="in" filter="dissolve">
                                      <p:cBhvr>
                                        <p:cTn id="47" dur="500"/>
                                        <p:tgtEl>
                                          <p:spTgt spid="2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xEl>
                                              <p:pRg st="9" end="9"/>
                                            </p:txEl>
                                          </p:spTgt>
                                        </p:tgtEl>
                                        <p:attrNameLst>
                                          <p:attrName>style.visibility</p:attrName>
                                        </p:attrNameLst>
                                      </p:cBhvr>
                                      <p:to>
                                        <p:strVal val="visible"/>
                                      </p:to>
                                    </p:set>
                                    <p:animEffect transition="in" filter="dissolve">
                                      <p:cBhvr>
                                        <p:cTn id="52" dur="500"/>
                                        <p:tgtEl>
                                          <p:spTgt spid="2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5">
                                            <p:txEl>
                                              <p:pRg st="10" end="10"/>
                                            </p:txEl>
                                          </p:spTgt>
                                        </p:tgtEl>
                                        <p:attrNameLst>
                                          <p:attrName>style.visibility</p:attrName>
                                        </p:attrNameLst>
                                      </p:cBhvr>
                                      <p:to>
                                        <p:strVal val="visible"/>
                                      </p:to>
                                    </p:set>
                                    <p:animEffect transition="in" filter="dissolve">
                                      <p:cBhvr>
                                        <p:cTn id="57" dur="500"/>
                                        <p:tgtEl>
                                          <p:spTgt spid="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lnSpc>
                <a:spcPct val="90000"/>
              </a:lnSpc>
              <a:spcBef>
                <a:spcPct val="0"/>
              </a:spcBef>
              <a:spcAft>
                <a:spcPts val="1200"/>
              </a:spcAft>
              <a:buNone/>
              <a:defRPr/>
            </a:pPr>
            <a:r>
              <a:rPr lang="en-US" altLang="en-US" dirty="0"/>
              <a:t>Angels Inc. </a:t>
            </a:r>
            <a:r>
              <a:rPr lang="en-US" altLang="en-US" dirty="0" smtClean="0"/>
              <a:t>fabricates garage doors. Roofs </a:t>
            </a:r>
            <a:r>
              <a:rPr lang="en-US" altLang="en-US" dirty="0"/>
              <a:t>are punched in a roof punching press (10 minutes per roof) and then formed in a roof forming press (5 minutes per roof). Bases are punched in a base punching press (10 minutes per base) and then formed in a base forming press (15 minutes per base), and the formed base is welded in a base welding machine (5 minutes per base</a:t>
            </a:r>
            <a:r>
              <a:rPr lang="en-US" altLang="en-US" dirty="0" smtClean="0"/>
              <a:t>).</a:t>
            </a:r>
            <a:r>
              <a:rPr lang="en-US" dirty="0"/>
              <a:t> The base sub-assembly and the roof then go to final assembly where they are welded together (10 minutes per garage) on an assembly welding machine to complete the garage. Assume one operator at each station.</a:t>
            </a:r>
          </a:p>
          <a:p>
            <a:pPr marL="171450" indent="-514350">
              <a:lnSpc>
                <a:spcPct val="90000"/>
              </a:lnSpc>
              <a:spcBef>
                <a:spcPct val="0"/>
              </a:spcBef>
              <a:spcAft>
                <a:spcPts val="0"/>
              </a:spcAft>
              <a:buFont typeface="Wingdings" pitchFamily="2" charset="2"/>
              <a:buAutoNum type="alphaLcParenBoth"/>
              <a:defRPr/>
            </a:pPr>
            <a:r>
              <a:rPr lang="en-US" sz="2300" dirty="0"/>
              <a:t>Draw a flowchart of the process.</a:t>
            </a:r>
          </a:p>
          <a:p>
            <a:pPr marL="512064" indent="-514350">
              <a:lnSpc>
                <a:spcPct val="90000"/>
              </a:lnSpc>
              <a:spcBef>
                <a:spcPct val="0"/>
              </a:spcBef>
              <a:spcAft>
                <a:spcPts val="0"/>
              </a:spcAft>
              <a:buFont typeface="Wingdings" pitchFamily="2" charset="2"/>
              <a:buAutoNum type="alphaLcParenBoth"/>
              <a:defRPr/>
            </a:pPr>
            <a:r>
              <a:rPr lang="en-US" sz="2300" dirty="0"/>
              <a:t>What is the minimum time required to produce a garage (from starting an order to finishing it)? </a:t>
            </a:r>
          </a:p>
          <a:p>
            <a:pPr marL="512064" indent="-514350">
              <a:lnSpc>
                <a:spcPct val="90000"/>
              </a:lnSpc>
              <a:spcBef>
                <a:spcPct val="0"/>
              </a:spcBef>
              <a:spcAft>
                <a:spcPts val="0"/>
              </a:spcAft>
              <a:buFont typeface="Wingdings" pitchFamily="2" charset="2"/>
              <a:buAutoNum type="alphaLcParenBoth"/>
              <a:defRPr/>
            </a:pPr>
            <a:r>
              <a:rPr lang="en-US" sz="2300" dirty="0"/>
              <a:t>What is the capacity of the factory in terms of garages per hour?</a:t>
            </a:r>
          </a:p>
          <a:p>
            <a:pPr marL="512064" indent="-514350">
              <a:lnSpc>
                <a:spcPct val="90000"/>
              </a:lnSpc>
              <a:spcBef>
                <a:spcPct val="0"/>
              </a:spcBef>
              <a:spcAft>
                <a:spcPts val="0"/>
              </a:spcAft>
              <a:buFont typeface="Wingdings" pitchFamily="2" charset="2"/>
              <a:buAutoNum type="alphaLcParenBoth"/>
              <a:defRPr/>
            </a:pPr>
            <a:r>
              <a:rPr lang="en-US" sz="2300" dirty="0"/>
              <a:t>If you want to increase the capacity, what is the stage that you would put some additional resource?</a:t>
            </a:r>
          </a:p>
          <a:p>
            <a:pPr marL="0" indent="0">
              <a:buNone/>
            </a:pPr>
            <a:endParaRPr lang="en-US" altLang="en-US" dirty="0"/>
          </a:p>
          <a:p>
            <a:pPr marL="0" indent="0">
              <a:buNone/>
            </a:pPr>
            <a:endParaRPr lang="en-US" dirty="0"/>
          </a:p>
        </p:txBody>
      </p:sp>
      <p:sp>
        <p:nvSpPr>
          <p:cNvPr id="3" name="Title 2"/>
          <p:cNvSpPr>
            <a:spLocks noGrp="1"/>
          </p:cNvSpPr>
          <p:nvPr>
            <p:ph type="title"/>
          </p:nvPr>
        </p:nvSpPr>
        <p:spPr/>
        <p:txBody>
          <a:bodyPr/>
          <a:lstStyle/>
          <a:p>
            <a:r>
              <a:rPr lang="en-US" dirty="0" smtClean="0"/>
              <a:t>Problem 4</a:t>
            </a:r>
            <a:endParaRPr lang="en-US" dirty="0"/>
          </a:p>
        </p:txBody>
      </p:sp>
      <p:sp>
        <p:nvSpPr>
          <p:cNvPr id="4"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5136475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Flow Chart</a:t>
            </a:r>
            <a:endParaRPr lang="en-US" dirty="0"/>
          </a:p>
        </p:txBody>
      </p:sp>
      <p:sp>
        <p:nvSpPr>
          <p:cNvPr id="31" name="Text Box 6"/>
          <p:cNvSpPr txBox="1">
            <a:spLocks noChangeArrowheads="1"/>
          </p:cNvSpPr>
          <p:nvPr/>
        </p:nvSpPr>
        <p:spPr bwMode="auto">
          <a:xfrm>
            <a:off x="595882" y="1295400"/>
            <a:ext cx="147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latin typeface="Book Antiqua" pitchFamily="18" charset="0"/>
              </a:rPr>
              <a:t>R-Punch </a:t>
            </a:r>
            <a:endParaRPr lang="en-US" sz="2400" b="1" dirty="0">
              <a:latin typeface="Book Antiqua" pitchFamily="18" charset="0"/>
            </a:endParaRPr>
          </a:p>
        </p:txBody>
      </p:sp>
      <p:sp>
        <p:nvSpPr>
          <p:cNvPr id="32" name="Text Box 7"/>
          <p:cNvSpPr txBox="1">
            <a:spLocks noChangeArrowheads="1"/>
          </p:cNvSpPr>
          <p:nvPr/>
        </p:nvSpPr>
        <p:spPr bwMode="auto">
          <a:xfrm>
            <a:off x="2805682" y="1295400"/>
            <a:ext cx="1247457" cy="461665"/>
          </a:xfrm>
          <a:prstGeom prst="rect">
            <a:avLst/>
          </a:prstGeom>
          <a:noFill/>
          <a:ln w="9525" algn="ctr">
            <a:noFill/>
            <a:miter lim="800000"/>
            <a:headEnd/>
            <a:tailEnd/>
          </a:ln>
          <a:effectLst/>
        </p:spPr>
        <p:txBody>
          <a:bodyPr wrap="none">
            <a:spAutoFit/>
          </a:bodyPr>
          <a:lstStyle/>
          <a:p>
            <a:pPr>
              <a:defRPr/>
            </a:pPr>
            <a:r>
              <a:rPr lang="en-US" sz="2400" b="1" dirty="0" smtClean="0">
                <a:latin typeface="Book Antiqua" pitchFamily="18" charset="0"/>
              </a:rPr>
              <a:t>R-Form</a:t>
            </a:r>
            <a:endParaRPr lang="en-US" sz="2400" b="1" dirty="0">
              <a:latin typeface="Book Antiqua" pitchFamily="18" charset="0"/>
            </a:endParaRPr>
          </a:p>
        </p:txBody>
      </p:sp>
      <p:sp>
        <p:nvSpPr>
          <p:cNvPr id="39" name="Text Box 3"/>
          <p:cNvSpPr txBox="1">
            <a:spLocks noChangeArrowheads="1"/>
          </p:cNvSpPr>
          <p:nvPr/>
        </p:nvSpPr>
        <p:spPr bwMode="auto">
          <a:xfrm>
            <a:off x="656839" y="1721827"/>
            <a:ext cx="1396536"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latin typeface="Book Antiqua" pitchFamily="18" charset="0"/>
              </a:rPr>
              <a:t>R-Punch</a:t>
            </a:r>
            <a:endParaRPr lang="en-US" sz="2400" b="1" dirty="0">
              <a:latin typeface="Book Antiqua" pitchFamily="18" charset="0"/>
            </a:endParaRPr>
          </a:p>
        </p:txBody>
      </p:sp>
      <p:sp>
        <p:nvSpPr>
          <p:cNvPr id="48" name="Text Box 4"/>
          <p:cNvSpPr txBox="1">
            <a:spLocks noChangeArrowheads="1"/>
          </p:cNvSpPr>
          <p:nvPr/>
        </p:nvSpPr>
        <p:spPr bwMode="auto">
          <a:xfrm>
            <a:off x="2729482" y="1718652"/>
            <a:ext cx="1323657"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latin typeface="Book Antiqua" pitchFamily="18" charset="0"/>
              </a:rPr>
              <a:t>R-Form</a:t>
            </a:r>
            <a:endParaRPr lang="en-US" sz="2400" b="1" dirty="0">
              <a:latin typeface="Book Antiqua" pitchFamily="18" charset="0"/>
            </a:endParaRPr>
          </a:p>
        </p:txBody>
      </p:sp>
      <p:sp>
        <p:nvSpPr>
          <p:cNvPr id="53" name="Line 9"/>
          <p:cNvSpPr>
            <a:spLocks noChangeShapeType="1"/>
          </p:cNvSpPr>
          <p:nvPr/>
        </p:nvSpPr>
        <p:spPr bwMode="auto">
          <a:xfrm>
            <a:off x="51370" y="1934552"/>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54" name="Line 9"/>
          <p:cNvSpPr>
            <a:spLocks noChangeShapeType="1"/>
          </p:cNvSpPr>
          <p:nvPr/>
        </p:nvSpPr>
        <p:spPr bwMode="auto">
          <a:xfrm>
            <a:off x="2178497" y="1969477"/>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55" name="Text Box 6"/>
          <p:cNvSpPr txBox="1">
            <a:spLocks noChangeArrowheads="1"/>
          </p:cNvSpPr>
          <p:nvPr/>
        </p:nvSpPr>
        <p:spPr bwMode="auto">
          <a:xfrm>
            <a:off x="664034" y="4364194"/>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Book Antiqua" pitchFamily="18" charset="0"/>
              </a:rPr>
              <a:t>B</a:t>
            </a:r>
            <a:r>
              <a:rPr lang="en-US" sz="2400" b="1" dirty="0" smtClean="0">
                <a:latin typeface="Book Antiqua" pitchFamily="18" charset="0"/>
              </a:rPr>
              <a:t>-Punch </a:t>
            </a:r>
            <a:endParaRPr lang="en-US" sz="2400" b="1" dirty="0">
              <a:latin typeface="Book Antiqua" pitchFamily="18" charset="0"/>
            </a:endParaRPr>
          </a:p>
        </p:txBody>
      </p:sp>
      <p:sp>
        <p:nvSpPr>
          <p:cNvPr id="56" name="Text Box 7"/>
          <p:cNvSpPr txBox="1">
            <a:spLocks noChangeArrowheads="1"/>
          </p:cNvSpPr>
          <p:nvPr/>
        </p:nvSpPr>
        <p:spPr bwMode="auto">
          <a:xfrm>
            <a:off x="2805682" y="4364194"/>
            <a:ext cx="1247457" cy="461665"/>
          </a:xfrm>
          <a:prstGeom prst="rect">
            <a:avLst/>
          </a:prstGeom>
          <a:noFill/>
          <a:ln w="9525" algn="ctr">
            <a:noFill/>
            <a:miter lim="800000"/>
            <a:headEnd/>
            <a:tailEnd/>
          </a:ln>
          <a:effectLst/>
        </p:spPr>
        <p:txBody>
          <a:bodyPr wrap="none">
            <a:spAutoFit/>
          </a:bodyPr>
          <a:lstStyle/>
          <a:p>
            <a:pPr>
              <a:defRPr/>
            </a:pPr>
            <a:r>
              <a:rPr lang="en-US" sz="2400" b="1" dirty="0" smtClean="0">
                <a:latin typeface="Book Antiqua" pitchFamily="18" charset="0"/>
              </a:rPr>
              <a:t>B-Form</a:t>
            </a:r>
            <a:endParaRPr lang="en-US" sz="2400" b="1" dirty="0">
              <a:latin typeface="Book Antiqua" pitchFamily="18" charset="0"/>
            </a:endParaRPr>
          </a:p>
        </p:txBody>
      </p:sp>
      <p:sp>
        <p:nvSpPr>
          <p:cNvPr id="59" name="Text Box 3"/>
          <p:cNvSpPr txBox="1">
            <a:spLocks noChangeArrowheads="1"/>
          </p:cNvSpPr>
          <p:nvPr/>
        </p:nvSpPr>
        <p:spPr bwMode="auto">
          <a:xfrm>
            <a:off x="656839" y="4790621"/>
            <a:ext cx="1396536"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latin typeface="Book Antiqua" pitchFamily="18" charset="0"/>
              </a:rPr>
              <a:t>B-Punch</a:t>
            </a:r>
            <a:endParaRPr lang="en-US" sz="2400" b="1" dirty="0">
              <a:latin typeface="Book Antiqua" pitchFamily="18" charset="0"/>
            </a:endParaRPr>
          </a:p>
        </p:txBody>
      </p:sp>
      <p:sp>
        <p:nvSpPr>
          <p:cNvPr id="60" name="Text Box 4"/>
          <p:cNvSpPr txBox="1">
            <a:spLocks noChangeArrowheads="1"/>
          </p:cNvSpPr>
          <p:nvPr/>
        </p:nvSpPr>
        <p:spPr bwMode="auto">
          <a:xfrm>
            <a:off x="2729482" y="4787446"/>
            <a:ext cx="1323657"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latin typeface="Book Antiqua" pitchFamily="18" charset="0"/>
              </a:rPr>
              <a:t>B-Form</a:t>
            </a:r>
            <a:endParaRPr lang="en-US" sz="2400" b="1" dirty="0">
              <a:latin typeface="Book Antiqua" pitchFamily="18" charset="0"/>
            </a:endParaRPr>
          </a:p>
        </p:txBody>
      </p:sp>
      <p:sp>
        <p:nvSpPr>
          <p:cNvPr id="61" name="Line 9"/>
          <p:cNvSpPr>
            <a:spLocks noChangeShapeType="1"/>
          </p:cNvSpPr>
          <p:nvPr/>
        </p:nvSpPr>
        <p:spPr bwMode="auto">
          <a:xfrm>
            <a:off x="51370" y="5003346"/>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2" name="Line 10"/>
          <p:cNvSpPr>
            <a:spLocks noChangeShapeType="1"/>
          </p:cNvSpPr>
          <p:nvPr/>
        </p:nvSpPr>
        <p:spPr bwMode="auto">
          <a:xfrm>
            <a:off x="4177282" y="5003346"/>
            <a:ext cx="468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3" name="Line 9"/>
          <p:cNvSpPr>
            <a:spLocks noChangeShapeType="1"/>
          </p:cNvSpPr>
          <p:nvPr/>
        </p:nvSpPr>
        <p:spPr bwMode="auto">
          <a:xfrm>
            <a:off x="2178497" y="5038271"/>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4" name="Text Box 7"/>
          <p:cNvSpPr txBox="1">
            <a:spLocks noChangeArrowheads="1"/>
          </p:cNvSpPr>
          <p:nvPr/>
        </p:nvSpPr>
        <p:spPr bwMode="auto">
          <a:xfrm>
            <a:off x="4786882" y="4349261"/>
            <a:ext cx="936475" cy="461665"/>
          </a:xfrm>
          <a:prstGeom prst="rect">
            <a:avLst/>
          </a:prstGeom>
          <a:noFill/>
          <a:ln w="9525" algn="ctr">
            <a:noFill/>
            <a:miter lim="800000"/>
            <a:headEnd/>
            <a:tailEnd/>
          </a:ln>
          <a:effectLst/>
        </p:spPr>
        <p:txBody>
          <a:bodyPr wrap="none">
            <a:spAutoFit/>
          </a:bodyPr>
          <a:lstStyle/>
          <a:p>
            <a:pPr>
              <a:defRPr/>
            </a:pPr>
            <a:r>
              <a:rPr lang="en-US" sz="2400" b="1" dirty="0" smtClean="0">
                <a:latin typeface="Book Antiqua" pitchFamily="18" charset="0"/>
              </a:rPr>
              <a:t>Weld</a:t>
            </a:r>
            <a:endParaRPr lang="en-US" sz="2400" b="1" dirty="0">
              <a:latin typeface="Book Antiqua" pitchFamily="18" charset="0"/>
            </a:endParaRPr>
          </a:p>
        </p:txBody>
      </p:sp>
      <p:sp>
        <p:nvSpPr>
          <p:cNvPr id="66" name="Text Box 4"/>
          <p:cNvSpPr txBox="1">
            <a:spLocks noChangeArrowheads="1"/>
          </p:cNvSpPr>
          <p:nvPr/>
        </p:nvSpPr>
        <p:spPr bwMode="auto">
          <a:xfrm>
            <a:off x="4710682" y="4772513"/>
            <a:ext cx="1012675"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latin typeface="Book Antiqua" pitchFamily="18" charset="0"/>
              </a:rPr>
              <a:t>Weld</a:t>
            </a:r>
            <a:endParaRPr lang="en-US" sz="2400" b="1" dirty="0">
              <a:latin typeface="Book Antiqua" pitchFamily="18" charset="0"/>
            </a:endParaRPr>
          </a:p>
        </p:txBody>
      </p:sp>
      <p:sp>
        <p:nvSpPr>
          <p:cNvPr id="67" name="Text Box 7"/>
          <p:cNvSpPr txBox="1">
            <a:spLocks noChangeArrowheads="1"/>
          </p:cNvSpPr>
          <p:nvPr/>
        </p:nvSpPr>
        <p:spPr bwMode="auto">
          <a:xfrm>
            <a:off x="6768082" y="2624190"/>
            <a:ext cx="1585690" cy="461665"/>
          </a:xfrm>
          <a:prstGeom prst="rect">
            <a:avLst/>
          </a:prstGeom>
          <a:noFill/>
          <a:ln w="9525" algn="ctr">
            <a:noFill/>
            <a:miter lim="800000"/>
            <a:headEnd/>
            <a:tailEnd/>
          </a:ln>
          <a:effectLst/>
        </p:spPr>
        <p:txBody>
          <a:bodyPr wrap="none">
            <a:spAutoFit/>
          </a:bodyPr>
          <a:lstStyle/>
          <a:p>
            <a:pPr>
              <a:defRPr/>
            </a:pPr>
            <a:r>
              <a:rPr lang="en-US" sz="2400" b="1" dirty="0" smtClean="0">
                <a:latin typeface="Book Antiqua" pitchFamily="18" charset="0"/>
              </a:rPr>
              <a:t>Assembly</a:t>
            </a:r>
            <a:endParaRPr lang="en-US" sz="2400" b="1" dirty="0">
              <a:latin typeface="Book Antiqua" pitchFamily="18" charset="0"/>
            </a:endParaRPr>
          </a:p>
        </p:txBody>
      </p:sp>
      <p:sp>
        <p:nvSpPr>
          <p:cNvPr id="69" name="Text Box 4"/>
          <p:cNvSpPr txBox="1">
            <a:spLocks noChangeArrowheads="1"/>
          </p:cNvSpPr>
          <p:nvPr/>
        </p:nvSpPr>
        <p:spPr bwMode="auto">
          <a:xfrm>
            <a:off x="6675215" y="3047442"/>
            <a:ext cx="1758154"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latin typeface="Book Antiqua" pitchFamily="18" charset="0"/>
              </a:rPr>
              <a:t>Assembly</a:t>
            </a:r>
            <a:endParaRPr lang="en-US" sz="2400" b="1" dirty="0">
              <a:latin typeface="Book Antiqua" pitchFamily="18" charset="0"/>
            </a:endParaRPr>
          </a:p>
        </p:txBody>
      </p:sp>
      <p:sp>
        <p:nvSpPr>
          <p:cNvPr id="70" name="Line 10"/>
          <p:cNvSpPr>
            <a:spLocks noChangeShapeType="1"/>
          </p:cNvSpPr>
          <p:nvPr/>
        </p:nvSpPr>
        <p:spPr bwMode="auto">
          <a:xfrm>
            <a:off x="8509569" y="3263342"/>
            <a:ext cx="468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1" name="Line 9"/>
          <p:cNvSpPr>
            <a:spLocks noChangeShapeType="1"/>
          </p:cNvSpPr>
          <p:nvPr/>
        </p:nvSpPr>
        <p:spPr bwMode="auto">
          <a:xfrm rot="10800000" flipH="1">
            <a:off x="6266137" y="1934550"/>
            <a:ext cx="7585" cy="3049067"/>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2" name="Line 9"/>
          <p:cNvSpPr>
            <a:spLocks noChangeShapeType="1"/>
          </p:cNvSpPr>
          <p:nvPr/>
        </p:nvSpPr>
        <p:spPr bwMode="auto">
          <a:xfrm rot="10800000">
            <a:off x="4614407" y="1934552"/>
            <a:ext cx="1631655"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3" name="Line 9"/>
          <p:cNvSpPr>
            <a:spLocks noChangeShapeType="1"/>
          </p:cNvSpPr>
          <p:nvPr/>
        </p:nvSpPr>
        <p:spPr bwMode="auto">
          <a:xfrm rot="10800000" flipV="1">
            <a:off x="6273723" y="3295523"/>
            <a:ext cx="325291"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74" name="Line 9"/>
          <p:cNvSpPr>
            <a:spLocks noChangeShapeType="1"/>
          </p:cNvSpPr>
          <p:nvPr/>
        </p:nvSpPr>
        <p:spPr bwMode="auto">
          <a:xfrm rot="10800000">
            <a:off x="5907963" y="5020511"/>
            <a:ext cx="36576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 name="Rectangle 1"/>
          <p:cNvSpPr/>
          <p:nvPr/>
        </p:nvSpPr>
        <p:spPr bwMode="auto">
          <a:xfrm>
            <a:off x="-19181" y="1327862"/>
            <a:ext cx="9144000" cy="44183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 y="1143000"/>
            <a:ext cx="9146210" cy="2593391"/>
          </a:xfrm>
          <a:prstGeom prst="rect">
            <a:avLst/>
          </a:prstGeom>
          <a:noFill/>
        </p:spPr>
      </p:pic>
      <p:sp>
        <p:nvSpPr>
          <p:cNvPr id="27"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6626954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1447800"/>
          </a:xfrm>
        </p:spPr>
        <p:txBody>
          <a:bodyPr/>
          <a:lstStyle/>
          <a:p>
            <a:pPr marL="512064" indent="-514350">
              <a:lnSpc>
                <a:spcPct val="90000"/>
              </a:lnSpc>
              <a:spcBef>
                <a:spcPct val="0"/>
              </a:spcBef>
              <a:spcAft>
                <a:spcPts val="0"/>
              </a:spcAft>
              <a:buFont typeface="Wingdings" pitchFamily="2" charset="2"/>
              <a:buAutoNum type="alphaLcParenBoth"/>
              <a:defRPr/>
            </a:pPr>
            <a:r>
              <a:rPr lang="en-US" sz="2300" dirty="0" smtClean="0"/>
              <a:t>What </a:t>
            </a:r>
            <a:r>
              <a:rPr lang="en-US" sz="2300" dirty="0"/>
              <a:t>is the </a:t>
            </a:r>
            <a:r>
              <a:rPr lang="en-US" sz="2300" dirty="0" smtClean="0"/>
              <a:t> Theoretical Flow Time? (The minimum </a:t>
            </a:r>
            <a:r>
              <a:rPr lang="en-US" sz="2300" dirty="0"/>
              <a:t>time </a:t>
            </a:r>
            <a:r>
              <a:rPr lang="en-US" sz="2300" dirty="0" smtClean="0"/>
              <a:t>(the required </a:t>
            </a:r>
            <a:r>
              <a:rPr lang="en-US" sz="2300" dirty="0"/>
              <a:t>to produce a garage  </a:t>
            </a:r>
            <a:r>
              <a:rPr lang="en-US" sz="2300" dirty="0" smtClean="0"/>
              <a:t>from start to finish.)   </a:t>
            </a:r>
          </a:p>
          <a:p>
            <a:pPr marL="0" indent="0">
              <a:lnSpc>
                <a:spcPct val="90000"/>
              </a:lnSpc>
              <a:spcBef>
                <a:spcPct val="0"/>
              </a:spcBef>
              <a:spcAft>
                <a:spcPts val="0"/>
              </a:spcAft>
              <a:buNone/>
              <a:defRPr/>
            </a:pPr>
            <a:r>
              <a:rPr lang="en-US" sz="2300" dirty="0" smtClean="0"/>
              <a:t>Roof: 10+5+10 =25</a:t>
            </a:r>
          </a:p>
          <a:p>
            <a:pPr marL="0" indent="0">
              <a:lnSpc>
                <a:spcPct val="90000"/>
              </a:lnSpc>
              <a:spcBef>
                <a:spcPct val="0"/>
              </a:spcBef>
              <a:spcAft>
                <a:spcPts val="0"/>
              </a:spcAft>
              <a:buNone/>
              <a:defRPr/>
            </a:pPr>
            <a:r>
              <a:rPr lang="en-US" sz="2300" dirty="0" smtClean="0"/>
              <a:t>Base: 10+15+5+10 = 40</a:t>
            </a:r>
          </a:p>
          <a:p>
            <a:pPr marL="0" indent="0">
              <a:buNone/>
            </a:pPr>
            <a:endParaRPr lang="en-US" altLang="en-US" dirty="0"/>
          </a:p>
          <a:p>
            <a:pPr marL="0" indent="0">
              <a:buNone/>
            </a:pPr>
            <a:endParaRPr lang="en-US" dirty="0"/>
          </a:p>
        </p:txBody>
      </p:sp>
      <p:sp>
        <p:nvSpPr>
          <p:cNvPr id="3" name="Title 2"/>
          <p:cNvSpPr>
            <a:spLocks noGrp="1"/>
          </p:cNvSpPr>
          <p:nvPr>
            <p:ph type="title"/>
          </p:nvPr>
        </p:nvSpPr>
        <p:spPr/>
        <p:txBody>
          <a:bodyPr/>
          <a:lstStyle/>
          <a:p>
            <a:r>
              <a:rPr lang="en-US" dirty="0" smtClean="0"/>
              <a:t>Problem 4</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858" y="2766575"/>
            <a:ext cx="4254865" cy="21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9"/>
          <p:cNvSpPr txBox="1">
            <a:spLocks noChangeArrowheads="1"/>
          </p:cNvSpPr>
          <p:nvPr/>
        </p:nvSpPr>
        <p:spPr bwMode="auto">
          <a:xfrm>
            <a:off x="2895600" y="1600200"/>
            <a:ext cx="3824632" cy="457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defRPr/>
            </a:pPr>
            <a:r>
              <a:rPr lang="en-US" altLang="en-US" dirty="0" smtClean="0">
                <a:solidFill>
                  <a:srgbClr val="FF0000"/>
                </a:solidFill>
                <a:sym typeface="Wingdings" panose="05000000000000000000" pitchFamily="2" charset="2"/>
              </a:rPr>
              <a:t> </a:t>
            </a:r>
            <a:r>
              <a:rPr lang="en-US" altLang="en-US" dirty="0" smtClean="0">
                <a:solidFill>
                  <a:srgbClr val="FF0000"/>
                </a:solidFill>
              </a:rPr>
              <a:t>Max(25, 40) = 40 min</a:t>
            </a:r>
            <a:endParaRPr lang="en-US" altLang="en-US" dirty="0">
              <a:solidFill>
                <a:srgbClr val="FF0000"/>
              </a:solidFill>
            </a:endParaRPr>
          </a:p>
        </p:txBody>
      </p:sp>
      <p:sp>
        <p:nvSpPr>
          <p:cNvPr id="7" name="Content Placeholder 1"/>
          <p:cNvSpPr txBox="1">
            <a:spLocks/>
          </p:cNvSpPr>
          <p:nvPr/>
        </p:nvSpPr>
        <p:spPr bwMode="auto">
          <a:xfrm>
            <a:off x="11723" y="2379785"/>
            <a:ext cx="9132277" cy="2344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kern="0" dirty="0" smtClean="0"/>
              <a:t>(b) What is the  capacity of the factory in terms of garages per hour?</a:t>
            </a:r>
          </a:p>
          <a:p>
            <a:pPr marL="0" indent="0">
              <a:lnSpc>
                <a:spcPct val="90000"/>
              </a:lnSpc>
              <a:spcBef>
                <a:spcPct val="0"/>
              </a:spcBef>
              <a:spcAft>
                <a:spcPts val="0"/>
              </a:spcAft>
              <a:buFont typeface="Wingdings" pitchFamily="2" charset="2"/>
              <a:buNone/>
              <a:defRPr/>
            </a:pPr>
            <a:r>
              <a:rPr lang="en-US" sz="2300" kern="0" dirty="0" smtClean="0"/>
              <a:t>R-Punch:1/10 per min. or 6 per </a:t>
            </a:r>
            <a:r>
              <a:rPr lang="en-US" sz="2300" kern="0" dirty="0" err="1" smtClean="0"/>
              <a:t>hr</a:t>
            </a:r>
            <a:endParaRPr lang="en-US" sz="2300" kern="0" dirty="0" smtClean="0"/>
          </a:p>
          <a:p>
            <a:pPr marL="0" indent="0">
              <a:lnSpc>
                <a:spcPct val="90000"/>
              </a:lnSpc>
              <a:spcBef>
                <a:spcPct val="0"/>
              </a:spcBef>
              <a:spcAft>
                <a:spcPts val="0"/>
              </a:spcAft>
              <a:buFont typeface="Wingdings" pitchFamily="2" charset="2"/>
              <a:buNone/>
              <a:defRPr/>
            </a:pPr>
            <a:r>
              <a:rPr lang="en-US" sz="2300" kern="0" dirty="0" smtClean="0"/>
              <a:t>R-Form:1/5 per min. or 12  per </a:t>
            </a:r>
            <a:r>
              <a:rPr lang="en-US" sz="2300" kern="0" dirty="0" err="1" smtClean="0"/>
              <a:t>hr</a:t>
            </a:r>
            <a:endParaRPr lang="en-US" sz="2300" kern="0" dirty="0" smtClean="0"/>
          </a:p>
          <a:p>
            <a:pPr marL="0" indent="0">
              <a:lnSpc>
                <a:spcPct val="90000"/>
              </a:lnSpc>
              <a:spcBef>
                <a:spcPct val="0"/>
              </a:spcBef>
              <a:spcAft>
                <a:spcPts val="0"/>
              </a:spcAft>
              <a:buFont typeface="Wingdings" pitchFamily="2" charset="2"/>
              <a:buNone/>
              <a:defRPr/>
            </a:pPr>
            <a:r>
              <a:rPr lang="en-US" sz="2300" kern="0" dirty="0" smtClean="0"/>
              <a:t>B-Punch:1/10 per min. or 6 per </a:t>
            </a:r>
            <a:r>
              <a:rPr lang="en-US" sz="2300" kern="0" dirty="0" err="1" smtClean="0"/>
              <a:t>hr</a:t>
            </a:r>
            <a:endParaRPr lang="en-US" sz="2300" kern="0" dirty="0" smtClean="0"/>
          </a:p>
          <a:p>
            <a:pPr marL="0" indent="0">
              <a:lnSpc>
                <a:spcPct val="90000"/>
              </a:lnSpc>
              <a:spcBef>
                <a:spcPct val="0"/>
              </a:spcBef>
              <a:spcAft>
                <a:spcPts val="0"/>
              </a:spcAft>
              <a:buFont typeface="Wingdings" pitchFamily="2" charset="2"/>
              <a:buNone/>
              <a:defRPr/>
            </a:pPr>
            <a:r>
              <a:rPr lang="en-US" sz="2300" kern="0" dirty="0" smtClean="0"/>
              <a:t>B-Form:1/15 per min. or </a:t>
            </a:r>
            <a:r>
              <a:rPr lang="en-US" sz="2300" kern="0" dirty="0"/>
              <a:t>4</a:t>
            </a:r>
            <a:r>
              <a:rPr lang="en-US" sz="2300" kern="0" dirty="0" smtClean="0"/>
              <a:t>  per </a:t>
            </a:r>
            <a:r>
              <a:rPr lang="en-US" sz="2300" kern="0" dirty="0" err="1" smtClean="0"/>
              <a:t>hr</a:t>
            </a:r>
            <a:endParaRPr lang="en-US" sz="2300" kern="0" dirty="0" smtClean="0"/>
          </a:p>
          <a:p>
            <a:pPr marL="0" indent="0">
              <a:lnSpc>
                <a:spcPct val="90000"/>
              </a:lnSpc>
              <a:spcBef>
                <a:spcPct val="0"/>
              </a:spcBef>
              <a:spcAft>
                <a:spcPts val="0"/>
              </a:spcAft>
              <a:buFont typeface="Wingdings" pitchFamily="2" charset="2"/>
              <a:buNone/>
              <a:defRPr/>
            </a:pPr>
            <a:r>
              <a:rPr lang="en-US" sz="2300" kern="0" dirty="0" smtClean="0"/>
              <a:t>Welding: 1/5 per min. or 12  per </a:t>
            </a:r>
            <a:r>
              <a:rPr lang="en-US" sz="2300" kern="0" dirty="0" err="1" smtClean="0"/>
              <a:t>hr</a:t>
            </a:r>
            <a:endParaRPr lang="en-US" sz="2300" kern="0" dirty="0" smtClean="0"/>
          </a:p>
          <a:p>
            <a:pPr marL="0" indent="0">
              <a:lnSpc>
                <a:spcPct val="90000"/>
              </a:lnSpc>
              <a:spcBef>
                <a:spcPct val="0"/>
              </a:spcBef>
              <a:spcAft>
                <a:spcPts val="0"/>
              </a:spcAft>
              <a:buFont typeface="Wingdings" pitchFamily="2" charset="2"/>
              <a:buNone/>
              <a:defRPr/>
            </a:pPr>
            <a:r>
              <a:rPr lang="en-US" sz="2300" kern="0" dirty="0" smtClean="0"/>
              <a:t>Assembly: 1/10 per min. or 6  per </a:t>
            </a:r>
            <a:r>
              <a:rPr lang="en-US" sz="2300" kern="0" dirty="0" err="1" smtClean="0"/>
              <a:t>hr</a:t>
            </a:r>
            <a:endParaRPr lang="en-US" sz="2300" kern="0" dirty="0" smtClean="0"/>
          </a:p>
        </p:txBody>
      </p:sp>
      <p:sp>
        <p:nvSpPr>
          <p:cNvPr id="8" name="Rectangle 9"/>
          <p:cNvSpPr txBox="1">
            <a:spLocks noChangeArrowheads="1"/>
          </p:cNvSpPr>
          <p:nvPr/>
        </p:nvSpPr>
        <p:spPr bwMode="auto">
          <a:xfrm>
            <a:off x="3260970" y="3597030"/>
            <a:ext cx="381000" cy="457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defRPr/>
            </a:pPr>
            <a:r>
              <a:rPr lang="en-US" altLang="en-US" b="1" dirty="0">
                <a:solidFill>
                  <a:srgbClr val="FF0000"/>
                </a:solidFill>
              </a:rPr>
              <a:t>4</a:t>
            </a:r>
          </a:p>
        </p:txBody>
      </p:sp>
      <p:sp>
        <p:nvSpPr>
          <p:cNvPr id="9" name="Content Placeholder 1"/>
          <p:cNvSpPr txBox="1">
            <a:spLocks/>
          </p:cNvSpPr>
          <p:nvPr/>
        </p:nvSpPr>
        <p:spPr bwMode="auto">
          <a:xfrm>
            <a:off x="11723" y="4741985"/>
            <a:ext cx="9132277" cy="1658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spcBef>
                <a:spcPct val="0"/>
              </a:spcBef>
              <a:spcAft>
                <a:spcPts val="0"/>
              </a:spcAft>
              <a:buFont typeface="Wingdings" pitchFamily="2" charset="2"/>
              <a:buNone/>
              <a:defRPr/>
            </a:pPr>
            <a:r>
              <a:rPr lang="en-US" sz="2300" kern="0" dirty="0" smtClean="0">
                <a:solidFill>
                  <a:srgbClr val="FF0000"/>
                </a:solidFill>
              </a:rPr>
              <a:t>Process Capacity is 4 per hour</a:t>
            </a:r>
          </a:p>
          <a:p>
            <a:pPr marL="0" indent="0">
              <a:lnSpc>
                <a:spcPct val="90000"/>
              </a:lnSpc>
              <a:spcBef>
                <a:spcPct val="0"/>
              </a:spcBef>
              <a:spcAft>
                <a:spcPts val="0"/>
              </a:spcAft>
              <a:buFont typeface="Wingdings" pitchFamily="2" charset="2"/>
              <a:buNone/>
              <a:defRPr/>
            </a:pPr>
            <a:endParaRPr lang="en-US" sz="2300" kern="0" dirty="0" smtClean="0"/>
          </a:p>
          <a:p>
            <a:pPr marL="0" indent="0">
              <a:lnSpc>
                <a:spcPct val="90000"/>
              </a:lnSpc>
              <a:spcBef>
                <a:spcPct val="0"/>
              </a:spcBef>
              <a:spcAft>
                <a:spcPts val="0"/>
              </a:spcAft>
              <a:buFont typeface="Wingdings" pitchFamily="2" charset="2"/>
              <a:buNone/>
              <a:defRPr/>
            </a:pPr>
            <a:r>
              <a:rPr lang="en-US" sz="2300" kern="0" dirty="0" smtClean="0"/>
              <a:t>(c) If you want to increase the capacity, what is the sub-process that you would put some additional resource? </a:t>
            </a:r>
          </a:p>
          <a:p>
            <a:pPr marL="0" indent="0">
              <a:lnSpc>
                <a:spcPct val="90000"/>
              </a:lnSpc>
              <a:spcBef>
                <a:spcPct val="0"/>
              </a:spcBef>
              <a:spcAft>
                <a:spcPts val="0"/>
              </a:spcAft>
              <a:buFont typeface="Wingdings" pitchFamily="2" charset="2"/>
              <a:buNone/>
              <a:defRPr/>
            </a:pPr>
            <a:r>
              <a:rPr lang="en-US" sz="2300" kern="0" dirty="0" smtClean="0"/>
              <a:t>B-Form</a:t>
            </a:r>
            <a:endParaRPr lang="en-US" kern="0" dirty="0"/>
          </a:p>
        </p:txBody>
      </p:sp>
      <p:sp>
        <p:nvSpPr>
          <p:cNvPr id="1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51365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dissolv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dissolv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dissolv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dissolv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dissolve">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dissolve">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
                                            <p:txEl>
                                              <p:charRg st="280" end="280"/>
                                            </p:txEl>
                                          </p:spTgt>
                                        </p:tgtEl>
                                        <p:attrNameLst>
                                          <p:attrName>style.visibility</p:attrName>
                                        </p:attrNameLst>
                                      </p:cBhvr>
                                      <p:to>
                                        <p:strVal val="visible"/>
                                      </p:to>
                                    </p:set>
                                    <p:animEffect transition="in" filter="dissolve">
                                      <p:cBhvr>
                                        <p:cTn id="62" dur="500"/>
                                        <p:tgtEl>
                                          <p:spTgt spid="7">
                                            <p:txEl>
                                              <p:charRg st="280" end="28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dissolve">
                                      <p:cBhvr>
                                        <p:cTn id="72" dur="500"/>
                                        <p:tgtEl>
                                          <p:spTgt spid="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dissolve">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9">
                                            <p:txEl>
                                              <p:pRg st="3" end="3"/>
                                            </p:txEl>
                                          </p:spTgt>
                                        </p:tgtEl>
                                        <p:attrNameLst>
                                          <p:attrName>style.visibility</p:attrName>
                                        </p:attrNameLst>
                                      </p:cBhvr>
                                      <p:to>
                                        <p:strVal val="visible"/>
                                      </p:to>
                                    </p:set>
                                    <p:animEffect transition="in" filter="dissolve">
                                      <p:cBhvr>
                                        <p:cTn id="8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7" grpId="0" build="p"/>
      <p:bldP spid="8" grpId="0"/>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1752600"/>
          </a:xfrm>
        </p:spPr>
        <p:txBody>
          <a:bodyPr/>
          <a:lstStyle/>
          <a:p>
            <a:pPr marL="0" indent="0">
              <a:lnSpc>
                <a:spcPct val="90000"/>
              </a:lnSpc>
              <a:spcBef>
                <a:spcPct val="0"/>
              </a:spcBef>
              <a:spcAft>
                <a:spcPts val="0"/>
              </a:spcAft>
              <a:buNone/>
              <a:defRPr/>
            </a:pPr>
            <a:r>
              <a:rPr lang="en-US" sz="2300" dirty="0" smtClean="0"/>
              <a:t>(d) Suppose </a:t>
            </a:r>
            <a:r>
              <a:rPr lang="en-US" sz="2300" dirty="0"/>
              <a:t> </a:t>
            </a:r>
            <a:r>
              <a:rPr lang="en-US" sz="2300" dirty="0" smtClean="0"/>
              <a:t>the machines and operations of B-Punch and R-Bunch can do both Base-punching and Roof-punching. Also  suppose there will be no change in the activity times. Further, make the same assumption  regarding Forming operations.  </a:t>
            </a:r>
          </a:p>
          <a:p>
            <a:pPr marL="0" indent="0">
              <a:buNone/>
            </a:pPr>
            <a:endParaRPr lang="en-US" altLang="en-US" dirty="0"/>
          </a:p>
          <a:p>
            <a:pPr marL="0" indent="0">
              <a:buNone/>
            </a:pPr>
            <a:endParaRPr lang="en-US" dirty="0"/>
          </a:p>
        </p:txBody>
      </p:sp>
      <p:sp>
        <p:nvSpPr>
          <p:cNvPr id="3" name="Title 2"/>
          <p:cNvSpPr>
            <a:spLocks noGrp="1"/>
          </p:cNvSpPr>
          <p:nvPr>
            <p:ph type="title"/>
          </p:nvPr>
        </p:nvSpPr>
        <p:spPr/>
        <p:txBody>
          <a:bodyPr/>
          <a:lstStyle/>
          <a:p>
            <a:r>
              <a:rPr lang="en-US" dirty="0" smtClean="0"/>
              <a:t>Problem 4</a:t>
            </a:r>
            <a:endParaRPr lang="en-US" dirty="0"/>
          </a:p>
        </p:txBody>
      </p:sp>
      <p:grpSp>
        <p:nvGrpSpPr>
          <p:cNvPr id="61" name="Group 60"/>
          <p:cNvGrpSpPr/>
          <p:nvPr/>
        </p:nvGrpSpPr>
        <p:grpSpPr>
          <a:xfrm>
            <a:off x="72189" y="2133600"/>
            <a:ext cx="8926512" cy="4441932"/>
            <a:chOff x="51370" y="2083006"/>
            <a:chExt cx="8926512" cy="4441932"/>
          </a:xfrm>
        </p:grpSpPr>
        <p:sp>
          <p:nvSpPr>
            <p:cNvPr id="4" name="Text Box 6"/>
            <p:cNvSpPr txBox="1">
              <a:spLocks noChangeArrowheads="1"/>
            </p:cNvSpPr>
            <p:nvPr/>
          </p:nvSpPr>
          <p:spPr bwMode="auto">
            <a:xfrm>
              <a:off x="519682" y="2083006"/>
              <a:ext cx="1473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R-Punch </a:t>
              </a:r>
              <a:endParaRPr lang="en-US" sz="2400" b="1" dirty="0">
                <a:solidFill>
                  <a:srgbClr val="0070C0"/>
                </a:solidFill>
                <a:latin typeface="Book Antiqua" pitchFamily="18" charset="0"/>
              </a:endParaRPr>
            </a:p>
          </p:txBody>
        </p:sp>
        <p:sp>
          <p:nvSpPr>
            <p:cNvPr id="5" name="Text Box 7"/>
            <p:cNvSpPr txBox="1">
              <a:spLocks noChangeArrowheads="1"/>
            </p:cNvSpPr>
            <p:nvPr/>
          </p:nvSpPr>
          <p:spPr bwMode="auto">
            <a:xfrm>
              <a:off x="2617924" y="2083006"/>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6" name="Text Box 11"/>
            <p:cNvSpPr txBox="1">
              <a:spLocks noChangeArrowheads="1"/>
            </p:cNvSpPr>
            <p:nvPr/>
          </p:nvSpPr>
          <p:spPr bwMode="auto">
            <a:xfrm>
              <a:off x="1017839" y="2959902"/>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10</a:t>
              </a:r>
              <a:endParaRPr lang="en-US" sz="2400" b="1" dirty="0">
                <a:solidFill>
                  <a:srgbClr val="0070C0"/>
                </a:solidFill>
                <a:latin typeface="Book Antiqua" pitchFamily="18" charset="0"/>
              </a:endParaRPr>
            </a:p>
          </p:txBody>
        </p:sp>
        <p:sp>
          <p:nvSpPr>
            <p:cNvPr id="7" name="Text Box 14"/>
            <p:cNvSpPr txBox="1">
              <a:spLocks noChangeArrowheads="1"/>
            </p:cNvSpPr>
            <p:nvPr/>
          </p:nvSpPr>
          <p:spPr bwMode="auto">
            <a:xfrm>
              <a:off x="3110481" y="3009412"/>
              <a:ext cx="338554"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5</a:t>
              </a:r>
              <a:endParaRPr lang="en-US" sz="2400" b="1" dirty="0">
                <a:solidFill>
                  <a:srgbClr val="FF0000"/>
                </a:solidFill>
                <a:latin typeface="Book Antiqua" pitchFamily="18" charset="0"/>
              </a:endParaRPr>
            </a:p>
          </p:txBody>
        </p:sp>
        <p:sp>
          <p:nvSpPr>
            <p:cNvPr id="8" name="Text Box 3"/>
            <p:cNvSpPr txBox="1">
              <a:spLocks noChangeArrowheads="1"/>
            </p:cNvSpPr>
            <p:nvPr/>
          </p:nvSpPr>
          <p:spPr bwMode="auto">
            <a:xfrm>
              <a:off x="656839" y="2501412"/>
              <a:ext cx="1396536" cy="461665"/>
            </a:xfrm>
            <a:prstGeom prst="rect">
              <a:avLst/>
            </a:prstGeom>
            <a:noFill/>
            <a:ln w="38100"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R-Punch</a:t>
              </a:r>
              <a:endParaRPr lang="en-US" sz="2400" b="1" dirty="0">
                <a:solidFill>
                  <a:srgbClr val="0070C0"/>
                </a:solidFill>
                <a:latin typeface="Book Antiqua" pitchFamily="18" charset="0"/>
              </a:endParaRPr>
            </a:p>
          </p:txBody>
        </p:sp>
        <p:sp>
          <p:nvSpPr>
            <p:cNvPr id="9" name="Text Box 4"/>
            <p:cNvSpPr txBox="1">
              <a:spLocks noChangeArrowheads="1"/>
            </p:cNvSpPr>
            <p:nvPr/>
          </p:nvSpPr>
          <p:spPr bwMode="auto">
            <a:xfrm>
              <a:off x="2729482" y="2498237"/>
              <a:ext cx="1323657"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10" name="Line 9"/>
            <p:cNvSpPr>
              <a:spLocks noChangeShapeType="1"/>
            </p:cNvSpPr>
            <p:nvPr/>
          </p:nvSpPr>
          <p:spPr bwMode="auto">
            <a:xfrm>
              <a:off x="51370" y="2714137"/>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1" name="Line 9"/>
            <p:cNvSpPr>
              <a:spLocks noChangeShapeType="1"/>
            </p:cNvSpPr>
            <p:nvPr/>
          </p:nvSpPr>
          <p:spPr bwMode="auto">
            <a:xfrm>
              <a:off x="2178497" y="2749062"/>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2" name="Text Box 6"/>
            <p:cNvSpPr txBox="1">
              <a:spLocks noChangeArrowheads="1"/>
            </p:cNvSpPr>
            <p:nvPr/>
          </p:nvSpPr>
          <p:spPr bwMode="auto">
            <a:xfrm>
              <a:off x="580733" y="5126541"/>
              <a:ext cx="1455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00B050"/>
                  </a:solidFill>
                  <a:latin typeface="Book Antiqua" pitchFamily="18" charset="0"/>
                </a:rPr>
                <a:t>B</a:t>
              </a:r>
              <a:r>
                <a:rPr lang="en-US" sz="2400" b="1" dirty="0" smtClean="0">
                  <a:solidFill>
                    <a:srgbClr val="00B050"/>
                  </a:solidFill>
                  <a:latin typeface="Book Antiqua" pitchFamily="18" charset="0"/>
                </a:rPr>
                <a:t>-Punch</a:t>
              </a:r>
              <a:r>
                <a:rPr lang="en-US" sz="2400" b="1" dirty="0" smtClean="0">
                  <a:solidFill>
                    <a:srgbClr val="0070C0"/>
                  </a:solidFill>
                  <a:latin typeface="Book Antiqua" pitchFamily="18" charset="0"/>
                </a:rPr>
                <a:t> </a:t>
              </a:r>
              <a:endParaRPr lang="en-US" sz="2400" b="1" dirty="0">
                <a:solidFill>
                  <a:srgbClr val="0070C0"/>
                </a:solidFill>
                <a:latin typeface="Book Antiqua" pitchFamily="18" charset="0"/>
              </a:endParaRPr>
            </a:p>
          </p:txBody>
        </p:sp>
        <p:sp>
          <p:nvSpPr>
            <p:cNvPr id="13" name="Text Box 7"/>
            <p:cNvSpPr txBox="1">
              <a:spLocks noChangeArrowheads="1"/>
            </p:cNvSpPr>
            <p:nvPr/>
          </p:nvSpPr>
          <p:spPr bwMode="auto">
            <a:xfrm>
              <a:off x="2646181" y="5126541"/>
              <a:ext cx="1247457"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sp>
          <p:nvSpPr>
            <p:cNvPr id="14" name="Text Box 11"/>
            <p:cNvSpPr txBox="1">
              <a:spLocks noChangeArrowheads="1"/>
            </p:cNvSpPr>
            <p:nvPr/>
          </p:nvSpPr>
          <p:spPr bwMode="auto">
            <a:xfrm>
              <a:off x="1017839" y="6028696"/>
              <a:ext cx="492443" cy="461665"/>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B050"/>
                  </a:solidFill>
                  <a:latin typeface="Book Antiqua" pitchFamily="18" charset="0"/>
                </a:rPr>
                <a:t>10</a:t>
              </a:r>
              <a:endParaRPr lang="en-US" sz="2400" b="1" dirty="0">
                <a:solidFill>
                  <a:srgbClr val="00B050"/>
                </a:solidFill>
                <a:latin typeface="Book Antiqua" pitchFamily="18" charset="0"/>
              </a:endParaRPr>
            </a:p>
          </p:txBody>
        </p:sp>
        <p:sp>
          <p:nvSpPr>
            <p:cNvPr id="15" name="Text Box 14"/>
            <p:cNvSpPr txBox="1">
              <a:spLocks noChangeArrowheads="1"/>
            </p:cNvSpPr>
            <p:nvPr/>
          </p:nvSpPr>
          <p:spPr bwMode="auto">
            <a:xfrm>
              <a:off x="3094439" y="6054143"/>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D519B1"/>
                  </a:solidFill>
                  <a:latin typeface="Book Antiqua" pitchFamily="18" charset="0"/>
                </a:rPr>
                <a:t>15</a:t>
              </a:r>
              <a:endParaRPr lang="en-US" sz="2400" b="1" dirty="0">
                <a:solidFill>
                  <a:srgbClr val="D519B1"/>
                </a:solidFill>
                <a:latin typeface="Book Antiqua" pitchFamily="18" charset="0"/>
              </a:endParaRPr>
            </a:p>
          </p:txBody>
        </p:sp>
        <p:sp>
          <p:nvSpPr>
            <p:cNvPr id="16" name="Text Box 3"/>
            <p:cNvSpPr txBox="1">
              <a:spLocks noChangeArrowheads="1"/>
            </p:cNvSpPr>
            <p:nvPr/>
          </p:nvSpPr>
          <p:spPr bwMode="auto">
            <a:xfrm>
              <a:off x="656839" y="5570206"/>
              <a:ext cx="1396536" cy="461665"/>
            </a:xfrm>
            <a:prstGeom prst="rect">
              <a:avLst/>
            </a:prstGeom>
            <a:noFill/>
            <a:ln w="3810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B050"/>
                  </a:solidFill>
                  <a:latin typeface="Book Antiqua" pitchFamily="18" charset="0"/>
                </a:rPr>
                <a:t>B-Punch</a:t>
              </a:r>
              <a:endParaRPr lang="en-US" sz="2400" b="1" dirty="0">
                <a:solidFill>
                  <a:srgbClr val="00B050"/>
                </a:solidFill>
                <a:latin typeface="Book Antiqua" pitchFamily="18" charset="0"/>
              </a:endParaRPr>
            </a:p>
          </p:txBody>
        </p:sp>
        <p:sp>
          <p:nvSpPr>
            <p:cNvPr id="17" name="Text Box 4"/>
            <p:cNvSpPr txBox="1">
              <a:spLocks noChangeArrowheads="1"/>
            </p:cNvSpPr>
            <p:nvPr/>
          </p:nvSpPr>
          <p:spPr bwMode="auto">
            <a:xfrm>
              <a:off x="2729482" y="5567031"/>
              <a:ext cx="1323657" cy="461665"/>
            </a:xfrm>
            <a:prstGeom prst="rect">
              <a:avLst/>
            </a:prstGeom>
            <a:noFill/>
            <a:ln w="38100" algn="ctr">
              <a:solidFill>
                <a:srgbClr val="D519B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D519B1"/>
                  </a:solidFill>
                  <a:latin typeface="Book Antiqua" pitchFamily="18" charset="0"/>
                </a:rPr>
                <a:t>B-Form</a:t>
              </a:r>
              <a:endParaRPr lang="en-US" sz="2400" b="1" dirty="0">
                <a:solidFill>
                  <a:srgbClr val="D519B1"/>
                </a:solidFill>
                <a:latin typeface="Book Antiqua" pitchFamily="18" charset="0"/>
              </a:endParaRPr>
            </a:p>
          </p:txBody>
        </p:sp>
        <p:sp>
          <p:nvSpPr>
            <p:cNvPr id="18" name="Line 9"/>
            <p:cNvSpPr>
              <a:spLocks noChangeShapeType="1"/>
            </p:cNvSpPr>
            <p:nvPr/>
          </p:nvSpPr>
          <p:spPr bwMode="auto">
            <a:xfrm>
              <a:off x="51370" y="5782931"/>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9" name="Line 10"/>
            <p:cNvSpPr>
              <a:spLocks noChangeShapeType="1"/>
            </p:cNvSpPr>
            <p:nvPr/>
          </p:nvSpPr>
          <p:spPr bwMode="auto">
            <a:xfrm>
              <a:off x="4177282" y="5782931"/>
              <a:ext cx="468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solidFill>
                  <a:srgbClr val="D519B1"/>
                </a:solidFill>
                <a:latin typeface="Book Antiqua" pitchFamily="18" charset="0"/>
              </a:endParaRPr>
            </a:p>
          </p:txBody>
        </p:sp>
        <p:sp>
          <p:nvSpPr>
            <p:cNvPr id="20" name="Line 9"/>
            <p:cNvSpPr>
              <a:spLocks noChangeShapeType="1"/>
            </p:cNvSpPr>
            <p:nvPr/>
          </p:nvSpPr>
          <p:spPr bwMode="auto">
            <a:xfrm>
              <a:off x="2178497" y="5817856"/>
              <a:ext cx="46831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1" name="Text Box 7"/>
            <p:cNvSpPr txBox="1">
              <a:spLocks noChangeArrowheads="1"/>
            </p:cNvSpPr>
            <p:nvPr/>
          </p:nvSpPr>
          <p:spPr bwMode="auto">
            <a:xfrm>
              <a:off x="4786882" y="5128846"/>
              <a:ext cx="936475"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2" name="Text Box 14"/>
            <p:cNvSpPr txBox="1">
              <a:spLocks noChangeArrowheads="1"/>
            </p:cNvSpPr>
            <p:nvPr/>
          </p:nvSpPr>
          <p:spPr bwMode="auto">
            <a:xfrm>
              <a:off x="5091681" y="6063273"/>
              <a:ext cx="338554"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5</a:t>
              </a:r>
              <a:endParaRPr lang="en-US" sz="2400" b="1" dirty="0">
                <a:solidFill>
                  <a:srgbClr val="1BA7D3"/>
                </a:solidFill>
                <a:latin typeface="Book Antiqua" pitchFamily="18" charset="0"/>
              </a:endParaRPr>
            </a:p>
          </p:txBody>
        </p:sp>
        <p:sp>
          <p:nvSpPr>
            <p:cNvPr id="23" name="Text Box 4"/>
            <p:cNvSpPr txBox="1">
              <a:spLocks noChangeArrowheads="1"/>
            </p:cNvSpPr>
            <p:nvPr/>
          </p:nvSpPr>
          <p:spPr bwMode="auto">
            <a:xfrm>
              <a:off x="4710682" y="5552098"/>
              <a:ext cx="1012675" cy="461665"/>
            </a:xfrm>
            <a:prstGeom prst="rect">
              <a:avLst/>
            </a:prstGeom>
            <a:noFill/>
            <a:ln w="38100" algn="ctr">
              <a:solidFill>
                <a:srgbClr val="1BA7D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24" name="Text Box 7"/>
            <p:cNvSpPr txBox="1">
              <a:spLocks noChangeArrowheads="1"/>
            </p:cNvSpPr>
            <p:nvPr/>
          </p:nvSpPr>
          <p:spPr bwMode="auto">
            <a:xfrm>
              <a:off x="6768082" y="3403775"/>
              <a:ext cx="1585690"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25" name="Text Box 14"/>
            <p:cNvSpPr txBox="1">
              <a:spLocks noChangeArrowheads="1"/>
            </p:cNvSpPr>
            <p:nvPr/>
          </p:nvSpPr>
          <p:spPr bwMode="auto">
            <a:xfrm>
              <a:off x="7290368" y="4338202"/>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26" name="Text Box 4"/>
            <p:cNvSpPr txBox="1">
              <a:spLocks noChangeArrowheads="1"/>
            </p:cNvSpPr>
            <p:nvPr/>
          </p:nvSpPr>
          <p:spPr bwMode="auto">
            <a:xfrm>
              <a:off x="6675215" y="3827027"/>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27" name="Line 10"/>
            <p:cNvSpPr>
              <a:spLocks noChangeShapeType="1"/>
            </p:cNvSpPr>
            <p:nvPr/>
          </p:nvSpPr>
          <p:spPr bwMode="auto">
            <a:xfrm>
              <a:off x="8509569" y="4042927"/>
              <a:ext cx="468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8" name="Line 9"/>
            <p:cNvSpPr>
              <a:spLocks noChangeShapeType="1"/>
            </p:cNvSpPr>
            <p:nvPr/>
          </p:nvSpPr>
          <p:spPr bwMode="auto">
            <a:xfrm rot="10800000" flipH="1">
              <a:off x="6266137" y="2714135"/>
              <a:ext cx="7585" cy="3049067"/>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9" name="Line 9"/>
            <p:cNvSpPr>
              <a:spLocks noChangeShapeType="1"/>
            </p:cNvSpPr>
            <p:nvPr/>
          </p:nvSpPr>
          <p:spPr bwMode="auto">
            <a:xfrm rot="10800000">
              <a:off x="4614407" y="2714137"/>
              <a:ext cx="1631655"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0" name="Line 9"/>
            <p:cNvSpPr>
              <a:spLocks noChangeShapeType="1"/>
            </p:cNvSpPr>
            <p:nvPr/>
          </p:nvSpPr>
          <p:spPr bwMode="auto">
            <a:xfrm rot="10800000" flipV="1">
              <a:off x="6273723" y="4075108"/>
              <a:ext cx="325291"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1" name="Line 9"/>
            <p:cNvSpPr>
              <a:spLocks noChangeShapeType="1"/>
            </p:cNvSpPr>
            <p:nvPr/>
          </p:nvSpPr>
          <p:spPr bwMode="auto">
            <a:xfrm rot="10800000">
              <a:off x="5907963" y="5800096"/>
              <a:ext cx="36576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nvGrpSpPr>
          <p:cNvPr id="32" name="Group 31"/>
          <p:cNvGrpSpPr/>
          <p:nvPr/>
        </p:nvGrpSpPr>
        <p:grpSpPr>
          <a:xfrm>
            <a:off x="76200" y="2133600"/>
            <a:ext cx="8926512" cy="4440389"/>
            <a:chOff x="51370" y="1295400"/>
            <a:chExt cx="8926512" cy="4440389"/>
          </a:xfrm>
          <a:noFill/>
        </p:grpSpPr>
        <p:sp>
          <p:nvSpPr>
            <p:cNvPr id="33" name="Text Box 6"/>
            <p:cNvSpPr txBox="1">
              <a:spLocks noChangeArrowheads="1"/>
            </p:cNvSpPr>
            <p:nvPr/>
          </p:nvSpPr>
          <p:spPr bwMode="auto">
            <a:xfrm>
              <a:off x="805322" y="1295400"/>
              <a:ext cx="1455848" cy="46166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Punch     </a:t>
              </a:r>
              <a:endParaRPr lang="en-US" sz="2400" b="1" dirty="0">
                <a:solidFill>
                  <a:srgbClr val="0070C0"/>
                </a:solidFill>
                <a:latin typeface="Book Antiqua" pitchFamily="18" charset="0"/>
              </a:endParaRPr>
            </a:p>
          </p:txBody>
        </p:sp>
        <p:sp>
          <p:nvSpPr>
            <p:cNvPr id="34" name="Text Box 7"/>
            <p:cNvSpPr txBox="1">
              <a:spLocks noChangeArrowheads="1"/>
            </p:cNvSpPr>
            <p:nvPr/>
          </p:nvSpPr>
          <p:spPr bwMode="auto">
            <a:xfrm>
              <a:off x="2936346" y="1295866"/>
              <a:ext cx="1229824" cy="461665"/>
            </a:xfrm>
            <a:prstGeom prst="rect">
              <a:avLst/>
            </a:prstGeom>
            <a:grp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Form    </a:t>
              </a:r>
              <a:endParaRPr lang="en-US" sz="2400" b="1" dirty="0">
                <a:solidFill>
                  <a:srgbClr val="FF0000"/>
                </a:solidFill>
                <a:latin typeface="Book Antiqua" pitchFamily="18" charset="0"/>
              </a:endParaRPr>
            </a:p>
          </p:txBody>
        </p:sp>
        <p:sp>
          <p:nvSpPr>
            <p:cNvPr id="35" name="Text Box 11"/>
            <p:cNvSpPr txBox="1">
              <a:spLocks noChangeArrowheads="1"/>
            </p:cNvSpPr>
            <p:nvPr/>
          </p:nvSpPr>
          <p:spPr bwMode="auto">
            <a:xfrm>
              <a:off x="1017839" y="2180317"/>
              <a:ext cx="492443" cy="46166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10</a:t>
              </a:r>
              <a:endParaRPr lang="en-US" sz="2400" b="1" dirty="0">
                <a:solidFill>
                  <a:srgbClr val="0070C0"/>
                </a:solidFill>
                <a:latin typeface="Book Antiqua" pitchFamily="18" charset="0"/>
              </a:endParaRPr>
            </a:p>
          </p:txBody>
        </p:sp>
        <p:sp>
          <p:nvSpPr>
            <p:cNvPr id="36" name="Text Box 14"/>
            <p:cNvSpPr txBox="1">
              <a:spLocks noChangeArrowheads="1"/>
            </p:cNvSpPr>
            <p:nvPr/>
          </p:nvSpPr>
          <p:spPr bwMode="auto">
            <a:xfrm>
              <a:off x="3110481" y="2229827"/>
              <a:ext cx="338554" cy="461665"/>
            </a:xfrm>
            <a:prstGeom prst="rect">
              <a:avLst/>
            </a:prstGeom>
            <a:grp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5</a:t>
              </a:r>
              <a:endParaRPr lang="en-US" sz="2400" b="1" dirty="0">
                <a:solidFill>
                  <a:srgbClr val="FF0000"/>
                </a:solidFill>
                <a:latin typeface="Book Antiqua" pitchFamily="18" charset="0"/>
              </a:endParaRPr>
            </a:p>
          </p:txBody>
        </p:sp>
        <p:sp>
          <p:nvSpPr>
            <p:cNvPr id="37" name="Text Box 3"/>
            <p:cNvSpPr txBox="1">
              <a:spLocks noChangeArrowheads="1"/>
            </p:cNvSpPr>
            <p:nvPr/>
          </p:nvSpPr>
          <p:spPr bwMode="auto">
            <a:xfrm>
              <a:off x="656839" y="1721827"/>
              <a:ext cx="1396536" cy="461665"/>
            </a:xfrm>
            <a:prstGeom prst="rect">
              <a:avLst/>
            </a:prstGeom>
            <a:grpFill/>
            <a:ln w="38100" algn="ctr">
              <a:solidFill>
                <a:srgbClr val="0070C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70C0"/>
                  </a:solidFill>
                  <a:latin typeface="Book Antiqua" pitchFamily="18" charset="0"/>
                </a:rPr>
                <a:t>R-Punch</a:t>
              </a:r>
              <a:endParaRPr lang="en-US" sz="2400" b="1" dirty="0">
                <a:solidFill>
                  <a:srgbClr val="0070C0"/>
                </a:solidFill>
                <a:latin typeface="Book Antiqua" pitchFamily="18" charset="0"/>
              </a:endParaRPr>
            </a:p>
          </p:txBody>
        </p:sp>
        <p:sp>
          <p:nvSpPr>
            <p:cNvPr id="38" name="Text Box 4"/>
            <p:cNvSpPr txBox="1">
              <a:spLocks noChangeArrowheads="1"/>
            </p:cNvSpPr>
            <p:nvPr/>
          </p:nvSpPr>
          <p:spPr bwMode="auto">
            <a:xfrm>
              <a:off x="2729482" y="1718652"/>
              <a:ext cx="1323657" cy="461665"/>
            </a:xfrm>
            <a:prstGeom prst="rect">
              <a:avLst/>
            </a:prstGeom>
            <a:grpFill/>
            <a:ln w="38100" algn="ctr">
              <a:solidFill>
                <a:srgbClr val="FF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R-Form</a:t>
              </a:r>
              <a:endParaRPr lang="en-US" sz="2400" b="1" dirty="0">
                <a:solidFill>
                  <a:srgbClr val="FF0000"/>
                </a:solidFill>
                <a:latin typeface="Book Antiqua" pitchFamily="18" charset="0"/>
              </a:endParaRPr>
            </a:p>
          </p:txBody>
        </p:sp>
        <p:sp>
          <p:nvSpPr>
            <p:cNvPr id="39" name="Line 9"/>
            <p:cNvSpPr>
              <a:spLocks noChangeShapeType="1"/>
            </p:cNvSpPr>
            <p:nvPr/>
          </p:nvSpPr>
          <p:spPr bwMode="auto">
            <a:xfrm>
              <a:off x="51370" y="1934552"/>
              <a:ext cx="468312" cy="0"/>
            </a:xfrm>
            <a:prstGeom prst="line">
              <a:avLst/>
            </a:prstGeom>
            <a:grpFill/>
            <a:ln w="38100">
              <a:solidFill>
                <a:srgbClr val="000000"/>
              </a:solidFill>
              <a:round/>
              <a:headEnd/>
              <a:tailEnd type="triangle" w="med" len="med"/>
            </a:ln>
            <a:extLst/>
          </p:spPr>
          <p:txBody>
            <a:bodyPr/>
            <a:lstStyle/>
            <a:p>
              <a:endParaRPr lang="en-US" sz="2400">
                <a:latin typeface="Book Antiqua" pitchFamily="18" charset="0"/>
              </a:endParaRPr>
            </a:p>
          </p:txBody>
        </p:sp>
        <p:sp>
          <p:nvSpPr>
            <p:cNvPr id="40" name="Line 9"/>
            <p:cNvSpPr>
              <a:spLocks noChangeShapeType="1"/>
            </p:cNvSpPr>
            <p:nvPr/>
          </p:nvSpPr>
          <p:spPr bwMode="auto">
            <a:xfrm>
              <a:off x="2178497" y="1969477"/>
              <a:ext cx="468312" cy="0"/>
            </a:xfrm>
            <a:prstGeom prst="line">
              <a:avLst/>
            </a:prstGeom>
            <a:grpFill/>
            <a:ln w="38100">
              <a:solidFill>
                <a:srgbClr val="000000"/>
              </a:solidFill>
              <a:round/>
              <a:headEnd/>
              <a:tailEnd type="triangle" w="med" len="med"/>
            </a:ln>
            <a:extLst/>
          </p:spPr>
          <p:txBody>
            <a:bodyPr/>
            <a:lstStyle/>
            <a:p>
              <a:endParaRPr lang="en-US" sz="2400">
                <a:latin typeface="Book Antiqua" pitchFamily="18" charset="0"/>
              </a:endParaRPr>
            </a:p>
          </p:txBody>
        </p:sp>
        <p:sp>
          <p:nvSpPr>
            <p:cNvPr id="41" name="Text Box 6"/>
            <p:cNvSpPr txBox="1">
              <a:spLocks noChangeArrowheads="1"/>
            </p:cNvSpPr>
            <p:nvPr/>
          </p:nvSpPr>
          <p:spPr bwMode="auto">
            <a:xfrm>
              <a:off x="882266" y="4341240"/>
              <a:ext cx="1378904" cy="46166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eaLnBrk="1" hangingPunct="1">
                <a:defRPr sz="2400" b="1">
                  <a:solidFill>
                    <a:srgbClr val="0070C0"/>
                  </a:solidFill>
                  <a:latin typeface="Book Antiqua"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smtClean="0"/>
                <a:t>Punch    </a:t>
              </a:r>
              <a:endParaRPr lang="en-US" dirty="0"/>
            </a:p>
          </p:txBody>
        </p:sp>
        <p:sp>
          <p:nvSpPr>
            <p:cNvPr id="42" name="Text Box 7"/>
            <p:cNvSpPr txBox="1">
              <a:spLocks noChangeArrowheads="1"/>
            </p:cNvSpPr>
            <p:nvPr/>
          </p:nvSpPr>
          <p:spPr bwMode="auto">
            <a:xfrm>
              <a:off x="2934858" y="4343400"/>
              <a:ext cx="1383712" cy="461665"/>
            </a:xfrm>
            <a:prstGeom prst="rect">
              <a:avLst/>
            </a:prstGeom>
            <a:grpFill/>
            <a:ln w="9525" algn="ctr">
              <a:noFill/>
              <a:miter lim="800000"/>
              <a:headEnd/>
              <a:tailEnd/>
            </a:ln>
            <a:effectLst/>
          </p:spPr>
          <p:txBody>
            <a:bodyPr wrap="none">
              <a:spAutoFit/>
            </a:bodyPr>
            <a:lstStyle>
              <a:defPPr>
                <a:defRPr lang="en-US"/>
              </a:defPPr>
              <a:lvl1pPr>
                <a:defRPr sz="2400" b="1">
                  <a:solidFill>
                    <a:srgbClr val="FF0000"/>
                  </a:solidFill>
                  <a:latin typeface="Book Antiqua" pitchFamily="18" charset="0"/>
                </a:defRPr>
              </a:lvl1pPr>
            </a:lstStyle>
            <a:p>
              <a:r>
                <a:rPr lang="en-US" dirty="0" smtClean="0"/>
                <a:t>Form      </a:t>
              </a:r>
              <a:endParaRPr lang="en-US" dirty="0"/>
            </a:p>
          </p:txBody>
        </p:sp>
        <p:sp>
          <p:nvSpPr>
            <p:cNvPr id="43" name="Text Box 11"/>
            <p:cNvSpPr txBox="1">
              <a:spLocks noChangeArrowheads="1"/>
            </p:cNvSpPr>
            <p:nvPr/>
          </p:nvSpPr>
          <p:spPr bwMode="auto">
            <a:xfrm>
              <a:off x="1008149" y="5239547"/>
              <a:ext cx="492443" cy="46166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eaLnBrk="1" hangingPunct="1">
                <a:defRPr sz="2400" b="1">
                  <a:solidFill>
                    <a:srgbClr val="0070C0"/>
                  </a:solidFill>
                  <a:latin typeface="Book Antiqua"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a:t>10</a:t>
              </a:r>
            </a:p>
          </p:txBody>
        </p:sp>
        <p:sp>
          <p:nvSpPr>
            <p:cNvPr id="44" name="Text Box 14"/>
            <p:cNvSpPr txBox="1">
              <a:spLocks noChangeArrowheads="1"/>
            </p:cNvSpPr>
            <p:nvPr/>
          </p:nvSpPr>
          <p:spPr bwMode="auto">
            <a:xfrm>
              <a:off x="3092770" y="5264994"/>
              <a:ext cx="492443" cy="461665"/>
            </a:xfrm>
            <a:prstGeom prst="rect">
              <a:avLst/>
            </a:prstGeom>
            <a:grpFill/>
            <a:ln w="9525" algn="ctr">
              <a:noFill/>
              <a:miter lim="800000"/>
              <a:headEnd/>
              <a:tailEnd/>
            </a:ln>
            <a:effectLst/>
          </p:spPr>
          <p:txBody>
            <a:bodyPr wrap="none">
              <a:spAutoFit/>
            </a:bodyPr>
            <a:lstStyle>
              <a:defPPr>
                <a:defRPr lang="en-US"/>
              </a:defPPr>
              <a:lvl1pPr>
                <a:defRPr sz="2400" b="1">
                  <a:solidFill>
                    <a:srgbClr val="FF0000"/>
                  </a:solidFill>
                  <a:latin typeface="Book Antiqua" pitchFamily="18" charset="0"/>
                </a:defRPr>
              </a:lvl1pPr>
            </a:lstStyle>
            <a:p>
              <a:r>
                <a:rPr lang="en-US" dirty="0"/>
                <a:t>15</a:t>
              </a:r>
            </a:p>
          </p:txBody>
        </p:sp>
        <p:sp>
          <p:nvSpPr>
            <p:cNvPr id="45" name="Text Box 3"/>
            <p:cNvSpPr txBox="1">
              <a:spLocks noChangeArrowheads="1"/>
            </p:cNvSpPr>
            <p:nvPr/>
          </p:nvSpPr>
          <p:spPr bwMode="auto">
            <a:xfrm>
              <a:off x="656839" y="4790621"/>
              <a:ext cx="1396536" cy="461665"/>
            </a:xfrm>
            <a:prstGeom prst="rect">
              <a:avLst/>
            </a:prstGeom>
            <a:grpFill/>
            <a:ln w="38100" algn="ctr">
              <a:solidFill>
                <a:srgbClr val="0070C0"/>
              </a:solidFill>
              <a:miter lim="800000"/>
              <a:headEnd/>
              <a:tailEnd/>
            </a:ln>
            <a:extLst/>
          </p:spPr>
          <p:txBody>
            <a:bodyPr wrap="none">
              <a:spAutoFit/>
            </a:bodyPr>
            <a:lstStyle>
              <a:defPPr>
                <a:defRPr lang="en-US"/>
              </a:defPPr>
              <a:lvl1pPr eaLnBrk="1" hangingPunct="1">
                <a:defRPr sz="2400" b="1">
                  <a:solidFill>
                    <a:srgbClr val="0070C0"/>
                  </a:solidFill>
                  <a:latin typeface="Book Antiqua"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a:t>B-Punch</a:t>
              </a:r>
            </a:p>
          </p:txBody>
        </p:sp>
        <p:sp>
          <p:nvSpPr>
            <p:cNvPr id="46" name="Text Box 4"/>
            <p:cNvSpPr txBox="1">
              <a:spLocks noChangeArrowheads="1"/>
            </p:cNvSpPr>
            <p:nvPr/>
          </p:nvSpPr>
          <p:spPr bwMode="auto">
            <a:xfrm>
              <a:off x="2729482" y="4787446"/>
              <a:ext cx="1323657" cy="461665"/>
            </a:xfrm>
            <a:prstGeom prst="rect">
              <a:avLst/>
            </a:prstGeom>
            <a:grpFill/>
            <a:ln w="38100" algn="ctr">
              <a:solidFill>
                <a:srgbClr val="FF0000"/>
              </a:solidFill>
              <a:miter lim="800000"/>
              <a:headEnd/>
              <a:tailEnd/>
            </a:ln>
            <a:extLst/>
          </p:spPr>
          <p:txBody>
            <a:bodyPr wrap="square">
              <a:spAutoFit/>
            </a:bodyPr>
            <a:lstStyle>
              <a:defPPr>
                <a:defRPr lang="en-US"/>
              </a:defPPr>
              <a:lvl1pPr algn="ctr" eaLnBrk="1" hangingPunct="1">
                <a:defRPr sz="2400" b="1">
                  <a:solidFill>
                    <a:srgbClr val="FF0000"/>
                  </a:solidFill>
                  <a:latin typeface="Book Antiqua" pitchFamily="18"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a:t>B-Form</a:t>
              </a:r>
            </a:p>
          </p:txBody>
        </p:sp>
        <p:sp>
          <p:nvSpPr>
            <p:cNvPr id="47" name="Line 9"/>
            <p:cNvSpPr>
              <a:spLocks noChangeShapeType="1"/>
            </p:cNvSpPr>
            <p:nvPr/>
          </p:nvSpPr>
          <p:spPr bwMode="auto">
            <a:xfrm>
              <a:off x="51370" y="5003346"/>
              <a:ext cx="468312" cy="0"/>
            </a:xfrm>
            <a:prstGeom prst="line">
              <a:avLst/>
            </a:prstGeom>
            <a:grpFill/>
            <a:ln w="38100">
              <a:solidFill>
                <a:srgbClr val="000000"/>
              </a:solidFill>
              <a:round/>
              <a:headEnd/>
              <a:tailEnd type="triangle" w="med" len="med"/>
            </a:ln>
            <a:extLst/>
          </p:spPr>
          <p:txBody>
            <a:bodyPr/>
            <a:lstStyle/>
            <a:p>
              <a:endParaRPr lang="en-US" sz="2400">
                <a:latin typeface="Book Antiqua" pitchFamily="18" charset="0"/>
              </a:endParaRPr>
            </a:p>
          </p:txBody>
        </p:sp>
        <p:sp>
          <p:nvSpPr>
            <p:cNvPr id="48" name="Line 10"/>
            <p:cNvSpPr>
              <a:spLocks noChangeShapeType="1"/>
            </p:cNvSpPr>
            <p:nvPr/>
          </p:nvSpPr>
          <p:spPr bwMode="auto">
            <a:xfrm>
              <a:off x="4177282" y="5003346"/>
              <a:ext cx="468313" cy="0"/>
            </a:xfrm>
            <a:prstGeom prst="line">
              <a:avLst/>
            </a:prstGeom>
            <a:grpFill/>
            <a:ln w="38100">
              <a:solidFill>
                <a:srgbClr val="000000"/>
              </a:solidFill>
              <a:round/>
              <a:headEnd/>
              <a:tailEnd type="triangle" w="med" len="med"/>
            </a:ln>
            <a:extLst/>
          </p:spPr>
          <p:txBody>
            <a:bodyPr/>
            <a:lstStyle/>
            <a:p>
              <a:endParaRPr lang="en-US" sz="2400">
                <a:solidFill>
                  <a:srgbClr val="D519B1"/>
                </a:solidFill>
                <a:latin typeface="Book Antiqua" pitchFamily="18" charset="0"/>
              </a:endParaRPr>
            </a:p>
          </p:txBody>
        </p:sp>
        <p:sp>
          <p:nvSpPr>
            <p:cNvPr id="49" name="Line 9"/>
            <p:cNvSpPr>
              <a:spLocks noChangeShapeType="1"/>
            </p:cNvSpPr>
            <p:nvPr/>
          </p:nvSpPr>
          <p:spPr bwMode="auto">
            <a:xfrm>
              <a:off x="2178497" y="5038271"/>
              <a:ext cx="468312" cy="0"/>
            </a:xfrm>
            <a:prstGeom prst="line">
              <a:avLst/>
            </a:prstGeom>
            <a:grpFill/>
            <a:ln w="38100">
              <a:solidFill>
                <a:srgbClr val="000000"/>
              </a:solidFill>
              <a:round/>
              <a:headEnd/>
              <a:tailEnd type="triangle" w="med" len="med"/>
            </a:ln>
            <a:extLst/>
          </p:spPr>
          <p:txBody>
            <a:bodyPr/>
            <a:lstStyle/>
            <a:p>
              <a:endParaRPr lang="en-US" sz="2400">
                <a:latin typeface="Book Antiqua" pitchFamily="18" charset="0"/>
              </a:endParaRPr>
            </a:p>
          </p:txBody>
        </p:sp>
        <p:sp>
          <p:nvSpPr>
            <p:cNvPr id="50" name="Text Box 7"/>
            <p:cNvSpPr txBox="1">
              <a:spLocks noChangeArrowheads="1"/>
            </p:cNvSpPr>
            <p:nvPr/>
          </p:nvSpPr>
          <p:spPr bwMode="auto">
            <a:xfrm>
              <a:off x="4786882" y="4349261"/>
              <a:ext cx="936475" cy="461665"/>
            </a:xfrm>
            <a:prstGeom prst="rect">
              <a:avLst/>
            </a:prstGeom>
            <a:grp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51" name="Text Box 14"/>
            <p:cNvSpPr txBox="1">
              <a:spLocks noChangeArrowheads="1"/>
            </p:cNvSpPr>
            <p:nvPr/>
          </p:nvSpPr>
          <p:spPr bwMode="auto">
            <a:xfrm>
              <a:off x="5090012" y="5274124"/>
              <a:ext cx="338554" cy="461665"/>
            </a:xfrm>
            <a:prstGeom prst="rect">
              <a:avLst/>
            </a:prstGeom>
            <a:grpFill/>
            <a:ln w="9525" algn="ctr">
              <a:noFill/>
              <a:miter lim="800000"/>
              <a:headEnd/>
              <a:tailEnd/>
            </a:ln>
            <a:effectLst/>
          </p:spPr>
          <p:txBody>
            <a:bodyPr wrap="none">
              <a:spAutoFit/>
            </a:bodyPr>
            <a:lstStyle/>
            <a:p>
              <a:pPr>
                <a:defRPr/>
              </a:pPr>
              <a:r>
                <a:rPr lang="en-US" sz="2400" b="1" dirty="0" smtClean="0">
                  <a:solidFill>
                    <a:srgbClr val="1BA7D3"/>
                  </a:solidFill>
                  <a:latin typeface="Book Antiqua" pitchFamily="18" charset="0"/>
                </a:rPr>
                <a:t>5</a:t>
              </a:r>
              <a:endParaRPr lang="en-US" sz="2400" b="1" dirty="0">
                <a:solidFill>
                  <a:srgbClr val="1BA7D3"/>
                </a:solidFill>
                <a:latin typeface="Book Antiqua" pitchFamily="18" charset="0"/>
              </a:endParaRPr>
            </a:p>
          </p:txBody>
        </p:sp>
        <p:sp>
          <p:nvSpPr>
            <p:cNvPr id="52" name="Text Box 4"/>
            <p:cNvSpPr txBox="1">
              <a:spLocks noChangeArrowheads="1"/>
            </p:cNvSpPr>
            <p:nvPr/>
          </p:nvSpPr>
          <p:spPr bwMode="auto">
            <a:xfrm>
              <a:off x="4710682" y="4772513"/>
              <a:ext cx="1012675" cy="461665"/>
            </a:xfrm>
            <a:prstGeom prst="rect">
              <a:avLst/>
            </a:prstGeom>
            <a:grpFill/>
            <a:ln w="38100" algn="ctr">
              <a:solidFill>
                <a:srgbClr val="1BA7D3"/>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1BA7D3"/>
                  </a:solidFill>
                  <a:latin typeface="Book Antiqua" pitchFamily="18" charset="0"/>
                </a:rPr>
                <a:t>Weld</a:t>
              </a:r>
              <a:endParaRPr lang="en-US" sz="2400" b="1" dirty="0">
                <a:solidFill>
                  <a:srgbClr val="1BA7D3"/>
                </a:solidFill>
                <a:latin typeface="Book Antiqua" pitchFamily="18" charset="0"/>
              </a:endParaRPr>
            </a:p>
          </p:txBody>
        </p:sp>
        <p:sp>
          <p:nvSpPr>
            <p:cNvPr id="53" name="Text Box 7"/>
            <p:cNvSpPr txBox="1">
              <a:spLocks noChangeArrowheads="1"/>
            </p:cNvSpPr>
            <p:nvPr/>
          </p:nvSpPr>
          <p:spPr bwMode="auto">
            <a:xfrm>
              <a:off x="6768082" y="2624190"/>
              <a:ext cx="1585690" cy="461665"/>
            </a:xfrm>
            <a:prstGeom prst="rect">
              <a:avLst/>
            </a:prstGeom>
            <a:grpFill/>
            <a:ln w="9525" algn="ctr">
              <a:noFill/>
              <a:miter lim="800000"/>
              <a:headEnd/>
              <a:tailEnd/>
            </a:ln>
            <a:effectLst/>
          </p:spPr>
          <p:txBody>
            <a:bodyPr wrap="none">
              <a:spAutoFit/>
            </a:bodyPr>
            <a:lstStyle/>
            <a:p>
              <a:pPr>
                <a:defRPr/>
              </a:pPr>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54" name="Text Box 14"/>
            <p:cNvSpPr txBox="1">
              <a:spLocks noChangeArrowheads="1"/>
            </p:cNvSpPr>
            <p:nvPr/>
          </p:nvSpPr>
          <p:spPr bwMode="auto">
            <a:xfrm>
              <a:off x="7290368" y="3558617"/>
              <a:ext cx="492443" cy="461665"/>
            </a:xfrm>
            <a:prstGeom prst="rect">
              <a:avLst/>
            </a:prstGeom>
            <a:grp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55" name="Text Box 4"/>
            <p:cNvSpPr txBox="1">
              <a:spLocks noChangeArrowheads="1"/>
            </p:cNvSpPr>
            <p:nvPr/>
          </p:nvSpPr>
          <p:spPr bwMode="auto">
            <a:xfrm>
              <a:off x="6675215" y="3047442"/>
              <a:ext cx="1758154" cy="461665"/>
            </a:xfrm>
            <a:prstGeom prst="rect">
              <a:avLst/>
            </a:prstGeom>
            <a:grpFill/>
            <a:ln w="38100" algn="ctr">
              <a:solidFill>
                <a:srgbClr val="996633"/>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Assembly</a:t>
              </a:r>
              <a:endParaRPr lang="en-US" sz="2400" b="1" dirty="0">
                <a:solidFill>
                  <a:srgbClr val="996633"/>
                </a:solidFill>
                <a:latin typeface="Book Antiqua" pitchFamily="18" charset="0"/>
              </a:endParaRPr>
            </a:p>
          </p:txBody>
        </p:sp>
        <p:sp>
          <p:nvSpPr>
            <p:cNvPr id="56" name="Line 10"/>
            <p:cNvSpPr>
              <a:spLocks noChangeShapeType="1"/>
            </p:cNvSpPr>
            <p:nvPr/>
          </p:nvSpPr>
          <p:spPr bwMode="auto">
            <a:xfrm>
              <a:off x="8509569" y="3263342"/>
              <a:ext cx="468313" cy="0"/>
            </a:xfrm>
            <a:prstGeom prst="line">
              <a:avLst/>
            </a:prstGeom>
            <a:grpFill/>
            <a:ln w="38100">
              <a:solidFill>
                <a:srgbClr val="000000"/>
              </a:solidFill>
              <a:round/>
              <a:headEnd/>
              <a:tailEnd type="triangle" w="med" len="med"/>
            </a:ln>
            <a:extLst/>
          </p:spPr>
          <p:txBody>
            <a:bodyPr/>
            <a:lstStyle/>
            <a:p>
              <a:endParaRPr lang="en-US" sz="2400">
                <a:latin typeface="Book Antiqua" pitchFamily="18" charset="0"/>
              </a:endParaRPr>
            </a:p>
          </p:txBody>
        </p:sp>
        <p:sp>
          <p:nvSpPr>
            <p:cNvPr id="57" name="Line 9"/>
            <p:cNvSpPr>
              <a:spLocks noChangeShapeType="1"/>
            </p:cNvSpPr>
            <p:nvPr/>
          </p:nvSpPr>
          <p:spPr bwMode="auto">
            <a:xfrm rot="10800000" flipH="1">
              <a:off x="6266137" y="1934550"/>
              <a:ext cx="7585" cy="3049067"/>
            </a:xfrm>
            <a:prstGeom prst="line">
              <a:avLst/>
            </a:prstGeom>
            <a:grpFill/>
            <a:ln w="38100">
              <a:solidFill>
                <a:srgbClr val="000000"/>
              </a:solidFill>
              <a:round/>
              <a:headEnd type="none" w="med" len="med"/>
              <a:tailEnd type="none" w="med" len="med"/>
            </a:ln>
            <a:extLst/>
          </p:spPr>
          <p:txBody>
            <a:bodyPr/>
            <a:lstStyle/>
            <a:p>
              <a:endParaRPr lang="en-US" sz="2400">
                <a:latin typeface="Book Antiqua" pitchFamily="18" charset="0"/>
              </a:endParaRPr>
            </a:p>
          </p:txBody>
        </p:sp>
        <p:sp>
          <p:nvSpPr>
            <p:cNvPr id="58" name="Line 9"/>
            <p:cNvSpPr>
              <a:spLocks noChangeShapeType="1"/>
            </p:cNvSpPr>
            <p:nvPr/>
          </p:nvSpPr>
          <p:spPr bwMode="auto">
            <a:xfrm rot="10800000">
              <a:off x="4614407" y="1934552"/>
              <a:ext cx="1631655" cy="0"/>
            </a:xfrm>
            <a:prstGeom prst="line">
              <a:avLst/>
            </a:prstGeom>
            <a:grpFill/>
            <a:ln w="38100">
              <a:solidFill>
                <a:srgbClr val="000000"/>
              </a:solidFill>
              <a:round/>
              <a:headEnd type="none" w="med" len="med"/>
              <a:tailEnd type="none" w="med" len="med"/>
            </a:ln>
            <a:extLst/>
          </p:spPr>
          <p:txBody>
            <a:bodyPr/>
            <a:lstStyle/>
            <a:p>
              <a:endParaRPr lang="en-US" sz="2400">
                <a:latin typeface="Book Antiqua" pitchFamily="18" charset="0"/>
              </a:endParaRPr>
            </a:p>
          </p:txBody>
        </p:sp>
        <p:sp>
          <p:nvSpPr>
            <p:cNvPr id="59" name="Line 9"/>
            <p:cNvSpPr>
              <a:spLocks noChangeShapeType="1"/>
            </p:cNvSpPr>
            <p:nvPr/>
          </p:nvSpPr>
          <p:spPr bwMode="auto">
            <a:xfrm rot="10800000" flipV="1">
              <a:off x="6273723" y="3295523"/>
              <a:ext cx="325291" cy="0"/>
            </a:xfrm>
            <a:prstGeom prst="line">
              <a:avLst/>
            </a:prstGeom>
            <a:grpFill/>
            <a:ln w="38100">
              <a:solidFill>
                <a:srgbClr val="000000"/>
              </a:solidFill>
              <a:round/>
              <a:headEnd type="arrow" w="med" len="med"/>
              <a:tailEnd type="none" w="med" len="med"/>
            </a:ln>
            <a:extLst/>
          </p:spPr>
          <p:txBody>
            <a:bodyPr/>
            <a:lstStyle/>
            <a:p>
              <a:endParaRPr lang="en-US" sz="2400">
                <a:latin typeface="Book Antiqua" pitchFamily="18" charset="0"/>
              </a:endParaRPr>
            </a:p>
          </p:txBody>
        </p:sp>
        <p:sp>
          <p:nvSpPr>
            <p:cNvPr id="60" name="Line 9"/>
            <p:cNvSpPr>
              <a:spLocks noChangeShapeType="1"/>
            </p:cNvSpPr>
            <p:nvPr/>
          </p:nvSpPr>
          <p:spPr bwMode="auto">
            <a:xfrm rot="10800000">
              <a:off x="5907963" y="5020511"/>
              <a:ext cx="365760" cy="0"/>
            </a:xfrm>
            <a:prstGeom prst="line">
              <a:avLst/>
            </a:prstGeom>
            <a:grpFill/>
            <a:ln w="38100">
              <a:solidFill>
                <a:srgbClr val="000000"/>
              </a:solidFill>
              <a:round/>
              <a:headEnd type="none" w="med" len="med"/>
              <a:tailEnd type="none" w="med" len="med"/>
            </a:ln>
            <a:extLst/>
          </p:spPr>
          <p:txBody>
            <a:bodyPr/>
            <a:lstStyle/>
            <a:p>
              <a:endParaRPr lang="en-US" sz="2400">
                <a:latin typeface="Book Antiqua" pitchFamily="18" charset="0"/>
              </a:endParaRPr>
            </a:p>
          </p:txBody>
        </p:sp>
      </p:grpSp>
      <p:sp>
        <p:nvSpPr>
          <p:cNvPr id="62"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649452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ct val="0"/>
              </a:spcBef>
              <a:spcAft>
                <a:spcPts val="600"/>
              </a:spcAft>
              <a:buNone/>
              <a:defRPr/>
            </a:pPr>
            <a:r>
              <a:rPr lang="en-US" sz="2300" dirty="0" smtClean="0"/>
              <a:t>Punching (R+B) = 10+10=20</a:t>
            </a:r>
          </a:p>
          <a:p>
            <a:pPr marL="0" indent="0">
              <a:spcBef>
                <a:spcPct val="0"/>
              </a:spcBef>
              <a:spcAft>
                <a:spcPts val="600"/>
              </a:spcAft>
              <a:buNone/>
              <a:defRPr/>
            </a:pPr>
            <a:r>
              <a:rPr lang="en-US" sz="2300" dirty="0" smtClean="0"/>
              <a:t>Forming (R+B) = 5+ 15 = 20</a:t>
            </a:r>
          </a:p>
          <a:p>
            <a:pPr marL="0" indent="0">
              <a:spcBef>
                <a:spcPct val="0"/>
              </a:spcBef>
              <a:spcAft>
                <a:spcPts val="600"/>
              </a:spcAft>
              <a:buNone/>
              <a:defRPr/>
            </a:pPr>
            <a:r>
              <a:rPr lang="en-US" sz="2300" dirty="0" smtClean="0"/>
              <a:t>Punching Capacity = 2/20 = 1/10 per min = 6 per hour</a:t>
            </a:r>
          </a:p>
          <a:p>
            <a:pPr marL="0" indent="0">
              <a:spcBef>
                <a:spcPct val="0"/>
              </a:spcBef>
              <a:spcAft>
                <a:spcPts val="600"/>
              </a:spcAft>
              <a:buNone/>
              <a:defRPr/>
            </a:pPr>
            <a:r>
              <a:rPr lang="en-US" sz="2300" dirty="0" smtClean="0"/>
              <a:t>Forming  </a:t>
            </a:r>
            <a:r>
              <a:rPr lang="en-US" sz="2300" dirty="0"/>
              <a:t>Capacity = 2/20 = 1/10 per min = 6 per hour</a:t>
            </a:r>
          </a:p>
          <a:p>
            <a:pPr marL="0" indent="0">
              <a:spcBef>
                <a:spcPct val="0"/>
              </a:spcBef>
              <a:spcAft>
                <a:spcPts val="600"/>
              </a:spcAft>
              <a:buNone/>
              <a:defRPr/>
            </a:pPr>
            <a:r>
              <a:rPr lang="en-US" sz="2300" dirty="0" smtClean="0"/>
              <a:t>Welding: 1/5 </a:t>
            </a:r>
            <a:r>
              <a:rPr lang="en-US" sz="2300" dirty="0"/>
              <a:t>per </a:t>
            </a:r>
            <a:r>
              <a:rPr lang="en-US" sz="2300" dirty="0" smtClean="0"/>
              <a:t>min = 12  </a:t>
            </a:r>
            <a:r>
              <a:rPr lang="en-US" sz="2300" dirty="0"/>
              <a:t>per hour</a:t>
            </a:r>
            <a:endParaRPr lang="en-US" sz="2300" dirty="0" smtClean="0"/>
          </a:p>
          <a:p>
            <a:pPr marL="0" indent="0">
              <a:spcBef>
                <a:spcPct val="0"/>
              </a:spcBef>
              <a:spcAft>
                <a:spcPts val="600"/>
              </a:spcAft>
              <a:buNone/>
              <a:defRPr/>
            </a:pPr>
            <a:r>
              <a:rPr lang="en-US" sz="2300" dirty="0" smtClean="0"/>
              <a:t>Assembly: 1/10 </a:t>
            </a:r>
            <a:r>
              <a:rPr lang="en-US" sz="2300" dirty="0"/>
              <a:t>per </a:t>
            </a:r>
            <a:r>
              <a:rPr lang="en-US" sz="2300" dirty="0" smtClean="0"/>
              <a:t>min = 6  </a:t>
            </a:r>
            <a:r>
              <a:rPr lang="en-US" sz="2300" dirty="0"/>
              <a:t>per </a:t>
            </a:r>
            <a:r>
              <a:rPr lang="en-US" sz="2300" dirty="0" smtClean="0"/>
              <a:t>hour</a:t>
            </a:r>
          </a:p>
          <a:p>
            <a:pPr marL="0" indent="0">
              <a:spcBef>
                <a:spcPct val="0"/>
              </a:spcBef>
              <a:spcAft>
                <a:spcPts val="600"/>
              </a:spcAft>
              <a:buNone/>
              <a:defRPr/>
            </a:pPr>
            <a:r>
              <a:rPr lang="en-US" sz="2300" dirty="0" smtClean="0"/>
              <a:t>Process Capacity is 6 per hour</a:t>
            </a:r>
            <a:endParaRPr lang="en-US" sz="2300" dirty="0"/>
          </a:p>
          <a:p>
            <a:pPr marL="0" indent="0">
              <a:spcBef>
                <a:spcPct val="0"/>
              </a:spcBef>
              <a:spcAft>
                <a:spcPts val="600"/>
              </a:spcAft>
              <a:buNone/>
              <a:defRPr/>
            </a:pPr>
            <a:r>
              <a:rPr lang="en-US" sz="2300" dirty="0" smtClean="0"/>
              <a:t>(c) If </a:t>
            </a:r>
            <a:r>
              <a:rPr lang="en-US" sz="2300" dirty="0"/>
              <a:t>you want to increase the capacity, what is the stage that you would put some additional resource</a:t>
            </a:r>
            <a:r>
              <a:rPr lang="en-US" sz="2300" dirty="0" smtClean="0"/>
              <a:t>? </a:t>
            </a:r>
          </a:p>
          <a:p>
            <a:pPr marL="0" indent="0">
              <a:spcBef>
                <a:spcPct val="0"/>
              </a:spcBef>
              <a:spcAft>
                <a:spcPts val="600"/>
              </a:spcAft>
              <a:buNone/>
              <a:defRPr/>
            </a:pPr>
            <a:r>
              <a:rPr lang="en-US" sz="2300" dirty="0" smtClean="0"/>
              <a:t>All the three departments except Welding. </a:t>
            </a:r>
            <a:endParaRPr lang="en-US" sz="2300" dirty="0"/>
          </a:p>
          <a:p>
            <a:pPr marL="0" indent="0">
              <a:buNone/>
            </a:pPr>
            <a:endParaRPr lang="en-US" altLang="en-US" dirty="0"/>
          </a:p>
          <a:p>
            <a:pPr marL="0" indent="0">
              <a:buNone/>
            </a:pPr>
            <a:endParaRPr lang="en-US" dirty="0"/>
          </a:p>
        </p:txBody>
      </p:sp>
      <p:sp>
        <p:nvSpPr>
          <p:cNvPr id="3" name="Title 2"/>
          <p:cNvSpPr>
            <a:spLocks noGrp="1"/>
          </p:cNvSpPr>
          <p:nvPr>
            <p:ph type="title"/>
          </p:nvPr>
        </p:nvSpPr>
        <p:spPr/>
        <p:txBody>
          <a:bodyPr/>
          <a:lstStyle/>
          <a:p>
            <a:r>
              <a:rPr lang="en-US" dirty="0" smtClean="0"/>
              <a:t>Problem 4</a:t>
            </a:r>
            <a:endParaRPr lang="en-US" dirty="0"/>
          </a:p>
        </p:txBody>
      </p:sp>
      <p:sp>
        <p:nvSpPr>
          <p:cNvPr id="4"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078800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 y="914400"/>
            <a:ext cx="9128760" cy="5943600"/>
          </a:xfrm>
        </p:spPr>
        <p:txBody>
          <a:bodyPr>
            <a:normAutofit lnSpcReduction="10000"/>
          </a:bodyPr>
          <a:lstStyle/>
          <a:p>
            <a:pPr marL="0" indent="0">
              <a:buNone/>
            </a:pPr>
            <a:r>
              <a:rPr lang="en-US" sz="2400" dirty="0" smtClean="0">
                <a:solidFill>
                  <a:srgbClr val="FF0000"/>
                </a:solidFill>
                <a:latin typeface="Book Antiqua"/>
                <a:cs typeface="Book Antiqua"/>
              </a:rPr>
              <a:t>Dr. Asef </a:t>
            </a:r>
            <a:r>
              <a:rPr lang="en-US" sz="2400" dirty="0" smtClean="0">
                <a:latin typeface="Book Antiqua"/>
                <a:cs typeface="Book Antiqua"/>
              </a:rPr>
              <a:t>has enlisted the help of one of his students, </a:t>
            </a:r>
            <a:r>
              <a:rPr lang="en-US" sz="2400" dirty="0" smtClean="0">
                <a:solidFill>
                  <a:srgbClr val="008000"/>
                </a:solidFill>
                <a:latin typeface="Book Antiqua"/>
                <a:cs typeface="Book Antiqua"/>
              </a:rPr>
              <a:t>Hansen</a:t>
            </a:r>
            <a:r>
              <a:rPr lang="en-US" sz="2400" dirty="0" smtClean="0">
                <a:latin typeface="Book Antiqua"/>
                <a:cs typeface="Book Antiqua"/>
              </a:rPr>
              <a:t>, to help him bake cookies to raise money for his newly created “Race to the Top” program at CSUN. The money will be used to equip the graduate launch with better capital resources and encourage graduate students to spend more time in the launch and help each others to learn quantitative concepts.  Orders are taken over the phone in the Grad Lounge. </a:t>
            </a:r>
            <a:r>
              <a:rPr lang="en-US" sz="2400" dirty="0" smtClean="0">
                <a:solidFill>
                  <a:srgbClr val="FF0000"/>
                </a:solidFill>
                <a:latin typeface="Book Antiqua"/>
                <a:cs typeface="Book Antiqua"/>
              </a:rPr>
              <a:t>Prof. cleans the bowl and prepares cookie dough </a:t>
            </a:r>
            <a:r>
              <a:rPr lang="en-US" sz="2400" dirty="0" smtClean="0">
                <a:latin typeface="Book Antiqua"/>
                <a:cs typeface="Book Antiqua"/>
              </a:rPr>
              <a:t>for each specific order. It takes a total of  </a:t>
            </a:r>
            <a:r>
              <a:rPr lang="en-US" sz="2400" dirty="0" smtClean="0">
                <a:solidFill>
                  <a:srgbClr val="FF0000"/>
                </a:solidFill>
                <a:latin typeface="Book Antiqua"/>
                <a:cs typeface="Book Antiqua"/>
              </a:rPr>
              <a:t>7 minutes </a:t>
            </a:r>
            <a:r>
              <a:rPr lang="en-US" sz="2400" dirty="0" smtClean="0">
                <a:latin typeface="Book Antiqua"/>
                <a:cs typeface="Book Antiqua"/>
              </a:rPr>
              <a:t>for these activities. </a:t>
            </a:r>
            <a:r>
              <a:rPr lang="en-US" dirty="0" smtClean="0">
                <a:latin typeface="Book Antiqua"/>
                <a:cs typeface="Book Antiqua"/>
              </a:rPr>
              <a:t>Then</a:t>
            </a:r>
            <a:r>
              <a:rPr lang="en-US" sz="2400" dirty="0" smtClean="0">
                <a:latin typeface="Book Antiqua"/>
                <a:cs typeface="Book Antiqua"/>
              </a:rPr>
              <a:t> the </a:t>
            </a:r>
            <a:r>
              <a:rPr lang="en-US" sz="2400" dirty="0" smtClean="0">
                <a:solidFill>
                  <a:srgbClr val="000000"/>
                </a:solidFill>
                <a:latin typeface="Book Antiqua"/>
                <a:cs typeface="Book Antiqua"/>
              </a:rPr>
              <a:t>Prof. spends </a:t>
            </a:r>
            <a:r>
              <a:rPr lang="en-US" sz="2400" dirty="0" smtClean="0">
                <a:solidFill>
                  <a:srgbClr val="FF0000"/>
                </a:solidFill>
                <a:latin typeface="Book Antiqua"/>
                <a:cs typeface="Book Antiqua"/>
              </a:rPr>
              <a:t>3 minutes to artistically spoon the dough </a:t>
            </a:r>
            <a:r>
              <a:rPr lang="en-US" sz="2400" dirty="0" smtClean="0">
                <a:latin typeface="Book Antiqua"/>
                <a:cs typeface="Book Antiqua"/>
              </a:rPr>
              <a:t>in the shape of a Matador. </a:t>
            </a:r>
            <a:r>
              <a:rPr lang="en-US" sz="2400" dirty="0" smtClean="0">
                <a:solidFill>
                  <a:srgbClr val="008000"/>
                </a:solidFill>
                <a:latin typeface="Book Antiqua"/>
                <a:cs typeface="Book Antiqua"/>
              </a:rPr>
              <a:t>Hansen </a:t>
            </a:r>
            <a:r>
              <a:rPr lang="en-US" sz="2400" dirty="0" smtClean="0">
                <a:latin typeface="Book Antiqua"/>
                <a:cs typeface="Book Antiqua"/>
              </a:rPr>
              <a:t>(in need of extra credit) takes </a:t>
            </a:r>
            <a:r>
              <a:rPr lang="en-US" sz="2400" dirty="0" smtClean="0">
                <a:solidFill>
                  <a:srgbClr val="008000"/>
                </a:solidFill>
                <a:latin typeface="Book Antiqua"/>
                <a:cs typeface="Book Antiqua"/>
              </a:rPr>
              <a:t>2 minutes to set the </a:t>
            </a:r>
            <a:r>
              <a:rPr lang="en-US" sz="2400" dirty="0" smtClean="0">
                <a:solidFill>
                  <a:srgbClr val="0000FF"/>
                </a:solidFill>
                <a:latin typeface="Book Antiqua"/>
                <a:cs typeface="Book Antiqua"/>
              </a:rPr>
              <a:t>oven </a:t>
            </a:r>
            <a:r>
              <a:rPr lang="en-US" sz="2400" dirty="0" smtClean="0">
                <a:solidFill>
                  <a:srgbClr val="008000"/>
                </a:solidFill>
                <a:latin typeface="Book Antiqua"/>
                <a:cs typeface="Book Antiqua"/>
              </a:rPr>
              <a:t>and insert the tray.</a:t>
            </a:r>
            <a:r>
              <a:rPr lang="en-US" sz="2400" dirty="0" smtClean="0">
                <a:latin typeface="Book Antiqua"/>
                <a:cs typeface="Book Antiqua"/>
              </a:rPr>
              <a:t> Cookies </a:t>
            </a:r>
            <a:r>
              <a:rPr lang="en-US" sz="2400" dirty="0" smtClean="0">
                <a:solidFill>
                  <a:srgbClr val="0000FF"/>
                </a:solidFill>
                <a:latin typeface="Book Antiqua"/>
                <a:cs typeface="Book Antiqua"/>
              </a:rPr>
              <a:t>bake for 13 minutes </a:t>
            </a:r>
            <a:r>
              <a:rPr lang="en-US" dirty="0">
                <a:solidFill>
                  <a:srgbClr val="000000"/>
                </a:solidFill>
                <a:latin typeface="Book Antiqua"/>
                <a:cs typeface="Book Antiqua"/>
              </a:rPr>
              <a:t>and</a:t>
            </a:r>
            <a:r>
              <a:rPr lang="en-US" sz="2400" dirty="0" smtClean="0">
                <a:solidFill>
                  <a:srgbClr val="7F7F7F"/>
                </a:solidFill>
                <a:latin typeface="Book Antiqua"/>
                <a:cs typeface="Book Antiqua"/>
              </a:rPr>
              <a:t> </a:t>
            </a:r>
            <a:r>
              <a:rPr lang="en-US" sz="2400" dirty="0" smtClean="0">
                <a:solidFill>
                  <a:srgbClr val="FFC000"/>
                </a:solidFill>
                <a:latin typeface="Book Antiqua"/>
                <a:cs typeface="Book Antiqua"/>
              </a:rPr>
              <a:t>cool for 5 minutes</a:t>
            </a:r>
            <a:r>
              <a:rPr lang="en-US" sz="2400" dirty="0" smtClean="0">
                <a:solidFill>
                  <a:srgbClr val="7F7F7F"/>
                </a:solidFill>
                <a:latin typeface="Book Antiqua"/>
                <a:cs typeface="Book Antiqua"/>
              </a:rPr>
              <a:t>. </a:t>
            </a:r>
            <a:r>
              <a:rPr lang="en-US" sz="2400" dirty="0" smtClean="0">
                <a:solidFill>
                  <a:srgbClr val="008000"/>
                </a:solidFill>
                <a:latin typeface="Book Antiqua"/>
                <a:cs typeface="Book Antiqua"/>
              </a:rPr>
              <a:t>Hansen spends 3 minutes packing cookies </a:t>
            </a:r>
            <a:r>
              <a:rPr lang="en-US" sz="2400" dirty="0" smtClean="0">
                <a:latin typeface="Book Antiqua"/>
                <a:cs typeface="Book Antiqua"/>
              </a:rPr>
              <a:t>(careful not to break Matador shaped hats on each cookie), and then </a:t>
            </a:r>
            <a:r>
              <a:rPr lang="en-US" sz="2400" dirty="0" smtClean="0">
                <a:solidFill>
                  <a:srgbClr val="008000"/>
                </a:solidFill>
                <a:latin typeface="Book Antiqua"/>
                <a:cs typeface="Book Antiqua"/>
              </a:rPr>
              <a:t>collects payment from the customer – a 1 minute </a:t>
            </a:r>
            <a:r>
              <a:rPr lang="en-US" sz="2400" dirty="0" smtClean="0">
                <a:latin typeface="Book Antiqua"/>
                <a:cs typeface="Book Antiqua"/>
              </a:rPr>
              <a:t>activity.</a:t>
            </a:r>
          </a:p>
          <a:p>
            <a:pPr marL="0" indent="0">
              <a:buNone/>
            </a:pPr>
            <a:r>
              <a:rPr lang="en-US" sz="2400" b="1" dirty="0" smtClean="0">
                <a:latin typeface="Book Antiqua"/>
                <a:cs typeface="Book Antiqua"/>
              </a:rPr>
              <a:t>a) Draw a flowchart and define the types of resources used.</a:t>
            </a:r>
          </a:p>
        </p:txBody>
      </p:sp>
      <p:sp>
        <p:nvSpPr>
          <p:cNvPr id="3" name="Title 2"/>
          <p:cNvSpPr>
            <a:spLocks noGrp="1"/>
          </p:cNvSpPr>
          <p:nvPr>
            <p:ph type="title"/>
          </p:nvPr>
        </p:nvSpPr>
        <p:spPr>
          <a:xfrm>
            <a:off x="1" y="0"/>
            <a:ext cx="9144000" cy="838200"/>
          </a:xfrm>
        </p:spPr>
        <p:txBody>
          <a:bodyPr/>
          <a:lstStyle/>
          <a:p>
            <a:r>
              <a:rPr lang="en-US" dirty="0" smtClean="0"/>
              <a:t>Problem 9</a:t>
            </a:r>
            <a:endParaRPr lang="en-US" dirty="0"/>
          </a:p>
        </p:txBody>
      </p:sp>
      <p:sp>
        <p:nvSpPr>
          <p:cNvPr id="4"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5906356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38200"/>
            <a:ext cx="9139083" cy="5715000"/>
          </a:xfrm>
        </p:spPr>
        <p:txBody>
          <a:bodyPr/>
          <a:lstStyle/>
          <a:p>
            <a:pPr marL="0" indent="0" algn="just">
              <a:buNone/>
              <a:defRPr/>
            </a:pPr>
            <a:r>
              <a:rPr lang="en-US" sz="2400" dirty="0" smtClean="0">
                <a:solidFill>
                  <a:schemeClr val="tx1"/>
                </a:solidFill>
                <a:latin typeface="Book Antiqua" pitchFamily="18" charset="0"/>
              </a:rPr>
              <a:t>A local grocery store </a:t>
            </a:r>
            <a:r>
              <a:rPr lang="en-US" sz="2400" b="1" dirty="0" smtClean="0">
                <a:solidFill>
                  <a:schemeClr val="tx1"/>
                </a:solidFill>
                <a:latin typeface="Book Antiqua" pitchFamily="18" charset="0"/>
              </a:rPr>
              <a:t>has 2 </a:t>
            </a:r>
            <a:r>
              <a:rPr lang="en-US" sz="2400" dirty="0" smtClean="0">
                <a:solidFill>
                  <a:schemeClr val="tx1"/>
                </a:solidFill>
                <a:latin typeface="Book Antiqua" pitchFamily="18" charset="0"/>
              </a:rPr>
              <a:t>cashier stations, and </a:t>
            </a:r>
            <a:r>
              <a:rPr lang="en-US" dirty="0" smtClean="0">
                <a:solidFill>
                  <a:schemeClr val="tx1"/>
                </a:solidFill>
                <a:latin typeface="Book Antiqua" pitchFamily="18" charset="0"/>
              </a:rPr>
              <a:t>1 </a:t>
            </a:r>
            <a:r>
              <a:rPr lang="en-US" sz="2400" dirty="0" smtClean="0">
                <a:solidFill>
                  <a:schemeClr val="tx1"/>
                </a:solidFill>
                <a:latin typeface="Book Antiqua" pitchFamily="18" charset="0"/>
              </a:rPr>
              <a:t>experienced cashier and 1 novice cashier. During a typical working </a:t>
            </a:r>
            <a:r>
              <a:rPr lang="en-US" sz="2400" dirty="0" smtClean="0">
                <a:solidFill>
                  <a:srgbClr val="FF0000"/>
                </a:solidFill>
                <a:latin typeface="Book Antiqua" pitchFamily="18" charset="0"/>
              </a:rPr>
              <a:t>day (8 hours), 120 customers </a:t>
            </a:r>
            <a:r>
              <a:rPr lang="en-US" sz="2400" dirty="0" smtClean="0">
                <a:solidFill>
                  <a:schemeClr val="tx1"/>
                </a:solidFill>
                <a:latin typeface="Book Antiqua" pitchFamily="18" charset="0"/>
              </a:rPr>
              <a:t>will show up. The </a:t>
            </a:r>
            <a:r>
              <a:rPr lang="en-US" sz="2400" dirty="0" smtClean="0">
                <a:solidFill>
                  <a:srgbClr val="FF0000"/>
                </a:solidFill>
                <a:latin typeface="Book Antiqua" pitchFamily="18" charset="0"/>
              </a:rPr>
              <a:t>novice</a:t>
            </a:r>
            <a:r>
              <a:rPr lang="en-US" sz="2400" dirty="0" smtClean="0">
                <a:solidFill>
                  <a:schemeClr val="tx1"/>
                </a:solidFill>
                <a:latin typeface="Book Antiqua" pitchFamily="18" charset="0"/>
              </a:rPr>
              <a:t> cashier will serve </a:t>
            </a:r>
            <a:r>
              <a:rPr lang="en-US" sz="2400" dirty="0" smtClean="0">
                <a:solidFill>
                  <a:srgbClr val="FF0000"/>
                </a:solidFill>
                <a:latin typeface="Book Antiqua" pitchFamily="18" charset="0"/>
              </a:rPr>
              <a:t>48 customers </a:t>
            </a:r>
            <a:r>
              <a:rPr lang="en-US" sz="2400" dirty="0" smtClean="0">
                <a:solidFill>
                  <a:schemeClr val="tx1"/>
                </a:solidFill>
                <a:latin typeface="Book Antiqua" pitchFamily="18" charset="0"/>
              </a:rPr>
              <a:t>and the </a:t>
            </a:r>
            <a:r>
              <a:rPr lang="en-US" sz="2400" dirty="0" smtClean="0">
                <a:solidFill>
                  <a:srgbClr val="00B050"/>
                </a:solidFill>
                <a:latin typeface="Book Antiqua" pitchFamily="18" charset="0"/>
              </a:rPr>
              <a:t>experienced</a:t>
            </a:r>
            <a:r>
              <a:rPr lang="en-US" sz="2400" dirty="0" smtClean="0">
                <a:solidFill>
                  <a:schemeClr val="tx1"/>
                </a:solidFill>
                <a:latin typeface="Book Antiqua" pitchFamily="18" charset="0"/>
              </a:rPr>
              <a:t> cashier will serve </a:t>
            </a:r>
            <a:r>
              <a:rPr lang="en-US" sz="2400" dirty="0" smtClean="0">
                <a:solidFill>
                  <a:srgbClr val="00B050"/>
                </a:solidFill>
                <a:latin typeface="Book Antiqua" pitchFamily="18" charset="0"/>
              </a:rPr>
              <a:t>72 customers</a:t>
            </a:r>
            <a:r>
              <a:rPr lang="en-US" sz="2400" dirty="0" smtClean="0">
                <a:solidFill>
                  <a:schemeClr val="tx1"/>
                </a:solidFill>
                <a:latin typeface="Book Antiqua" pitchFamily="18" charset="0"/>
              </a:rPr>
              <a:t>. On average it takes </a:t>
            </a:r>
            <a:r>
              <a:rPr lang="en-US" sz="2400" dirty="0" smtClean="0">
                <a:solidFill>
                  <a:srgbClr val="FF0000"/>
                </a:solidFill>
                <a:latin typeface="Book Antiqua" pitchFamily="18" charset="0"/>
              </a:rPr>
              <a:t>6 minutes for the novice</a:t>
            </a:r>
            <a:r>
              <a:rPr lang="en-US" sz="2400" dirty="0" smtClean="0">
                <a:solidFill>
                  <a:schemeClr val="tx1"/>
                </a:solidFill>
                <a:latin typeface="Book Antiqua" pitchFamily="18" charset="0"/>
              </a:rPr>
              <a:t> cashier to serve one customer and </a:t>
            </a:r>
            <a:r>
              <a:rPr lang="en-US" sz="2400" dirty="0" smtClean="0">
                <a:solidFill>
                  <a:srgbClr val="00B050"/>
                </a:solidFill>
                <a:latin typeface="Book Antiqua" pitchFamily="18" charset="0"/>
              </a:rPr>
              <a:t>3 minutes for the experienced </a:t>
            </a:r>
            <a:r>
              <a:rPr lang="en-US" sz="2400" dirty="0" smtClean="0">
                <a:solidFill>
                  <a:schemeClr val="tx1"/>
                </a:solidFill>
                <a:latin typeface="Book Antiqua" pitchFamily="18" charset="0"/>
              </a:rPr>
              <a:t>cashier to serve one customer.</a:t>
            </a:r>
          </a:p>
          <a:p>
            <a:pPr marL="0" indent="0" algn="just">
              <a:buNone/>
              <a:defRPr/>
            </a:pPr>
            <a:r>
              <a:rPr lang="en-US" dirty="0" smtClean="0"/>
              <a:t>R1 = 48/8 = 6,  </a:t>
            </a:r>
            <a:r>
              <a:rPr lang="en-US" sz="2400" dirty="0" smtClean="0">
                <a:latin typeface="Book Antiqua" pitchFamily="18" charset="0"/>
              </a:rPr>
              <a:t>T1 = 6</a:t>
            </a:r>
          </a:p>
          <a:p>
            <a:pPr marL="0" indent="0" algn="just">
              <a:buNone/>
              <a:defRPr/>
            </a:pPr>
            <a:r>
              <a:rPr lang="en-US" dirty="0" smtClean="0"/>
              <a:t>R2 = 72/8 = 9, T2=3</a:t>
            </a:r>
          </a:p>
          <a:p>
            <a:pPr marL="0" indent="0" algn="just">
              <a:buNone/>
              <a:defRPr/>
            </a:pPr>
            <a:r>
              <a:rPr lang="en-US" dirty="0" smtClean="0"/>
              <a:t>These are Throughput and Flow time. </a:t>
            </a:r>
          </a:p>
          <a:p>
            <a:pPr marL="0" indent="0" algn="just">
              <a:buNone/>
              <a:defRPr/>
            </a:pPr>
            <a:r>
              <a:rPr lang="en-US" sz="2400" dirty="0" smtClean="0">
                <a:latin typeface="Book Antiqua" pitchFamily="18" charset="0"/>
              </a:rPr>
              <a:t>Are R1 = 6 and R2 = 9 Capacity?</a:t>
            </a:r>
          </a:p>
          <a:p>
            <a:pPr marL="0" indent="0" algn="just">
              <a:buNone/>
              <a:defRPr/>
            </a:pPr>
            <a:r>
              <a:rPr lang="en-US" dirty="0" smtClean="0"/>
              <a:t>No they are Throughput.</a:t>
            </a:r>
          </a:p>
          <a:p>
            <a:pPr marL="0" indent="0" algn="just">
              <a:buNone/>
              <a:defRPr/>
            </a:pPr>
            <a:r>
              <a:rPr lang="en-US" sz="2400" dirty="0" smtClean="0">
                <a:latin typeface="Book Antiqua" pitchFamily="18" charset="0"/>
              </a:rPr>
              <a:t>What are capacities?</a:t>
            </a: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Tree>
    <p:extLst>
      <p:ext uri="{BB962C8B-B14F-4D97-AF65-F5344CB8AC3E}">
        <p14:creationId xmlns:p14="http://schemas.microsoft.com/office/powerpoint/2010/main" val="2404046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399" y="1143000"/>
            <a:ext cx="1066801" cy="1015663"/>
          </a:xfrm>
          <a:prstGeom prst="rect">
            <a:avLst/>
          </a:prstGeom>
          <a:solidFill>
            <a:srgbClr val="FF2B31"/>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Take</a:t>
            </a:r>
          </a:p>
          <a:p>
            <a:pPr>
              <a:spcBef>
                <a:spcPct val="50000"/>
              </a:spcBef>
            </a:pPr>
            <a:r>
              <a:rPr lang="en-US" sz="2400" dirty="0">
                <a:latin typeface="Book Antiqua" panose="02040602050305030304" pitchFamily="18" charset="0"/>
              </a:rPr>
              <a:t>order</a:t>
            </a:r>
          </a:p>
        </p:txBody>
      </p:sp>
      <p:sp>
        <p:nvSpPr>
          <p:cNvPr id="10244" name="Text Box 4"/>
          <p:cNvSpPr txBox="1">
            <a:spLocks noChangeArrowheads="1"/>
          </p:cNvSpPr>
          <p:nvPr/>
        </p:nvSpPr>
        <p:spPr bwMode="auto">
          <a:xfrm>
            <a:off x="1562100" y="1143000"/>
            <a:ext cx="10223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wash</a:t>
            </a:r>
          </a:p>
          <a:p>
            <a:r>
              <a:rPr lang="en-US" dirty="0"/>
              <a:t>mix</a:t>
            </a:r>
          </a:p>
        </p:txBody>
      </p:sp>
      <p:sp>
        <p:nvSpPr>
          <p:cNvPr id="10246" name="Text Box 6"/>
          <p:cNvSpPr txBox="1">
            <a:spLocks noChangeArrowheads="1"/>
          </p:cNvSpPr>
          <p:nvPr/>
        </p:nvSpPr>
        <p:spPr bwMode="auto">
          <a:xfrm>
            <a:off x="2960102" y="1143000"/>
            <a:ext cx="12636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spoon</a:t>
            </a:r>
          </a:p>
          <a:p>
            <a:endParaRPr lang="en-US" dirty="0"/>
          </a:p>
        </p:txBody>
      </p:sp>
      <p:sp>
        <p:nvSpPr>
          <p:cNvPr id="10247" name="Text Box 7"/>
          <p:cNvSpPr txBox="1">
            <a:spLocks noChangeArrowheads="1"/>
          </p:cNvSpPr>
          <p:nvPr/>
        </p:nvSpPr>
        <p:spPr bwMode="auto">
          <a:xfrm>
            <a:off x="4564539" y="1143000"/>
            <a:ext cx="947956" cy="1015663"/>
          </a:xfrm>
          <a:prstGeom prst="rect">
            <a:avLst/>
          </a:prstGeom>
          <a:solidFill>
            <a:srgbClr val="3D803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load</a:t>
            </a:r>
          </a:p>
          <a:p>
            <a:pPr>
              <a:spcBef>
                <a:spcPct val="50000"/>
              </a:spcBef>
            </a:pPr>
            <a:r>
              <a:rPr lang="en-US" sz="2400" dirty="0">
                <a:latin typeface="Book Antiqua" panose="02040602050305030304" pitchFamily="18" charset="0"/>
              </a:rPr>
              <a:t>&amp; set</a:t>
            </a:r>
          </a:p>
        </p:txBody>
      </p:sp>
      <p:sp>
        <p:nvSpPr>
          <p:cNvPr id="10248" name="Text Box 8"/>
          <p:cNvSpPr txBox="1">
            <a:spLocks noChangeArrowheads="1"/>
          </p:cNvSpPr>
          <p:nvPr/>
        </p:nvSpPr>
        <p:spPr bwMode="auto">
          <a:xfrm>
            <a:off x="8066906" y="2362200"/>
            <a:ext cx="848494"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400">
                <a:latin typeface="Book Antiqua" panose="02040602050305030304" pitchFamily="18" charset="0"/>
              </a:rPr>
              <a:t>cool</a:t>
            </a:r>
          </a:p>
          <a:p>
            <a:pPr>
              <a:spcBef>
                <a:spcPct val="50000"/>
              </a:spcBef>
            </a:pPr>
            <a:endParaRPr lang="en-US" sz="2400">
              <a:latin typeface="Book Antiqua" panose="02040602050305030304" pitchFamily="18" charset="0"/>
            </a:endParaRPr>
          </a:p>
        </p:txBody>
      </p:sp>
      <p:sp>
        <p:nvSpPr>
          <p:cNvPr id="10249" name="Text Box 9"/>
          <p:cNvSpPr txBox="1">
            <a:spLocks noChangeArrowheads="1"/>
          </p:cNvSpPr>
          <p:nvPr/>
        </p:nvSpPr>
        <p:spPr bwMode="auto">
          <a:xfrm>
            <a:off x="5791200" y="1143000"/>
            <a:ext cx="1066433" cy="1015663"/>
          </a:xfrm>
          <a:prstGeom prst="rect">
            <a:avLst/>
          </a:prstGeom>
          <a:solidFill>
            <a:srgbClr val="3A7FF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bake</a:t>
            </a:r>
          </a:p>
          <a:p>
            <a:pPr>
              <a:spcBef>
                <a:spcPct val="50000"/>
              </a:spcBef>
            </a:pPr>
            <a:endParaRPr lang="en-US" sz="2400" dirty="0">
              <a:latin typeface="Book Antiqua" panose="02040602050305030304" pitchFamily="18" charset="0"/>
            </a:endParaRPr>
          </a:p>
        </p:txBody>
      </p:sp>
      <p:sp>
        <p:nvSpPr>
          <p:cNvPr id="10256" name="Text Box 16"/>
          <p:cNvSpPr txBox="1">
            <a:spLocks noChangeArrowheads="1"/>
          </p:cNvSpPr>
          <p:nvPr/>
        </p:nvSpPr>
        <p:spPr bwMode="auto">
          <a:xfrm>
            <a:off x="7157854" y="1142999"/>
            <a:ext cx="1251952"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unload</a:t>
            </a:r>
          </a:p>
          <a:p>
            <a:endParaRPr lang="en-US" dirty="0"/>
          </a:p>
        </p:txBody>
      </p:sp>
      <p:sp>
        <p:nvSpPr>
          <p:cNvPr id="10258" name="Text Box 18"/>
          <p:cNvSpPr txBox="1">
            <a:spLocks noChangeArrowheads="1"/>
          </p:cNvSpPr>
          <p:nvPr/>
        </p:nvSpPr>
        <p:spPr bwMode="auto">
          <a:xfrm>
            <a:off x="8014903" y="3662512"/>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pack</a:t>
            </a:r>
          </a:p>
          <a:p>
            <a:endParaRPr lang="en-US" dirty="0"/>
          </a:p>
        </p:txBody>
      </p:sp>
      <p:sp>
        <p:nvSpPr>
          <p:cNvPr id="10262" name="Text Box 22"/>
          <p:cNvSpPr txBox="1">
            <a:spLocks noChangeArrowheads="1"/>
          </p:cNvSpPr>
          <p:nvPr/>
        </p:nvSpPr>
        <p:spPr bwMode="auto">
          <a:xfrm>
            <a:off x="8014903" y="4937255"/>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get</a:t>
            </a:r>
          </a:p>
          <a:p>
            <a:r>
              <a:rPr lang="en-US" dirty="0"/>
              <a:t>pay</a:t>
            </a:r>
          </a:p>
        </p:txBody>
      </p:sp>
      <p:sp>
        <p:nvSpPr>
          <p:cNvPr id="10281" name="Text Box 41"/>
          <p:cNvSpPr txBox="1">
            <a:spLocks noChangeArrowheads="1"/>
          </p:cNvSpPr>
          <p:nvPr/>
        </p:nvSpPr>
        <p:spPr bwMode="auto">
          <a:xfrm>
            <a:off x="-14922" y="76200"/>
            <a:ext cx="9311322" cy="646331"/>
          </a:xfrm>
          <a:prstGeom prst="rect">
            <a:avLst/>
          </a:prstGeom>
          <a:noFill/>
          <a:ln w="9525">
            <a:noFill/>
            <a:miter lim="800000"/>
            <a:headEnd/>
            <a:tailEnd/>
          </a:ln>
          <a:effectLst/>
        </p:spPr>
        <p:txBody>
          <a:bodyPr wrap="square">
            <a:spAutoFit/>
          </a:bodyPr>
          <a:lstStyle/>
          <a:p>
            <a:pPr eaLnBrk="1" hangingPunct="1"/>
            <a:r>
              <a:rPr lang="en-US" sz="3600" dirty="0" smtClean="0">
                <a:latin typeface="Impact" pitchFamily="34" charset="0"/>
                <a:ea typeface="ＭＳ Ｐゴシック" pitchFamily="-65" charset="-128"/>
                <a:cs typeface="Impact" pitchFamily="34" charset="0"/>
              </a:rPr>
              <a:t>Flowchart, Resources, and Resource units</a:t>
            </a:r>
            <a:r>
              <a:rPr lang="en-US" sz="3200" dirty="0" smtClean="0">
                <a:latin typeface="Impact" pitchFamily="34" charset="0"/>
                <a:ea typeface="ＭＳ Ｐゴシック" pitchFamily="-65" charset="-128"/>
                <a:cs typeface="Impact" pitchFamily="34" charset="0"/>
              </a:rPr>
              <a:t> </a:t>
            </a:r>
            <a:endParaRPr lang="en-US" sz="3200" dirty="0">
              <a:latin typeface="Impact" pitchFamily="34" charset="0"/>
              <a:ea typeface="ＭＳ Ｐゴシック" pitchFamily="-65" charset="-128"/>
              <a:cs typeface="Impact" pitchFamily="34" charset="0"/>
            </a:endParaRPr>
          </a:p>
        </p:txBody>
      </p:sp>
      <p:sp>
        <p:nvSpPr>
          <p:cNvPr id="42" name="Text Box 43"/>
          <p:cNvSpPr txBox="1">
            <a:spLocks noChangeArrowheads="1"/>
          </p:cNvSpPr>
          <p:nvPr/>
        </p:nvSpPr>
        <p:spPr bwMode="auto">
          <a:xfrm>
            <a:off x="0" y="2743200"/>
            <a:ext cx="7351058" cy="3816430"/>
          </a:xfrm>
          <a:prstGeom prst="rect">
            <a:avLst/>
          </a:prstGeom>
          <a:noFill/>
          <a:ln w="9525">
            <a:noFill/>
            <a:miter lim="800000"/>
            <a:headEnd/>
            <a:tailEnd/>
          </a:ln>
          <a:effectLst/>
        </p:spPr>
        <p:txBody>
          <a:bodyPr wrap="square">
            <a:spAutoFit/>
          </a:bodyPr>
          <a:lstStyle/>
          <a:p>
            <a:pPr>
              <a:lnSpc>
                <a:spcPct val="70000"/>
              </a:lnSpc>
            </a:pPr>
            <a:r>
              <a:rPr lang="en-US" sz="2000" b="1" dirty="0" smtClean="0">
                <a:solidFill>
                  <a:srgbClr val="984807"/>
                </a:solidFill>
                <a:latin typeface="Book Antiqua" panose="02040602050305030304" pitchFamily="18" charset="0"/>
              </a:rPr>
              <a:t>Capital resources </a:t>
            </a:r>
            <a:r>
              <a:rPr lang="en-US" sz="2000" b="1" dirty="0" smtClean="0">
                <a:latin typeface="Book Antiqua" panose="02040602050305030304" pitchFamily="18" charset="0"/>
              </a:rPr>
              <a:t>– </a:t>
            </a:r>
            <a:r>
              <a:rPr lang="en-US" sz="2000" dirty="0" smtClean="0">
                <a:latin typeface="Book Antiqua" panose="02040602050305030304" pitchFamily="18" charset="0"/>
              </a:rPr>
              <a:t>CSUN’s</a:t>
            </a:r>
            <a:r>
              <a:rPr lang="en-US" sz="2000" dirty="0" smtClean="0">
                <a:solidFill>
                  <a:srgbClr val="0000FF"/>
                </a:solidFill>
                <a:latin typeface="Book Antiqua" panose="02040602050305030304" pitchFamily="18" charset="0"/>
              </a:rPr>
              <a:t> Oven</a:t>
            </a:r>
            <a:r>
              <a:rPr lang="en-US" sz="2000" dirty="0" smtClean="0">
                <a:latin typeface="Book Antiqua" panose="02040602050305030304" pitchFamily="18" charset="0"/>
              </a:rPr>
              <a:t>. It is a fixed asset just like the assets seen on a balance sheet such as property, land, and equipment.</a:t>
            </a:r>
          </a:p>
          <a:p>
            <a:pPr>
              <a:lnSpc>
                <a:spcPct val="70000"/>
              </a:lnSpc>
            </a:pPr>
            <a:r>
              <a:rPr lang="en-US" sz="2000" dirty="0">
                <a:latin typeface="Book Antiqua" panose="02040602050305030304" pitchFamily="18" charset="0"/>
              </a:rPr>
              <a:t>	</a:t>
            </a:r>
            <a:endParaRPr lang="en-US" sz="2000" dirty="0" smtClean="0">
              <a:latin typeface="Book Antiqua" panose="02040602050305030304" pitchFamily="18" charset="0"/>
            </a:endParaRPr>
          </a:p>
          <a:p>
            <a:pPr>
              <a:lnSpc>
                <a:spcPct val="70000"/>
              </a:lnSpc>
            </a:pPr>
            <a:r>
              <a:rPr lang="en-US" sz="2000" b="1" dirty="0" smtClean="0">
                <a:solidFill>
                  <a:srgbClr val="984807"/>
                </a:solidFill>
                <a:latin typeface="Book Antiqua" panose="02040602050305030304" pitchFamily="18" charset="0"/>
              </a:rPr>
              <a:t>Human Resources </a:t>
            </a:r>
            <a:r>
              <a:rPr lang="en-US" sz="2000" b="1" dirty="0" smtClean="0">
                <a:latin typeface="Book Antiqua" panose="02040602050305030304" pitchFamily="18" charset="0"/>
              </a:rPr>
              <a:t>– </a:t>
            </a:r>
            <a:r>
              <a:rPr lang="en-US" sz="2000" dirty="0" smtClean="0">
                <a:solidFill>
                  <a:srgbClr val="FF0000"/>
                </a:solidFill>
                <a:latin typeface="Book Antiqua" panose="02040602050305030304" pitchFamily="18" charset="0"/>
              </a:rPr>
              <a:t>Prof</a:t>
            </a:r>
            <a:r>
              <a:rPr lang="en-US" sz="2000" dirty="0" smtClean="0">
                <a:latin typeface="Book Antiqua" panose="02040602050305030304" pitchFamily="18" charset="0"/>
              </a:rPr>
              <a:t>. &amp; </a:t>
            </a:r>
            <a:r>
              <a:rPr lang="en-US" sz="2000" dirty="0" smtClean="0">
                <a:solidFill>
                  <a:srgbClr val="008000"/>
                </a:solidFill>
                <a:latin typeface="Book Antiqua" panose="02040602050305030304" pitchFamily="18" charset="0"/>
              </a:rPr>
              <a:t>Hansen</a:t>
            </a:r>
            <a:r>
              <a:rPr lang="en-US" sz="2000" dirty="0" smtClean="0">
                <a:latin typeface="Book Antiqua" panose="02040602050305030304" pitchFamily="18" charset="0"/>
              </a:rPr>
              <a:t>. Any labor input used to create a product or deliver a service such as, engineers, chefs, customer service, and etc.</a:t>
            </a:r>
          </a:p>
          <a:p>
            <a:pPr>
              <a:lnSpc>
                <a:spcPct val="70000"/>
              </a:lnSpc>
            </a:pPr>
            <a:endParaRPr lang="en-US" sz="2000" dirty="0">
              <a:latin typeface="Book Antiqua" panose="02040602050305030304" pitchFamily="18" charset="0"/>
            </a:endParaRPr>
          </a:p>
          <a:p>
            <a:pPr>
              <a:lnSpc>
                <a:spcPct val="70000"/>
              </a:lnSpc>
            </a:pPr>
            <a:r>
              <a:rPr lang="en-US" sz="2000" dirty="0" smtClean="0">
                <a:latin typeface="Book Antiqua" panose="02040602050305030304" pitchFamily="18" charset="0"/>
              </a:rPr>
              <a:t>Each resource is allocated to one or more activities, and each activity may require one or more resources. For example loading the oven requires </a:t>
            </a:r>
            <a:r>
              <a:rPr lang="en-US" sz="2000" dirty="0" smtClean="0">
                <a:solidFill>
                  <a:srgbClr val="008000"/>
                </a:solidFill>
                <a:latin typeface="Book Antiqua" panose="02040602050305030304" pitchFamily="18" charset="0"/>
              </a:rPr>
              <a:t>Hansen</a:t>
            </a:r>
            <a:r>
              <a:rPr lang="en-US" sz="2000" dirty="0" smtClean="0">
                <a:latin typeface="Book Antiqua" panose="02040602050305030304" pitchFamily="18" charset="0"/>
              </a:rPr>
              <a:t> and the </a:t>
            </a:r>
            <a:r>
              <a:rPr lang="en-US" sz="2000" dirty="0" smtClean="0">
                <a:solidFill>
                  <a:srgbClr val="0000FF"/>
                </a:solidFill>
                <a:latin typeface="Book Antiqua" panose="02040602050305030304" pitchFamily="18" charset="0"/>
              </a:rPr>
              <a:t>Oven.</a:t>
            </a:r>
          </a:p>
          <a:p>
            <a:pPr>
              <a:lnSpc>
                <a:spcPct val="70000"/>
              </a:lnSpc>
            </a:pPr>
            <a:endParaRPr lang="en-US" sz="2000" dirty="0">
              <a:solidFill>
                <a:srgbClr val="0000FF"/>
              </a:solidFill>
              <a:latin typeface="Book Antiqua" panose="02040602050305030304" pitchFamily="18" charset="0"/>
            </a:endParaRPr>
          </a:p>
          <a:p>
            <a:pPr>
              <a:lnSpc>
                <a:spcPct val="70000"/>
              </a:lnSpc>
            </a:pPr>
            <a:r>
              <a:rPr lang="en-US" sz="2000" b="1" dirty="0" smtClean="0">
                <a:solidFill>
                  <a:srgbClr val="984807"/>
                </a:solidFill>
                <a:latin typeface="Book Antiqua" panose="02040602050305030304" pitchFamily="18" charset="0"/>
              </a:rPr>
              <a:t>Resource Units </a:t>
            </a:r>
            <a:r>
              <a:rPr lang="en-US" sz="2000" b="1" dirty="0" smtClean="0">
                <a:solidFill>
                  <a:srgbClr val="000000"/>
                </a:solidFill>
                <a:latin typeface="Book Antiqua" panose="02040602050305030304" pitchFamily="18" charset="0"/>
              </a:rPr>
              <a:t>– </a:t>
            </a:r>
            <a:r>
              <a:rPr lang="en-US" sz="2000" dirty="0" smtClean="0">
                <a:solidFill>
                  <a:srgbClr val="FF0000"/>
                </a:solidFill>
                <a:latin typeface="Book Antiqua" panose="02040602050305030304" pitchFamily="18" charset="0"/>
              </a:rPr>
              <a:t>Prof</a:t>
            </a:r>
            <a:r>
              <a:rPr lang="en-US" sz="2000" dirty="0" smtClean="0">
                <a:solidFill>
                  <a:srgbClr val="000000"/>
                </a:solidFill>
                <a:latin typeface="Book Antiqua" panose="02040602050305030304" pitchFamily="18" charset="0"/>
              </a:rPr>
              <a:t>., </a:t>
            </a:r>
            <a:r>
              <a:rPr lang="en-US" sz="2000" dirty="0" smtClean="0">
                <a:solidFill>
                  <a:srgbClr val="008000"/>
                </a:solidFill>
                <a:latin typeface="Book Antiqua" panose="02040602050305030304" pitchFamily="18" charset="0"/>
              </a:rPr>
              <a:t>Hansen</a:t>
            </a:r>
            <a:r>
              <a:rPr lang="en-US" sz="2000" dirty="0" smtClean="0">
                <a:solidFill>
                  <a:srgbClr val="000000"/>
                </a:solidFill>
                <a:latin typeface="Book Antiqua" panose="02040602050305030304" pitchFamily="18" charset="0"/>
              </a:rPr>
              <a:t>, and the </a:t>
            </a:r>
            <a:r>
              <a:rPr lang="en-US" sz="2000" dirty="0" smtClean="0">
                <a:solidFill>
                  <a:srgbClr val="0000FF"/>
                </a:solidFill>
                <a:latin typeface="Book Antiqua" panose="02040602050305030304" pitchFamily="18" charset="0"/>
              </a:rPr>
              <a:t>Oven</a:t>
            </a:r>
            <a:r>
              <a:rPr lang="en-US" sz="2000" dirty="0" smtClean="0">
                <a:solidFill>
                  <a:srgbClr val="000000"/>
                </a:solidFill>
                <a:latin typeface="Book Antiqua" panose="02040602050305030304" pitchFamily="18" charset="0"/>
              </a:rPr>
              <a:t> are individual resource units.</a:t>
            </a:r>
          </a:p>
          <a:p>
            <a:pPr>
              <a:lnSpc>
                <a:spcPct val="70000"/>
              </a:lnSpc>
            </a:pPr>
            <a:endParaRPr lang="en-US" sz="2000" b="1" dirty="0" smtClean="0">
              <a:solidFill>
                <a:srgbClr val="000000"/>
              </a:solidFill>
              <a:latin typeface="Book Antiqua" panose="02040602050305030304" pitchFamily="18" charset="0"/>
            </a:endParaRPr>
          </a:p>
          <a:p>
            <a:pPr>
              <a:lnSpc>
                <a:spcPct val="70000"/>
              </a:lnSpc>
            </a:pPr>
            <a:r>
              <a:rPr lang="en-US" sz="2000" b="1" u="sng" dirty="0" smtClean="0">
                <a:solidFill>
                  <a:srgbClr val="000000"/>
                </a:solidFill>
                <a:latin typeface="Book Antiqua" panose="02040602050305030304" pitchFamily="18" charset="0"/>
              </a:rPr>
              <a:t>Next: </a:t>
            </a:r>
            <a:r>
              <a:rPr lang="en-US" sz="2000" u="sng" dirty="0" smtClean="0">
                <a:solidFill>
                  <a:srgbClr val="000000"/>
                </a:solidFill>
                <a:latin typeface="Book Antiqua" panose="02040602050305030304" pitchFamily="18" charset="0"/>
              </a:rPr>
              <a:t>Determine </a:t>
            </a:r>
            <a:r>
              <a:rPr lang="en-US" sz="2000" b="1" u="sng" dirty="0" smtClean="0">
                <a:solidFill>
                  <a:srgbClr val="000000"/>
                </a:solidFill>
                <a:latin typeface="Book Antiqua" panose="02040602050305030304" pitchFamily="18" charset="0"/>
              </a:rPr>
              <a:t>Theoretical Flow Time </a:t>
            </a:r>
            <a:r>
              <a:rPr lang="en-US" sz="2000" u="sng" dirty="0" smtClean="0">
                <a:solidFill>
                  <a:srgbClr val="000000"/>
                </a:solidFill>
                <a:latin typeface="Book Antiqua" panose="02040602050305030304" pitchFamily="18" charset="0"/>
              </a:rPr>
              <a:t>and </a:t>
            </a:r>
            <a:r>
              <a:rPr lang="en-US" sz="2000" b="1" u="sng" dirty="0" smtClean="0">
                <a:solidFill>
                  <a:srgbClr val="000000"/>
                </a:solidFill>
                <a:latin typeface="Book Antiqua" panose="02040602050305030304" pitchFamily="18" charset="0"/>
              </a:rPr>
              <a:t>Cycle Time</a:t>
            </a:r>
            <a:endParaRPr lang="en-US" sz="2000" u="sng" dirty="0">
              <a:solidFill>
                <a:srgbClr val="000000"/>
              </a:solidFill>
              <a:latin typeface="Book Antiqua" panose="02040602050305030304" pitchFamily="18" charset="0"/>
            </a:endParaRPr>
          </a:p>
          <a:p>
            <a:endParaRPr lang="en-US" b="1" dirty="0" smtClean="0">
              <a:solidFill>
                <a:srgbClr val="000000"/>
              </a:solidFill>
              <a:latin typeface="Book Antiqua" panose="02040602050305030304" pitchFamily="18" charset="0"/>
            </a:endParaRPr>
          </a:p>
        </p:txBody>
      </p:sp>
      <p:sp>
        <p:nvSpPr>
          <p:cNvPr id="5" name="TextBox 4"/>
          <p:cNvSpPr txBox="1"/>
          <p:nvPr/>
        </p:nvSpPr>
        <p:spPr>
          <a:xfrm>
            <a:off x="1722597" y="2248285"/>
            <a:ext cx="755779" cy="307777"/>
          </a:xfrm>
          <a:prstGeom prst="rect">
            <a:avLst/>
          </a:prstGeom>
          <a:noFill/>
        </p:spPr>
        <p:txBody>
          <a:bodyPr wrap="square" rtlCol="0">
            <a:spAutoFit/>
          </a:bodyPr>
          <a:lstStyle/>
          <a:p>
            <a:r>
              <a:rPr lang="en-US" sz="1400" dirty="0" smtClean="0">
                <a:solidFill>
                  <a:srgbClr val="FF0000"/>
                </a:solidFill>
              </a:rPr>
              <a:t>7 min</a:t>
            </a:r>
            <a:endParaRPr lang="en-US" sz="1400" dirty="0">
              <a:solidFill>
                <a:srgbClr val="FF0000"/>
              </a:solidFill>
            </a:endParaRPr>
          </a:p>
        </p:txBody>
      </p:sp>
      <p:sp>
        <p:nvSpPr>
          <p:cNvPr id="7" name="TextBox 6"/>
          <p:cNvSpPr txBox="1"/>
          <p:nvPr/>
        </p:nvSpPr>
        <p:spPr>
          <a:xfrm>
            <a:off x="3313811" y="2248285"/>
            <a:ext cx="726582" cy="307777"/>
          </a:xfrm>
          <a:prstGeom prst="rect">
            <a:avLst/>
          </a:prstGeom>
          <a:noFill/>
        </p:spPr>
        <p:txBody>
          <a:bodyPr wrap="square" rtlCol="0">
            <a:spAutoFit/>
          </a:bodyPr>
          <a:lstStyle/>
          <a:p>
            <a:r>
              <a:rPr lang="en-US" sz="1400" dirty="0">
                <a:solidFill>
                  <a:srgbClr val="FF0000"/>
                </a:solidFill>
              </a:rPr>
              <a:t>3</a:t>
            </a:r>
            <a:r>
              <a:rPr lang="en-US" sz="1400" dirty="0" smtClean="0">
                <a:solidFill>
                  <a:srgbClr val="FF0000"/>
                </a:solidFill>
              </a:rPr>
              <a:t> min</a:t>
            </a:r>
            <a:endParaRPr lang="en-US" sz="1400" dirty="0">
              <a:solidFill>
                <a:srgbClr val="FF0000"/>
              </a:solidFill>
            </a:endParaRPr>
          </a:p>
        </p:txBody>
      </p:sp>
      <p:sp>
        <p:nvSpPr>
          <p:cNvPr id="9" name="TextBox 8"/>
          <p:cNvSpPr txBox="1"/>
          <p:nvPr/>
        </p:nvSpPr>
        <p:spPr>
          <a:xfrm>
            <a:off x="4751294" y="2248285"/>
            <a:ext cx="789432" cy="307777"/>
          </a:xfrm>
          <a:prstGeom prst="rect">
            <a:avLst/>
          </a:prstGeom>
          <a:noFill/>
        </p:spPr>
        <p:txBody>
          <a:bodyPr wrap="square" rtlCol="0">
            <a:spAutoFit/>
          </a:bodyPr>
          <a:lstStyle/>
          <a:p>
            <a:r>
              <a:rPr lang="en-US" sz="1400" dirty="0">
                <a:solidFill>
                  <a:srgbClr val="008000"/>
                </a:solidFill>
              </a:rPr>
              <a:t>2</a:t>
            </a:r>
            <a:r>
              <a:rPr lang="en-US" sz="1400" dirty="0" smtClean="0">
                <a:solidFill>
                  <a:srgbClr val="008000"/>
                </a:solidFill>
              </a:rPr>
              <a:t> min</a:t>
            </a:r>
            <a:endParaRPr lang="en-US" sz="1400" dirty="0">
              <a:solidFill>
                <a:srgbClr val="008000"/>
              </a:solidFill>
            </a:endParaRPr>
          </a:p>
        </p:txBody>
      </p:sp>
      <p:sp>
        <p:nvSpPr>
          <p:cNvPr id="10" name="TextBox 9"/>
          <p:cNvSpPr txBox="1"/>
          <p:nvPr/>
        </p:nvSpPr>
        <p:spPr>
          <a:xfrm>
            <a:off x="5867400" y="2286000"/>
            <a:ext cx="936075" cy="307777"/>
          </a:xfrm>
          <a:prstGeom prst="rect">
            <a:avLst/>
          </a:prstGeom>
          <a:noFill/>
        </p:spPr>
        <p:txBody>
          <a:bodyPr wrap="square" rtlCol="0">
            <a:spAutoFit/>
          </a:bodyPr>
          <a:lstStyle/>
          <a:p>
            <a:r>
              <a:rPr lang="en-US" sz="1400" dirty="0" smtClean="0">
                <a:solidFill>
                  <a:srgbClr val="0000FF"/>
                </a:solidFill>
              </a:rPr>
              <a:t>13 min</a:t>
            </a:r>
            <a:endParaRPr lang="en-US" sz="1400" dirty="0">
              <a:solidFill>
                <a:srgbClr val="0000FF"/>
              </a:solidFill>
            </a:endParaRPr>
          </a:p>
        </p:txBody>
      </p:sp>
      <p:sp>
        <p:nvSpPr>
          <p:cNvPr id="11" name="TextBox 10"/>
          <p:cNvSpPr txBox="1"/>
          <p:nvPr/>
        </p:nvSpPr>
        <p:spPr>
          <a:xfrm>
            <a:off x="7351059" y="2958353"/>
            <a:ext cx="595197" cy="307777"/>
          </a:xfrm>
          <a:prstGeom prst="rect">
            <a:avLst/>
          </a:prstGeom>
          <a:noFill/>
        </p:spPr>
        <p:txBody>
          <a:bodyPr wrap="none" rtlCol="0">
            <a:spAutoFit/>
          </a:bodyPr>
          <a:lstStyle/>
          <a:p>
            <a:r>
              <a:rPr lang="en-US" sz="1400" dirty="0" smtClean="0"/>
              <a:t>5 min</a:t>
            </a:r>
            <a:endParaRPr lang="en-US" sz="1400" dirty="0"/>
          </a:p>
        </p:txBody>
      </p:sp>
      <p:sp>
        <p:nvSpPr>
          <p:cNvPr id="12" name="TextBox 11"/>
          <p:cNvSpPr txBox="1"/>
          <p:nvPr/>
        </p:nvSpPr>
        <p:spPr>
          <a:xfrm>
            <a:off x="7351059" y="4123765"/>
            <a:ext cx="804373" cy="307777"/>
          </a:xfrm>
          <a:prstGeom prst="rect">
            <a:avLst/>
          </a:prstGeom>
          <a:noFill/>
        </p:spPr>
        <p:txBody>
          <a:bodyPr wrap="square" rtlCol="0">
            <a:spAutoFit/>
          </a:bodyPr>
          <a:lstStyle/>
          <a:p>
            <a:r>
              <a:rPr lang="en-US" sz="1400" dirty="0" smtClean="0">
                <a:solidFill>
                  <a:srgbClr val="008000"/>
                </a:solidFill>
              </a:rPr>
              <a:t>3 min</a:t>
            </a:r>
            <a:endParaRPr lang="en-US" sz="1400" dirty="0">
              <a:solidFill>
                <a:srgbClr val="008000"/>
              </a:solidFill>
            </a:endParaRPr>
          </a:p>
        </p:txBody>
      </p:sp>
      <p:sp>
        <p:nvSpPr>
          <p:cNvPr id="13" name="TextBox 12"/>
          <p:cNvSpPr txBox="1"/>
          <p:nvPr/>
        </p:nvSpPr>
        <p:spPr>
          <a:xfrm>
            <a:off x="7351060" y="5438588"/>
            <a:ext cx="908962" cy="307777"/>
          </a:xfrm>
          <a:prstGeom prst="rect">
            <a:avLst/>
          </a:prstGeom>
          <a:noFill/>
        </p:spPr>
        <p:txBody>
          <a:bodyPr wrap="square" rtlCol="0">
            <a:spAutoFit/>
          </a:bodyPr>
          <a:lstStyle/>
          <a:p>
            <a:r>
              <a:rPr lang="en-US" sz="1400" dirty="0">
                <a:solidFill>
                  <a:srgbClr val="008000"/>
                </a:solidFill>
              </a:rPr>
              <a:t>1</a:t>
            </a:r>
            <a:r>
              <a:rPr lang="en-US" sz="1400" dirty="0" smtClean="0">
                <a:solidFill>
                  <a:srgbClr val="008000"/>
                </a:solidFill>
              </a:rPr>
              <a:t> min</a:t>
            </a:r>
            <a:endParaRPr lang="en-US" sz="1400" dirty="0">
              <a:solidFill>
                <a:srgbClr val="008000"/>
              </a:solidFill>
            </a:endParaRPr>
          </a:p>
        </p:txBody>
      </p:sp>
      <p:sp>
        <p:nvSpPr>
          <p:cNvPr id="2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5405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4" end="4"/>
                                            </p:txEl>
                                          </p:spTgt>
                                        </p:tgtEl>
                                        <p:attrNameLst>
                                          <p:attrName>style.visibility</p:attrName>
                                        </p:attrNameLst>
                                      </p:cBhvr>
                                      <p:to>
                                        <p:strVal val="visible"/>
                                      </p:to>
                                    </p:set>
                                    <p:animEffect transition="in" filter="dissolve">
                                      <p:cBhvr>
                                        <p:cTn id="22" dur="500"/>
                                        <p:tgtEl>
                                          <p:spTgt spid="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6" end="6"/>
                                            </p:txEl>
                                          </p:spTgt>
                                        </p:tgtEl>
                                        <p:attrNameLst>
                                          <p:attrName>style.visibility</p:attrName>
                                        </p:attrNameLst>
                                      </p:cBhvr>
                                      <p:to>
                                        <p:strVal val="visible"/>
                                      </p:to>
                                    </p:set>
                                    <p:animEffect transition="in" filter="dissolve">
                                      <p:cBhvr>
                                        <p:cTn id="27" dur="500"/>
                                        <p:tgtEl>
                                          <p:spTgt spid="4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8" end="8"/>
                                            </p:txEl>
                                          </p:spTgt>
                                        </p:tgtEl>
                                        <p:attrNameLst>
                                          <p:attrName>style.visibility</p:attrName>
                                        </p:attrNameLst>
                                      </p:cBhvr>
                                      <p:to>
                                        <p:strVal val="visible"/>
                                      </p:to>
                                    </p:set>
                                    <p:animEffect transition="in" filter="dissolve">
                                      <p:cBhvr>
                                        <p:cTn id="32" dur="500"/>
                                        <p:tgtEl>
                                          <p:spTgt spid="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399" y="1143000"/>
            <a:ext cx="1066801" cy="1015663"/>
          </a:xfrm>
          <a:prstGeom prst="rect">
            <a:avLst/>
          </a:prstGeom>
          <a:solidFill>
            <a:srgbClr val="FF2B31"/>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Take</a:t>
            </a:r>
          </a:p>
          <a:p>
            <a:pPr>
              <a:spcBef>
                <a:spcPct val="50000"/>
              </a:spcBef>
            </a:pPr>
            <a:r>
              <a:rPr lang="en-US" sz="2400" dirty="0">
                <a:latin typeface="Book Antiqua" panose="02040602050305030304" pitchFamily="18" charset="0"/>
              </a:rPr>
              <a:t>order</a:t>
            </a:r>
          </a:p>
        </p:txBody>
      </p:sp>
      <p:sp>
        <p:nvSpPr>
          <p:cNvPr id="10244" name="Text Box 4"/>
          <p:cNvSpPr txBox="1">
            <a:spLocks noChangeArrowheads="1"/>
          </p:cNvSpPr>
          <p:nvPr/>
        </p:nvSpPr>
        <p:spPr bwMode="auto">
          <a:xfrm>
            <a:off x="1562100" y="1143000"/>
            <a:ext cx="10223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wash</a:t>
            </a:r>
          </a:p>
          <a:p>
            <a:r>
              <a:rPr lang="en-US" dirty="0"/>
              <a:t>mix</a:t>
            </a:r>
          </a:p>
        </p:txBody>
      </p:sp>
      <p:sp>
        <p:nvSpPr>
          <p:cNvPr id="10246" name="Text Box 6"/>
          <p:cNvSpPr txBox="1">
            <a:spLocks noChangeArrowheads="1"/>
          </p:cNvSpPr>
          <p:nvPr/>
        </p:nvSpPr>
        <p:spPr bwMode="auto">
          <a:xfrm>
            <a:off x="2960102" y="1143000"/>
            <a:ext cx="12636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spoon</a:t>
            </a:r>
          </a:p>
          <a:p>
            <a:endParaRPr lang="en-US" dirty="0"/>
          </a:p>
        </p:txBody>
      </p:sp>
      <p:sp>
        <p:nvSpPr>
          <p:cNvPr id="10247" name="Text Box 7"/>
          <p:cNvSpPr txBox="1">
            <a:spLocks noChangeArrowheads="1"/>
          </p:cNvSpPr>
          <p:nvPr/>
        </p:nvSpPr>
        <p:spPr bwMode="auto">
          <a:xfrm>
            <a:off x="4564539" y="1143000"/>
            <a:ext cx="947956" cy="1015663"/>
          </a:xfrm>
          <a:prstGeom prst="rect">
            <a:avLst/>
          </a:prstGeom>
          <a:solidFill>
            <a:srgbClr val="3D803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load</a:t>
            </a:r>
          </a:p>
          <a:p>
            <a:pPr>
              <a:spcBef>
                <a:spcPct val="50000"/>
              </a:spcBef>
            </a:pPr>
            <a:r>
              <a:rPr lang="en-US" sz="2400" dirty="0">
                <a:latin typeface="Book Antiqua" panose="02040602050305030304" pitchFamily="18" charset="0"/>
              </a:rPr>
              <a:t>&amp; set</a:t>
            </a:r>
          </a:p>
        </p:txBody>
      </p:sp>
      <p:sp>
        <p:nvSpPr>
          <p:cNvPr id="10248" name="Text Box 8"/>
          <p:cNvSpPr txBox="1">
            <a:spLocks noChangeArrowheads="1"/>
          </p:cNvSpPr>
          <p:nvPr/>
        </p:nvSpPr>
        <p:spPr bwMode="auto">
          <a:xfrm>
            <a:off x="8066906" y="2362200"/>
            <a:ext cx="848494"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cool</a:t>
            </a:r>
          </a:p>
          <a:p>
            <a:pPr>
              <a:spcBef>
                <a:spcPct val="50000"/>
              </a:spcBef>
            </a:pPr>
            <a:endParaRPr lang="en-US" sz="2400" dirty="0">
              <a:latin typeface="Book Antiqua" panose="02040602050305030304" pitchFamily="18" charset="0"/>
            </a:endParaRPr>
          </a:p>
        </p:txBody>
      </p:sp>
      <p:sp>
        <p:nvSpPr>
          <p:cNvPr id="10249" name="Text Box 9"/>
          <p:cNvSpPr txBox="1">
            <a:spLocks noChangeArrowheads="1"/>
          </p:cNvSpPr>
          <p:nvPr/>
        </p:nvSpPr>
        <p:spPr bwMode="auto">
          <a:xfrm>
            <a:off x="5791200" y="1143000"/>
            <a:ext cx="1066433" cy="1015663"/>
          </a:xfrm>
          <a:prstGeom prst="rect">
            <a:avLst/>
          </a:prstGeom>
          <a:solidFill>
            <a:srgbClr val="3A7FF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bake</a:t>
            </a:r>
          </a:p>
          <a:p>
            <a:pPr>
              <a:spcBef>
                <a:spcPct val="50000"/>
              </a:spcBef>
            </a:pPr>
            <a:endParaRPr lang="en-US" sz="2400" dirty="0">
              <a:latin typeface="Book Antiqua" panose="02040602050305030304" pitchFamily="18" charset="0"/>
            </a:endParaRPr>
          </a:p>
        </p:txBody>
      </p:sp>
      <p:sp>
        <p:nvSpPr>
          <p:cNvPr id="10256" name="Text Box 16"/>
          <p:cNvSpPr txBox="1">
            <a:spLocks noChangeArrowheads="1"/>
          </p:cNvSpPr>
          <p:nvPr/>
        </p:nvSpPr>
        <p:spPr bwMode="auto">
          <a:xfrm>
            <a:off x="7157854" y="1142999"/>
            <a:ext cx="1251952"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unload</a:t>
            </a:r>
          </a:p>
          <a:p>
            <a:endParaRPr lang="en-US" dirty="0"/>
          </a:p>
        </p:txBody>
      </p:sp>
      <p:sp>
        <p:nvSpPr>
          <p:cNvPr id="10258" name="Text Box 18"/>
          <p:cNvSpPr txBox="1">
            <a:spLocks noChangeArrowheads="1"/>
          </p:cNvSpPr>
          <p:nvPr/>
        </p:nvSpPr>
        <p:spPr bwMode="auto">
          <a:xfrm>
            <a:off x="8077200" y="3733800"/>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pack</a:t>
            </a:r>
          </a:p>
          <a:p>
            <a:endParaRPr lang="en-US" dirty="0"/>
          </a:p>
        </p:txBody>
      </p:sp>
      <p:sp>
        <p:nvSpPr>
          <p:cNvPr id="10262" name="Text Box 22"/>
          <p:cNvSpPr txBox="1">
            <a:spLocks noChangeArrowheads="1"/>
          </p:cNvSpPr>
          <p:nvPr/>
        </p:nvSpPr>
        <p:spPr bwMode="auto">
          <a:xfrm>
            <a:off x="8001000" y="5181600"/>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get</a:t>
            </a:r>
          </a:p>
          <a:p>
            <a:r>
              <a:rPr lang="en-US" dirty="0"/>
              <a:t>pay</a:t>
            </a:r>
          </a:p>
        </p:txBody>
      </p:sp>
      <p:sp>
        <p:nvSpPr>
          <p:cNvPr id="10281" name="Text Box 41"/>
          <p:cNvSpPr txBox="1">
            <a:spLocks noChangeArrowheads="1"/>
          </p:cNvSpPr>
          <p:nvPr/>
        </p:nvSpPr>
        <p:spPr bwMode="auto">
          <a:xfrm>
            <a:off x="-14922" y="76200"/>
            <a:ext cx="9311322" cy="646331"/>
          </a:xfrm>
          <a:prstGeom prst="rect">
            <a:avLst/>
          </a:prstGeom>
          <a:noFill/>
          <a:ln w="9525">
            <a:noFill/>
            <a:miter lim="800000"/>
            <a:headEnd/>
            <a:tailEnd/>
          </a:ln>
          <a:effectLst/>
        </p:spPr>
        <p:txBody>
          <a:bodyPr wrap="square">
            <a:spAutoFit/>
          </a:bodyPr>
          <a:lstStyle/>
          <a:p>
            <a:pPr eaLnBrk="1" hangingPunct="1"/>
            <a:r>
              <a:rPr lang="en-US" sz="3600" dirty="0" smtClean="0">
                <a:latin typeface="Impact" pitchFamily="34" charset="0"/>
                <a:ea typeface="ＭＳ Ｐゴシック" pitchFamily="-65" charset="-128"/>
                <a:cs typeface="Impact" pitchFamily="34" charset="0"/>
              </a:rPr>
              <a:t>Flow time, cycle time, bottlenecks</a:t>
            </a:r>
            <a:r>
              <a:rPr lang="en-US" sz="3200" dirty="0" smtClean="0">
                <a:latin typeface="Impact" pitchFamily="34" charset="0"/>
                <a:ea typeface="ＭＳ Ｐゴシック" pitchFamily="-65" charset="-128"/>
                <a:cs typeface="Impact" pitchFamily="34" charset="0"/>
              </a:rPr>
              <a:t>. </a:t>
            </a:r>
            <a:endParaRPr lang="en-US" sz="3200" dirty="0">
              <a:latin typeface="Impact" pitchFamily="34" charset="0"/>
              <a:ea typeface="ＭＳ Ｐゴシック" pitchFamily="-65" charset="-128"/>
              <a:cs typeface="Impact" pitchFamily="34" charset="0"/>
            </a:endParaRPr>
          </a:p>
        </p:txBody>
      </p:sp>
      <p:sp>
        <p:nvSpPr>
          <p:cNvPr id="42" name="Text Box 43"/>
          <p:cNvSpPr txBox="1">
            <a:spLocks noChangeArrowheads="1"/>
          </p:cNvSpPr>
          <p:nvPr/>
        </p:nvSpPr>
        <p:spPr bwMode="auto">
          <a:xfrm>
            <a:off x="-1" y="2726267"/>
            <a:ext cx="7488391" cy="4278095"/>
          </a:xfrm>
          <a:prstGeom prst="rect">
            <a:avLst/>
          </a:prstGeom>
          <a:noFill/>
          <a:ln w="9525">
            <a:noFill/>
            <a:miter lim="800000"/>
            <a:headEnd/>
            <a:tailEnd/>
          </a:ln>
          <a:effectLst/>
        </p:spPr>
        <p:txBody>
          <a:bodyPr wrap="square">
            <a:spAutoFit/>
          </a:bodyPr>
          <a:lstStyle/>
          <a:p>
            <a:pPr marL="342900" indent="-342900">
              <a:lnSpc>
                <a:spcPct val="90000"/>
              </a:lnSpc>
            </a:pPr>
            <a:r>
              <a:rPr lang="en-US" sz="2000" b="1" dirty="0" smtClean="0">
                <a:latin typeface="Book Antiqua" panose="02040602050305030304" pitchFamily="18" charset="0"/>
              </a:rPr>
              <a:t>Theoretical Flow Time </a:t>
            </a:r>
            <a:r>
              <a:rPr lang="en-US" sz="2000" dirty="0" smtClean="0">
                <a:latin typeface="Book Antiqua" panose="02040602050305030304" pitchFamily="18" charset="0"/>
              </a:rPr>
              <a:t>= 7 + 3 + 2 + 13 + 3 + 5 + 1 = 34 minutes. </a:t>
            </a:r>
          </a:p>
          <a:p>
            <a:pPr marL="342900" indent="-342900">
              <a:lnSpc>
                <a:spcPct val="90000"/>
              </a:lnSpc>
            </a:pPr>
            <a:r>
              <a:rPr lang="en-US" sz="2000" dirty="0" smtClean="0">
                <a:latin typeface="Book Antiqua" panose="02040602050305030304" pitchFamily="18" charset="0"/>
              </a:rPr>
              <a:t>The flow time is the amount of time required to produce a </a:t>
            </a:r>
          </a:p>
          <a:p>
            <a:pPr marL="342900" indent="-342900">
              <a:lnSpc>
                <a:spcPct val="90000"/>
              </a:lnSpc>
            </a:pPr>
            <a:r>
              <a:rPr lang="en-US" sz="2000" dirty="0">
                <a:latin typeface="Book Antiqua" panose="02040602050305030304" pitchFamily="18" charset="0"/>
              </a:rPr>
              <a:t>b</a:t>
            </a:r>
            <a:r>
              <a:rPr lang="en-US" sz="2000" dirty="0" smtClean="0">
                <a:latin typeface="Book Antiqua" panose="02040602050305030304" pitchFamily="18" charset="0"/>
              </a:rPr>
              <a:t>atch of cookies from start to finish.</a:t>
            </a:r>
          </a:p>
          <a:p>
            <a:pPr marL="342900" indent="-342900">
              <a:lnSpc>
                <a:spcPct val="90000"/>
              </a:lnSpc>
            </a:pPr>
            <a:endParaRPr lang="en-US" sz="2000" dirty="0">
              <a:latin typeface="Book Antiqua" panose="02040602050305030304" pitchFamily="18" charset="0"/>
            </a:endParaRPr>
          </a:p>
          <a:p>
            <a:pPr marL="342900" indent="-342900">
              <a:lnSpc>
                <a:spcPct val="90000"/>
              </a:lnSpc>
            </a:pPr>
            <a:r>
              <a:rPr lang="en-US" sz="2000" b="1" dirty="0" smtClean="0">
                <a:latin typeface="Book Antiqua" panose="02040602050305030304" pitchFamily="18" charset="0"/>
              </a:rPr>
              <a:t>Cycle Time = Theoretical Bottleneck </a:t>
            </a:r>
            <a:endParaRPr lang="en-US" sz="2000" dirty="0" smtClean="0">
              <a:latin typeface="Book Antiqua" panose="02040602050305030304" pitchFamily="18" charset="0"/>
            </a:endParaRPr>
          </a:p>
          <a:p>
            <a:pPr marL="342900" indent="-342900">
              <a:lnSpc>
                <a:spcPct val="90000"/>
              </a:lnSpc>
            </a:pPr>
            <a:r>
              <a:rPr lang="en-US" sz="2000" dirty="0" smtClean="0">
                <a:latin typeface="Book Antiqua" panose="02040602050305030304" pitchFamily="18" charset="0"/>
              </a:rPr>
              <a:t>The </a:t>
            </a:r>
            <a:r>
              <a:rPr lang="en-US" sz="2000" dirty="0" smtClean="0">
                <a:solidFill>
                  <a:srgbClr val="0000FF"/>
                </a:solidFill>
                <a:latin typeface="Book Antiqua" panose="02040602050305030304" pitchFamily="18" charset="0"/>
              </a:rPr>
              <a:t>Oven </a:t>
            </a:r>
            <a:r>
              <a:rPr lang="en-US" sz="2000" dirty="0" smtClean="0">
                <a:latin typeface="Book Antiqua" panose="02040602050305030304" pitchFamily="18" charset="0"/>
              </a:rPr>
              <a:t>is the bottleneck = 2 + 13 = </a:t>
            </a:r>
            <a:r>
              <a:rPr lang="en-US" sz="2000" dirty="0" smtClean="0">
                <a:solidFill>
                  <a:srgbClr val="0000FF"/>
                </a:solidFill>
                <a:latin typeface="Book Antiqua" panose="02040602050305030304" pitchFamily="18" charset="0"/>
              </a:rPr>
              <a:t>15 minutes</a:t>
            </a:r>
            <a:r>
              <a:rPr lang="en-US" sz="2000" dirty="0" smtClean="0">
                <a:latin typeface="Book Antiqua" panose="02040602050305030304" pitchFamily="18" charset="0"/>
              </a:rPr>
              <a:t>. A batch of </a:t>
            </a:r>
          </a:p>
          <a:p>
            <a:pPr marL="342900" indent="-342900">
              <a:lnSpc>
                <a:spcPct val="90000"/>
              </a:lnSpc>
            </a:pPr>
            <a:r>
              <a:rPr lang="en-US" sz="2000" dirty="0" smtClean="0">
                <a:latin typeface="Book Antiqua" panose="02040602050305030304" pitchFamily="18" charset="0"/>
              </a:rPr>
              <a:t>cookies can exit every </a:t>
            </a:r>
            <a:r>
              <a:rPr lang="en-US" sz="2000" dirty="0" smtClean="0">
                <a:solidFill>
                  <a:srgbClr val="0000FF"/>
                </a:solidFill>
                <a:latin typeface="Book Antiqua" panose="02040602050305030304" pitchFamily="18" charset="0"/>
              </a:rPr>
              <a:t>15 minutes.</a:t>
            </a:r>
            <a:r>
              <a:rPr lang="en-US" sz="2000" dirty="0" smtClean="0">
                <a:latin typeface="Book Antiqua" panose="02040602050305030304" pitchFamily="18" charset="0"/>
              </a:rPr>
              <a:t> </a:t>
            </a:r>
          </a:p>
          <a:p>
            <a:pPr marL="342900" indent="-342900">
              <a:lnSpc>
                <a:spcPct val="90000"/>
              </a:lnSpc>
            </a:pPr>
            <a:r>
              <a:rPr lang="en-US" sz="2000" dirty="0" smtClean="0">
                <a:latin typeface="Book Antiqua" panose="02040602050305030304" pitchFamily="18" charset="0"/>
              </a:rPr>
              <a:t>Therefore, </a:t>
            </a:r>
            <a:r>
              <a:rPr lang="en-US" sz="2000" b="1" dirty="0" smtClean="0">
                <a:latin typeface="Book Antiqua" panose="02040602050305030304" pitchFamily="18" charset="0"/>
              </a:rPr>
              <a:t>Cycle Time </a:t>
            </a:r>
            <a:r>
              <a:rPr lang="en-US" sz="2000" dirty="0" smtClean="0">
                <a:latin typeface="Book Antiqua" panose="02040602050305030304" pitchFamily="18" charset="0"/>
              </a:rPr>
              <a:t>= </a:t>
            </a:r>
            <a:r>
              <a:rPr lang="en-US" sz="2000" dirty="0" smtClean="0">
                <a:solidFill>
                  <a:srgbClr val="0000FF"/>
                </a:solidFill>
                <a:latin typeface="Book Antiqua" panose="02040602050305030304" pitchFamily="18" charset="0"/>
              </a:rPr>
              <a:t>15 minutes.</a:t>
            </a:r>
          </a:p>
          <a:p>
            <a:pPr marL="342900" indent="-342900">
              <a:lnSpc>
                <a:spcPct val="90000"/>
              </a:lnSpc>
            </a:pPr>
            <a:endParaRPr lang="en-US" sz="2000" dirty="0">
              <a:solidFill>
                <a:srgbClr val="0000FF"/>
              </a:solidFill>
              <a:latin typeface="Book Antiqua" panose="02040602050305030304" pitchFamily="18" charset="0"/>
            </a:endParaRPr>
          </a:p>
          <a:p>
            <a:pPr marL="342900" indent="-342900">
              <a:lnSpc>
                <a:spcPct val="90000"/>
              </a:lnSpc>
            </a:pPr>
            <a:r>
              <a:rPr lang="en-US" sz="2000" b="1" dirty="0" smtClean="0">
                <a:solidFill>
                  <a:srgbClr val="000000"/>
                </a:solidFill>
                <a:latin typeface="Book Antiqua" panose="02040602050305030304" pitchFamily="18" charset="0"/>
              </a:rPr>
              <a:t>Next: </a:t>
            </a:r>
            <a:endParaRPr lang="en-US" sz="2000" dirty="0">
              <a:solidFill>
                <a:srgbClr val="000000"/>
              </a:solidFill>
              <a:latin typeface="Book Antiqua" panose="02040602050305030304" pitchFamily="18" charset="0"/>
            </a:endParaRPr>
          </a:p>
          <a:p>
            <a:pPr marL="342900" indent="-342900">
              <a:lnSpc>
                <a:spcPct val="90000"/>
              </a:lnSpc>
            </a:pPr>
            <a:r>
              <a:rPr lang="en-US" sz="2000" dirty="0" smtClean="0">
                <a:solidFill>
                  <a:srgbClr val="000000"/>
                </a:solidFill>
                <a:latin typeface="Book Antiqua" panose="02040602050305030304" pitchFamily="18" charset="0"/>
              </a:rPr>
              <a:t>Determine </a:t>
            </a:r>
            <a:r>
              <a:rPr lang="en-US" sz="2000" b="1" dirty="0" smtClean="0">
                <a:solidFill>
                  <a:srgbClr val="000000"/>
                </a:solidFill>
                <a:latin typeface="Book Antiqua" panose="02040602050305030304" pitchFamily="18" charset="0"/>
              </a:rPr>
              <a:t>unit load </a:t>
            </a:r>
            <a:r>
              <a:rPr lang="en-US" sz="2000" dirty="0" smtClean="0">
                <a:solidFill>
                  <a:srgbClr val="000000"/>
                </a:solidFill>
                <a:latin typeface="Book Antiqua" panose="02040602050305030304" pitchFamily="18" charset="0"/>
              </a:rPr>
              <a:t>for each resource</a:t>
            </a:r>
          </a:p>
          <a:p>
            <a:pPr marL="342900" indent="-342900">
              <a:lnSpc>
                <a:spcPct val="90000"/>
              </a:lnSpc>
            </a:pPr>
            <a:r>
              <a:rPr lang="en-US" sz="2000" dirty="0" smtClean="0">
                <a:solidFill>
                  <a:srgbClr val="000000"/>
                </a:solidFill>
                <a:latin typeface="Book Antiqua" panose="02040602050305030304" pitchFamily="18" charset="0"/>
              </a:rPr>
              <a:t>Determine </a:t>
            </a:r>
            <a:r>
              <a:rPr lang="en-US" sz="2000" b="1" dirty="0" smtClean="0">
                <a:solidFill>
                  <a:srgbClr val="000000"/>
                </a:solidFill>
                <a:latin typeface="Book Antiqua" panose="02040602050305030304" pitchFamily="18" charset="0"/>
              </a:rPr>
              <a:t>capacity</a:t>
            </a:r>
            <a:r>
              <a:rPr lang="en-US" sz="2000" dirty="0" smtClean="0">
                <a:solidFill>
                  <a:srgbClr val="000000"/>
                </a:solidFill>
                <a:latin typeface="Book Antiqua" panose="02040602050305030304" pitchFamily="18" charset="0"/>
              </a:rPr>
              <a:t> for each resource</a:t>
            </a:r>
          </a:p>
          <a:p>
            <a:pPr marL="342900" indent="-342900">
              <a:lnSpc>
                <a:spcPct val="90000"/>
              </a:lnSpc>
            </a:pPr>
            <a:r>
              <a:rPr lang="en-US" sz="2000" dirty="0" smtClean="0">
                <a:solidFill>
                  <a:srgbClr val="000000"/>
                </a:solidFill>
                <a:latin typeface="Book Antiqua" panose="02040602050305030304" pitchFamily="18" charset="0"/>
              </a:rPr>
              <a:t>Determine the </a:t>
            </a:r>
            <a:r>
              <a:rPr lang="en-US" sz="2000" b="1" dirty="0" smtClean="0">
                <a:solidFill>
                  <a:srgbClr val="000000"/>
                </a:solidFill>
                <a:latin typeface="Book Antiqua" panose="02040602050305030304" pitchFamily="18" charset="0"/>
              </a:rPr>
              <a:t>process capacity</a:t>
            </a:r>
            <a:r>
              <a:rPr lang="en-US" sz="2000" dirty="0" smtClean="0">
                <a:solidFill>
                  <a:srgbClr val="000000"/>
                </a:solidFill>
                <a:latin typeface="Book Antiqua" panose="02040602050305030304" pitchFamily="18" charset="0"/>
              </a:rPr>
              <a:t> per hour</a:t>
            </a:r>
            <a:endParaRPr lang="en-US" sz="2000" b="1" dirty="0" smtClean="0">
              <a:solidFill>
                <a:srgbClr val="000000"/>
              </a:solidFill>
              <a:latin typeface="Book Antiqua" panose="02040602050305030304" pitchFamily="18" charset="0"/>
            </a:endParaRPr>
          </a:p>
          <a:p>
            <a:pPr marL="342900" indent="-342900"/>
            <a:endParaRPr lang="en-US" b="1" dirty="0">
              <a:solidFill>
                <a:srgbClr val="000000"/>
              </a:solidFill>
              <a:latin typeface="Book Antiqua" panose="02040602050305030304" pitchFamily="18" charset="0"/>
            </a:endParaRPr>
          </a:p>
          <a:p>
            <a:pPr marL="342900" indent="-342900"/>
            <a:endParaRPr lang="en-US" sz="2000" b="1" dirty="0" smtClean="0">
              <a:solidFill>
                <a:srgbClr val="000000"/>
              </a:solidFill>
              <a:latin typeface="Book Antiqua" panose="02040602050305030304" pitchFamily="18" charset="0"/>
            </a:endParaRPr>
          </a:p>
        </p:txBody>
      </p:sp>
      <p:sp>
        <p:nvSpPr>
          <p:cNvPr id="5" name="TextBox 4"/>
          <p:cNvSpPr txBox="1"/>
          <p:nvPr/>
        </p:nvSpPr>
        <p:spPr>
          <a:xfrm>
            <a:off x="1722597" y="2248285"/>
            <a:ext cx="755779" cy="307777"/>
          </a:xfrm>
          <a:prstGeom prst="rect">
            <a:avLst/>
          </a:prstGeom>
          <a:noFill/>
        </p:spPr>
        <p:txBody>
          <a:bodyPr wrap="square" rtlCol="0">
            <a:spAutoFit/>
          </a:bodyPr>
          <a:lstStyle/>
          <a:p>
            <a:r>
              <a:rPr lang="en-US" sz="1400" dirty="0" smtClean="0">
                <a:solidFill>
                  <a:srgbClr val="FF0000"/>
                </a:solidFill>
              </a:rPr>
              <a:t>7 min</a:t>
            </a:r>
            <a:endParaRPr lang="en-US" sz="1400" dirty="0">
              <a:solidFill>
                <a:srgbClr val="FF0000"/>
              </a:solidFill>
            </a:endParaRPr>
          </a:p>
        </p:txBody>
      </p:sp>
      <p:sp>
        <p:nvSpPr>
          <p:cNvPr id="7" name="TextBox 6"/>
          <p:cNvSpPr txBox="1"/>
          <p:nvPr/>
        </p:nvSpPr>
        <p:spPr>
          <a:xfrm>
            <a:off x="3313811" y="2248285"/>
            <a:ext cx="726582" cy="307777"/>
          </a:xfrm>
          <a:prstGeom prst="rect">
            <a:avLst/>
          </a:prstGeom>
          <a:noFill/>
        </p:spPr>
        <p:txBody>
          <a:bodyPr wrap="square" rtlCol="0">
            <a:spAutoFit/>
          </a:bodyPr>
          <a:lstStyle/>
          <a:p>
            <a:r>
              <a:rPr lang="en-US" sz="1400" dirty="0">
                <a:solidFill>
                  <a:srgbClr val="FF0000"/>
                </a:solidFill>
              </a:rPr>
              <a:t>3</a:t>
            </a:r>
            <a:r>
              <a:rPr lang="en-US" sz="1400" dirty="0" smtClean="0">
                <a:solidFill>
                  <a:srgbClr val="FF0000"/>
                </a:solidFill>
              </a:rPr>
              <a:t> min</a:t>
            </a:r>
            <a:endParaRPr lang="en-US" sz="1400" dirty="0">
              <a:solidFill>
                <a:srgbClr val="FF0000"/>
              </a:solidFill>
            </a:endParaRPr>
          </a:p>
        </p:txBody>
      </p:sp>
      <p:sp>
        <p:nvSpPr>
          <p:cNvPr id="9" name="TextBox 8"/>
          <p:cNvSpPr txBox="1"/>
          <p:nvPr/>
        </p:nvSpPr>
        <p:spPr>
          <a:xfrm>
            <a:off x="4751294" y="2248285"/>
            <a:ext cx="789432" cy="307777"/>
          </a:xfrm>
          <a:prstGeom prst="rect">
            <a:avLst/>
          </a:prstGeom>
          <a:noFill/>
        </p:spPr>
        <p:txBody>
          <a:bodyPr wrap="square" rtlCol="0">
            <a:spAutoFit/>
          </a:bodyPr>
          <a:lstStyle/>
          <a:p>
            <a:r>
              <a:rPr lang="en-US" sz="1400" dirty="0">
                <a:solidFill>
                  <a:srgbClr val="008000"/>
                </a:solidFill>
              </a:rPr>
              <a:t>2</a:t>
            </a:r>
            <a:r>
              <a:rPr lang="en-US" sz="1400" dirty="0" smtClean="0">
                <a:solidFill>
                  <a:srgbClr val="008000"/>
                </a:solidFill>
              </a:rPr>
              <a:t> min</a:t>
            </a:r>
            <a:endParaRPr lang="en-US" sz="1400" dirty="0">
              <a:solidFill>
                <a:srgbClr val="008000"/>
              </a:solidFill>
            </a:endParaRPr>
          </a:p>
        </p:txBody>
      </p:sp>
      <p:sp>
        <p:nvSpPr>
          <p:cNvPr id="10" name="TextBox 9"/>
          <p:cNvSpPr txBox="1"/>
          <p:nvPr/>
        </p:nvSpPr>
        <p:spPr>
          <a:xfrm>
            <a:off x="5867400" y="2209801"/>
            <a:ext cx="988151" cy="307777"/>
          </a:xfrm>
          <a:prstGeom prst="rect">
            <a:avLst/>
          </a:prstGeom>
          <a:noFill/>
        </p:spPr>
        <p:txBody>
          <a:bodyPr wrap="square" rtlCol="0">
            <a:spAutoFit/>
          </a:bodyPr>
          <a:lstStyle/>
          <a:p>
            <a:r>
              <a:rPr lang="en-US" sz="1400" dirty="0" smtClean="0">
                <a:solidFill>
                  <a:srgbClr val="0000FF"/>
                </a:solidFill>
              </a:rPr>
              <a:t>13 min</a:t>
            </a:r>
            <a:endParaRPr lang="en-US" sz="1400" dirty="0">
              <a:solidFill>
                <a:srgbClr val="0000FF"/>
              </a:solidFill>
            </a:endParaRPr>
          </a:p>
        </p:txBody>
      </p:sp>
      <p:sp>
        <p:nvSpPr>
          <p:cNvPr id="11" name="TextBox 10"/>
          <p:cNvSpPr txBox="1"/>
          <p:nvPr/>
        </p:nvSpPr>
        <p:spPr>
          <a:xfrm>
            <a:off x="7351059" y="2958353"/>
            <a:ext cx="595197" cy="307777"/>
          </a:xfrm>
          <a:prstGeom prst="rect">
            <a:avLst/>
          </a:prstGeom>
          <a:noFill/>
        </p:spPr>
        <p:txBody>
          <a:bodyPr wrap="none" rtlCol="0">
            <a:spAutoFit/>
          </a:bodyPr>
          <a:lstStyle/>
          <a:p>
            <a:r>
              <a:rPr lang="en-US" sz="1400" dirty="0" smtClean="0"/>
              <a:t>5 min</a:t>
            </a:r>
            <a:endParaRPr lang="en-US" sz="1400" dirty="0"/>
          </a:p>
        </p:txBody>
      </p:sp>
      <p:sp>
        <p:nvSpPr>
          <p:cNvPr id="12" name="TextBox 11"/>
          <p:cNvSpPr txBox="1"/>
          <p:nvPr/>
        </p:nvSpPr>
        <p:spPr>
          <a:xfrm>
            <a:off x="7351059" y="4123765"/>
            <a:ext cx="804373" cy="307777"/>
          </a:xfrm>
          <a:prstGeom prst="rect">
            <a:avLst/>
          </a:prstGeom>
          <a:noFill/>
        </p:spPr>
        <p:txBody>
          <a:bodyPr wrap="square" rtlCol="0">
            <a:spAutoFit/>
          </a:bodyPr>
          <a:lstStyle/>
          <a:p>
            <a:r>
              <a:rPr lang="en-US" sz="1400" dirty="0" smtClean="0">
                <a:solidFill>
                  <a:srgbClr val="008000"/>
                </a:solidFill>
              </a:rPr>
              <a:t>3 min</a:t>
            </a:r>
            <a:endParaRPr lang="en-US" sz="1400" dirty="0">
              <a:solidFill>
                <a:srgbClr val="008000"/>
              </a:solidFill>
            </a:endParaRPr>
          </a:p>
        </p:txBody>
      </p:sp>
      <p:sp>
        <p:nvSpPr>
          <p:cNvPr id="13" name="TextBox 12"/>
          <p:cNvSpPr txBox="1"/>
          <p:nvPr/>
        </p:nvSpPr>
        <p:spPr>
          <a:xfrm>
            <a:off x="7351060" y="5438588"/>
            <a:ext cx="908962" cy="307777"/>
          </a:xfrm>
          <a:prstGeom prst="rect">
            <a:avLst/>
          </a:prstGeom>
          <a:noFill/>
        </p:spPr>
        <p:txBody>
          <a:bodyPr wrap="square" rtlCol="0">
            <a:spAutoFit/>
          </a:bodyPr>
          <a:lstStyle/>
          <a:p>
            <a:r>
              <a:rPr lang="en-US" sz="1400" dirty="0">
                <a:solidFill>
                  <a:srgbClr val="008000"/>
                </a:solidFill>
              </a:rPr>
              <a:t>1</a:t>
            </a:r>
            <a:r>
              <a:rPr lang="en-US" sz="1400" dirty="0" smtClean="0">
                <a:solidFill>
                  <a:srgbClr val="008000"/>
                </a:solidFill>
              </a:rPr>
              <a:t> min</a:t>
            </a:r>
            <a:endParaRPr lang="en-US" sz="1400" dirty="0">
              <a:solidFill>
                <a:srgbClr val="008000"/>
              </a:solidFill>
            </a:endParaRPr>
          </a:p>
        </p:txBody>
      </p:sp>
      <p:sp>
        <p:nvSpPr>
          <p:cNvPr id="2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4162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4" end="4"/>
                                            </p:txEl>
                                          </p:spTgt>
                                        </p:tgtEl>
                                        <p:attrNameLst>
                                          <p:attrName>style.visibility</p:attrName>
                                        </p:attrNameLst>
                                      </p:cBhvr>
                                      <p:to>
                                        <p:strVal val="visible"/>
                                      </p:to>
                                    </p:set>
                                    <p:animEffect transition="in" filter="dissolve">
                                      <p:cBhvr>
                                        <p:cTn id="22" dur="500"/>
                                        <p:tgtEl>
                                          <p:spTgt spid="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dissolve">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dissolve">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xEl>
                                              <p:pRg st="7" end="7"/>
                                            </p:txEl>
                                          </p:spTgt>
                                        </p:tgtEl>
                                        <p:attrNameLst>
                                          <p:attrName>style.visibility</p:attrName>
                                        </p:attrNameLst>
                                      </p:cBhvr>
                                      <p:to>
                                        <p:strVal val="visible"/>
                                      </p:to>
                                    </p:set>
                                    <p:animEffect transition="in" filter="dissolve">
                                      <p:cBhvr>
                                        <p:cTn id="37" dur="500"/>
                                        <p:tgtEl>
                                          <p:spTgt spid="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xEl>
                                              <p:pRg st="9" end="9"/>
                                            </p:txEl>
                                          </p:spTgt>
                                        </p:tgtEl>
                                        <p:attrNameLst>
                                          <p:attrName>style.visibility</p:attrName>
                                        </p:attrNameLst>
                                      </p:cBhvr>
                                      <p:to>
                                        <p:strVal val="visible"/>
                                      </p:to>
                                    </p:set>
                                    <p:animEffect transition="in" filter="dissolve">
                                      <p:cBhvr>
                                        <p:cTn id="42" dur="500"/>
                                        <p:tgtEl>
                                          <p:spTgt spid="4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2">
                                            <p:txEl>
                                              <p:pRg st="10" end="10"/>
                                            </p:txEl>
                                          </p:spTgt>
                                        </p:tgtEl>
                                        <p:attrNameLst>
                                          <p:attrName>style.visibility</p:attrName>
                                        </p:attrNameLst>
                                      </p:cBhvr>
                                      <p:to>
                                        <p:strVal val="visible"/>
                                      </p:to>
                                    </p:set>
                                    <p:animEffect transition="in" filter="dissolve">
                                      <p:cBhvr>
                                        <p:cTn id="47" dur="500"/>
                                        <p:tgtEl>
                                          <p:spTgt spid="4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xEl>
                                              <p:pRg st="11" end="11"/>
                                            </p:txEl>
                                          </p:spTgt>
                                        </p:tgtEl>
                                        <p:attrNameLst>
                                          <p:attrName>style.visibility</p:attrName>
                                        </p:attrNameLst>
                                      </p:cBhvr>
                                      <p:to>
                                        <p:strVal val="visible"/>
                                      </p:to>
                                    </p:set>
                                    <p:animEffect transition="in" filter="dissolve">
                                      <p:cBhvr>
                                        <p:cTn id="52" dur="500"/>
                                        <p:tgtEl>
                                          <p:spTgt spid="4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2">
                                            <p:txEl>
                                              <p:pRg st="12" end="12"/>
                                            </p:txEl>
                                          </p:spTgt>
                                        </p:tgtEl>
                                        <p:attrNameLst>
                                          <p:attrName>style.visibility</p:attrName>
                                        </p:attrNameLst>
                                      </p:cBhvr>
                                      <p:to>
                                        <p:strVal val="visible"/>
                                      </p:to>
                                    </p:set>
                                    <p:animEffect transition="in" filter="dissolve">
                                      <p:cBhvr>
                                        <p:cTn id="57" dur="500"/>
                                        <p:tgtEl>
                                          <p:spTgt spid="4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399" y="1143000"/>
            <a:ext cx="1066801" cy="1015663"/>
          </a:xfrm>
          <a:prstGeom prst="rect">
            <a:avLst/>
          </a:prstGeom>
          <a:solidFill>
            <a:srgbClr val="FF2B31"/>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Take</a:t>
            </a:r>
          </a:p>
          <a:p>
            <a:pPr>
              <a:spcBef>
                <a:spcPct val="50000"/>
              </a:spcBef>
            </a:pPr>
            <a:r>
              <a:rPr lang="en-US" sz="2400" dirty="0">
                <a:latin typeface="Book Antiqua" panose="02040602050305030304" pitchFamily="18" charset="0"/>
              </a:rPr>
              <a:t>order</a:t>
            </a:r>
          </a:p>
        </p:txBody>
      </p:sp>
      <p:sp>
        <p:nvSpPr>
          <p:cNvPr id="10244" name="Text Box 4"/>
          <p:cNvSpPr txBox="1">
            <a:spLocks noChangeArrowheads="1"/>
          </p:cNvSpPr>
          <p:nvPr/>
        </p:nvSpPr>
        <p:spPr bwMode="auto">
          <a:xfrm>
            <a:off x="1562100" y="1143000"/>
            <a:ext cx="10223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wash</a:t>
            </a:r>
          </a:p>
          <a:p>
            <a:r>
              <a:rPr lang="en-US" dirty="0"/>
              <a:t>mix</a:t>
            </a:r>
          </a:p>
        </p:txBody>
      </p:sp>
      <p:sp>
        <p:nvSpPr>
          <p:cNvPr id="10246" name="Text Box 6"/>
          <p:cNvSpPr txBox="1">
            <a:spLocks noChangeArrowheads="1"/>
          </p:cNvSpPr>
          <p:nvPr/>
        </p:nvSpPr>
        <p:spPr bwMode="auto">
          <a:xfrm>
            <a:off x="2960102" y="1143000"/>
            <a:ext cx="12636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spoon</a:t>
            </a:r>
          </a:p>
          <a:p>
            <a:endParaRPr lang="en-US" dirty="0"/>
          </a:p>
        </p:txBody>
      </p:sp>
      <p:sp>
        <p:nvSpPr>
          <p:cNvPr id="10247" name="Text Box 7"/>
          <p:cNvSpPr txBox="1">
            <a:spLocks noChangeArrowheads="1"/>
          </p:cNvSpPr>
          <p:nvPr/>
        </p:nvSpPr>
        <p:spPr bwMode="auto">
          <a:xfrm>
            <a:off x="4564539" y="1143000"/>
            <a:ext cx="947956" cy="1015663"/>
          </a:xfrm>
          <a:prstGeom prst="rect">
            <a:avLst/>
          </a:prstGeom>
          <a:solidFill>
            <a:srgbClr val="3D803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load</a:t>
            </a:r>
          </a:p>
          <a:p>
            <a:pPr>
              <a:spcBef>
                <a:spcPct val="50000"/>
              </a:spcBef>
            </a:pPr>
            <a:r>
              <a:rPr lang="en-US" sz="2400" dirty="0">
                <a:latin typeface="Book Antiqua" panose="02040602050305030304" pitchFamily="18" charset="0"/>
              </a:rPr>
              <a:t>&amp; set</a:t>
            </a:r>
          </a:p>
        </p:txBody>
      </p:sp>
      <p:sp>
        <p:nvSpPr>
          <p:cNvPr id="10248" name="Text Box 8"/>
          <p:cNvSpPr txBox="1">
            <a:spLocks noChangeArrowheads="1"/>
          </p:cNvSpPr>
          <p:nvPr/>
        </p:nvSpPr>
        <p:spPr bwMode="auto">
          <a:xfrm>
            <a:off x="8066906" y="2362200"/>
            <a:ext cx="848494"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400">
                <a:latin typeface="Book Antiqua" panose="02040602050305030304" pitchFamily="18" charset="0"/>
              </a:rPr>
              <a:t>cool</a:t>
            </a:r>
          </a:p>
          <a:p>
            <a:pPr>
              <a:spcBef>
                <a:spcPct val="50000"/>
              </a:spcBef>
            </a:pPr>
            <a:endParaRPr lang="en-US" sz="2400">
              <a:latin typeface="Book Antiqua" panose="02040602050305030304" pitchFamily="18" charset="0"/>
            </a:endParaRPr>
          </a:p>
        </p:txBody>
      </p:sp>
      <p:sp>
        <p:nvSpPr>
          <p:cNvPr id="10249" name="Text Box 9"/>
          <p:cNvSpPr txBox="1">
            <a:spLocks noChangeArrowheads="1"/>
          </p:cNvSpPr>
          <p:nvPr/>
        </p:nvSpPr>
        <p:spPr bwMode="auto">
          <a:xfrm>
            <a:off x="5791200" y="1143000"/>
            <a:ext cx="1066433" cy="1015663"/>
          </a:xfrm>
          <a:prstGeom prst="rect">
            <a:avLst/>
          </a:prstGeom>
          <a:solidFill>
            <a:srgbClr val="3A7FF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bake</a:t>
            </a:r>
          </a:p>
          <a:p>
            <a:pPr>
              <a:spcBef>
                <a:spcPct val="50000"/>
              </a:spcBef>
            </a:pPr>
            <a:endParaRPr lang="en-US" sz="2400" dirty="0">
              <a:latin typeface="Book Antiqua" panose="02040602050305030304" pitchFamily="18" charset="0"/>
            </a:endParaRPr>
          </a:p>
        </p:txBody>
      </p:sp>
      <p:sp>
        <p:nvSpPr>
          <p:cNvPr id="10256" name="Text Box 16"/>
          <p:cNvSpPr txBox="1">
            <a:spLocks noChangeArrowheads="1"/>
          </p:cNvSpPr>
          <p:nvPr/>
        </p:nvSpPr>
        <p:spPr bwMode="auto">
          <a:xfrm>
            <a:off x="7157854" y="1142999"/>
            <a:ext cx="1251952"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unload</a:t>
            </a:r>
          </a:p>
          <a:p>
            <a:endParaRPr lang="en-US" dirty="0"/>
          </a:p>
        </p:txBody>
      </p:sp>
      <p:sp>
        <p:nvSpPr>
          <p:cNvPr id="10258" name="Text Box 18"/>
          <p:cNvSpPr txBox="1">
            <a:spLocks noChangeArrowheads="1"/>
          </p:cNvSpPr>
          <p:nvPr/>
        </p:nvSpPr>
        <p:spPr bwMode="auto">
          <a:xfrm>
            <a:off x="8014903" y="3662512"/>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pack</a:t>
            </a:r>
          </a:p>
          <a:p>
            <a:endParaRPr lang="en-US" dirty="0"/>
          </a:p>
        </p:txBody>
      </p:sp>
      <p:sp>
        <p:nvSpPr>
          <p:cNvPr id="10262" name="Text Box 22"/>
          <p:cNvSpPr txBox="1">
            <a:spLocks noChangeArrowheads="1"/>
          </p:cNvSpPr>
          <p:nvPr/>
        </p:nvSpPr>
        <p:spPr bwMode="auto">
          <a:xfrm>
            <a:off x="8014903" y="4937255"/>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get</a:t>
            </a:r>
          </a:p>
          <a:p>
            <a:r>
              <a:rPr lang="en-US" dirty="0"/>
              <a:t>pay</a:t>
            </a:r>
          </a:p>
        </p:txBody>
      </p:sp>
      <p:sp>
        <p:nvSpPr>
          <p:cNvPr id="10281" name="Text Box 41"/>
          <p:cNvSpPr txBox="1">
            <a:spLocks noChangeArrowheads="1"/>
          </p:cNvSpPr>
          <p:nvPr/>
        </p:nvSpPr>
        <p:spPr bwMode="auto">
          <a:xfrm>
            <a:off x="-14922" y="76200"/>
            <a:ext cx="9311322" cy="646331"/>
          </a:xfrm>
          <a:prstGeom prst="rect">
            <a:avLst/>
          </a:prstGeom>
          <a:noFill/>
          <a:ln w="9525">
            <a:noFill/>
            <a:miter lim="800000"/>
            <a:headEnd/>
            <a:tailEnd/>
          </a:ln>
          <a:effectLst/>
        </p:spPr>
        <p:txBody>
          <a:bodyPr wrap="square">
            <a:spAutoFit/>
          </a:bodyPr>
          <a:lstStyle/>
          <a:p>
            <a:pPr eaLnBrk="1" hangingPunct="1"/>
            <a:r>
              <a:rPr lang="en-US" sz="3600" dirty="0" smtClean="0">
                <a:latin typeface="Impact" pitchFamily="34" charset="0"/>
                <a:ea typeface="ＭＳ Ｐゴシック" pitchFamily="-65" charset="-128"/>
                <a:cs typeface="Impact" pitchFamily="34" charset="0"/>
              </a:rPr>
              <a:t>Unit load, capacity, process capacity</a:t>
            </a:r>
            <a:r>
              <a:rPr lang="en-US" sz="3200" dirty="0" smtClean="0">
                <a:latin typeface="Impact" pitchFamily="34" charset="0"/>
                <a:ea typeface="ＭＳ Ｐゴシック" pitchFamily="-65" charset="-128"/>
                <a:cs typeface="Impact" pitchFamily="34" charset="0"/>
              </a:rPr>
              <a:t>. </a:t>
            </a:r>
            <a:endParaRPr lang="en-US" sz="3200" dirty="0">
              <a:latin typeface="Impact" pitchFamily="34" charset="0"/>
              <a:ea typeface="ＭＳ Ｐゴシック" pitchFamily="-65" charset="-128"/>
              <a:cs typeface="Impact" pitchFamily="34" charset="0"/>
            </a:endParaRPr>
          </a:p>
        </p:txBody>
      </p:sp>
      <p:sp>
        <p:nvSpPr>
          <p:cNvPr id="42" name="Text Box 43"/>
          <p:cNvSpPr txBox="1">
            <a:spLocks noChangeArrowheads="1"/>
          </p:cNvSpPr>
          <p:nvPr/>
        </p:nvSpPr>
        <p:spPr bwMode="auto">
          <a:xfrm>
            <a:off x="10048" y="2590800"/>
            <a:ext cx="8382000" cy="3919022"/>
          </a:xfrm>
          <a:prstGeom prst="rect">
            <a:avLst/>
          </a:prstGeom>
          <a:noFill/>
          <a:ln w="9525">
            <a:noFill/>
            <a:miter lim="800000"/>
            <a:headEnd/>
            <a:tailEnd/>
          </a:ln>
          <a:effectLst/>
        </p:spPr>
        <p:txBody>
          <a:bodyPr wrap="square">
            <a:spAutoFit/>
          </a:bodyPr>
          <a:lstStyle/>
          <a:p>
            <a:pPr>
              <a:lnSpc>
                <a:spcPct val="90000"/>
              </a:lnSpc>
            </a:pPr>
            <a:r>
              <a:rPr lang="en-US" sz="2000" b="1" dirty="0" smtClean="0">
                <a:latin typeface="Book Antiqua" panose="02040602050305030304" pitchFamily="18" charset="0"/>
              </a:rPr>
              <a:t>Unit</a:t>
            </a:r>
            <a:r>
              <a:rPr lang="en-US" sz="2000" dirty="0" smtClean="0">
                <a:latin typeface="Book Antiqua" panose="02040602050305030304" pitchFamily="18" charset="0"/>
              </a:rPr>
              <a:t> </a:t>
            </a:r>
            <a:r>
              <a:rPr lang="en-US" sz="2000" b="1" dirty="0" smtClean="0">
                <a:latin typeface="Book Antiqua" panose="02040602050305030304" pitchFamily="18" charset="0"/>
              </a:rPr>
              <a:t>load </a:t>
            </a:r>
            <a:r>
              <a:rPr lang="en-US" sz="2000" dirty="0" smtClean="0">
                <a:latin typeface="Book Antiqua" panose="02040602050305030304" pitchFamily="18" charset="0"/>
              </a:rPr>
              <a:t>for each resource: </a:t>
            </a:r>
            <a:endParaRPr lang="en-US" sz="2000" dirty="0">
              <a:latin typeface="Book Antiqua" panose="02040602050305030304" pitchFamily="18" charset="0"/>
            </a:endParaRPr>
          </a:p>
          <a:p>
            <a:pPr>
              <a:lnSpc>
                <a:spcPct val="90000"/>
              </a:lnSpc>
            </a:pPr>
            <a:r>
              <a:rPr lang="en-US" sz="2000" dirty="0" smtClean="0">
                <a:solidFill>
                  <a:srgbClr val="008000"/>
                </a:solidFill>
                <a:latin typeface="Book Antiqua" panose="02040602050305030304" pitchFamily="18" charset="0"/>
              </a:rPr>
              <a:t>Hansen = 2 + 3 + 1 =</a:t>
            </a:r>
            <a:r>
              <a:rPr lang="en-US" sz="2000" dirty="0">
                <a:solidFill>
                  <a:srgbClr val="008000"/>
                </a:solidFill>
                <a:latin typeface="Book Antiqua" panose="02040602050305030304" pitchFamily="18" charset="0"/>
              </a:rPr>
              <a:t> </a:t>
            </a:r>
            <a:r>
              <a:rPr lang="en-US" sz="2000" dirty="0" smtClean="0">
                <a:solidFill>
                  <a:srgbClr val="008000"/>
                </a:solidFill>
                <a:latin typeface="Book Antiqua" panose="02040602050305030304" pitchFamily="18" charset="0"/>
              </a:rPr>
              <a:t>6 min/unit	. </a:t>
            </a:r>
          </a:p>
          <a:p>
            <a:pPr marL="342900" indent="-342900">
              <a:lnSpc>
                <a:spcPct val="90000"/>
              </a:lnSpc>
            </a:pPr>
            <a:r>
              <a:rPr lang="en-US" sz="2000" dirty="0" smtClean="0">
                <a:solidFill>
                  <a:srgbClr val="FF0000"/>
                </a:solidFill>
                <a:latin typeface="Book Antiqua" panose="02040602050305030304" pitchFamily="18" charset="0"/>
              </a:rPr>
              <a:t>Prof. </a:t>
            </a:r>
            <a:r>
              <a:rPr lang="en-US" sz="2000" dirty="0">
                <a:solidFill>
                  <a:srgbClr val="FF0000"/>
                </a:solidFill>
                <a:latin typeface="Book Antiqua" panose="02040602050305030304" pitchFamily="18" charset="0"/>
              </a:rPr>
              <a:t>= </a:t>
            </a:r>
            <a:r>
              <a:rPr lang="en-US" sz="2000" dirty="0" smtClean="0">
                <a:solidFill>
                  <a:srgbClr val="FF0000"/>
                </a:solidFill>
                <a:latin typeface="Book Antiqua" panose="02040602050305030304" pitchFamily="18" charset="0"/>
              </a:rPr>
              <a:t>7 + </a:t>
            </a:r>
            <a:r>
              <a:rPr lang="en-US" sz="2000" dirty="0">
                <a:solidFill>
                  <a:srgbClr val="FF0000"/>
                </a:solidFill>
                <a:latin typeface="Book Antiqua" panose="02040602050305030304" pitchFamily="18" charset="0"/>
              </a:rPr>
              <a:t>3</a:t>
            </a:r>
            <a:r>
              <a:rPr lang="en-US" sz="2000" dirty="0" smtClean="0">
                <a:solidFill>
                  <a:srgbClr val="FF0000"/>
                </a:solidFill>
                <a:latin typeface="Book Antiqua" panose="02040602050305030304" pitchFamily="18" charset="0"/>
              </a:rPr>
              <a:t> </a:t>
            </a:r>
            <a:r>
              <a:rPr lang="en-US" sz="2000" dirty="0">
                <a:solidFill>
                  <a:srgbClr val="FF0000"/>
                </a:solidFill>
                <a:latin typeface="Book Antiqua" panose="02040602050305030304" pitchFamily="18" charset="0"/>
              </a:rPr>
              <a:t>= </a:t>
            </a:r>
            <a:r>
              <a:rPr lang="en-US" sz="2000" dirty="0" smtClean="0">
                <a:solidFill>
                  <a:srgbClr val="FF0000"/>
                </a:solidFill>
                <a:latin typeface="Book Antiqua" panose="02040602050305030304" pitchFamily="18" charset="0"/>
              </a:rPr>
              <a:t>10 </a:t>
            </a:r>
            <a:r>
              <a:rPr lang="en-US" sz="2000" dirty="0">
                <a:solidFill>
                  <a:srgbClr val="FF0000"/>
                </a:solidFill>
                <a:latin typeface="Book Antiqua" panose="02040602050305030304" pitchFamily="18" charset="0"/>
              </a:rPr>
              <a:t>min/</a:t>
            </a:r>
            <a:r>
              <a:rPr lang="en-US" sz="2000" dirty="0" smtClean="0">
                <a:solidFill>
                  <a:srgbClr val="FF0000"/>
                </a:solidFill>
                <a:latin typeface="Book Antiqua" panose="02040602050305030304" pitchFamily="18" charset="0"/>
              </a:rPr>
              <a:t>unit. </a:t>
            </a:r>
            <a:endParaRPr lang="en-US" sz="2000" dirty="0">
              <a:solidFill>
                <a:srgbClr val="FF0000"/>
              </a:solidFill>
              <a:latin typeface="Book Antiqua" panose="02040602050305030304" pitchFamily="18" charset="0"/>
            </a:endParaRPr>
          </a:p>
          <a:p>
            <a:pPr marL="342900" indent="-342900">
              <a:lnSpc>
                <a:spcPct val="90000"/>
              </a:lnSpc>
            </a:pPr>
            <a:r>
              <a:rPr lang="en-US" sz="2000" dirty="0" smtClean="0">
                <a:solidFill>
                  <a:srgbClr val="0000FF"/>
                </a:solidFill>
                <a:latin typeface="Book Antiqua" panose="02040602050305030304" pitchFamily="18" charset="0"/>
              </a:rPr>
              <a:t>Oven </a:t>
            </a:r>
            <a:r>
              <a:rPr lang="en-US" sz="2000" dirty="0">
                <a:solidFill>
                  <a:srgbClr val="0000FF"/>
                </a:solidFill>
                <a:latin typeface="Book Antiqua" panose="02040602050305030304" pitchFamily="18" charset="0"/>
              </a:rPr>
              <a:t>= </a:t>
            </a:r>
            <a:r>
              <a:rPr lang="en-US" sz="2000" dirty="0" smtClean="0">
                <a:solidFill>
                  <a:srgbClr val="0000FF"/>
                </a:solidFill>
                <a:latin typeface="Book Antiqua" panose="02040602050305030304" pitchFamily="18" charset="0"/>
              </a:rPr>
              <a:t>2 + 13 </a:t>
            </a:r>
            <a:r>
              <a:rPr lang="en-US" sz="2000" dirty="0">
                <a:solidFill>
                  <a:srgbClr val="0000FF"/>
                </a:solidFill>
                <a:latin typeface="Book Antiqua" panose="02040602050305030304" pitchFamily="18" charset="0"/>
              </a:rPr>
              <a:t>= </a:t>
            </a:r>
            <a:r>
              <a:rPr lang="en-US" sz="2000" dirty="0" smtClean="0">
                <a:solidFill>
                  <a:srgbClr val="0000FF"/>
                </a:solidFill>
                <a:latin typeface="Book Antiqua" panose="02040602050305030304" pitchFamily="18" charset="0"/>
              </a:rPr>
              <a:t>15 </a:t>
            </a:r>
            <a:r>
              <a:rPr lang="en-US" sz="2000" dirty="0">
                <a:solidFill>
                  <a:srgbClr val="0000FF"/>
                </a:solidFill>
                <a:latin typeface="Book Antiqua" panose="02040602050305030304" pitchFamily="18" charset="0"/>
              </a:rPr>
              <a:t>min/</a:t>
            </a:r>
            <a:r>
              <a:rPr lang="en-US" sz="2000" dirty="0" smtClean="0">
                <a:solidFill>
                  <a:srgbClr val="0000FF"/>
                </a:solidFill>
                <a:latin typeface="Book Antiqua" panose="02040602050305030304" pitchFamily="18" charset="0"/>
              </a:rPr>
              <a:t>unit. </a:t>
            </a:r>
          </a:p>
          <a:p>
            <a:pPr marL="342900" indent="-342900">
              <a:lnSpc>
                <a:spcPct val="50000"/>
              </a:lnSpc>
            </a:pPr>
            <a:endParaRPr lang="en-US" sz="2000" dirty="0" smtClean="0">
              <a:solidFill>
                <a:srgbClr val="0070C0"/>
              </a:solidFill>
              <a:latin typeface="Book Antiqua" panose="02040602050305030304" pitchFamily="18" charset="0"/>
            </a:endParaRPr>
          </a:p>
          <a:p>
            <a:pPr marL="342900" indent="-342900">
              <a:lnSpc>
                <a:spcPct val="90000"/>
              </a:lnSpc>
            </a:pPr>
            <a:r>
              <a:rPr lang="en-US" sz="2000" b="1" dirty="0">
                <a:latin typeface="Book Antiqua" panose="02040602050305030304" pitchFamily="18" charset="0"/>
              </a:rPr>
              <a:t>C</a:t>
            </a:r>
            <a:r>
              <a:rPr lang="en-US" sz="2000" b="1" dirty="0" smtClean="0">
                <a:latin typeface="Book Antiqua" panose="02040602050305030304" pitchFamily="18" charset="0"/>
              </a:rPr>
              <a:t>apacity</a:t>
            </a:r>
            <a:r>
              <a:rPr lang="en-US" sz="2000" dirty="0" smtClean="0">
                <a:latin typeface="Book Antiqua" panose="02040602050305030304" pitchFamily="18" charset="0"/>
              </a:rPr>
              <a:t> for </a:t>
            </a:r>
            <a:r>
              <a:rPr lang="en-US" sz="2000" dirty="0">
                <a:latin typeface="Book Antiqua" panose="02040602050305030304" pitchFamily="18" charset="0"/>
              </a:rPr>
              <a:t>each </a:t>
            </a:r>
            <a:r>
              <a:rPr lang="en-US" sz="2000" dirty="0" smtClean="0">
                <a:latin typeface="Book Antiqua" panose="02040602050305030304" pitchFamily="18" charset="0"/>
              </a:rPr>
              <a:t>resource:</a:t>
            </a:r>
            <a:endParaRPr lang="en-US" sz="2000" dirty="0">
              <a:latin typeface="Book Antiqua" panose="02040602050305030304" pitchFamily="18" charset="0"/>
            </a:endParaRPr>
          </a:p>
          <a:p>
            <a:pPr marL="342900" indent="-342900">
              <a:lnSpc>
                <a:spcPct val="90000"/>
              </a:lnSpc>
            </a:pPr>
            <a:r>
              <a:rPr lang="en-US" sz="2000" dirty="0" smtClean="0">
                <a:solidFill>
                  <a:srgbClr val="008000"/>
                </a:solidFill>
                <a:latin typeface="Book Antiqua" panose="02040602050305030304" pitchFamily="18" charset="0"/>
              </a:rPr>
              <a:t>Hansen = 60/6 = 10 orders/hour. </a:t>
            </a:r>
          </a:p>
          <a:p>
            <a:pPr marL="342900" indent="-342900">
              <a:lnSpc>
                <a:spcPct val="90000"/>
              </a:lnSpc>
            </a:pPr>
            <a:r>
              <a:rPr lang="en-US" sz="2000" dirty="0" smtClean="0">
                <a:solidFill>
                  <a:srgbClr val="FF0000"/>
                </a:solidFill>
                <a:latin typeface="Book Antiqua" panose="02040602050305030304" pitchFamily="18" charset="0"/>
              </a:rPr>
              <a:t>Kristen </a:t>
            </a:r>
            <a:r>
              <a:rPr lang="en-US" sz="2000" dirty="0">
                <a:solidFill>
                  <a:srgbClr val="FF0000"/>
                </a:solidFill>
                <a:latin typeface="Book Antiqua" panose="02040602050305030304" pitchFamily="18" charset="0"/>
              </a:rPr>
              <a:t>= 60</a:t>
            </a:r>
            <a:r>
              <a:rPr lang="en-US" sz="2000" dirty="0" smtClean="0">
                <a:solidFill>
                  <a:srgbClr val="FF0000"/>
                </a:solidFill>
                <a:latin typeface="Book Antiqua" panose="02040602050305030304" pitchFamily="18" charset="0"/>
              </a:rPr>
              <a:t>/10 = 6 </a:t>
            </a:r>
            <a:r>
              <a:rPr lang="en-US" sz="2000" dirty="0">
                <a:solidFill>
                  <a:srgbClr val="FF0000"/>
                </a:solidFill>
                <a:latin typeface="Book Antiqua" panose="02040602050305030304" pitchFamily="18" charset="0"/>
              </a:rPr>
              <a:t>orders/</a:t>
            </a:r>
            <a:r>
              <a:rPr lang="en-US" sz="2000" dirty="0" smtClean="0">
                <a:solidFill>
                  <a:srgbClr val="FF0000"/>
                </a:solidFill>
                <a:latin typeface="Book Antiqua" panose="02040602050305030304" pitchFamily="18" charset="0"/>
              </a:rPr>
              <a:t>hour. </a:t>
            </a:r>
            <a:endParaRPr lang="en-US" sz="2000" dirty="0">
              <a:solidFill>
                <a:srgbClr val="FF0000"/>
              </a:solidFill>
              <a:latin typeface="Book Antiqua" panose="02040602050305030304" pitchFamily="18" charset="0"/>
            </a:endParaRPr>
          </a:p>
          <a:p>
            <a:pPr marL="342900" indent="-342900">
              <a:lnSpc>
                <a:spcPct val="90000"/>
              </a:lnSpc>
            </a:pPr>
            <a:r>
              <a:rPr lang="en-US" sz="2000" dirty="0" smtClean="0">
                <a:solidFill>
                  <a:srgbClr val="0000FF"/>
                </a:solidFill>
                <a:latin typeface="Book Antiqua" panose="02040602050305030304" pitchFamily="18" charset="0"/>
              </a:rPr>
              <a:t>Oven </a:t>
            </a:r>
            <a:r>
              <a:rPr lang="en-US" sz="2000" dirty="0">
                <a:solidFill>
                  <a:srgbClr val="0000FF"/>
                </a:solidFill>
                <a:latin typeface="Book Antiqua" panose="02040602050305030304" pitchFamily="18" charset="0"/>
              </a:rPr>
              <a:t>= 60/</a:t>
            </a:r>
            <a:r>
              <a:rPr lang="en-US" sz="2000" dirty="0" smtClean="0">
                <a:solidFill>
                  <a:srgbClr val="0000FF"/>
                </a:solidFill>
                <a:latin typeface="Book Antiqua" panose="02040602050305030304" pitchFamily="18" charset="0"/>
              </a:rPr>
              <a:t>15 </a:t>
            </a:r>
            <a:r>
              <a:rPr lang="en-US" sz="2000" dirty="0">
                <a:solidFill>
                  <a:srgbClr val="0000FF"/>
                </a:solidFill>
                <a:latin typeface="Book Antiqua" panose="02040602050305030304" pitchFamily="18" charset="0"/>
              </a:rPr>
              <a:t>= </a:t>
            </a:r>
            <a:r>
              <a:rPr lang="en-US" sz="2000" dirty="0" smtClean="0">
                <a:solidFill>
                  <a:srgbClr val="0000FF"/>
                </a:solidFill>
                <a:latin typeface="Book Antiqua" panose="02040602050305030304" pitchFamily="18" charset="0"/>
              </a:rPr>
              <a:t>4 </a:t>
            </a:r>
            <a:r>
              <a:rPr lang="en-US" sz="2000" dirty="0">
                <a:solidFill>
                  <a:srgbClr val="0000FF"/>
                </a:solidFill>
                <a:latin typeface="Book Antiqua" panose="02040602050305030304" pitchFamily="18" charset="0"/>
              </a:rPr>
              <a:t>orders/hour min</a:t>
            </a:r>
            <a:r>
              <a:rPr lang="en-US" sz="2000" dirty="0" smtClean="0">
                <a:solidFill>
                  <a:srgbClr val="0000FF"/>
                </a:solidFill>
                <a:latin typeface="Book Antiqua" panose="02040602050305030304" pitchFamily="18" charset="0"/>
              </a:rPr>
              <a:t>.</a:t>
            </a:r>
          </a:p>
          <a:p>
            <a:pPr marL="342900" indent="-342900">
              <a:lnSpc>
                <a:spcPct val="50000"/>
              </a:lnSpc>
            </a:pPr>
            <a:r>
              <a:rPr lang="en-US" sz="2000" dirty="0" smtClean="0">
                <a:solidFill>
                  <a:srgbClr val="0070C0"/>
                </a:solidFill>
                <a:latin typeface="Book Antiqua" panose="02040602050305030304" pitchFamily="18" charset="0"/>
              </a:rPr>
              <a:t> </a:t>
            </a:r>
          </a:p>
          <a:p>
            <a:pPr marL="342900" indent="-342900">
              <a:lnSpc>
                <a:spcPct val="90000"/>
              </a:lnSpc>
            </a:pPr>
            <a:r>
              <a:rPr lang="en-US" sz="2000" b="1" dirty="0" smtClean="0">
                <a:latin typeface="Book Antiqua" panose="02040602050305030304" pitchFamily="18" charset="0"/>
              </a:rPr>
              <a:t>Process capacity </a:t>
            </a:r>
            <a:r>
              <a:rPr lang="en-US" sz="2000" dirty="0" smtClean="0">
                <a:latin typeface="Book Antiqua" panose="02040602050305030304" pitchFamily="18" charset="0"/>
              </a:rPr>
              <a:t>per hour:</a:t>
            </a:r>
          </a:p>
          <a:p>
            <a:pPr marL="342900" indent="-342900">
              <a:lnSpc>
                <a:spcPct val="90000"/>
              </a:lnSpc>
            </a:pPr>
            <a:r>
              <a:rPr lang="en-US" sz="2000" dirty="0" smtClean="0">
                <a:latin typeface="Book Antiqua" panose="02040602050305030304" pitchFamily="18" charset="0"/>
              </a:rPr>
              <a:t>The</a:t>
            </a:r>
            <a:r>
              <a:rPr lang="en-US" sz="2000" dirty="0" smtClean="0">
                <a:solidFill>
                  <a:srgbClr val="1F497D"/>
                </a:solidFill>
                <a:latin typeface="Book Antiqua" panose="02040602050305030304" pitchFamily="18" charset="0"/>
              </a:rPr>
              <a:t> </a:t>
            </a:r>
            <a:r>
              <a:rPr lang="en-US" sz="2000" dirty="0" smtClean="0">
                <a:solidFill>
                  <a:srgbClr val="0000FF"/>
                </a:solidFill>
                <a:latin typeface="Book Antiqua" panose="02040602050305030304" pitchFamily="18" charset="0"/>
              </a:rPr>
              <a:t>oven</a:t>
            </a:r>
            <a:r>
              <a:rPr lang="en-US" sz="2000" dirty="0" smtClean="0">
                <a:solidFill>
                  <a:srgbClr val="1F497D"/>
                </a:solidFill>
                <a:latin typeface="Book Antiqua" panose="02040602050305030304" pitchFamily="18" charset="0"/>
              </a:rPr>
              <a:t> </a:t>
            </a:r>
            <a:r>
              <a:rPr lang="en-US" sz="2000" dirty="0" smtClean="0">
                <a:latin typeface="Book Antiqua" panose="02040602050305030304" pitchFamily="18" charset="0"/>
              </a:rPr>
              <a:t>is the theoretical bottleneck. </a:t>
            </a:r>
            <a:endParaRPr lang="en-US" sz="2000" b="1" dirty="0" smtClean="0">
              <a:latin typeface="Book Antiqua" panose="02040602050305030304" pitchFamily="18" charset="0"/>
            </a:endParaRPr>
          </a:p>
          <a:p>
            <a:pPr marL="342900" indent="-342900">
              <a:lnSpc>
                <a:spcPct val="90000"/>
              </a:lnSpc>
            </a:pPr>
            <a:r>
              <a:rPr lang="en-US" sz="2000" dirty="0" smtClean="0">
                <a:latin typeface="Book Antiqua" panose="02040602050305030304" pitchFamily="18" charset="0"/>
              </a:rPr>
              <a:t>Therefore, process capacity </a:t>
            </a:r>
            <a:r>
              <a:rPr lang="en-US" sz="2000" dirty="0">
                <a:latin typeface="Book Antiqua" panose="02040602050305030304" pitchFamily="18" charset="0"/>
              </a:rPr>
              <a:t>= </a:t>
            </a:r>
            <a:r>
              <a:rPr lang="en-US" sz="2000" dirty="0" smtClean="0">
                <a:solidFill>
                  <a:srgbClr val="0000FF"/>
                </a:solidFill>
                <a:latin typeface="Book Antiqua" panose="02040602050305030304" pitchFamily="18" charset="0"/>
              </a:rPr>
              <a:t>4 orders </a:t>
            </a:r>
            <a:r>
              <a:rPr lang="en-US" sz="2000" dirty="0" smtClean="0">
                <a:latin typeface="Book Antiqua" panose="02040602050305030304" pitchFamily="18" charset="0"/>
              </a:rPr>
              <a:t>of </a:t>
            </a:r>
            <a:r>
              <a:rPr lang="en-US" sz="2000" dirty="0">
                <a:latin typeface="Book Antiqua" panose="02040602050305030304" pitchFamily="18" charset="0"/>
              </a:rPr>
              <a:t>1 dozen/hr. </a:t>
            </a:r>
            <a:endParaRPr lang="en-US" sz="2000" dirty="0" smtClean="0">
              <a:latin typeface="Book Antiqua" panose="02040602050305030304" pitchFamily="18" charset="0"/>
            </a:endParaRPr>
          </a:p>
          <a:p>
            <a:pPr marL="342900" indent="-342900">
              <a:lnSpc>
                <a:spcPct val="50000"/>
              </a:lnSpc>
            </a:pPr>
            <a:endParaRPr lang="en-US" sz="2000" u="sng" dirty="0" smtClean="0">
              <a:latin typeface="Book Antiqua" panose="02040602050305030304" pitchFamily="18" charset="0"/>
            </a:endParaRPr>
          </a:p>
          <a:p>
            <a:pPr marL="342900" indent="-342900">
              <a:lnSpc>
                <a:spcPct val="80000"/>
              </a:lnSpc>
            </a:pPr>
            <a:r>
              <a:rPr lang="en-US" sz="2000" b="1" u="sng" dirty="0" smtClean="0">
                <a:latin typeface="Book Antiqua" panose="02040602050305030304" pitchFamily="18" charset="0"/>
              </a:rPr>
              <a:t>Next:</a:t>
            </a:r>
            <a:r>
              <a:rPr lang="en-US" sz="2000" u="sng" dirty="0" smtClean="0">
                <a:latin typeface="Book Antiqua" panose="02040602050305030304" pitchFamily="18" charset="0"/>
              </a:rPr>
              <a:t> How many </a:t>
            </a:r>
            <a:r>
              <a:rPr lang="en-US" sz="2000" b="1" u="sng" dirty="0" smtClean="0">
                <a:latin typeface="Book Antiqua" panose="02040602050305030304" pitchFamily="18" charset="0"/>
              </a:rPr>
              <a:t>batches</a:t>
            </a:r>
            <a:r>
              <a:rPr lang="en-US" sz="2000" u="sng" dirty="0" smtClean="0">
                <a:latin typeface="Book Antiqua" panose="02040602050305030304" pitchFamily="18" charset="0"/>
              </a:rPr>
              <a:t> can be produced in an </a:t>
            </a:r>
            <a:r>
              <a:rPr lang="en-US" sz="2000" b="1" u="sng" dirty="0" smtClean="0">
                <a:latin typeface="Book Antiqua" panose="02040602050305030304" pitchFamily="18" charset="0"/>
              </a:rPr>
              <a:t>8 hour day</a:t>
            </a:r>
            <a:r>
              <a:rPr lang="en-US" sz="2000" u="sng" dirty="0" smtClean="0">
                <a:latin typeface="Book Antiqua" panose="02040602050305030304" pitchFamily="18" charset="0"/>
              </a:rPr>
              <a:t>? </a:t>
            </a:r>
            <a:r>
              <a:rPr lang="en-US" sz="2000" u="sng" dirty="0" smtClean="0">
                <a:solidFill>
                  <a:srgbClr val="0000FF"/>
                </a:solidFill>
                <a:latin typeface="Book Antiqua" panose="02040602050305030304" pitchFamily="18" charset="0"/>
              </a:rPr>
              <a:t>4</a:t>
            </a:r>
            <a:r>
              <a:rPr lang="en-US" sz="2000" u="sng" dirty="0" smtClean="0">
                <a:latin typeface="Book Antiqua" panose="02040602050305030304" pitchFamily="18" charset="0"/>
              </a:rPr>
              <a:t> </a:t>
            </a:r>
            <a:r>
              <a:rPr lang="en-US" sz="2000" u="sng" dirty="0" smtClean="0">
                <a:solidFill>
                  <a:srgbClr val="0000FF"/>
                </a:solidFill>
                <a:latin typeface="Book Antiqua" panose="02040602050305030304" pitchFamily="18" charset="0"/>
              </a:rPr>
              <a:t>x 8 = 32</a:t>
            </a:r>
            <a:r>
              <a:rPr lang="en-US" sz="2000" u="sng" dirty="0" smtClean="0">
                <a:latin typeface="Book Antiqua" panose="02040602050305030304" pitchFamily="18" charset="0"/>
              </a:rPr>
              <a:t>?</a:t>
            </a:r>
            <a:endParaRPr lang="en-US" sz="2000" b="1" u="sng" dirty="0" smtClean="0">
              <a:latin typeface="Book Antiqua" panose="02040602050305030304" pitchFamily="18" charset="0"/>
            </a:endParaRPr>
          </a:p>
        </p:txBody>
      </p:sp>
      <p:sp>
        <p:nvSpPr>
          <p:cNvPr id="5" name="TextBox 4"/>
          <p:cNvSpPr txBox="1"/>
          <p:nvPr/>
        </p:nvSpPr>
        <p:spPr>
          <a:xfrm>
            <a:off x="1722597" y="2248285"/>
            <a:ext cx="755779" cy="307777"/>
          </a:xfrm>
          <a:prstGeom prst="rect">
            <a:avLst/>
          </a:prstGeom>
          <a:noFill/>
        </p:spPr>
        <p:txBody>
          <a:bodyPr wrap="square" rtlCol="0">
            <a:spAutoFit/>
          </a:bodyPr>
          <a:lstStyle/>
          <a:p>
            <a:r>
              <a:rPr lang="en-US" sz="1400" dirty="0" smtClean="0">
                <a:solidFill>
                  <a:srgbClr val="FF0000"/>
                </a:solidFill>
              </a:rPr>
              <a:t>7 min</a:t>
            </a:r>
            <a:endParaRPr lang="en-US" sz="1400" dirty="0">
              <a:solidFill>
                <a:srgbClr val="FF0000"/>
              </a:solidFill>
            </a:endParaRPr>
          </a:p>
        </p:txBody>
      </p:sp>
      <p:sp>
        <p:nvSpPr>
          <p:cNvPr id="7" name="TextBox 6"/>
          <p:cNvSpPr txBox="1"/>
          <p:nvPr/>
        </p:nvSpPr>
        <p:spPr>
          <a:xfrm>
            <a:off x="3313811" y="2248285"/>
            <a:ext cx="726582" cy="307777"/>
          </a:xfrm>
          <a:prstGeom prst="rect">
            <a:avLst/>
          </a:prstGeom>
          <a:noFill/>
        </p:spPr>
        <p:txBody>
          <a:bodyPr wrap="square" rtlCol="0">
            <a:spAutoFit/>
          </a:bodyPr>
          <a:lstStyle/>
          <a:p>
            <a:r>
              <a:rPr lang="en-US" sz="1400" dirty="0">
                <a:solidFill>
                  <a:srgbClr val="FF0000"/>
                </a:solidFill>
              </a:rPr>
              <a:t>3</a:t>
            </a:r>
            <a:r>
              <a:rPr lang="en-US" sz="1400" dirty="0" smtClean="0">
                <a:solidFill>
                  <a:srgbClr val="FF0000"/>
                </a:solidFill>
              </a:rPr>
              <a:t> min</a:t>
            </a:r>
            <a:endParaRPr lang="en-US" sz="1400" dirty="0">
              <a:solidFill>
                <a:srgbClr val="FF0000"/>
              </a:solidFill>
            </a:endParaRPr>
          </a:p>
        </p:txBody>
      </p:sp>
      <p:sp>
        <p:nvSpPr>
          <p:cNvPr id="9" name="TextBox 8"/>
          <p:cNvSpPr txBox="1"/>
          <p:nvPr/>
        </p:nvSpPr>
        <p:spPr>
          <a:xfrm>
            <a:off x="4751294" y="2248285"/>
            <a:ext cx="789432" cy="307777"/>
          </a:xfrm>
          <a:prstGeom prst="rect">
            <a:avLst/>
          </a:prstGeom>
          <a:noFill/>
        </p:spPr>
        <p:txBody>
          <a:bodyPr wrap="square" rtlCol="0">
            <a:spAutoFit/>
          </a:bodyPr>
          <a:lstStyle/>
          <a:p>
            <a:r>
              <a:rPr lang="en-US" sz="1400" dirty="0">
                <a:solidFill>
                  <a:srgbClr val="008000"/>
                </a:solidFill>
              </a:rPr>
              <a:t>2</a:t>
            </a:r>
            <a:r>
              <a:rPr lang="en-US" sz="1400" dirty="0" smtClean="0">
                <a:solidFill>
                  <a:srgbClr val="008000"/>
                </a:solidFill>
              </a:rPr>
              <a:t> min</a:t>
            </a:r>
            <a:endParaRPr lang="en-US" sz="1400" dirty="0">
              <a:solidFill>
                <a:srgbClr val="008000"/>
              </a:solidFill>
            </a:endParaRPr>
          </a:p>
        </p:txBody>
      </p:sp>
      <p:sp>
        <p:nvSpPr>
          <p:cNvPr id="10" name="TextBox 9"/>
          <p:cNvSpPr txBox="1"/>
          <p:nvPr/>
        </p:nvSpPr>
        <p:spPr>
          <a:xfrm>
            <a:off x="5867400" y="2209800"/>
            <a:ext cx="1088475" cy="307777"/>
          </a:xfrm>
          <a:prstGeom prst="rect">
            <a:avLst/>
          </a:prstGeom>
          <a:noFill/>
        </p:spPr>
        <p:txBody>
          <a:bodyPr wrap="square" rtlCol="0">
            <a:spAutoFit/>
          </a:bodyPr>
          <a:lstStyle/>
          <a:p>
            <a:r>
              <a:rPr lang="en-US" sz="1400" dirty="0" smtClean="0">
                <a:solidFill>
                  <a:srgbClr val="0000FF"/>
                </a:solidFill>
              </a:rPr>
              <a:t>13 min</a:t>
            </a:r>
            <a:endParaRPr lang="en-US" sz="1400" dirty="0">
              <a:solidFill>
                <a:srgbClr val="0000FF"/>
              </a:solidFill>
            </a:endParaRPr>
          </a:p>
        </p:txBody>
      </p:sp>
      <p:sp>
        <p:nvSpPr>
          <p:cNvPr id="11" name="TextBox 10"/>
          <p:cNvSpPr txBox="1"/>
          <p:nvPr/>
        </p:nvSpPr>
        <p:spPr>
          <a:xfrm>
            <a:off x="7351059" y="2958353"/>
            <a:ext cx="595197" cy="307777"/>
          </a:xfrm>
          <a:prstGeom prst="rect">
            <a:avLst/>
          </a:prstGeom>
          <a:noFill/>
        </p:spPr>
        <p:txBody>
          <a:bodyPr wrap="none" rtlCol="0">
            <a:spAutoFit/>
          </a:bodyPr>
          <a:lstStyle/>
          <a:p>
            <a:r>
              <a:rPr lang="en-US" sz="1400" dirty="0" smtClean="0"/>
              <a:t>5 min</a:t>
            </a:r>
            <a:endParaRPr lang="en-US" sz="1400" dirty="0"/>
          </a:p>
        </p:txBody>
      </p:sp>
      <p:sp>
        <p:nvSpPr>
          <p:cNvPr id="12" name="TextBox 11"/>
          <p:cNvSpPr txBox="1"/>
          <p:nvPr/>
        </p:nvSpPr>
        <p:spPr>
          <a:xfrm>
            <a:off x="7351059" y="4123765"/>
            <a:ext cx="804373" cy="307777"/>
          </a:xfrm>
          <a:prstGeom prst="rect">
            <a:avLst/>
          </a:prstGeom>
          <a:noFill/>
        </p:spPr>
        <p:txBody>
          <a:bodyPr wrap="square" rtlCol="0">
            <a:spAutoFit/>
          </a:bodyPr>
          <a:lstStyle/>
          <a:p>
            <a:r>
              <a:rPr lang="en-US" sz="1400" dirty="0" smtClean="0">
                <a:solidFill>
                  <a:srgbClr val="008000"/>
                </a:solidFill>
              </a:rPr>
              <a:t>3 min</a:t>
            </a:r>
            <a:endParaRPr lang="en-US" sz="1400" dirty="0">
              <a:solidFill>
                <a:srgbClr val="008000"/>
              </a:solidFill>
            </a:endParaRPr>
          </a:p>
        </p:txBody>
      </p:sp>
      <p:sp>
        <p:nvSpPr>
          <p:cNvPr id="13" name="TextBox 12"/>
          <p:cNvSpPr txBox="1"/>
          <p:nvPr/>
        </p:nvSpPr>
        <p:spPr>
          <a:xfrm>
            <a:off x="7351060" y="5438588"/>
            <a:ext cx="908962" cy="307777"/>
          </a:xfrm>
          <a:prstGeom prst="rect">
            <a:avLst/>
          </a:prstGeom>
          <a:noFill/>
        </p:spPr>
        <p:txBody>
          <a:bodyPr wrap="square" rtlCol="0">
            <a:spAutoFit/>
          </a:bodyPr>
          <a:lstStyle/>
          <a:p>
            <a:r>
              <a:rPr lang="en-US" sz="1400" dirty="0">
                <a:solidFill>
                  <a:srgbClr val="008000"/>
                </a:solidFill>
              </a:rPr>
              <a:t>1</a:t>
            </a:r>
            <a:r>
              <a:rPr lang="en-US" sz="1400" dirty="0" smtClean="0">
                <a:solidFill>
                  <a:srgbClr val="008000"/>
                </a:solidFill>
              </a:rPr>
              <a:t> min</a:t>
            </a:r>
            <a:endParaRPr lang="en-US" sz="1400" dirty="0">
              <a:solidFill>
                <a:srgbClr val="008000"/>
              </a:solidFill>
            </a:endParaRPr>
          </a:p>
        </p:txBody>
      </p:sp>
      <p:sp>
        <p:nvSpPr>
          <p:cNvPr id="2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41691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ssolve">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dissolve">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dissolve">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xEl>
                                              <p:pRg st="7" end="7"/>
                                            </p:txEl>
                                          </p:spTgt>
                                        </p:tgtEl>
                                        <p:attrNameLst>
                                          <p:attrName>style.visibility</p:attrName>
                                        </p:attrNameLst>
                                      </p:cBhvr>
                                      <p:to>
                                        <p:strVal val="visible"/>
                                      </p:to>
                                    </p:set>
                                    <p:animEffect transition="in" filter="dissolve">
                                      <p:cBhvr>
                                        <p:cTn id="37" dur="500"/>
                                        <p:tgtEl>
                                          <p:spTgt spid="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xEl>
                                              <p:pRg st="8" end="8"/>
                                            </p:txEl>
                                          </p:spTgt>
                                        </p:tgtEl>
                                        <p:attrNameLst>
                                          <p:attrName>style.visibility</p:attrName>
                                        </p:attrNameLst>
                                      </p:cBhvr>
                                      <p:to>
                                        <p:strVal val="visible"/>
                                      </p:to>
                                    </p:set>
                                    <p:animEffect transition="in" filter="dissolve">
                                      <p:cBhvr>
                                        <p:cTn id="42" dur="500"/>
                                        <p:tgtEl>
                                          <p:spTgt spid="4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2">
                                            <p:txEl>
                                              <p:pRg st="9" end="9"/>
                                            </p:txEl>
                                          </p:spTgt>
                                        </p:tgtEl>
                                        <p:attrNameLst>
                                          <p:attrName>style.visibility</p:attrName>
                                        </p:attrNameLst>
                                      </p:cBhvr>
                                      <p:to>
                                        <p:strVal val="visible"/>
                                      </p:to>
                                    </p:set>
                                    <p:animEffect transition="in" filter="dissolve">
                                      <p:cBhvr>
                                        <p:cTn id="47" dur="500"/>
                                        <p:tgtEl>
                                          <p:spTgt spid="4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xEl>
                                              <p:pRg st="10" end="10"/>
                                            </p:txEl>
                                          </p:spTgt>
                                        </p:tgtEl>
                                        <p:attrNameLst>
                                          <p:attrName>style.visibility</p:attrName>
                                        </p:attrNameLst>
                                      </p:cBhvr>
                                      <p:to>
                                        <p:strVal val="visible"/>
                                      </p:to>
                                    </p:set>
                                    <p:animEffect transition="in" filter="dissolve">
                                      <p:cBhvr>
                                        <p:cTn id="52" dur="500"/>
                                        <p:tgtEl>
                                          <p:spTgt spid="4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2">
                                            <p:txEl>
                                              <p:pRg st="11" end="11"/>
                                            </p:txEl>
                                          </p:spTgt>
                                        </p:tgtEl>
                                        <p:attrNameLst>
                                          <p:attrName>style.visibility</p:attrName>
                                        </p:attrNameLst>
                                      </p:cBhvr>
                                      <p:to>
                                        <p:strVal val="visible"/>
                                      </p:to>
                                    </p:set>
                                    <p:animEffect transition="in" filter="dissolve">
                                      <p:cBhvr>
                                        <p:cTn id="57" dur="500"/>
                                        <p:tgtEl>
                                          <p:spTgt spid="4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2">
                                            <p:txEl>
                                              <p:pRg st="12" end="12"/>
                                            </p:txEl>
                                          </p:spTgt>
                                        </p:tgtEl>
                                        <p:attrNameLst>
                                          <p:attrName>style.visibility</p:attrName>
                                        </p:attrNameLst>
                                      </p:cBhvr>
                                      <p:to>
                                        <p:strVal val="visible"/>
                                      </p:to>
                                    </p:set>
                                    <p:animEffect transition="in" filter="dissolve">
                                      <p:cBhvr>
                                        <p:cTn id="62" dur="500"/>
                                        <p:tgtEl>
                                          <p:spTgt spid="42">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42">
                                            <p:txEl>
                                              <p:pRg st="14" end="14"/>
                                            </p:txEl>
                                          </p:spTgt>
                                        </p:tgtEl>
                                        <p:attrNameLst>
                                          <p:attrName>style.visibility</p:attrName>
                                        </p:attrNameLst>
                                      </p:cBhvr>
                                      <p:to>
                                        <p:strVal val="visible"/>
                                      </p:to>
                                    </p:set>
                                    <p:animEffect transition="in" filter="dissolve">
                                      <p:cBhvr>
                                        <p:cTn id="67" dur="500"/>
                                        <p:tgtEl>
                                          <p:spTgt spid="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399" y="1143000"/>
            <a:ext cx="1066801" cy="1015663"/>
          </a:xfrm>
          <a:prstGeom prst="rect">
            <a:avLst/>
          </a:prstGeom>
          <a:solidFill>
            <a:srgbClr val="FF2B31"/>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Take</a:t>
            </a:r>
          </a:p>
          <a:p>
            <a:pPr>
              <a:spcBef>
                <a:spcPct val="50000"/>
              </a:spcBef>
            </a:pPr>
            <a:r>
              <a:rPr lang="en-US" sz="2400" dirty="0">
                <a:latin typeface="Book Antiqua" panose="02040602050305030304" pitchFamily="18" charset="0"/>
              </a:rPr>
              <a:t>order</a:t>
            </a:r>
          </a:p>
        </p:txBody>
      </p:sp>
      <p:sp>
        <p:nvSpPr>
          <p:cNvPr id="10244" name="Text Box 4"/>
          <p:cNvSpPr txBox="1">
            <a:spLocks noChangeArrowheads="1"/>
          </p:cNvSpPr>
          <p:nvPr/>
        </p:nvSpPr>
        <p:spPr bwMode="auto">
          <a:xfrm>
            <a:off x="1562100" y="1143000"/>
            <a:ext cx="10223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wash</a:t>
            </a:r>
          </a:p>
          <a:p>
            <a:r>
              <a:rPr lang="en-US" dirty="0"/>
              <a:t>mix</a:t>
            </a:r>
          </a:p>
        </p:txBody>
      </p:sp>
      <p:sp>
        <p:nvSpPr>
          <p:cNvPr id="10246" name="Text Box 6"/>
          <p:cNvSpPr txBox="1">
            <a:spLocks noChangeArrowheads="1"/>
          </p:cNvSpPr>
          <p:nvPr/>
        </p:nvSpPr>
        <p:spPr bwMode="auto">
          <a:xfrm>
            <a:off x="2960102" y="1143000"/>
            <a:ext cx="12636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spoon</a:t>
            </a:r>
          </a:p>
          <a:p>
            <a:endParaRPr lang="en-US" dirty="0"/>
          </a:p>
        </p:txBody>
      </p:sp>
      <p:sp>
        <p:nvSpPr>
          <p:cNvPr id="10247" name="Text Box 7"/>
          <p:cNvSpPr txBox="1">
            <a:spLocks noChangeArrowheads="1"/>
          </p:cNvSpPr>
          <p:nvPr/>
        </p:nvSpPr>
        <p:spPr bwMode="auto">
          <a:xfrm>
            <a:off x="4564539" y="1143000"/>
            <a:ext cx="947956" cy="1015663"/>
          </a:xfrm>
          <a:prstGeom prst="rect">
            <a:avLst/>
          </a:prstGeom>
          <a:solidFill>
            <a:srgbClr val="3D803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load</a:t>
            </a:r>
          </a:p>
          <a:p>
            <a:pPr>
              <a:spcBef>
                <a:spcPct val="50000"/>
              </a:spcBef>
            </a:pPr>
            <a:r>
              <a:rPr lang="en-US" sz="2400" dirty="0">
                <a:latin typeface="Book Antiqua" panose="02040602050305030304" pitchFamily="18" charset="0"/>
              </a:rPr>
              <a:t>&amp; set</a:t>
            </a:r>
          </a:p>
        </p:txBody>
      </p:sp>
      <p:sp>
        <p:nvSpPr>
          <p:cNvPr id="10248" name="Text Box 8"/>
          <p:cNvSpPr txBox="1">
            <a:spLocks noChangeArrowheads="1"/>
          </p:cNvSpPr>
          <p:nvPr/>
        </p:nvSpPr>
        <p:spPr bwMode="auto">
          <a:xfrm>
            <a:off x="8066906" y="2362200"/>
            <a:ext cx="848494"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400">
                <a:latin typeface="Book Antiqua" panose="02040602050305030304" pitchFamily="18" charset="0"/>
              </a:rPr>
              <a:t>cool</a:t>
            </a:r>
          </a:p>
          <a:p>
            <a:pPr>
              <a:spcBef>
                <a:spcPct val="50000"/>
              </a:spcBef>
            </a:pPr>
            <a:endParaRPr lang="en-US" sz="2400">
              <a:latin typeface="Book Antiqua" panose="02040602050305030304" pitchFamily="18" charset="0"/>
            </a:endParaRPr>
          </a:p>
        </p:txBody>
      </p:sp>
      <p:sp>
        <p:nvSpPr>
          <p:cNvPr id="10249" name="Text Box 9"/>
          <p:cNvSpPr txBox="1">
            <a:spLocks noChangeArrowheads="1"/>
          </p:cNvSpPr>
          <p:nvPr/>
        </p:nvSpPr>
        <p:spPr bwMode="auto">
          <a:xfrm>
            <a:off x="5791200" y="1143000"/>
            <a:ext cx="1066433" cy="1015663"/>
          </a:xfrm>
          <a:prstGeom prst="rect">
            <a:avLst/>
          </a:prstGeom>
          <a:solidFill>
            <a:srgbClr val="3A7FF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bake</a:t>
            </a:r>
          </a:p>
          <a:p>
            <a:pPr>
              <a:spcBef>
                <a:spcPct val="50000"/>
              </a:spcBef>
            </a:pPr>
            <a:endParaRPr lang="en-US" sz="2400" dirty="0">
              <a:latin typeface="Book Antiqua" panose="02040602050305030304" pitchFamily="18" charset="0"/>
            </a:endParaRPr>
          </a:p>
        </p:txBody>
      </p:sp>
      <p:sp>
        <p:nvSpPr>
          <p:cNvPr id="10256" name="Text Box 16"/>
          <p:cNvSpPr txBox="1">
            <a:spLocks noChangeArrowheads="1"/>
          </p:cNvSpPr>
          <p:nvPr/>
        </p:nvSpPr>
        <p:spPr bwMode="auto">
          <a:xfrm>
            <a:off x="7157854" y="1142999"/>
            <a:ext cx="1251952"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unload</a:t>
            </a:r>
          </a:p>
          <a:p>
            <a:endParaRPr lang="en-US" dirty="0"/>
          </a:p>
        </p:txBody>
      </p:sp>
      <p:sp>
        <p:nvSpPr>
          <p:cNvPr id="10258" name="Text Box 18"/>
          <p:cNvSpPr txBox="1">
            <a:spLocks noChangeArrowheads="1"/>
          </p:cNvSpPr>
          <p:nvPr/>
        </p:nvSpPr>
        <p:spPr bwMode="auto">
          <a:xfrm>
            <a:off x="8014903" y="3662512"/>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pack</a:t>
            </a:r>
          </a:p>
          <a:p>
            <a:endParaRPr lang="en-US" dirty="0"/>
          </a:p>
        </p:txBody>
      </p:sp>
      <p:sp>
        <p:nvSpPr>
          <p:cNvPr id="10262" name="Text Box 22"/>
          <p:cNvSpPr txBox="1">
            <a:spLocks noChangeArrowheads="1"/>
          </p:cNvSpPr>
          <p:nvPr/>
        </p:nvSpPr>
        <p:spPr bwMode="auto">
          <a:xfrm>
            <a:off x="8014903" y="4937255"/>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get</a:t>
            </a:r>
          </a:p>
          <a:p>
            <a:r>
              <a:rPr lang="en-US" dirty="0"/>
              <a:t>pay</a:t>
            </a:r>
          </a:p>
        </p:txBody>
      </p:sp>
      <p:sp>
        <p:nvSpPr>
          <p:cNvPr id="10281" name="Text Box 41"/>
          <p:cNvSpPr txBox="1">
            <a:spLocks noChangeArrowheads="1"/>
          </p:cNvSpPr>
          <p:nvPr/>
        </p:nvSpPr>
        <p:spPr bwMode="auto">
          <a:xfrm>
            <a:off x="-14922" y="76200"/>
            <a:ext cx="9311322" cy="646331"/>
          </a:xfrm>
          <a:prstGeom prst="rect">
            <a:avLst/>
          </a:prstGeom>
          <a:noFill/>
          <a:ln w="9525">
            <a:noFill/>
            <a:miter lim="800000"/>
            <a:headEnd/>
            <a:tailEnd/>
          </a:ln>
          <a:effectLst/>
        </p:spPr>
        <p:txBody>
          <a:bodyPr wrap="square">
            <a:spAutoFit/>
          </a:bodyPr>
          <a:lstStyle/>
          <a:p>
            <a:pPr eaLnBrk="1" hangingPunct="1"/>
            <a:r>
              <a:rPr lang="en-US" sz="3600" dirty="0" smtClean="0">
                <a:latin typeface="Impact" pitchFamily="34" charset="0"/>
                <a:ea typeface="ＭＳ Ｐゴシック" pitchFamily="-65" charset="-128"/>
                <a:cs typeface="Impact" pitchFamily="34" charset="0"/>
              </a:rPr>
              <a:t>Production capacity per day: Starting from 0</a:t>
            </a:r>
            <a:endParaRPr lang="en-US" sz="3200" dirty="0">
              <a:latin typeface="Impact" pitchFamily="34" charset="0"/>
              <a:ea typeface="ＭＳ Ｐゴシック" pitchFamily="-65" charset="-128"/>
              <a:cs typeface="Impact" pitchFamily="34" charset="0"/>
            </a:endParaRPr>
          </a:p>
        </p:txBody>
      </p:sp>
      <p:sp>
        <p:nvSpPr>
          <p:cNvPr id="42" name="Text Box 43"/>
          <p:cNvSpPr txBox="1">
            <a:spLocks noChangeArrowheads="1"/>
          </p:cNvSpPr>
          <p:nvPr/>
        </p:nvSpPr>
        <p:spPr bwMode="auto">
          <a:xfrm>
            <a:off x="-1" y="2726267"/>
            <a:ext cx="7669827" cy="3872343"/>
          </a:xfrm>
          <a:prstGeom prst="rect">
            <a:avLst/>
          </a:prstGeom>
          <a:noFill/>
          <a:ln w="9525">
            <a:noFill/>
            <a:miter lim="800000"/>
            <a:headEnd/>
            <a:tailEnd/>
          </a:ln>
          <a:effectLst/>
        </p:spPr>
        <p:txBody>
          <a:bodyPr wrap="square">
            <a:spAutoFit/>
          </a:bodyPr>
          <a:lstStyle/>
          <a:p>
            <a:pPr marL="342900" indent="-342900">
              <a:lnSpc>
                <a:spcPct val="90000"/>
              </a:lnSpc>
            </a:pPr>
            <a:r>
              <a:rPr lang="en-US" sz="1900" b="1" dirty="0" smtClean="0">
                <a:latin typeface="Book Antiqua" panose="02040602050305030304" pitchFamily="18" charset="0"/>
              </a:rPr>
              <a:t>How many batches can be produced in an 8 hour day?</a:t>
            </a:r>
            <a:endParaRPr lang="en-US" sz="1900" dirty="0">
              <a:latin typeface="Book Antiqua" panose="02040602050305030304" pitchFamily="18" charset="0"/>
            </a:endParaRPr>
          </a:p>
          <a:p>
            <a:pPr marL="342900" indent="-342900">
              <a:lnSpc>
                <a:spcPct val="90000"/>
              </a:lnSpc>
            </a:pPr>
            <a:r>
              <a:rPr lang="en-US" sz="1900" dirty="0" smtClean="0">
                <a:latin typeface="Book Antiqua" panose="02040602050305030304" pitchFamily="18" charset="0"/>
              </a:rPr>
              <a:t>Starting from zero, if you answered </a:t>
            </a:r>
            <a:r>
              <a:rPr lang="en-US" sz="1900" dirty="0" smtClean="0">
                <a:solidFill>
                  <a:srgbClr val="0000FF"/>
                </a:solidFill>
                <a:latin typeface="Book Antiqua" panose="02040602050305030304" pitchFamily="18" charset="0"/>
              </a:rPr>
              <a:t>32 batches</a:t>
            </a:r>
            <a:r>
              <a:rPr lang="en-US" sz="1900" dirty="0" smtClean="0">
                <a:latin typeface="Book Antiqua" panose="02040602050305030304" pitchFamily="18" charset="0"/>
              </a:rPr>
              <a:t>, it would be incorrect!</a:t>
            </a:r>
          </a:p>
          <a:p>
            <a:pPr marL="342900" indent="-342900">
              <a:lnSpc>
                <a:spcPct val="50000"/>
              </a:lnSpc>
            </a:pPr>
            <a:endParaRPr lang="en-US" sz="1900" b="1" dirty="0">
              <a:latin typeface="Book Antiqua" panose="02040602050305030304" pitchFamily="18" charset="0"/>
            </a:endParaRPr>
          </a:p>
          <a:p>
            <a:pPr marL="342900" indent="-342900">
              <a:lnSpc>
                <a:spcPct val="90000"/>
              </a:lnSpc>
            </a:pPr>
            <a:r>
              <a:rPr lang="en-US" sz="1900" b="1" dirty="0" smtClean="0">
                <a:latin typeface="Book Antiqua" panose="02040602050305030304" pitchFamily="18" charset="0"/>
              </a:rPr>
              <a:t>Theoretical Flow Time </a:t>
            </a:r>
            <a:r>
              <a:rPr lang="en-US" sz="1900" dirty="0" smtClean="0">
                <a:latin typeface="Book Antiqua" panose="02040602050305030304" pitchFamily="18" charset="0"/>
              </a:rPr>
              <a:t>= 7 + 3 + 2 + 13 + 3 + 5 + 1 = 34 minutes. </a:t>
            </a:r>
          </a:p>
          <a:p>
            <a:pPr marL="342900" indent="-342900">
              <a:lnSpc>
                <a:spcPct val="90000"/>
              </a:lnSpc>
            </a:pPr>
            <a:r>
              <a:rPr lang="en-US" sz="1900" dirty="0" smtClean="0">
                <a:latin typeface="Book Antiqua" panose="02040602050305030304" pitchFamily="18" charset="0"/>
              </a:rPr>
              <a:t>From start to finish it takes </a:t>
            </a:r>
            <a:r>
              <a:rPr lang="en-US" sz="1900" b="1" dirty="0" smtClean="0">
                <a:solidFill>
                  <a:schemeClr val="bg2">
                    <a:lumMod val="50000"/>
                  </a:schemeClr>
                </a:solidFill>
                <a:latin typeface="Book Antiqua" panose="02040602050305030304" pitchFamily="18" charset="0"/>
              </a:rPr>
              <a:t>34 minutes </a:t>
            </a:r>
            <a:r>
              <a:rPr lang="en-US" sz="1900" dirty="0" smtClean="0">
                <a:latin typeface="Book Antiqua" panose="02040602050305030304" pitchFamily="18" charset="0"/>
              </a:rPr>
              <a:t>for </a:t>
            </a:r>
            <a:r>
              <a:rPr lang="en-US" sz="1900" dirty="0" smtClean="0">
                <a:solidFill>
                  <a:srgbClr val="FF0000"/>
                </a:solidFill>
                <a:latin typeface="Book Antiqua" panose="02040602050305030304" pitchFamily="18" charset="0"/>
              </a:rPr>
              <a:t>Prof. </a:t>
            </a:r>
            <a:r>
              <a:rPr lang="en-US" sz="1900" dirty="0" smtClean="0">
                <a:latin typeface="Book Antiqua" panose="02040602050305030304" pitchFamily="18" charset="0"/>
              </a:rPr>
              <a:t>and </a:t>
            </a:r>
            <a:r>
              <a:rPr lang="en-US" sz="1900" dirty="0" smtClean="0">
                <a:solidFill>
                  <a:srgbClr val="008000"/>
                </a:solidFill>
                <a:latin typeface="Book Antiqua" panose="02040602050305030304" pitchFamily="18" charset="0"/>
              </a:rPr>
              <a:t>Hansen</a:t>
            </a:r>
            <a:r>
              <a:rPr lang="en-US" sz="1900" dirty="0" smtClean="0">
                <a:latin typeface="Book Antiqua" panose="02040602050305030304" pitchFamily="18" charset="0"/>
              </a:rPr>
              <a:t> to </a:t>
            </a:r>
          </a:p>
          <a:p>
            <a:pPr marL="342900" indent="-342900">
              <a:lnSpc>
                <a:spcPct val="90000"/>
              </a:lnSpc>
            </a:pPr>
            <a:r>
              <a:rPr lang="en-US" sz="1900" dirty="0" smtClean="0">
                <a:latin typeface="Book Antiqua" panose="02040602050305030304" pitchFamily="18" charset="0"/>
              </a:rPr>
              <a:t>produce their </a:t>
            </a:r>
            <a:r>
              <a:rPr lang="en-US" sz="1900" b="1" dirty="0" smtClean="0">
                <a:solidFill>
                  <a:srgbClr val="660066"/>
                </a:solidFill>
                <a:latin typeface="Book Antiqua" panose="02040602050305030304" pitchFamily="18" charset="0"/>
              </a:rPr>
              <a:t>first batch</a:t>
            </a:r>
            <a:r>
              <a:rPr lang="en-US" sz="1900" dirty="0" smtClean="0">
                <a:latin typeface="Book Antiqua" panose="02040602050305030304" pitchFamily="18" charset="0"/>
              </a:rPr>
              <a:t>. </a:t>
            </a:r>
          </a:p>
          <a:p>
            <a:pPr marL="342900" indent="-342900">
              <a:lnSpc>
                <a:spcPct val="90000"/>
              </a:lnSpc>
            </a:pPr>
            <a:r>
              <a:rPr lang="en-US" sz="1900" dirty="0" smtClean="0">
                <a:latin typeface="Book Antiqua" panose="02040602050305030304" pitchFamily="18" charset="0"/>
              </a:rPr>
              <a:t>8 hours x 60 minutes = 480 – </a:t>
            </a:r>
            <a:r>
              <a:rPr lang="en-US" sz="1900" b="1" dirty="0" smtClean="0">
                <a:solidFill>
                  <a:schemeClr val="bg2">
                    <a:lumMod val="50000"/>
                  </a:schemeClr>
                </a:solidFill>
                <a:latin typeface="Book Antiqua" panose="02040602050305030304" pitchFamily="18" charset="0"/>
              </a:rPr>
              <a:t>34</a:t>
            </a:r>
            <a:r>
              <a:rPr lang="en-US" sz="1900" b="1" dirty="0" smtClean="0">
                <a:latin typeface="Book Antiqua" panose="02040602050305030304" pitchFamily="18" charset="0"/>
              </a:rPr>
              <a:t> </a:t>
            </a:r>
            <a:r>
              <a:rPr lang="en-US" sz="1900" dirty="0" smtClean="0">
                <a:latin typeface="Book Antiqua" panose="02040602050305030304" pitchFamily="18" charset="0"/>
              </a:rPr>
              <a:t>= 446 minutes left over</a:t>
            </a:r>
          </a:p>
          <a:p>
            <a:pPr marL="342900" indent="-342900">
              <a:lnSpc>
                <a:spcPct val="50000"/>
              </a:lnSpc>
            </a:pPr>
            <a:endParaRPr lang="en-US" sz="1900" dirty="0">
              <a:latin typeface="Book Antiqua" panose="02040602050305030304" pitchFamily="18" charset="0"/>
            </a:endParaRPr>
          </a:p>
          <a:p>
            <a:pPr marL="342900" indent="-342900">
              <a:lnSpc>
                <a:spcPct val="90000"/>
              </a:lnSpc>
            </a:pPr>
            <a:r>
              <a:rPr lang="en-US" sz="1900" b="1" dirty="0" smtClean="0">
                <a:latin typeface="Book Antiqua" panose="02040602050305030304" pitchFamily="18" charset="0"/>
              </a:rPr>
              <a:t>Cycle Time = Bottleneck </a:t>
            </a:r>
            <a:r>
              <a:rPr lang="en-US" sz="1900" dirty="0" smtClean="0">
                <a:latin typeface="Book Antiqua" panose="02040602050305030304" pitchFamily="18" charset="0"/>
              </a:rPr>
              <a:t>= 2 + 13 = </a:t>
            </a:r>
            <a:r>
              <a:rPr lang="en-US" sz="1900" dirty="0" smtClean="0">
                <a:solidFill>
                  <a:srgbClr val="0000FF"/>
                </a:solidFill>
                <a:latin typeface="Book Antiqua" panose="02040602050305030304" pitchFamily="18" charset="0"/>
              </a:rPr>
              <a:t>15 minutes</a:t>
            </a:r>
            <a:r>
              <a:rPr lang="en-US" sz="1900" dirty="0" smtClean="0">
                <a:latin typeface="Book Antiqua" panose="02040602050305030304" pitchFamily="18" charset="0"/>
              </a:rPr>
              <a:t>.</a:t>
            </a:r>
          </a:p>
          <a:p>
            <a:pPr marL="342900" indent="-342900">
              <a:lnSpc>
                <a:spcPct val="90000"/>
              </a:lnSpc>
            </a:pPr>
            <a:r>
              <a:rPr lang="en-US" sz="1900" dirty="0" smtClean="0">
                <a:latin typeface="Book Antiqua" panose="02040602050305030304" pitchFamily="18" charset="0"/>
              </a:rPr>
              <a:t>446 minutes left/</a:t>
            </a:r>
            <a:r>
              <a:rPr lang="en-US" sz="1900" dirty="0" smtClean="0">
                <a:solidFill>
                  <a:srgbClr val="0000FF"/>
                </a:solidFill>
                <a:latin typeface="Book Antiqua" panose="02040602050305030304" pitchFamily="18" charset="0"/>
              </a:rPr>
              <a:t>15 minutes = </a:t>
            </a:r>
            <a:r>
              <a:rPr lang="en-US" sz="1900" dirty="0" smtClean="0">
                <a:latin typeface="Book Antiqua" panose="02040602050305030304" pitchFamily="18" charset="0"/>
              </a:rPr>
              <a:t>29.73 = </a:t>
            </a:r>
            <a:r>
              <a:rPr lang="en-US" sz="1900" dirty="0" smtClean="0">
                <a:solidFill>
                  <a:srgbClr val="0000FF"/>
                </a:solidFill>
                <a:latin typeface="Book Antiqua" panose="02040602050305030304" pitchFamily="18" charset="0"/>
              </a:rPr>
              <a:t>29 batches. </a:t>
            </a:r>
            <a:endParaRPr lang="en-US" sz="1900" dirty="0">
              <a:solidFill>
                <a:srgbClr val="0000FF"/>
              </a:solidFill>
              <a:latin typeface="Book Antiqua" panose="02040602050305030304" pitchFamily="18" charset="0"/>
            </a:endParaRPr>
          </a:p>
          <a:p>
            <a:pPr marL="342900" indent="-342900">
              <a:lnSpc>
                <a:spcPct val="90000"/>
              </a:lnSpc>
            </a:pPr>
            <a:r>
              <a:rPr lang="en-US" sz="1600" dirty="0" smtClean="0">
                <a:solidFill>
                  <a:srgbClr val="000000"/>
                </a:solidFill>
                <a:latin typeface="Book Antiqua" panose="02040602050305030304" pitchFamily="18" charset="0"/>
              </a:rPr>
              <a:t>*cannot have work in progress when baking so round 29.73 down to 29.</a:t>
            </a:r>
          </a:p>
          <a:p>
            <a:pPr marL="342900" indent="-342900">
              <a:lnSpc>
                <a:spcPct val="50000"/>
              </a:lnSpc>
            </a:pPr>
            <a:endParaRPr lang="en-US" sz="1600" dirty="0" smtClean="0">
              <a:solidFill>
                <a:schemeClr val="accent4"/>
              </a:solidFill>
              <a:latin typeface="Book Antiqua" panose="02040602050305030304" pitchFamily="18" charset="0"/>
            </a:endParaRPr>
          </a:p>
          <a:p>
            <a:pPr marL="342900" indent="-342900">
              <a:lnSpc>
                <a:spcPct val="90000"/>
              </a:lnSpc>
            </a:pPr>
            <a:r>
              <a:rPr lang="en-US" sz="1900" b="1" dirty="0" smtClean="0">
                <a:latin typeface="Book Antiqua" panose="02040602050305030304" pitchFamily="18" charset="0"/>
              </a:rPr>
              <a:t>Total batches </a:t>
            </a:r>
            <a:r>
              <a:rPr lang="en-US" sz="1900" dirty="0" smtClean="0">
                <a:latin typeface="Book Antiqua" panose="02040602050305030304" pitchFamily="18" charset="0"/>
              </a:rPr>
              <a:t>produced per day </a:t>
            </a:r>
            <a:r>
              <a:rPr lang="en-US" sz="1900" b="1" dirty="0" smtClean="0">
                <a:solidFill>
                  <a:srgbClr val="660066"/>
                </a:solidFill>
                <a:latin typeface="Book Antiqua" panose="02040602050305030304" pitchFamily="18" charset="0"/>
              </a:rPr>
              <a:t>First batch </a:t>
            </a:r>
            <a:r>
              <a:rPr lang="en-US" sz="1900" b="1" dirty="0" smtClean="0">
                <a:solidFill>
                  <a:srgbClr val="000000"/>
                </a:solidFill>
                <a:latin typeface="Book Antiqua" panose="02040602050305030304" pitchFamily="18" charset="0"/>
              </a:rPr>
              <a:t>+ </a:t>
            </a:r>
            <a:r>
              <a:rPr lang="en-US" sz="1900" dirty="0" smtClean="0">
                <a:solidFill>
                  <a:srgbClr val="0000FF"/>
                </a:solidFill>
                <a:latin typeface="Book Antiqua" panose="02040602050305030304" pitchFamily="18" charset="0"/>
              </a:rPr>
              <a:t>29 batches </a:t>
            </a:r>
            <a:r>
              <a:rPr lang="en-US" sz="1900" dirty="0" smtClean="0">
                <a:solidFill>
                  <a:srgbClr val="000000"/>
                </a:solidFill>
                <a:latin typeface="Book Antiqua" panose="02040602050305030304" pitchFamily="18" charset="0"/>
              </a:rPr>
              <a:t>= 30 per day </a:t>
            </a:r>
            <a:endParaRPr lang="en-US" sz="1900" dirty="0" smtClean="0">
              <a:solidFill>
                <a:schemeClr val="accent4"/>
              </a:solidFill>
              <a:latin typeface="Book Antiqua" panose="02040602050305030304" pitchFamily="18" charset="0"/>
            </a:endParaRPr>
          </a:p>
          <a:p>
            <a:pPr marL="342900" indent="-342900">
              <a:lnSpc>
                <a:spcPct val="70000"/>
              </a:lnSpc>
            </a:pPr>
            <a:endParaRPr lang="en-US" sz="2000" u="sng" dirty="0">
              <a:solidFill>
                <a:schemeClr val="bg1">
                  <a:lumMod val="50000"/>
                </a:schemeClr>
              </a:solidFill>
              <a:latin typeface="Book Antiqua" panose="02040602050305030304" pitchFamily="18" charset="0"/>
            </a:endParaRPr>
          </a:p>
          <a:p>
            <a:pPr marL="342900" indent="-342900">
              <a:lnSpc>
                <a:spcPct val="90000"/>
              </a:lnSpc>
            </a:pPr>
            <a:r>
              <a:rPr lang="en-US" sz="1900" b="1" u="sng" dirty="0" smtClean="0">
                <a:latin typeface="Book Antiqua" panose="02040602050305030304" pitchFamily="18" charset="0"/>
              </a:rPr>
              <a:t>Next: </a:t>
            </a:r>
            <a:r>
              <a:rPr lang="en-US" sz="1900" u="sng" dirty="0" smtClean="0">
                <a:latin typeface="Book Antiqua" panose="02040602050305030304" pitchFamily="18" charset="0"/>
              </a:rPr>
              <a:t>Determine the </a:t>
            </a:r>
            <a:r>
              <a:rPr lang="en-US" sz="1900" b="1" u="sng" dirty="0" smtClean="0">
                <a:latin typeface="Book Antiqua" panose="02040602050305030304" pitchFamily="18" charset="0"/>
              </a:rPr>
              <a:t>utilization</a:t>
            </a:r>
            <a:r>
              <a:rPr lang="en-US" sz="1900" u="sng" dirty="0" smtClean="0">
                <a:latin typeface="Book Antiqua" panose="02040602050305030304" pitchFamily="18" charset="0"/>
              </a:rPr>
              <a:t> at full capacity for each resource</a:t>
            </a:r>
            <a:r>
              <a:rPr lang="en-US" sz="2000" u="sng" dirty="0" smtClean="0">
                <a:latin typeface="Book Antiqua" panose="02040602050305030304" pitchFamily="18" charset="0"/>
              </a:rPr>
              <a:t>:</a:t>
            </a:r>
            <a:endParaRPr lang="en-US" sz="1900" u="sng" dirty="0" smtClean="0">
              <a:latin typeface="Book Antiqua" panose="02040602050305030304" pitchFamily="18" charset="0"/>
            </a:endParaRPr>
          </a:p>
          <a:p>
            <a:pPr marL="342900" indent="-342900">
              <a:lnSpc>
                <a:spcPct val="90000"/>
              </a:lnSpc>
            </a:pPr>
            <a:endParaRPr lang="en-US" sz="2000" b="1" dirty="0" smtClean="0">
              <a:latin typeface="Book Antiqua" panose="02040602050305030304" pitchFamily="18" charset="0"/>
            </a:endParaRPr>
          </a:p>
        </p:txBody>
      </p:sp>
      <p:sp>
        <p:nvSpPr>
          <p:cNvPr id="5" name="TextBox 4"/>
          <p:cNvSpPr txBox="1"/>
          <p:nvPr/>
        </p:nvSpPr>
        <p:spPr>
          <a:xfrm>
            <a:off x="1722597" y="2248285"/>
            <a:ext cx="755779" cy="307777"/>
          </a:xfrm>
          <a:prstGeom prst="rect">
            <a:avLst/>
          </a:prstGeom>
          <a:noFill/>
        </p:spPr>
        <p:txBody>
          <a:bodyPr wrap="square" rtlCol="0">
            <a:spAutoFit/>
          </a:bodyPr>
          <a:lstStyle/>
          <a:p>
            <a:r>
              <a:rPr lang="en-US" sz="1400" dirty="0" smtClean="0">
                <a:solidFill>
                  <a:srgbClr val="FF0000"/>
                </a:solidFill>
              </a:rPr>
              <a:t>7 min</a:t>
            </a:r>
            <a:endParaRPr lang="en-US" sz="1400" dirty="0">
              <a:solidFill>
                <a:srgbClr val="FF0000"/>
              </a:solidFill>
            </a:endParaRPr>
          </a:p>
        </p:txBody>
      </p:sp>
      <p:sp>
        <p:nvSpPr>
          <p:cNvPr id="7" name="TextBox 6"/>
          <p:cNvSpPr txBox="1"/>
          <p:nvPr/>
        </p:nvSpPr>
        <p:spPr>
          <a:xfrm>
            <a:off x="3313811" y="2248285"/>
            <a:ext cx="726582" cy="307777"/>
          </a:xfrm>
          <a:prstGeom prst="rect">
            <a:avLst/>
          </a:prstGeom>
          <a:noFill/>
        </p:spPr>
        <p:txBody>
          <a:bodyPr wrap="square" rtlCol="0">
            <a:spAutoFit/>
          </a:bodyPr>
          <a:lstStyle/>
          <a:p>
            <a:r>
              <a:rPr lang="en-US" sz="1400" dirty="0">
                <a:solidFill>
                  <a:srgbClr val="FF0000"/>
                </a:solidFill>
              </a:rPr>
              <a:t>3</a:t>
            </a:r>
            <a:r>
              <a:rPr lang="en-US" sz="1400" dirty="0" smtClean="0">
                <a:solidFill>
                  <a:srgbClr val="FF0000"/>
                </a:solidFill>
              </a:rPr>
              <a:t> min</a:t>
            </a:r>
            <a:endParaRPr lang="en-US" sz="1400" dirty="0">
              <a:solidFill>
                <a:srgbClr val="FF0000"/>
              </a:solidFill>
            </a:endParaRPr>
          </a:p>
        </p:txBody>
      </p:sp>
      <p:sp>
        <p:nvSpPr>
          <p:cNvPr id="9" name="TextBox 8"/>
          <p:cNvSpPr txBox="1"/>
          <p:nvPr/>
        </p:nvSpPr>
        <p:spPr>
          <a:xfrm>
            <a:off x="4751294" y="2248285"/>
            <a:ext cx="789432" cy="307777"/>
          </a:xfrm>
          <a:prstGeom prst="rect">
            <a:avLst/>
          </a:prstGeom>
          <a:noFill/>
        </p:spPr>
        <p:txBody>
          <a:bodyPr wrap="square" rtlCol="0">
            <a:spAutoFit/>
          </a:bodyPr>
          <a:lstStyle/>
          <a:p>
            <a:r>
              <a:rPr lang="en-US" sz="1400" dirty="0">
                <a:solidFill>
                  <a:srgbClr val="008000"/>
                </a:solidFill>
              </a:rPr>
              <a:t>2</a:t>
            </a:r>
            <a:r>
              <a:rPr lang="en-US" sz="1400" dirty="0" smtClean="0">
                <a:solidFill>
                  <a:srgbClr val="008000"/>
                </a:solidFill>
              </a:rPr>
              <a:t> min</a:t>
            </a:r>
            <a:endParaRPr lang="en-US" sz="1400" dirty="0">
              <a:solidFill>
                <a:srgbClr val="008000"/>
              </a:solidFill>
            </a:endParaRPr>
          </a:p>
        </p:txBody>
      </p:sp>
      <p:sp>
        <p:nvSpPr>
          <p:cNvPr id="10" name="TextBox 9"/>
          <p:cNvSpPr txBox="1"/>
          <p:nvPr/>
        </p:nvSpPr>
        <p:spPr>
          <a:xfrm>
            <a:off x="5943600" y="2209801"/>
            <a:ext cx="911951" cy="307777"/>
          </a:xfrm>
          <a:prstGeom prst="rect">
            <a:avLst/>
          </a:prstGeom>
          <a:noFill/>
        </p:spPr>
        <p:txBody>
          <a:bodyPr wrap="square" rtlCol="0">
            <a:spAutoFit/>
          </a:bodyPr>
          <a:lstStyle/>
          <a:p>
            <a:r>
              <a:rPr lang="en-US" sz="1400" dirty="0" smtClean="0">
                <a:solidFill>
                  <a:srgbClr val="0000FF"/>
                </a:solidFill>
              </a:rPr>
              <a:t>13 min</a:t>
            </a:r>
            <a:endParaRPr lang="en-US" sz="1400" dirty="0">
              <a:solidFill>
                <a:srgbClr val="0000FF"/>
              </a:solidFill>
            </a:endParaRPr>
          </a:p>
        </p:txBody>
      </p:sp>
      <p:sp>
        <p:nvSpPr>
          <p:cNvPr id="11" name="TextBox 10"/>
          <p:cNvSpPr txBox="1"/>
          <p:nvPr/>
        </p:nvSpPr>
        <p:spPr>
          <a:xfrm>
            <a:off x="7239000" y="2514601"/>
            <a:ext cx="707257" cy="307777"/>
          </a:xfrm>
          <a:prstGeom prst="rect">
            <a:avLst/>
          </a:prstGeom>
          <a:noFill/>
        </p:spPr>
        <p:txBody>
          <a:bodyPr wrap="square" rtlCol="0">
            <a:spAutoFit/>
          </a:bodyPr>
          <a:lstStyle/>
          <a:p>
            <a:r>
              <a:rPr lang="en-US" sz="1400" dirty="0" smtClean="0"/>
              <a:t>5 min</a:t>
            </a:r>
            <a:endParaRPr lang="en-US" sz="1400" dirty="0"/>
          </a:p>
        </p:txBody>
      </p:sp>
      <p:sp>
        <p:nvSpPr>
          <p:cNvPr id="12" name="TextBox 11"/>
          <p:cNvSpPr txBox="1"/>
          <p:nvPr/>
        </p:nvSpPr>
        <p:spPr>
          <a:xfrm>
            <a:off x="7351059" y="4123765"/>
            <a:ext cx="804373" cy="307777"/>
          </a:xfrm>
          <a:prstGeom prst="rect">
            <a:avLst/>
          </a:prstGeom>
          <a:noFill/>
        </p:spPr>
        <p:txBody>
          <a:bodyPr wrap="square" rtlCol="0">
            <a:spAutoFit/>
          </a:bodyPr>
          <a:lstStyle/>
          <a:p>
            <a:r>
              <a:rPr lang="en-US" sz="1400" dirty="0" smtClean="0">
                <a:solidFill>
                  <a:srgbClr val="008000"/>
                </a:solidFill>
              </a:rPr>
              <a:t>3 min</a:t>
            </a:r>
            <a:endParaRPr lang="en-US" sz="1400" dirty="0">
              <a:solidFill>
                <a:srgbClr val="008000"/>
              </a:solidFill>
            </a:endParaRPr>
          </a:p>
        </p:txBody>
      </p:sp>
      <p:sp>
        <p:nvSpPr>
          <p:cNvPr id="13" name="TextBox 12"/>
          <p:cNvSpPr txBox="1"/>
          <p:nvPr/>
        </p:nvSpPr>
        <p:spPr>
          <a:xfrm>
            <a:off x="7239000" y="5257800"/>
            <a:ext cx="1021022" cy="307777"/>
          </a:xfrm>
          <a:prstGeom prst="rect">
            <a:avLst/>
          </a:prstGeom>
          <a:noFill/>
        </p:spPr>
        <p:txBody>
          <a:bodyPr wrap="square" rtlCol="0">
            <a:spAutoFit/>
          </a:bodyPr>
          <a:lstStyle/>
          <a:p>
            <a:r>
              <a:rPr lang="en-US" sz="1400" dirty="0">
                <a:solidFill>
                  <a:srgbClr val="008000"/>
                </a:solidFill>
              </a:rPr>
              <a:t>1</a:t>
            </a:r>
            <a:r>
              <a:rPr lang="en-US" sz="1400" dirty="0" smtClean="0">
                <a:solidFill>
                  <a:srgbClr val="008000"/>
                </a:solidFill>
              </a:rPr>
              <a:t> min</a:t>
            </a:r>
            <a:endParaRPr lang="en-US" sz="1400" dirty="0">
              <a:solidFill>
                <a:srgbClr val="008000"/>
              </a:solidFill>
            </a:endParaRPr>
          </a:p>
        </p:txBody>
      </p:sp>
      <p:sp>
        <p:nvSpPr>
          <p:cNvPr id="2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8614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animEffect transition="in" filter="dissolve">
                                      <p:cBhvr>
                                        <p:cTn id="17" dur="500"/>
                                        <p:tgtEl>
                                          <p:spTgt spid="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4" end="4"/>
                                            </p:txEl>
                                          </p:spTgt>
                                        </p:tgtEl>
                                        <p:attrNameLst>
                                          <p:attrName>style.visibility</p:attrName>
                                        </p:attrNameLst>
                                      </p:cBhvr>
                                      <p:to>
                                        <p:strVal val="visible"/>
                                      </p:to>
                                    </p:set>
                                    <p:animEffect transition="in" filter="dissolve">
                                      <p:cBhvr>
                                        <p:cTn id="22" dur="500"/>
                                        <p:tgtEl>
                                          <p:spTgt spid="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dissolve">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dissolve">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xEl>
                                              <p:pRg st="8" end="8"/>
                                            </p:txEl>
                                          </p:spTgt>
                                        </p:tgtEl>
                                        <p:attrNameLst>
                                          <p:attrName>style.visibility</p:attrName>
                                        </p:attrNameLst>
                                      </p:cBhvr>
                                      <p:to>
                                        <p:strVal val="visible"/>
                                      </p:to>
                                    </p:set>
                                    <p:animEffect transition="in" filter="dissolve">
                                      <p:cBhvr>
                                        <p:cTn id="37" dur="500"/>
                                        <p:tgtEl>
                                          <p:spTgt spid="4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xEl>
                                              <p:pRg st="9" end="9"/>
                                            </p:txEl>
                                          </p:spTgt>
                                        </p:tgtEl>
                                        <p:attrNameLst>
                                          <p:attrName>style.visibility</p:attrName>
                                        </p:attrNameLst>
                                      </p:cBhvr>
                                      <p:to>
                                        <p:strVal val="visible"/>
                                      </p:to>
                                    </p:set>
                                    <p:animEffect transition="in" filter="dissolve">
                                      <p:cBhvr>
                                        <p:cTn id="42" dur="500"/>
                                        <p:tgtEl>
                                          <p:spTgt spid="4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2">
                                            <p:txEl>
                                              <p:pRg st="10" end="10"/>
                                            </p:txEl>
                                          </p:spTgt>
                                        </p:tgtEl>
                                        <p:attrNameLst>
                                          <p:attrName>style.visibility</p:attrName>
                                        </p:attrNameLst>
                                      </p:cBhvr>
                                      <p:to>
                                        <p:strVal val="visible"/>
                                      </p:to>
                                    </p:set>
                                    <p:animEffect transition="in" filter="dissolve">
                                      <p:cBhvr>
                                        <p:cTn id="47" dur="500"/>
                                        <p:tgtEl>
                                          <p:spTgt spid="4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xEl>
                                              <p:pRg st="12" end="12"/>
                                            </p:txEl>
                                          </p:spTgt>
                                        </p:tgtEl>
                                        <p:attrNameLst>
                                          <p:attrName>style.visibility</p:attrName>
                                        </p:attrNameLst>
                                      </p:cBhvr>
                                      <p:to>
                                        <p:strVal val="visible"/>
                                      </p:to>
                                    </p:set>
                                    <p:animEffect transition="in" filter="dissolve">
                                      <p:cBhvr>
                                        <p:cTn id="52" dur="500"/>
                                        <p:tgtEl>
                                          <p:spTgt spid="4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2">
                                            <p:txEl>
                                              <p:pRg st="14" end="14"/>
                                            </p:txEl>
                                          </p:spTgt>
                                        </p:tgtEl>
                                        <p:attrNameLst>
                                          <p:attrName>style.visibility</p:attrName>
                                        </p:attrNameLst>
                                      </p:cBhvr>
                                      <p:to>
                                        <p:strVal val="visible"/>
                                      </p:to>
                                    </p:set>
                                    <p:animEffect transition="in" filter="dissolve">
                                      <p:cBhvr>
                                        <p:cTn id="57" dur="500"/>
                                        <p:tgtEl>
                                          <p:spTgt spid="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399" y="1143000"/>
            <a:ext cx="1066801" cy="1015663"/>
          </a:xfrm>
          <a:prstGeom prst="rect">
            <a:avLst/>
          </a:prstGeom>
          <a:solidFill>
            <a:srgbClr val="FF2B31"/>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Take</a:t>
            </a:r>
          </a:p>
          <a:p>
            <a:pPr>
              <a:spcBef>
                <a:spcPct val="50000"/>
              </a:spcBef>
            </a:pPr>
            <a:r>
              <a:rPr lang="en-US" sz="2400" dirty="0">
                <a:latin typeface="Book Antiqua" panose="02040602050305030304" pitchFamily="18" charset="0"/>
              </a:rPr>
              <a:t>order</a:t>
            </a:r>
          </a:p>
        </p:txBody>
      </p:sp>
      <p:sp>
        <p:nvSpPr>
          <p:cNvPr id="10244" name="Text Box 4"/>
          <p:cNvSpPr txBox="1">
            <a:spLocks noChangeArrowheads="1"/>
          </p:cNvSpPr>
          <p:nvPr/>
        </p:nvSpPr>
        <p:spPr bwMode="auto">
          <a:xfrm>
            <a:off x="1562100" y="1143000"/>
            <a:ext cx="10223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wash</a:t>
            </a:r>
          </a:p>
          <a:p>
            <a:r>
              <a:rPr lang="en-US" dirty="0"/>
              <a:t>mix</a:t>
            </a:r>
          </a:p>
        </p:txBody>
      </p:sp>
      <p:sp>
        <p:nvSpPr>
          <p:cNvPr id="10246" name="Text Box 6"/>
          <p:cNvSpPr txBox="1">
            <a:spLocks noChangeArrowheads="1"/>
          </p:cNvSpPr>
          <p:nvPr/>
        </p:nvSpPr>
        <p:spPr bwMode="auto">
          <a:xfrm>
            <a:off x="2960102" y="1143000"/>
            <a:ext cx="12636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spoon</a:t>
            </a:r>
          </a:p>
          <a:p>
            <a:endParaRPr lang="en-US" dirty="0"/>
          </a:p>
        </p:txBody>
      </p:sp>
      <p:sp>
        <p:nvSpPr>
          <p:cNvPr id="10247" name="Text Box 7"/>
          <p:cNvSpPr txBox="1">
            <a:spLocks noChangeArrowheads="1"/>
          </p:cNvSpPr>
          <p:nvPr/>
        </p:nvSpPr>
        <p:spPr bwMode="auto">
          <a:xfrm>
            <a:off x="4564539" y="1143000"/>
            <a:ext cx="947956" cy="1015663"/>
          </a:xfrm>
          <a:prstGeom prst="rect">
            <a:avLst/>
          </a:prstGeom>
          <a:solidFill>
            <a:srgbClr val="3D803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load</a:t>
            </a:r>
          </a:p>
          <a:p>
            <a:pPr>
              <a:spcBef>
                <a:spcPct val="50000"/>
              </a:spcBef>
            </a:pPr>
            <a:r>
              <a:rPr lang="en-US" sz="2400" dirty="0">
                <a:latin typeface="Book Antiqua" panose="02040602050305030304" pitchFamily="18" charset="0"/>
              </a:rPr>
              <a:t>&amp; set</a:t>
            </a:r>
          </a:p>
        </p:txBody>
      </p:sp>
      <p:sp>
        <p:nvSpPr>
          <p:cNvPr id="10248" name="Text Box 8"/>
          <p:cNvSpPr txBox="1">
            <a:spLocks noChangeArrowheads="1"/>
          </p:cNvSpPr>
          <p:nvPr/>
        </p:nvSpPr>
        <p:spPr bwMode="auto">
          <a:xfrm>
            <a:off x="8066906" y="2362200"/>
            <a:ext cx="848494"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400">
                <a:latin typeface="Book Antiqua" panose="02040602050305030304" pitchFamily="18" charset="0"/>
              </a:rPr>
              <a:t>cool</a:t>
            </a:r>
          </a:p>
          <a:p>
            <a:pPr>
              <a:spcBef>
                <a:spcPct val="50000"/>
              </a:spcBef>
            </a:pPr>
            <a:endParaRPr lang="en-US" sz="2400">
              <a:latin typeface="Book Antiqua" panose="02040602050305030304" pitchFamily="18" charset="0"/>
            </a:endParaRPr>
          </a:p>
        </p:txBody>
      </p:sp>
      <p:sp>
        <p:nvSpPr>
          <p:cNvPr id="10249" name="Text Box 9"/>
          <p:cNvSpPr txBox="1">
            <a:spLocks noChangeArrowheads="1"/>
          </p:cNvSpPr>
          <p:nvPr/>
        </p:nvSpPr>
        <p:spPr bwMode="auto">
          <a:xfrm>
            <a:off x="5791200" y="1143000"/>
            <a:ext cx="1066433" cy="1015663"/>
          </a:xfrm>
          <a:prstGeom prst="rect">
            <a:avLst/>
          </a:prstGeom>
          <a:solidFill>
            <a:srgbClr val="3A7FF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bake</a:t>
            </a:r>
          </a:p>
          <a:p>
            <a:pPr>
              <a:spcBef>
                <a:spcPct val="50000"/>
              </a:spcBef>
            </a:pPr>
            <a:endParaRPr lang="en-US" sz="2400" dirty="0">
              <a:latin typeface="Book Antiqua" panose="02040602050305030304" pitchFamily="18" charset="0"/>
            </a:endParaRPr>
          </a:p>
        </p:txBody>
      </p:sp>
      <p:sp>
        <p:nvSpPr>
          <p:cNvPr id="10256" name="Text Box 16"/>
          <p:cNvSpPr txBox="1">
            <a:spLocks noChangeArrowheads="1"/>
          </p:cNvSpPr>
          <p:nvPr/>
        </p:nvSpPr>
        <p:spPr bwMode="auto">
          <a:xfrm>
            <a:off x="7157854" y="1142999"/>
            <a:ext cx="1251952"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unload</a:t>
            </a:r>
          </a:p>
          <a:p>
            <a:endParaRPr lang="en-US" dirty="0"/>
          </a:p>
        </p:txBody>
      </p:sp>
      <p:sp>
        <p:nvSpPr>
          <p:cNvPr id="10258" name="Text Box 18"/>
          <p:cNvSpPr txBox="1">
            <a:spLocks noChangeArrowheads="1"/>
          </p:cNvSpPr>
          <p:nvPr/>
        </p:nvSpPr>
        <p:spPr bwMode="auto">
          <a:xfrm>
            <a:off x="8014903" y="3662512"/>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pack</a:t>
            </a:r>
          </a:p>
          <a:p>
            <a:endParaRPr lang="en-US" dirty="0"/>
          </a:p>
        </p:txBody>
      </p:sp>
      <p:sp>
        <p:nvSpPr>
          <p:cNvPr id="10262" name="Text Box 22"/>
          <p:cNvSpPr txBox="1">
            <a:spLocks noChangeArrowheads="1"/>
          </p:cNvSpPr>
          <p:nvPr/>
        </p:nvSpPr>
        <p:spPr bwMode="auto">
          <a:xfrm>
            <a:off x="8014903" y="4937255"/>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get</a:t>
            </a:r>
          </a:p>
          <a:p>
            <a:r>
              <a:rPr lang="en-US" dirty="0"/>
              <a:t>pay</a:t>
            </a:r>
          </a:p>
        </p:txBody>
      </p:sp>
      <p:sp>
        <p:nvSpPr>
          <p:cNvPr id="10281" name="Text Box 41"/>
          <p:cNvSpPr txBox="1">
            <a:spLocks noChangeArrowheads="1"/>
          </p:cNvSpPr>
          <p:nvPr/>
        </p:nvSpPr>
        <p:spPr bwMode="auto">
          <a:xfrm>
            <a:off x="-14922" y="76200"/>
            <a:ext cx="9311322" cy="646331"/>
          </a:xfrm>
          <a:prstGeom prst="rect">
            <a:avLst/>
          </a:prstGeom>
          <a:noFill/>
          <a:ln w="9525">
            <a:noFill/>
            <a:miter lim="800000"/>
            <a:headEnd/>
            <a:tailEnd/>
          </a:ln>
          <a:effectLst/>
        </p:spPr>
        <p:txBody>
          <a:bodyPr wrap="square">
            <a:spAutoFit/>
          </a:bodyPr>
          <a:lstStyle/>
          <a:p>
            <a:pPr eaLnBrk="1" hangingPunct="1"/>
            <a:r>
              <a:rPr lang="en-US" sz="3600" dirty="0" smtClean="0">
                <a:latin typeface="Impact" pitchFamily="34" charset="0"/>
                <a:ea typeface="ＭＳ Ｐゴシック" pitchFamily="-65" charset="-128"/>
                <a:cs typeface="Impact" pitchFamily="34" charset="0"/>
              </a:rPr>
              <a:t>Utilization</a:t>
            </a:r>
            <a:endParaRPr lang="en-US" sz="3200" dirty="0">
              <a:latin typeface="Impact" pitchFamily="34" charset="0"/>
              <a:ea typeface="ＭＳ Ｐゴシック" pitchFamily="-65" charset="-128"/>
              <a:cs typeface="Impact" pitchFamily="34" charset="0"/>
            </a:endParaRPr>
          </a:p>
        </p:txBody>
      </p:sp>
      <p:sp>
        <p:nvSpPr>
          <p:cNvPr id="42" name="Text Box 43"/>
          <p:cNvSpPr txBox="1">
            <a:spLocks noChangeArrowheads="1"/>
          </p:cNvSpPr>
          <p:nvPr/>
        </p:nvSpPr>
        <p:spPr bwMode="auto">
          <a:xfrm>
            <a:off x="0" y="2743200"/>
            <a:ext cx="8014904" cy="3611244"/>
          </a:xfrm>
          <a:prstGeom prst="rect">
            <a:avLst/>
          </a:prstGeom>
          <a:noFill/>
          <a:ln w="9525">
            <a:noFill/>
            <a:miter lim="800000"/>
            <a:headEnd/>
            <a:tailEnd/>
          </a:ln>
          <a:effectLst/>
        </p:spPr>
        <p:txBody>
          <a:bodyPr wrap="square">
            <a:spAutoFit/>
          </a:bodyPr>
          <a:lstStyle/>
          <a:p>
            <a:pPr>
              <a:lnSpc>
                <a:spcPct val="80000"/>
              </a:lnSpc>
            </a:pPr>
            <a:r>
              <a:rPr lang="en-US" sz="2000" b="1" dirty="0" smtClean="0">
                <a:latin typeface="Book Antiqua" panose="02040602050305030304" pitchFamily="18" charset="0"/>
              </a:rPr>
              <a:t>Unit load </a:t>
            </a:r>
            <a:r>
              <a:rPr lang="en-US" sz="2000" dirty="0" smtClean="0">
                <a:latin typeface="Book Antiqua" panose="02040602050305030304" pitchFamily="18" charset="0"/>
              </a:rPr>
              <a:t>for each resource: 	</a:t>
            </a:r>
            <a:r>
              <a:rPr lang="en-US" sz="2000" b="1" dirty="0" smtClean="0">
                <a:latin typeface="Book Antiqua" panose="02040602050305030304" pitchFamily="18" charset="0"/>
              </a:rPr>
              <a:t>Capacity</a:t>
            </a:r>
            <a:r>
              <a:rPr lang="en-US" sz="2000" dirty="0" smtClean="0">
                <a:latin typeface="Book Antiqua" panose="02040602050305030304" pitchFamily="18" charset="0"/>
              </a:rPr>
              <a:t> for each resource:</a:t>
            </a:r>
          </a:p>
          <a:p>
            <a:pPr>
              <a:lnSpc>
                <a:spcPct val="80000"/>
              </a:lnSpc>
            </a:pPr>
            <a:r>
              <a:rPr lang="en-US" dirty="0" smtClean="0">
                <a:solidFill>
                  <a:srgbClr val="008000"/>
                </a:solidFill>
                <a:latin typeface="Book Antiqua" panose="02040602050305030304" pitchFamily="18" charset="0"/>
              </a:rPr>
              <a:t>Hansen = 2 + 3 + 1 = 6 min/unit. 	Hansen = 60/6 = 10 orders/hour. </a:t>
            </a:r>
          </a:p>
          <a:p>
            <a:pPr marL="342900" indent="-342900">
              <a:lnSpc>
                <a:spcPct val="80000"/>
              </a:lnSpc>
            </a:pPr>
            <a:r>
              <a:rPr lang="en-US" dirty="0" smtClean="0">
                <a:solidFill>
                  <a:srgbClr val="FF0000"/>
                </a:solidFill>
                <a:latin typeface="Book Antiqua" panose="02040602050305030304" pitchFamily="18" charset="0"/>
              </a:rPr>
              <a:t>Prof. = 7 + 3 = 10 min/unit. 	Prof. = 60/10 = 6 orders/hour. </a:t>
            </a:r>
          </a:p>
          <a:p>
            <a:pPr marL="342900" indent="-342900">
              <a:lnSpc>
                <a:spcPct val="80000"/>
              </a:lnSpc>
            </a:pPr>
            <a:r>
              <a:rPr lang="en-US" dirty="0" smtClean="0">
                <a:solidFill>
                  <a:srgbClr val="0000FF"/>
                </a:solidFill>
                <a:latin typeface="Book Antiqua" panose="02040602050305030304" pitchFamily="18" charset="0"/>
              </a:rPr>
              <a:t>Oven = 2 + 13 = 15 min/unit. 	Oven = 60/15 = 4 orders/hour min.</a:t>
            </a:r>
          </a:p>
          <a:p>
            <a:pPr marL="342900" indent="-342900">
              <a:lnSpc>
                <a:spcPct val="80000"/>
              </a:lnSpc>
            </a:pPr>
            <a:endParaRPr lang="en-US" dirty="0" smtClean="0">
              <a:latin typeface="Book Antiqua" panose="02040602050305030304" pitchFamily="18" charset="0"/>
            </a:endParaRPr>
          </a:p>
          <a:p>
            <a:pPr marL="342900" indent="-342900">
              <a:lnSpc>
                <a:spcPct val="80000"/>
              </a:lnSpc>
            </a:pPr>
            <a:r>
              <a:rPr lang="en-US" sz="2000" dirty="0">
                <a:latin typeface="Book Antiqua" panose="02040602050305030304" pitchFamily="18" charset="0"/>
              </a:rPr>
              <a:t>T</a:t>
            </a:r>
            <a:r>
              <a:rPr lang="en-US" sz="2000" dirty="0" smtClean="0">
                <a:latin typeface="Book Antiqua" panose="02040602050305030304" pitchFamily="18" charset="0"/>
              </a:rPr>
              <a:t>he </a:t>
            </a:r>
            <a:r>
              <a:rPr lang="en-US" sz="2000" b="1" dirty="0" smtClean="0">
                <a:latin typeface="Book Antiqua" panose="02040602050305030304" pitchFamily="18" charset="0"/>
              </a:rPr>
              <a:t>utilization</a:t>
            </a:r>
            <a:r>
              <a:rPr lang="en-US" sz="2000" dirty="0" smtClean="0">
                <a:latin typeface="Book Antiqua" panose="02040602050305030304" pitchFamily="18" charset="0"/>
              </a:rPr>
              <a:t> at full capacity for each resource:</a:t>
            </a:r>
          </a:p>
          <a:p>
            <a:pPr marL="342900" indent="-342900">
              <a:lnSpc>
                <a:spcPct val="80000"/>
              </a:lnSpc>
            </a:pPr>
            <a:r>
              <a:rPr lang="en-US" sz="2000" dirty="0" smtClean="0">
                <a:solidFill>
                  <a:srgbClr val="008000"/>
                </a:solidFill>
                <a:latin typeface="Book Antiqua" panose="02040602050305030304" pitchFamily="18" charset="0"/>
              </a:rPr>
              <a:t>Hansen = </a:t>
            </a:r>
            <a:r>
              <a:rPr lang="en-US" sz="2000" dirty="0" smtClean="0">
                <a:solidFill>
                  <a:srgbClr val="0000FF"/>
                </a:solidFill>
                <a:latin typeface="Book Antiqua" panose="02040602050305030304" pitchFamily="18" charset="0"/>
              </a:rPr>
              <a:t>4</a:t>
            </a:r>
            <a:r>
              <a:rPr lang="en-US" sz="2000" dirty="0" smtClean="0">
                <a:solidFill>
                  <a:srgbClr val="008000"/>
                </a:solidFill>
                <a:latin typeface="Book Antiqua" panose="02040602050305030304" pitchFamily="18" charset="0"/>
              </a:rPr>
              <a:t>/10 = 40%</a:t>
            </a:r>
            <a:r>
              <a:rPr lang="en-US" sz="2000" dirty="0" smtClean="0">
                <a:latin typeface="Book Antiqua" panose="02040602050305030304" pitchFamily="18" charset="0"/>
              </a:rPr>
              <a:t>; </a:t>
            </a:r>
            <a:endParaRPr lang="en-US" sz="2000" b="1" dirty="0" smtClean="0">
              <a:latin typeface="Book Antiqua" panose="02040602050305030304" pitchFamily="18" charset="0"/>
            </a:endParaRPr>
          </a:p>
          <a:p>
            <a:pPr marL="342900" indent="-342900">
              <a:lnSpc>
                <a:spcPct val="80000"/>
              </a:lnSpc>
            </a:pPr>
            <a:r>
              <a:rPr lang="en-US" sz="2000" dirty="0" smtClean="0">
                <a:solidFill>
                  <a:srgbClr val="FF0000"/>
                </a:solidFill>
                <a:latin typeface="Book Antiqua" panose="02040602050305030304" pitchFamily="18" charset="0"/>
              </a:rPr>
              <a:t>Prof = </a:t>
            </a:r>
            <a:r>
              <a:rPr lang="en-US" sz="2000" dirty="0" smtClean="0">
                <a:solidFill>
                  <a:srgbClr val="0000FF"/>
                </a:solidFill>
                <a:latin typeface="Book Antiqua" panose="02040602050305030304" pitchFamily="18" charset="0"/>
              </a:rPr>
              <a:t>4</a:t>
            </a:r>
            <a:r>
              <a:rPr lang="en-US" sz="2000" dirty="0" smtClean="0">
                <a:solidFill>
                  <a:srgbClr val="FF0000"/>
                </a:solidFill>
                <a:latin typeface="Book Antiqua" panose="02040602050305030304" pitchFamily="18" charset="0"/>
              </a:rPr>
              <a:t>/6 = 67%</a:t>
            </a:r>
            <a:r>
              <a:rPr lang="en-US" sz="2000" dirty="0" smtClean="0">
                <a:latin typeface="Book Antiqua" panose="02040602050305030304" pitchFamily="18" charset="0"/>
              </a:rPr>
              <a:t>; </a:t>
            </a:r>
          </a:p>
          <a:p>
            <a:pPr marL="342900" indent="-342900">
              <a:lnSpc>
                <a:spcPct val="80000"/>
              </a:lnSpc>
            </a:pPr>
            <a:r>
              <a:rPr lang="en-US" sz="2000" dirty="0" smtClean="0">
                <a:solidFill>
                  <a:srgbClr val="0000FF"/>
                </a:solidFill>
                <a:latin typeface="Book Antiqua" panose="02040602050305030304" pitchFamily="18" charset="0"/>
              </a:rPr>
              <a:t>Oven = 4/4 = 100%</a:t>
            </a:r>
            <a:r>
              <a:rPr lang="en-US" sz="2000" dirty="0" smtClean="0">
                <a:latin typeface="Book Antiqua" panose="02040602050305030304" pitchFamily="18" charset="0"/>
              </a:rPr>
              <a:t>.</a:t>
            </a:r>
          </a:p>
          <a:p>
            <a:pPr marL="342900" indent="-342900">
              <a:lnSpc>
                <a:spcPct val="60000"/>
              </a:lnSpc>
            </a:pPr>
            <a:endParaRPr lang="en-US" sz="2000" dirty="0" smtClean="0">
              <a:latin typeface="Book Antiqua" panose="02040602050305030304" pitchFamily="18" charset="0"/>
            </a:endParaRPr>
          </a:p>
          <a:p>
            <a:pPr marL="342900" indent="-342900">
              <a:lnSpc>
                <a:spcPct val="80000"/>
              </a:lnSpc>
            </a:pPr>
            <a:r>
              <a:rPr lang="en-US" sz="2000" b="1" dirty="0" smtClean="0">
                <a:latin typeface="Book Antiqua" panose="02040602050305030304" pitchFamily="18" charset="0"/>
              </a:rPr>
              <a:t>Alternative method </a:t>
            </a:r>
            <a:r>
              <a:rPr lang="en-US" sz="2000" dirty="0" smtClean="0">
                <a:latin typeface="Book Antiqua" panose="02040602050305030304" pitchFamily="18" charset="0"/>
              </a:rPr>
              <a:t>for computing </a:t>
            </a:r>
            <a:r>
              <a:rPr lang="en-US" sz="2000" b="1" dirty="0" smtClean="0">
                <a:latin typeface="Book Antiqua" panose="02040602050305030304" pitchFamily="18" charset="0"/>
              </a:rPr>
              <a:t>Utilization = </a:t>
            </a:r>
            <a:r>
              <a:rPr lang="en-US" dirty="0" smtClean="0">
                <a:latin typeface="Book Antiqua" panose="02040602050305030304" pitchFamily="18" charset="0"/>
              </a:rPr>
              <a:t>Unit load/bottleneck </a:t>
            </a:r>
            <a:endParaRPr lang="en-US" b="1" dirty="0" smtClean="0">
              <a:latin typeface="Book Antiqua" panose="02040602050305030304" pitchFamily="18" charset="0"/>
            </a:endParaRPr>
          </a:p>
          <a:p>
            <a:pPr marL="342900" indent="-342900">
              <a:lnSpc>
                <a:spcPct val="80000"/>
              </a:lnSpc>
            </a:pPr>
            <a:r>
              <a:rPr lang="en-US" sz="2000" b="1" dirty="0" smtClean="0">
                <a:solidFill>
                  <a:srgbClr val="0000FF"/>
                </a:solidFill>
                <a:latin typeface="Book Antiqua" panose="02040602050305030304" pitchFamily="18" charset="0"/>
              </a:rPr>
              <a:t>Bottleneck </a:t>
            </a:r>
            <a:r>
              <a:rPr lang="en-US" sz="2000" dirty="0" smtClean="0">
                <a:solidFill>
                  <a:srgbClr val="0000FF"/>
                </a:solidFill>
                <a:latin typeface="Book Antiqua" panose="02040602050305030304" pitchFamily="18" charset="0"/>
              </a:rPr>
              <a:t>= 15 minutes. </a:t>
            </a:r>
          </a:p>
          <a:p>
            <a:pPr marL="342900" indent="-342900">
              <a:lnSpc>
                <a:spcPct val="80000"/>
              </a:lnSpc>
            </a:pPr>
            <a:r>
              <a:rPr lang="en-US" sz="2000" dirty="0" smtClean="0">
                <a:solidFill>
                  <a:srgbClr val="008000"/>
                </a:solidFill>
                <a:latin typeface="Book Antiqua" panose="02040602050305030304" pitchFamily="18" charset="0"/>
              </a:rPr>
              <a:t>Hansen = 6/</a:t>
            </a:r>
            <a:r>
              <a:rPr lang="en-US" sz="2000" dirty="0" smtClean="0">
                <a:solidFill>
                  <a:srgbClr val="0000FF"/>
                </a:solidFill>
                <a:latin typeface="Book Antiqua" panose="02040602050305030304" pitchFamily="18" charset="0"/>
              </a:rPr>
              <a:t>15</a:t>
            </a:r>
            <a:r>
              <a:rPr lang="en-US" sz="2000" dirty="0" smtClean="0">
                <a:solidFill>
                  <a:srgbClr val="008000"/>
                </a:solidFill>
                <a:latin typeface="Book Antiqua" panose="02040602050305030304" pitchFamily="18" charset="0"/>
              </a:rPr>
              <a:t> = 40%, </a:t>
            </a:r>
            <a:r>
              <a:rPr lang="en-US" sz="2000" dirty="0" smtClean="0">
                <a:solidFill>
                  <a:srgbClr val="FF0000"/>
                </a:solidFill>
                <a:latin typeface="Book Antiqua" panose="02040602050305030304" pitchFamily="18" charset="0"/>
              </a:rPr>
              <a:t>Prof = 10/</a:t>
            </a:r>
            <a:r>
              <a:rPr lang="en-US" sz="2000" dirty="0" smtClean="0">
                <a:solidFill>
                  <a:srgbClr val="0000FF"/>
                </a:solidFill>
                <a:latin typeface="Book Antiqua" panose="02040602050305030304" pitchFamily="18" charset="0"/>
              </a:rPr>
              <a:t>15</a:t>
            </a:r>
            <a:r>
              <a:rPr lang="en-US" sz="2000" dirty="0" smtClean="0">
                <a:solidFill>
                  <a:srgbClr val="FF0000"/>
                </a:solidFill>
                <a:latin typeface="Book Antiqua" panose="02040602050305030304" pitchFamily="18" charset="0"/>
              </a:rPr>
              <a:t> = 67%, </a:t>
            </a:r>
            <a:r>
              <a:rPr lang="en-US" sz="2000" dirty="0" smtClean="0">
                <a:solidFill>
                  <a:srgbClr val="0000FF"/>
                </a:solidFill>
                <a:latin typeface="Book Antiqua" panose="02040602050305030304" pitchFamily="18" charset="0"/>
              </a:rPr>
              <a:t>Oven = 15/15 = 100%</a:t>
            </a:r>
          </a:p>
          <a:p>
            <a:pPr marL="342900" indent="-342900">
              <a:lnSpc>
                <a:spcPct val="80000"/>
              </a:lnSpc>
            </a:pPr>
            <a:endParaRPr lang="en-US" sz="2000" b="1" dirty="0" smtClean="0">
              <a:solidFill>
                <a:srgbClr val="000000"/>
              </a:solidFill>
              <a:latin typeface="Book Antiqua" panose="02040602050305030304" pitchFamily="18" charset="0"/>
            </a:endParaRPr>
          </a:p>
          <a:p>
            <a:pPr marL="342900" indent="-342900">
              <a:lnSpc>
                <a:spcPct val="80000"/>
              </a:lnSpc>
            </a:pPr>
            <a:r>
              <a:rPr lang="en-US" sz="2000" b="1" dirty="0" smtClean="0">
                <a:solidFill>
                  <a:srgbClr val="000000"/>
                </a:solidFill>
                <a:latin typeface="Book Antiqua" panose="02040602050305030304" pitchFamily="18" charset="0"/>
              </a:rPr>
              <a:t>Next: </a:t>
            </a:r>
            <a:r>
              <a:rPr lang="en-US" sz="2000" dirty="0" smtClean="0">
                <a:solidFill>
                  <a:srgbClr val="000000"/>
                </a:solidFill>
                <a:latin typeface="Book Antiqua" panose="02040602050305030304" pitchFamily="18" charset="0"/>
              </a:rPr>
              <a:t>What would be the impact if we bought another oven?</a:t>
            </a:r>
            <a:endParaRPr lang="en-US" sz="2000" b="1" dirty="0" smtClean="0">
              <a:solidFill>
                <a:srgbClr val="000000"/>
              </a:solidFill>
              <a:latin typeface="Book Antiqua" panose="02040602050305030304" pitchFamily="18" charset="0"/>
            </a:endParaRPr>
          </a:p>
        </p:txBody>
      </p:sp>
      <p:sp>
        <p:nvSpPr>
          <p:cNvPr id="5" name="TextBox 4"/>
          <p:cNvSpPr txBox="1"/>
          <p:nvPr/>
        </p:nvSpPr>
        <p:spPr>
          <a:xfrm>
            <a:off x="1722597" y="2248285"/>
            <a:ext cx="755779" cy="307777"/>
          </a:xfrm>
          <a:prstGeom prst="rect">
            <a:avLst/>
          </a:prstGeom>
          <a:noFill/>
        </p:spPr>
        <p:txBody>
          <a:bodyPr wrap="square" rtlCol="0">
            <a:spAutoFit/>
          </a:bodyPr>
          <a:lstStyle/>
          <a:p>
            <a:r>
              <a:rPr lang="en-US" sz="1400" dirty="0" smtClean="0">
                <a:solidFill>
                  <a:srgbClr val="FF0000"/>
                </a:solidFill>
              </a:rPr>
              <a:t>7 min</a:t>
            </a:r>
            <a:endParaRPr lang="en-US" sz="1400" dirty="0">
              <a:solidFill>
                <a:srgbClr val="FF0000"/>
              </a:solidFill>
            </a:endParaRPr>
          </a:p>
        </p:txBody>
      </p:sp>
      <p:sp>
        <p:nvSpPr>
          <p:cNvPr id="7" name="TextBox 6"/>
          <p:cNvSpPr txBox="1"/>
          <p:nvPr/>
        </p:nvSpPr>
        <p:spPr>
          <a:xfrm>
            <a:off x="3313811" y="2248285"/>
            <a:ext cx="726582" cy="307777"/>
          </a:xfrm>
          <a:prstGeom prst="rect">
            <a:avLst/>
          </a:prstGeom>
          <a:noFill/>
        </p:spPr>
        <p:txBody>
          <a:bodyPr wrap="square" rtlCol="0">
            <a:spAutoFit/>
          </a:bodyPr>
          <a:lstStyle/>
          <a:p>
            <a:r>
              <a:rPr lang="en-US" sz="1400" dirty="0">
                <a:solidFill>
                  <a:srgbClr val="FF0000"/>
                </a:solidFill>
              </a:rPr>
              <a:t>3</a:t>
            </a:r>
            <a:r>
              <a:rPr lang="en-US" sz="1400" dirty="0" smtClean="0">
                <a:solidFill>
                  <a:srgbClr val="FF0000"/>
                </a:solidFill>
              </a:rPr>
              <a:t> min</a:t>
            </a:r>
            <a:endParaRPr lang="en-US" sz="1400" dirty="0">
              <a:solidFill>
                <a:srgbClr val="FF0000"/>
              </a:solidFill>
            </a:endParaRPr>
          </a:p>
        </p:txBody>
      </p:sp>
      <p:sp>
        <p:nvSpPr>
          <p:cNvPr id="9" name="TextBox 8"/>
          <p:cNvSpPr txBox="1"/>
          <p:nvPr/>
        </p:nvSpPr>
        <p:spPr>
          <a:xfrm>
            <a:off x="4751294" y="2248285"/>
            <a:ext cx="789432" cy="307777"/>
          </a:xfrm>
          <a:prstGeom prst="rect">
            <a:avLst/>
          </a:prstGeom>
          <a:noFill/>
        </p:spPr>
        <p:txBody>
          <a:bodyPr wrap="square" rtlCol="0">
            <a:spAutoFit/>
          </a:bodyPr>
          <a:lstStyle/>
          <a:p>
            <a:r>
              <a:rPr lang="en-US" sz="1400" dirty="0">
                <a:solidFill>
                  <a:srgbClr val="008000"/>
                </a:solidFill>
              </a:rPr>
              <a:t>2</a:t>
            </a:r>
            <a:r>
              <a:rPr lang="en-US" sz="1400" dirty="0" smtClean="0">
                <a:solidFill>
                  <a:srgbClr val="008000"/>
                </a:solidFill>
              </a:rPr>
              <a:t> min</a:t>
            </a:r>
            <a:endParaRPr lang="en-US" sz="1400" dirty="0">
              <a:solidFill>
                <a:srgbClr val="008000"/>
              </a:solidFill>
            </a:endParaRPr>
          </a:p>
        </p:txBody>
      </p:sp>
      <p:sp>
        <p:nvSpPr>
          <p:cNvPr id="10" name="TextBox 9"/>
          <p:cNvSpPr txBox="1"/>
          <p:nvPr/>
        </p:nvSpPr>
        <p:spPr>
          <a:xfrm>
            <a:off x="5943600" y="2209800"/>
            <a:ext cx="911951" cy="307777"/>
          </a:xfrm>
          <a:prstGeom prst="rect">
            <a:avLst/>
          </a:prstGeom>
          <a:noFill/>
        </p:spPr>
        <p:txBody>
          <a:bodyPr wrap="square" rtlCol="0">
            <a:spAutoFit/>
          </a:bodyPr>
          <a:lstStyle/>
          <a:p>
            <a:r>
              <a:rPr lang="en-US" sz="1400" dirty="0" smtClean="0">
                <a:solidFill>
                  <a:srgbClr val="0000FF"/>
                </a:solidFill>
              </a:rPr>
              <a:t>13 min</a:t>
            </a:r>
            <a:endParaRPr lang="en-US" sz="1400" dirty="0">
              <a:solidFill>
                <a:srgbClr val="0000FF"/>
              </a:solidFill>
            </a:endParaRPr>
          </a:p>
        </p:txBody>
      </p:sp>
      <p:sp>
        <p:nvSpPr>
          <p:cNvPr id="11" name="TextBox 10"/>
          <p:cNvSpPr txBox="1"/>
          <p:nvPr/>
        </p:nvSpPr>
        <p:spPr>
          <a:xfrm>
            <a:off x="7351059" y="2958353"/>
            <a:ext cx="595197" cy="307777"/>
          </a:xfrm>
          <a:prstGeom prst="rect">
            <a:avLst/>
          </a:prstGeom>
          <a:noFill/>
        </p:spPr>
        <p:txBody>
          <a:bodyPr wrap="none" rtlCol="0">
            <a:spAutoFit/>
          </a:bodyPr>
          <a:lstStyle/>
          <a:p>
            <a:r>
              <a:rPr lang="en-US" sz="1400" dirty="0" smtClean="0"/>
              <a:t>5 min</a:t>
            </a:r>
            <a:endParaRPr lang="en-US" sz="1400" dirty="0"/>
          </a:p>
        </p:txBody>
      </p:sp>
      <p:sp>
        <p:nvSpPr>
          <p:cNvPr id="12" name="TextBox 11"/>
          <p:cNvSpPr txBox="1"/>
          <p:nvPr/>
        </p:nvSpPr>
        <p:spPr>
          <a:xfrm>
            <a:off x="7351059" y="4123765"/>
            <a:ext cx="804373" cy="307777"/>
          </a:xfrm>
          <a:prstGeom prst="rect">
            <a:avLst/>
          </a:prstGeom>
          <a:noFill/>
        </p:spPr>
        <p:txBody>
          <a:bodyPr wrap="square" rtlCol="0">
            <a:spAutoFit/>
          </a:bodyPr>
          <a:lstStyle/>
          <a:p>
            <a:r>
              <a:rPr lang="en-US" sz="1400" dirty="0" smtClean="0">
                <a:solidFill>
                  <a:srgbClr val="008000"/>
                </a:solidFill>
              </a:rPr>
              <a:t>3 min</a:t>
            </a:r>
            <a:endParaRPr lang="en-US" sz="1400" dirty="0">
              <a:solidFill>
                <a:srgbClr val="008000"/>
              </a:solidFill>
            </a:endParaRPr>
          </a:p>
        </p:txBody>
      </p:sp>
      <p:sp>
        <p:nvSpPr>
          <p:cNvPr id="13" name="TextBox 12"/>
          <p:cNvSpPr txBox="1"/>
          <p:nvPr/>
        </p:nvSpPr>
        <p:spPr>
          <a:xfrm>
            <a:off x="7351060" y="5438588"/>
            <a:ext cx="908962" cy="307777"/>
          </a:xfrm>
          <a:prstGeom prst="rect">
            <a:avLst/>
          </a:prstGeom>
          <a:noFill/>
        </p:spPr>
        <p:txBody>
          <a:bodyPr wrap="square" rtlCol="0">
            <a:spAutoFit/>
          </a:bodyPr>
          <a:lstStyle/>
          <a:p>
            <a:r>
              <a:rPr lang="en-US" sz="1400" dirty="0">
                <a:solidFill>
                  <a:srgbClr val="008000"/>
                </a:solidFill>
              </a:rPr>
              <a:t>1</a:t>
            </a:r>
            <a:r>
              <a:rPr lang="en-US" sz="1400" dirty="0" smtClean="0">
                <a:solidFill>
                  <a:srgbClr val="008000"/>
                </a:solidFill>
              </a:rPr>
              <a:t> min</a:t>
            </a:r>
            <a:endParaRPr lang="en-US" sz="1400" dirty="0">
              <a:solidFill>
                <a:srgbClr val="008000"/>
              </a:solidFill>
            </a:endParaRPr>
          </a:p>
        </p:txBody>
      </p:sp>
      <p:sp>
        <p:nvSpPr>
          <p:cNvPr id="2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26056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ssolve">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dissolve">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dissolve">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xEl>
                                              <p:pRg st="7" end="7"/>
                                            </p:txEl>
                                          </p:spTgt>
                                        </p:tgtEl>
                                        <p:attrNameLst>
                                          <p:attrName>style.visibility</p:attrName>
                                        </p:attrNameLst>
                                      </p:cBhvr>
                                      <p:to>
                                        <p:strVal val="visible"/>
                                      </p:to>
                                    </p:set>
                                    <p:animEffect transition="in" filter="dissolve">
                                      <p:cBhvr>
                                        <p:cTn id="37" dur="500"/>
                                        <p:tgtEl>
                                          <p:spTgt spid="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xEl>
                                              <p:pRg st="8" end="8"/>
                                            </p:txEl>
                                          </p:spTgt>
                                        </p:tgtEl>
                                        <p:attrNameLst>
                                          <p:attrName>style.visibility</p:attrName>
                                        </p:attrNameLst>
                                      </p:cBhvr>
                                      <p:to>
                                        <p:strVal val="visible"/>
                                      </p:to>
                                    </p:set>
                                    <p:animEffect transition="in" filter="dissolve">
                                      <p:cBhvr>
                                        <p:cTn id="42" dur="500"/>
                                        <p:tgtEl>
                                          <p:spTgt spid="4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2">
                                            <p:txEl>
                                              <p:pRg st="10" end="10"/>
                                            </p:txEl>
                                          </p:spTgt>
                                        </p:tgtEl>
                                        <p:attrNameLst>
                                          <p:attrName>style.visibility</p:attrName>
                                        </p:attrNameLst>
                                      </p:cBhvr>
                                      <p:to>
                                        <p:strVal val="visible"/>
                                      </p:to>
                                    </p:set>
                                    <p:animEffect transition="in" filter="dissolve">
                                      <p:cBhvr>
                                        <p:cTn id="47" dur="500"/>
                                        <p:tgtEl>
                                          <p:spTgt spid="4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xEl>
                                              <p:pRg st="11" end="11"/>
                                            </p:txEl>
                                          </p:spTgt>
                                        </p:tgtEl>
                                        <p:attrNameLst>
                                          <p:attrName>style.visibility</p:attrName>
                                        </p:attrNameLst>
                                      </p:cBhvr>
                                      <p:to>
                                        <p:strVal val="visible"/>
                                      </p:to>
                                    </p:set>
                                    <p:animEffect transition="in" filter="dissolve">
                                      <p:cBhvr>
                                        <p:cTn id="52" dur="500"/>
                                        <p:tgtEl>
                                          <p:spTgt spid="4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2">
                                            <p:txEl>
                                              <p:pRg st="12" end="12"/>
                                            </p:txEl>
                                          </p:spTgt>
                                        </p:tgtEl>
                                        <p:attrNameLst>
                                          <p:attrName>style.visibility</p:attrName>
                                        </p:attrNameLst>
                                      </p:cBhvr>
                                      <p:to>
                                        <p:strVal val="visible"/>
                                      </p:to>
                                    </p:set>
                                    <p:animEffect transition="in" filter="dissolve">
                                      <p:cBhvr>
                                        <p:cTn id="57" dur="500"/>
                                        <p:tgtEl>
                                          <p:spTgt spid="42">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2">
                                            <p:txEl>
                                              <p:pRg st="14" end="14"/>
                                            </p:txEl>
                                          </p:spTgt>
                                        </p:tgtEl>
                                        <p:attrNameLst>
                                          <p:attrName>style.visibility</p:attrName>
                                        </p:attrNameLst>
                                      </p:cBhvr>
                                      <p:to>
                                        <p:strVal val="visible"/>
                                      </p:to>
                                    </p:set>
                                    <p:animEffect transition="in" filter="dissolve">
                                      <p:cBhvr>
                                        <p:cTn id="62" dur="500"/>
                                        <p:tgtEl>
                                          <p:spTgt spid="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 y="0"/>
            <a:ext cx="9144000" cy="762000"/>
          </a:xfrm>
        </p:spPr>
        <p:txBody>
          <a:bodyPr>
            <a:noAutofit/>
          </a:bodyPr>
          <a:lstStyle/>
          <a:p>
            <a:r>
              <a:rPr lang="en-US" sz="3600" dirty="0" smtClean="0">
                <a:latin typeface="Impact" pitchFamily="34" charset="0"/>
                <a:ea typeface="ＭＳ Ｐゴシック" pitchFamily="-65" charset="-128"/>
                <a:cs typeface="Impact" pitchFamily="34" charset="0"/>
              </a:rPr>
              <a:t>Resource pool, diminishing marginal returns</a:t>
            </a:r>
            <a:endParaRPr lang="en-US" sz="3200" dirty="0">
              <a:latin typeface="Impact" pitchFamily="34" charset="0"/>
              <a:ea typeface="ＭＳ Ｐゴシック" pitchFamily="-65" charset="-128"/>
              <a:cs typeface="Impact" pitchFamily="34" charset="0"/>
            </a:endParaRPr>
          </a:p>
        </p:txBody>
      </p:sp>
      <p:sp>
        <p:nvSpPr>
          <p:cNvPr id="22537" name="Rectangle 9"/>
          <p:cNvSpPr>
            <a:spLocks noChangeArrowheads="1"/>
          </p:cNvSpPr>
          <p:nvPr/>
        </p:nvSpPr>
        <p:spPr bwMode="auto">
          <a:xfrm>
            <a:off x="19878" y="2625733"/>
            <a:ext cx="8966200" cy="3798476"/>
          </a:xfrm>
          <a:prstGeom prst="rect">
            <a:avLst/>
          </a:prstGeom>
          <a:noFill/>
          <a:ln w="9525">
            <a:noFill/>
            <a:miter lim="800000"/>
            <a:headEnd/>
            <a:tailEnd/>
          </a:ln>
          <a:effectLst/>
        </p:spPr>
        <p:txBody>
          <a:bodyPr wrap="square" lIns="90488" tIns="44450" rIns="90488" bIns="44450">
            <a:spAutoFit/>
          </a:bodyPr>
          <a:lstStyle/>
          <a:p>
            <a:pPr eaLnBrk="0" hangingPunct="0">
              <a:spcBef>
                <a:spcPct val="50000"/>
              </a:spcBef>
              <a:defRPr/>
            </a:pPr>
            <a:endParaRPr lang="en-US" sz="2000" dirty="0" smtClean="0">
              <a:latin typeface="Book Antiqua" pitchFamily="18" charset="0"/>
            </a:endParaRPr>
          </a:p>
          <a:p>
            <a:pPr marL="342900" indent="-342900"/>
            <a:endParaRPr lang="en-US" sz="2100" b="1" dirty="0" smtClean="0">
              <a:latin typeface="Book Antiqua" panose="02040602050305030304" pitchFamily="18" charset="0"/>
            </a:endParaRPr>
          </a:p>
          <a:p>
            <a:pPr marL="342900" indent="-342900"/>
            <a:r>
              <a:rPr lang="en-US" sz="2000" b="1" dirty="0" smtClean="0">
                <a:latin typeface="Book Antiqua" panose="02040602050305030304" pitchFamily="18" charset="0"/>
              </a:rPr>
              <a:t>What is the impact of buying another Oven?</a:t>
            </a:r>
          </a:p>
          <a:p>
            <a:pPr marL="342900" indent="-342900"/>
            <a:r>
              <a:rPr lang="en-US" sz="2000" dirty="0" smtClean="0">
                <a:solidFill>
                  <a:srgbClr val="0000FF"/>
                </a:solidFill>
                <a:latin typeface="Book Antiqua" panose="02040602050305030304" pitchFamily="18" charset="0"/>
              </a:rPr>
              <a:t>New oven resource pool capacity = 2 x 4 = 8 orders per hour. </a:t>
            </a:r>
            <a:endParaRPr lang="en-US" sz="2000" b="1" dirty="0" smtClean="0">
              <a:latin typeface="Book Antiqua" panose="02040602050305030304" pitchFamily="18" charset="0"/>
            </a:endParaRPr>
          </a:p>
          <a:p>
            <a:pPr marL="342900" indent="-342900"/>
            <a:r>
              <a:rPr lang="en-US" sz="2000" dirty="0" smtClean="0">
                <a:latin typeface="Book Antiqua" panose="02040602050305030304" pitchFamily="18" charset="0"/>
              </a:rPr>
              <a:t>Bottleneck has shifted to </a:t>
            </a:r>
            <a:r>
              <a:rPr lang="en-US" sz="2000" dirty="0" smtClean="0">
                <a:solidFill>
                  <a:srgbClr val="FF0066"/>
                </a:solidFill>
                <a:latin typeface="Book Antiqua" panose="02040602050305030304" pitchFamily="18" charset="0"/>
              </a:rPr>
              <a:t>Prof. </a:t>
            </a:r>
            <a:r>
              <a:rPr lang="en-US" sz="2000" dirty="0" smtClean="0">
                <a:solidFill>
                  <a:srgbClr val="000000"/>
                </a:solidFill>
                <a:latin typeface="Book Antiqua" panose="02040602050305030304" pitchFamily="18" charset="0"/>
              </a:rPr>
              <a:t>so new </a:t>
            </a:r>
            <a:r>
              <a:rPr lang="en-US" sz="2000" b="1" dirty="0" smtClean="0">
                <a:solidFill>
                  <a:srgbClr val="FF0066"/>
                </a:solidFill>
                <a:latin typeface="Book Antiqua" panose="02040602050305030304" pitchFamily="18" charset="0"/>
              </a:rPr>
              <a:t>Process capacity =</a:t>
            </a:r>
            <a:r>
              <a:rPr lang="en-US" sz="2000" dirty="0" smtClean="0">
                <a:solidFill>
                  <a:srgbClr val="FF0066"/>
                </a:solidFill>
                <a:latin typeface="Book Antiqua" panose="02040602050305030304" pitchFamily="18" charset="0"/>
              </a:rPr>
              <a:t> 6 orders/hour</a:t>
            </a:r>
          </a:p>
          <a:p>
            <a:pPr marL="342900" indent="-342900"/>
            <a:endParaRPr lang="en-US" sz="2000" dirty="0" smtClean="0">
              <a:solidFill>
                <a:srgbClr val="FF0066"/>
              </a:solidFill>
              <a:latin typeface="Book Antiqua" panose="02040602050305030304" pitchFamily="18" charset="0"/>
            </a:endParaRPr>
          </a:p>
          <a:p>
            <a:pPr marL="342900" indent="-342900"/>
            <a:r>
              <a:rPr lang="en-US" sz="2000" dirty="0">
                <a:solidFill>
                  <a:srgbClr val="000000"/>
                </a:solidFill>
                <a:latin typeface="Book Antiqua" panose="02040602050305030304" pitchFamily="18" charset="0"/>
              </a:rPr>
              <a:t>but doubling the capacity of the oven did not double </a:t>
            </a:r>
          </a:p>
          <a:p>
            <a:pPr marL="342900" indent="-342900"/>
            <a:r>
              <a:rPr lang="en-US" sz="2000" dirty="0">
                <a:solidFill>
                  <a:srgbClr val="000000"/>
                </a:solidFill>
                <a:latin typeface="Book Antiqua" panose="02040602050305030304" pitchFamily="18" charset="0"/>
              </a:rPr>
              <a:t>production since the bottleneck shifted to the </a:t>
            </a:r>
            <a:r>
              <a:rPr lang="en-US" sz="2000" dirty="0">
                <a:solidFill>
                  <a:srgbClr val="FF0000"/>
                </a:solidFill>
                <a:latin typeface="Book Antiqua" panose="02040602050305030304" pitchFamily="18" charset="0"/>
              </a:rPr>
              <a:t>Prof.</a:t>
            </a:r>
            <a:r>
              <a:rPr lang="en-US" sz="2000" dirty="0">
                <a:latin typeface="Book Antiqua" panose="02040602050305030304" pitchFamily="18" charset="0"/>
              </a:rPr>
              <a:t> This is an example of</a:t>
            </a:r>
          </a:p>
          <a:p>
            <a:pPr marL="342900" indent="-342900"/>
            <a:r>
              <a:rPr lang="en-US" sz="2000" b="1" dirty="0">
                <a:latin typeface="Book Antiqua" panose="02040602050305030304" pitchFamily="18" charset="0"/>
              </a:rPr>
              <a:t>diminishing marginal return</a:t>
            </a:r>
            <a:r>
              <a:rPr lang="en-US" sz="2000" dirty="0">
                <a:latin typeface="Book Antiqua" panose="02040602050305030304" pitchFamily="18" charset="0"/>
              </a:rPr>
              <a:t>.</a:t>
            </a:r>
            <a:endParaRPr lang="en-US" sz="2000" dirty="0">
              <a:solidFill>
                <a:srgbClr val="000000"/>
              </a:solidFill>
              <a:latin typeface="Book Antiqua" panose="02040602050305030304" pitchFamily="18" charset="0"/>
            </a:endParaRPr>
          </a:p>
          <a:p>
            <a:pPr marL="342900" indent="-342900"/>
            <a:r>
              <a:rPr lang="en-US" sz="2000" b="1" dirty="0" smtClean="0">
                <a:solidFill>
                  <a:srgbClr val="000000"/>
                </a:solidFill>
                <a:latin typeface="Book Antiqua" panose="02040602050305030304" pitchFamily="18" charset="0"/>
              </a:rPr>
              <a:t>Resource Pooling </a:t>
            </a:r>
            <a:r>
              <a:rPr lang="en-US" sz="2000" dirty="0" smtClean="0">
                <a:solidFill>
                  <a:srgbClr val="000000"/>
                </a:solidFill>
                <a:latin typeface="Book Antiqua" panose="02040602050305030304" pitchFamily="18" charset="0"/>
              </a:rPr>
              <a:t>– increases process flow rate, capacity, and </a:t>
            </a:r>
          </a:p>
          <a:p>
            <a:pPr marL="342900" indent="-342900"/>
            <a:r>
              <a:rPr lang="en-US" sz="2000" dirty="0" smtClean="0">
                <a:solidFill>
                  <a:srgbClr val="000000"/>
                </a:solidFill>
                <a:latin typeface="Book Antiqua" panose="02040602050305030304" pitchFamily="18" charset="0"/>
              </a:rPr>
              <a:t>flow time, </a:t>
            </a:r>
          </a:p>
          <a:p>
            <a:pPr marL="342900" indent="-342900"/>
            <a:r>
              <a:rPr lang="en-US" sz="2000" b="1" dirty="0" smtClean="0">
                <a:solidFill>
                  <a:srgbClr val="000000"/>
                </a:solidFill>
                <a:latin typeface="Book Antiqua" panose="02040602050305030304" pitchFamily="18" charset="0"/>
              </a:rPr>
              <a:t>Next: </a:t>
            </a:r>
            <a:r>
              <a:rPr lang="en-US" sz="2000" dirty="0" smtClean="0">
                <a:solidFill>
                  <a:srgbClr val="000000"/>
                </a:solidFill>
                <a:latin typeface="Book Antiqua" panose="02040602050305030304" pitchFamily="18" charset="0"/>
              </a:rPr>
              <a:t>What will be the impact if we cross train </a:t>
            </a:r>
            <a:r>
              <a:rPr lang="en-US" sz="2000" dirty="0" smtClean="0">
                <a:solidFill>
                  <a:srgbClr val="FF0000"/>
                </a:solidFill>
                <a:latin typeface="Book Antiqua" panose="02040602050305030304" pitchFamily="18" charset="0"/>
              </a:rPr>
              <a:t>Prof. </a:t>
            </a:r>
            <a:r>
              <a:rPr lang="en-US" sz="2000" dirty="0" smtClean="0">
                <a:solidFill>
                  <a:srgbClr val="000000"/>
                </a:solidFill>
                <a:latin typeface="Book Antiqua" panose="02040602050305030304" pitchFamily="18" charset="0"/>
              </a:rPr>
              <a:t>and </a:t>
            </a:r>
            <a:r>
              <a:rPr lang="en-US" sz="2000" dirty="0" smtClean="0">
                <a:solidFill>
                  <a:srgbClr val="008000"/>
                </a:solidFill>
                <a:latin typeface="Book Antiqua" panose="02040602050305030304" pitchFamily="18" charset="0"/>
              </a:rPr>
              <a:t>Hansen</a:t>
            </a:r>
            <a:endParaRPr lang="en-US" sz="2000" b="1" dirty="0" smtClean="0">
              <a:solidFill>
                <a:srgbClr val="008000"/>
              </a:solidFill>
              <a:latin typeface="Book Antiqua" panose="02040602050305030304" pitchFamily="18" charset="0"/>
            </a:endParaRPr>
          </a:p>
        </p:txBody>
      </p:sp>
      <p:sp>
        <p:nvSpPr>
          <p:cNvPr id="34" name="Text Box 7"/>
          <p:cNvSpPr txBox="1">
            <a:spLocks noChangeArrowheads="1"/>
          </p:cNvSpPr>
          <p:nvPr/>
        </p:nvSpPr>
        <p:spPr bwMode="auto">
          <a:xfrm>
            <a:off x="2111264" y="871812"/>
            <a:ext cx="5146206" cy="769441"/>
          </a:xfrm>
          <a:prstGeom prst="rect">
            <a:avLst/>
          </a:prstGeom>
          <a:noFill/>
          <a:ln w="9525" algn="ctr">
            <a:noFill/>
            <a:miter lim="800000"/>
            <a:headEnd/>
            <a:tailEnd/>
          </a:ln>
          <a:effectLst/>
        </p:spPr>
        <p:txBody>
          <a:bodyPr wrap="square">
            <a:spAutoFit/>
          </a:bodyPr>
          <a:lstStyle/>
          <a:p>
            <a:pPr>
              <a:defRPr/>
            </a:pPr>
            <a:r>
              <a:rPr lang="en-US" sz="2000" dirty="0" smtClean="0">
                <a:latin typeface="Book Antiqua" pitchFamily="18" charset="0"/>
              </a:rPr>
              <a:t>Oven</a:t>
            </a:r>
          </a:p>
          <a:p>
            <a:pPr>
              <a:defRPr/>
            </a:pPr>
            <a:endParaRPr lang="en-US" sz="2400" dirty="0">
              <a:latin typeface="Book Antiqua" pitchFamily="18" charset="0"/>
            </a:endParaRPr>
          </a:p>
        </p:txBody>
      </p:sp>
      <p:sp>
        <p:nvSpPr>
          <p:cNvPr id="37" name="Text Box 4"/>
          <p:cNvSpPr txBox="1">
            <a:spLocks noChangeArrowheads="1"/>
          </p:cNvSpPr>
          <p:nvPr/>
        </p:nvSpPr>
        <p:spPr bwMode="auto">
          <a:xfrm>
            <a:off x="1913334" y="1220666"/>
            <a:ext cx="2490632"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Book Antiqua" pitchFamily="18" charset="0"/>
              </a:rPr>
              <a:t>Bake Operation </a:t>
            </a:r>
            <a:endParaRPr lang="en-US" sz="2400" dirty="0">
              <a:latin typeface="Book Antiqua" pitchFamily="18" charset="0"/>
            </a:endParaRPr>
          </a:p>
        </p:txBody>
      </p:sp>
      <p:sp>
        <p:nvSpPr>
          <p:cNvPr id="42" name="Text Box 14"/>
          <p:cNvSpPr txBox="1">
            <a:spLocks noChangeArrowheads="1"/>
          </p:cNvSpPr>
          <p:nvPr/>
        </p:nvSpPr>
        <p:spPr bwMode="auto">
          <a:xfrm>
            <a:off x="2111264" y="2586335"/>
            <a:ext cx="2292703" cy="461665"/>
          </a:xfrm>
          <a:prstGeom prst="rect">
            <a:avLst/>
          </a:prstGeom>
          <a:noFill/>
          <a:ln w="9525" algn="ctr">
            <a:noFill/>
            <a:miter lim="800000"/>
            <a:headEnd/>
            <a:tailEnd/>
          </a:ln>
          <a:effectLst/>
        </p:spPr>
        <p:txBody>
          <a:bodyPr wrap="square">
            <a:spAutoFit/>
          </a:bodyPr>
          <a:lstStyle/>
          <a:p>
            <a:pPr>
              <a:defRPr/>
            </a:pPr>
            <a:r>
              <a:rPr lang="en-US" sz="2400" dirty="0" smtClean="0">
                <a:solidFill>
                  <a:srgbClr val="0000FF"/>
                </a:solidFill>
                <a:latin typeface="Book Antiqua" pitchFamily="18" charset="0"/>
              </a:rPr>
              <a:t>4 orders/hour</a:t>
            </a:r>
            <a:endParaRPr lang="en-US" sz="2400" dirty="0">
              <a:solidFill>
                <a:srgbClr val="0000FF"/>
              </a:solidFill>
              <a:latin typeface="Book Antiqua" pitchFamily="18" charset="0"/>
            </a:endParaRPr>
          </a:p>
        </p:txBody>
      </p:sp>
      <p:sp>
        <p:nvSpPr>
          <p:cNvPr id="14" name="Rectangle 3"/>
          <p:cNvSpPr txBox="1">
            <a:spLocks noChangeArrowheads="1"/>
          </p:cNvSpPr>
          <p:nvPr/>
        </p:nvSpPr>
        <p:spPr bwMode="auto">
          <a:xfrm>
            <a:off x="0" y="871811"/>
            <a:ext cx="46482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lvl="1">
              <a:spcBef>
                <a:spcPct val="0"/>
              </a:spcBef>
              <a:buFont typeface="Symbol" pitchFamily="18" charset="2"/>
              <a:buNone/>
              <a:defRPr/>
            </a:pPr>
            <a:endParaRPr lang="en-US" kern="0" dirty="0" smtClean="0"/>
          </a:p>
        </p:txBody>
      </p:sp>
      <p:grpSp>
        <p:nvGrpSpPr>
          <p:cNvPr id="17" name="Group 16"/>
          <p:cNvGrpSpPr/>
          <p:nvPr/>
        </p:nvGrpSpPr>
        <p:grpSpPr>
          <a:xfrm>
            <a:off x="1173497" y="1355776"/>
            <a:ext cx="502920" cy="909935"/>
            <a:chOff x="1097280" y="2280917"/>
            <a:chExt cx="640080" cy="548640"/>
          </a:xfrm>
        </p:grpSpPr>
        <p:sp>
          <p:nvSpPr>
            <p:cNvPr id="18" name="Line 9"/>
            <p:cNvSpPr>
              <a:spLocks noChangeShapeType="1"/>
            </p:cNvSpPr>
            <p:nvPr/>
          </p:nvSpPr>
          <p:spPr bwMode="auto">
            <a:xfrm flipV="1">
              <a:off x="1362179" y="2286000"/>
              <a:ext cx="36576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9" name="Line 9"/>
            <p:cNvSpPr>
              <a:spLocks noChangeShapeType="1"/>
            </p:cNvSpPr>
            <p:nvPr/>
          </p:nvSpPr>
          <p:spPr bwMode="auto">
            <a:xfrm>
              <a:off x="1362179" y="2280917"/>
              <a:ext cx="0" cy="54864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0" name="Line 9"/>
            <p:cNvSpPr>
              <a:spLocks noChangeShapeType="1"/>
            </p:cNvSpPr>
            <p:nvPr/>
          </p:nvSpPr>
          <p:spPr bwMode="auto">
            <a:xfrm flipV="1">
              <a:off x="1371600" y="2819400"/>
              <a:ext cx="36576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1" name="Line 9"/>
            <p:cNvSpPr>
              <a:spLocks noChangeShapeType="1"/>
            </p:cNvSpPr>
            <p:nvPr/>
          </p:nvSpPr>
          <p:spPr bwMode="auto">
            <a:xfrm flipV="1">
              <a:off x="1097280" y="2567355"/>
              <a:ext cx="274320"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grpSp>
        <p:nvGrpSpPr>
          <p:cNvPr id="30" name="Group 29"/>
          <p:cNvGrpSpPr/>
          <p:nvPr/>
        </p:nvGrpSpPr>
        <p:grpSpPr>
          <a:xfrm>
            <a:off x="4648201" y="1316767"/>
            <a:ext cx="1141278" cy="989461"/>
            <a:chOff x="6453555" y="2468216"/>
            <a:chExt cx="392250" cy="753922"/>
          </a:xfrm>
        </p:grpSpPr>
        <p:grpSp>
          <p:nvGrpSpPr>
            <p:cNvPr id="31" name="Group 30"/>
            <p:cNvGrpSpPr/>
            <p:nvPr/>
          </p:nvGrpSpPr>
          <p:grpSpPr>
            <a:xfrm rot="10800000">
              <a:off x="6478379" y="2468216"/>
              <a:ext cx="367426" cy="753919"/>
              <a:chOff x="1228926" y="2319517"/>
              <a:chExt cx="467633" cy="602167"/>
            </a:xfrm>
          </p:grpSpPr>
          <p:sp>
            <p:nvSpPr>
              <p:cNvPr id="33" name="Line 9"/>
              <p:cNvSpPr>
                <a:spLocks noChangeShapeType="1"/>
              </p:cNvSpPr>
              <p:nvPr/>
            </p:nvSpPr>
            <p:spPr bwMode="auto">
              <a:xfrm>
                <a:off x="1522253" y="2319517"/>
                <a:ext cx="0" cy="602167"/>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5" name="Line 9"/>
              <p:cNvSpPr>
                <a:spLocks noChangeShapeType="1"/>
              </p:cNvSpPr>
              <p:nvPr/>
            </p:nvSpPr>
            <p:spPr bwMode="auto">
              <a:xfrm>
                <a:off x="1522253" y="2897944"/>
                <a:ext cx="174306"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6" name="Line 9"/>
              <p:cNvSpPr>
                <a:spLocks noChangeShapeType="1"/>
              </p:cNvSpPr>
              <p:nvPr/>
            </p:nvSpPr>
            <p:spPr bwMode="auto">
              <a:xfrm flipV="1">
                <a:off x="1228926" y="2655408"/>
                <a:ext cx="293327" cy="1"/>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32" name="Line 9"/>
            <p:cNvSpPr>
              <a:spLocks noChangeShapeType="1"/>
            </p:cNvSpPr>
            <p:nvPr/>
          </p:nvSpPr>
          <p:spPr bwMode="auto">
            <a:xfrm rot="10800000">
              <a:off x="6453555" y="3222137"/>
              <a:ext cx="161779" cy="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38" name="Line 9"/>
          <p:cNvSpPr>
            <a:spLocks noChangeShapeType="1"/>
          </p:cNvSpPr>
          <p:nvPr/>
        </p:nvSpPr>
        <p:spPr bwMode="auto">
          <a:xfrm rot="10800000">
            <a:off x="230920" y="1830841"/>
            <a:ext cx="659770"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2" name="Text Box 4"/>
          <p:cNvSpPr txBox="1">
            <a:spLocks noChangeArrowheads="1"/>
          </p:cNvSpPr>
          <p:nvPr/>
        </p:nvSpPr>
        <p:spPr bwMode="auto">
          <a:xfrm>
            <a:off x="1913335" y="2164068"/>
            <a:ext cx="2490632" cy="461665"/>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latin typeface="Book Antiqua" pitchFamily="18" charset="0"/>
              </a:rPr>
              <a:t>Bake Operation </a:t>
            </a:r>
            <a:endParaRPr lang="en-US" sz="2400" dirty="0">
              <a:latin typeface="Book Antiqua" pitchFamily="18" charset="0"/>
            </a:endParaRPr>
          </a:p>
        </p:txBody>
      </p:sp>
      <p:sp>
        <p:nvSpPr>
          <p:cNvPr id="23"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266201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399" y="1143000"/>
            <a:ext cx="1066801" cy="1015663"/>
          </a:xfrm>
          <a:prstGeom prst="rect">
            <a:avLst/>
          </a:prstGeom>
          <a:solidFill>
            <a:srgbClr val="FF2B31"/>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Take</a:t>
            </a:r>
          </a:p>
          <a:p>
            <a:pPr>
              <a:spcBef>
                <a:spcPct val="50000"/>
              </a:spcBef>
            </a:pPr>
            <a:r>
              <a:rPr lang="en-US" sz="2400" dirty="0">
                <a:latin typeface="Book Antiqua" panose="02040602050305030304" pitchFamily="18" charset="0"/>
              </a:rPr>
              <a:t>order</a:t>
            </a:r>
          </a:p>
        </p:txBody>
      </p:sp>
      <p:sp>
        <p:nvSpPr>
          <p:cNvPr id="10244" name="Text Box 4"/>
          <p:cNvSpPr txBox="1">
            <a:spLocks noChangeArrowheads="1"/>
          </p:cNvSpPr>
          <p:nvPr/>
        </p:nvSpPr>
        <p:spPr bwMode="auto">
          <a:xfrm>
            <a:off x="1562100" y="1143000"/>
            <a:ext cx="10223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wash</a:t>
            </a:r>
          </a:p>
          <a:p>
            <a:r>
              <a:rPr lang="en-US" dirty="0"/>
              <a:t>mix</a:t>
            </a:r>
          </a:p>
        </p:txBody>
      </p:sp>
      <p:sp>
        <p:nvSpPr>
          <p:cNvPr id="10246" name="Text Box 6"/>
          <p:cNvSpPr txBox="1">
            <a:spLocks noChangeArrowheads="1"/>
          </p:cNvSpPr>
          <p:nvPr/>
        </p:nvSpPr>
        <p:spPr bwMode="auto">
          <a:xfrm>
            <a:off x="2960102" y="1143000"/>
            <a:ext cx="1263650" cy="1015663"/>
          </a:xfrm>
          <a:prstGeom prst="rect">
            <a:avLst/>
          </a:prstGeom>
          <a:solidFill>
            <a:srgbClr val="FF2B31"/>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spoon</a:t>
            </a:r>
          </a:p>
          <a:p>
            <a:endParaRPr lang="en-US" dirty="0"/>
          </a:p>
        </p:txBody>
      </p:sp>
      <p:sp>
        <p:nvSpPr>
          <p:cNvPr id="10247" name="Text Box 7"/>
          <p:cNvSpPr txBox="1">
            <a:spLocks noChangeArrowheads="1"/>
          </p:cNvSpPr>
          <p:nvPr/>
        </p:nvSpPr>
        <p:spPr bwMode="auto">
          <a:xfrm>
            <a:off x="4564539" y="1143000"/>
            <a:ext cx="947956" cy="1015663"/>
          </a:xfrm>
          <a:prstGeom prst="rect">
            <a:avLst/>
          </a:prstGeom>
          <a:solidFill>
            <a:srgbClr val="3D803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load</a:t>
            </a:r>
          </a:p>
          <a:p>
            <a:pPr>
              <a:spcBef>
                <a:spcPct val="50000"/>
              </a:spcBef>
            </a:pPr>
            <a:r>
              <a:rPr lang="en-US" sz="2400" dirty="0">
                <a:latin typeface="Book Antiqua" panose="02040602050305030304" pitchFamily="18" charset="0"/>
              </a:rPr>
              <a:t>&amp; set</a:t>
            </a:r>
          </a:p>
        </p:txBody>
      </p:sp>
      <p:sp>
        <p:nvSpPr>
          <p:cNvPr id="10248" name="Text Box 8"/>
          <p:cNvSpPr txBox="1">
            <a:spLocks noChangeArrowheads="1"/>
          </p:cNvSpPr>
          <p:nvPr/>
        </p:nvSpPr>
        <p:spPr bwMode="auto">
          <a:xfrm>
            <a:off x="8066906" y="2362200"/>
            <a:ext cx="848494" cy="1015663"/>
          </a:xfrm>
          <a:prstGeom prst="rect">
            <a:avLst/>
          </a:prstGeom>
          <a:noFill/>
          <a:ln w="9525">
            <a:solidFill>
              <a:schemeClr val="tx1"/>
            </a:solidFill>
            <a:miter lim="800000"/>
            <a:headEnd/>
            <a:tailEnd/>
          </a:ln>
          <a:effectLst/>
        </p:spPr>
        <p:txBody>
          <a:bodyPr wrap="square">
            <a:spAutoFit/>
          </a:bodyPr>
          <a:lstStyle/>
          <a:p>
            <a:pPr>
              <a:spcBef>
                <a:spcPct val="50000"/>
              </a:spcBef>
            </a:pPr>
            <a:r>
              <a:rPr lang="en-US" sz="2400">
                <a:latin typeface="Book Antiqua" panose="02040602050305030304" pitchFamily="18" charset="0"/>
              </a:rPr>
              <a:t>cool</a:t>
            </a:r>
          </a:p>
          <a:p>
            <a:pPr>
              <a:spcBef>
                <a:spcPct val="50000"/>
              </a:spcBef>
            </a:pPr>
            <a:endParaRPr lang="en-US" sz="2400">
              <a:latin typeface="Book Antiqua" panose="02040602050305030304" pitchFamily="18" charset="0"/>
            </a:endParaRPr>
          </a:p>
        </p:txBody>
      </p:sp>
      <p:sp>
        <p:nvSpPr>
          <p:cNvPr id="10249" name="Text Box 9"/>
          <p:cNvSpPr txBox="1">
            <a:spLocks noChangeArrowheads="1"/>
          </p:cNvSpPr>
          <p:nvPr/>
        </p:nvSpPr>
        <p:spPr bwMode="auto">
          <a:xfrm>
            <a:off x="5791200" y="1143000"/>
            <a:ext cx="1066433" cy="1015663"/>
          </a:xfrm>
          <a:prstGeom prst="rect">
            <a:avLst/>
          </a:prstGeom>
          <a:solidFill>
            <a:srgbClr val="3A7FFF"/>
          </a:solidFill>
          <a:ln w="9525">
            <a:solidFill>
              <a:schemeClr val="tx1"/>
            </a:solidFill>
            <a:miter lim="800000"/>
            <a:headEnd/>
            <a:tailEnd/>
          </a:ln>
          <a:effectLst/>
        </p:spPr>
        <p:txBody>
          <a:bodyPr wrap="square">
            <a:spAutoFit/>
          </a:bodyPr>
          <a:lstStyle/>
          <a:p>
            <a:pPr>
              <a:spcBef>
                <a:spcPct val="50000"/>
              </a:spcBef>
            </a:pPr>
            <a:r>
              <a:rPr lang="en-US" sz="2400" dirty="0">
                <a:latin typeface="Book Antiqua" panose="02040602050305030304" pitchFamily="18" charset="0"/>
              </a:rPr>
              <a:t>bake</a:t>
            </a:r>
          </a:p>
          <a:p>
            <a:pPr>
              <a:spcBef>
                <a:spcPct val="50000"/>
              </a:spcBef>
            </a:pPr>
            <a:endParaRPr lang="en-US" sz="2400" dirty="0">
              <a:latin typeface="Book Antiqua" panose="02040602050305030304" pitchFamily="18" charset="0"/>
            </a:endParaRPr>
          </a:p>
        </p:txBody>
      </p:sp>
      <p:sp>
        <p:nvSpPr>
          <p:cNvPr id="10256" name="Text Box 16"/>
          <p:cNvSpPr txBox="1">
            <a:spLocks noChangeArrowheads="1"/>
          </p:cNvSpPr>
          <p:nvPr/>
        </p:nvSpPr>
        <p:spPr bwMode="auto">
          <a:xfrm>
            <a:off x="7157854" y="1142999"/>
            <a:ext cx="1251952"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unload</a:t>
            </a:r>
          </a:p>
          <a:p>
            <a:endParaRPr lang="en-US" dirty="0"/>
          </a:p>
        </p:txBody>
      </p:sp>
      <p:sp>
        <p:nvSpPr>
          <p:cNvPr id="10258" name="Text Box 18"/>
          <p:cNvSpPr txBox="1">
            <a:spLocks noChangeArrowheads="1"/>
          </p:cNvSpPr>
          <p:nvPr/>
        </p:nvSpPr>
        <p:spPr bwMode="auto">
          <a:xfrm>
            <a:off x="8014903" y="3662512"/>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pack</a:t>
            </a:r>
          </a:p>
          <a:p>
            <a:endParaRPr lang="en-US" dirty="0"/>
          </a:p>
        </p:txBody>
      </p:sp>
      <p:sp>
        <p:nvSpPr>
          <p:cNvPr id="10262" name="Text Box 22"/>
          <p:cNvSpPr txBox="1">
            <a:spLocks noChangeArrowheads="1"/>
          </p:cNvSpPr>
          <p:nvPr/>
        </p:nvSpPr>
        <p:spPr bwMode="auto">
          <a:xfrm>
            <a:off x="8014903" y="4937255"/>
            <a:ext cx="886594" cy="1015663"/>
          </a:xfrm>
          <a:prstGeom prst="rect">
            <a:avLst/>
          </a:prstGeom>
          <a:solidFill>
            <a:srgbClr val="3D803F"/>
          </a:solidFill>
          <a:ln w="9525">
            <a:solidFill>
              <a:schemeClr val="tx1"/>
            </a:solidFill>
            <a:miter lim="800000"/>
            <a:headEnd/>
            <a:tailEnd/>
          </a:ln>
          <a:effectLst/>
        </p:spPr>
        <p:txBody>
          <a:bodyPr wrap="square">
            <a:spAutoFit/>
          </a:bodyPr>
          <a:lstStyle>
            <a:defPPr>
              <a:defRPr lang="en-US"/>
            </a:defPPr>
            <a:lvl1pPr>
              <a:spcBef>
                <a:spcPct val="50000"/>
              </a:spcBef>
              <a:defRPr sz="2400">
                <a:latin typeface="Book Antiqua" panose="02040602050305030304" pitchFamily="18" charset="0"/>
              </a:defRPr>
            </a:lvl1pPr>
          </a:lstStyle>
          <a:p>
            <a:r>
              <a:rPr lang="en-US" dirty="0"/>
              <a:t>get</a:t>
            </a:r>
          </a:p>
          <a:p>
            <a:r>
              <a:rPr lang="en-US" dirty="0"/>
              <a:t>pay</a:t>
            </a:r>
          </a:p>
        </p:txBody>
      </p:sp>
      <p:sp>
        <p:nvSpPr>
          <p:cNvPr id="10281" name="Text Box 41"/>
          <p:cNvSpPr txBox="1">
            <a:spLocks noChangeArrowheads="1"/>
          </p:cNvSpPr>
          <p:nvPr/>
        </p:nvSpPr>
        <p:spPr bwMode="auto">
          <a:xfrm>
            <a:off x="-14922" y="76200"/>
            <a:ext cx="9311322" cy="584776"/>
          </a:xfrm>
          <a:prstGeom prst="rect">
            <a:avLst/>
          </a:prstGeom>
          <a:noFill/>
          <a:ln w="9525">
            <a:noFill/>
            <a:miter lim="800000"/>
            <a:headEnd/>
            <a:tailEnd/>
          </a:ln>
          <a:effectLst/>
        </p:spPr>
        <p:txBody>
          <a:bodyPr wrap="square">
            <a:spAutoFit/>
          </a:bodyPr>
          <a:lstStyle/>
          <a:p>
            <a:pPr eaLnBrk="1" hangingPunct="1"/>
            <a:r>
              <a:rPr lang="en-US" sz="3200" dirty="0" smtClean="0">
                <a:latin typeface="Impact" pitchFamily="34" charset="0"/>
                <a:ea typeface="ＭＳ Ｐゴシック" pitchFamily="-65" charset="-128"/>
                <a:cs typeface="Impact" pitchFamily="34" charset="0"/>
              </a:rPr>
              <a:t>Cross training, resource pool, process capacity. </a:t>
            </a:r>
            <a:endParaRPr lang="en-US" sz="3200" dirty="0">
              <a:latin typeface="Impact" pitchFamily="34" charset="0"/>
              <a:ea typeface="ＭＳ Ｐゴシック" pitchFamily="-65" charset="-128"/>
              <a:cs typeface="Impact" pitchFamily="34" charset="0"/>
            </a:endParaRPr>
          </a:p>
        </p:txBody>
      </p:sp>
      <p:sp>
        <p:nvSpPr>
          <p:cNvPr id="42" name="Text Box 43"/>
          <p:cNvSpPr txBox="1">
            <a:spLocks noChangeArrowheads="1"/>
          </p:cNvSpPr>
          <p:nvPr/>
        </p:nvSpPr>
        <p:spPr bwMode="auto">
          <a:xfrm>
            <a:off x="228600" y="2726267"/>
            <a:ext cx="7239000" cy="4062651"/>
          </a:xfrm>
          <a:prstGeom prst="rect">
            <a:avLst/>
          </a:prstGeom>
          <a:noFill/>
          <a:ln w="9525">
            <a:noFill/>
            <a:miter lim="800000"/>
            <a:headEnd/>
            <a:tailEnd/>
          </a:ln>
          <a:effectLst/>
        </p:spPr>
        <p:txBody>
          <a:bodyPr wrap="square">
            <a:spAutoFit/>
          </a:bodyPr>
          <a:lstStyle/>
          <a:p>
            <a:pPr marL="342900" indent="-342900"/>
            <a:r>
              <a:rPr lang="en-US" sz="2000" dirty="0" smtClean="0">
                <a:solidFill>
                  <a:srgbClr val="000000"/>
                </a:solidFill>
                <a:latin typeface="Book Antiqua" panose="02040602050305030304" pitchFamily="18" charset="0"/>
              </a:rPr>
              <a:t>Cross training </a:t>
            </a:r>
            <a:r>
              <a:rPr lang="en-US" sz="2000" dirty="0" smtClean="0">
                <a:solidFill>
                  <a:srgbClr val="FF0000"/>
                </a:solidFill>
                <a:latin typeface="Book Antiqua" panose="02040602050305030304" pitchFamily="18" charset="0"/>
              </a:rPr>
              <a:t>Prof. </a:t>
            </a:r>
            <a:r>
              <a:rPr lang="en-US" sz="2000" dirty="0" smtClean="0">
                <a:solidFill>
                  <a:srgbClr val="000000"/>
                </a:solidFill>
                <a:latin typeface="Book Antiqua" panose="02040602050305030304" pitchFamily="18" charset="0"/>
              </a:rPr>
              <a:t>and </a:t>
            </a:r>
            <a:r>
              <a:rPr lang="en-US" sz="2000" dirty="0" smtClean="0">
                <a:solidFill>
                  <a:srgbClr val="008000"/>
                </a:solidFill>
                <a:latin typeface="Book Antiqua" panose="02040602050305030304" pitchFamily="18" charset="0"/>
              </a:rPr>
              <a:t>Hansen</a:t>
            </a:r>
            <a:r>
              <a:rPr lang="en-US" sz="2000" dirty="0">
                <a:latin typeface="Book Antiqua" panose="02040602050305030304" pitchFamily="18" charset="0"/>
              </a:rPr>
              <a:t> </a:t>
            </a:r>
            <a:r>
              <a:rPr lang="en-US" sz="2000" dirty="0" smtClean="0">
                <a:latin typeface="Book Antiqua" panose="02040602050305030304" pitchFamily="18" charset="0"/>
              </a:rPr>
              <a:t>will create a single</a:t>
            </a:r>
          </a:p>
          <a:p>
            <a:pPr marL="342900" indent="-342900"/>
            <a:r>
              <a:rPr lang="en-US" sz="2000" dirty="0">
                <a:latin typeface="Book Antiqua" panose="02040602050305030304" pitchFamily="18" charset="0"/>
              </a:rPr>
              <a:t>r</a:t>
            </a:r>
            <a:r>
              <a:rPr lang="en-US" sz="2000" dirty="0" smtClean="0">
                <a:latin typeface="Book Antiqua" panose="02040602050305030304" pitchFamily="18" charset="0"/>
              </a:rPr>
              <a:t>esource pool. </a:t>
            </a:r>
          </a:p>
          <a:p>
            <a:pPr marL="342900" indent="-342900"/>
            <a:r>
              <a:rPr lang="en-US" sz="2000" dirty="0" smtClean="0">
                <a:latin typeface="Book Antiqua" panose="02040602050305030304" pitchFamily="18" charset="0"/>
              </a:rPr>
              <a:t>New unit load for </a:t>
            </a:r>
            <a:r>
              <a:rPr lang="en-US" sz="2000" dirty="0" smtClean="0">
                <a:solidFill>
                  <a:srgbClr val="800000"/>
                </a:solidFill>
                <a:latin typeface="Book Antiqua" panose="02040602050305030304" pitchFamily="18" charset="0"/>
              </a:rPr>
              <a:t>resource pool </a:t>
            </a:r>
            <a:r>
              <a:rPr lang="en-US" sz="2000" dirty="0" smtClean="0">
                <a:latin typeface="Book Antiqua" panose="02040602050305030304" pitchFamily="18" charset="0"/>
              </a:rPr>
              <a:t>= </a:t>
            </a:r>
            <a:r>
              <a:rPr lang="en-US" sz="2000" dirty="0" smtClean="0">
                <a:solidFill>
                  <a:srgbClr val="FF0000"/>
                </a:solidFill>
                <a:latin typeface="Book Antiqua" panose="02040602050305030304" pitchFamily="18" charset="0"/>
              </a:rPr>
              <a:t>6</a:t>
            </a:r>
            <a:r>
              <a:rPr lang="en-US" sz="2000" dirty="0" smtClean="0">
                <a:latin typeface="Book Antiqua" panose="02040602050305030304" pitchFamily="18" charset="0"/>
              </a:rPr>
              <a:t> + </a:t>
            </a:r>
            <a:r>
              <a:rPr lang="en-US" sz="2000" dirty="0" smtClean="0">
                <a:solidFill>
                  <a:srgbClr val="008000"/>
                </a:solidFill>
                <a:latin typeface="Book Antiqua" panose="02040602050305030304" pitchFamily="18" charset="0"/>
              </a:rPr>
              <a:t>10</a:t>
            </a:r>
            <a:r>
              <a:rPr lang="en-US" sz="2000" dirty="0" smtClean="0">
                <a:latin typeface="Book Antiqua" panose="02040602050305030304" pitchFamily="18" charset="0"/>
              </a:rPr>
              <a:t> = </a:t>
            </a:r>
            <a:r>
              <a:rPr lang="en-US" sz="2000" dirty="0" smtClean="0">
                <a:solidFill>
                  <a:srgbClr val="800000"/>
                </a:solidFill>
                <a:latin typeface="Book Antiqua" panose="02040602050305030304" pitchFamily="18" charset="0"/>
              </a:rPr>
              <a:t>16 minutes</a:t>
            </a:r>
          </a:p>
          <a:p>
            <a:pPr marL="342900" indent="-342900"/>
            <a:r>
              <a:rPr lang="en-US" sz="2000" dirty="0" smtClean="0">
                <a:solidFill>
                  <a:srgbClr val="800000"/>
                </a:solidFill>
                <a:latin typeface="Book Antiqua" panose="02040602050305030304" pitchFamily="18" charset="0"/>
              </a:rPr>
              <a:t>Capacity of resource pool </a:t>
            </a:r>
            <a:r>
              <a:rPr lang="en-US" sz="2000" dirty="0" smtClean="0">
                <a:solidFill>
                  <a:srgbClr val="000000"/>
                </a:solidFill>
                <a:latin typeface="Book Antiqua" panose="02040602050305030304" pitchFamily="18" charset="0"/>
              </a:rPr>
              <a:t>= (60)(2)/</a:t>
            </a:r>
            <a:r>
              <a:rPr lang="en-US" sz="2000" dirty="0" smtClean="0">
                <a:solidFill>
                  <a:srgbClr val="800000"/>
                </a:solidFill>
                <a:latin typeface="Book Antiqua" panose="02040602050305030304" pitchFamily="18" charset="0"/>
              </a:rPr>
              <a:t>16 </a:t>
            </a:r>
            <a:r>
              <a:rPr lang="en-US" sz="2000" dirty="0" smtClean="0">
                <a:latin typeface="Book Antiqua" panose="02040602050305030304" pitchFamily="18" charset="0"/>
              </a:rPr>
              <a:t>= </a:t>
            </a:r>
            <a:r>
              <a:rPr lang="en-US" sz="2000" dirty="0" smtClean="0">
                <a:solidFill>
                  <a:srgbClr val="800000"/>
                </a:solidFill>
                <a:latin typeface="Book Antiqua" panose="02040602050305030304" pitchFamily="18" charset="0"/>
              </a:rPr>
              <a:t>7.5/hour</a:t>
            </a:r>
            <a:endParaRPr lang="en-US" sz="2000" dirty="0" smtClean="0">
              <a:solidFill>
                <a:srgbClr val="000000"/>
              </a:solidFill>
              <a:latin typeface="Book Antiqua" panose="02040602050305030304" pitchFamily="18" charset="0"/>
            </a:endParaRPr>
          </a:p>
          <a:p>
            <a:pPr marL="800100" lvl="1" indent="-342900">
              <a:lnSpc>
                <a:spcPct val="50000"/>
              </a:lnSpc>
            </a:pPr>
            <a:endParaRPr lang="en-US" sz="2000" dirty="0">
              <a:solidFill>
                <a:srgbClr val="000000"/>
              </a:solidFill>
              <a:latin typeface="Book Antiqua" panose="02040602050305030304" pitchFamily="18" charset="0"/>
            </a:endParaRPr>
          </a:p>
          <a:p>
            <a:pPr marL="342900" indent="-342900"/>
            <a:r>
              <a:rPr lang="en-US" sz="2000" dirty="0" smtClean="0">
                <a:solidFill>
                  <a:srgbClr val="000000"/>
                </a:solidFill>
                <a:latin typeface="Book Antiqua" panose="02040602050305030304" pitchFamily="18" charset="0"/>
              </a:rPr>
              <a:t>Process Capacity will not increase with 1 </a:t>
            </a:r>
            <a:r>
              <a:rPr lang="en-US" sz="2000" dirty="0" smtClean="0">
                <a:solidFill>
                  <a:srgbClr val="0000FF"/>
                </a:solidFill>
                <a:latin typeface="Book Antiqua" panose="02040602050305030304" pitchFamily="18" charset="0"/>
              </a:rPr>
              <a:t>oven </a:t>
            </a:r>
            <a:r>
              <a:rPr lang="en-US" sz="2000" dirty="0" smtClean="0">
                <a:latin typeface="Book Antiqua" panose="02040602050305030304" pitchFamily="18" charset="0"/>
              </a:rPr>
              <a:t>since</a:t>
            </a:r>
          </a:p>
          <a:p>
            <a:pPr marL="342900" indent="-342900"/>
            <a:r>
              <a:rPr lang="en-US" sz="2000" dirty="0" smtClean="0">
                <a:latin typeface="Book Antiqua" panose="02040602050305030304" pitchFamily="18" charset="0"/>
              </a:rPr>
              <a:t>the bottleneck still remains at  </a:t>
            </a:r>
            <a:r>
              <a:rPr lang="en-US" sz="2000" dirty="0" smtClean="0">
                <a:solidFill>
                  <a:srgbClr val="0000FF"/>
                </a:solidFill>
                <a:latin typeface="Book Antiqua" panose="02040602050305030304" pitchFamily="18" charset="0"/>
              </a:rPr>
              <a:t>4 batches per hour</a:t>
            </a:r>
            <a:r>
              <a:rPr lang="en-US" sz="2000" dirty="0" smtClean="0">
                <a:latin typeface="Book Antiqua" panose="02040602050305030304" pitchFamily="18" charset="0"/>
              </a:rPr>
              <a:t>.</a:t>
            </a:r>
          </a:p>
          <a:p>
            <a:pPr marL="342900" indent="-342900"/>
            <a:r>
              <a:rPr lang="en-US" sz="2000" dirty="0" smtClean="0">
                <a:latin typeface="Book Antiqua" panose="02040602050305030304" pitchFamily="18" charset="0"/>
              </a:rPr>
              <a:t>With 2 ovens at </a:t>
            </a:r>
            <a:r>
              <a:rPr lang="en-US" sz="2000" dirty="0" smtClean="0">
                <a:solidFill>
                  <a:srgbClr val="0000FF"/>
                </a:solidFill>
                <a:latin typeface="Book Antiqua" panose="02040602050305030304" pitchFamily="18" charset="0"/>
              </a:rPr>
              <a:t>8 batches per hour </a:t>
            </a:r>
            <a:r>
              <a:rPr lang="en-US" sz="2000" dirty="0" smtClean="0">
                <a:latin typeface="Book Antiqua" panose="02040602050305030304" pitchFamily="18" charset="0"/>
              </a:rPr>
              <a:t>process capacity</a:t>
            </a:r>
          </a:p>
          <a:p>
            <a:pPr marL="342900" indent="-342900"/>
            <a:r>
              <a:rPr lang="en-US" sz="2000" dirty="0" smtClean="0">
                <a:latin typeface="Book Antiqua" panose="02040602050305030304" pitchFamily="18" charset="0"/>
              </a:rPr>
              <a:t>will increase to  </a:t>
            </a:r>
            <a:r>
              <a:rPr lang="en-US" sz="2000" dirty="0" smtClean="0">
                <a:solidFill>
                  <a:srgbClr val="800000"/>
                </a:solidFill>
                <a:latin typeface="Book Antiqua" panose="02040602050305030304" pitchFamily="18" charset="0"/>
              </a:rPr>
              <a:t>7.5/hour</a:t>
            </a:r>
            <a:r>
              <a:rPr lang="en-US" sz="2000" dirty="0" smtClean="0">
                <a:latin typeface="Book Antiqua" panose="02040602050305030304" pitchFamily="18" charset="0"/>
              </a:rPr>
              <a:t>.</a:t>
            </a:r>
            <a:endParaRPr lang="en-US" sz="2000" dirty="0" smtClean="0">
              <a:solidFill>
                <a:srgbClr val="000000"/>
              </a:solidFill>
              <a:latin typeface="Book Antiqua" panose="02040602050305030304" pitchFamily="18" charset="0"/>
            </a:endParaRPr>
          </a:p>
          <a:p>
            <a:pPr marL="342900" indent="-342900">
              <a:lnSpc>
                <a:spcPct val="50000"/>
              </a:lnSpc>
            </a:pPr>
            <a:endParaRPr lang="en-US" sz="2400" dirty="0" smtClean="0">
              <a:latin typeface="Book Antiqua" panose="02040602050305030304" pitchFamily="18" charset="0"/>
            </a:endParaRPr>
          </a:p>
          <a:p>
            <a:pPr marL="342900" indent="-342900"/>
            <a:r>
              <a:rPr lang="en-US" sz="2000" b="1" dirty="0" smtClean="0">
                <a:latin typeface="Book Antiqua" panose="02040602050305030304" pitchFamily="18" charset="0"/>
              </a:rPr>
              <a:t>Next: </a:t>
            </a:r>
            <a:r>
              <a:rPr lang="en-US" sz="2000" dirty="0" smtClean="0">
                <a:latin typeface="Book Antiqua" panose="02040602050305030304" pitchFamily="18" charset="0"/>
              </a:rPr>
              <a:t>Managerial considerations -  In general, what will</a:t>
            </a:r>
          </a:p>
          <a:p>
            <a:pPr marL="342900" indent="-342900"/>
            <a:r>
              <a:rPr lang="en-US" sz="2000" dirty="0">
                <a:latin typeface="Book Antiqua" panose="02040602050305030304" pitchFamily="18" charset="0"/>
              </a:rPr>
              <a:t>h</a:t>
            </a:r>
            <a:r>
              <a:rPr lang="en-US" sz="2000" dirty="0" smtClean="0">
                <a:latin typeface="Book Antiqua" panose="02040602050305030304" pitchFamily="18" charset="0"/>
              </a:rPr>
              <a:t>appen to </a:t>
            </a:r>
            <a:r>
              <a:rPr lang="en-US" sz="2000" b="1" dirty="0" smtClean="0">
                <a:solidFill>
                  <a:srgbClr val="FF0000"/>
                </a:solidFill>
                <a:latin typeface="Book Antiqua" panose="02040602050305030304" pitchFamily="18" charset="0"/>
              </a:rPr>
              <a:t>capacity &amp; flow time </a:t>
            </a:r>
            <a:r>
              <a:rPr lang="en-US" sz="2000" dirty="0" smtClean="0">
                <a:latin typeface="Book Antiqua" panose="02040602050305030304" pitchFamily="18" charset="0"/>
              </a:rPr>
              <a:t>if we increase the set up</a:t>
            </a:r>
          </a:p>
          <a:p>
            <a:pPr marL="342900" indent="-342900"/>
            <a:r>
              <a:rPr lang="en-US" sz="2000" dirty="0">
                <a:latin typeface="Book Antiqua" panose="02040602050305030304" pitchFamily="18" charset="0"/>
              </a:rPr>
              <a:t>b</a:t>
            </a:r>
            <a:r>
              <a:rPr lang="en-US" sz="2000" dirty="0" smtClean="0">
                <a:latin typeface="Book Antiqua" panose="02040602050305030304" pitchFamily="18" charset="0"/>
              </a:rPr>
              <a:t>atch? (if more than one batch of dough is prepared at a time).</a:t>
            </a:r>
            <a:endParaRPr lang="en-US" sz="2400" dirty="0" smtClean="0">
              <a:latin typeface="Book Antiqua" panose="02040602050305030304" pitchFamily="18" charset="0"/>
            </a:endParaRPr>
          </a:p>
          <a:p>
            <a:pPr marL="342900" indent="-342900"/>
            <a:endParaRPr lang="en-US" sz="1600" dirty="0" smtClean="0">
              <a:latin typeface="Book Antiqua" panose="02040602050305030304" pitchFamily="18" charset="0"/>
            </a:endParaRPr>
          </a:p>
        </p:txBody>
      </p:sp>
      <p:sp>
        <p:nvSpPr>
          <p:cNvPr id="5" name="TextBox 4"/>
          <p:cNvSpPr txBox="1"/>
          <p:nvPr/>
        </p:nvSpPr>
        <p:spPr>
          <a:xfrm>
            <a:off x="1722597" y="2248285"/>
            <a:ext cx="755779" cy="307777"/>
          </a:xfrm>
          <a:prstGeom prst="rect">
            <a:avLst/>
          </a:prstGeom>
          <a:noFill/>
        </p:spPr>
        <p:txBody>
          <a:bodyPr wrap="square" rtlCol="0">
            <a:spAutoFit/>
          </a:bodyPr>
          <a:lstStyle/>
          <a:p>
            <a:r>
              <a:rPr lang="en-US" sz="1400" dirty="0" smtClean="0">
                <a:solidFill>
                  <a:srgbClr val="FF0000"/>
                </a:solidFill>
              </a:rPr>
              <a:t>7 min</a:t>
            </a:r>
            <a:endParaRPr lang="en-US" sz="1400" dirty="0">
              <a:solidFill>
                <a:srgbClr val="FF0000"/>
              </a:solidFill>
            </a:endParaRPr>
          </a:p>
        </p:txBody>
      </p:sp>
      <p:sp>
        <p:nvSpPr>
          <p:cNvPr id="7" name="TextBox 6"/>
          <p:cNvSpPr txBox="1"/>
          <p:nvPr/>
        </p:nvSpPr>
        <p:spPr>
          <a:xfrm>
            <a:off x="3313811" y="2248285"/>
            <a:ext cx="726582" cy="307777"/>
          </a:xfrm>
          <a:prstGeom prst="rect">
            <a:avLst/>
          </a:prstGeom>
          <a:noFill/>
        </p:spPr>
        <p:txBody>
          <a:bodyPr wrap="square" rtlCol="0">
            <a:spAutoFit/>
          </a:bodyPr>
          <a:lstStyle/>
          <a:p>
            <a:r>
              <a:rPr lang="en-US" sz="1400" dirty="0">
                <a:solidFill>
                  <a:srgbClr val="FF0000"/>
                </a:solidFill>
              </a:rPr>
              <a:t>3</a:t>
            </a:r>
            <a:r>
              <a:rPr lang="en-US" sz="1400" dirty="0" smtClean="0">
                <a:solidFill>
                  <a:srgbClr val="FF0000"/>
                </a:solidFill>
              </a:rPr>
              <a:t> min</a:t>
            </a:r>
            <a:endParaRPr lang="en-US" sz="1400" dirty="0">
              <a:solidFill>
                <a:srgbClr val="FF0000"/>
              </a:solidFill>
            </a:endParaRPr>
          </a:p>
        </p:txBody>
      </p:sp>
      <p:sp>
        <p:nvSpPr>
          <p:cNvPr id="9" name="TextBox 8"/>
          <p:cNvSpPr txBox="1"/>
          <p:nvPr/>
        </p:nvSpPr>
        <p:spPr>
          <a:xfrm>
            <a:off x="4751294" y="2248285"/>
            <a:ext cx="789432" cy="307777"/>
          </a:xfrm>
          <a:prstGeom prst="rect">
            <a:avLst/>
          </a:prstGeom>
          <a:noFill/>
        </p:spPr>
        <p:txBody>
          <a:bodyPr wrap="square" rtlCol="0">
            <a:spAutoFit/>
          </a:bodyPr>
          <a:lstStyle/>
          <a:p>
            <a:r>
              <a:rPr lang="en-US" sz="1400" dirty="0">
                <a:solidFill>
                  <a:srgbClr val="008000"/>
                </a:solidFill>
              </a:rPr>
              <a:t>2</a:t>
            </a:r>
            <a:r>
              <a:rPr lang="en-US" sz="1400" dirty="0" smtClean="0">
                <a:solidFill>
                  <a:srgbClr val="008000"/>
                </a:solidFill>
              </a:rPr>
              <a:t> min</a:t>
            </a:r>
            <a:endParaRPr lang="en-US" sz="1400" dirty="0">
              <a:solidFill>
                <a:srgbClr val="008000"/>
              </a:solidFill>
            </a:endParaRPr>
          </a:p>
        </p:txBody>
      </p:sp>
      <p:sp>
        <p:nvSpPr>
          <p:cNvPr id="10" name="TextBox 9"/>
          <p:cNvSpPr txBox="1"/>
          <p:nvPr/>
        </p:nvSpPr>
        <p:spPr>
          <a:xfrm>
            <a:off x="5943600" y="2209801"/>
            <a:ext cx="911951" cy="307777"/>
          </a:xfrm>
          <a:prstGeom prst="rect">
            <a:avLst/>
          </a:prstGeom>
          <a:noFill/>
        </p:spPr>
        <p:txBody>
          <a:bodyPr wrap="square" rtlCol="0">
            <a:spAutoFit/>
          </a:bodyPr>
          <a:lstStyle/>
          <a:p>
            <a:r>
              <a:rPr lang="en-US" sz="1400" dirty="0" smtClean="0">
                <a:solidFill>
                  <a:srgbClr val="0000FF"/>
                </a:solidFill>
              </a:rPr>
              <a:t>13 min</a:t>
            </a:r>
            <a:endParaRPr lang="en-US" sz="1400" dirty="0">
              <a:solidFill>
                <a:srgbClr val="0000FF"/>
              </a:solidFill>
            </a:endParaRPr>
          </a:p>
        </p:txBody>
      </p:sp>
      <p:sp>
        <p:nvSpPr>
          <p:cNvPr id="11" name="TextBox 10"/>
          <p:cNvSpPr txBox="1"/>
          <p:nvPr/>
        </p:nvSpPr>
        <p:spPr>
          <a:xfrm>
            <a:off x="7351059" y="2958353"/>
            <a:ext cx="595197" cy="307777"/>
          </a:xfrm>
          <a:prstGeom prst="rect">
            <a:avLst/>
          </a:prstGeom>
          <a:noFill/>
        </p:spPr>
        <p:txBody>
          <a:bodyPr wrap="none" rtlCol="0">
            <a:spAutoFit/>
          </a:bodyPr>
          <a:lstStyle/>
          <a:p>
            <a:r>
              <a:rPr lang="en-US" sz="1400" dirty="0" smtClean="0"/>
              <a:t>5 min</a:t>
            </a:r>
            <a:endParaRPr lang="en-US" sz="1400" dirty="0"/>
          </a:p>
        </p:txBody>
      </p:sp>
      <p:sp>
        <p:nvSpPr>
          <p:cNvPr id="12" name="TextBox 11"/>
          <p:cNvSpPr txBox="1"/>
          <p:nvPr/>
        </p:nvSpPr>
        <p:spPr>
          <a:xfrm>
            <a:off x="7351059" y="4123765"/>
            <a:ext cx="804373" cy="307777"/>
          </a:xfrm>
          <a:prstGeom prst="rect">
            <a:avLst/>
          </a:prstGeom>
          <a:noFill/>
        </p:spPr>
        <p:txBody>
          <a:bodyPr wrap="square" rtlCol="0">
            <a:spAutoFit/>
          </a:bodyPr>
          <a:lstStyle/>
          <a:p>
            <a:r>
              <a:rPr lang="en-US" sz="1400" dirty="0" smtClean="0">
                <a:solidFill>
                  <a:srgbClr val="008000"/>
                </a:solidFill>
              </a:rPr>
              <a:t>3 min</a:t>
            </a:r>
            <a:endParaRPr lang="en-US" sz="1400" dirty="0">
              <a:solidFill>
                <a:srgbClr val="008000"/>
              </a:solidFill>
            </a:endParaRPr>
          </a:p>
        </p:txBody>
      </p:sp>
      <p:sp>
        <p:nvSpPr>
          <p:cNvPr id="13" name="TextBox 12"/>
          <p:cNvSpPr txBox="1"/>
          <p:nvPr/>
        </p:nvSpPr>
        <p:spPr>
          <a:xfrm>
            <a:off x="7351060" y="5438588"/>
            <a:ext cx="908962" cy="307777"/>
          </a:xfrm>
          <a:prstGeom prst="rect">
            <a:avLst/>
          </a:prstGeom>
          <a:noFill/>
        </p:spPr>
        <p:txBody>
          <a:bodyPr wrap="square" rtlCol="0">
            <a:spAutoFit/>
          </a:bodyPr>
          <a:lstStyle/>
          <a:p>
            <a:r>
              <a:rPr lang="en-US" sz="1400" dirty="0">
                <a:solidFill>
                  <a:srgbClr val="008000"/>
                </a:solidFill>
              </a:rPr>
              <a:t>1</a:t>
            </a:r>
            <a:r>
              <a:rPr lang="en-US" sz="1400" dirty="0" smtClean="0">
                <a:solidFill>
                  <a:srgbClr val="008000"/>
                </a:solidFill>
              </a:rPr>
              <a:t> min</a:t>
            </a:r>
            <a:endParaRPr lang="en-US" sz="1400" dirty="0">
              <a:solidFill>
                <a:srgbClr val="008000"/>
              </a:solidFill>
            </a:endParaRPr>
          </a:p>
        </p:txBody>
      </p:sp>
      <p:sp>
        <p:nvSpPr>
          <p:cNvPr id="2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6674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dissolv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dissolve">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dissolve">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dissolve">
                                      <p:cBhvr>
                                        <p:cTn id="22" dur="5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xEl>
                                              <p:pRg st="5" end="5"/>
                                            </p:txEl>
                                          </p:spTgt>
                                        </p:tgtEl>
                                        <p:attrNameLst>
                                          <p:attrName>style.visibility</p:attrName>
                                        </p:attrNameLst>
                                      </p:cBhvr>
                                      <p:to>
                                        <p:strVal val="visible"/>
                                      </p:to>
                                    </p:set>
                                    <p:animEffect transition="in" filter="dissolve">
                                      <p:cBhvr>
                                        <p:cTn id="27" dur="500"/>
                                        <p:tgtEl>
                                          <p:spTgt spid="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dissolve">
                                      <p:cBhvr>
                                        <p:cTn id="32" dur="500"/>
                                        <p:tgtEl>
                                          <p:spTgt spid="4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
                                            <p:txEl>
                                              <p:pRg st="7" end="7"/>
                                            </p:txEl>
                                          </p:spTgt>
                                        </p:tgtEl>
                                        <p:attrNameLst>
                                          <p:attrName>style.visibility</p:attrName>
                                        </p:attrNameLst>
                                      </p:cBhvr>
                                      <p:to>
                                        <p:strVal val="visible"/>
                                      </p:to>
                                    </p:set>
                                    <p:animEffect transition="in" filter="dissolve">
                                      <p:cBhvr>
                                        <p:cTn id="37" dur="500"/>
                                        <p:tgtEl>
                                          <p:spTgt spid="4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xEl>
                                              <p:pRg st="8" end="8"/>
                                            </p:txEl>
                                          </p:spTgt>
                                        </p:tgtEl>
                                        <p:attrNameLst>
                                          <p:attrName>style.visibility</p:attrName>
                                        </p:attrNameLst>
                                      </p:cBhvr>
                                      <p:to>
                                        <p:strVal val="visible"/>
                                      </p:to>
                                    </p:set>
                                    <p:animEffect transition="in" filter="dissolve">
                                      <p:cBhvr>
                                        <p:cTn id="42" dur="500"/>
                                        <p:tgtEl>
                                          <p:spTgt spid="4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2">
                                            <p:txEl>
                                              <p:pRg st="10" end="10"/>
                                            </p:txEl>
                                          </p:spTgt>
                                        </p:tgtEl>
                                        <p:attrNameLst>
                                          <p:attrName>style.visibility</p:attrName>
                                        </p:attrNameLst>
                                      </p:cBhvr>
                                      <p:to>
                                        <p:strVal val="visible"/>
                                      </p:to>
                                    </p:set>
                                    <p:animEffect transition="in" filter="dissolve">
                                      <p:cBhvr>
                                        <p:cTn id="47" dur="500"/>
                                        <p:tgtEl>
                                          <p:spTgt spid="4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2">
                                            <p:txEl>
                                              <p:pRg st="11" end="11"/>
                                            </p:txEl>
                                          </p:spTgt>
                                        </p:tgtEl>
                                        <p:attrNameLst>
                                          <p:attrName>style.visibility</p:attrName>
                                        </p:attrNameLst>
                                      </p:cBhvr>
                                      <p:to>
                                        <p:strVal val="visible"/>
                                      </p:to>
                                    </p:set>
                                    <p:animEffect transition="in" filter="dissolve">
                                      <p:cBhvr>
                                        <p:cTn id="52" dur="500"/>
                                        <p:tgtEl>
                                          <p:spTgt spid="4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2">
                                            <p:txEl>
                                              <p:pRg st="12" end="12"/>
                                            </p:txEl>
                                          </p:spTgt>
                                        </p:tgtEl>
                                        <p:attrNameLst>
                                          <p:attrName>style.visibility</p:attrName>
                                        </p:attrNameLst>
                                      </p:cBhvr>
                                      <p:to>
                                        <p:strVal val="visible"/>
                                      </p:to>
                                    </p:set>
                                    <p:animEffect transition="in" filter="dissolve">
                                      <p:cBhvr>
                                        <p:cTn id="57" dur="500"/>
                                        <p:tgtEl>
                                          <p:spTgt spid="4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1" y="990600"/>
            <a:ext cx="10049630" cy="5370701"/>
          </a:xfrm>
          <a:prstGeom prst="rect">
            <a:avLst/>
          </a:prstGeom>
          <a:noFill/>
        </p:spPr>
        <p:txBody>
          <a:bodyPr wrap="square" rtlCol="0">
            <a:spAutoFit/>
          </a:bodyPr>
          <a:lstStyle/>
          <a:p>
            <a:pPr marL="342900" indent="-342900"/>
            <a:r>
              <a:rPr lang="en-US" sz="2200" dirty="0">
                <a:solidFill>
                  <a:srgbClr val="000000"/>
                </a:solidFill>
                <a:latin typeface="Book Antiqua" panose="02040602050305030304" pitchFamily="18" charset="0"/>
              </a:rPr>
              <a:t>Determining the correct set up batch is a key managerial</a:t>
            </a:r>
          </a:p>
          <a:p>
            <a:pPr marL="342900" indent="-342900"/>
            <a:r>
              <a:rPr lang="en-US" sz="2200" dirty="0">
                <a:solidFill>
                  <a:srgbClr val="000000"/>
                </a:solidFill>
                <a:latin typeface="Book Antiqua" panose="02040602050305030304" pitchFamily="18" charset="0"/>
              </a:rPr>
              <a:t>consideration. What is the ideal setup batch size?</a:t>
            </a:r>
          </a:p>
          <a:p>
            <a:pPr marL="342900" indent="-342900">
              <a:lnSpc>
                <a:spcPct val="50000"/>
              </a:lnSpc>
            </a:pPr>
            <a:endParaRPr lang="en-US" sz="2200" dirty="0">
              <a:solidFill>
                <a:srgbClr val="000000"/>
              </a:solidFill>
              <a:latin typeface="Book Antiqua" panose="02040602050305030304" pitchFamily="18" charset="0"/>
            </a:endParaRPr>
          </a:p>
          <a:p>
            <a:pPr marL="342900" indent="-342900"/>
            <a:r>
              <a:rPr lang="en-US" sz="2200" b="1" dirty="0">
                <a:solidFill>
                  <a:srgbClr val="000000"/>
                </a:solidFill>
                <a:latin typeface="Book Antiqua" panose="02040602050305030304" pitchFamily="18" charset="0"/>
              </a:rPr>
              <a:t>Setup Batch:</a:t>
            </a:r>
            <a:r>
              <a:rPr lang="en-US" sz="2200" dirty="0">
                <a:solidFill>
                  <a:srgbClr val="000000"/>
                </a:solidFill>
                <a:latin typeface="Book Antiqua" panose="02040602050305030304" pitchFamily="18" charset="0"/>
              </a:rPr>
              <a:t> the number of units produced consecutively </a:t>
            </a:r>
          </a:p>
          <a:p>
            <a:pPr marL="342900" indent="-342900"/>
            <a:r>
              <a:rPr lang="en-US" sz="2200" dirty="0">
                <a:solidFill>
                  <a:srgbClr val="000000"/>
                </a:solidFill>
                <a:latin typeface="Book Antiqua" panose="02040602050305030304" pitchFamily="18" charset="0"/>
              </a:rPr>
              <a:t>after a set up batch. </a:t>
            </a:r>
            <a:r>
              <a:rPr lang="en-US" sz="2200" dirty="0">
                <a:solidFill>
                  <a:srgbClr val="FF0000"/>
                </a:solidFill>
                <a:latin typeface="Book Antiqua" panose="02040602050305030304" pitchFamily="18" charset="0"/>
              </a:rPr>
              <a:t>2 things to consider:</a:t>
            </a:r>
          </a:p>
          <a:p>
            <a:pPr marL="342900" indent="-342900">
              <a:lnSpc>
                <a:spcPct val="50000"/>
              </a:lnSpc>
            </a:pPr>
            <a:endParaRPr lang="en-US" sz="2200" dirty="0">
              <a:solidFill>
                <a:srgbClr val="000000"/>
              </a:solidFill>
              <a:latin typeface="Book Antiqua" panose="02040602050305030304" pitchFamily="18" charset="0"/>
            </a:endParaRPr>
          </a:p>
          <a:p>
            <a:pPr marL="342900" indent="-342900"/>
            <a:r>
              <a:rPr lang="en-US" sz="2200" b="1" dirty="0">
                <a:solidFill>
                  <a:srgbClr val="000000"/>
                </a:solidFill>
                <a:latin typeface="Book Antiqua" panose="02040602050305030304" pitchFamily="18" charset="0"/>
              </a:rPr>
              <a:t>Increased Batch Setup </a:t>
            </a:r>
            <a:r>
              <a:rPr lang="en-US" sz="2200" dirty="0">
                <a:solidFill>
                  <a:srgbClr val="000000"/>
                </a:solidFill>
                <a:latin typeface="Book Antiqua" panose="02040602050305030304" pitchFamily="18" charset="0"/>
              </a:rPr>
              <a:t>= lower unit load and </a:t>
            </a:r>
            <a:r>
              <a:rPr lang="en-US" sz="2200" b="1" dirty="0">
                <a:solidFill>
                  <a:srgbClr val="FF0000"/>
                </a:solidFill>
                <a:latin typeface="Book Antiqua" panose="02040602050305030304" pitchFamily="18" charset="0"/>
              </a:rPr>
              <a:t>higher capacity,</a:t>
            </a:r>
          </a:p>
          <a:p>
            <a:pPr marL="342900" indent="-342900"/>
            <a:r>
              <a:rPr lang="en-US" sz="2200" dirty="0">
                <a:solidFill>
                  <a:srgbClr val="000000"/>
                </a:solidFill>
                <a:latin typeface="Book Antiqua" panose="02040602050305030304" pitchFamily="18" charset="0"/>
              </a:rPr>
              <a:t>but inventory will increase and with it </a:t>
            </a:r>
            <a:r>
              <a:rPr lang="en-US" sz="2200" b="1" dirty="0">
                <a:solidFill>
                  <a:srgbClr val="FF0000"/>
                </a:solidFill>
                <a:latin typeface="Book Antiqua" panose="02040602050305030304" pitchFamily="18" charset="0"/>
              </a:rPr>
              <a:t>flow time. </a:t>
            </a:r>
          </a:p>
          <a:p>
            <a:pPr marL="342900" indent="-342900">
              <a:lnSpc>
                <a:spcPct val="50000"/>
              </a:lnSpc>
            </a:pPr>
            <a:endParaRPr lang="en-US" sz="2200" b="1" dirty="0">
              <a:solidFill>
                <a:srgbClr val="000000"/>
              </a:solidFill>
              <a:latin typeface="Book Antiqua" panose="02040602050305030304" pitchFamily="18" charset="0"/>
            </a:endParaRPr>
          </a:p>
          <a:p>
            <a:pPr marL="342900" indent="-342900"/>
            <a:r>
              <a:rPr lang="en-US" sz="2200" b="1" dirty="0">
                <a:solidFill>
                  <a:srgbClr val="000000"/>
                </a:solidFill>
                <a:latin typeface="Book Antiqua" panose="02040602050305030304" pitchFamily="18" charset="0"/>
              </a:rPr>
              <a:t>Load batch:</a:t>
            </a:r>
            <a:r>
              <a:rPr lang="en-US" sz="2200" dirty="0">
                <a:solidFill>
                  <a:srgbClr val="000000"/>
                </a:solidFill>
                <a:latin typeface="Book Antiqua" panose="02040602050305030304" pitchFamily="18" charset="0"/>
              </a:rPr>
              <a:t> the number of units processed simultaneously. In </a:t>
            </a:r>
          </a:p>
          <a:p>
            <a:pPr marL="342900" indent="-342900"/>
            <a:r>
              <a:rPr lang="en-US" sz="2200" dirty="0">
                <a:solidFill>
                  <a:srgbClr val="000000"/>
                </a:solidFill>
                <a:latin typeface="Book Antiqua" panose="02040602050305030304" pitchFamily="18" charset="0"/>
              </a:rPr>
              <a:t>our cookie scenario </a:t>
            </a:r>
            <a:r>
              <a:rPr lang="en-US" sz="2200" b="1" dirty="0">
                <a:solidFill>
                  <a:srgbClr val="000000"/>
                </a:solidFill>
                <a:latin typeface="Book Antiqua" panose="02040602050305030304" pitchFamily="18" charset="0"/>
              </a:rPr>
              <a:t>load batch </a:t>
            </a:r>
            <a:r>
              <a:rPr lang="en-US" sz="2200" dirty="0">
                <a:solidFill>
                  <a:srgbClr val="000000"/>
                </a:solidFill>
                <a:latin typeface="Book Antiqua" panose="02040602050305030304" pitchFamily="18" charset="0"/>
              </a:rPr>
              <a:t>will be constrained by oven</a:t>
            </a:r>
          </a:p>
          <a:p>
            <a:pPr marL="342900" indent="-342900"/>
            <a:r>
              <a:rPr lang="en-US" sz="2200" dirty="0">
                <a:solidFill>
                  <a:srgbClr val="000000"/>
                </a:solidFill>
                <a:latin typeface="Book Antiqua" panose="02040602050305030304" pitchFamily="18" charset="0"/>
              </a:rPr>
              <a:t>capacity. Load batch is often constrained by technological</a:t>
            </a:r>
          </a:p>
          <a:p>
            <a:pPr marL="342900" indent="-342900"/>
            <a:r>
              <a:rPr lang="en-US" sz="2200" dirty="0">
                <a:solidFill>
                  <a:srgbClr val="000000"/>
                </a:solidFill>
                <a:latin typeface="Book Antiqua" panose="02040602050305030304" pitchFamily="18" charset="0"/>
              </a:rPr>
              <a:t>difficulties. </a:t>
            </a:r>
            <a:endParaRPr lang="en-US" sz="2200" dirty="0" smtClean="0">
              <a:solidFill>
                <a:srgbClr val="000000"/>
              </a:solidFill>
              <a:latin typeface="Book Antiqua" panose="02040602050305030304" pitchFamily="18" charset="0"/>
            </a:endParaRPr>
          </a:p>
          <a:p>
            <a:pPr marL="342900" indent="-342900"/>
            <a:endParaRPr lang="en-US" sz="2200" dirty="0">
              <a:solidFill>
                <a:srgbClr val="000000"/>
              </a:solidFill>
              <a:latin typeface="Book Antiqua" panose="02040602050305030304" pitchFamily="18" charset="0"/>
            </a:endParaRPr>
          </a:p>
          <a:p>
            <a:pPr marL="342900" indent="-342900"/>
            <a:r>
              <a:rPr lang="en-US" sz="2200" b="1" dirty="0">
                <a:solidFill>
                  <a:srgbClr val="000000"/>
                </a:solidFill>
                <a:latin typeface="Book Antiqua" panose="02040602050305030304" pitchFamily="18" charset="0"/>
              </a:rPr>
              <a:t>Next: </a:t>
            </a:r>
            <a:r>
              <a:rPr lang="en-US" sz="2200" dirty="0">
                <a:solidFill>
                  <a:srgbClr val="000000"/>
                </a:solidFill>
                <a:latin typeface="Book Antiqua" panose="02040602050305030304" pitchFamily="18" charset="0"/>
              </a:rPr>
              <a:t>Managerial </a:t>
            </a:r>
            <a:r>
              <a:rPr lang="en-US" sz="2200" dirty="0" smtClean="0">
                <a:solidFill>
                  <a:srgbClr val="000000"/>
                </a:solidFill>
                <a:latin typeface="Book Antiqua" panose="02040602050305030304" pitchFamily="18" charset="0"/>
              </a:rPr>
              <a:t>value analysis: identify </a:t>
            </a:r>
            <a:r>
              <a:rPr lang="en-US" sz="2200" dirty="0">
                <a:solidFill>
                  <a:srgbClr val="800000"/>
                </a:solidFill>
                <a:latin typeface="Book Antiqua" panose="02040602050305030304" pitchFamily="18" charset="0"/>
              </a:rPr>
              <a:t>&amp; eliminate non-value</a:t>
            </a:r>
          </a:p>
          <a:p>
            <a:pPr marL="342900" indent="-342900"/>
            <a:r>
              <a:rPr lang="en-US" sz="2200" dirty="0">
                <a:solidFill>
                  <a:srgbClr val="800000"/>
                </a:solidFill>
                <a:latin typeface="Book Antiqua" panose="02040602050305030304" pitchFamily="18" charset="0"/>
              </a:rPr>
              <a:t>adding activities.</a:t>
            </a:r>
            <a:r>
              <a:rPr lang="en-US" sz="2200" dirty="0">
                <a:solidFill>
                  <a:srgbClr val="000000"/>
                </a:solidFill>
                <a:latin typeface="Book Antiqua" panose="02040602050305030304" pitchFamily="18" charset="0"/>
              </a:rPr>
              <a:t> What might they be?</a:t>
            </a:r>
            <a:endParaRPr lang="en-US" sz="2200" b="1" dirty="0">
              <a:solidFill>
                <a:srgbClr val="000000"/>
              </a:solidFill>
              <a:latin typeface="Book Antiqua" panose="02040602050305030304" pitchFamily="18" charset="0"/>
            </a:endParaRPr>
          </a:p>
          <a:p>
            <a:endParaRPr lang="en-US" sz="2400" dirty="0"/>
          </a:p>
        </p:txBody>
      </p:sp>
      <p:sp>
        <p:nvSpPr>
          <p:cNvPr id="4" name="TextBox 3"/>
          <p:cNvSpPr txBox="1"/>
          <p:nvPr/>
        </p:nvSpPr>
        <p:spPr>
          <a:xfrm>
            <a:off x="0" y="0"/>
            <a:ext cx="9144000" cy="861774"/>
          </a:xfrm>
          <a:prstGeom prst="rect">
            <a:avLst/>
          </a:prstGeom>
          <a:noFill/>
        </p:spPr>
        <p:txBody>
          <a:bodyPr wrap="square" rtlCol="0">
            <a:spAutoFit/>
          </a:bodyPr>
          <a:lstStyle/>
          <a:p>
            <a:r>
              <a:rPr lang="en-US" sz="3200" dirty="0">
                <a:latin typeface="Impact" pitchFamily="34" charset="0"/>
                <a:ea typeface="ＭＳ Ｐゴシック" pitchFamily="-65" charset="-128"/>
                <a:cs typeface="Impact" pitchFamily="34" charset="0"/>
              </a:rPr>
              <a:t>Setup Batch </a:t>
            </a:r>
            <a:r>
              <a:rPr lang="en-US" sz="3200" dirty="0" smtClean="0">
                <a:latin typeface="Impact" pitchFamily="34" charset="0"/>
                <a:ea typeface="ＭＳ Ｐゴシック" pitchFamily="-65" charset="-128"/>
                <a:cs typeface="Impact" pitchFamily="34" charset="0"/>
              </a:rPr>
              <a:t>Size – Managerial Decisions </a:t>
            </a:r>
            <a:endParaRPr lang="en-US" sz="3200" dirty="0">
              <a:latin typeface="Impact" pitchFamily="34" charset="0"/>
              <a:ea typeface="ＭＳ Ｐゴシック" pitchFamily="-65" charset="-128"/>
              <a:cs typeface="Impact" pitchFamily="34" charset="0"/>
            </a:endParaRPr>
          </a:p>
          <a:p>
            <a:endParaRPr lang="en-US" dirty="0"/>
          </a:p>
        </p:txBody>
      </p:sp>
      <p:sp>
        <p:nvSpPr>
          <p:cNvPr id="5"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299446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355726"/>
            <a:ext cx="8915400" cy="4524315"/>
          </a:xfrm>
          <a:prstGeom prst="rect">
            <a:avLst/>
          </a:prstGeom>
          <a:noFill/>
        </p:spPr>
        <p:txBody>
          <a:bodyPr wrap="square" rtlCol="0">
            <a:spAutoFit/>
          </a:bodyPr>
          <a:lstStyle/>
          <a:p>
            <a:r>
              <a:rPr lang="en-US" sz="2400" dirty="0" smtClean="0">
                <a:solidFill>
                  <a:srgbClr val="000000"/>
                </a:solidFill>
                <a:latin typeface="Book Antiqua"/>
                <a:cs typeface="Book Antiqua"/>
              </a:rPr>
              <a:t>Management has determined that waste factor is much higher when cookies are made in the shape of a Matador, especially during peak hours – </a:t>
            </a:r>
            <a:r>
              <a:rPr lang="en-US" sz="2400" dirty="0" smtClean="0">
                <a:solidFill>
                  <a:srgbClr val="008000"/>
                </a:solidFill>
                <a:latin typeface="Book Antiqua"/>
                <a:cs typeface="Book Antiqua"/>
              </a:rPr>
              <a:t>Hansen </a:t>
            </a:r>
            <a:r>
              <a:rPr lang="en-US" sz="2400" dirty="0" smtClean="0">
                <a:solidFill>
                  <a:srgbClr val="000000"/>
                </a:solidFill>
                <a:latin typeface="Book Antiqua"/>
                <a:cs typeface="Book Antiqua"/>
              </a:rPr>
              <a:t>stresses out and </a:t>
            </a:r>
            <a:r>
              <a:rPr lang="en-US" sz="2400" dirty="0" smtClean="0">
                <a:latin typeface="Book Antiqua"/>
                <a:cs typeface="Book Antiqua"/>
              </a:rPr>
              <a:t>breaks too many Matador cookie hats and legs. </a:t>
            </a:r>
            <a:r>
              <a:rPr lang="en-US" sz="2400" dirty="0" smtClean="0">
                <a:solidFill>
                  <a:srgbClr val="000000"/>
                </a:solidFill>
                <a:latin typeface="Book Antiqua"/>
                <a:cs typeface="Book Antiqua"/>
              </a:rPr>
              <a:t>Management has also determined that customers buy CSUN cookies because of taste and sales are not affected when they are shaped in a circle. </a:t>
            </a:r>
            <a:r>
              <a:rPr lang="en-US" sz="2400" dirty="0" smtClean="0">
                <a:latin typeface="Book Antiqua"/>
                <a:cs typeface="Book Antiqua"/>
              </a:rPr>
              <a:t>Furthermore,  </a:t>
            </a:r>
            <a:r>
              <a:rPr lang="en-US" sz="2400" dirty="0" smtClean="0">
                <a:solidFill>
                  <a:srgbClr val="FF0000"/>
                </a:solidFill>
                <a:latin typeface="Book Antiqua"/>
                <a:cs typeface="Book Antiqua"/>
              </a:rPr>
              <a:t>Prof. </a:t>
            </a:r>
            <a:r>
              <a:rPr lang="en-US" sz="2400" dirty="0" smtClean="0">
                <a:latin typeface="Book Antiqua"/>
                <a:cs typeface="Book Antiqua"/>
              </a:rPr>
              <a:t>will be able to increase his capacity when spooning dough. The </a:t>
            </a:r>
            <a:r>
              <a:rPr lang="en-US" sz="2400" dirty="0" smtClean="0">
                <a:solidFill>
                  <a:srgbClr val="FF0000"/>
                </a:solidFill>
                <a:latin typeface="Book Antiqua"/>
                <a:cs typeface="Book Antiqua"/>
              </a:rPr>
              <a:t>Prof. </a:t>
            </a:r>
            <a:r>
              <a:rPr lang="en-US" sz="2400" dirty="0" smtClean="0">
                <a:latin typeface="Book Antiqua"/>
                <a:cs typeface="Book Antiqua"/>
              </a:rPr>
              <a:t>will need to find another activity to fill his artistic passions.</a:t>
            </a:r>
            <a:r>
              <a:rPr lang="en-US" sz="2400" dirty="0" smtClean="0">
                <a:solidFill>
                  <a:srgbClr val="000000"/>
                </a:solidFill>
                <a:latin typeface="Book Antiqua"/>
                <a:cs typeface="Book Antiqua"/>
              </a:rPr>
              <a:t> </a:t>
            </a:r>
          </a:p>
          <a:p>
            <a:endParaRPr lang="en-US" sz="2400" dirty="0" smtClean="0">
              <a:solidFill>
                <a:srgbClr val="94020C"/>
              </a:solidFill>
              <a:latin typeface="Book Antiqua"/>
              <a:cs typeface="Book Antiqua"/>
            </a:endParaRPr>
          </a:p>
          <a:p>
            <a:r>
              <a:rPr lang="en-US" sz="2400" dirty="0" smtClean="0">
                <a:solidFill>
                  <a:srgbClr val="94020C"/>
                </a:solidFill>
                <a:latin typeface="Book Antiqua"/>
                <a:cs typeface="Book Antiqua"/>
              </a:rPr>
              <a:t>Eliminating </a:t>
            </a:r>
            <a:r>
              <a:rPr lang="en-US" sz="2400" dirty="0">
                <a:solidFill>
                  <a:srgbClr val="94020C"/>
                </a:solidFill>
                <a:latin typeface="Book Antiqua"/>
                <a:cs typeface="Book Antiqua"/>
              </a:rPr>
              <a:t>non-value-adding </a:t>
            </a:r>
            <a:r>
              <a:rPr lang="en-US" sz="2400" dirty="0" smtClean="0">
                <a:solidFill>
                  <a:srgbClr val="94020C"/>
                </a:solidFill>
                <a:latin typeface="Book Antiqua"/>
                <a:cs typeface="Book Antiqua"/>
              </a:rPr>
              <a:t>activities: </a:t>
            </a:r>
            <a:r>
              <a:rPr lang="en-US" sz="2400" dirty="0" smtClean="0">
                <a:solidFill>
                  <a:srgbClr val="000000"/>
                </a:solidFill>
                <a:latin typeface="Book Antiqua"/>
                <a:cs typeface="Book Antiqua"/>
              </a:rPr>
              <a:t>it increases resource utilization, and eliminates waste. </a:t>
            </a:r>
            <a:r>
              <a:rPr lang="en-US" sz="2400" dirty="0">
                <a:latin typeface="Book Antiqua"/>
                <a:cs typeface="Book Antiqua"/>
              </a:rPr>
              <a:t>↓ </a:t>
            </a:r>
            <a:r>
              <a:rPr lang="en-US" sz="2400" dirty="0" err="1">
                <a:latin typeface="Book Antiqua"/>
                <a:cs typeface="Book Antiqua"/>
              </a:rPr>
              <a:t>Tp</a:t>
            </a:r>
            <a:r>
              <a:rPr lang="en-US" sz="2400" dirty="0">
                <a:latin typeface="Book Antiqua"/>
                <a:cs typeface="Book Antiqua"/>
              </a:rPr>
              <a:t> or ↑ Net </a:t>
            </a:r>
            <a:r>
              <a:rPr lang="en-US" sz="2400" dirty="0" smtClean="0">
                <a:latin typeface="Book Antiqua"/>
                <a:cs typeface="Book Antiqua"/>
              </a:rPr>
              <a:t>availability.</a:t>
            </a:r>
            <a:endParaRPr lang="en-US" sz="2400" dirty="0">
              <a:solidFill>
                <a:srgbClr val="000000"/>
              </a:solidFill>
              <a:latin typeface="Book Antiqua"/>
              <a:cs typeface="Book Antiqua"/>
            </a:endParaRPr>
          </a:p>
          <a:p>
            <a:endParaRPr lang="en-US" sz="2400" dirty="0"/>
          </a:p>
        </p:txBody>
      </p:sp>
      <p:sp>
        <p:nvSpPr>
          <p:cNvPr id="3" name="TextBox 2"/>
          <p:cNvSpPr txBox="1"/>
          <p:nvPr/>
        </p:nvSpPr>
        <p:spPr>
          <a:xfrm>
            <a:off x="0" y="0"/>
            <a:ext cx="9144000" cy="553998"/>
          </a:xfrm>
          <a:prstGeom prst="rect">
            <a:avLst/>
          </a:prstGeom>
          <a:noFill/>
        </p:spPr>
        <p:txBody>
          <a:bodyPr wrap="square" rtlCol="0">
            <a:spAutoFit/>
          </a:bodyPr>
          <a:lstStyle/>
          <a:p>
            <a:r>
              <a:rPr lang="en-US" sz="3000" b="1" dirty="0">
                <a:latin typeface="Impact"/>
                <a:cs typeface="Impact"/>
              </a:rPr>
              <a:t>Reducing Resource Capacity Waste ↓ </a:t>
            </a:r>
            <a:r>
              <a:rPr lang="en-US" sz="3000" b="1" dirty="0" err="1">
                <a:latin typeface="Impact"/>
                <a:cs typeface="Impact"/>
              </a:rPr>
              <a:t>Tp</a:t>
            </a:r>
            <a:r>
              <a:rPr lang="en-US" sz="3000" b="1" dirty="0">
                <a:latin typeface="Impact"/>
                <a:cs typeface="Impact"/>
              </a:rPr>
              <a:t> </a:t>
            </a:r>
          </a:p>
        </p:txBody>
      </p:sp>
      <p:sp>
        <p:nvSpPr>
          <p:cNvPr id="4"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262224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8991600" cy="1938992"/>
          </a:xfrm>
          <a:prstGeom prst="rect">
            <a:avLst/>
          </a:prstGeom>
          <a:noFill/>
        </p:spPr>
        <p:txBody>
          <a:bodyPr wrap="square" rtlCol="0">
            <a:spAutoFit/>
          </a:bodyPr>
          <a:lstStyle/>
          <a:p>
            <a:r>
              <a:rPr lang="en-US" sz="2000" dirty="0" smtClean="0">
                <a:solidFill>
                  <a:srgbClr val="000000"/>
                </a:solidFill>
                <a:latin typeface="Book Antiqua"/>
                <a:cs typeface="Book Antiqua"/>
              </a:rPr>
              <a:t>Prof. and Hansen have developed new skills baking cookies for the “No Student Left Behind” program and now they have the entrepreneurial itch and are currently trying to decide if they should buy the a very popular cookie and ice cream hangout in Westwood – </a:t>
            </a:r>
            <a:r>
              <a:rPr lang="en-US" sz="2000" dirty="0" err="1" smtClean="0">
                <a:solidFill>
                  <a:srgbClr val="000000"/>
                </a:solidFill>
                <a:latin typeface="Book Antiqua"/>
                <a:cs typeface="Book Antiqua"/>
              </a:rPr>
              <a:t>Diddy</a:t>
            </a:r>
            <a:r>
              <a:rPr lang="en-US" sz="2000" dirty="0" smtClean="0">
                <a:solidFill>
                  <a:srgbClr val="000000"/>
                </a:solidFill>
                <a:latin typeface="Book Antiqua"/>
                <a:cs typeface="Book Antiqua"/>
              </a:rPr>
              <a:t> </a:t>
            </a:r>
            <a:r>
              <a:rPr lang="en-US" sz="2000" dirty="0" err="1" smtClean="0">
                <a:solidFill>
                  <a:srgbClr val="000000"/>
                </a:solidFill>
                <a:latin typeface="Book Antiqua"/>
                <a:cs typeface="Book Antiqua"/>
              </a:rPr>
              <a:t>Riese</a:t>
            </a:r>
            <a:r>
              <a:rPr lang="en-US" sz="2000" dirty="0" smtClean="0">
                <a:solidFill>
                  <a:srgbClr val="000000"/>
                </a:solidFill>
                <a:latin typeface="Book Antiqua"/>
                <a:cs typeface="Book Antiqua"/>
              </a:rPr>
              <a:t>. The wait line is staggering, averaging between 15 and 70 people any time during mid-afternoon or at night (real case scenario, real waiting lines!).</a:t>
            </a:r>
            <a:endParaRPr lang="en-US" sz="2000" dirty="0"/>
          </a:p>
        </p:txBody>
      </p:sp>
      <p:pic>
        <p:nvPicPr>
          <p:cNvPr id="3" name="Picture 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64" y="3047999"/>
            <a:ext cx="2971801" cy="2971801"/>
          </a:xfrm>
          <a:prstGeom prst="rect">
            <a:avLst/>
          </a:prstGeom>
        </p:spPr>
      </p:pic>
      <p:pic>
        <p:nvPicPr>
          <p:cNvPr id="4" name="Picture 3" descr="images-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141645"/>
            <a:ext cx="4038600" cy="2895600"/>
          </a:xfrm>
          <a:prstGeom prst="rect">
            <a:avLst/>
          </a:prstGeom>
        </p:spPr>
      </p:pic>
      <p:sp>
        <p:nvSpPr>
          <p:cNvPr id="5" name="TextBox 4"/>
          <p:cNvSpPr txBox="1"/>
          <p:nvPr/>
        </p:nvSpPr>
        <p:spPr>
          <a:xfrm>
            <a:off x="0" y="0"/>
            <a:ext cx="9144000" cy="584776"/>
          </a:xfrm>
          <a:prstGeom prst="rect">
            <a:avLst/>
          </a:prstGeom>
          <a:noFill/>
        </p:spPr>
        <p:txBody>
          <a:bodyPr wrap="square" rtlCol="0">
            <a:spAutoFit/>
          </a:bodyPr>
          <a:lstStyle/>
          <a:p>
            <a:r>
              <a:rPr lang="en-US" sz="3200" dirty="0" smtClean="0">
                <a:latin typeface="Impact"/>
                <a:cs typeface="Impact"/>
              </a:rPr>
              <a:t>Investment Opportunity</a:t>
            </a:r>
            <a:endParaRPr lang="en-US" sz="3200" dirty="0">
              <a:latin typeface="Impact"/>
              <a:cs typeface="Impact"/>
            </a:endParaRPr>
          </a:p>
        </p:txBody>
      </p:sp>
      <p:sp>
        <p:nvSpPr>
          <p:cNvPr id="7" name="TextBox 6"/>
          <p:cNvSpPr txBox="1"/>
          <p:nvPr/>
        </p:nvSpPr>
        <p:spPr>
          <a:xfrm>
            <a:off x="5181600" y="2743200"/>
            <a:ext cx="1483502" cy="369332"/>
          </a:xfrm>
          <a:prstGeom prst="rect">
            <a:avLst/>
          </a:prstGeom>
          <a:noFill/>
        </p:spPr>
        <p:txBody>
          <a:bodyPr wrap="square" rtlCol="0">
            <a:spAutoFit/>
          </a:bodyPr>
          <a:lstStyle/>
          <a:p>
            <a:r>
              <a:rPr lang="en-US" dirty="0" err="1" smtClean="0">
                <a:latin typeface="Book Antiqua"/>
                <a:cs typeface="Book Antiqua"/>
              </a:rPr>
              <a:t>Diddy</a:t>
            </a:r>
            <a:r>
              <a:rPr lang="en-US" dirty="0" smtClean="0">
                <a:latin typeface="Book Antiqua"/>
                <a:cs typeface="Book Antiqua"/>
              </a:rPr>
              <a:t> </a:t>
            </a:r>
            <a:r>
              <a:rPr lang="en-US" dirty="0" err="1" smtClean="0">
                <a:latin typeface="Book Antiqua"/>
                <a:cs typeface="Book Antiqua"/>
              </a:rPr>
              <a:t>Riese</a:t>
            </a:r>
            <a:endParaRPr lang="en-US" dirty="0">
              <a:latin typeface="Book Antiqua"/>
              <a:cs typeface="Book Antiqua"/>
            </a:endParaRPr>
          </a:p>
        </p:txBody>
      </p:sp>
      <p:sp>
        <p:nvSpPr>
          <p:cNvPr id="8"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407648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257800"/>
          </a:xfrm>
        </p:spPr>
        <p:txBody>
          <a:bodyPr/>
          <a:lstStyle/>
          <a:p>
            <a:pPr algn="just">
              <a:buNone/>
              <a:defRPr/>
            </a:pPr>
            <a:r>
              <a:rPr lang="en-US" sz="2000" b="1" dirty="0" smtClean="0">
                <a:solidFill>
                  <a:schemeClr val="tx1"/>
                </a:solidFill>
                <a:latin typeface="Book Antiqua" pitchFamily="18" charset="0"/>
              </a:rPr>
              <a:t>a) During the rush hours, approximate 25 customers will show up in an hour. Does the store have enough capacity for the rush hour?</a:t>
            </a:r>
          </a:p>
          <a:p>
            <a:pPr marL="457200" indent="-457200" algn="just">
              <a:buSzPct val="100000"/>
              <a:buFont typeface="+mj-lt"/>
              <a:buAutoNum type="alphaLcParenR"/>
              <a:defRPr/>
            </a:pPr>
            <a:r>
              <a:rPr lang="en-US" sz="2000" dirty="0" smtClean="0">
                <a:solidFill>
                  <a:schemeClr val="tx1"/>
                </a:solidFill>
                <a:latin typeface="Book Antiqua" pitchFamily="18" charset="0"/>
              </a:rPr>
              <a:t>Yes, the capacity of the store is 25 customers per hour.</a:t>
            </a:r>
          </a:p>
          <a:p>
            <a:pPr marL="457200" indent="-457200">
              <a:buSzPct val="100000"/>
              <a:buFont typeface="+mj-lt"/>
              <a:buAutoNum type="alphaLcParenR"/>
              <a:defRPr/>
            </a:pPr>
            <a:r>
              <a:rPr lang="en-US" sz="2000" dirty="0" smtClean="0">
                <a:solidFill>
                  <a:schemeClr val="tx1">
                    <a:lumMod val="65000"/>
                    <a:lumOff val="35000"/>
                  </a:schemeClr>
                </a:solidFill>
                <a:latin typeface="Book Antiqua" pitchFamily="18" charset="0"/>
              </a:rPr>
              <a:t>Yes, the capacity of the store is 30 customers per hour.</a:t>
            </a:r>
          </a:p>
          <a:p>
            <a:pPr marL="457200" indent="-457200">
              <a:buSzPct val="100000"/>
              <a:buFont typeface="+mj-lt"/>
              <a:buAutoNum type="alphaLcParenR"/>
              <a:defRPr/>
            </a:pPr>
            <a:r>
              <a:rPr lang="en-US" sz="2000" dirty="0" smtClean="0">
                <a:solidFill>
                  <a:schemeClr val="tx1"/>
                </a:solidFill>
                <a:latin typeface="Book Antiqua" pitchFamily="18" charset="0"/>
              </a:rPr>
              <a:t>No, the capacity of the store is 10 customers per hour.</a:t>
            </a:r>
          </a:p>
          <a:p>
            <a:pPr marL="457200" indent="-457200">
              <a:buSzPct val="100000"/>
              <a:buFont typeface="+mj-lt"/>
              <a:buAutoNum type="alphaLcParenR"/>
              <a:defRPr/>
            </a:pPr>
            <a:r>
              <a:rPr lang="en-US" sz="2000" dirty="0" smtClean="0">
                <a:solidFill>
                  <a:schemeClr val="tx1"/>
                </a:solidFill>
                <a:latin typeface="Book Antiqua" pitchFamily="18" charset="0"/>
              </a:rPr>
              <a:t>No, the capacity of the store is 20 customers per hour.</a:t>
            </a:r>
          </a:p>
          <a:p>
            <a:pPr marL="457200" indent="-457200">
              <a:buSzPct val="100000"/>
              <a:buFont typeface="+mj-lt"/>
              <a:buAutoNum type="alphaLcParenR"/>
              <a:defRPr/>
            </a:pPr>
            <a:r>
              <a:rPr lang="en-US" sz="2000" dirty="0" smtClean="0">
                <a:solidFill>
                  <a:schemeClr val="tx1"/>
                </a:solidFill>
                <a:latin typeface="Book Antiqua" pitchFamily="18" charset="0"/>
              </a:rPr>
              <a:t>None of the above.</a:t>
            </a:r>
          </a:p>
          <a:p>
            <a:pPr>
              <a:buClr>
                <a:srgbClr val="0070C0"/>
              </a:buClr>
              <a:buFont typeface="Times New Roman"/>
              <a:buChar char="E"/>
              <a:defRPr/>
            </a:pPr>
            <a:endParaRPr lang="en-US" sz="2000" dirty="0" smtClean="0">
              <a:latin typeface="Book Antiqua" pitchFamily="18" charset="0"/>
            </a:endParaRP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
        <p:nvSpPr>
          <p:cNvPr id="6" name="Content Placeholder 2"/>
          <p:cNvSpPr txBox="1">
            <a:spLocks/>
          </p:cNvSpPr>
          <p:nvPr/>
        </p:nvSpPr>
        <p:spPr bwMode="auto">
          <a:xfrm>
            <a:off x="76200" y="3962401"/>
            <a:ext cx="8915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ts val="600"/>
              </a:spcAft>
              <a:buClrTx/>
              <a:buSzPct val="75000"/>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On average it takes 6 minutes for the novice cashier to serve </a:t>
            </a:r>
            <a:r>
              <a:rPr kumimoji="0" lang="en-US" sz="2400" i="0"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a</a:t>
            </a: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 customer </a:t>
            </a: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sym typeface="Wingdings" pitchFamily="2" charset="2"/>
              </a:rPr>
              <a:t> 60/6 = 10 customers/hr</a:t>
            </a:r>
          </a:p>
          <a:p>
            <a:pPr lvl="0" eaLnBrk="1" hangingPunct="1">
              <a:spcBef>
                <a:spcPct val="20000"/>
              </a:spcBef>
              <a:spcAft>
                <a:spcPts val="600"/>
              </a:spcAft>
              <a:buSzPct val="75000"/>
              <a:defRPr/>
            </a:pPr>
            <a:r>
              <a:rPr lang="en-US" sz="2400" kern="0" dirty="0" smtClean="0">
                <a:latin typeface="Book Antiqua" pitchFamily="18" charset="0"/>
                <a:ea typeface="ＭＳ Ｐゴシック" pitchFamily="-65" charset="-128"/>
                <a:cs typeface="MS Reference Sans Serif" pitchFamily="34" charset="0"/>
              </a:rPr>
              <a:t>On average it takes 3 minutes for the experienced  cashier to serve a customer </a:t>
            </a:r>
            <a:r>
              <a:rPr lang="en-US" sz="2400" kern="0" dirty="0" smtClean="0">
                <a:latin typeface="Book Antiqua" pitchFamily="18" charset="0"/>
                <a:ea typeface="ＭＳ Ｐゴシック" pitchFamily="-65" charset="-128"/>
                <a:cs typeface="MS Reference Sans Serif" pitchFamily="34" charset="0"/>
                <a:sym typeface="Wingdings" pitchFamily="2" charset="2"/>
              </a:rPr>
              <a:t> 60/3 = 20 customers/hr</a:t>
            </a:r>
          </a:p>
          <a:p>
            <a:pPr lvl="0" eaLnBrk="1" hangingPunct="1">
              <a:spcBef>
                <a:spcPct val="20000"/>
              </a:spcBef>
              <a:spcAft>
                <a:spcPts val="600"/>
              </a:spcAft>
              <a:buSzPct val="75000"/>
              <a:defRPr/>
            </a:pPr>
            <a:r>
              <a:rPr lang="en-US" sz="2400" kern="0" dirty="0" smtClean="0">
                <a:latin typeface="Book Antiqua" pitchFamily="18" charset="0"/>
                <a:ea typeface="ＭＳ Ｐゴシック" pitchFamily="-65" charset="-128"/>
                <a:cs typeface="MS Reference Sans Serif" pitchFamily="34" charset="0"/>
                <a:sym typeface="Wingdings" pitchFamily="2" charset="2"/>
              </a:rPr>
              <a:t>Capacity = 10+20 = 30</a:t>
            </a:r>
          </a:p>
          <a:p>
            <a:pPr marL="342900" marR="0" lvl="0" indent="-342900" algn="just" defTabSz="914400" rtl="0" eaLnBrk="1" fontAlgn="base" latinLnBrk="0" hangingPunct="1">
              <a:lnSpc>
                <a:spcPct val="100000"/>
              </a:lnSpc>
              <a:spcBef>
                <a:spcPct val="20000"/>
              </a:spcBef>
              <a:spcAft>
                <a:spcPct val="0"/>
              </a:spcAft>
              <a:buClrTx/>
              <a:buSzPct val="75000"/>
              <a:buFont typeface="Wingdings" pitchFamily="2" charset="2"/>
              <a:buChar char="p"/>
              <a:tabLst/>
              <a:defRPr/>
            </a:pPr>
            <a:endParaRPr kumimoji="0" lang="en-US" sz="2400" b="0" i="0" u="none" strike="noStrike" kern="0" cap="none" spc="0" normalizeH="0" baseline="0" noProof="0" dirty="0" smtClean="0">
              <a:ln>
                <a:noFill/>
              </a:ln>
              <a:solidFill>
                <a:srgbClr val="002060"/>
              </a:solidFill>
              <a:effectLst/>
              <a:uLnTx/>
              <a:uFillTx/>
              <a:latin typeface="MS Reference Sans Serif" pitchFamily="34" charset="0"/>
              <a:ea typeface="ＭＳ Ｐゴシック" pitchFamily="-65" charset="-128"/>
              <a:cs typeface="MS Reference Sans Serif" pitchFamily="34" charset="0"/>
            </a:endParaRPr>
          </a:p>
          <a:p>
            <a:pPr marL="342900" marR="0" lvl="0" indent="-342900" algn="just" defTabSz="914400" rtl="0" eaLnBrk="1" fontAlgn="base" latinLnBrk="0" hangingPunct="1">
              <a:lnSpc>
                <a:spcPct val="100000"/>
              </a:lnSpc>
              <a:spcBef>
                <a:spcPct val="20000"/>
              </a:spcBef>
              <a:spcAft>
                <a:spcPct val="0"/>
              </a:spcAft>
              <a:buClrTx/>
              <a:buSzPct val="75000"/>
              <a:buFont typeface="Wingdings" pitchFamily="2" charset="2"/>
              <a:buChar char="p"/>
              <a:tabLst/>
              <a:defRPr/>
            </a:pPr>
            <a:endParaRPr kumimoji="0" lang="en-US" sz="2400" b="0" i="0" u="none" strike="noStrike" kern="0" cap="none" spc="0" normalizeH="0" baseline="0" noProof="0" dirty="0" smtClean="0">
              <a:ln>
                <a:noFill/>
              </a:ln>
              <a:solidFill>
                <a:srgbClr val="002060"/>
              </a:solidFill>
              <a:effectLst/>
              <a:uLnTx/>
              <a:uFillTx/>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24108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14400"/>
            <a:ext cx="9144000" cy="5186036"/>
          </a:xfrm>
          <a:prstGeom prst="rect">
            <a:avLst/>
          </a:prstGeom>
          <a:noFill/>
        </p:spPr>
        <p:txBody>
          <a:bodyPr wrap="square" rtlCol="0">
            <a:spAutoFit/>
          </a:bodyPr>
          <a:lstStyle/>
          <a:p>
            <a:r>
              <a:rPr lang="en-US" sz="1600" dirty="0" smtClean="0">
                <a:solidFill>
                  <a:srgbClr val="000000"/>
                </a:solidFill>
                <a:latin typeface="Book Antiqua"/>
                <a:cs typeface="Book Antiqua"/>
              </a:rPr>
              <a:t>The owner of </a:t>
            </a:r>
            <a:r>
              <a:rPr lang="en-US" sz="1600" dirty="0" err="1" smtClean="0">
                <a:solidFill>
                  <a:srgbClr val="000000"/>
                </a:solidFill>
                <a:latin typeface="Book Antiqua"/>
                <a:cs typeface="Book Antiqua"/>
              </a:rPr>
              <a:t>Diddy</a:t>
            </a:r>
            <a:r>
              <a:rPr lang="en-US" sz="1600" dirty="0" smtClean="0">
                <a:solidFill>
                  <a:srgbClr val="000000"/>
                </a:solidFill>
                <a:latin typeface="Book Antiqua"/>
                <a:cs typeface="Book Antiqua"/>
              </a:rPr>
              <a:t> </a:t>
            </a:r>
            <a:r>
              <a:rPr lang="en-US" sz="1600" dirty="0" err="1" smtClean="0">
                <a:solidFill>
                  <a:srgbClr val="000000"/>
                </a:solidFill>
                <a:latin typeface="Book Antiqua"/>
                <a:cs typeface="Book Antiqua"/>
              </a:rPr>
              <a:t>Riese</a:t>
            </a:r>
            <a:r>
              <a:rPr lang="en-US" sz="1600" dirty="0" smtClean="0">
                <a:solidFill>
                  <a:srgbClr val="000000"/>
                </a:solidFill>
                <a:latin typeface="Book Antiqua"/>
                <a:cs typeface="Book Antiqua"/>
              </a:rPr>
              <a:t> is retiring and has offered to sell his business to Prof. and Hansen at an exorbitantly high price. New businesses often fail in this neighborhood where rents are exceptionally high. Prof. and Hansen have determined they will make zero economic profit if they buy the store and are looking for a bigger return on their investment. The owner claims his store has the capacity to produce more than 3 times the number of cookies they currently produce, but they just can’t process orders fast enough! </a:t>
            </a:r>
            <a:r>
              <a:rPr lang="en-US" sz="1600" dirty="0" err="1" smtClean="0">
                <a:solidFill>
                  <a:srgbClr val="000000"/>
                </a:solidFill>
                <a:latin typeface="Book Antiqua"/>
                <a:cs typeface="Book Antiqua"/>
              </a:rPr>
              <a:t>Diddy</a:t>
            </a:r>
            <a:r>
              <a:rPr lang="en-US" sz="1600" dirty="0" smtClean="0">
                <a:solidFill>
                  <a:srgbClr val="000000"/>
                </a:solidFill>
                <a:latin typeface="Book Antiqua"/>
                <a:cs typeface="Book Antiqua"/>
              </a:rPr>
              <a:t> </a:t>
            </a:r>
            <a:r>
              <a:rPr lang="en-US" sz="1600" dirty="0" err="1" smtClean="0">
                <a:solidFill>
                  <a:srgbClr val="000000"/>
                </a:solidFill>
                <a:latin typeface="Book Antiqua"/>
                <a:cs typeface="Book Antiqua"/>
              </a:rPr>
              <a:t>Riese</a:t>
            </a:r>
            <a:r>
              <a:rPr lang="en-US" sz="1600" dirty="0" smtClean="0">
                <a:solidFill>
                  <a:srgbClr val="000000"/>
                </a:solidFill>
                <a:latin typeface="Book Antiqua"/>
                <a:cs typeface="Book Antiqua"/>
              </a:rPr>
              <a:t> may actually become much more profitable if</a:t>
            </a:r>
            <a:r>
              <a:rPr lang="en-US" sz="1600" b="1" dirty="0" smtClean="0">
                <a:solidFill>
                  <a:srgbClr val="000000"/>
                </a:solidFill>
                <a:latin typeface="Book Antiqua"/>
                <a:cs typeface="Book Antiqua"/>
              </a:rPr>
              <a:t> process capacity</a:t>
            </a:r>
            <a:r>
              <a:rPr lang="en-US" sz="1600" b="1" dirty="0">
                <a:solidFill>
                  <a:srgbClr val="000000"/>
                </a:solidFill>
                <a:latin typeface="Book Antiqua"/>
                <a:cs typeface="Book Antiqua"/>
              </a:rPr>
              <a:t> </a:t>
            </a:r>
            <a:r>
              <a:rPr lang="en-US" sz="1600" dirty="0" smtClean="0">
                <a:solidFill>
                  <a:srgbClr val="000000"/>
                </a:solidFill>
                <a:latin typeface="Book Antiqua"/>
                <a:cs typeface="Book Antiqua"/>
              </a:rPr>
              <a:t>can be increased. </a:t>
            </a:r>
            <a:r>
              <a:rPr lang="en-US" sz="1600" dirty="0">
                <a:solidFill>
                  <a:srgbClr val="000000"/>
                </a:solidFill>
                <a:latin typeface="Book Antiqua"/>
                <a:cs typeface="Book Antiqua"/>
              </a:rPr>
              <a:t>Mentor and student begin sharpening their pencils </a:t>
            </a:r>
            <a:r>
              <a:rPr lang="en-US" sz="1600" dirty="0" smtClean="0">
                <a:solidFill>
                  <a:srgbClr val="000000"/>
                </a:solidFill>
                <a:latin typeface="Book Antiqua"/>
                <a:cs typeface="Book Antiqua"/>
              </a:rPr>
              <a:t>and </a:t>
            </a:r>
            <a:r>
              <a:rPr lang="en-US" sz="1600" dirty="0">
                <a:solidFill>
                  <a:srgbClr val="000000"/>
                </a:solidFill>
                <a:latin typeface="Book Antiqua"/>
                <a:cs typeface="Book Antiqua"/>
              </a:rPr>
              <a:t>look over their list of </a:t>
            </a:r>
            <a:r>
              <a:rPr lang="en-US" sz="1600" b="1" dirty="0">
                <a:solidFill>
                  <a:srgbClr val="000000"/>
                </a:solidFill>
                <a:latin typeface="Book Antiqua"/>
                <a:cs typeface="Book Antiqua"/>
              </a:rPr>
              <a:t>internal measures</a:t>
            </a:r>
            <a:r>
              <a:rPr lang="en-US" sz="1600" dirty="0">
                <a:solidFill>
                  <a:srgbClr val="000000"/>
                </a:solidFill>
                <a:latin typeface="Book Antiqua"/>
                <a:cs typeface="Book Antiqua"/>
              </a:rPr>
              <a:t> to see if they can increase process capacity by reducing unit load for processing </a:t>
            </a:r>
            <a:r>
              <a:rPr lang="en-US" sz="1600" dirty="0" smtClean="0">
                <a:solidFill>
                  <a:srgbClr val="000000"/>
                </a:solidFill>
                <a:latin typeface="Book Antiqua"/>
                <a:cs typeface="Book Antiqua"/>
              </a:rPr>
              <a:t>customer </a:t>
            </a:r>
            <a:r>
              <a:rPr lang="en-US" sz="1600" dirty="0">
                <a:solidFill>
                  <a:srgbClr val="000000"/>
                </a:solidFill>
                <a:latin typeface="Book Antiqua"/>
                <a:cs typeface="Book Antiqua"/>
              </a:rPr>
              <a:t>orders. </a:t>
            </a:r>
            <a:r>
              <a:rPr lang="en-US" sz="1600" dirty="0" smtClean="0">
                <a:solidFill>
                  <a:srgbClr val="000000"/>
                </a:solidFill>
                <a:latin typeface="Book Antiqua"/>
                <a:cs typeface="Book Antiqua"/>
              </a:rPr>
              <a:t>The two of them identify </a:t>
            </a:r>
            <a:r>
              <a:rPr lang="en-US" sz="1600" dirty="0" smtClean="0">
                <a:solidFill>
                  <a:srgbClr val="FF0000"/>
                </a:solidFill>
                <a:latin typeface="Book Antiqua"/>
                <a:cs typeface="Book Antiqua"/>
              </a:rPr>
              <a:t>6 key internal measures </a:t>
            </a:r>
            <a:r>
              <a:rPr lang="en-US" sz="1600" dirty="0" smtClean="0">
                <a:solidFill>
                  <a:srgbClr val="000000"/>
                </a:solidFill>
                <a:latin typeface="Book Antiqua"/>
                <a:cs typeface="Book Antiqua"/>
              </a:rPr>
              <a:t>that can be re-worked to increase overall capacity for the </a:t>
            </a:r>
            <a:r>
              <a:rPr lang="en-US" sz="1600" dirty="0" err="1" smtClean="0">
                <a:solidFill>
                  <a:srgbClr val="000000"/>
                </a:solidFill>
                <a:latin typeface="Book Antiqua"/>
                <a:cs typeface="Book Antiqua"/>
              </a:rPr>
              <a:t>Diddy</a:t>
            </a:r>
            <a:r>
              <a:rPr lang="en-US" sz="1600" dirty="0" smtClean="0">
                <a:solidFill>
                  <a:srgbClr val="000000"/>
                </a:solidFill>
                <a:latin typeface="Book Antiqua"/>
                <a:cs typeface="Book Antiqua"/>
              </a:rPr>
              <a:t> </a:t>
            </a:r>
            <a:r>
              <a:rPr lang="en-US" sz="1600" dirty="0" err="1" smtClean="0">
                <a:solidFill>
                  <a:srgbClr val="000000"/>
                </a:solidFill>
                <a:latin typeface="Book Antiqua"/>
                <a:cs typeface="Book Antiqua"/>
              </a:rPr>
              <a:t>Riese</a:t>
            </a:r>
            <a:r>
              <a:rPr lang="en-US" sz="1600" dirty="0" smtClean="0">
                <a:solidFill>
                  <a:srgbClr val="000000"/>
                </a:solidFill>
                <a:latin typeface="Book Antiqua"/>
                <a:cs typeface="Book Antiqua"/>
              </a:rPr>
              <a:t> system.  </a:t>
            </a:r>
          </a:p>
          <a:p>
            <a:pPr>
              <a:lnSpc>
                <a:spcPct val="50000"/>
              </a:lnSpc>
            </a:pPr>
            <a:endParaRPr lang="en-US" dirty="0" smtClean="0">
              <a:solidFill>
                <a:srgbClr val="000000"/>
              </a:solidFill>
              <a:latin typeface="Book Antiqua"/>
              <a:cs typeface="Book Antiqua"/>
            </a:endParaRPr>
          </a:p>
          <a:p>
            <a:r>
              <a:rPr lang="en-US" b="1" dirty="0" smtClean="0">
                <a:solidFill>
                  <a:srgbClr val="800000"/>
                </a:solidFill>
                <a:latin typeface="Book Antiqua"/>
                <a:cs typeface="Book Antiqua"/>
              </a:rPr>
              <a:t>Internal Measures:</a:t>
            </a:r>
          </a:p>
          <a:p>
            <a:r>
              <a:rPr lang="en-US" dirty="0">
                <a:latin typeface="Book Antiqua"/>
                <a:cs typeface="Book Antiqua"/>
              </a:rPr>
              <a:t>Resource-Activity match	</a:t>
            </a:r>
            <a:r>
              <a:rPr lang="en-US" dirty="0" smtClean="0">
                <a:latin typeface="Book Antiqua"/>
                <a:cs typeface="Book Antiqua"/>
              </a:rPr>
              <a:t>		High </a:t>
            </a:r>
            <a:r>
              <a:rPr lang="en-US" dirty="0">
                <a:latin typeface="Book Antiqua"/>
                <a:cs typeface="Book Antiqua"/>
              </a:rPr>
              <a:t>Utilization (Low Safety </a:t>
            </a:r>
            <a:r>
              <a:rPr lang="en-US" dirty="0" smtClean="0">
                <a:latin typeface="Book Antiqua"/>
                <a:cs typeface="Book Antiqua"/>
              </a:rPr>
              <a:t>Capacity)</a:t>
            </a:r>
            <a:endParaRPr lang="en-US" dirty="0">
              <a:latin typeface="Book Antiqua"/>
              <a:cs typeface="Book Antiqua"/>
            </a:endParaRPr>
          </a:p>
          <a:p>
            <a:r>
              <a:rPr lang="en-US" dirty="0" smtClean="0">
                <a:latin typeface="Book Antiqua"/>
                <a:cs typeface="Book Antiqua"/>
              </a:rPr>
              <a:t>Division of Labor (Job-Simplification)	High Standardization and Modularization</a:t>
            </a:r>
            <a:endParaRPr lang="en-US" dirty="0">
              <a:latin typeface="Book Antiqua"/>
              <a:cs typeface="Book Antiqua"/>
            </a:endParaRPr>
          </a:p>
          <a:p>
            <a:r>
              <a:rPr lang="en-US" dirty="0" smtClean="0">
                <a:solidFill>
                  <a:srgbClr val="FF0000"/>
                </a:solidFill>
                <a:latin typeface="Book Antiqua"/>
                <a:cs typeface="Book Antiqua"/>
              </a:rPr>
              <a:t>Effective Facility Layout</a:t>
            </a:r>
            <a:r>
              <a:rPr lang="en-US" dirty="0" smtClean="0">
                <a:latin typeface="Book Antiqua"/>
                <a:cs typeface="Book Antiqua"/>
              </a:rPr>
              <a:t>			</a:t>
            </a:r>
            <a:r>
              <a:rPr lang="en-US" dirty="0" smtClean="0">
                <a:solidFill>
                  <a:srgbClr val="FF0000"/>
                </a:solidFill>
                <a:latin typeface="Book Antiqua"/>
                <a:cs typeface="Book Antiqua"/>
              </a:rPr>
              <a:t>Clear </a:t>
            </a:r>
            <a:r>
              <a:rPr lang="en-US" dirty="0">
                <a:solidFill>
                  <a:srgbClr val="FF0000"/>
                </a:solidFill>
                <a:latin typeface="Book Antiqua"/>
                <a:cs typeface="Book Antiqua"/>
              </a:rPr>
              <a:t>Material Flow </a:t>
            </a:r>
            <a:r>
              <a:rPr lang="en-US" dirty="0" smtClean="0">
                <a:solidFill>
                  <a:srgbClr val="FF0000"/>
                </a:solidFill>
                <a:latin typeface="Book Antiqua"/>
                <a:cs typeface="Book Antiqua"/>
              </a:rPr>
              <a:t>Pattern</a:t>
            </a:r>
            <a:r>
              <a:rPr lang="en-US" dirty="0" smtClean="0">
                <a:latin typeface="Book Antiqua"/>
                <a:cs typeface="Book Antiqua"/>
              </a:rPr>
              <a:t>	</a:t>
            </a:r>
          </a:p>
          <a:p>
            <a:r>
              <a:rPr lang="en-US" dirty="0" smtClean="0">
                <a:solidFill>
                  <a:srgbClr val="FF0000"/>
                </a:solidFill>
                <a:latin typeface="Book Antiqua"/>
                <a:cs typeface="Book Antiqua"/>
              </a:rPr>
              <a:t>Flow</a:t>
            </a:r>
            <a:r>
              <a:rPr lang="en-US" dirty="0">
                <a:solidFill>
                  <a:srgbClr val="FF0000"/>
                </a:solidFill>
                <a:latin typeface="Book Antiqua"/>
                <a:cs typeface="Book Antiqua"/>
              </a:rPr>
              <a:t>-</a:t>
            </a:r>
            <a:r>
              <a:rPr lang="en-US" dirty="0" smtClean="0">
                <a:solidFill>
                  <a:srgbClr val="FF0000"/>
                </a:solidFill>
                <a:latin typeface="Book Antiqua"/>
                <a:cs typeface="Book Antiqua"/>
              </a:rPr>
              <a:t>Shop</a:t>
            </a:r>
            <a:r>
              <a:rPr lang="en-US" dirty="0" smtClean="0">
                <a:latin typeface="Book Antiqua"/>
                <a:cs typeface="Book Antiqua"/>
              </a:rPr>
              <a:t>				</a:t>
            </a:r>
            <a:r>
              <a:rPr lang="en-US" dirty="0" smtClean="0">
                <a:solidFill>
                  <a:srgbClr val="FF0000"/>
                </a:solidFill>
                <a:latin typeface="Book Antiqua"/>
                <a:cs typeface="Book Antiqua"/>
              </a:rPr>
              <a:t>Training</a:t>
            </a:r>
            <a:r>
              <a:rPr lang="en-US" dirty="0" smtClean="0">
                <a:latin typeface="Book Antiqua"/>
                <a:cs typeface="Book Antiqua"/>
              </a:rPr>
              <a:t> </a:t>
            </a:r>
            <a:r>
              <a:rPr lang="en-US" dirty="0">
                <a:latin typeface="Book Antiqua"/>
                <a:cs typeface="Book Antiqua"/>
              </a:rPr>
              <a:t>	</a:t>
            </a:r>
            <a:r>
              <a:rPr lang="en-US" dirty="0" smtClean="0">
                <a:latin typeface="Book Antiqua"/>
                <a:cs typeface="Book Antiqua"/>
              </a:rPr>
              <a:t>		</a:t>
            </a:r>
          </a:p>
          <a:p>
            <a:r>
              <a:rPr lang="en-US" dirty="0" smtClean="0">
                <a:latin typeface="Book Antiqua"/>
                <a:cs typeface="Book Antiqua"/>
              </a:rPr>
              <a:t>Method </a:t>
            </a:r>
            <a:r>
              <a:rPr lang="en-US" dirty="0">
                <a:latin typeface="Book Antiqua"/>
                <a:cs typeface="Book Antiqua"/>
              </a:rPr>
              <a:t>Improvement	</a:t>
            </a:r>
            <a:r>
              <a:rPr lang="en-US" dirty="0" smtClean="0">
                <a:latin typeface="Book Antiqua"/>
                <a:cs typeface="Book Antiqua"/>
              </a:rPr>
              <a:t>		Technology</a:t>
            </a:r>
            <a:endParaRPr lang="en-US" dirty="0">
              <a:latin typeface="Book Antiqua"/>
              <a:cs typeface="Book Antiqua"/>
            </a:endParaRPr>
          </a:p>
          <a:p>
            <a:r>
              <a:rPr lang="en-US" dirty="0" smtClean="0">
                <a:solidFill>
                  <a:srgbClr val="FF0000"/>
                </a:solidFill>
                <a:latin typeface="Book Antiqua"/>
                <a:cs typeface="Book Antiqua"/>
              </a:rPr>
              <a:t>Job-shop</a:t>
            </a:r>
            <a:r>
              <a:rPr lang="en-US" dirty="0" smtClean="0">
                <a:latin typeface="Book Antiqua"/>
                <a:cs typeface="Book Antiqua"/>
              </a:rPr>
              <a:t>					</a:t>
            </a:r>
            <a:r>
              <a:rPr lang="en-US" dirty="0" smtClean="0">
                <a:solidFill>
                  <a:srgbClr val="FF0000"/>
                </a:solidFill>
                <a:latin typeface="Book Antiqua"/>
                <a:cs typeface="Book Antiqua"/>
              </a:rPr>
              <a:t>U-shaped layout</a:t>
            </a:r>
            <a:r>
              <a:rPr lang="en-US" dirty="0">
                <a:latin typeface="Book Antiqua"/>
                <a:cs typeface="Book Antiqua"/>
              </a:rPr>
              <a:t>	</a:t>
            </a:r>
          </a:p>
          <a:p>
            <a:r>
              <a:rPr lang="en-US" dirty="0" smtClean="0">
                <a:latin typeface="Book Antiqua"/>
                <a:cs typeface="Book Antiqua"/>
              </a:rPr>
              <a:t>Cross-trained workers			Short setup time</a:t>
            </a:r>
          </a:p>
          <a:p>
            <a:r>
              <a:rPr lang="en-US" dirty="0" smtClean="0">
                <a:latin typeface="Book Antiqua"/>
                <a:cs typeface="Book Antiqua"/>
              </a:rPr>
              <a:t>Small batch size				Internal uniformity </a:t>
            </a:r>
            <a:r>
              <a:rPr lang="en-US" dirty="0" err="1" smtClean="0">
                <a:latin typeface="Book Antiqua"/>
                <a:cs typeface="Book Antiqua"/>
              </a:rPr>
              <a:t>vs</a:t>
            </a:r>
            <a:r>
              <a:rPr lang="en-US" dirty="0" smtClean="0">
                <a:latin typeface="Book Antiqua"/>
                <a:cs typeface="Book Antiqua"/>
              </a:rPr>
              <a:t> external variability</a:t>
            </a:r>
            <a:endParaRPr lang="en-US" dirty="0">
              <a:latin typeface="Book Antiqua"/>
              <a:cs typeface="Book Antiqua"/>
            </a:endParaRPr>
          </a:p>
        </p:txBody>
      </p:sp>
      <p:sp>
        <p:nvSpPr>
          <p:cNvPr id="4" name="TextBox 3"/>
          <p:cNvSpPr txBox="1"/>
          <p:nvPr/>
        </p:nvSpPr>
        <p:spPr>
          <a:xfrm>
            <a:off x="0" y="0"/>
            <a:ext cx="9144000" cy="584776"/>
          </a:xfrm>
          <a:prstGeom prst="rect">
            <a:avLst/>
          </a:prstGeom>
          <a:noFill/>
        </p:spPr>
        <p:txBody>
          <a:bodyPr wrap="square" rtlCol="0">
            <a:spAutoFit/>
          </a:bodyPr>
          <a:lstStyle/>
          <a:p>
            <a:r>
              <a:rPr lang="en-US" sz="3200" dirty="0">
                <a:latin typeface="Impact"/>
                <a:cs typeface="Impact"/>
              </a:rPr>
              <a:t>Internal Measures</a:t>
            </a:r>
          </a:p>
        </p:txBody>
      </p:sp>
      <p:sp>
        <p:nvSpPr>
          <p:cNvPr id="5"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302225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09628"/>
            <a:ext cx="4959676" cy="3714971"/>
          </a:xfrm>
          <a:prstGeom prst="rect">
            <a:avLst/>
          </a:prstGeom>
        </p:spPr>
      </p:pic>
      <p:sp>
        <p:nvSpPr>
          <p:cNvPr id="4" name="TextBox 3"/>
          <p:cNvSpPr txBox="1"/>
          <p:nvPr/>
        </p:nvSpPr>
        <p:spPr>
          <a:xfrm>
            <a:off x="0" y="914400"/>
            <a:ext cx="9067800" cy="1754327"/>
          </a:xfrm>
          <a:prstGeom prst="rect">
            <a:avLst/>
          </a:prstGeom>
          <a:noFill/>
        </p:spPr>
        <p:txBody>
          <a:bodyPr wrap="square" rtlCol="0">
            <a:spAutoFit/>
          </a:bodyPr>
          <a:lstStyle/>
          <a:p>
            <a:r>
              <a:rPr lang="en-US" dirty="0" smtClean="0">
                <a:solidFill>
                  <a:srgbClr val="000000"/>
                </a:solidFill>
                <a:latin typeface="Book Antiqua"/>
                <a:cs typeface="Book Antiqua"/>
              </a:rPr>
              <a:t>Floor space is limited and Hansen noticed the entrance doors open inward and recommends they be re-configured to open outward and against the front of the building to make room for a more </a:t>
            </a:r>
            <a:r>
              <a:rPr lang="en-US" dirty="0" smtClean="0">
                <a:solidFill>
                  <a:srgbClr val="FF0000"/>
                </a:solidFill>
                <a:latin typeface="Book Antiqua"/>
                <a:cs typeface="Book Antiqua"/>
              </a:rPr>
              <a:t>effective facility layout, and clear material flow pattern </a:t>
            </a:r>
            <a:r>
              <a:rPr lang="en-US" dirty="0" smtClean="0">
                <a:solidFill>
                  <a:srgbClr val="000000"/>
                </a:solidFill>
                <a:latin typeface="Book Antiqua"/>
                <a:cs typeface="Book Antiqua"/>
              </a:rPr>
              <a:t>by using a </a:t>
            </a:r>
            <a:r>
              <a:rPr lang="en-US" dirty="0" smtClean="0">
                <a:solidFill>
                  <a:srgbClr val="FF0000"/>
                </a:solidFill>
                <a:latin typeface="Book Antiqua"/>
                <a:cs typeface="Book Antiqua"/>
              </a:rPr>
              <a:t>U-shaped layout </a:t>
            </a:r>
            <a:r>
              <a:rPr lang="en-US" dirty="0" smtClean="0">
                <a:latin typeface="Book Antiqua"/>
                <a:cs typeface="Book Antiqua"/>
              </a:rPr>
              <a:t>for the counters. The U-shape will increase flexibility and give Prof. and Hansen the ability to train their employees to use a </a:t>
            </a:r>
            <a:r>
              <a:rPr lang="en-US" dirty="0" smtClean="0">
                <a:solidFill>
                  <a:srgbClr val="FF0000"/>
                </a:solidFill>
                <a:latin typeface="Book Antiqua"/>
                <a:cs typeface="Book Antiqua"/>
              </a:rPr>
              <a:t>flow shop</a:t>
            </a:r>
            <a:r>
              <a:rPr lang="en-US" dirty="0" smtClean="0">
                <a:latin typeface="Book Antiqua"/>
                <a:cs typeface="Book Antiqua"/>
              </a:rPr>
              <a:t> design part of the time and a </a:t>
            </a:r>
            <a:r>
              <a:rPr lang="en-US" dirty="0" smtClean="0">
                <a:solidFill>
                  <a:srgbClr val="FF0000"/>
                </a:solidFill>
                <a:latin typeface="Book Antiqua"/>
                <a:cs typeface="Book Antiqua"/>
              </a:rPr>
              <a:t>job shop </a:t>
            </a:r>
            <a:r>
              <a:rPr lang="en-US" dirty="0" smtClean="0">
                <a:latin typeface="Book Antiqua"/>
                <a:cs typeface="Book Antiqua"/>
              </a:rPr>
              <a:t>design at other times.</a:t>
            </a:r>
            <a:endParaRPr lang="en-US" dirty="0">
              <a:solidFill>
                <a:srgbClr val="FF0000"/>
              </a:solidFill>
            </a:endParaRPr>
          </a:p>
        </p:txBody>
      </p:sp>
      <p:sp>
        <p:nvSpPr>
          <p:cNvPr id="5" name="TextBox 4"/>
          <p:cNvSpPr txBox="1"/>
          <p:nvPr/>
        </p:nvSpPr>
        <p:spPr>
          <a:xfrm>
            <a:off x="-23737" y="-37390"/>
            <a:ext cx="9144000" cy="584776"/>
          </a:xfrm>
          <a:prstGeom prst="rect">
            <a:avLst/>
          </a:prstGeom>
          <a:noFill/>
        </p:spPr>
        <p:txBody>
          <a:bodyPr wrap="square" rtlCol="0">
            <a:spAutoFit/>
          </a:bodyPr>
          <a:lstStyle/>
          <a:p>
            <a:r>
              <a:rPr lang="en-US" sz="3200" dirty="0">
                <a:latin typeface="Impact"/>
                <a:cs typeface="Impact"/>
              </a:rPr>
              <a:t>Internal Measures</a:t>
            </a:r>
          </a:p>
        </p:txBody>
      </p:sp>
      <p:sp>
        <p:nvSpPr>
          <p:cNvPr id="6"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593991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2031325"/>
          </a:xfrm>
          <a:prstGeom prst="rect">
            <a:avLst/>
          </a:prstGeom>
          <a:noFill/>
        </p:spPr>
        <p:txBody>
          <a:bodyPr wrap="square" rtlCol="0">
            <a:spAutoFit/>
          </a:bodyPr>
          <a:lstStyle/>
          <a:p>
            <a:r>
              <a:rPr lang="en-US" dirty="0" smtClean="0">
                <a:latin typeface="Book Antiqua"/>
                <a:cs typeface="Book Antiqua"/>
              </a:rPr>
              <a:t>The existing system for taking orders makes use of job shop technique. 75% of sales are ice cream cookie sandwiches the rest are </a:t>
            </a:r>
            <a:r>
              <a:rPr lang="en-US" dirty="0" err="1" smtClean="0">
                <a:latin typeface="Book Antiqua"/>
                <a:cs typeface="Book Antiqua"/>
              </a:rPr>
              <a:t>Hawaiin</a:t>
            </a:r>
            <a:r>
              <a:rPr lang="en-US" dirty="0" smtClean="0">
                <a:latin typeface="Book Antiqua"/>
                <a:cs typeface="Book Antiqua"/>
              </a:rPr>
              <a:t> shaved </a:t>
            </a:r>
            <a:r>
              <a:rPr lang="en-US" dirty="0">
                <a:latin typeface="Book Antiqua"/>
                <a:cs typeface="Book Antiqua"/>
              </a:rPr>
              <a:t>i</a:t>
            </a:r>
            <a:r>
              <a:rPr lang="en-US" dirty="0" smtClean="0">
                <a:latin typeface="Book Antiqua"/>
                <a:cs typeface="Book Antiqua"/>
              </a:rPr>
              <a:t>ce &amp; ice cream sundaes. One employee takes an order selects type of cookies, and walks around the cashier station to the other side of the store where the ice cream station is located and customer must follow the employee to select desired ice cream. The employee scoops the ice cream and makes the sandwich. There are 5 workers performing these same multiple activities. A cashier or an employee rings up the sale and collects payment. Only one cash register!</a:t>
            </a:r>
            <a:endParaRPr lang="en-US" dirty="0">
              <a:latin typeface="Book Antiqua"/>
              <a:cs typeface="Book Antiqua"/>
            </a:endParaRPr>
          </a:p>
        </p:txBody>
      </p:sp>
      <p:pic>
        <p:nvPicPr>
          <p:cNvPr id="3" name="Picture 2" descr="danDidd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835494"/>
            <a:ext cx="4724400" cy="3566777"/>
          </a:xfrm>
          <a:prstGeom prst="rect">
            <a:avLst/>
          </a:prstGeom>
        </p:spPr>
      </p:pic>
      <p:sp>
        <p:nvSpPr>
          <p:cNvPr id="4" name="TextBox 3"/>
          <p:cNvSpPr txBox="1"/>
          <p:nvPr/>
        </p:nvSpPr>
        <p:spPr>
          <a:xfrm>
            <a:off x="0" y="0"/>
            <a:ext cx="9144000" cy="584776"/>
          </a:xfrm>
          <a:prstGeom prst="rect">
            <a:avLst/>
          </a:prstGeom>
          <a:noFill/>
        </p:spPr>
        <p:txBody>
          <a:bodyPr wrap="square" rtlCol="0">
            <a:spAutoFit/>
          </a:bodyPr>
          <a:lstStyle/>
          <a:p>
            <a:r>
              <a:rPr lang="en-US" sz="3200" dirty="0" smtClean="0">
                <a:latin typeface="Impact"/>
                <a:cs typeface="Impact"/>
              </a:rPr>
              <a:t>Current Inefficient System</a:t>
            </a:r>
            <a:endParaRPr lang="en-US" sz="3200" dirty="0">
              <a:latin typeface="Impact"/>
              <a:cs typeface="Impact"/>
            </a:endParaRPr>
          </a:p>
        </p:txBody>
      </p:sp>
      <p:sp>
        <p:nvSpPr>
          <p:cNvPr id="5"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677547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1754327"/>
          </a:xfrm>
          <a:prstGeom prst="rect">
            <a:avLst/>
          </a:prstGeom>
          <a:noFill/>
        </p:spPr>
        <p:txBody>
          <a:bodyPr wrap="square" rtlCol="0">
            <a:spAutoFit/>
          </a:bodyPr>
          <a:lstStyle/>
          <a:p>
            <a:r>
              <a:rPr lang="en-US" dirty="0" smtClean="0">
                <a:latin typeface="Book Antiqua"/>
                <a:cs typeface="Book Antiqua"/>
              </a:rPr>
              <a:t>The new layout will make use of flow shop part of the time and job shop part of the time using a U-shaped layout. 75% of orders are for cookie sandwiches. One employee will take the cookie order, place the cookies in a cup and pass it down the counter to the next employee at the ice cream station. Once the sandwich is made, the worker slides it down the counter to the cashier. Both sides of the counter will employ the same techniques. We have 2 cash registers.</a:t>
            </a:r>
            <a:endParaRPr lang="en-US" dirty="0">
              <a:latin typeface="Book Antiqua"/>
              <a:cs typeface="Book Antiqua"/>
            </a:endParaRPr>
          </a:p>
        </p:txBody>
      </p:sp>
      <p:pic>
        <p:nvPicPr>
          <p:cNvPr id="3" name="Picture 2" descr="diddy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11651"/>
            <a:ext cx="5943600" cy="3989149"/>
          </a:xfrm>
          <a:prstGeom prst="rect">
            <a:avLst/>
          </a:prstGeom>
        </p:spPr>
      </p:pic>
      <p:sp>
        <p:nvSpPr>
          <p:cNvPr id="4" name="TextBox 3"/>
          <p:cNvSpPr txBox="1"/>
          <p:nvPr/>
        </p:nvSpPr>
        <p:spPr>
          <a:xfrm>
            <a:off x="0" y="0"/>
            <a:ext cx="9144000" cy="584776"/>
          </a:xfrm>
          <a:prstGeom prst="rect">
            <a:avLst/>
          </a:prstGeom>
          <a:noFill/>
        </p:spPr>
        <p:txBody>
          <a:bodyPr wrap="square" rtlCol="0">
            <a:spAutoFit/>
          </a:bodyPr>
          <a:lstStyle/>
          <a:p>
            <a:r>
              <a:rPr lang="en-US" sz="3200" dirty="0" smtClean="0">
                <a:latin typeface="Impact"/>
                <a:cs typeface="Impact"/>
              </a:rPr>
              <a:t>Future Efficient System</a:t>
            </a:r>
            <a:endParaRPr lang="en-US" sz="3200" dirty="0">
              <a:latin typeface="Impact"/>
              <a:cs typeface="Impact"/>
            </a:endParaRPr>
          </a:p>
        </p:txBody>
      </p:sp>
      <p:sp>
        <p:nvSpPr>
          <p:cNvPr id="5"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44477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2308324"/>
          </a:xfrm>
          <a:prstGeom prst="rect">
            <a:avLst/>
          </a:prstGeom>
          <a:noFill/>
        </p:spPr>
        <p:txBody>
          <a:bodyPr wrap="square" rtlCol="0">
            <a:spAutoFit/>
          </a:bodyPr>
          <a:lstStyle/>
          <a:p>
            <a:r>
              <a:rPr lang="en-US" dirty="0" smtClean="0">
                <a:latin typeface="Book Antiqua"/>
                <a:cs typeface="Book Antiqua"/>
              </a:rPr>
              <a:t>When the cookie worker is </a:t>
            </a:r>
            <a:r>
              <a:rPr lang="en-US" dirty="0">
                <a:latin typeface="Book Antiqua"/>
                <a:cs typeface="Book Antiqua"/>
              </a:rPr>
              <a:t>shaving ice, the worker from the ice cream station will work the cookie station, take the order, </a:t>
            </a:r>
            <a:r>
              <a:rPr lang="en-US" dirty="0" smtClean="0">
                <a:latin typeface="Book Antiqua"/>
                <a:cs typeface="Book Antiqua"/>
              </a:rPr>
              <a:t>and step </a:t>
            </a:r>
            <a:r>
              <a:rPr lang="en-US" dirty="0">
                <a:latin typeface="Book Antiqua"/>
                <a:cs typeface="Book Antiqua"/>
              </a:rPr>
              <a:t>over to the ice cream </a:t>
            </a:r>
            <a:r>
              <a:rPr lang="en-US" dirty="0" smtClean="0">
                <a:latin typeface="Book Antiqua"/>
                <a:cs typeface="Book Antiqua"/>
              </a:rPr>
              <a:t>station. While </a:t>
            </a:r>
            <a:r>
              <a:rPr lang="en-US" dirty="0">
                <a:latin typeface="Book Antiqua"/>
                <a:cs typeface="Book Antiqua"/>
              </a:rPr>
              <a:t>these activities are transpiring, the cashier will take the next order at the cookie station. When the sandwich is prepared the worker will ring up the sale and go back to the </a:t>
            </a:r>
            <a:r>
              <a:rPr lang="en-US" dirty="0" smtClean="0">
                <a:latin typeface="Book Antiqua"/>
                <a:cs typeface="Book Antiqua"/>
              </a:rPr>
              <a:t>cookie </a:t>
            </a:r>
            <a:r>
              <a:rPr lang="en-US" dirty="0">
                <a:latin typeface="Book Antiqua"/>
                <a:cs typeface="Book Antiqua"/>
              </a:rPr>
              <a:t>station or the ice cream station depending on whether or not the shaved ice order has been completed. Since 75% of the </a:t>
            </a:r>
            <a:r>
              <a:rPr lang="en-US" dirty="0" smtClean="0">
                <a:latin typeface="Book Antiqua"/>
                <a:cs typeface="Book Antiqua"/>
              </a:rPr>
              <a:t>orders </a:t>
            </a:r>
            <a:r>
              <a:rPr lang="en-US" dirty="0">
                <a:latin typeface="Book Antiqua"/>
                <a:cs typeface="Book Antiqua"/>
              </a:rPr>
              <a:t>are for </a:t>
            </a:r>
            <a:r>
              <a:rPr lang="en-US" dirty="0" smtClean="0">
                <a:latin typeface="Book Antiqua"/>
                <a:cs typeface="Book Antiqua"/>
              </a:rPr>
              <a:t>cookie </a:t>
            </a:r>
            <a:r>
              <a:rPr lang="en-US" dirty="0">
                <a:latin typeface="Book Antiqua"/>
                <a:cs typeface="Book Antiqua"/>
              </a:rPr>
              <a:t>sandwiches </a:t>
            </a:r>
            <a:r>
              <a:rPr lang="en-US" dirty="0" smtClean="0">
                <a:latin typeface="Book Antiqua"/>
                <a:cs typeface="Book Antiqua"/>
              </a:rPr>
              <a:t>a </a:t>
            </a:r>
            <a:r>
              <a:rPr lang="en-US" dirty="0">
                <a:latin typeface="Book Antiqua"/>
                <a:cs typeface="Book Antiqua"/>
              </a:rPr>
              <a:t>portion of activities can be performed using a more efficient flow shop </a:t>
            </a:r>
            <a:r>
              <a:rPr lang="en-US" dirty="0" smtClean="0">
                <a:latin typeface="Book Antiqua"/>
                <a:cs typeface="Book Antiqua"/>
              </a:rPr>
              <a:t>technique and </a:t>
            </a:r>
            <a:r>
              <a:rPr lang="en-US" dirty="0">
                <a:latin typeface="Book Antiqua"/>
                <a:cs typeface="Book Antiqua"/>
              </a:rPr>
              <a:t>at other times job shop</a:t>
            </a:r>
            <a:r>
              <a:rPr lang="en-US" dirty="0" smtClean="0">
                <a:latin typeface="Book Antiqua"/>
                <a:cs typeface="Book Antiqua"/>
              </a:rPr>
              <a:t>. </a:t>
            </a:r>
            <a:endParaRPr lang="en-US" dirty="0">
              <a:latin typeface="Book Antiqua"/>
              <a:cs typeface="Book Antiqua"/>
            </a:endParaRPr>
          </a:p>
        </p:txBody>
      </p:sp>
      <p:pic>
        <p:nvPicPr>
          <p:cNvPr id="3" name="Picture 2" descr="diddy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882900"/>
            <a:ext cx="5486400" cy="3517900"/>
          </a:xfrm>
          <a:prstGeom prst="rect">
            <a:avLst/>
          </a:prstGeom>
        </p:spPr>
      </p:pic>
      <p:sp>
        <p:nvSpPr>
          <p:cNvPr id="4" name="TextBox 3"/>
          <p:cNvSpPr txBox="1"/>
          <p:nvPr/>
        </p:nvSpPr>
        <p:spPr>
          <a:xfrm>
            <a:off x="0" y="0"/>
            <a:ext cx="9144000" cy="584776"/>
          </a:xfrm>
          <a:prstGeom prst="rect">
            <a:avLst/>
          </a:prstGeom>
          <a:noFill/>
        </p:spPr>
        <p:txBody>
          <a:bodyPr wrap="square" rtlCol="0">
            <a:spAutoFit/>
          </a:bodyPr>
          <a:lstStyle/>
          <a:p>
            <a:r>
              <a:rPr lang="en-US" sz="3200" dirty="0" smtClean="0">
                <a:latin typeface="Impact"/>
                <a:cs typeface="Impact"/>
              </a:rPr>
              <a:t>Future Efficient System</a:t>
            </a:r>
            <a:endParaRPr lang="en-US" sz="3200" dirty="0">
              <a:latin typeface="Impact"/>
              <a:cs typeface="Impact"/>
            </a:endParaRPr>
          </a:p>
        </p:txBody>
      </p:sp>
      <p:sp>
        <p:nvSpPr>
          <p:cNvPr id="5"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1818669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1754327"/>
          </a:xfrm>
          <a:prstGeom prst="rect">
            <a:avLst/>
          </a:prstGeom>
          <a:noFill/>
        </p:spPr>
        <p:txBody>
          <a:bodyPr wrap="square" rtlCol="0">
            <a:spAutoFit/>
          </a:bodyPr>
          <a:lstStyle/>
          <a:p>
            <a:r>
              <a:rPr lang="en-US" dirty="0" smtClean="0">
                <a:latin typeface="Book Antiqua"/>
                <a:cs typeface="Book Antiqua"/>
              </a:rPr>
              <a:t>If any station bottleneck’s, the upstream or downstream worker can immediately double the capacity at the bottleneck to quickly free the constraint and resume smooth flow. If Prof. and Hansen can decrease customer waiting time, sales should increase. Prof. calculated lost sales due to long lines at ~48.5% revealing the hidden value of </a:t>
            </a:r>
            <a:r>
              <a:rPr lang="en-US" dirty="0" err="1" smtClean="0">
                <a:latin typeface="Book Antiqua"/>
                <a:cs typeface="Book Antiqua"/>
              </a:rPr>
              <a:t>Diddy</a:t>
            </a:r>
            <a:r>
              <a:rPr lang="en-US" dirty="0" smtClean="0">
                <a:latin typeface="Book Antiqua"/>
                <a:cs typeface="Book Antiqua"/>
              </a:rPr>
              <a:t> </a:t>
            </a:r>
            <a:r>
              <a:rPr lang="en-US" dirty="0" err="1" smtClean="0">
                <a:latin typeface="Book Antiqua"/>
                <a:cs typeface="Book Antiqua"/>
              </a:rPr>
              <a:t>Riese</a:t>
            </a:r>
            <a:r>
              <a:rPr lang="en-US" dirty="0" smtClean="0">
                <a:latin typeface="Book Antiqua"/>
                <a:cs typeface="Book Antiqua"/>
              </a:rPr>
              <a:t>. Lost sales do not appear on a cash flow statement or balance sheet when appraising the value of a firm.</a:t>
            </a:r>
          </a:p>
        </p:txBody>
      </p:sp>
      <p:pic>
        <p:nvPicPr>
          <p:cNvPr id="3" name="Picture 2" descr="images-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693421"/>
            <a:ext cx="6096000" cy="3618626"/>
          </a:xfrm>
          <a:prstGeom prst="rect">
            <a:avLst/>
          </a:prstGeom>
        </p:spPr>
      </p:pic>
      <p:sp>
        <p:nvSpPr>
          <p:cNvPr id="4" name="TextBox 3"/>
          <p:cNvSpPr txBox="1"/>
          <p:nvPr/>
        </p:nvSpPr>
        <p:spPr>
          <a:xfrm>
            <a:off x="0" y="0"/>
            <a:ext cx="9144000" cy="584776"/>
          </a:xfrm>
          <a:prstGeom prst="rect">
            <a:avLst/>
          </a:prstGeom>
          <a:noFill/>
        </p:spPr>
        <p:txBody>
          <a:bodyPr wrap="square" rtlCol="0">
            <a:spAutoFit/>
          </a:bodyPr>
          <a:lstStyle/>
          <a:p>
            <a:r>
              <a:rPr lang="en-US" sz="3200" dirty="0" smtClean="0">
                <a:latin typeface="Impact"/>
                <a:cs typeface="Impact"/>
              </a:rPr>
              <a:t>Conclusion</a:t>
            </a:r>
            <a:endParaRPr lang="en-US" sz="3200" dirty="0">
              <a:latin typeface="Impact"/>
              <a:cs typeface="Impact"/>
            </a:endParaRPr>
          </a:p>
        </p:txBody>
      </p:sp>
      <p:sp>
        <p:nvSpPr>
          <p:cNvPr id="5"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887237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00000"/>
                </a:solidFill>
              </a:rPr>
              <a:t>Key </a:t>
            </a:r>
            <a:r>
              <a:rPr lang="en-US" dirty="0" smtClean="0">
                <a:solidFill>
                  <a:srgbClr val="C00000"/>
                </a:solidFill>
              </a:rPr>
              <a:t>Problem 2: The Impact Converging Activities</a:t>
            </a:r>
            <a:endParaRPr lang="en-US" dirty="0">
              <a:solidFill>
                <a:srgbClr val="C00000"/>
              </a:solidFill>
            </a:endParaRPr>
          </a:p>
        </p:txBody>
      </p:sp>
      <p:sp>
        <p:nvSpPr>
          <p:cNvPr id="57" name="Text Box 14"/>
          <p:cNvSpPr txBox="1">
            <a:spLocks noChangeArrowheads="1"/>
          </p:cNvSpPr>
          <p:nvPr/>
        </p:nvSpPr>
        <p:spPr bwMode="auto">
          <a:xfrm>
            <a:off x="3034240" y="2303663"/>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58" name="Text Box 4"/>
          <p:cNvSpPr txBox="1">
            <a:spLocks noChangeArrowheads="1"/>
          </p:cNvSpPr>
          <p:nvPr/>
        </p:nvSpPr>
        <p:spPr bwMode="auto">
          <a:xfrm>
            <a:off x="2419087" y="1792488"/>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Activity</a:t>
            </a:r>
            <a:endParaRPr lang="en-US" sz="2400" b="1" dirty="0">
              <a:solidFill>
                <a:srgbClr val="996633"/>
              </a:solidFill>
              <a:latin typeface="Book Antiqua" pitchFamily="18" charset="0"/>
            </a:endParaRPr>
          </a:p>
        </p:txBody>
      </p:sp>
      <p:sp>
        <p:nvSpPr>
          <p:cNvPr id="59" name="Line 10"/>
          <p:cNvSpPr>
            <a:spLocks noChangeShapeType="1"/>
          </p:cNvSpPr>
          <p:nvPr/>
        </p:nvSpPr>
        <p:spPr bwMode="auto">
          <a:xfrm>
            <a:off x="4253441" y="2008388"/>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nvGrpSpPr>
          <p:cNvPr id="34" name="Group 33"/>
          <p:cNvGrpSpPr/>
          <p:nvPr/>
        </p:nvGrpSpPr>
        <p:grpSpPr>
          <a:xfrm>
            <a:off x="304800" y="1238184"/>
            <a:ext cx="2038085" cy="2209800"/>
            <a:chOff x="4648200" y="4191000"/>
            <a:chExt cx="2038085" cy="2209800"/>
          </a:xfrm>
        </p:grpSpPr>
        <p:sp>
          <p:nvSpPr>
            <p:cNvPr id="51" name="Text Box 14"/>
            <p:cNvSpPr txBox="1">
              <a:spLocks noChangeArrowheads="1"/>
            </p:cNvSpPr>
            <p:nvPr/>
          </p:nvSpPr>
          <p:spPr bwMode="auto">
            <a:xfrm>
              <a:off x="4960687" y="5939135"/>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20</a:t>
              </a:r>
              <a:endParaRPr lang="en-US" sz="2400" b="1" dirty="0">
                <a:solidFill>
                  <a:srgbClr val="FF0000"/>
                </a:solidFill>
                <a:latin typeface="Book Antiqua" pitchFamily="18" charset="0"/>
              </a:endParaRPr>
            </a:p>
          </p:txBody>
        </p:sp>
        <p:sp>
          <p:nvSpPr>
            <p:cNvPr id="55" name="Text Box 4"/>
            <p:cNvSpPr txBox="1">
              <a:spLocks noChangeArrowheads="1"/>
            </p:cNvSpPr>
            <p:nvPr/>
          </p:nvSpPr>
          <p:spPr bwMode="auto">
            <a:xfrm>
              <a:off x="4648200" y="547747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2</a:t>
              </a:r>
              <a:endParaRPr lang="en-US" sz="2400" b="1" dirty="0">
                <a:solidFill>
                  <a:srgbClr val="FF0000"/>
                </a:solidFill>
                <a:latin typeface="Book Antiqua" pitchFamily="18" charset="0"/>
              </a:endParaRPr>
            </a:p>
          </p:txBody>
        </p:sp>
        <p:sp>
          <p:nvSpPr>
            <p:cNvPr id="60" name="Line 9"/>
            <p:cNvSpPr>
              <a:spLocks noChangeShapeType="1"/>
            </p:cNvSpPr>
            <p:nvPr/>
          </p:nvSpPr>
          <p:spPr bwMode="auto">
            <a:xfrm rot="10800000" flipH="1">
              <a:off x="6238649" y="4419598"/>
              <a:ext cx="1" cy="1299866"/>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2" name="Line 9"/>
            <p:cNvSpPr>
              <a:spLocks noChangeShapeType="1"/>
            </p:cNvSpPr>
            <p:nvPr/>
          </p:nvSpPr>
          <p:spPr bwMode="auto">
            <a:xfrm rot="10800000" flipV="1">
              <a:off x="6238652" y="4993385"/>
              <a:ext cx="447633" cy="0"/>
            </a:xfrm>
            <a:prstGeom prst="line">
              <a:avLst/>
            </a:prstGeom>
            <a:noFill/>
            <a:ln w="38100">
              <a:solidFill>
                <a:srgbClr val="FF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3" name="Line 9"/>
            <p:cNvSpPr>
              <a:spLocks noChangeShapeType="1"/>
            </p:cNvSpPr>
            <p:nvPr/>
          </p:nvSpPr>
          <p:spPr bwMode="auto">
            <a:xfrm rot="10800000">
              <a:off x="5817730" y="5706070"/>
              <a:ext cx="420924" cy="0"/>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5" name="Text Box 14"/>
            <p:cNvSpPr txBox="1">
              <a:spLocks noChangeArrowheads="1"/>
            </p:cNvSpPr>
            <p:nvPr/>
          </p:nvSpPr>
          <p:spPr bwMode="auto">
            <a:xfrm>
              <a:off x="4884487" y="4714824"/>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20</a:t>
              </a:r>
              <a:endParaRPr lang="en-US" sz="2400" b="1" dirty="0">
                <a:solidFill>
                  <a:srgbClr val="FF0000"/>
                </a:solidFill>
                <a:latin typeface="Book Antiqua" pitchFamily="18" charset="0"/>
              </a:endParaRPr>
            </a:p>
          </p:txBody>
        </p:sp>
        <p:sp>
          <p:nvSpPr>
            <p:cNvPr id="66" name="Text Box 4"/>
            <p:cNvSpPr txBox="1">
              <a:spLocks noChangeArrowheads="1"/>
            </p:cNvSpPr>
            <p:nvPr/>
          </p:nvSpPr>
          <p:spPr bwMode="auto">
            <a:xfrm>
              <a:off x="4648200" y="419100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1</a:t>
              </a:r>
              <a:endParaRPr lang="en-US" sz="2400" b="1" dirty="0">
                <a:solidFill>
                  <a:srgbClr val="FF0000"/>
                </a:solidFill>
                <a:latin typeface="Book Antiqua" pitchFamily="18" charset="0"/>
              </a:endParaRPr>
            </a:p>
          </p:txBody>
        </p:sp>
        <p:sp>
          <p:nvSpPr>
            <p:cNvPr id="67" name="Line 9"/>
            <p:cNvSpPr>
              <a:spLocks noChangeShapeType="1"/>
            </p:cNvSpPr>
            <p:nvPr/>
          </p:nvSpPr>
          <p:spPr bwMode="auto">
            <a:xfrm rot="10800000">
              <a:off x="5827476" y="4419600"/>
              <a:ext cx="420924" cy="0"/>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48" name="Text Box 14"/>
          <p:cNvSpPr txBox="1">
            <a:spLocks noChangeArrowheads="1"/>
          </p:cNvSpPr>
          <p:nvPr/>
        </p:nvSpPr>
        <p:spPr bwMode="auto">
          <a:xfrm>
            <a:off x="2958040" y="4799279"/>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49" name="Text Box 4"/>
          <p:cNvSpPr txBox="1">
            <a:spLocks noChangeArrowheads="1"/>
          </p:cNvSpPr>
          <p:nvPr/>
        </p:nvSpPr>
        <p:spPr bwMode="auto">
          <a:xfrm>
            <a:off x="2342887" y="4288104"/>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Activity</a:t>
            </a:r>
            <a:endParaRPr lang="en-US" sz="2400" b="1" dirty="0">
              <a:solidFill>
                <a:srgbClr val="996633"/>
              </a:solidFill>
              <a:latin typeface="Book Antiqua" pitchFamily="18" charset="0"/>
            </a:endParaRPr>
          </a:p>
        </p:txBody>
      </p:sp>
      <p:sp>
        <p:nvSpPr>
          <p:cNvPr id="50" name="Line 10"/>
          <p:cNvSpPr>
            <a:spLocks noChangeShapeType="1"/>
          </p:cNvSpPr>
          <p:nvPr/>
        </p:nvSpPr>
        <p:spPr bwMode="auto">
          <a:xfrm>
            <a:off x="4177241" y="4504004"/>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nvGrpSpPr>
          <p:cNvPr id="52" name="Group 51"/>
          <p:cNvGrpSpPr/>
          <p:nvPr/>
        </p:nvGrpSpPr>
        <p:grpSpPr>
          <a:xfrm>
            <a:off x="228600" y="3733800"/>
            <a:ext cx="2038085" cy="2209800"/>
            <a:chOff x="4648200" y="4191000"/>
            <a:chExt cx="2038085" cy="2209800"/>
          </a:xfrm>
        </p:grpSpPr>
        <p:sp>
          <p:nvSpPr>
            <p:cNvPr id="53" name="Text Box 14"/>
            <p:cNvSpPr txBox="1">
              <a:spLocks noChangeArrowheads="1"/>
            </p:cNvSpPr>
            <p:nvPr/>
          </p:nvSpPr>
          <p:spPr bwMode="auto">
            <a:xfrm>
              <a:off x="4876800" y="5939135"/>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00B050"/>
                  </a:solidFill>
                  <a:latin typeface="Book Antiqua" pitchFamily="18" charset="0"/>
                </a:rPr>
                <a:t>15</a:t>
              </a:r>
              <a:endParaRPr lang="en-US" sz="2400" b="1" dirty="0">
                <a:solidFill>
                  <a:srgbClr val="00B050"/>
                </a:solidFill>
                <a:latin typeface="Book Antiqua" pitchFamily="18" charset="0"/>
              </a:endParaRPr>
            </a:p>
          </p:txBody>
        </p:sp>
        <p:sp>
          <p:nvSpPr>
            <p:cNvPr id="54" name="Text Box 4"/>
            <p:cNvSpPr txBox="1">
              <a:spLocks noChangeArrowheads="1"/>
            </p:cNvSpPr>
            <p:nvPr/>
          </p:nvSpPr>
          <p:spPr bwMode="auto">
            <a:xfrm>
              <a:off x="4648200" y="5477470"/>
              <a:ext cx="1091521" cy="461665"/>
            </a:xfrm>
            <a:prstGeom prst="rect">
              <a:avLst/>
            </a:prstGeom>
            <a:noFill/>
            <a:ln w="3810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00B050"/>
                  </a:solidFill>
                  <a:latin typeface="Book Antiqua" pitchFamily="18" charset="0"/>
                </a:rPr>
                <a:t>Path 2</a:t>
              </a:r>
              <a:endParaRPr lang="en-US" sz="2400" b="1" dirty="0">
                <a:solidFill>
                  <a:srgbClr val="00B050"/>
                </a:solidFill>
                <a:latin typeface="Book Antiqua" pitchFamily="18" charset="0"/>
              </a:endParaRPr>
            </a:p>
          </p:txBody>
        </p:sp>
        <p:sp>
          <p:nvSpPr>
            <p:cNvPr id="61" name="Line 9"/>
            <p:cNvSpPr>
              <a:spLocks noChangeShapeType="1"/>
            </p:cNvSpPr>
            <p:nvPr/>
          </p:nvSpPr>
          <p:spPr bwMode="auto">
            <a:xfrm rot="10800000" flipH="1">
              <a:off x="6238649" y="4419598"/>
              <a:ext cx="1" cy="1299866"/>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4" name="Line 9"/>
            <p:cNvSpPr>
              <a:spLocks noChangeShapeType="1"/>
            </p:cNvSpPr>
            <p:nvPr/>
          </p:nvSpPr>
          <p:spPr bwMode="auto">
            <a:xfrm rot="10800000" flipV="1">
              <a:off x="6238652" y="4993385"/>
              <a:ext cx="447633" cy="0"/>
            </a:xfrm>
            <a:prstGeom prst="line">
              <a:avLst/>
            </a:prstGeom>
            <a:noFill/>
            <a:ln w="38100">
              <a:solidFill>
                <a:schemeClr val="tx1"/>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8" name="Line 9"/>
            <p:cNvSpPr>
              <a:spLocks noChangeShapeType="1"/>
            </p:cNvSpPr>
            <p:nvPr/>
          </p:nvSpPr>
          <p:spPr bwMode="auto">
            <a:xfrm rot="10800000">
              <a:off x="5817730" y="5706070"/>
              <a:ext cx="420924"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9" name="Text Box 14"/>
            <p:cNvSpPr txBox="1">
              <a:spLocks noChangeArrowheads="1"/>
            </p:cNvSpPr>
            <p:nvPr/>
          </p:nvSpPr>
          <p:spPr bwMode="auto">
            <a:xfrm>
              <a:off x="4924565" y="4714824"/>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20</a:t>
              </a:r>
              <a:endParaRPr lang="en-US" sz="2400" b="1" dirty="0">
                <a:solidFill>
                  <a:srgbClr val="FF0000"/>
                </a:solidFill>
                <a:latin typeface="Book Antiqua" pitchFamily="18" charset="0"/>
              </a:endParaRPr>
            </a:p>
          </p:txBody>
        </p:sp>
        <p:sp>
          <p:nvSpPr>
            <p:cNvPr id="70" name="Text Box 4"/>
            <p:cNvSpPr txBox="1">
              <a:spLocks noChangeArrowheads="1"/>
            </p:cNvSpPr>
            <p:nvPr/>
          </p:nvSpPr>
          <p:spPr bwMode="auto">
            <a:xfrm>
              <a:off x="4648200" y="419100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1</a:t>
              </a:r>
              <a:endParaRPr lang="en-US" sz="2400" b="1" dirty="0">
                <a:solidFill>
                  <a:srgbClr val="FF0000"/>
                </a:solidFill>
                <a:latin typeface="Book Antiqua" pitchFamily="18" charset="0"/>
              </a:endParaRPr>
            </a:p>
          </p:txBody>
        </p:sp>
        <p:sp>
          <p:nvSpPr>
            <p:cNvPr id="71" name="Line 9"/>
            <p:cNvSpPr>
              <a:spLocks noChangeShapeType="1"/>
            </p:cNvSpPr>
            <p:nvPr/>
          </p:nvSpPr>
          <p:spPr bwMode="auto">
            <a:xfrm rot="10800000">
              <a:off x="5827476" y="4419600"/>
              <a:ext cx="420924"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72" name="Content Placeholder 1"/>
          <p:cNvSpPr txBox="1">
            <a:spLocks/>
          </p:cNvSpPr>
          <p:nvPr/>
        </p:nvSpPr>
        <p:spPr bwMode="auto">
          <a:xfrm>
            <a:off x="4945899" y="1004473"/>
            <a:ext cx="4198101"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ct val="0"/>
              </a:spcBef>
              <a:spcAft>
                <a:spcPts val="0"/>
              </a:spcAft>
              <a:buNone/>
              <a:defRPr/>
            </a:pPr>
            <a:r>
              <a:rPr lang="en-US" sz="2300" dirty="0" smtClean="0"/>
              <a:t>Which process has a longer flow time?. </a:t>
            </a:r>
            <a:endParaRPr lang="en-US" sz="2300" kern="0" dirty="0" smtClean="0"/>
          </a:p>
        </p:txBody>
      </p:sp>
      <p:sp>
        <p:nvSpPr>
          <p:cNvPr id="73" name="Content Placeholder 1"/>
          <p:cNvSpPr txBox="1">
            <a:spLocks/>
          </p:cNvSpPr>
          <p:nvPr/>
        </p:nvSpPr>
        <p:spPr bwMode="auto">
          <a:xfrm>
            <a:off x="4945899" y="1819224"/>
            <a:ext cx="4198101" cy="4352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ct val="0"/>
              </a:spcBef>
              <a:spcAft>
                <a:spcPts val="0"/>
              </a:spcAft>
              <a:buNone/>
              <a:defRPr/>
            </a:pPr>
            <a:r>
              <a:rPr lang="en-US" sz="2300" dirty="0" smtClean="0"/>
              <a:t>In a deterministic world they both have a flow time of 30 </a:t>
            </a:r>
            <a:r>
              <a:rPr lang="en-US" sz="2300" dirty="0" err="1" smtClean="0"/>
              <a:t>mins</a:t>
            </a:r>
            <a:r>
              <a:rPr lang="en-US" sz="2300" dirty="0" smtClean="0"/>
              <a:t>. </a:t>
            </a:r>
          </a:p>
          <a:p>
            <a:pPr marL="0" indent="0">
              <a:spcBef>
                <a:spcPct val="0"/>
              </a:spcBef>
              <a:spcAft>
                <a:spcPts val="0"/>
              </a:spcAft>
              <a:buNone/>
              <a:defRPr/>
            </a:pPr>
            <a:r>
              <a:rPr lang="en-US" sz="2300" dirty="0" smtClean="0"/>
              <a:t>The situation differs in real world where nothing is deterministic.</a:t>
            </a:r>
          </a:p>
          <a:p>
            <a:pPr marL="0" indent="0">
              <a:spcBef>
                <a:spcPct val="0"/>
              </a:spcBef>
              <a:spcAft>
                <a:spcPts val="0"/>
              </a:spcAft>
              <a:buNone/>
              <a:defRPr/>
            </a:pPr>
            <a:r>
              <a:rPr lang="en-US" sz="2300" dirty="0" smtClean="0"/>
              <a:t>Suppose instead of 20 , 15, and 10, we have 16-24, 13 to 17, and 6 to 12. </a:t>
            </a:r>
          </a:p>
          <a:p>
            <a:pPr marL="0" indent="0">
              <a:spcBef>
                <a:spcPct val="0"/>
              </a:spcBef>
              <a:spcAft>
                <a:spcPts val="0"/>
              </a:spcAft>
              <a:buNone/>
              <a:defRPr/>
            </a:pPr>
            <a:r>
              <a:rPr lang="en-US" sz="2300" kern="0" dirty="0" smtClean="0"/>
              <a:t>That means all the paths and activities have a coefficient of variations of  11.547%</a:t>
            </a:r>
          </a:p>
        </p:txBody>
      </p:sp>
      <p:cxnSp>
        <p:nvCxnSpPr>
          <p:cNvPr id="30" name="Straight Connector 29"/>
          <p:cNvCxnSpPr/>
          <p:nvPr/>
        </p:nvCxnSpPr>
        <p:spPr bwMode="auto">
          <a:xfrm>
            <a:off x="-12089" y="838200"/>
            <a:ext cx="9156089" cy="0"/>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
        <p:nvSpPr>
          <p:cNvPr id="31"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929142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dissolve">
                                      <p:cBhvr>
                                        <p:cTn id="17" dur="500"/>
                                        <p:tgtEl>
                                          <p:spTgt spid="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
                                            <p:txEl>
                                              <p:pRg st="1" end="1"/>
                                            </p:txEl>
                                          </p:spTgt>
                                        </p:tgtEl>
                                        <p:attrNameLst>
                                          <p:attrName>style.visibility</p:attrName>
                                        </p:attrNameLst>
                                      </p:cBhvr>
                                      <p:to>
                                        <p:strVal val="visible"/>
                                      </p:to>
                                    </p:set>
                                    <p:animEffect transition="in" filter="dissolve">
                                      <p:cBhvr>
                                        <p:cTn id="22" dur="500"/>
                                        <p:tgtEl>
                                          <p:spTgt spid="7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3">
                                            <p:txEl>
                                              <p:pRg st="2" end="2"/>
                                            </p:txEl>
                                          </p:spTgt>
                                        </p:tgtEl>
                                        <p:attrNameLst>
                                          <p:attrName>style.visibility</p:attrName>
                                        </p:attrNameLst>
                                      </p:cBhvr>
                                      <p:to>
                                        <p:strVal val="visible"/>
                                      </p:to>
                                    </p:set>
                                    <p:animEffect transition="in" filter="dissolve">
                                      <p:cBhvr>
                                        <p:cTn id="27" dur="500"/>
                                        <p:tgtEl>
                                          <p:spTgt spid="7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
                                            <p:txEl>
                                              <p:pRg st="3" end="3"/>
                                            </p:txEl>
                                          </p:spTgt>
                                        </p:tgtEl>
                                        <p:attrNameLst>
                                          <p:attrName>style.visibility</p:attrName>
                                        </p:attrNameLst>
                                      </p:cBhvr>
                                      <p:to>
                                        <p:strVal val="visible"/>
                                      </p:to>
                                    </p:set>
                                    <p:animEffect transition="in" filter="dissolve">
                                      <p:cBhvr>
                                        <p:cTn id="32" dur="500"/>
                                        <p:tgtEl>
                                          <p:spTgt spid="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00000"/>
                </a:solidFill>
              </a:rPr>
              <a:t>Key </a:t>
            </a:r>
            <a:r>
              <a:rPr lang="en-US" dirty="0" smtClean="0">
                <a:solidFill>
                  <a:srgbClr val="C00000"/>
                </a:solidFill>
              </a:rPr>
              <a:t>Problem 2: The Impact Converging Activities</a:t>
            </a:r>
            <a:endParaRPr lang="en-US" dirty="0">
              <a:solidFill>
                <a:srgbClr val="C00000"/>
              </a:solidFill>
            </a:endParaRPr>
          </a:p>
        </p:txBody>
      </p:sp>
      <p:sp>
        <p:nvSpPr>
          <p:cNvPr id="57" name="Text Box 14"/>
          <p:cNvSpPr txBox="1">
            <a:spLocks noChangeArrowheads="1"/>
          </p:cNvSpPr>
          <p:nvPr/>
        </p:nvSpPr>
        <p:spPr bwMode="auto">
          <a:xfrm>
            <a:off x="3034240" y="2303663"/>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58" name="Text Box 4"/>
          <p:cNvSpPr txBox="1">
            <a:spLocks noChangeArrowheads="1"/>
          </p:cNvSpPr>
          <p:nvPr/>
        </p:nvSpPr>
        <p:spPr bwMode="auto">
          <a:xfrm>
            <a:off x="2419087" y="1792488"/>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Activity</a:t>
            </a:r>
            <a:endParaRPr lang="en-US" sz="2400" b="1" dirty="0">
              <a:solidFill>
                <a:srgbClr val="996633"/>
              </a:solidFill>
              <a:latin typeface="Book Antiqua" pitchFamily="18" charset="0"/>
            </a:endParaRPr>
          </a:p>
        </p:txBody>
      </p:sp>
      <p:sp>
        <p:nvSpPr>
          <p:cNvPr id="59" name="Line 10"/>
          <p:cNvSpPr>
            <a:spLocks noChangeShapeType="1"/>
          </p:cNvSpPr>
          <p:nvPr/>
        </p:nvSpPr>
        <p:spPr bwMode="auto">
          <a:xfrm>
            <a:off x="4253441" y="2008388"/>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nvGrpSpPr>
          <p:cNvPr id="34" name="Group 33"/>
          <p:cNvGrpSpPr/>
          <p:nvPr/>
        </p:nvGrpSpPr>
        <p:grpSpPr>
          <a:xfrm>
            <a:off x="304800" y="1238184"/>
            <a:ext cx="2038085" cy="2209800"/>
            <a:chOff x="4648200" y="4191000"/>
            <a:chExt cx="2038085" cy="2209800"/>
          </a:xfrm>
        </p:grpSpPr>
        <p:sp>
          <p:nvSpPr>
            <p:cNvPr id="51" name="Text Box 14"/>
            <p:cNvSpPr txBox="1">
              <a:spLocks noChangeArrowheads="1"/>
            </p:cNvSpPr>
            <p:nvPr/>
          </p:nvSpPr>
          <p:spPr bwMode="auto">
            <a:xfrm>
              <a:off x="4960687" y="5939135"/>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20</a:t>
              </a:r>
              <a:endParaRPr lang="en-US" sz="2400" b="1" dirty="0">
                <a:solidFill>
                  <a:srgbClr val="FF0000"/>
                </a:solidFill>
                <a:latin typeface="Book Antiqua" pitchFamily="18" charset="0"/>
              </a:endParaRPr>
            </a:p>
          </p:txBody>
        </p:sp>
        <p:sp>
          <p:nvSpPr>
            <p:cNvPr id="55" name="Text Box 4"/>
            <p:cNvSpPr txBox="1">
              <a:spLocks noChangeArrowheads="1"/>
            </p:cNvSpPr>
            <p:nvPr/>
          </p:nvSpPr>
          <p:spPr bwMode="auto">
            <a:xfrm>
              <a:off x="4648200" y="547747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2</a:t>
              </a:r>
              <a:endParaRPr lang="en-US" sz="2400" b="1" dirty="0">
                <a:solidFill>
                  <a:srgbClr val="FF0000"/>
                </a:solidFill>
                <a:latin typeface="Book Antiqua" pitchFamily="18" charset="0"/>
              </a:endParaRPr>
            </a:p>
          </p:txBody>
        </p:sp>
        <p:sp>
          <p:nvSpPr>
            <p:cNvPr id="60" name="Line 9"/>
            <p:cNvSpPr>
              <a:spLocks noChangeShapeType="1"/>
            </p:cNvSpPr>
            <p:nvPr/>
          </p:nvSpPr>
          <p:spPr bwMode="auto">
            <a:xfrm rot="10800000" flipH="1">
              <a:off x="6238649" y="4419598"/>
              <a:ext cx="1" cy="1299866"/>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2" name="Line 9"/>
            <p:cNvSpPr>
              <a:spLocks noChangeShapeType="1"/>
            </p:cNvSpPr>
            <p:nvPr/>
          </p:nvSpPr>
          <p:spPr bwMode="auto">
            <a:xfrm rot="10800000" flipV="1">
              <a:off x="6238652" y="4993385"/>
              <a:ext cx="447633" cy="0"/>
            </a:xfrm>
            <a:prstGeom prst="line">
              <a:avLst/>
            </a:prstGeom>
            <a:noFill/>
            <a:ln w="38100">
              <a:solidFill>
                <a:srgbClr val="FF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3" name="Line 9"/>
            <p:cNvSpPr>
              <a:spLocks noChangeShapeType="1"/>
            </p:cNvSpPr>
            <p:nvPr/>
          </p:nvSpPr>
          <p:spPr bwMode="auto">
            <a:xfrm rot="10800000">
              <a:off x="5817730" y="5706070"/>
              <a:ext cx="420924" cy="0"/>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5" name="Text Box 14"/>
            <p:cNvSpPr txBox="1">
              <a:spLocks noChangeArrowheads="1"/>
            </p:cNvSpPr>
            <p:nvPr/>
          </p:nvSpPr>
          <p:spPr bwMode="auto">
            <a:xfrm>
              <a:off x="4884487" y="4714824"/>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20</a:t>
              </a:r>
              <a:endParaRPr lang="en-US" sz="2400" b="1" dirty="0">
                <a:solidFill>
                  <a:srgbClr val="FF0000"/>
                </a:solidFill>
                <a:latin typeface="Book Antiqua" pitchFamily="18" charset="0"/>
              </a:endParaRPr>
            </a:p>
          </p:txBody>
        </p:sp>
        <p:sp>
          <p:nvSpPr>
            <p:cNvPr id="66" name="Text Box 4"/>
            <p:cNvSpPr txBox="1">
              <a:spLocks noChangeArrowheads="1"/>
            </p:cNvSpPr>
            <p:nvPr/>
          </p:nvSpPr>
          <p:spPr bwMode="auto">
            <a:xfrm>
              <a:off x="4648200" y="419100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1</a:t>
              </a:r>
              <a:endParaRPr lang="en-US" sz="2400" b="1" dirty="0">
                <a:solidFill>
                  <a:srgbClr val="FF0000"/>
                </a:solidFill>
                <a:latin typeface="Book Antiqua" pitchFamily="18" charset="0"/>
              </a:endParaRPr>
            </a:p>
          </p:txBody>
        </p:sp>
        <p:sp>
          <p:nvSpPr>
            <p:cNvPr id="67" name="Line 9"/>
            <p:cNvSpPr>
              <a:spLocks noChangeShapeType="1"/>
            </p:cNvSpPr>
            <p:nvPr/>
          </p:nvSpPr>
          <p:spPr bwMode="auto">
            <a:xfrm rot="10800000">
              <a:off x="5827476" y="4419600"/>
              <a:ext cx="420924" cy="0"/>
            </a:xfrm>
            <a:prstGeom prst="line">
              <a:avLst/>
            </a:prstGeom>
            <a:noFill/>
            <a:ln w="38100">
              <a:solidFill>
                <a:srgbClr val="FF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48" name="Text Box 14"/>
          <p:cNvSpPr txBox="1">
            <a:spLocks noChangeArrowheads="1"/>
          </p:cNvSpPr>
          <p:nvPr/>
        </p:nvSpPr>
        <p:spPr bwMode="auto">
          <a:xfrm>
            <a:off x="2958040" y="4799279"/>
            <a:ext cx="492443" cy="461665"/>
          </a:xfrm>
          <a:prstGeom prst="rect">
            <a:avLst/>
          </a:prstGeom>
          <a:noFill/>
          <a:ln w="9525" algn="ctr">
            <a:noFill/>
            <a:miter lim="800000"/>
            <a:headEnd/>
            <a:tailEnd/>
          </a:ln>
          <a:effectLst/>
        </p:spPr>
        <p:txBody>
          <a:bodyPr wrap="none">
            <a:spAutoFit/>
          </a:bodyPr>
          <a:lstStyle/>
          <a:p>
            <a:pPr>
              <a:defRPr/>
            </a:pPr>
            <a:r>
              <a:rPr lang="en-US" sz="2400" b="1" dirty="0">
                <a:solidFill>
                  <a:srgbClr val="996633"/>
                </a:solidFill>
                <a:latin typeface="Book Antiqua" pitchFamily="18" charset="0"/>
              </a:rPr>
              <a:t>10</a:t>
            </a:r>
          </a:p>
        </p:txBody>
      </p:sp>
      <p:sp>
        <p:nvSpPr>
          <p:cNvPr id="49" name="Text Box 4"/>
          <p:cNvSpPr txBox="1">
            <a:spLocks noChangeArrowheads="1"/>
          </p:cNvSpPr>
          <p:nvPr/>
        </p:nvSpPr>
        <p:spPr bwMode="auto">
          <a:xfrm>
            <a:off x="2342887" y="4288104"/>
            <a:ext cx="1758154" cy="461665"/>
          </a:xfrm>
          <a:prstGeom prst="rect">
            <a:avLst/>
          </a:prstGeom>
          <a:noFill/>
          <a:ln w="381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996633"/>
                </a:solidFill>
                <a:latin typeface="Book Antiqua" pitchFamily="18" charset="0"/>
              </a:rPr>
              <a:t>Activity</a:t>
            </a:r>
            <a:endParaRPr lang="en-US" sz="2400" b="1" dirty="0">
              <a:solidFill>
                <a:srgbClr val="996633"/>
              </a:solidFill>
              <a:latin typeface="Book Antiqua" pitchFamily="18" charset="0"/>
            </a:endParaRPr>
          </a:p>
        </p:txBody>
      </p:sp>
      <p:sp>
        <p:nvSpPr>
          <p:cNvPr id="50" name="Line 10"/>
          <p:cNvSpPr>
            <a:spLocks noChangeShapeType="1"/>
          </p:cNvSpPr>
          <p:nvPr/>
        </p:nvSpPr>
        <p:spPr bwMode="auto">
          <a:xfrm>
            <a:off x="4177241" y="4504004"/>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nvGrpSpPr>
          <p:cNvPr id="52" name="Group 51"/>
          <p:cNvGrpSpPr/>
          <p:nvPr/>
        </p:nvGrpSpPr>
        <p:grpSpPr>
          <a:xfrm>
            <a:off x="228600" y="3733800"/>
            <a:ext cx="2038085" cy="2209800"/>
            <a:chOff x="4648200" y="4191000"/>
            <a:chExt cx="2038085" cy="2209800"/>
          </a:xfrm>
        </p:grpSpPr>
        <p:sp>
          <p:nvSpPr>
            <p:cNvPr id="53" name="Text Box 14"/>
            <p:cNvSpPr txBox="1">
              <a:spLocks noChangeArrowheads="1"/>
            </p:cNvSpPr>
            <p:nvPr/>
          </p:nvSpPr>
          <p:spPr bwMode="auto">
            <a:xfrm>
              <a:off x="4876800" y="5939135"/>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00B050"/>
                  </a:solidFill>
                  <a:latin typeface="Book Antiqua" pitchFamily="18" charset="0"/>
                </a:rPr>
                <a:t>15</a:t>
              </a:r>
              <a:endParaRPr lang="en-US" sz="2400" b="1" dirty="0">
                <a:solidFill>
                  <a:srgbClr val="00B050"/>
                </a:solidFill>
                <a:latin typeface="Book Antiqua" pitchFamily="18" charset="0"/>
              </a:endParaRPr>
            </a:p>
          </p:txBody>
        </p:sp>
        <p:sp>
          <p:nvSpPr>
            <p:cNvPr id="54" name="Text Box 4"/>
            <p:cNvSpPr txBox="1">
              <a:spLocks noChangeArrowheads="1"/>
            </p:cNvSpPr>
            <p:nvPr/>
          </p:nvSpPr>
          <p:spPr bwMode="auto">
            <a:xfrm>
              <a:off x="4648200" y="5477470"/>
              <a:ext cx="1091521" cy="461665"/>
            </a:xfrm>
            <a:prstGeom prst="rect">
              <a:avLst/>
            </a:prstGeom>
            <a:noFill/>
            <a:ln w="3810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00B050"/>
                  </a:solidFill>
                  <a:latin typeface="Book Antiqua" pitchFamily="18" charset="0"/>
                </a:rPr>
                <a:t>Path 2</a:t>
              </a:r>
              <a:endParaRPr lang="en-US" sz="2400" b="1" dirty="0">
                <a:solidFill>
                  <a:srgbClr val="00B050"/>
                </a:solidFill>
                <a:latin typeface="Book Antiqua" pitchFamily="18" charset="0"/>
              </a:endParaRPr>
            </a:p>
          </p:txBody>
        </p:sp>
        <p:sp>
          <p:nvSpPr>
            <p:cNvPr id="61" name="Line 9"/>
            <p:cNvSpPr>
              <a:spLocks noChangeShapeType="1"/>
            </p:cNvSpPr>
            <p:nvPr/>
          </p:nvSpPr>
          <p:spPr bwMode="auto">
            <a:xfrm rot="10800000" flipH="1">
              <a:off x="6238649" y="4419598"/>
              <a:ext cx="1" cy="1299866"/>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4" name="Line 9"/>
            <p:cNvSpPr>
              <a:spLocks noChangeShapeType="1"/>
            </p:cNvSpPr>
            <p:nvPr/>
          </p:nvSpPr>
          <p:spPr bwMode="auto">
            <a:xfrm rot="10800000" flipV="1">
              <a:off x="6238652" y="4993385"/>
              <a:ext cx="447633" cy="0"/>
            </a:xfrm>
            <a:prstGeom prst="line">
              <a:avLst/>
            </a:prstGeom>
            <a:noFill/>
            <a:ln w="38100">
              <a:solidFill>
                <a:schemeClr val="tx1"/>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8" name="Line 9"/>
            <p:cNvSpPr>
              <a:spLocks noChangeShapeType="1"/>
            </p:cNvSpPr>
            <p:nvPr/>
          </p:nvSpPr>
          <p:spPr bwMode="auto">
            <a:xfrm rot="10800000">
              <a:off x="5817730" y="5706070"/>
              <a:ext cx="420924"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69" name="Text Box 14"/>
            <p:cNvSpPr txBox="1">
              <a:spLocks noChangeArrowheads="1"/>
            </p:cNvSpPr>
            <p:nvPr/>
          </p:nvSpPr>
          <p:spPr bwMode="auto">
            <a:xfrm>
              <a:off x="4924565" y="4714824"/>
              <a:ext cx="492443" cy="461665"/>
            </a:xfrm>
            <a:prstGeom prst="rect">
              <a:avLst/>
            </a:prstGeom>
            <a:noFill/>
            <a:ln w="9525" algn="ctr">
              <a:noFill/>
              <a:miter lim="800000"/>
              <a:headEnd/>
              <a:tailEnd/>
            </a:ln>
            <a:effectLst/>
          </p:spPr>
          <p:txBody>
            <a:bodyPr wrap="none">
              <a:spAutoFit/>
            </a:bodyPr>
            <a:lstStyle/>
            <a:p>
              <a:pPr>
                <a:defRPr/>
              </a:pPr>
              <a:r>
                <a:rPr lang="en-US" sz="2400" b="1" dirty="0" smtClean="0">
                  <a:solidFill>
                    <a:srgbClr val="FF0000"/>
                  </a:solidFill>
                  <a:latin typeface="Book Antiqua" pitchFamily="18" charset="0"/>
                </a:rPr>
                <a:t>20</a:t>
              </a:r>
              <a:endParaRPr lang="en-US" sz="2400" b="1" dirty="0">
                <a:solidFill>
                  <a:srgbClr val="FF0000"/>
                </a:solidFill>
                <a:latin typeface="Book Antiqua" pitchFamily="18" charset="0"/>
              </a:endParaRPr>
            </a:p>
          </p:txBody>
        </p:sp>
        <p:sp>
          <p:nvSpPr>
            <p:cNvPr id="70" name="Text Box 4"/>
            <p:cNvSpPr txBox="1">
              <a:spLocks noChangeArrowheads="1"/>
            </p:cNvSpPr>
            <p:nvPr/>
          </p:nvSpPr>
          <p:spPr bwMode="auto">
            <a:xfrm>
              <a:off x="4648200" y="4191000"/>
              <a:ext cx="1091521" cy="46166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FF0000"/>
                  </a:solidFill>
                  <a:latin typeface="Book Antiqua" pitchFamily="18" charset="0"/>
                </a:rPr>
                <a:t>Path 1</a:t>
              </a:r>
              <a:endParaRPr lang="en-US" sz="2400" b="1" dirty="0">
                <a:solidFill>
                  <a:srgbClr val="FF0000"/>
                </a:solidFill>
                <a:latin typeface="Book Antiqua" pitchFamily="18" charset="0"/>
              </a:endParaRPr>
            </a:p>
          </p:txBody>
        </p:sp>
        <p:sp>
          <p:nvSpPr>
            <p:cNvPr id="71" name="Line 9"/>
            <p:cNvSpPr>
              <a:spLocks noChangeShapeType="1"/>
            </p:cNvSpPr>
            <p:nvPr/>
          </p:nvSpPr>
          <p:spPr bwMode="auto">
            <a:xfrm rot="10800000">
              <a:off x="5827476" y="4419600"/>
              <a:ext cx="420924"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72" name="Content Placeholder 1"/>
          <p:cNvSpPr txBox="1">
            <a:spLocks/>
          </p:cNvSpPr>
          <p:nvPr/>
        </p:nvSpPr>
        <p:spPr bwMode="auto">
          <a:xfrm>
            <a:off x="4945899" y="1004473"/>
            <a:ext cx="4198101"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ct val="0"/>
              </a:spcBef>
              <a:spcAft>
                <a:spcPts val="0"/>
              </a:spcAft>
              <a:buNone/>
              <a:defRPr/>
            </a:pPr>
            <a:r>
              <a:rPr lang="en-US" sz="2300" dirty="0" smtClean="0"/>
              <a:t>Which process has a longer flow time?. </a:t>
            </a:r>
            <a:endParaRPr lang="en-US" sz="2300" kern="0" dirty="0" smtClean="0"/>
          </a:p>
        </p:txBody>
      </p:sp>
      <p:sp>
        <p:nvSpPr>
          <p:cNvPr id="73" name="Content Placeholder 1"/>
          <p:cNvSpPr txBox="1">
            <a:spLocks/>
          </p:cNvSpPr>
          <p:nvPr/>
        </p:nvSpPr>
        <p:spPr bwMode="auto">
          <a:xfrm>
            <a:off x="4945899" y="1819224"/>
            <a:ext cx="4198101" cy="4352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ct val="0"/>
              </a:spcBef>
              <a:spcAft>
                <a:spcPts val="0"/>
              </a:spcAft>
              <a:buNone/>
              <a:defRPr/>
            </a:pPr>
            <a:r>
              <a:rPr lang="en-US" sz="2300" dirty="0" smtClean="0"/>
              <a:t>In a deterministic world they both have a flow time of 30 </a:t>
            </a:r>
            <a:r>
              <a:rPr lang="en-US" sz="2300" dirty="0" err="1" smtClean="0"/>
              <a:t>mins</a:t>
            </a:r>
            <a:r>
              <a:rPr lang="en-US" sz="2300" dirty="0" smtClean="0"/>
              <a:t>. </a:t>
            </a:r>
          </a:p>
          <a:p>
            <a:pPr marL="0" indent="0">
              <a:spcBef>
                <a:spcPct val="0"/>
              </a:spcBef>
              <a:spcAft>
                <a:spcPts val="0"/>
              </a:spcAft>
              <a:buNone/>
              <a:defRPr/>
            </a:pPr>
            <a:r>
              <a:rPr lang="en-US" sz="2300" dirty="0" smtClean="0"/>
              <a:t>The situation differs in real world where nothing is deterministic.</a:t>
            </a:r>
          </a:p>
          <a:p>
            <a:pPr marL="0" indent="0">
              <a:spcBef>
                <a:spcPct val="0"/>
              </a:spcBef>
              <a:spcAft>
                <a:spcPts val="0"/>
              </a:spcAft>
              <a:buNone/>
              <a:defRPr/>
            </a:pPr>
            <a:r>
              <a:rPr lang="en-US" sz="2300" dirty="0" smtClean="0"/>
              <a:t>Suppose instead of 20 , 15, and 10, we have 16-24, 13 to 17, and 6 to 12. </a:t>
            </a:r>
          </a:p>
          <a:p>
            <a:pPr marL="0" indent="0">
              <a:spcBef>
                <a:spcPct val="0"/>
              </a:spcBef>
              <a:spcAft>
                <a:spcPts val="0"/>
              </a:spcAft>
              <a:buNone/>
              <a:defRPr/>
            </a:pPr>
            <a:r>
              <a:rPr lang="en-US" sz="2300" kern="0" dirty="0" smtClean="0"/>
              <a:t>That means all the paths and activities have a coefficient of variations of  11.547%</a:t>
            </a:r>
          </a:p>
        </p:txBody>
      </p:sp>
      <p:cxnSp>
        <p:nvCxnSpPr>
          <p:cNvPr id="29" name="Straight Connector 28"/>
          <p:cNvCxnSpPr/>
          <p:nvPr/>
        </p:nvCxnSpPr>
        <p:spPr bwMode="auto">
          <a:xfrm>
            <a:off x="-12089" y="838200"/>
            <a:ext cx="9156089" cy="0"/>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
        <p:nvSpPr>
          <p:cNvPr id="30"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578294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
                                            <p:txEl>
                                              <p:pRg st="0" end="0"/>
                                            </p:txEl>
                                          </p:spTgt>
                                        </p:tgtEl>
                                        <p:attrNameLst>
                                          <p:attrName>style.visibility</p:attrName>
                                        </p:attrNameLst>
                                      </p:cBhvr>
                                      <p:to>
                                        <p:strVal val="visible"/>
                                      </p:to>
                                    </p:set>
                                    <p:animEffect transition="in" filter="dissolve">
                                      <p:cBhvr>
                                        <p:cTn id="17" dur="500"/>
                                        <p:tgtEl>
                                          <p:spTgt spid="7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
                                            <p:txEl>
                                              <p:pRg st="1" end="1"/>
                                            </p:txEl>
                                          </p:spTgt>
                                        </p:tgtEl>
                                        <p:attrNameLst>
                                          <p:attrName>style.visibility</p:attrName>
                                        </p:attrNameLst>
                                      </p:cBhvr>
                                      <p:to>
                                        <p:strVal val="visible"/>
                                      </p:to>
                                    </p:set>
                                    <p:animEffect transition="in" filter="dissolve">
                                      <p:cBhvr>
                                        <p:cTn id="22" dur="500"/>
                                        <p:tgtEl>
                                          <p:spTgt spid="7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3">
                                            <p:txEl>
                                              <p:pRg st="2" end="2"/>
                                            </p:txEl>
                                          </p:spTgt>
                                        </p:tgtEl>
                                        <p:attrNameLst>
                                          <p:attrName>style.visibility</p:attrName>
                                        </p:attrNameLst>
                                      </p:cBhvr>
                                      <p:to>
                                        <p:strVal val="visible"/>
                                      </p:to>
                                    </p:set>
                                    <p:animEffect transition="in" filter="dissolve">
                                      <p:cBhvr>
                                        <p:cTn id="27" dur="500"/>
                                        <p:tgtEl>
                                          <p:spTgt spid="7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3">
                                            <p:txEl>
                                              <p:pRg st="3" end="3"/>
                                            </p:txEl>
                                          </p:spTgt>
                                        </p:tgtEl>
                                        <p:attrNameLst>
                                          <p:attrName>style.visibility</p:attrName>
                                        </p:attrNameLst>
                                      </p:cBhvr>
                                      <p:to>
                                        <p:strVal val="visible"/>
                                      </p:to>
                                    </p:set>
                                    <p:animEffect transition="in" filter="dissolve">
                                      <p:cBhvr>
                                        <p:cTn id="32" dur="500"/>
                                        <p:tgtEl>
                                          <p:spTgt spid="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Path 1 Time = 16+8rand()</a:t>
            </a:r>
          </a:p>
          <a:p>
            <a:pPr marL="0" indent="0">
              <a:buNone/>
            </a:pPr>
            <a:r>
              <a:rPr lang="en-US" dirty="0"/>
              <a:t>r</a:t>
            </a:r>
            <a:r>
              <a:rPr lang="en-US" dirty="0" smtClean="0"/>
              <a:t>and() is a random number between 0 and 1. </a:t>
            </a:r>
          </a:p>
          <a:p>
            <a:pPr marL="0" indent="0">
              <a:buNone/>
            </a:pPr>
            <a:r>
              <a:rPr lang="en-US" dirty="0" smtClean="0"/>
              <a:t>If it is 0,  Path 1 Time is 16, if it is 1, </a:t>
            </a:r>
            <a:r>
              <a:rPr lang="en-US" dirty="0"/>
              <a:t>Path1 Time </a:t>
            </a:r>
            <a:r>
              <a:rPr lang="en-US" dirty="0" smtClean="0"/>
              <a:t>is 24. </a:t>
            </a:r>
            <a:endParaRPr lang="en-US" dirty="0"/>
          </a:p>
          <a:p>
            <a:pPr marL="0" indent="0">
              <a:buNone/>
            </a:pPr>
            <a:r>
              <a:rPr lang="en-US" dirty="0" smtClean="0"/>
              <a:t>For all possible </a:t>
            </a:r>
            <a:r>
              <a:rPr lang="en-US" dirty="0" err="1" smtClean="0"/>
              <a:t>rands</a:t>
            </a:r>
            <a:r>
              <a:rPr lang="en-US" dirty="0" smtClean="0"/>
              <a:t>  16 ≤ Path </a:t>
            </a:r>
            <a:r>
              <a:rPr lang="en-US" dirty="0"/>
              <a:t>1 </a:t>
            </a:r>
            <a:r>
              <a:rPr lang="en-US" dirty="0" smtClean="0"/>
              <a:t>Time ≤ 24</a:t>
            </a:r>
          </a:p>
          <a:p>
            <a:pPr marL="0" indent="0">
              <a:buNone/>
            </a:pPr>
            <a:r>
              <a:rPr lang="en-US" dirty="0" smtClean="0"/>
              <a:t>On the same token</a:t>
            </a:r>
          </a:p>
          <a:p>
            <a:pPr marL="0" indent="0">
              <a:buNone/>
            </a:pPr>
            <a:r>
              <a:rPr lang="en-US" dirty="0"/>
              <a:t>Path </a:t>
            </a:r>
            <a:r>
              <a:rPr lang="en-US" dirty="0" smtClean="0"/>
              <a:t>2 </a:t>
            </a:r>
            <a:r>
              <a:rPr lang="en-US" dirty="0"/>
              <a:t>Time = </a:t>
            </a:r>
            <a:r>
              <a:rPr lang="en-US" dirty="0" smtClean="0"/>
              <a:t>12+6rand</a:t>
            </a:r>
            <a:r>
              <a:rPr lang="en-US" dirty="0"/>
              <a:t>()</a:t>
            </a:r>
          </a:p>
          <a:p>
            <a:pPr marL="0" indent="0">
              <a:buNone/>
            </a:pPr>
            <a:r>
              <a:rPr lang="en-US" dirty="0"/>
              <a:t>For all possible </a:t>
            </a:r>
            <a:r>
              <a:rPr lang="en-US" dirty="0" err="1" smtClean="0"/>
              <a:t>rands</a:t>
            </a:r>
            <a:r>
              <a:rPr lang="en-US" dirty="0" smtClean="0"/>
              <a:t>  12 </a:t>
            </a:r>
            <a:r>
              <a:rPr lang="en-US" dirty="0"/>
              <a:t>≤ Path </a:t>
            </a:r>
            <a:r>
              <a:rPr lang="en-US" dirty="0" smtClean="0"/>
              <a:t>2 Time  </a:t>
            </a:r>
            <a:r>
              <a:rPr lang="en-US" dirty="0"/>
              <a:t>≤ </a:t>
            </a:r>
            <a:r>
              <a:rPr lang="en-US" dirty="0" smtClean="0"/>
              <a:t>18</a:t>
            </a:r>
          </a:p>
          <a:p>
            <a:pPr marL="0" indent="0">
              <a:buNone/>
            </a:pPr>
            <a:r>
              <a:rPr lang="en-US" dirty="0" smtClean="0"/>
              <a:t>The last activity time = 8+4rand()</a:t>
            </a:r>
          </a:p>
          <a:p>
            <a:pPr marL="0" indent="0">
              <a:buNone/>
            </a:pPr>
            <a:r>
              <a:rPr lang="en-US" dirty="0"/>
              <a:t>For all possible </a:t>
            </a:r>
            <a:r>
              <a:rPr lang="en-US" dirty="0" err="1" smtClean="0"/>
              <a:t>rands</a:t>
            </a:r>
            <a:r>
              <a:rPr lang="en-US" dirty="0" smtClean="0"/>
              <a:t>  8  </a:t>
            </a:r>
            <a:r>
              <a:rPr lang="en-US" dirty="0"/>
              <a:t>≤ </a:t>
            </a:r>
            <a:r>
              <a:rPr lang="en-US" dirty="0" smtClean="0"/>
              <a:t>Activity </a:t>
            </a:r>
            <a:r>
              <a:rPr lang="en-US" dirty="0"/>
              <a:t>Time  ≤ </a:t>
            </a:r>
            <a:r>
              <a:rPr lang="en-US" dirty="0" smtClean="0"/>
              <a:t>12</a:t>
            </a:r>
          </a:p>
          <a:p>
            <a:pPr marL="0" indent="0">
              <a:buNone/>
            </a:pPr>
            <a:r>
              <a:rPr lang="en-US" dirty="0" smtClean="0"/>
              <a:t>The following is an instantiation of this situation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altLang="en-US" dirty="0"/>
              <a:t>Key </a:t>
            </a:r>
            <a:r>
              <a:rPr lang="en-US" dirty="0" smtClean="0"/>
              <a:t>Problem Flow Time: </a:t>
            </a:r>
            <a:r>
              <a:rPr lang="en-US" dirty="0"/>
              <a:t>The Impact Converging Activities</a:t>
            </a:r>
          </a:p>
        </p:txBody>
      </p:sp>
      <p:graphicFrame>
        <p:nvGraphicFramePr>
          <p:cNvPr id="6" name="Object 5"/>
          <p:cNvGraphicFramePr>
            <a:graphicFrameLocks noChangeAspect="1"/>
          </p:cNvGraphicFramePr>
          <p:nvPr>
            <p:extLst/>
          </p:nvPr>
        </p:nvGraphicFramePr>
        <p:xfrm>
          <a:off x="10885" y="5498522"/>
          <a:ext cx="6923315" cy="826077"/>
        </p:xfrm>
        <a:graphic>
          <a:graphicData uri="http://schemas.openxmlformats.org/presentationml/2006/ole">
            <mc:AlternateContent xmlns:mc="http://schemas.openxmlformats.org/markup-compatibility/2006">
              <mc:Choice xmlns:v="urn:schemas-microsoft-com:vml" Requires="v">
                <p:oleObj spid="_x0000_s15369" name="Worksheet" r:id="rId3" imgW="3352666" imgH="400042" progId="Excel.Sheet.12">
                  <p:embed/>
                </p:oleObj>
              </mc:Choice>
              <mc:Fallback>
                <p:oleObj name="Worksheet" r:id="rId3" imgW="3352666" imgH="400042" progId="Excel.Sheet.12">
                  <p:embed/>
                  <p:pic>
                    <p:nvPicPr>
                      <p:cNvPr id="0" name=""/>
                      <p:cNvPicPr/>
                      <p:nvPr/>
                    </p:nvPicPr>
                    <p:blipFill>
                      <a:blip r:embed="rId4"/>
                      <a:stretch>
                        <a:fillRect/>
                      </a:stretch>
                    </p:blipFill>
                    <p:spPr>
                      <a:xfrm>
                        <a:off x="10885" y="5498522"/>
                        <a:ext cx="6923315" cy="826077"/>
                      </a:xfrm>
                      <a:prstGeom prst="rect">
                        <a:avLst/>
                      </a:prstGeom>
                    </p:spPr>
                  </p:pic>
                </p:oleObj>
              </mc:Fallback>
            </mc:AlternateContent>
          </a:graphicData>
        </a:graphic>
      </p:graphicFrame>
      <p:cxnSp>
        <p:nvCxnSpPr>
          <p:cNvPr id="7" name="Straight Connector 6"/>
          <p:cNvCxnSpPr/>
          <p:nvPr/>
        </p:nvCxnSpPr>
        <p:spPr bwMode="auto">
          <a:xfrm>
            <a:off x="-12089" y="838200"/>
            <a:ext cx="9156089" cy="0"/>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
        <p:nvSpPr>
          <p:cNvPr id="8"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374986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Now suppose Path 2 is exactly the same as path 1. That is </a:t>
            </a:r>
          </a:p>
          <a:p>
            <a:pPr marL="0" indent="0">
              <a:buNone/>
            </a:pPr>
            <a:r>
              <a:rPr lang="en-US" dirty="0" smtClean="0"/>
              <a:t>Path 1 Time = 16+8rand()</a:t>
            </a:r>
          </a:p>
          <a:p>
            <a:pPr marL="0" indent="0">
              <a:buNone/>
            </a:pPr>
            <a:r>
              <a:rPr lang="en-US" dirty="0" smtClean="0">
                <a:solidFill>
                  <a:srgbClr val="FF0000"/>
                </a:solidFill>
              </a:rPr>
              <a:t>Path 2 </a:t>
            </a:r>
            <a:r>
              <a:rPr lang="en-US" dirty="0">
                <a:solidFill>
                  <a:srgbClr val="FF0000"/>
                </a:solidFill>
              </a:rPr>
              <a:t>Time =  </a:t>
            </a:r>
            <a:r>
              <a:rPr lang="en-US" dirty="0" smtClean="0">
                <a:solidFill>
                  <a:srgbClr val="FF0000"/>
                </a:solidFill>
              </a:rPr>
              <a:t>16+8rand</a:t>
            </a:r>
            <a:r>
              <a:rPr lang="en-US" dirty="0">
                <a:solidFill>
                  <a:srgbClr val="FF0000"/>
                </a:solidFill>
              </a:rPr>
              <a:t>()</a:t>
            </a:r>
          </a:p>
          <a:p>
            <a:pPr marL="0" indent="0">
              <a:buNone/>
            </a:pPr>
            <a:r>
              <a:rPr lang="en-US" dirty="0" smtClean="0"/>
              <a:t>The last activity time = 8+4rand()</a:t>
            </a:r>
          </a:p>
          <a:p>
            <a:pPr marL="0" indent="0">
              <a:buNone/>
            </a:pPr>
            <a:r>
              <a:rPr lang="en-US" dirty="0" smtClean="0"/>
              <a:t>The following is an instantiation of this situation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altLang="en-US" dirty="0"/>
              <a:t>Key </a:t>
            </a:r>
            <a:r>
              <a:rPr lang="en-US" dirty="0" smtClean="0"/>
              <a:t>Problem Flow Time 5: Random Number Generation</a:t>
            </a:r>
            <a:endParaRPr lang="en-US" dirty="0"/>
          </a:p>
        </p:txBody>
      </p:sp>
      <p:graphicFrame>
        <p:nvGraphicFramePr>
          <p:cNvPr id="7" name="Object 6"/>
          <p:cNvGraphicFramePr>
            <a:graphicFrameLocks noChangeAspect="1"/>
          </p:cNvGraphicFramePr>
          <p:nvPr>
            <p:extLst/>
          </p:nvPr>
        </p:nvGraphicFramePr>
        <p:xfrm>
          <a:off x="76200" y="3124200"/>
          <a:ext cx="7086600" cy="893805"/>
        </p:xfrm>
        <a:graphic>
          <a:graphicData uri="http://schemas.openxmlformats.org/presentationml/2006/ole">
            <mc:AlternateContent xmlns:mc="http://schemas.openxmlformats.org/markup-compatibility/2006">
              <mc:Choice xmlns:v="urn:schemas-microsoft-com:vml" Requires="v">
                <p:oleObj spid="_x0000_s16393" name="Worksheet" r:id="rId3" imgW="3171805" imgH="400042" progId="Excel.Sheet.12">
                  <p:embed/>
                </p:oleObj>
              </mc:Choice>
              <mc:Fallback>
                <p:oleObj name="Worksheet" r:id="rId3" imgW="3171805" imgH="400042" progId="Excel.Sheet.12">
                  <p:embed/>
                  <p:pic>
                    <p:nvPicPr>
                      <p:cNvPr id="0" name=""/>
                      <p:cNvPicPr/>
                      <p:nvPr/>
                    </p:nvPicPr>
                    <p:blipFill>
                      <a:blip r:embed="rId4"/>
                      <a:stretch>
                        <a:fillRect/>
                      </a:stretch>
                    </p:blipFill>
                    <p:spPr>
                      <a:xfrm>
                        <a:off x="76200" y="3124200"/>
                        <a:ext cx="7086600" cy="893805"/>
                      </a:xfrm>
                      <a:prstGeom prst="rect">
                        <a:avLst/>
                      </a:prstGeom>
                    </p:spPr>
                  </p:pic>
                </p:oleObj>
              </mc:Fallback>
            </mc:AlternateContent>
          </a:graphicData>
        </a:graphic>
      </p:graphicFrame>
      <p:sp>
        <p:nvSpPr>
          <p:cNvPr id="9" name="Content Placeholder 1"/>
          <p:cNvSpPr txBox="1">
            <a:spLocks/>
          </p:cNvSpPr>
          <p:nvPr/>
        </p:nvSpPr>
        <p:spPr bwMode="auto">
          <a:xfrm>
            <a:off x="0" y="4114800"/>
            <a:ext cx="91440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smtClean="0"/>
              <a:t>Now let’s see what is the results for 10,000 instances of each if these two processes. </a:t>
            </a:r>
          </a:p>
          <a:p>
            <a:pPr marL="0" indent="0">
              <a:buFont typeface="Wingdings" pitchFamily="2" charset="2"/>
              <a:buNone/>
            </a:pPr>
            <a:r>
              <a:rPr lang="en-US" kern="0" dirty="0" smtClean="0"/>
              <a:t>The average flow time in the first process was 30.04 </a:t>
            </a:r>
            <a:r>
              <a:rPr lang="en-US" kern="0" dirty="0" err="1" smtClean="0"/>
              <a:t>mins</a:t>
            </a:r>
            <a:r>
              <a:rPr lang="en-US" kern="0" dirty="0" smtClean="0"/>
              <a:t>. While in the second process was 31.26. </a:t>
            </a:r>
          </a:p>
          <a:p>
            <a:pPr marL="0" indent="0">
              <a:buFont typeface="Wingdings" pitchFamily="2" charset="2"/>
              <a:buNone/>
            </a:pPr>
            <a:r>
              <a:rPr lang="en-US" kern="0" dirty="0" smtClean="0"/>
              <a:t>In 64% of the </a:t>
            </a:r>
            <a:r>
              <a:rPr lang="en-US" kern="0" dirty="0" err="1" smtClean="0"/>
              <a:t>instancess</a:t>
            </a:r>
            <a:r>
              <a:rPr lang="en-US" kern="0" dirty="0" smtClean="0"/>
              <a:t>  flow time of the second process was larger than that of the first process. </a:t>
            </a:r>
          </a:p>
          <a:p>
            <a:pPr marL="0" indent="0">
              <a:buFont typeface="Wingdings" pitchFamily="2" charset="2"/>
              <a:buNone/>
            </a:pPr>
            <a:endParaRPr lang="en-US" kern="0" dirty="0" smtClean="0"/>
          </a:p>
          <a:p>
            <a:pPr marL="0" indent="0">
              <a:buFont typeface="Wingdings" pitchFamily="2" charset="2"/>
              <a:buNone/>
            </a:pPr>
            <a:endParaRPr lang="en-US" kern="0" dirty="0" smtClean="0"/>
          </a:p>
          <a:p>
            <a:pPr marL="0" indent="0">
              <a:buFont typeface="Wingdings" pitchFamily="2" charset="2"/>
              <a:buNone/>
            </a:pPr>
            <a:endParaRPr lang="en-US" kern="0" dirty="0"/>
          </a:p>
        </p:txBody>
      </p:sp>
      <p:cxnSp>
        <p:nvCxnSpPr>
          <p:cNvPr id="6" name="Straight Connector 5"/>
          <p:cNvCxnSpPr/>
          <p:nvPr/>
        </p:nvCxnSpPr>
        <p:spPr bwMode="auto">
          <a:xfrm>
            <a:off x="-12089" y="838200"/>
            <a:ext cx="9156089" cy="0"/>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
        <p:nvSpPr>
          <p:cNvPr id="8"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4053703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dissolv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dissolv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dissolve">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914400"/>
            <a:ext cx="9220199" cy="3581400"/>
          </a:xfrm>
        </p:spPr>
        <p:txBody>
          <a:bodyPr/>
          <a:lstStyle/>
          <a:p>
            <a:pPr marL="347663" indent="-347663">
              <a:buNone/>
              <a:defRPr/>
            </a:pPr>
            <a:r>
              <a:rPr lang="en-US" b="1" dirty="0" smtClean="0">
                <a:solidFill>
                  <a:schemeClr val="tx1"/>
                </a:solidFill>
                <a:latin typeface="Book Antiqua" pitchFamily="18" charset="0"/>
              </a:rPr>
              <a:t>b) During the day, both cashier stations on average have 2 customers waiting. On average, how long does a customer stay in the novice cashier’s waiting line?</a:t>
            </a:r>
          </a:p>
          <a:p>
            <a:pPr marL="857250" lvl="1" indent="-457200" algn="just">
              <a:spcBef>
                <a:spcPts val="400"/>
              </a:spcBef>
              <a:buSzPct val="100000"/>
              <a:buFont typeface="+mj-lt"/>
              <a:buAutoNum type="alphaLcParenR"/>
              <a:defRPr/>
            </a:pPr>
            <a:r>
              <a:rPr lang="en-US" dirty="0" smtClean="0">
                <a:solidFill>
                  <a:schemeClr val="tx1"/>
                </a:solidFill>
                <a:latin typeface="Book Antiqua" pitchFamily="18" charset="0"/>
              </a:rPr>
              <a:t>8 minutes</a:t>
            </a:r>
          </a:p>
          <a:p>
            <a:pPr marL="857250" lvl="1" indent="-457200">
              <a:spcBef>
                <a:spcPts val="400"/>
              </a:spcBef>
              <a:buSzPct val="100000"/>
              <a:buFont typeface="+mj-lt"/>
              <a:buAutoNum type="alphaLcParenR"/>
              <a:defRPr/>
            </a:pPr>
            <a:r>
              <a:rPr lang="en-US" dirty="0" smtClean="0">
                <a:solidFill>
                  <a:schemeClr val="tx1"/>
                </a:solidFill>
                <a:latin typeface="Book Antiqua" pitchFamily="18" charset="0"/>
              </a:rPr>
              <a:t>11 minutes</a:t>
            </a:r>
          </a:p>
          <a:p>
            <a:pPr marL="857250" lvl="1" indent="-457200">
              <a:spcBef>
                <a:spcPts val="400"/>
              </a:spcBef>
              <a:buSzPct val="100000"/>
              <a:buFont typeface="+mj-lt"/>
              <a:buAutoNum type="alphaLcParenR"/>
              <a:defRPr/>
            </a:pPr>
            <a:r>
              <a:rPr lang="en-US" dirty="0" smtClean="0">
                <a:solidFill>
                  <a:schemeClr val="tx1"/>
                </a:solidFill>
                <a:latin typeface="Book Antiqua" pitchFamily="18" charset="0"/>
              </a:rPr>
              <a:t>16 minutes</a:t>
            </a:r>
          </a:p>
          <a:p>
            <a:pPr marL="857250" lvl="1" indent="-457200">
              <a:spcBef>
                <a:spcPts val="400"/>
              </a:spcBef>
              <a:buSzPct val="100000"/>
              <a:buFont typeface="+mj-lt"/>
              <a:buAutoNum type="alphaLcParenR"/>
              <a:defRPr/>
            </a:pPr>
            <a:r>
              <a:rPr lang="en-US" dirty="0" smtClean="0">
                <a:solidFill>
                  <a:schemeClr val="tx1"/>
                </a:solidFill>
                <a:latin typeface="Book Antiqua" pitchFamily="18" charset="0"/>
              </a:rPr>
              <a:t>20 minutes</a:t>
            </a:r>
          </a:p>
          <a:p>
            <a:pPr marL="857250" lvl="1" indent="-457200">
              <a:spcBef>
                <a:spcPts val="400"/>
              </a:spcBef>
              <a:buSzPct val="100000"/>
              <a:buFont typeface="+mj-lt"/>
              <a:buAutoNum type="alphaLcParenR"/>
              <a:defRPr/>
            </a:pPr>
            <a:r>
              <a:rPr lang="en-US" dirty="0" smtClean="0">
                <a:solidFill>
                  <a:schemeClr val="tx1"/>
                </a:solidFill>
                <a:latin typeface="Book Antiqua" pitchFamily="18" charset="0"/>
              </a:rPr>
              <a:t>None of the above</a:t>
            </a:r>
          </a:p>
          <a:p>
            <a:pPr>
              <a:buClr>
                <a:srgbClr val="0070C0"/>
              </a:buClr>
              <a:buFont typeface="Times New Roman"/>
              <a:buChar char="E"/>
              <a:defRPr/>
            </a:pPr>
            <a:endParaRPr lang="en-US" sz="2000" dirty="0" smtClean="0">
              <a:latin typeface="Book Antiqua" pitchFamily="18" charset="0"/>
            </a:endParaRPr>
          </a:p>
          <a:p>
            <a:pPr>
              <a:defRPr/>
            </a:pPr>
            <a:endParaRPr lang="en-US" dirty="0">
              <a:latin typeface="Book Antiqua" pitchFamily="18" charset="0"/>
            </a:endParaRP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
        <p:nvSpPr>
          <p:cNvPr id="4" name="Content Placeholder 2"/>
          <p:cNvSpPr txBox="1">
            <a:spLocks/>
          </p:cNvSpPr>
          <p:nvPr/>
        </p:nvSpPr>
        <p:spPr bwMode="auto">
          <a:xfrm>
            <a:off x="0" y="4267200"/>
            <a:ext cx="9144000" cy="323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smtClean="0">
                <a:latin typeface="Book Antiqua" pitchFamily="18" charset="0"/>
              </a:rPr>
              <a:t>The novice cashier will serve 48/8 = 6  customers/hr</a:t>
            </a:r>
          </a:p>
          <a:p>
            <a:pPr eaLnBrk="1" hangingPunct="1">
              <a:spcBef>
                <a:spcPct val="20000"/>
              </a:spcBef>
              <a:buSzPct val="75000"/>
              <a:defRPr/>
            </a:pPr>
            <a:r>
              <a:rPr lang="en-US" sz="2400" dirty="0" smtClean="0">
                <a:latin typeface="Book Antiqua" pitchFamily="18" charset="0"/>
              </a:rPr>
              <a:t>R1 = 6 /hr</a:t>
            </a:r>
          </a:p>
          <a:p>
            <a:pPr eaLnBrk="1" hangingPunct="1">
              <a:spcBef>
                <a:spcPct val="20000"/>
              </a:spcBef>
              <a:buSzPct val="75000"/>
              <a:defRPr/>
            </a:pPr>
            <a:r>
              <a:rPr lang="en-US" sz="2400" dirty="0" smtClean="0">
                <a:latin typeface="Book Antiqua" pitchFamily="18" charset="0"/>
              </a:rPr>
              <a:t>R1T1 = I1 </a:t>
            </a:r>
          </a:p>
          <a:p>
            <a:pPr eaLnBrk="1" hangingPunct="1">
              <a:spcBef>
                <a:spcPct val="20000"/>
              </a:spcBef>
              <a:buSzPct val="75000"/>
              <a:defRPr/>
            </a:pPr>
            <a:r>
              <a:rPr lang="en-US" sz="2400" dirty="0" smtClean="0">
                <a:latin typeface="Book Antiqua" pitchFamily="18" charset="0"/>
              </a:rPr>
              <a:t>6T1 = 2</a:t>
            </a:r>
          </a:p>
          <a:p>
            <a:pPr eaLnBrk="1" hangingPunct="1">
              <a:spcBef>
                <a:spcPct val="20000"/>
              </a:spcBef>
              <a:buSzPct val="75000"/>
              <a:defRPr/>
            </a:pPr>
            <a:r>
              <a:rPr lang="en-US" sz="2400" dirty="0" smtClean="0">
                <a:latin typeface="Book Antiqua" pitchFamily="18" charset="0"/>
              </a:rPr>
              <a:t>T1 = 1/3 hr or 20 min</a:t>
            </a:r>
          </a:p>
          <a:p>
            <a:pPr marL="0" marR="0" lvl="0" indent="0"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400" b="0" i="0" u="none" strike="noStrike" kern="0" cap="none" spc="0" normalizeH="0" baseline="0" noProof="0" dirty="0" smtClean="0">
              <a:ln>
                <a:noFill/>
              </a:ln>
              <a:solidFill>
                <a:srgbClr val="002060"/>
              </a:solidFill>
              <a:effectLst/>
              <a:uLnTx/>
              <a:uFillTx/>
              <a:latin typeface="Book Antiqua" pitchFamily="18" charset="0"/>
              <a:ea typeface="ＭＳ Ｐゴシック" pitchFamily="-65" charset="-128"/>
              <a:cs typeface="MS Reference Sans Serif" pitchFamily="34" charset="0"/>
            </a:endParaRPr>
          </a:p>
          <a:p>
            <a:pPr marL="342900" marR="0" lvl="0" indent="-342900" algn="just" defTabSz="914400" rtl="0" eaLnBrk="1" fontAlgn="base" latinLnBrk="0" hangingPunct="1">
              <a:lnSpc>
                <a:spcPct val="100000"/>
              </a:lnSpc>
              <a:spcBef>
                <a:spcPct val="20000"/>
              </a:spcBef>
              <a:spcAft>
                <a:spcPct val="0"/>
              </a:spcAft>
              <a:buClrTx/>
              <a:buSzPct val="75000"/>
              <a:buFont typeface="Wingdings" pitchFamily="2" charset="2"/>
              <a:buChar char="p"/>
              <a:tabLst/>
              <a:defRPr/>
            </a:pPr>
            <a:endParaRPr kumimoji="0" lang="en-US" sz="2400" b="0" i="0" u="none" strike="noStrike" kern="0" cap="none" spc="0" normalizeH="0" baseline="0" noProof="0" dirty="0" smtClean="0">
              <a:ln>
                <a:noFill/>
              </a:ln>
              <a:solidFill>
                <a:srgbClr val="002060"/>
              </a:solidFill>
              <a:effectLst/>
              <a:uLnTx/>
              <a:uFillTx/>
              <a:latin typeface="Book Antiqua"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389395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Key </a:t>
            </a:r>
            <a:r>
              <a:rPr lang="en-US" dirty="0" smtClean="0"/>
              <a:t>Problem Flow time: 10,000 Instances</a:t>
            </a:r>
            <a:endParaRPr lang="en-US" dirty="0"/>
          </a:p>
        </p:txBody>
      </p:sp>
      <p:graphicFrame>
        <p:nvGraphicFramePr>
          <p:cNvPr id="6" name="Object 5"/>
          <p:cNvGraphicFramePr>
            <a:graphicFrameLocks noChangeAspect="1"/>
          </p:cNvGraphicFramePr>
          <p:nvPr>
            <p:extLst/>
          </p:nvPr>
        </p:nvGraphicFramePr>
        <p:xfrm>
          <a:off x="-43057" y="1219200"/>
          <a:ext cx="9176171" cy="3714750"/>
        </p:xfrm>
        <a:graphic>
          <a:graphicData uri="http://schemas.openxmlformats.org/presentationml/2006/ole">
            <mc:AlternateContent xmlns:mc="http://schemas.openxmlformats.org/markup-compatibility/2006">
              <mc:Choice xmlns:v="urn:schemas-microsoft-com:vml" Requires="v">
                <p:oleObj spid="_x0000_s17417" name="Worksheet" r:id="rId3" imgW="7105654" imgH="2876682" progId="Excel.Sheet.12">
                  <p:embed/>
                </p:oleObj>
              </mc:Choice>
              <mc:Fallback>
                <p:oleObj name="Worksheet" r:id="rId3" imgW="7105654" imgH="2876682" progId="Excel.Sheet.12">
                  <p:embed/>
                  <p:pic>
                    <p:nvPicPr>
                      <p:cNvPr id="0" name=""/>
                      <p:cNvPicPr/>
                      <p:nvPr/>
                    </p:nvPicPr>
                    <p:blipFill>
                      <a:blip r:embed="rId4"/>
                      <a:stretch>
                        <a:fillRect/>
                      </a:stretch>
                    </p:blipFill>
                    <p:spPr>
                      <a:xfrm>
                        <a:off x="-43057" y="1219200"/>
                        <a:ext cx="9176171" cy="3714750"/>
                      </a:xfrm>
                      <a:prstGeom prst="rect">
                        <a:avLst/>
                      </a:prstGeom>
                    </p:spPr>
                  </p:pic>
                </p:oleObj>
              </mc:Fallback>
            </mc:AlternateContent>
          </a:graphicData>
        </a:graphic>
      </p:graphicFrame>
      <p:cxnSp>
        <p:nvCxnSpPr>
          <p:cNvPr id="4" name="Straight Connector 3"/>
          <p:cNvCxnSpPr/>
          <p:nvPr/>
        </p:nvCxnSpPr>
        <p:spPr bwMode="auto">
          <a:xfrm>
            <a:off x="-12089" y="838200"/>
            <a:ext cx="9156089" cy="0"/>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
        <p:nvSpPr>
          <p:cNvPr id="7"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8836954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Key </a:t>
            </a:r>
            <a:r>
              <a:rPr lang="en-US" dirty="0" smtClean="0"/>
              <a:t>Problem Flow Time: Converging Activities + Common Resources</a:t>
            </a:r>
            <a:endParaRPr lang="en-US" dirty="0"/>
          </a:p>
        </p:txBody>
      </p:sp>
      <p:grpSp>
        <p:nvGrpSpPr>
          <p:cNvPr id="36" name="Group 35"/>
          <p:cNvGrpSpPr/>
          <p:nvPr/>
        </p:nvGrpSpPr>
        <p:grpSpPr>
          <a:xfrm>
            <a:off x="72189" y="2161622"/>
            <a:ext cx="8320924" cy="2181778"/>
            <a:chOff x="72189" y="2161622"/>
            <a:chExt cx="8320924" cy="2181778"/>
          </a:xfrm>
        </p:grpSpPr>
        <p:grpSp>
          <p:nvGrpSpPr>
            <p:cNvPr id="4" name="Group 3"/>
            <p:cNvGrpSpPr/>
            <p:nvPr/>
          </p:nvGrpSpPr>
          <p:grpSpPr>
            <a:xfrm>
              <a:off x="3135312" y="2161622"/>
              <a:ext cx="1752600" cy="2163324"/>
              <a:chOff x="2750301" y="3006031"/>
              <a:chExt cx="1323657" cy="2163324"/>
            </a:xfrm>
          </p:grpSpPr>
          <p:sp>
            <p:nvSpPr>
              <p:cNvPr id="7" name="Text Box 4"/>
              <p:cNvSpPr txBox="1">
                <a:spLocks noChangeArrowheads="1"/>
              </p:cNvSpPr>
              <p:nvPr/>
            </p:nvSpPr>
            <p:spPr bwMode="auto">
              <a:xfrm>
                <a:off x="2750301" y="3006031"/>
                <a:ext cx="1323657" cy="461665"/>
              </a:xfrm>
              <a:prstGeom prst="rect">
                <a:avLst/>
              </a:prstGeom>
              <a:noFill/>
              <a:ln w="381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C00000"/>
                    </a:solidFill>
                    <a:latin typeface="Book Antiqua" pitchFamily="18" charset="0"/>
                  </a:rPr>
                  <a:t>Activity R2</a:t>
                </a:r>
              </a:p>
            </p:txBody>
          </p:sp>
          <p:sp>
            <p:nvSpPr>
              <p:cNvPr id="10" name="Text Box 4"/>
              <p:cNvSpPr txBox="1">
                <a:spLocks noChangeArrowheads="1"/>
              </p:cNvSpPr>
              <p:nvPr/>
            </p:nvSpPr>
            <p:spPr bwMode="auto">
              <a:xfrm>
                <a:off x="2750301" y="4707690"/>
                <a:ext cx="132365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000078"/>
                    </a:solidFill>
                    <a:latin typeface="Book Antiqua" pitchFamily="18" charset="0"/>
                  </a:rPr>
                  <a:t>Activity B2</a:t>
                </a:r>
                <a:endParaRPr lang="en-US" sz="2400" b="1" dirty="0">
                  <a:solidFill>
                    <a:srgbClr val="000078"/>
                  </a:solidFill>
                  <a:latin typeface="Book Antiqua" pitchFamily="18" charset="0"/>
                </a:endParaRPr>
              </a:p>
            </p:txBody>
          </p:sp>
        </p:grpSp>
        <p:sp>
          <p:nvSpPr>
            <p:cNvPr id="13" name="Text Box 3"/>
            <p:cNvSpPr txBox="1">
              <a:spLocks noChangeArrowheads="1"/>
            </p:cNvSpPr>
            <p:nvPr/>
          </p:nvSpPr>
          <p:spPr bwMode="auto">
            <a:xfrm>
              <a:off x="677658" y="2203591"/>
              <a:ext cx="1749197" cy="461665"/>
            </a:xfrm>
            <a:prstGeom prst="rect">
              <a:avLst/>
            </a:prstGeom>
            <a:noFill/>
            <a:ln w="38100" algn="ctr">
              <a:solidFill>
                <a:srgbClr val="00007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000078"/>
                  </a:solidFill>
                  <a:latin typeface="Book Antiqua" pitchFamily="18" charset="0"/>
                </a:rPr>
                <a:t>Activity B1</a:t>
              </a:r>
              <a:endParaRPr lang="en-US" sz="2400" b="1" dirty="0">
                <a:solidFill>
                  <a:srgbClr val="000078"/>
                </a:solidFill>
                <a:latin typeface="Book Antiqua" pitchFamily="18" charset="0"/>
              </a:endParaRPr>
            </a:p>
          </p:txBody>
        </p:sp>
        <p:sp>
          <p:nvSpPr>
            <p:cNvPr id="14" name="Line 9"/>
            <p:cNvSpPr>
              <a:spLocks noChangeShapeType="1"/>
            </p:cNvSpPr>
            <p:nvPr/>
          </p:nvSpPr>
          <p:spPr bwMode="auto">
            <a:xfrm>
              <a:off x="72189" y="2410561"/>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solidFill>
                  <a:srgbClr val="0070C0"/>
                </a:solidFill>
                <a:latin typeface="Book Antiqua" pitchFamily="18" charset="0"/>
              </a:endParaRPr>
            </a:p>
          </p:txBody>
        </p:sp>
        <p:sp>
          <p:nvSpPr>
            <p:cNvPr id="15" name="Line 9"/>
            <p:cNvSpPr>
              <a:spLocks noChangeShapeType="1"/>
            </p:cNvSpPr>
            <p:nvPr/>
          </p:nvSpPr>
          <p:spPr bwMode="auto">
            <a:xfrm>
              <a:off x="2590800" y="2425801"/>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17" name="Text Box 3"/>
            <p:cNvSpPr txBox="1">
              <a:spLocks noChangeArrowheads="1"/>
            </p:cNvSpPr>
            <p:nvPr/>
          </p:nvSpPr>
          <p:spPr bwMode="auto">
            <a:xfrm>
              <a:off x="677658" y="3881735"/>
              <a:ext cx="1766830" cy="461665"/>
            </a:xfrm>
            <a:prstGeom prst="rect">
              <a:avLst/>
            </a:prstGeom>
            <a:noFill/>
            <a:ln w="3810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rgbClr val="C00000"/>
                  </a:solidFill>
                  <a:latin typeface="Book Antiqua" pitchFamily="18" charset="0"/>
                </a:rPr>
                <a:t>Activity R1</a:t>
              </a:r>
              <a:endParaRPr lang="en-US" sz="2400" b="1" dirty="0">
                <a:solidFill>
                  <a:srgbClr val="C00000"/>
                </a:solidFill>
                <a:latin typeface="Book Antiqua" pitchFamily="18" charset="0"/>
              </a:endParaRPr>
            </a:p>
          </p:txBody>
        </p:sp>
        <p:sp>
          <p:nvSpPr>
            <p:cNvPr id="18" name="Line 9"/>
            <p:cNvSpPr>
              <a:spLocks noChangeShapeType="1"/>
            </p:cNvSpPr>
            <p:nvPr/>
          </p:nvSpPr>
          <p:spPr bwMode="auto">
            <a:xfrm>
              <a:off x="72189" y="4094460"/>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solidFill>
                  <a:srgbClr val="0070C0"/>
                </a:solidFill>
                <a:latin typeface="Book Antiqua" pitchFamily="18" charset="0"/>
              </a:endParaRPr>
            </a:p>
          </p:txBody>
        </p:sp>
        <p:sp>
          <p:nvSpPr>
            <p:cNvPr id="19" name="Line 9"/>
            <p:cNvSpPr>
              <a:spLocks noChangeShapeType="1"/>
            </p:cNvSpPr>
            <p:nvPr/>
          </p:nvSpPr>
          <p:spPr bwMode="auto">
            <a:xfrm>
              <a:off x="2601912" y="4129385"/>
              <a:ext cx="468312"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nvGrpSpPr>
            <p:cNvPr id="21" name="Group 20"/>
            <p:cNvGrpSpPr/>
            <p:nvPr/>
          </p:nvGrpSpPr>
          <p:grpSpPr>
            <a:xfrm>
              <a:off x="5069488" y="2335958"/>
              <a:ext cx="3323625" cy="1711671"/>
              <a:chOff x="5820376" y="3180367"/>
              <a:chExt cx="3323625" cy="1711671"/>
            </a:xfrm>
          </p:grpSpPr>
          <p:sp>
            <p:nvSpPr>
              <p:cNvPr id="27" name="Text Box 4"/>
              <p:cNvSpPr txBox="1">
                <a:spLocks noChangeArrowheads="1"/>
              </p:cNvSpPr>
              <p:nvPr/>
            </p:nvSpPr>
            <p:spPr bwMode="auto">
              <a:xfrm>
                <a:off x="6765133" y="3801421"/>
                <a:ext cx="1758156" cy="461665"/>
              </a:xfrm>
              <a:prstGeom prst="rect">
                <a:avLst/>
              </a:prstGeom>
              <a:noFill/>
              <a:ln w="38100" algn="ctr">
                <a:solidFill>
                  <a:srgbClr val="007E3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007E39"/>
                    </a:solidFill>
                    <a:latin typeface="Book Antiqua" pitchFamily="18" charset="0"/>
                  </a:rPr>
                  <a:t>Activity G</a:t>
                </a:r>
                <a:endParaRPr lang="en-US" sz="2400" b="1" dirty="0">
                  <a:solidFill>
                    <a:srgbClr val="007E39"/>
                  </a:solidFill>
                  <a:latin typeface="Book Antiqua" pitchFamily="18" charset="0"/>
                </a:endParaRPr>
              </a:p>
            </p:txBody>
          </p:sp>
          <p:sp>
            <p:nvSpPr>
              <p:cNvPr id="28" name="Line 10"/>
              <p:cNvSpPr>
                <a:spLocks noChangeShapeType="1"/>
              </p:cNvSpPr>
              <p:nvPr/>
            </p:nvSpPr>
            <p:spPr bwMode="auto">
              <a:xfrm>
                <a:off x="8675688" y="4017321"/>
                <a:ext cx="4683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29" name="Line 9"/>
              <p:cNvSpPr>
                <a:spLocks noChangeShapeType="1"/>
              </p:cNvSpPr>
              <p:nvPr/>
            </p:nvSpPr>
            <p:spPr bwMode="auto">
              <a:xfrm rot="10800000">
                <a:off x="6241300" y="3180367"/>
                <a:ext cx="0" cy="1711671"/>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1" name="Line 9"/>
              <p:cNvSpPr>
                <a:spLocks noChangeShapeType="1"/>
              </p:cNvSpPr>
              <p:nvPr/>
            </p:nvSpPr>
            <p:spPr bwMode="auto">
              <a:xfrm rot="10800000" flipV="1">
                <a:off x="6241298" y="4049502"/>
                <a:ext cx="447633" cy="0"/>
              </a:xfrm>
              <a:prstGeom prst="line">
                <a:avLst/>
              </a:prstGeom>
              <a:noFill/>
              <a:ln w="38100">
                <a:solidFill>
                  <a:srgbClr val="000000"/>
                </a:solidFill>
                <a:round/>
                <a:headEnd type="arrow"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sp>
            <p:nvSpPr>
              <p:cNvPr id="32" name="Line 9"/>
              <p:cNvSpPr>
                <a:spLocks noChangeShapeType="1"/>
              </p:cNvSpPr>
              <p:nvPr/>
            </p:nvSpPr>
            <p:spPr bwMode="auto">
              <a:xfrm rot="10800000">
                <a:off x="5820376" y="4876800"/>
                <a:ext cx="420924"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34" name="Line 9"/>
            <p:cNvSpPr>
              <a:spLocks noChangeShapeType="1"/>
            </p:cNvSpPr>
            <p:nvPr/>
          </p:nvSpPr>
          <p:spPr bwMode="auto">
            <a:xfrm rot="10800000">
              <a:off x="5062083" y="2355991"/>
              <a:ext cx="420924" cy="0"/>
            </a:xfrm>
            <a:prstGeom prst="line">
              <a:avLst/>
            </a:prstGeom>
            <a:noFill/>
            <a:ln w="38100">
              <a:solidFill>
                <a:srgbClr val="000000"/>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sz="2400">
                <a:latin typeface="Book Antiqua" pitchFamily="18" charset="0"/>
              </a:endParaRPr>
            </a:p>
          </p:txBody>
        </p:sp>
      </p:grpSp>
      <p:sp>
        <p:nvSpPr>
          <p:cNvPr id="35" name="Content Placeholder 1"/>
          <p:cNvSpPr txBox="1">
            <a:spLocks/>
          </p:cNvSpPr>
          <p:nvPr/>
        </p:nvSpPr>
        <p:spPr bwMode="auto">
          <a:xfrm>
            <a:off x="0" y="91440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smtClean="0"/>
              <a:t>All activities are [8,12] minutes.</a:t>
            </a:r>
          </a:p>
          <a:p>
            <a:pPr marL="0" indent="0">
              <a:buFont typeface="Wingdings" pitchFamily="2" charset="2"/>
              <a:buNone/>
            </a:pPr>
            <a:r>
              <a:rPr lang="en-US" kern="0" dirty="0" smtClean="0"/>
              <a:t>One Recourse Red, One Resource Blue, One Resource Green.  </a:t>
            </a:r>
          </a:p>
          <a:p>
            <a:pPr marL="0" indent="0">
              <a:buFont typeface="Wingdings" pitchFamily="2" charset="2"/>
              <a:buNone/>
            </a:pPr>
            <a:endParaRPr lang="en-US" kern="0" dirty="0" smtClean="0"/>
          </a:p>
          <a:p>
            <a:pPr marL="0" indent="0">
              <a:buFont typeface="Wingdings" pitchFamily="2" charset="2"/>
              <a:buNone/>
            </a:pPr>
            <a:endParaRPr lang="en-US" kern="0" dirty="0" smtClean="0"/>
          </a:p>
          <a:p>
            <a:pPr marL="0" indent="0">
              <a:buFont typeface="Wingdings" pitchFamily="2" charset="2"/>
              <a:buNone/>
            </a:pPr>
            <a:endParaRPr lang="en-US" kern="0" dirty="0"/>
          </a:p>
        </p:txBody>
      </p:sp>
      <p:cxnSp>
        <p:nvCxnSpPr>
          <p:cNvPr id="22" name="Straight Connector 21"/>
          <p:cNvCxnSpPr/>
          <p:nvPr/>
        </p:nvCxnSpPr>
        <p:spPr bwMode="auto">
          <a:xfrm>
            <a:off x="-12089" y="838200"/>
            <a:ext cx="9156089" cy="0"/>
          </a:xfrm>
          <a:prstGeom prst="line">
            <a:avLst/>
          </a:prstGeom>
          <a:solidFill>
            <a:schemeClr val="accent1"/>
          </a:solidFill>
          <a:ln w="76200" cap="flat" cmpd="sng" algn="ctr">
            <a:solidFill>
              <a:srgbClr val="C00000"/>
            </a:solidFill>
            <a:prstDash val="solid"/>
            <a:round/>
            <a:headEnd type="none" w="med" len="med"/>
            <a:tailEnd type="none" w="med" len="med"/>
          </a:ln>
          <a:effectLst/>
        </p:spPr>
      </p:cxnSp>
      <p:sp>
        <p:nvSpPr>
          <p:cNvPr id="23" name="Text Box 57"/>
          <p:cNvSpPr txBox="1">
            <a:spLocks noChangeArrowheads="1"/>
          </p:cNvSpPr>
          <p:nvPr/>
        </p:nvSpPr>
        <p:spPr bwMode="auto">
          <a:xfrm>
            <a:off x="0" y="1219200"/>
            <a:ext cx="9144000" cy="3939540"/>
          </a:xfrm>
          <a:prstGeom prst="rect">
            <a:avLst/>
          </a:prstGeom>
          <a:noFill/>
          <a:ln w="9525">
            <a:noFill/>
            <a:miter lim="800000"/>
            <a:headEnd/>
            <a:tailEnd/>
          </a:ln>
        </p:spPr>
        <p:txBody>
          <a:bodyPr wrap="square">
            <a:spAutoFit/>
          </a:bodyPr>
          <a:lstStyle/>
          <a:p>
            <a:r>
              <a:rPr lang="en-US" sz="25000" dirty="0" smtClean="0">
                <a:solidFill>
                  <a:srgbClr val="FF0000"/>
                </a:solidFill>
                <a:latin typeface="+mj-lt"/>
              </a:rPr>
              <a:t>STOP</a:t>
            </a:r>
            <a:endParaRPr lang="en-US" sz="25000" dirty="0">
              <a:solidFill>
                <a:srgbClr val="FF0000"/>
              </a:solidFill>
              <a:latin typeface="+mj-lt"/>
            </a:endParaRPr>
          </a:p>
        </p:txBody>
      </p:sp>
    </p:spTree>
    <p:extLst>
      <p:ext uri="{BB962C8B-B14F-4D97-AF65-F5344CB8AC3E}">
        <p14:creationId xmlns:p14="http://schemas.microsoft.com/office/powerpoint/2010/main" val="29310501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865"/>
            <a:ext cx="8915400" cy="3256935"/>
          </a:xfrm>
        </p:spPr>
        <p:txBody>
          <a:bodyPr/>
          <a:lstStyle/>
          <a:p>
            <a:pPr algn="just">
              <a:buNone/>
              <a:defRPr/>
            </a:pPr>
            <a:r>
              <a:rPr lang="en-US" b="1" dirty="0" smtClean="0">
                <a:solidFill>
                  <a:schemeClr val="tx1"/>
                </a:solidFill>
                <a:latin typeface="Book Antiqua" pitchFamily="18" charset="0"/>
              </a:rPr>
              <a:t>c) On average, how long does a customer stay in the experienced cashier’s line?</a:t>
            </a:r>
          </a:p>
          <a:p>
            <a:pPr marL="857250" lvl="1" indent="-457200" algn="just">
              <a:buSzPct val="100000"/>
              <a:buFont typeface="+mj-lt"/>
              <a:buAutoNum type="alphaLcParenR"/>
              <a:defRPr/>
            </a:pPr>
            <a:r>
              <a:rPr lang="en-US" dirty="0" smtClean="0">
                <a:solidFill>
                  <a:schemeClr val="tx1"/>
                </a:solidFill>
                <a:latin typeface="Book Antiqua" pitchFamily="18" charset="0"/>
              </a:rPr>
              <a:t>7 minutes</a:t>
            </a:r>
          </a:p>
          <a:p>
            <a:pPr marL="857250" lvl="1" indent="-457200">
              <a:buSzPct val="100000"/>
              <a:buFont typeface="+mj-lt"/>
              <a:buAutoNum type="alphaLcParenR"/>
              <a:defRPr/>
            </a:pPr>
            <a:r>
              <a:rPr lang="en-US" dirty="0" smtClean="0">
                <a:solidFill>
                  <a:schemeClr val="tx1"/>
                </a:solidFill>
                <a:latin typeface="Book Antiqua" pitchFamily="18" charset="0"/>
              </a:rPr>
              <a:t>9.4 minutes</a:t>
            </a:r>
          </a:p>
          <a:p>
            <a:pPr marL="857250" lvl="1" indent="-457200">
              <a:buSzPct val="100000"/>
              <a:buFont typeface="+mj-lt"/>
              <a:buAutoNum type="alphaLcParenR"/>
              <a:defRPr/>
            </a:pPr>
            <a:r>
              <a:rPr lang="en-US" dirty="0" smtClean="0">
                <a:solidFill>
                  <a:schemeClr val="tx1"/>
                </a:solidFill>
                <a:latin typeface="Book Antiqua" pitchFamily="18" charset="0"/>
              </a:rPr>
              <a:t>13.3 minutes</a:t>
            </a:r>
          </a:p>
          <a:p>
            <a:pPr marL="857250" lvl="1" indent="-457200">
              <a:buSzPct val="100000"/>
              <a:buFont typeface="+mj-lt"/>
              <a:buAutoNum type="alphaLcParenR"/>
              <a:defRPr/>
            </a:pPr>
            <a:r>
              <a:rPr lang="en-US" dirty="0" smtClean="0">
                <a:solidFill>
                  <a:schemeClr val="tx1"/>
                </a:solidFill>
                <a:latin typeface="Book Antiqua" pitchFamily="18" charset="0"/>
              </a:rPr>
              <a:t>15 minutes</a:t>
            </a:r>
          </a:p>
          <a:p>
            <a:pPr marL="857250" lvl="1" indent="-457200">
              <a:buSzPct val="100000"/>
              <a:buFont typeface="+mj-lt"/>
              <a:buAutoNum type="alphaLcParenR"/>
              <a:defRPr/>
            </a:pPr>
            <a:r>
              <a:rPr lang="en-US" dirty="0" smtClean="0">
                <a:solidFill>
                  <a:schemeClr val="tx1"/>
                </a:solidFill>
                <a:latin typeface="Book Antiqua" pitchFamily="18" charset="0"/>
              </a:rPr>
              <a:t>None of the above</a:t>
            </a:r>
          </a:p>
          <a:p>
            <a:pPr>
              <a:buNone/>
              <a:defRPr/>
            </a:pPr>
            <a:endParaRPr lang="en-US" dirty="0" smtClean="0">
              <a:latin typeface="Book Antiqua" pitchFamily="18" charset="0"/>
            </a:endParaRPr>
          </a:p>
          <a:p>
            <a:pPr>
              <a:buNone/>
              <a:defRPr/>
            </a:pPr>
            <a:endParaRPr lang="en-US" dirty="0">
              <a:latin typeface="Book Antiqua" pitchFamily="18" charset="0"/>
            </a:endParaRP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
        <p:nvSpPr>
          <p:cNvPr id="4" name="Content Placeholder 2"/>
          <p:cNvSpPr txBox="1">
            <a:spLocks/>
          </p:cNvSpPr>
          <p:nvPr/>
        </p:nvSpPr>
        <p:spPr bwMode="auto">
          <a:xfrm>
            <a:off x="0" y="4343400"/>
            <a:ext cx="8915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5000"/>
              <a:tabLst/>
              <a:defRPr/>
            </a:pP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On the same token</a:t>
            </a:r>
          </a:p>
          <a:p>
            <a:pPr marL="342900" marR="0" lvl="0" indent="-342900" algn="l" defTabSz="914400" rtl="0" eaLnBrk="1" fontAlgn="base" latinLnBrk="0" hangingPunct="1">
              <a:lnSpc>
                <a:spcPct val="100000"/>
              </a:lnSpc>
              <a:spcBef>
                <a:spcPct val="20000"/>
              </a:spcBef>
              <a:spcAft>
                <a:spcPct val="0"/>
              </a:spcAft>
              <a:buClrTx/>
              <a:buSzPct val="75000"/>
              <a:tabLst/>
              <a:defRPr/>
            </a:pPr>
            <a:r>
              <a:rPr lang="en-US" sz="2400" kern="0" dirty="0" smtClean="0">
                <a:latin typeface="Book Antiqua" pitchFamily="18" charset="0"/>
                <a:ea typeface="ＭＳ Ｐゴシック" pitchFamily="-65" charset="-128"/>
                <a:cs typeface="MS Reference Sans Serif" pitchFamily="34" charset="0"/>
              </a:rPr>
              <a:t>t</a:t>
            </a: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he </a:t>
            </a:r>
            <a:r>
              <a:rPr lang="en-US" sz="2400" kern="0" dirty="0" smtClean="0">
                <a:latin typeface="Book Antiqua" pitchFamily="18" charset="0"/>
                <a:ea typeface="ＭＳ Ｐゴシック" pitchFamily="-65" charset="-128"/>
                <a:cs typeface="MS Reference Sans Serif" pitchFamily="34" charset="0"/>
              </a:rPr>
              <a:t>experienced </a:t>
            </a: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 cashier will serve 72/8 = 9  customers/hr</a:t>
            </a:r>
          </a:p>
          <a:p>
            <a:pPr marL="342900" marR="0" lvl="0" indent="-342900" algn="l" defTabSz="914400" rtl="0" eaLnBrk="1" fontAlgn="base" latinLnBrk="0" hangingPunct="1">
              <a:lnSpc>
                <a:spcPct val="100000"/>
              </a:lnSpc>
              <a:spcBef>
                <a:spcPct val="20000"/>
              </a:spcBef>
              <a:spcAft>
                <a:spcPct val="0"/>
              </a:spcAft>
              <a:buClrTx/>
              <a:buSzPct val="75000"/>
              <a:tabLst/>
              <a:defRPr/>
            </a:pP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R2 = 9 /hr</a:t>
            </a:r>
          </a:p>
          <a:p>
            <a:pPr marL="342900" marR="0" lvl="0" indent="-342900" algn="l" defTabSz="914400" rtl="0" eaLnBrk="1" fontAlgn="base" latinLnBrk="0" hangingPunct="1">
              <a:lnSpc>
                <a:spcPct val="100000"/>
              </a:lnSpc>
              <a:spcBef>
                <a:spcPct val="20000"/>
              </a:spcBef>
              <a:spcAft>
                <a:spcPct val="0"/>
              </a:spcAft>
              <a:buClrTx/>
              <a:buSzPct val="75000"/>
              <a:tabLst/>
              <a:defRPr/>
            </a:pP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rPr>
              <a:t>T2R2 = I2 </a:t>
            </a:r>
            <a:r>
              <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sym typeface="Wingdings" pitchFamily="2" charset="2"/>
              </a:rPr>
              <a:t> 9T2 = 2  T2=2/9 hr or 13.33 min</a:t>
            </a:r>
            <a:endParaRPr kumimoji="0" lang="en-US" sz="2400" b="0" i="0" u="none" strike="noStrike" kern="0" cap="none" spc="0" normalizeH="0" baseline="0" noProof="0" dirty="0" smtClean="0">
              <a:ln>
                <a:noFill/>
              </a:ln>
              <a:solidFill>
                <a:schemeClr val="tx1"/>
              </a:solidFill>
              <a:effectLst/>
              <a:uLnTx/>
              <a:uFillTx/>
              <a:latin typeface="Book Antiqua" pitchFamily="18" charset="0"/>
              <a:ea typeface="ＭＳ Ｐゴシック" pitchFamily="-65" charset="-128"/>
              <a:cs typeface="MS Reference Sans Serif" pitchFamily="34" charset="0"/>
            </a:endParaRPr>
          </a:p>
          <a:p>
            <a:pPr marL="342900" marR="0" lvl="0" indent="-342900" algn="l"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400" b="0" i="0" u="none" strike="noStrike" kern="0" cap="none" spc="0" normalizeH="0" baseline="0" noProof="0" dirty="0" smtClean="0">
              <a:ln>
                <a:noFill/>
              </a:ln>
              <a:solidFill>
                <a:srgbClr val="002060"/>
              </a:solidFill>
              <a:effectLst/>
              <a:uLnTx/>
              <a:uFillTx/>
              <a:latin typeface="Book Antiqua" pitchFamily="18" charset="0"/>
              <a:ea typeface="ＭＳ Ｐゴシック" pitchFamily="-65" charset="-128"/>
              <a:cs typeface="MS Reference Sans Serif" pitchFamily="34" charset="0"/>
            </a:endParaRPr>
          </a:p>
          <a:p>
            <a:pPr marL="342900" marR="0" lvl="0" indent="-342900" algn="l"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400" b="0" i="0" u="none" strike="noStrike" kern="0" cap="none" spc="0" normalizeH="0" baseline="0" noProof="0" dirty="0">
              <a:ln>
                <a:noFill/>
              </a:ln>
              <a:solidFill>
                <a:srgbClr val="002060"/>
              </a:solidFill>
              <a:effectLst/>
              <a:uLnTx/>
              <a:uFillTx/>
              <a:latin typeface="Book Antiqua"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35040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7" y="926178"/>
            <a:ext cx="9173496" cy="644525"/>
          </a:xfrm>
        </p:spPr>
        <p:txBody>
          <a:bodyPr/>
          <a:lstStyle/>
          <a:p>
            <a:pPr>
              <a:buNone/>
              <a:defRPr/>
            </a:pPr>
            <a:r>
              <a:rPr lang="en-US" b="1" dirty="0" smtClean="0">
                <a:solidFill>
                  <a:schemeClr val="tx1"/>
                </a:solidFill>
                <a:latin typeface="Book Antiqua" pitchFamily="18" charset="0"/>
              </a:rPr>
              <a:t>d) On average, how long does a customer spend in the store?</a:t>
            </a: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
        <p:nvSpPr>
          <p:cNvPr id="4" name="Content Placeholder 2"/>
          <p:cNvSpPr txBox="1">
            <a:spLocks/>
          </p:cNvSpPr>
          <p:nvPr/>
        </p:nvSpPr>
        <p:spPr bwMode="auto">
          <a:xfrm>
            <a:off x="31955" y="1600200"/>
            <a:ext cx="8915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indent="0">
              <a:spcBef>
                <a:spcPts val="600"/>
              </a:spcBef>
              <a:spcAft>
                <a:spcPts val="600"/>
              </a:spcAft>
              <a:buNone/>
              <a:defRPr/>
            </a:pPr>
            <a:r>
              <a:rPr lang="en-US" sz="2400" dirty="0" smtClean="0">
                <a:latin typeface="Book Antiqua" pitchFamily="18" charset="0"/>
              </a:rPr>
              <a:t>The novice and experienced cashier serve 6, and 9  customers</a:t>
            </a:r>
            <a:r>
              <a:rPr lang="en-US" sz="2400" b="1" dirty="0" smtClean="0">
                <a:latin typeface="Book Antiqua" pitchFamily="18" charset="0"/>
              </a:rPr>
              <a:t> </a:t>
            </a:r>
            <a:r>
              <a:rPr lang="en-US" sz="2400" dirty="0" smtClean="0">
                <a:latin typeface="Book Antiqua" pitchFamily="18" charset="0"/>
              </a:rPr>
              <a:t>per hour, respectively. </a:t>
            </a:r>
          </a:p>
          <a:p>
            <a:pPr marL="0" indent="0">
              <a:spcBef>
                <a:spcPts val="600"/>
              </a:spcBef>
              <a:spcAft>
                <a:spcPts val="600"/>
              </a:spcAft>
              <a:buNone/>
              <a:defRPr/>
            </a:pPr>
            <a:r>
              <a:rPr lang="en-US" sz="2400" dirty="0" smtClean="0">
                <a:latin typeface="Book Antiqua" pitchFamily="18" charset="0"/>
              </a:rPr>
              <a:t>Customers served by Novice: 6 min service time, 20  min waiting time. T = 26 min for 6/15 customers.</a:t>
            </a:r>
          </a:p>
          <a:p>
            <a:pPr marL="0" indent="0">
              <a:spcBef>
                <a:spcPts val="600"/>
              </a:spcBef>
              <a:spcAft>
                <a:spcPts val="600"/>
              </a:spcAft>
              <a:buNone/>
              <a:defRPr/>
            </a:pPr>
            <a:r>
              <a:rPr lang="en-US" sz="2400" dirty="0" smtClean="0">
                <a:latin typeface="Book Antiqua" pitchFamily="18" charset="0"/>
              </a:rPr>
              <a:t>Customers served by Experienced:  3 min service time, 13.33 min waiting time. T = 16.33 for 9/15 customers.</a:t>
            </a:r>
          </a:p>
          <a:p>
            <a:pPr marL="0" indent="0">
              <a:spcBef>
                <a:spcPts val="600"/>
              </a:spcBef>
              <a:spcAft>
                <a:spcPts val="600"/>
              </a:spcAft>
              <a:buNone/>
              <a:defRPr/>
            </a:pPr>
            <a:r>
              <a:rPr lang="en-US" sz="2400" dirty="0" smtClean="0">
                <a:latin typeface="Book Antiqua" pitchFamily="18" charset="0"/>
              </a:rPr>
              <a:t>(6/15)(26) + (9/15)(16.33) = 20.2 </a:t>
            </a:r>
          </a:p>
          <a:p>
            <a:pPr marL="342900" marR="0" lvl="0" indent="-342900" algn="l"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400" b="0" i="0" u="none" strike="noStrike" kern="0" cap="none" spc="0" normalizeH="0" baseline="0" noProof="0" dirty="0" smtClean="0">
              <a:ln>
                <a:noFill/>
              </a:ln>
              <a:solidFill>
                <a:srgbClr val="002060"/>
              </a:solidFill>
              <a:effectLst/>
              <a:uLnTx/>
              <a:uFillTx/>
              <a:latin typeface="Book Antiqua" pitchFamily="18" charset="0"/>
              <a:ea typeface="ＭＳ Ｐゴシック" pitchFamily="-65" charset="-128"/>
              <a:cs typeface="MS Reference Sans Serif" pitchFamily="34" charset="0"/>
            </a:endParaRPr>
          </a:p>
          <a:p>
            <a:pPr marL="342900" marR="0" lvl="0" indent="-342900" algn="l" defTabSz="914400" rtl="0" eaLnBrk="1" fontAlgn="base" latinLnBrk="0" hangingPunct="1">
              <a:lnSpc>
                <a:spcPct val="100000"/>
              </a:lnSpc>
              <a:spcBef>
                <a:spcPct val="20000"/>
              </a:spcBef>
              <a:spcAft>
                <a:spcPct val="0"/>
              </a:spcAft>
              <a:buClrTx/>
              <a:buSzPct val="75000"/>
              <a:buFont typeface="Wingdings" pitchFamily="2" charset="2"/>
              <a:buNone/>
              <a:tabLst/>
              <a:defRPr/>
            </a:pPr>
            <a:endParaRPr kumimoji="0" lang="en-US" sz="2400" b="0" i="0" u="none" strike="noStrike" kern="0" cap="none" spc="0" normalizeH="0" baseline="0" noProof="0" dirty="0">
              <a:ln>
                <a:noFill/>
              </a:ln>
              <a:solidFill>
                <a:srgbClr val="002060"/>
              </a:solidFill>
              <a:effectLst/>
              <a:uLnTx/>
              <a:uFillTx/>
              <a:latin typeface="Book Antiqua"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40919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865"/>
            <a:ext cx="9067800" cy="4530725"/>
          </a:xfrm>
        </p:spPr>
        <p:txBody>
          <a:bodyPr/>
          <a:lstStyle/>
          <a:p>
            <a:pPr marL="0" indent="0">
              <a:buNone/>
              <a:defRPr/>
            </a:pPr>
            <a:r>
              <a:rPr lang="en-US" sz="2400" dirty="0" smtClean="0">
                <a:solidFill>
                  <a:schemeClr val="tx1"/>
                </a:solidFill>
                <a:latin typeface="Book Antiqua" pitchFamily="18" charset="0"/>
              </a:rPr>
              <a:t>To shorten the waiting time, the manager does a detailed study and finds that </a:t>
            </a:r>
            <a:r>
              <a:rPr lang="en-US" sz="2400" dirty="0" smtClean="0">
                <a:solidFill>
                  <a:srgbClr val="00B050"/>
                </a:solidFill>
                <a:latin typeface="Book Antiqua" pitchFamily="18" charset="0"/>
              </a:rPr>
              <a:t>half</a:t>
            </a:r>
            <a:r>
              <a:rPr lang="en-US" sz="2400" dirty="0" smtClean="0">
                <a:solidFill>
                  <a:schemeClr val="tx1"/>
                </a:solidFill>
                <a:latin typeface="Book Antiqua" pitchFamily="18" charset="0"/>
              </a:rPr>
              <a:t> of the customers purchase 5 items or less, and half of the customers purchase more than 5 items. The manager decides to let the novice cashier only serve the customers that purchase 5 items or less. After the change, it turns out that both cashier stations have 1.75 customers waiting on average. Assume that the novice cashier serves all of the customers purchasing 5 items or less and the experienced cashier serves all of the customers purchasing more than 5 items. </a:t>
            </a:r>
          </a:p>
          <a:p>
            <a:pPr>
              <a:defRPr/>
            </a:pPr>
            <a:endParaRPr lang="en-US" dirty="0">
              <a:solidFill>
                <a:schemeClr val="tx1"/>
              </a:solidFill>
              <a:latin typeface="Book Antiqua" pitchFamily="18" charset="0"/>
            </a:endParaRP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Tree>
    <p:extLst>
      <p:ext uri="{BB962C8B-B14F-4D97-AF65-F5344CB8AC3E}">
        <p14:creationId xmlns:p14="http://schemas.microsoft.com/office/powerpoint/2010/main" val="3579403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915400" cy="2895600"/>
          </a:xfrm>
        </p:spPr>
        <p:txBody>
          <a:bodyPr/>
          <a:lstStyle/>
          <a:p>
            <a:pPr algn="just">
              <a:buNone/>
              <a:defRPr/>
            </a:pPr>
            <a:r>
              <a:rPr lang="en-US" b="1" dirty="0" smtClean="0">
                <a:solidFill>
                  <a:schemeClr val="tx1"/>
                </a:solidFill>
                <a:latin typeface="Book Antiqua" pitchFamily="18" charset="0"/>
              </a:rPr>
              <a:t>e) What is the average waiting time in the novice cashier’s line?  </a:t>
            </a:r>
          </a:p>
          <a:p>
            <a:pPr marL="857250" lvl="1" indent="-457200" algn="just">
              <a:buSzPct val="100000"/>
              <a:buFont typeface="+mj-lt"/>
              <a:buAutoNum type="alphaLcParenR"/>
              <a:defRPr/>
            </a:pPr>
            <a:r>
              <a:rPr lang="en-US" dirty="0" smtClean="0">
                <a:solidFill>
                  <a:schemeClr val="tx1"/>
                </a:solidFill>
                <a:latin typeface="Book Antiqua" pitchFamily="18" charset="0"/>
              </a:rPr>
              <a:t>13 minutes</a:t>
            </a:r>
          </a:p>
          <a:p>
            <a:pPr marL="857250" lvl="1" indent="-457200">
              <a:buSzPct val="100000"/>
              <a:buFont typeface="+mj-lt"/>
              <a:buAutoNum type="alphaLcParenR"/>
              <a:defRPr/>
            </a:pPr>
            <a:r>
              <a:rPr lang="en-US" dirty="0" smtClean="0">
                <a:solidFill>
                  <a:schemeClr val="tx1"/>
                </a:solidFill>
                <a:latin typeface="Book Antiqua" pitchFamily="18" charset="0"/>
              </a:rPr>
              <a:t>14 minutes</a:t>
            </a:r>
          </a:p>
          <a:p>
            <a:pPr marL="857250" lvl="1" indent="-457200">
              <a:buSzPct val="100000"/>
              <a:buFont typeface="+mj-lt"/>
              <a:buAutoNum type="alphaLcParenR"/>
              <a:defRPr/>
            </a:pPr>
            <a:r>
              <a:rPr lang="en-US" dirty="0" smtClean="0">
                <a:solidFill>
                  <a:schemeClr val="tx1"/>
                </a:solidFill>
                <a:latin typeface="Book Antiqua" pitchFamily="18" charset="0"/>
              </a:rPr>
              <a:t>17 minutes</a:t>
            </a:r>
          </a:p>
          <a:p>
            <a:pPr marL="857250" lvl="1" indent="-457200">
              <a:buSzPct val="100000"/>
              <a:buFont typeface="+mj-lt"/>
              <a:buAutoNum type="alphaLcParenR"/>
              <a:defRPr/>
            </a:pPr>
            <a:r>
              <a:rPr lang="en-US" dirty="0" smtClean="0">
                <a:solidFill>
                  <a:schemeClr val="tx1"/>
                </a:solidFill>
                <a:latin typeface="Book Antiqua" pitchFamily="18" charset="0"/>
              </a:rPr>
              <a:t>19 minutes</a:t>
            </a:r>
          </a:p>
          <a:p>
            <a:pPr marL="857250" lvl="1" indent="-457200">
              <a:buSzPct val="100000"/>
              <a:buFont typeface="+mj-lt"/>
              <a:buAutoNum type="alphaLcParenR"/>
              <a:defRPr/>
            </a:pPr>
            <a:r>
              <a:rPr lang="en-US" dirty="0" smtClean="0">
                <a:solidFill>
                  <a:schemeClr val="tx1"/>
                </a:solidFill>
                <a:latin typeface="Book Antiqua" pitchFamily="18" charset="0"/>
              </a:rPr>
              <a:t>None of the above</a:t>
            </a: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
        <p:nvSpPr>
          <p:cNvPr id="4" name="Content Placeholder 2"/>
          <p:cNvSpPr txBox="1">
            <a:spLocks/>
          </p:cNvSpPr>
          <p:nvPr/>
        </p:nvSpPr>
        <p:spPr bwMode="auto">
          <a:xfrm>
            <a:off x="114299" y="4114801"/>
            <a:ext cx="8915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smtClean="0">
                <a:latin typeface="Book Antiqua" pitchFamily="18" charset="0"/>
              </a:rPr>
              <a:t>Each of the two cashiers will serve 120/2 = 60 customers per day or 60/8 =7.5 customers/hr</a:t>
            </a:r>
          </a:p>
          <a:p>
            <a:pPr eaLnBrk="1" hangingPunct="1">
              <a:spcBef>
                <a:spcPct val="20000"/>
              </a:spcBef>
              <a:buSzPct val="75000"/>
              <a:defRPr/>
            </a:pPr>
            <a:r>
              <a:rPr lang="en-US" sz="2400" dirty="0" smtClean="0">
                <a:latin typeface="Book Antiqua" pitchFamily="18" charset="0"/>
              </a:rPr>
              <a:t>T1R = I1 </a:t>
            </a:r>
          </a:p>
          <a:p>
            <a:pPr eaLnBrk="1" hangingPunct="1">
              <a:spcBef>
                <a:spcPct val="20000"/>
              </a:spcBef>
              <a:buSzPct val="75000"/>
              <a:defRPr/>
            </a:pPr>
            <a:r>
              <a:rPr lang="en-US" sz="2400" dirty="0" smtClean="0">
                <a:latin typeface="Book Antiqua" pitchFamily="18" charset="0"/>
              </a:rPr>
              <a:t>7.5T1 = 1.75</a:t>
            </a:r>
          </a:p>
          <a:p>
            <a:pPr eaLnBrk="1" hangingPunct="1">
              <a:spcBef>
                <a:spcPct val="20000"/>
              </a:spcBef>
              <a:buSzPct val="75000"/>
              <a:defRPr/>
            </a:pPr>
            <a:r>
              <a:rPr lang="en-US" sz="2400" dirty="0" smtClean="0">
                <a:latin typeface="Book Antiqua" pitchFamily="18" charset="0"/>
              </a:rPr>
              <a:t>T1 = 1.75/7.5 = 0.2333 hr or 14 min</a:t>
            </a:r>
            <a:endParaRPr kumimoji="0" lang="en-US" sz="2400" b="0" i="0" u="none" strike="noStrike" kern="0" cap="none" spc="0" normalizeH="0" baseline="0" noProof="0" dirty="0" smtClean="0">
              <a:ln>
                <a:noFill/>
              </a:ln>
              <a:solidFill>
                <a:srgbClr val="002060"/>
              </a:solidFill>
              <a:effectLst/>
              <a:uLnTx/>
              <a:uFillTx/>
              <a:latin typeface="Book Antiqua" pitchFamily="18" charset="0"/>
              <a:ea typeface="ＭＳ Ｐゴシック" pitchFamily="-65" charset="-128"/>
              <a:cs typeface="MS Reference Sans Serif" pitchFamily="34" charset="0"/>
            </a:endParaRPr>
          </a:p>
          <a:p>
            <a:pPr marL="342900" marR="0" lvl="0" indent="-342900" algn="just" defTabSz="914400" rtl="0" eaLnBrk="1" fontAlgn="base" latinLnBrk="0" hangingPunct="1">
              <a:lnSpc>
                <a:spcPct val="100000"/>
              </a:lnSpc>
              <a:spcBef>
                <a:spcPct val="20000"/>
              </a:spcBef>
              <a:spcAft>
                <a:spcPct val="0"/>
              </a:spcAft>
              <a:buClrTx/>
              <a:buSzPct val="75000"/>
              <a:buFont typeface="Wingdings" pitchFamily="2" charset="2"/>
              <a:buChar char="p"/>
              <a:tabLst/>
              <a:defRPr/>
            </a:pPr>
            <a:endParaRPr kumimoji="0" lang="en-US" sz="2400" b="0" i="0" u="none" strike="noStrike" kern="0" cap="none" spc="0" normalizeH="0" baseline="0" noProof="0" dirty="0" smtClean="0">
              <a:ln>
                <a:noFill/>
              </a:ln>
              <a:solidFill>
                <a:srgbClr val="002060"/>
              </a:solidFill>
              <a:effectLst/>
              <a:uLnTx/>
              <a:uFillTx/>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35612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66" y="840658"/>
            <a:ext cx="9163665" cy="3159125"/>
          </a:xfrm>
        </p:spPr>
        <p:txBody>
          <a:bodyPr/>
          <a:lstStyle/>
          <a:p>
            <a:pPr>
              <a:buNone/>
              <a:defRPr/>
            </a:pPr>
            <a:r>
              <a:rPr lang="en-US" b="1" dirty="0" smtClean="0">
                <a:solidFill>
                  <a:schemeClr val="tx1"/>
                </a:solidFill>
                <a:latin typeface="Book Antiqua" pitchFamily="18" charset="0"/>
              </a:rPr>
              <a:t>f) What is the average waiting time in the experienced cashier’s line?</a:t>
            </a:r>
          </a:p>
          <a:p>
            <a:pPr marL="857250" lvl="1" indent="-457200">
              <a:buSzPct val="100000"/>
              <a:buFont typeface="+mj-lt"/>
              <a:buAutoNum type="alphaLcParenR"/>
              <a:defRPr/>
            </a:pPr>
            <a:r>
              <a:rPr lang="en-US" dirty="0" smtClean="0">
                <a:solidFill>
                  <a:schemeClr val="tx1"/>
                </a:solidFill>
                <a:latin typeface="Book Antiqua" pitchFamily="18" charset="0"/>
              </a:rPr>
              <a:t>9 minutes</a:t>
            </a:r>
          </a:p>
          <a:p>
            <a:pPr marL="857250" lvl="1" indent="-457200">
              <a:buSzPct val="100000"/>
              <a:buFont typeface="+mj-lt"/>
              <a:buAutoNum type="alphaLcParenR"/>
              <a:defRPr/>
            </a:pPr>
            <a:r>
              <a:rPr lang="en-US" dirty="0" smtClean="0">
                <a:solidFill>
                  <a:schemeClr val="tx1"/>
                </a:solidFill>
                <a:latin typeface="Book Antiqua" pitchFamily="18" charset="0"/>
              </a:rPr>
              <a:t>11 minutes </a:t>
            </a:r>
          </a:p>
          <a:p>
            <a:pPr marL="857250" lvl="1" indent="-457200">
              <a:buSzPct val="100000"/>
              <a:buFont typeface="+mj-lt"/>
              <a:buAutoNum type="alphaLcParenR"/>
              <a:defRPr/>
            </a:pPr>
            <a:r>
              <a:rPr lang="en-US" dirty="0" smtClean="0">
                <a:solidFill>
                  <a:schemeClr val="tx1"/>
                </a:solidFill>
                <a:latin typeface="Book Antiqua" pitchFamily="18" charset="0"/>
              </a:rPr>
              <a:t>12 minutes</a:t>
            </a:r>
          </a:p>
          <a:p>
            <a:pPr marL="857250" lvl="1" indent="-457200">
              <a:buSzPct val="100000"/>
              <a:buFont typeface="+mj-lt"/>
              <a:buAutoNum type="alphaLcParenR"/>
              <a:defRPr/>
            </a:pPr>
            <a:r>
              <a:rPr lang="en-US" dirty="0" smtClean="0">
                <a:solidFill>
                  <a:schemeClr val="tx1"/>
                </a:solidFill>
                <a:latin typeface="Book Antiqua" pitchFamily="18" charset="0"/>
              </a:rPr>
              <a:t>14 minutes</a:t>
            </a:r>
          </a:p>
          <a:p>
            <a:pPr marL="857250" lvl="1" indent="-457200">
              <a:buSzPct val="100000"/>
              <a:buFont typeface="+mj-lt"/>
              <a:buAutoNum type="alphaLcParenR"/>
              <a:defRPr/>
            </a:pPr>
            <a:r>
              <a:rPr lang="en-US" dirty="0" smtClean="0">
                <a:solidFill>
                  <a:schemeClr val="tx1"/>
                </a:solidFill>
                <a:latin typeface="Book Antiqua" pitchFamily="18" charset="0"/>
              </a:rPr>
              <a:t>None of the above</a:t>
            </a:r>
          </a:p>
          <a:p>
            <a:pPr>
              <a:defRPr/>
            </a:pPr>
            <a:endParaRPr lang="en-US" dirty="0">
              <a:latin typeface="Book Antiqua" pitchFamily="18" charset="0"/>
            </a:endParaRPr>
          </a:p>
        </p:txBody>
      </p:sp>
      <p:sp>
        <p:nvSpPr>
          <p:cNvPr id="5" name="Title 1"/>
          <p:cNvSpPr txBox="1">
            <a:spLocks/>
          </p:cNvSpPr>
          <p:nvPr/>
        </p:nvSpPr>
        <p:spPr bwMode="gray">
          <a:xfrm>
            <a:off x="0" y="0"/>
            <a:ext cx="9143999"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effectLst/>
                <a:uLnTx/>
                <a:uFillTx/>
                <a:latin typeface="Impact" pitchFamily="34" charset="0"/>
                <a:ea typeface="ＭＳ Ｐゴシック" pitchFamily="-65" charset="-128"/>
                <a:cs typeface="Impact" pitchFamily="34" charset="0"/>
              </a:rPr>
              <a:t>Problem 10</a:t>
            </a:r>
          </a:p>
        </p:txBody>
      </p:sp>
      <p:sp>
        <p:nvSpPr>
          <p:cNvPr id="4" name="Content Placeholder 2"/>
          <p:cNvSpPr txBox="1">
            <a:spLocks/>
          </p:cNvSpPr>
          <p:nvPr/>
        </p:nvSpPr>
        <p:spPr bwMode="auto">
          <a:xfrm>
            <a:off x="228599" y="4267200"/>
            <a:ext cx="8915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smtClean="0">
                <a:latin typeface="Book Antiqua" pitchFamily="18" charset="0"/>
              </a:rPr>
              <a:t>R and I are the same for Naïve and Experience</a:t>
            </a:r>
          </a:p>
          <a:p>
            <a:pPr eaLnBrk="1" hangingPunct="1">
              <a:spcBef>
                <a:spcPct val="20000"/>
              </a:spcBef>
              <a:buSzPct val="75000"/>
              <a:defRPr/>
            </a:pPr>
            <a:r>
              <a:rPr lang="en-US" sz="2400" dirty="0" smtClean="0">
                <a:latin typeface="Book Antiqua" pitchFamily="18" charset="0"/>
              </a:rPr>
              <a:t>Therefore, T is the same; 14 min</a:t>
            </a:r>
          </a:p>
          <a:p>
            <a:pPr marL="342900" marR="0" lvl="0" indent="-342900" algn="just" defTabSz="914400" rtl="0" eaLnBrk="1" fontAlgn="base" latinLnBrk="0" hangingPunct="1">
              <a:lnSpc>
                <a:spcPct val="100000"/>
              </a:lnSpc>
              <a:spcBef>
                <a:spcPct val="20000"/>
              </a:spcBef>
              <a:spcAft>
                <a:spcPct val="0"/>
              </a:spcAft>
              <a:buClrTx/>
              <a:buSzPct val="75000"/>
              <a:buFont typeface="Wingdings" pitchFamily="2" charset="2"/>
              <a:buChar char="p"/>
              <a:tabLst/>
              <a:defRPr/>
            </a:pPr>
            <a:endParaRPr kumimoji="0" lang="en-US" sz="2400" b="0" i="0" u="none" strike="noStrike" kern="0" cap="none" spc="0" normalizeH="0" baseline="0" noProof="0" dirty="0" smtClean="0">
              <a:ln>
                <a:noFill/>
              </a:ln>
              <a:solidFill>
                <a:srgbClr val="002060"/>
              </a:solidFill>
              <a:effectLst/>
              <a:uLnTx/>
              <a:uFillTx/>
              <a:latin typeface="Book Antiqua"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202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24113</TotalTime>
  <Words>4088</Words>
  <Application>Microsoft Office PowerPoint</Application>
  <PresentationFormat>On-screen Show (4:3)</PresentationFormat>
  <Paragraphs>593</Paragraphs>
  <Slides>41</Slides>
  <Notes>21</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6" baseType="lpstr">
      <vt:lpstr>ＭＳ Ｐゴシック</vt:lpstr>
      <vt:lpstr>Book Antiqua</vt:lpstr>
      <vt:lpstr>Calibri</vt:lpstr>
      <vt:lpstr>Garamond</vt:lpstr>
      <vt:lpstr>Impact</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Worksheet</vt:lpstr>
      <vt:lpstr> Assignment Capacity More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2. Problem 5.3 in the book- At Your Own Will</vt:lpstr>
      <vt:lpstr>Problem 2. Problem 5.3 in the book- At Your Own Will</vt:lpstr>
      <vt:lpstr>Problem 3 – At Your Own Will </vt:lpstr>
      <vt:lpstr>Problem 3 – At Your Own Will </vt:lpstr>
      <vt:lpstr>Problem 4</vt:lpstr>
      <vt:lpstr>Flow Chart</vt:lpstr>
      <vt:lpstr>Problem 4</vt:lpstr>
      <vt:lpstr>Problem 4</vt:lpstr>
      <vt:lpstr>Problem 4</vt:lpstr>
      <vt:lpstr>Problem 9</vt:lpstr>
      <vt:lpstr>PowerPoint Presentation</vt:lpstr>
      <vt:lpstr>PowerPoint Presentation</vt:lpstr>
      <vt:lpstr>PowerPoint Presentation</vt:lpstr>
      <vt:lpstr>PowerPoint Presentation</vt:lpstr>
      <vt:lpstr>PowerPoint Presentation</vt:lpstr>
      <vt:lpstr>Resource pool, diminishing marginal returns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Problem 2: The Impact Converging Activities</vt:lpstr>
      <vt:lpstr>Key Problem 2: The Impact Converging Activities</vt:lpstr>
      <vt:lpstr>Key Problem Flow Time: The Impact Converging Activities</vt:lpstr>
      <vt:lpstr>Key Problem Flow Time 5: Random Number Generation</vt:lpstr>
      <vt:lpstr>Key Problem Flow time: 10,000 Instances</vt:lpstr>
      <vt:lpstr>Key Problem Flow Time: Converging Activities + Common Resources</vt:lpstr>
    </vt:vector>
  </TitlesOfParts>
  <Company>CSU, Northridge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laptop</cp:lastModifiedBy>
  <cp:revision>452</cp:revision>
  <dcterms:created xsi:type="dcterms:W3CDTF">2008-11-22T01:06:20Z</dcterms:created>
  <dcterms:modified xsi:type="dcterms:W3CDTF">2015-06-16T12:12:41Z</dcterms:modified>
</cp:coreProperties>
</file>