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3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  <p:sldMasterId id="2147483784" r:id="rId2"/>
    <p:sldMasterId id="2147483764" r:id="rId3"/>
    <p:sldMasterId id="2147483785" r:id="rId4"/>
  </p:sldMasterIdLst>
  <p:notesMasterIdLst>
    <p:notesMasterId r:id="rId23"/>
  </p:notesMasterIdLst>
  <p:handoutMasterIdLst>
    <p:handoutMasterId r:id="rId24"/>
  </p:handoutMasterIdLst>
  <p:sldIdLst>
    <p:sldId id="330" r:id="rId5"/>
    <p:sldId id="478" r:id="rId6"/>
    <p:sldId id="479" r:id="rId7"/>
    <p:sldId id="480" r:id="rId8"/>
    <p:sldId id="481" r:id="rId9"/>
    <p:sldId id="482" r:id="rId10"/>
    <p:sldId id="483" r:id="rId11"/>
    <p:sldId id="484" r:id="rId12"/>
    <p:sldId id="485" r:id="rId13"/>
    <p:sldId id="486" r:id="rId14"/>
    <p:sldId id="487" r:id="rId15"/>
    <p:sldId id="488" r:id="rId16"/>
    <p:sldId id="477" r:id="rId17"/>
    <p:sldId id="467" r:id="rId18"/>
    <p:sldId id="468" r:id="rId19"/>
    <p:sldId id="469" r:id="rId20"/>
    <p:sldId id="389" r:id="rId21"/>
    <p:sldId id="446" r:id="rId2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FF00"/>
    <a:srgbClr val="1BA7D3"/>
    <a:srgbClr val="FF9000"/>
    <a:srgbClr val="F88976"/>
    <a:srgbClr val="D519B1"/>
    <a:srgbClr val="996633"/>
    <a:srgbClr val="99CC00"/>
    <a:srgbClr val="000078"/>
    <a:srgbClr val="9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88" autoAdjust="0"/>
    <p:restoredTop sz="94660"/>
  </p:normalViewPr>
  <p:slideViewPr>
    <p:cSldViewPr>
      <p:cViewPr varScale="1">
        <p:scale>
          <a:sx n="122" d="100"/>
          <a:sy n="122" d="100"/>
        </p:scale>
        <p:origin x="135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2" d="100"/>
          <a:sy n="42" d="100"/>
        </p:scale>
        <p:origin x="-1363" y="-8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C6186B-400D-4624-82D1-203DE0AF0EEF}" type="datetimeFigureOut">
              <a:rPr lang="en-US" smtClean="0"/>
              <a:pPr/>
              <a:t>1/23/2018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32CB61-0B8C-464B-856B-111D8B5619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5336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D8C8DB6-9E1D-439C-B96B-0657302EFE49}" type="datetime1">
              <a:rPr lang="en-US"/>
              <a:pPr/>
              <a:t>1/23/2018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7C678DA-66FA-46F9-8031-1CB2E52D81F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9215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ＭＳ Ｐゴシック" pitchFamily="-107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0435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65000"/>
              <a:lumOff val="3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2438400"/>
          </a:xfrm>
          <a:prstGeom prst="rect">
            <a:avLst/>
          </a:prstGeom>
          <a:ln>
            <a:solidFill>
              <a:schemeClr val="accent4">
                <a:lumMod val="65000"/>
                <a:lumOff val="35000"/>
              </a:schemeClr>
            </a:solidFill>
          </a:ln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534400" cy="5486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486400"/>
          </a:xfrm>
        </p:spPr>
        <p:txBody>
          <a:bodyPr/>
          <a:lstStyle>
            <a:lvl1pPr>
              <a:buSzPct val="88000"/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1" y="0"/>
            <a:ext cx="9144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1" y="152400"/>
            <a:ext cx="89281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0" y="1219200"/>
            <a:ext cx="9144000" cy="52578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7532D3BC-596F-4F55-A31F-AF7D3B3F80B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33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AD503BA-700F-49FC-8F3D-B4B5CEE3FC74}" type="datetimeFigureOut">
              <a:rPr lang="en-US" smtClean="0"/>
              <a:t>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949EFE81-522A-4DAC-B144-82F5C35D5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196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12875"/>
            <a:ext cx="8915400" cy="45307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0"/>
            <a:ext cx="889317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914400"/>
            <a:ext cx="89154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chemeClr val="tx1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chemeClr val="tx1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7528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200" b="1" i="1" kern="1200" dirty="0">
                <a:solidFill>
                  <a:schemeClr val="tx1"/>
                </a:solidFill>
                <a:latin typeface="Verdana" pitchFamily="34" charset="0"/>
                <a:ea typeface="ＭＳ Ｐゴシック" charset="-128"/>
                <a:cs typeface="+mn-cs"/>
              </a:rPr>
              <a:t>Ardavan Asef-Vaziri    </a:t>
            </a:r>
            <a:r>
              <a:rPr lang="en-US" sz="1200" b="1" i="1" kern="1200" dirty="0" smtClean="0">
                <a:solidFill>
                  <a:schemeClr val="tx1"/>
                </a:solidFill>
                <a:latin typeface="Verdana" pitchFamily="34" charset="0"/>
                <a:ea typeface="ＭＳ Ｐゴシック" charset="-128"/>
                <a:cs typeface="+mn-cs"/>
              </a:rPr>
              <a:t>March,</a:t>
            </a:r>
            <a:r>
              <a:rPr lang="en-US" sz="1200" b="1" i="1" kern="1200" baseline="0" dirty="0" smtClean="0">
                <a:solidFill>
                  <a:schemeClr val="tx1"/>
                </a:solidFill>
                <a:latin typeface="Verdana" pitchFamily="34" charset="0"/>
                <a:ea typeface="ＭＳ Ｐゴシック" charset="-128"/>
                <a:cs typeface="+mn-cs"/>
              </a:rPr>
              <a:t> </a:t>
            </a:r>
            <a:r>
              <a:rPr lang="en-US" sz="1200" b="1" i="1" kern="1200" dirty="0" smtClean="0">
                <a:solidFill>
                  <a:schemeClr val="tx1"/>
                </a:solidFill>
                <a:latin typeface="Verdana" pitchFamily="34" charset="0"/>
                <a:ea typeface="ＭＳ Ｐゴシック" charset="-128"/>
                <a:cs typeface="+mn-cs"/>
              </a:rPr>
              <a:t>2015</a:t>
            </a:r>
            <a:endParaRPr lang="en-US" sz="1200" b="1" i="1" kern="1200" dirty="0">
              <a:solidFill>
                <a:schemeClr val="tx1"/>
              </a:solidFill>
              <a:latin typeface="Verdana" pitchFamily="34" charset="0"/>
              <a:ea typeface="ＭＳ Ｐゴシック" charset="-128"/>
              <a:cs typeface="+mn-cs"/>
            </a:endParaRP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baseline="0" dirty="0" smtClean="0">
                <a:solidFill>
                  <a:schemeClr val="tx1"/>
                </a:solidFill>
              </a:rPr>
              <a:t>Capacity- </a:t>
            </a:r>
            <a:r>
              <a:rPr lang="en-US" sz="1200" b="1" i="1" dirty="0" smtClean="0">
                <a:solidFill>
                  <a:schemeClr val="tx1"/>
                </a:solidFill>
              </a:rPr>
              <a:t>Basics  </a:t>
            </a:r>
            <a:endParaRPr lang="en-US" sz="1200" b="1" i="1" dirty="0">
              <a:solidFill>
                <a:schemeClr val="tx1"/>
              </a:solidFill>
            </a:endParaRP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9144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838200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 userDrawn="1"/>
        </p:nvCxnSpPr>
        <p:spPr bwMode="auto">
          <a:xfrm>
            <a:off x="0" y="6477000"/>
            <a:ext cx="9144000" cy="1588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52" r:id="rId2"/>
    <p:sldLayoutId id="2147483756" r:id="rId3"/>
    <p:sldLayoutId id="2147483761" r:id="rId4"/>
    <p:sldLayoutId id="2147483762" r:id="rId5"/>
    <p:sldLayoutId id="2147483788" r:id="rId6"/>
    <p:sldLayoutId id="2147483789" r:id="rId7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p"/>
        <a:defRPr sz="2400">
          <a:solidFill>
            <a:schemeClr val="tx1"/>
          </a:solidFill>
          <a:latin typeface="Book Antiqua" pitchFamily="18" charset="0"/>
          <a:ea typeface="ＭＳ Ｐゴシック" pitchFamily="-65" charset="-128"/>
          <a:cs typeface="Book Antiqua" pitchFamily="18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n"/>
        <a:defRPr sz="2200">
          <a:solidFill>
            <a:schemeClr val="tx1"/>
          </a:solidFill>
          <a:latin typeface="Book Antiqua" pitchFamily="18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Book Antiqua" pitchFamily="18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1"/>
          </a:solidFill>
          <a:latin typeface="Book Antiqua" pitchFamily="18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 err="1">
                <a:solidFill>
                  <a:srgbClr val="00B050"/>
                </a:solidFill>
              </a:rPr>
              <a:t>Ardavan</a:t>
            </a:r>
            <a:r>
              <a:rPr lang="en-US" sz="1200" b="1" i="1" dirty="0">
                <a:solidFill>
                  <a:srgbClr val="00B050"/>
                </a:solidFill>
              </a:rPr>
              <a:t> </a:t>
            </a:r>
            <a:r>
              <a:rPr lang="en-US" sz="1200" b="1" i="1" dirty="0" err="1">
                <a:solidFill>
                  <a:srgbClr val="00B050"/>
                </a:solidFill>
              </a:rPr>
              <a:t>Asef-Vaziri</a:t>
            </a:r>
            <a:r>
              <a:rPr lang="en-US" sz="1200" b="1" i="1" dirty="0">
                <a:solidFill>
                  <a:srgbClr val="00B050"/>
                </a:solidFill>
              </a:rPr>
              <a:t>    </a:t>
            </a:r>
            <a:r>
              <a:rPr lang="en-US" sz="1200" b="1" i="1" dirty="0" smtClean="0">
                <a:solidFill>
                  <a:srgbClr val="00B050"/>
                </a:solidFill>
              </a:rPr>
              <a:t>Jul-09</a:t>
            </a:r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kern="1200" dirty="0" smtClean="0">
                <a:solidFill>
                  <a:srgbClr val="00B05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  <a:endParaRPr lang="en-US" sz="1200" b="1" i="1" kern="1200" dirty="0">
              <a:solidFill>
                <a:srgbClr val="00B050"/>
              </a:solidFill>
              <a:latin typeface="Verdana" pitchFamily="34" charset="0"/>
              <a:ea typeface="ＭＳ Ｐゴシック" charset="-128"/>
              <a:cs typeface="+mn-cs"/>
            </a:endParaRP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152400" y="-76200"/>
            <a:ext cx="4267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 smtClean="0">
                <a:solidFill>
                  <a:srgbClr val="00B050"/>
                </a:solidFill>
                <a:latin typeface="Impact" pitchFamily="34" charset="0"/>
              </a:rPr>
              <a:t>Information</a:t>
            </a:r>
            <a:endParaRPr lang="en-US" sz="2800" b="0" i="0" dirty="0">
              <a:solidFill>
                <a:srgbClr val="00B050"/>
              </a:solidFill>
              <a:latin typeface="Impact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412875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206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206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 err="1">
                <a:solidFill>
                  <a:srgbClr val="002060"/>
                </a:solidFill>
              </a:rPr>
              <a:t>Ardavan</a:t>
            </a:r>
            <a:r>
              <a:rPr lang="en-US" sz="1200" b="1" i="1" dirty="0">
                <a:solidFill>
                  <a:srgbClr val="002060"/>
                </a:solidFill>
              </a:rPr>
              <a:t> </a:t>
            </a:r>
            <a:r>
              <a:rPr lang="en-US" sz="1200" b="1" i="1" dirty="0" err="1">
                <a:solidFill>
                  <a:srgbClr val="002060"/>
                </a:solidFill>
              </a:rPr>
              <a:t>Asef-Vaziri</a:t>
            </a:r>
            <a:r>
              <a:rPr lang="en-US" sz="1200" b="1" i="1" dirty="0">
                <a:solidFill>
                  <a:srgbClr val="002060"/>
                </a:solidFill>
              </a:rPr>
              <a:t>    </a:t>
            </a:r>
            <a:r>
              <a:rPr lang="en-US" sz="1200" b="1" i="1" dirty="0" smtClean="0">
                <a:solidFill>
                  <a:srgbClr val="002060"/>
                </a:solidFill>
              </a:rPr>
              <a:t>Jul-09</a:t>
            </a:r>
            <a:endParaRPr lang="en-US" sz="1200" b="1" i="1" dirty="0">
              <a:solidFill>
                <a:srgbClr val="002060"/>
              </a:solidFill>
            </a:endParaRP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 i="1" kern="1200" dirty="0" smtClean="0">
                <a:solidFill>
                  <a:srgbClr val="00206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  <a:endParaRPr lang="en-US" sz="1200" b="1" i="1" kern="1200" dirty="0">
              <a:solidFill>
                <a:srgbClr val="002060"/>
              </a:solidFill>
              <a:latin typeface="Verdana" pitchFamily="34" charset="0"/>
              <a:ea typeface="ＭＳ Ｐゴシック" charset="-128"/>
              <a:cs typeface="+mn-cs"/>
            </a:endParaRP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0"/>
            <a:ext cx="86645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Practice: </a:t>
            </a:r>
            <a:br>
              <a:rPr lang="en-US" dirty="0" smtClean="0"/>
            </a:br>
            <a:endParaRPr lang="en-US" dirty="0" smtClean="0"/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11414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8" r:id="rId2"/>
    <p:sldLayoutId id="2147483769" r:id="rId3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206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p"/>
        <a:defRPr sz="2800">
          <a:solidFill>
            <a:srgbClr val="00206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 err="1">
                <a:solidFill>
                  <a:srgbClr val="00B050"/>
                </a:solidFill>
              </a:rPr>
              <a:t>Ardavan</a:t>
            </a:r>
            <a:r>
              <a:rPr lang="en-US" sz="1200" b="1" i="1" dirty="0">
                <a:solidFill>
                  <a:srgbClr val="00B050"/>
                </a:solidFill>
              </a:rPr>
              <a:t> </a:t>
            </a:r>
            <a:r>
              <a:rPr lang="en-US" sz="1200" b="1" i="1" dirty="0" err="1">
                <a:solidFill>
                  <a:srgbClr val="00B050"/>
                </a:solidFill>
              </a:rPr>
              <a:t>Asef-Vaziri</a:t>
            </a:r>
            <a:r>
              <a:rPr lang="en-US" sz="1200" b="1" i="1" dirty="0">
                <a:solidFill>
                  <a:srgbClr val="00B050"/>
                </a:solidFill>
              </a:rPr>
              <a:t>    6/4/2009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dirty="0" smtClean="0">
                <a:solidFill>
                  <a:srgbClr val="00B050"/>
                </a:solidFill>
              </a:rPr>
              <a:t>Lean Thinking:  1- Introduction </a:t>
            </a:r>
            <a:endParaRPr lang="en-US" sz="1200" b="1" i="1" dirty="0">
              <a:solidFill>
                <a:srgbClr val="00B050"/>
              </a:solidFill>
            </a:endParaRP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152400" y="-76200"/>
            <a:ext cx="4267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 smtClean="0">
                <a:solidFill>
                  <a:srgbClr val="00B050"/>
                </a:solidFill>
                <a:latin typeface="Impact" pitchFamily="34" charset="0"/>
              </a:rPr>
              <a:t>Information</a:t>
            </a:r>
            <a:endParaRPr lang="en-US" sz="2800" b="0" i="0" dirty="0">
              <a:solidFill>
                <a:srgbClr val="00B050"/>
              </a:solidFill>
              <a:latin typeface="Impact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6" r:id="rId2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rgbClr val="00B05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en-US" sz="8800" dirty="0" smtClean="0"/>
              <a:t>Assignment</a:t>
            </a:r>
            <a:r>
              <a:rPr lang="en-US" sz="8800" dirty="0"/>
              <a:t/>
            </a:r>
            <a:br>
              <a:rPr lang="en-US" sz="8800" dirty="0"/>
            </a:br>
            <a:r>
              <a:rPr lang="en-US" sz="8800" dirty="0" smtClean="0"/>
              <a:t>Capacity</a:t>
            </a:r>
            <a:br>
              <a:rPr lang="en-US" sz="8800" dirty="0" smtClean="0"/>
            </a:br>
            <a:r>
              <a:rPr lang="en-US" sz="8800"/>
              <a:t/>
            </a:r>
            <a:br>
              <a:rPr lang="en-US" sz="8800"/>
            </a:br>
            <a:r>
              <a:rPr lang="en-US" sz="2800" dirty="0" smtClean="0">
                <a:latin typeface="Book Antiqua" panose="02040602050305030304" pitchFamily="18" charset="0"/>
              </a:rPr>
              <a:t/>
            </a:r>
            <a:br>
              <a:rPr lang="en-US" sz="2800" dirty="0" smtClean="0">
                <a:latin typeface="Book Antiqua" panose="02040602050305030304" pitchFamily="18" charset="0"/>
              </a:rPr>
            </a:br>
            <a:r>
              <a:rPr lang="en-US" sz="2800" dirty="0">
                <a:latin typeface="Book Antiqua" panose="02040602050305030304" pitchFamily="18" charset="0"/>
              </a:rPr>
              <a:t/>
            </a:r>
            <a:br>
              <a:rPr lang="en-US" sz="2800" dirty="0">
                <a:latin typeface="Book Antiqua" panose="02040602050305030304" pitchFamily="18" charset="0"/>
              </a:rPr>
            </a:br>
            <a:endParaRPr lang="en-US" sz="28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72970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0"/>
            <a:ext cx="9144000" cy="817364"/>
          </a:xfrm>
        </p:spPr>
        <p:txBody>
          <a:bodyPr/>
          <a:lstStyle/>
          <a:p>
            <a:r>
              <a:rPr lang="en-US" dirty="0"/>
              <a:t>Problem </a:t>
            </a:r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25" name="Rectangle 23"/>
          <p:cNvSpPr>
            <a:spLocks noChangeArrowheads="1"/>
          </p:cNvSpPr>
          <p:nvPr/>
        </p:nvSpPr>
        <p:spPr bwMode="auto">
          <a:xfrm>
            <a:off x="73330" y="827544"/>
            <a:ext cx="907067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914400" algn="l"/>
              </a:tabLst>
            </a:pPr>
            <a:r>
              <a:rPr kumimoji="0" lang="en-US" altLang="ja-JP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MS Mincho" pitchFamily="49" charset="-128"/>
                <a:cs typeface="Times New Roman" pitchFamily="18" charset="0"/>
              </a:rPr>
              <a:t>If the system can work at </a:t>
            </a:r>
            <a:r>
              <a:rPr lang="en-US" altLang="ja-JP" sz="2400" dirty="0" smtClean="0">
                <a:latin typeface="Book Antiqua" pitchFamily="18" charset="0"/>
                <a:ea typeface="MS Mincho" pitchFamily="49" charset="-128"/>
                <a:cs typeface="Times New Roman" pitchFamily="18" charset="0"/>
              </a:rPr>
              <a:t>the process capacity, w</a:t>
            </a:r>
            <a:r>
              <a:rPr kumimoji="0" lang="en-US" altLang="ja-JP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MS Mincho" pitchFamily="49" charset="-128"/>
                <a:cs typeface="Times New Roman" pitchFamily="18" charset="0"/>
              </a:rPr>
              <a:t>hich of the following is NOT true?</a:t>
            </a:r>
            <a:endParaRPr kumimoji="0" lang="en-US" altLang="ja-JP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itchFamily="18" charset="0"/>
              <a:cs typeface="Arial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lphaUcParenR"/>
              <a:tabLst>
                <a:tab pos="914400" algn="l"/>
              </a:tabLst>
            </a:pPr>
            <a:r>
              <a:rPr kumimoji="0" lang="en-US" altLang="ja-JP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MS Mincho" pitchFamily="49" charset="-128"/>
                <a:cs typeface="Times New Roman" pitchFamily="18" charset="0"/>
              </a:rPr>
              <a:t>The utilization of machine A is at least </a:t>
            </a:r>
            <a:r>
              <a:rPr lang="en-US" altLang="ja-JP" sz="2400" dirty="0" smtClean="0">
                <a:latin typeface="Book Antiqua" pitchFamily="18" charset="0"/>
                <a:ea typeface="MS Mincho" pitchFamily="49" charset="-128"/>
                <a:cs typeface="Times New Roman" pitchFamily="18" charset="0"/>
              </a:rPr>
              <a:t>75</a:t>
            </a:r>
            <a:r>
              <a:rPr kumimoji="0" lang="en-US" altLang="ja-JP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MS Mincho" pitchFamily="49" charset="-128"/>
                <a:cs typeface="Times New Roman" pitchFamily="18" charset="0"/>
              </a:rPr>
              <a:t>%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lphaUcParenR"/>
              <a:tabLst>
                <a:tab pos="914400" algn="l"/>
              </a:tabLst>
            </a:pPr>
            <a:r>
              <a:rPr kumimoji="0" lang="en-US" altLang="ja-JP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MS Mincho" pitchFamily="49" charset="-128"/>
                <a:cs typeface="Times New Roman" pitchFamily="18" charset="0"/>
              </a:rPr>
              <a:t>The utilization of machine B at least about 53%</a:t>
            </a:r>
          </a:p>
          <a:p>
            <a:pPr marL="457200" indent="-457200">
              <a:buFontTx/>
              <a:buAutoNum type="alphaUcParenR"/>
              <a:tabLst>
                <a:tab pos="914400" algn="l"/>
              </a:tabLst>
            </a:pPr>
            <a:r>
              <a:rPr lang="en-US" altLang="ja-JP" sz="2400" dirty="0">
                <a:latin typeface="Book Antiqua" pitchFamily="18" charset="0"/>
                <a:ea typeface="MS Mincho" pitchFamily="49" charset="-128"/>
                <a:cs typeface="Times New Roman" pitchFamily="18" charset="0"/>
              </a:rPr>
              <a:t>The utilization </a:t>
            </a:r>
            <a:r>
              <a:rPr lang="en-US" altLang="ja-JP" sz="2400" dirty="0" smtClean="0">
                <a:latin typeface="Book Antiqua" pitchFamily="18" charset="0"/>
                <a:ea typeface="MS Mincho" pitchFamily="49" charset="-128"/>
                <a:cs typeface="Times New Roman" pitchFamily="18" charset="0"/>
              </a:rPr>
              <a:t>of </a:t>
            </a:r>
            <a:r>
              <a:rPr lang="en-US" altLang="ja-JP" sz="2400" dirty="0">
                <a:latin typeface="Book Antiqua" pitchFamily="18" charset="0"/>
                <a:ea typeface="MS Mincho" pitchFamily="49" charset="-128"/>
                <a:cs typeface="Times New Roman" pitchFamily="18" charset="0"/>
              </a:rPr>
              <a:t>machine B is at most 60%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lphaUcParenR"/>
              <a:tabLst>
                <a:tab pos="914400" algn="l"/>
              </a:tabLst>
            </a:pPr>
            <a:r>
              <a:rPr kumimoji="0" lang="en-US" altLang="ja-JP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MS Mincho" pitchFamily="49" charset="-128"/>
                <a:cs typeface="Times New Roman" pitchFamily="18" charset="0"/>
              </a:rPr>
              <a:t>The utilization of machine D is 90%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lphaUcParenR"/>
              <a:tabLst>
                <a:tab pos="914400" algn="l"/>
              </a:tabLst>
            </a:pPr>
            <a:r>
              <a:rPr kumimoji="0" lang="en-US" altLang="ja-JP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MS Mincho" pitchFamily="49" charset="-128"/>
                <a:cs typeface="Times New Roman" pitchFamily="18" charset="0"/>
              </a:rPr>
              <a:t>All of the above. </a:t>
            </a:r>
            <a:endParaRPr kumimoji="0" lang="en-US" altLang="ja-JP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itchFamily="18" charset="0"/>
              <a:cs typeface="Arial" pitchFamily="34" charset="0"/>
            </a:endParaRPr>
          </a:p>
        </p:txBody>
      </p:sp>
      <p:sp>
        <p:nvSpPr>
          <p:cNvPr id="8" name="Rectangle 23"/>
          <p:cNvSpPr>
            <a:spLocks noChangeArrowheads="1"/>
          </p:cNvSpPr>
          <p:nvPr/>
        </p:nvSpPr>
        <p:spPr bwMode="auto">
          <a:xfrm>
            <a:off x="76200" y="3459540"/>
            <a:ext cx="8510719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hangingPunct="0">
              <a:tabLst>
                <a:tab pos="914400" algn="l"/>
              </a:tabLst>
            </a:pPr>
            <a:r>
              <a:rPr lang="en-US" altLang="ja-JP" sz="2400" dirty="0" smtClean="0">
                <a:latin typeface="Book Antiqua" pitchFamily="18" charset="0"/>
                <a:ea typeface="MS Mincho" pitchFamily="49" charset="-128"/>
                <a:cs typeface="Times New Roman" pitchFamily="18" charset="0"/>
              </a:rPr>
              <a:t>E </a:t>
            </a:r>
            <a:r>
              <a:rPr lang="en-US" altLang="ja-JP" sz="2400" dirty="0" smtClean="0">
                <a:latin typeface="Book Antiqua" pitchFamily="18" charset="0"/>
                <a:ea typeface="MS Mincho" pitchFamily="49" charset="-128"/>
                <a:cs typeface="Times New Roman" pitchFamily="18" charset="0"/>
                <a:sym typeface="Wingdings" pitchFamily="2" charset="2"/>
              </a:rPr>
              <a:t> </a:t>
            </a:r>
            <a:r>
              <a:rPr kumimoji="0" lang="en-US" altLang="ja-JP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MS Mincho" pitchFamily="49" charset="-128"/>
                <a:cs typeface="Times New Roman" pitchFamily="18" charset="0"/>
              </a:rPr>
              <a:t>We</a:t>
            </a:r>
            <a:r>
              <a:rPr kumimoji="0" lang="en-US" altLang="ja-JP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MS Mincho" pitchFamily="49" charset="-128"/>
                <a:cs typeface="Times New Roman" pitchFamily="18" charset="0"/>
              </a:rPr>
              <a:t> can produce at most 90 AA and BC. </a:t>
            </a:r>
          </a:p>
          <a:p>
            <a:pPr lvl="0" eaLnBrk="0" hangingPunct="0">
              <a:tabLst>
                <a:tab pos="914400" algn="l"/>
              </a:tabLst>
            </a:pPr>
            <a:r>
              <a:rPr lang="en-US" altLang="ja-JP" sz="2400" dirty="0" smtClean="0">
                <a:latin typeface="Book Antiqua" pitchFamily="18" charset="0"/>
                <a:ea typeface="MS Mincho" pitchFamily="49" charset="-128"/>
                <a:cs typeface="Times New Roman" pitchFamily="18" charset="0"/>
              </a:rPr>
              <a:t>C </a:t>
            </a:r>
            <a:r>
              <a:rPr lang="en-US" altLang="ja-JP" sz="2400" dirty="0" smtClean="0">
                <a:latin typeface="Book Antiqua" pitchFamily="18" charset="0"/>
                <a:ea typeface="MS Mincho" pitchFamily="49" charset="-128"/>
                <a:cs typeface="Times New Roman" pitchFamily="18" charset="0"/>
                <a:sym typeface="Wingdings" pitchFamily="2" charset="2"/>
              </a:rPr>
              <a:t> </a:t>
            </a:r>
            <a:r>
              <a:rPr lang="en-US" altLang="ja-JP" sz="2400" dirty="0" smtClean="0">
                <a:latin typeface="Book Antiqua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kumimoji="0" lang="en-US" altLang="ja-JP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MS Mincho" pitchFamily="49" charset="-128"/>
                <a:cs typeface="Times New Roman" pitchFamily="18" charset="0"/>
              </a:rPr>
              <a:t>We can produce at most 45 BC</a:t>
            </a:r>
          </a:p>
          <a:p>
            <a:pPr lvl="0" eaLnBrk="0" hangingPunct="0">
              <a:tabLst>
                <a:tab pos="914400" algn="l"/>
              </a:tabLst>
            </a:pPr>
            <a:r>
              <a:rPr lang="en-US" altLang="ja-JP" sz="2400" dirty="0" smtClean="0">
                <a:latin typeface="Book Antiqua" pitchFamily="18" charset="0"/>
                <a:ea typeface="MS Mincho" pitchFamily="49" charset="-128"/>
                <a:cs typeface="Times New Roman" pitchFamily="18" charset="0"/>
              </a:rPr>
              <a:t>We</a:t>
            </a:r>
            <a:r>
              <a:rPr kumimoji="0" lang="en-US" altLang="ja-JP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MS Mincho" pitchFamily="49" charset="-128"/>
                <a:cs typeface="Times New Roman" pitchFamily="18" charset="0"/>
              </a:rPr>
              <a:t> may produce all combinations from 50AA and 40 BC </a:t>
            </a:r>
            <a:r>
              <a:rPr lang="en-US" altLang="ja-JP" sz="2400" dirty="0">
                <a:latin typeface="Book Antiqua" pitchFamily="18" charset="0"/>
                <a:ea typeface="MS Mincho" pitchFamily="49" charset="-128"/>
                <a:cs typeface="Times New Roman" pitchFamily="18" charset="0"/>
              </a:rPr>
              <a:t>to </a:t>
            </a:r>
            <a:r>
              <a:rPr lang="en-US" altLang="ja-JP" sz="2400" dirty="0" smtClean="0">
                <a:latin typeface="Book Antiqua" pitchFamily="18" charset="0"/>
                <a:ea typeface="MS Mincho" pitchFamily="49" charset="-128"/>
                <a:cs typeface="Times New Roman" pitchFamily="18" charset="0"/>
              </a:rPr>
              <a:t>45AA </a:t>
            </a:r>
            <a:r>
              <a:rPr lang="en-US" altLang="ja-JP" sz="2400" dirty="0">
                <a:latin typeface="Book Antiqua" pitchFamily="18" charset="0"/>
                <a:ea typeface="MS Mincho" pitchFamily="49" charset="-128"/>
                <a:cs typeface="Times New Roman" pitchFamily="18" charset="0"/>
              </a:rPr>
              <a:t>and </a:t>
            </a:r>
            <a:r>
              <a:rPr lang="en-US" altLang="ja-JP" sz="2400" dirty="0" smtClean="0">
                <a:latin typeface="Book Antiqua" pitchFamily="18" charset="0"/>
                <a:ea typeface="MS Mincho" pitchFamily="49" charset="-128"/>
                <a:cs typeface="Times New Roman" pitchFamily="18" charset="0"/>
              </a:rPr>
              <a:t>45 </a:t>
            </a:r>
            <a:r>
              <a:rPr lang="en-US" altLang="ja-JP" sz="2400" dirty="0">
                <a:latin typeface="Book Antiqua" pitchFamily="18" charset="0"/>
                <a:ea typeface="MS Mincho" pitchFamily="49" charset="-128"/>
                <a:cs typeface="Times New Roman" pitchFamily="18" charset="0"/>
              </a:rPr>
              <a:t>BC </a:t>
            </a:r>
            <a:endParaRPr kumimoji="0" lang="en-US" altLang="ja-JP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itchFamily="18" charset="0"/>
              <a:ea typeface="MS Mincho" pitchFamily="49" charset="-128"/>
              <a:cs typeface="Times New Roman" pitchFamily="18" charset="0"/>
            </a:endParaRPr>
          </a:p>
        </p:txBody>
      </p:sp>
      <p:sp>
        <p:nvSpPr>
          <p:cNvPr id="9" name="Rectangle 23"/>
          <p:cNvSpPr>
            <a:spLocks noChangeArrowheads="1"/>
          </p:cNvSpPr>
          <p:nvPr/>
        </p:nvSpPr>
        <p:spPr bwMode="auto">
          <a:xfrm>
            <a:off x="0" y="4907340"/>
            <a:ext cx="6571209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lphaUcParenR"/>
              <a:tabLst>
                <a:tab pos="914400" algn="l"/>
              </a:tabLst>
            </a:pPr>
            <a:r>
              <a:rPr kumimoji="0" lang="en-US" altLang="ja-JP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MS Mincho" pitchFamily="49" charset="-128"/>
                <a:cs typeface="Times New Roman" pitchFamily="18" charset="0"/>
              </a:rPr>
              <a:t>We produce at least 45</a:t>
            </a:r>
            <a:r>
              <a:rPr kumimoji="0" lang="en-US" altLang="ja-JP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MS Mincho" pitchFamily="49" charset="-128"/>
                <a:cs typeface="Times New Roman" pitchFamily="18" charset="0"/>
              </a:rPr>
              <a:t> A</a:t>
            </a:r>
            <a:r>
              <a:rPr kumimoji="0" lang="en-US" altLang="ja-JP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MS Mincho" pitchFamily="49" charset="-128"/>
                <a:cs typeface="Times New Roman" pitchFamily="18" charset="0"/>
              </a:rPr>
              <a:t>A: 45/60 = 75%</a:t>
            </a:r>
          </a:p>
          <a:p>
            <a:pPr marL="457200" indent="-457200" eaLnBrk="0" hangingPunct="0">
              <a:buFontTx/>
              <a:buAutoNum type="alphaUcParenR"/>
              <a:tabLst>
                <a:tab pos="914400" algn="l"/>
              </a:tabLst>
            </a:pPr>
            <a:r>
              <a:rPr lang="en-US" altLang="ja-JP" sz="2400" dirty="0">
                <a:latin typeface="Book Antiqua" pitchFamily="18" charset="0"/>
                <a:ea typeface="MS Mincho" pitchFamily="49" charset="-128"/>
                <a:cs typeface="Times New Roman" pitchFamily="18" charset="0"/>
              </a:rPr>
              <a:t>We produce at least 40 </a:t>
            </a:r>
            <a:r>
              <a:rPr lang="en-US" altLang="ja-JP" sz="2400" dirty="0" smtClean="0">
                <a:latin typeface="Book Antiqua" pitchFamily="18" charset="0"/>
                <a:ea typeface="MS Mincho" pitchFamily="49" charset="-128"/>
                <a:cs typeface="Times New Roman" pitchFamily="18" charset="0"/>
              </a:rPr>
              <a:t>BC: 40/75 </a:t>
            </a:r>
            <a:r>
              <a:rPr lang="en-US" altLang="ja-JP" sz="2400" dirty="0">
                <a:latin typeface="Book Antiqua" pitchFamily="18" charset="0"/>
                <a:ea typeface="MS Mincho" pitchFamily="49" charset="-128"/>
                <a:cs typeface="Times New Roman" pitchFamily="18" charset="0"/>
              </a:rPr>
              <a:t>= </a:t>
            </a:r>
            <a:r>
              <a:rPr lang="en-US" altLang="ja-JP" sz="2400" dirty="0" smtClean="0">
                <a:latin typeface="Book Antiqua" pitchFamily="18" charset="0"/>
                <a:ea typeface="MS Mincho" pitchFamily="49" charset="-128"/>
                <a:cs typeface="Times New Roman" pitchFamily="18" charset="0"/>
              </a:rPr>
              <a:t>53.33%</a:t>
            </a:r>
            <a:endParaRPr lang="en-US" altLang="ja-JP" sz="2400" dirty="0">
              <a:latin typeface="Book Antiqua" pitchFamily="18" charset="0"/>
              <a:ea typeface="MS Mincho" pitchFamily="49" charset="-128"/>
              <a:cs typeface="Times New Roman" pitchFamily="18" charset="0"/>
            </a:endParaRPr>
          </a:p>
          <a:p>
            <a:pPr marL="457200" indent="-457200">
              <a:buFontTx/>
              <a:buAutoNum type="alphaUcParenR"/>
              <a:tabLst>
                <a:tab pos="914400" algn="l"/>
              </a:tabLst>
            </a:pPr>
            <a:r>
              <a:rPr lang="en-US" altLang="ja-JP" sz="2400" dirty="0">
                <a:latin typeface="Book Antiqua" pitchFamily="18" charset="0"/>
                <a:ea typeface="MS Mincho" pitchFamily="49" charset="-128"/>
                <a:cs typeface="Times New Roman" pitchFamily="18" charset="0"/>
              </a:rPr>
              <a:t>45/75 =  60%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lphaUcParenR"/>
              <a:tabLst>
                <a:tab pos="914400" algn="l"/>
              </a:tabLst>
            </a:pPr>
            <a:r>
              <a:rPr kumimoji="0" lang="en-US" altLang="ja-JP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MS Mincho" pitchFamily="49" charset="-128"/>
                <a:cs typeface="Times New Roman" pitchFamily="18" charset="0"/>
              </a:rPr>
              <a:t>90/100 = 90%</a:t>
            </a:r>
          </a:p>
        </p:txBody>
      </p:sp>
      <p:sp>
        <p:nvSpPr>
          <p:cNvPr id="24" name="Oval 15"/>
          <p:cNvSpPr>
            <a:spLocks noChangeArrowheads="1"/>
          </p:cNvSpPr>
          <p:nvPr/>
        </p:nvSpPr>
        <p:spPr bwMode="auto">
          <a:xfrm>
            <a:off x="5769361" y="5694183"/>
            <a:ext cx="707403" cy="706617"/>
          </a:xfrm>
          <a:prstGeom prst="ellipse">
            <a:avLst/>
          </a:prstGeom>
          <a:solidFill>
            <a:srgbClr val="FFFFFF"/>
          </a:solidFill>
          <a:ln w="28575">
            <a:solidFill>
              <a:srgbClr val="1A1A70"/>
            </a:solidFill>
            <a:round/>
            <a:headEnd/>
            <a:tailEnd/>
          </a:ln>
        </p:spPr>
        <p:txBody>
          <a:bodyPr vert="horz" wrap="square" lIns="36000" tIns="36000" rIns="54000" bIns="360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MS Mincho" pitchFamily="49" charset="-128"/>
                <a:cs typeface="Times New Roman" pitchFamily="18" charset="0"/>
              </a:rPr>
              <a:t>B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600" dirty="0" smtClean="0">
                <a:latin typeface="Book Antiqua" pitchFamily="18" charset="0"/>
                <a:ea typeface="MS Mincho" pitchFamily="49" charset="-128"/>
                <a:cs typeface="Times New Roman" pitchFamily="18" charset="0"/>
              </a:rPr>
              <a:t>75</a:t>
            </a:r>
            <a:endParaRPr kumimoji="0" lang="en-US" altLang="ja-JP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itchFamily="18" charset="0"/>
              <a:cs typeface="Arial" pitchFamily="34" charset="0"/>
            </a:endParaRPr>
          </a:p>
        </p:txBody>
      </p:sp>
      <p:sp>
        <p:nvSpPr>
          <p:cNvPr id="26" name="Oval 14"/>
          <p:cNvSpPr>
            <a:spLocks noChangeArrowheads="1"/>
          </p:cNvSpPr>
          <p:nvPr/>
        </p:nvSpPr>
        <p:spPr bwMode="auto">
          <a:xfrm>
            <a:off x="6175808" y="4563125"/>
            <a:ext cx="707403" cy="719979"/>
          </a:xfrm>
          <a:prstGeom prst="ellipse">
            <a:avLst/>
          </a:prstGeom>
          <a:solidFill>
            <a:srgbClr val="FFFFFF"/>
          </a:solidFill>
          <a:ln w="28575">
            <a:solidFill>
              <a:srgbClr val="1A1A70"/>
            </a:solidFill>
            <a:round/>
            <a:headEnd/>
            <a:tailEnd/>
          </a:ln>
        </p:spPr>
        <p:txBody>
          <a:bodyPr vert="horz" wrap="square" lIns="18000" tIns="45720" rIns="1800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MS Mincho" pitchFamily="49" charset="-128"/>
                <a:cs typeface="Times New Roman" pitchFamily="18" charset="0"/>
              </a:rPr>
              <a:t>A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MS Mincho" pitchFamily="49" charset="-128"/>
                <a:cs typeface="Times New Roman" pitchFamily="18" charset="0"/>
              </a:rPr>
              <a:t>60</a:t>
            </a:r>
            <a:endParaRPr kumimoji="0" lang="en-US" altLang="ja-JP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itchFamily="18" charset="0"/>
              <a:cs typeface="Arial" pitchFamily="34" charset="0"/>
            </a:endParaRPr>
          </a:p>
        </p:txBody>
      </p:sp>
      <p:sp>
        <p:nvSpPr>
          <p:cNvPr id="27" name="Oval 13"/>
          <p:cNvSpPr>
            <a:spLocks noChangeArrowheads="1"/>
          </p:cNvSpPr>
          <p:nvPr/>
        </p:nvSpPr>
        <p:spPr bwMode="auto">
          <a:xfrm>
            <a:off x="7354812" y="4845300"/>
            <a:ext cx="707403" cy="706617"/>
          </a:xfrm>
          <a:prstGeom prst="ellipse">
            <a:avLst/>
          </a:prstGeom>
          <a:solidFill>
            <a:srgbClr val="FFFFFF"/>
          </a:solidFill>
          <a:ln w="28575">
            <a:solidFill>
              <a:srgbClr val="1A1A70"/>
            </a:solidFill>
            <a:round/>
            <a:headEnd/>
            <a:tailEnd/>
          </a:ln>
        </p:spPr>
        <p:txBody>
          <a:bodyPr vert="horz" wrap="square" lIns="91440" tIns="45720" rIns="91440" bIns="10800" numCol="1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en-US" altLang="ja-JP" sz="1600" dirty="0">
                <a:latin typeface="Book Antiqua" pitchFamily="18" charset="0"/>
                <a:ea typeface="MS Mincho" pitchFamily="49" charset="-128"/>
                <a:cs typeface="Times New Roman" pitchFamily="18" charset="0"/>
              </a:rPr>
              <a:t>D 100</a:t>
            </a:r>
          </a:p>
        </p:txBody>
      </p:sp>
      <p:sp>
        <p:nvSpPr>
          <p:cNvPr id="28" name="Oval 27"/>
          <p:cNvSpPr>
            <a:spLocks noChangeArrowheads="1"/>
          </p:cNvSpPr>
          <p:nvPr/>
        </p:nvSpPr>
        <p:spPr bwMode="auto">
          <a:xfrm>
            <a:off x="6788890" y="5694183"/>
            <a:ext cx="707403" cy="706617"/>
          </a:xfrm>
          <a:prstGeom prst="ellipse">
            <a:avLst/>
          </a:prstGeom>
          <a:solidFill>
            <a:srgbClr val="FFFFFF"/>
          </a:solidFill>
          <a:ln w="28575">
            <a:solidFill>
              <a:srgbClr val="1A1A70"/>
            </a:solidFill>
            <a:round/>
            <a:headEnd/>
            <a:tailEnd/>
          </a:ln>
        </p:spPr>
        <p:txBody>
          <a:bodyPr vert="horz" wrap="square" lIns="54000" tIns="36000" rIns="5400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ja-JP" sz="1600" dirty="0">
                <a:latin typeface="Book Antiqua" pitchFamily="18" charset="0"/>
                <a:ea typeface="MS Mincho" pitchFamily="49" charset="-128"/>
                <a:cs typeface="Times New Roman" pitchFamily="18" charset="0"/>
              </a:rPr>
              <a:t>C 45</a:t>
            </a:r>
          </a:p>
        </p:txBody>
      </p:sp>
      <p:sp>
        <p:nvSpPr>
          <p:cNvPr id="29" name="Oval 11"/>
          <p:cNvSpPr>
            <a:spLocks noChangeArrowheads="1"/>
          </p:cNvSpPr>
          <p:nvPr/>
        </p:nvSpPr>
        <p:spPr bwMode="auto">
          <a:xfrm>
            <a:off x="8322863" y="4845300"/>
            <a:ext cx="707403" cy="706617"/>
          </a:xfrm>
          <a:prstGeom prst="ellipse">
            <a:avLst/>
          </a:prstGeom>
          <a:solidFill>
            <a:srgbClr val="FFFFFF"/>
          </a:solidFill>
          <a:ln w="28575">
            <a:solidFill>
              <a:srgbClr val="1A1A70"/>
            </a:solidFill>
            <a:round/>
            <a:headEnd/>
            <a:tailEnd/>
          </a:ln>
        </p:spPr>
        <p:txBody>
          <a:bodyPr vert="horz" wrap="square" lIns="91440" tIns="45720" rIns="91440" bIns="10800" numCol="1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en-US" altLang="ja-JP" sz="1600" dirty="0">
                <a:latin typeface="Book Antiqua" pitchFamily="18" charset="0"/>
                <a:ea typeface="MS Mincho" pitchFamily="49" charset="-128"/>
                <a:cs typeface="Times New Roman" pitchFamily="18" charset="0"/>
              </a:rPr>
              <a:t>E</a:t>
            </a:r>
          </a:p>
          <a:p>
            <a:pPr algn="ctr" eaLnBrk="1" hangingPunct="1"/>
            <a:r>
              <a:rPr lang="en-US" altLang="ja-JP" sz="1600" dirty="0">
                <a:latin typeface="Book Antiqua" pitchFamily="18" charset="0"/>
                <a:ea typeface="MS Mincho" pitchFamily="49" charset="-128"/>
                <a:cs typeface="Times New Roman" pitchFamily="18" charset="0"/>
              </a:rPr>
              <a:t>90</a:t>
            </a:r>
          </a:p>
        </p:txBody>
      </p:sp>
      <p:sp>
        <p:nvSpPr>
          <p:cNvPr id="30" name="Line 10"/>
          <p:cNvSpPr>
            <a:spLocks noChangeShapeType="1"/>
          </p:cNvSpPr>
          <p:nvPr/>
        </p:nvSpPr>
        <p:spPr bwMode="auto">
          <a:xfrm>
            <a:off x="5751366" y="4845300"/>
            <a:ext cx="424442" cy="786"/>
          </a:xfrm>
          <a:prstGeom prst="line">
            <a:avLst/>
          </a:prstGeom>
          <a:noFill/>
          <a:ln w="28575">
            <a:solidFill>
              <a:srgbClr val="00B05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>
              <a:latin typeface="Book Antiqua" pitchFamily="18" charset="0"/>
            </a:endParaRPr>
          </a:p>
        </p:txBody>
      </p:sp>
      <p:sp>
        <p:nvSpPr>
          <p:cNvPr id="31" name="Line 9"/>
          <p:cNvSpPr>
            <a:spLocks noChangeShapeType="1"/>
          </p:cNvSpPr>
          <p:nvPr/>
        </p:nvSpPr>
        <p:spPr bwMode="auto">
          <a:xfrm flipV="1">
            <a:off x="7449132" y="5552702"/>
            <a:ext cx="188641" cy="282961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>
              <a:latin typeface="Book Antiqua" pitchFamily="18" charset="0"/>
            </a:endParaRPr>
          </a:p>
        </p:txBody>
      </p:sp>
      <p:sp>
        <p:nvSpPr>
          <p:cNvPr id="32" name="Line 8"/>
          <p:cNvSpPr>
            <a:spLocks noChangeShapeType="1"/>
          </p:cNvSpPr>
          <p:nvPr/>
        </p:nvSpPr>
        <p:spPr bwMode="auto">
          <a:xfrm flipV="1">
            <a:off x="5486400" y="6118624"/>
            <a:ext cx="282961" cy="786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>
              <a:latin typeface="Book Antiqua" pitchFamily="18" charset="0"/>
            </a:endParaRPr>
          </a:p>
        </p:txBody>
      </p:sp>
      <p:sp>
        <p:nvSpPr>
          <p:cNvPr id="33" name="Line 7"/>
          <p:cNvSpPr>
            <a:spLocks noChangeShapeType="1"/>
          </p:cNvSpPr>
          <p:nvPr/>
        </p:nvSpPr>
        <p:spPr bwMode="auto">
          <a:xfrm>
            <a:off x="6883210" y="4986780"/>
            <a:ext cx="471602" cy="141481"/>
          </a:xfrm>
          <a:prstGeom prst="line">
            <a:avLst/>
          </a:prstGeom>
          <a:noFill/>
          <a:ln w="28575">
            <a:solidFill>
              <a:srgbClr val="00B05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>
              <a:latin typeface="Book Antiqua" pitchFamily="18" charset="0"/>
            </a:endParaRPr>
          </a:p>
        </p:txBody>
      </p:sp>
      <p:sp>
        <p:nvSpPr>
          <p:cNvPr id="34" name="Line 6"/>
          <p:cNvSpPr>
            <a:spLocks noChangeShapeType="1"/>
          </p:cNvSpPr>
          <p:nvPr/>
        </p:nvSpPr>
        <p:spPr bwMode="auto">
          <a:xfrm>
            <a:off x="8038634" y="5316902"/>
            <a:ext cx="282961" cy="786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>
              <a:latin typeface="Book Antiqua" pitchFamily="18" charset="0"/>
            </a:endParaRPr>
          </a:p>
        </p:txBody>
      </p:sp>
      <p:sp>
        <p:nvSpPr>
          <p:cNvPr id="35" name="Line 5"/>
          <p:cNvSpPr>
            <a:spLocks noChangeShapeType="1"/>
          </p:cNvSpPr>
          <p:nvPr/>
        </p:nvSpPr>
        <p:spPr bwMode="auto">
          <a:xfrm flipV="1">
            <a:off x="6505929" y="6117838"/>
            <a:ext cx="282961" cy="786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>
              <a:latin typeface="Book Antiqua" pitchFamily="18" charset="0"/>
            </a:endParaRPr>
          </a:p>
        </p:txBody>
      </p:sp>
      <p:sp>
        <p:nvSpPr>
          <p:cNvPr id="36" name="Line 4"/>
          <p:cNvSpPr>
            <a:spLocks noChangeShapeType="1"/>
          </p:cNvSpPr>
          <p:nvPr/>
        </p:nvSpPr>
        <p:spPr bwMode="auto">
          <a:xfrm>
            <a:off x="8913271" y="5498951"/>
            <a:ext cx="136410" cy="19523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>
              <a:latin typeface="Book Antiqua" pitchFamily="18" charset="0"/>
            </a:endParaRPr>
          </a:p>
        </p:txBody>
      </p:sp>
      <p:sp>
        <p:nvSpPr>
          <p:cNvPr id="37" name="Line 3"/>
          <p:cNvSpPr>
            <a:spLocks noChangeShapeType="1"/>
          </p:cNvSpPr>
          <p:nvPr/>
        </p:nvSpPr>
        <p:spPr bwMode="auto">
          <a:xfrm flipV="1">
            <a:off x="8955360" y="4781797"/>
            <a:ext cx="188640" cy="141088"/>
          </a:xfrm>
          <a:prstGeom prst="line">
            <a:avLst/>
          </a:prstGeom>
          <a:noFill/>
          <a:ln w="28575">
            <a:solidFill>
              <a:srgbClr val="00B05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>
              <a:latin typeface="Book Antiqua" pitchFamily="18" charset="0"/>
            </a:endParaRPr>
          </a:p>
        </p:txBody>
      </p:sp>
      <p:sp>
        <p:nvSpPr>
          <p:cNvPr id="38" name="Line 2"/>
          <p:cNvSpPr>
            <a:spLocks noChangeShapeType="1"/>
          </p:cNvSpPr>
          <p:nvPr/>
        </p:nvSpPr>
        <p:spPr bwMode="auto">
          <a:xfrm>
            <a:off x="8038634" y="5092891"/>
            <a:ext cx="282961" cy="786"/>
          </a:xfrm>
          <a:prstGeom prst="line">
            <a:avLst/>
          </a:prstGeom>
          <a:noFill/>
          <a:ln w="28575">
            <a:solidFill>
              <a:srgbClr val="00B05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>
              <a:latin typeface="Book Antiqua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270622" y="4676023"/>
            <a:ext cx="5919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B050"/>
                </a:solidFill>
                <a:latin typeface="Book Antiqua" pitchFamily="18" charset="0"/>
                <a:ea typeface="MS Mincho" pitchFamily="49" charset="-128"/>
                <a:cs typeface="Times New Roman" pitchFamily="18" charset="0"/>
              </a:rPr>
              <a:t>AA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082920" y="5937920"/>
            <a:ext cx="5919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  <a:latin typeface="Book Antiqua" pitchFamily="18" charset="0"/>
                <a:ea typeface="MS Mincho" pitchFamily="49" charset="-128"/>
                <a:cs typeface="Times New Roman" pitchFamily="18" charset="0"/>
              </a:rPr>
              <a:t>BC</a:t>
            </a:r>
            <a:endParaRPr lang="en-US" sz="1600" b="1" dirty="0">
              <a:solidFill>
                <a:srgbClr val="FF0000"/>
              </a:solidFill>
              <a:latin typeface="Book Antiqua" pitchFamily="18" charset="0"/>
              <a:ea typeface="MS Mincho" pitchFamily="49" charset="-128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126950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" dur="2000" fill="hold"/>
                                        <p:tgtEl>
                                          <p:spTgt spid="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9" grpId="0" build="p" bldLvl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0"/>
            <a:ext cx="9144000" cy="838200"/>
          </a:xfrm>
        </p:spPr>
        <p:txBody>
          <a:bodyPr/>
          <a:lstStyle/>
          <a:p>
            <a:r>
              <a:rPr lang="en-US" dirty="0" smtClean="0"/>
              <a:t>Problem 8 </a:t>
            </a:r>
            <a:endParaRPr lang="en-US" dirty="0"/>
          </a:p>
        </p:txBody>
      </p:sp>
      <p:sp>
        <p:nvSpPr>
          <p:cNvPr id="25" name="Rectangle 23"/>
          <p:cNvSpPr>
            <a:spLocks noChangeArrowheads="1"/>
          </p:cNvSpPr>
          <p:nvPr/>
        </p:nvSpPr>
        <p:spPr bwMode="auto">
          <a:xfrm>
            <a:off x="0" y="838200"/>
            <a:ext cx="9144000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z="2400" dirty="0" smtClean="0">
                <a:latin typeface="Book Antiqua" pitchFamily="18" charset="0"/>
              </a:rPr>
              <a:t>A </a:t>
            </a:r>
            <a:r>
              <a:rPr lang="en-US" sz="2400" dirty="0">
                <a:latin typeface="Book Antiqua" pitchFamily="18" charset="0"/>
              </a:rPr>
              <a:t>company has five machines and two products. Product X will be processed on Machine A, then J, then B. Product Y will be processed on Machine C, then J, then D. The demands for both products are </a:t>
            </a:r>
            <a:r>
              <a:rPr lang="en-US" sz="2400" dirty="0">
                <a:solidFill>
                  <a:srgbClr val="FF0000"/>
                </a:solidFill>
                <a:latin typeface="Book Antiqua" pitchFamily="18" charset="0"/>
              </a:rPr>
              <a:t>50 units per week</a:t>
            </a:r>
            <a:r>
              <a:rPr lang="en-US" sz="2400" dirty="0">
                <a:latin typeface="Book Antiqua" pitchFamily="18" charset="0"/>
              </a:rPr>
              <a:t>. The capacities (units/week) of the machines are marked in the graph on the right. Which machine is the bottleneck</a:t>
            </a:r>
            <a:r>
              <a:rPr lang="en-US" sz="2400" dirty="0" smtClean="0">
                <a:latin typeface="Book Antiqua" pitchFamily="18" charset="0"/>
              </a:rPr>
              <a:t>?</a:t>
            </a:r>
          </a:p>
          <a:p>
            <a:pPr marL="457200" lvl="0" indent="-457200">
              <a:buAutoNum type="alphaUcParenR"/>
            </a:pPr>
            <a:r>
              <a:rPr lang="en-US" sz="2400" dirty="0" smtClean="0">
                <a:latin typeface="Book Antiqua" pitchFamily="18" charset="0"/>
              </a:rPr>
              <a:t>A</a:t>
            </a:r>
          </a:p>
          <a:p>
            <a:pPr marL="457200" lvl="0" indent="-457200">
              <a:buAutoNum type="alphaUcParenR"/>
            </a:pPr>
            <a:r>
              <a:rPr lang="en-US" sz="2400" dirty="0" smtClean="0">
                <a:latin typeface="Book Antiqua" pitchFamily="18" charset="0"/>
              </a:rPr>
              <a:t>B</a:t>
            </a:r>
          </a:p>
          <a:p>
            <a:pPr marL="457200" lvl="0" indent="-457200">
              <a:buAutoNum type="alphaUcParenR"/>
            </a:pPr>
            <a:r>
              <a:rPr lang="en-US" sz="2400" dirty="0" smtClean="0">
                <a:latin typeface="Book Antiqua" pitchFamily="18" charset="0"/>
              </a:rPr>
              <a:t>C</a:t>
            </a:r>
          </a:p>
          <a:p>
            <a:pPr marL="457200" lvl="0" indent="-457200">
              <a:buAutoNum type="alphaUcParenR"/>
            </a:pPr>
            <a:r>
              <a:rPr lang="en-US" sz="2400" dirty="0" smtClean="0">
                <a:latin typeface="Book Antiqua" pitchFamily="18" charset="0"/>
              </a:rPr>
              <a:t>D</a:t>
            </a:r>
          </a:p>
          <a:p>
            <a:pPr marL="457200" lvl="0" indent="-457200">
              <a:buAutoNum type="alphaUcParenR"/>
            </a:pPr>
            <a:r>
              <a:rPr lang="en-US" sz="2400" dirty="0">
                <a:latin typeface="Book Antiqua" pitchFamily="18" charset="0"/>
              </a:rPr>
              <a:t>J</a:t>
            </a:r>
            <a:endParaRPr lang="en-US" sz="2400" dirty="0" smtClean="0">
              <a:latin typeface="Book Antiqua" pitchFamily="18" charset="0"/>
            </a:endParaRPr>
          </a:p>
          <a:p>
            <a:pPr lvl="0"/>
            <a:endParaRPr lang="en-US" sz="2400" dirty="0">
              <a:latin typeface="Book Antiqua" pitchFamily="18" charset="0"/>
            </a:endParaRPr>
          </a:p>
        </p:txBody>
      </p:sp>
      <p:sp>
        <p:nvSpPr>
          <p:cNvPr id="5" name="Oval 15"/>
          <p:cNvSpPr>
            <a:spLocks noChangeArrowheads="1"/>
          </p:cNvSpPr>
          <p:nvPr/>
        </p:nvSpPr>
        <p:spPr bwMode="auto">
          <a:xfrm>
            <a:off x="7389850" y="2908962"/>
            <a:ext cx="707403" cy="706617"/>
          </a:xfrm>
          <a:prstGeom prst="ellipse">
            <a:avLst/>
          </a:prstGeom>
          <a:solidFill>
            <a:srgbClr val="FFFFFF"/>
          </a:solidFill>
          <a:ln w="28575">
            <a:solidFill>
              <a:srgbClr val="1A1A70"/>
            </a:solidFill>
            <a:round/>
            <a:headEnd/>
            <a:tailEnd/>
          </a:ln>
        </p:spPr>
        <p:txBody>
          <a:bodyPr vert="horz" wrap="square" lIns="36000" tIns="36000" rIns="54000" bIns="360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MS Mincho" pitchFamily="49" charset="-128"/>
                <a:cs typeface="Times New Roman" pitchFamily="18" charset="0"/>
              </a:rPr>
              <a:t>B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600" dirty="0" smtClean="0">
                <a:latin typeface="Book Antiqua" pitchFamily="18" charset="0"/>
                <a:ea typeface="MS Mincho" pitchFamily="49" charset="-128"/>
                <a:cs typeface="Times New Roman" pitchFamily="18" charset="0"/>
              </a:rPr>
              <a:t>60</a:t>
            </a:r>
            <a:endParaRPr kumimoji="0" lang="en-US" altLang="ja-JP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itchFamily="18" charset="0"/>
              <a:cs typeface="Arial" pitchFamily="34" charset="0"/>
            </a:endParaRPr>
          </a:p>
        </p:txBody>
      </p:sp>
      <p:sp>
        <p:nvSpPr>
          <p:cNvPr id="6" name="Oval 14"/>
          <p:cNvSpPr>
            <a:spLocks noChangeArrowheads="1"/>
          </p:cNvSpPr>
          <p:nvPr/>
        </p:nvSpPr>
        <p:spPr bwMode="auto">
          <a:xfrm>
            <a:off x="5541461" y="2916983"/>
            <a:ext cx="707403" cy="719979"/>
          </a:xfrm>
          <a:prstGeom prst="ellipse">
            <a:avLst/>
          </a:prstGeom>
          <a:solidFill>
            <a:srgbClr val="FFFFFF"/>
          </a:solidFill>
          <a:ln w="28575">
            <a:solidFill>
              <a:srgbClr val="1A1A70"/>
            </a:solidFill>
            <a:round/>
            <a:headEnd/>
            <a:tailEnd/>
          </a:ln>
        </p:spPr>
        <p:txBody>
          <a:bodyPr vert="horz" wrap="square" lIns="18000" tIns="45720" rIns="1800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MS Mincho" pitchFamily="49" charset="-128"/>
                <a:cs typeface="Times New Roman" pitchFamily="18" charset="0"/>
              </a:rPr>
              <a:t>A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MS Mincho" pitchFamily="49" charset="-128"/>
                <a:cs typeface="Times New Roman" pitchFamily="18" charset="0"/>
              </a:rPr>
              <a:t>50</a:t>
            </a:r>
            <a:endParaRPr kumimoji="0" lang="en-US" altLang="ja-JP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itchFamily="18" charset="0"/>
              <a:cs typeface="Arial" pitchFamily="34" charset="0"/>
            </a:endParaRPr>
          </a:p>
        </p:txBody>
      </p:sp>
      <p:sp>
        <p:nvSpPr>
          <p:cNvPr id="7" name="Oval 13"/>
          <p:cNvSpPr>
            <a:spLocks noChangeArrowheads="1"/>
          </p:cNvSpPr>
          <p:nvPr/>
        </p:nvSpPr>
        <p:spPr bwMode="auto">
          <a:xfrm>
            <a:off x="7391399" y="4370807"/>
            <a:ext cx="707403" cy="706617"/>
          </a:xfrm>
          <a:prstGeom prst="ellipse">
            <a:avLst/>
          </a:prstGeom>
          <a:solidFill>
            <a:srgbClr val="FFFFFF"/>
          </a:solidFill>
          <a:ln w="28575">
            <a:solidFill>
              <a:srgbClr val="1A1A70"/>
            </a:solidFill>
            <a:round/>
            <a:headEnd/>
            <a:tailEnd/>
          </a:ln>
        </p:spPr>
        <p:txBody>
          <a:bodyPr vert="horz" wrap="square" lIns="91440" tIns="45720" rIns="91440" bIns="10800" numCol="1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en-US" altLang="ja-JP" sz="1600" dirty="0">
                <a:latin typeface="Book Antiqua" pitchFamily="18" charset="0"/>
                <a:ea typeface="MS Mincho" pitchFamily="49" charset="-128"/>
                <a:cs typeface="Times New Roman" pitchFamily="18" charset="0"/>
              </a:rPr>
              <a:t>D </a:t>
            </a:r>
            <a:r>
              <a:rPr lang="en-US" altLang="ja-JP" sz="1600" dirty="0" smtClean="0">
                <a:latin typeface="Book Antiqua" pitchFamily="18" charset="0"/>
                <a:ea typeface="MS Mincho" pitchFamily="49" charset="-128"/>
                <a:cs typeface="Times New Roman" pitchFamily="18" charset="0"/>
              </a:rPr>
              <a:t>80</a:t>
            </a:r>
            <a:endParaRPr lang="en-US" altLang="ja-JP" sz="1600" dirty="0">
              <a:latin typeface="Book Antiqua" pitchFamily="18" charset="0"/>
              <a:ea typeface="MS Mincho" pitchFamily="49" charset="-128"/>
              <a:cs typeface="Times New Roman" pitchFamily="18" charset="0"/>
            </a:endParaRP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5541460" y="4370808"/>
            <a:ext cx="707403" cy="706617"/>
          </a:xfrm>
          <a:prstGeom prst="ellipse">
            <a:avLst/>
          </a:prstGeom>
          <a:solidFill>
            <a:srgbClr val="FFFFFF"/>
          </a:solidFill>
          <a:ln w="28575">
            <a:solidFill>
              <a:srgbClr val="1A1A70"/>
            </a:solidFill>
            <a:round/>
            <a:headEnd/>
            <a:tailEnd/>
          </a:ln>
        </p:spPr>
        <p:txBody>
          <a:bodyPr vert="horz" wrap="square" lIns="54000" tIns="36000" rIns="5400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ja-JP" sz="1600" dirty="0">
                <a:latin typeface="Book Antiqua" pitchFamily="18" charset="0"/>
                <a:ea typeface="MS Mincho" pitchFamily="49" charset="-128"/>
                <a:cs typeface="Times New Roman" pitchFamily="18" charset="0"/>
              </a:rPr>
              <a:t>C </a:t>
            </a:r>
            <a:r>
              <a:rPr lang="en-US" altLang="ja-JP" sz="1600" dirty="0" smtClean="0">
                <a:latin typeface="Book Antiqua" pitchFamily="18" charset="0"/>
                <a:ea typeface="MS Mincho" pitchFamily="49" charset="-128"/>
                <a:cs typeface="Times New Roman" pitchFamily="18" charset="0"/>
              </a:rPr>
              <a:t>70</a:t>
            </a:r>
            <a:endParaRPr lang="en-US" altLang="ja-JP" sz="1600" dirty="0">
              <a:latin typeface="Book Antiqua" pitchFamily="18" charset="0"/>
              <a:ea typeface="MS Mincho" pitchFamily="49" charset="-128"/>
              <a:cs typeface="Times New Roman" pitchFamily="18" charset="0"/>
            </a:endParaRPr>
          </a:p>
        </p:txBody>
      </p:sp>
      <p:sp>
        <p:nvSpPr>
          <p:cNvPr id="9" name="Oval 11"/>
          <p:cNvSpPr>
            <a:spLocks noChangeArrowheads="1"/>
          </p:cNvSpPr>
          <p:nvPr/>
        </p:nvSpPr>
        <p:spPr bwMode="auto">
          <a:xfrm>
            <a:off x="6417760" y="3664190"/>
            <a:ext cx="707403" cy="706617"/>
          </a:xfrm>
          <a:prstGeom prst="ellipse">
            <a:avLst/>
          </a:prstGeom>
          <a:solidFill>
            <a:srgbClr val="FFFFFF"/>
          </a:solidFill>
          <a:ln w="28575">
            <a:solidFill>
              <a:srgbClr val="1A1A70"/>
            </a:solidFill>
            <a:round/>
            <a:headEnd/>
            <a:tailEnd/>
          </a:ln>
        </p:spPr>
        <p:txBody>
          <a:bodyPr vert="horz" wrap="square" lIns="91440" tIns="45720" rIns="91440" bIns="10800" numCol="1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en-US" altLang="ja-JP" sz="1600" dirty="0" smtClean="0">
                <a:latin typeface="Book Antiqua" pitchFamily="18" charset="0"/>
                <a:ea typeface="MS Mincho" pitchFamily="49" charset="-128"/>
                <a:cs typeface="Times New Roman" pitchFamily="18" charset="0"/>
              </a:rPr>
              <a:t>J</a:t>
            </a:r>
            <a:endParaRPr lang="en-US" altLang="ja-JP" sz="1600" dirty="0">
              <a:latin typeface="Book Antiqua" pitchFamily="18" charset="0"/>
              <a:ea typeface="MS Mincho" pitchFamily="49" charset="-128"/>
              <a:cs typeface="Times New Roman" pitchFamily="18" charset="0"/>
            </a:endParaRPr>
          </a:p>
          <a:p>
            <a:pPr algn="ctr" eaLnBrk="1" hangingPunct="1"/>
            <a:r>
              <a:rPr lang="en-US" altLang="ja-JP" sz="1600" dirty="0">
                <a:latin typeface="Book Antiqua" pitchFamily="18" charset="0"/>
                <a:ea typeface="MS Mincho" pitchFamily="49" charset="-128"/>
                <a:cs typeface="Times New Roman" pitchFamily="18" charset="0"/>
              </a:rPr>
              <a:t>90</a:t>
            </a:r>
          </a:p>
        </p:txBody>
      </p:sp>
      <p:sp>
        <p:nvSpPr>
          <p:cNvPr id="10" name="Line 10"/>
          <p:cNvSpPr>
            <a:spLocks noChangeShapeType="1"/>
          </p:cNvSpPr>
          <p:nvPr/>
        </p:nvSpPr>
        <p:spPr bwMode="auto">
          <a:xfrm>
            <a:off x="6233613" y="3485249"/>
            <a:ext cx="271461" cy="260583"/>
          </a:xfrm>
          <a:prstGeom prst="line">
            <a:avLst/>
          </a:prstGeom>
          <a:noFill/>
          <a:ln w="28575">
            <a:solidFill>
              <a:srgbClr val="00B05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>
              <a:latin typeface="Book Antiqua" pitchFamily="18" charset="0"/>
            </a:endParaRPr>
          </a:p>
        </p:txBody>
      </p:sp>
      <p:sp>
        <p:nvSpPr>
          <p:cNvPr id="20" name="Line 10"/>
          <p:cNvSpPr>
            <a:spLocks noChangeShapeType="1"/>
          </p:cNvSpPr>
          <p:nvPr/>
        </p:nvSpPr>
        <p:spPr bwMode="auto">
          <a:xfrm>
            <a:off x="7122551" y="4250413"/>
            <a:ext cx="271461" cy="26058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>
              <a:latin typeface="Book Antiqua" pitchFamily="18" charset="0"/>
            </a:endParaRPr>
          </a:p>
        </p:txBody>
      </p:sp>
      <p:sp>
        <p:nvSpPr>
          <p:cNvPr id="21" name="Line 10"/>
          <p:cNvSpPr>
            <a:spLocks noChangeShapeType="1"/>
          </p:cNvSpPr>
          <p:nvPr/>
        </p:nvSpPr>
        <p:spPr bwMode="auto">
          <a:xfrm flipV="1">
            <a:off x="6248863" y="4297952"/>
            <a:ext cx="264967" cy="21304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>
              <a:latin typeface="Book Antiqua" pitchFamily="18" charset="0"/>
            </a:endParaRPr>
          </a:p>
        </p:txBody>
      </p:sp>
      <p:sp>
        <p:nvSpPr>
          <p:cNvPr id="22" name="Line 10"/>
          <p:cNvSpPr>
            <a:spLocks noChangeShapeType="1"/>
          </p:cNvSpPr>
          <p:nvPr/>
        </p:nvSpPr>
        <p:spPr bwMode="auto">
          <a:xfrm flipV="1">
            <a:off x="7141078" y="3511749"/>
            <a:ext cx="264967" cy="213043"/>
          </a:xfrm>
          <a:prstGeom prst="line">
            <a:avLst/>
          </a:prstGeom>
          <a:noFill/>
          <a:ln w="28575">
            <a:solidFill>
              <a:srgbClr val="00B05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>
              <a:latin typeface="Book Antiqua" pitchFamily="18" charset="0"/>
            </a:endParaRPr>
          </a:p>
        </p:txBody>
      </p:sp>
      <p:sp>
        <p:nvSpPr>
          <p:cNvPr id="24" name="Line 10"/>
          <p:cNvSpPr>
            <a:spLocks noChangeShapeType="1"/>
          </p:cNvSpPr>
          <p:nvPr/>
        </p:nvSpPr>
        <p:spPr bwMode="auto">
          <a:xfrm>
            <a:off x="5031274" y="3305508"/>
            <a:ext cx="424442" cy="786"/>
          </a:xfrm>
          <a:prstGeom prst="line">
            <a:avLst/>
          </a:prstGeom>
          <a:noFill/>
          <a:ln w="28575">
            <a:solidFill>
              <a:srgbClr val="00B05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>
              <a:latin typeface="Book Antiqua" pitchFamily="18" charset="0"/>
            </a:endParaRPr>
          </a:p>
        </p:txBody>
      </p:sp>
      <p:sp>
        <p:nvSpPr>
          <p:cNvPr id="26" name="Line 8"/>
          <p:cNvSpPr>
            <a:spLocks noChangeShapeType="1"/>
          </p:cNvSpPr>
          <p:nvPr/>
        </p:nvSpPr>
        <p:spPr bwMode="auto">
          <a:xfrm flipV="1">
            <a:off x="5124568" y="4800600"/>
            <a:ext cx="360687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>
              <a:latin typeface="Book Antiqua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802610" y="3136231"/>
            <a:ext cx="354927" cy="3490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B050"/>
                </a:solidFill>
                <a:latin typeface="Book Antiqua" pitchFamily="18" charset="0"/>
                <a:ea typeface="MS Mincho" pitchFamily="49" charset="-128"/>
                <a:cs typeface="Times New Roman" pitchFamily="18" charset="0"/>
              </a:rPr>
              <a:t>X</a:t>
            </a:r>
            <a:endParaRPr lang="en-US" sz="1600" b="1" dirty="0">
              <a:solidFill>
                <a:srgbClr val="00B050"/>
              </a:solidFill>
              <a:latin typeface="Book Antiqua" pitchFamily="18" charset="0"/>
              <a:ea typeface="MS Mincho" pitchFamily="49" charset="-128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834141" y="4631323"/>
            <a:ext cx="3474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  <a:latin typeface="Book Antiqua" pitchFamily="18" charset="0"/>
                <a:ea typeface="MS Mincho" pitchFamily="49" charset="-128"/>
                <a:cs typeface="Times New Roman" pitchFamily="18" charset="0"/>
              </a:rPr>
              <a:t>Y</a:t>
            </a:r>
            <a:endParaRPr lang="en-US" sz="1600" b="1" dirty="0">
              <a:solidFill>
                <a:srgbClr val="FF0000"/>
              </a:solidFill>
              <a:latin typeface="Book Antiqua" pitchFamily="18" charset="0"/>
              <a:ea typeface="MS Mincho" pitchFamily="49" charset="-128"/>
              <a:cs typeface="Times New Roman" pitchFamily="18" charset="0"/>
            </a:endParaRPr>
          </a:p>
        </p:txBody>
      </p:sp>
      <p:sp>
        <p:nvSpPr>
          <p:cNvPr id="29" name="Line 10"/>
          <p:cNvSpPr>
            <a:spLocks noChangeShapeType="1"/>
          </p:cNvSpPr>
          <p:nvPr/>
        </p:nvSpPr>
        <p:spPr bwMode="auto">
          <a:xfrm>
            <a:off x="8196184" y="3200400"/>
            <a:ext cx="424442" cy="786"/>
          </a:xfrm>
          <a:prstGeom prst="line">
            <a:avLst/>
          </a:prstGeom>
          <a:noFill/>
          <a:ln w="28575">
            <a:solidFill>
              <a:srgbClr val="00B05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>
              <a:latin typeface="Book Antiqua" pitchFamily="18" charset="0"/>
            </a:endParaRPr>
          </a:p>
        </p:txBody>
      </p:sp>
      <p:sp>
        <p:nvSpPr>
          <p:cNvPr id="30" name="Line 8"/>
          <p:cNvSpPr>
            <a:spLocks noChangeShapeType="1"/>
          </p:cNvSpPr>
          <p:nvPr/>
        </p:nvSpPr>
        <p:spPr bwMode="auto">
          <a:xfrm flipV="1">
            <a:off x="8173713" y="4695492"/>
            <a:ext cx="360687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068875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0"/>
            <a:ext cx="9144000" cy="762000"/>
          </a:xfrm>
        </p:spPr>
        <p:txBody>
          <a:bodyPr/>
          <a:lstStyle/>
          <a:p>
            <a:r>
              <a:rPr lang="en-US" dirty="0" smtClean="0"/>
              <a:t>Problem 8 </a:t>
            </a:r>
            <a:endParaRPr lang="en-US" dirty="0"/>
          </a:p>
        </p:txBody>
      </p:sp>
      <p:sp>
        <p:nvSpPr>
          <p:cNvPr id="25" name="Rectangle 23"/>
          <p:cNvSpPr>
            <a:spLocks noChangeArrowheads="1"/>
          </p:cNvSpPr>
          <p:nvPr/>
        </p:nvSpPr>
        <p:spPr bwMode="auto">
          <a:xfrm>
            <a:off x="161655" y="914400"/>
            <a:ext cx="8829945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914400" algn="l"/>
              </a:tabLst>
            </a:pPr>
            <a:r>
              <a:rPr kumimoji="0" lang="en-US" altLang="ja-JP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MS Mincho" pitchFamily="49" charset="-128"/>
                <a:cs typeface="Times New Roman" pitchFamily="18" charset="0"/>
              </a:rPr>
              <a:t>Which of the following is true?</a:t>
            </a:r>
            <a:endParaRPr kumimoji="0" lang="en-US" altLang="ja-JP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itchFamily="18" charset="0"/>
              <a:cs typeface="Arial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lphaUcParenR"/>
              <a:tabLst>
                <a:tab pos="914400" algn="l"/>
              </a:tabLst>
            </a:pPr>
            <a:r>
              <a:rPr kumimoji="0" lang="en-US" altLang="ja-JP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MS Mincho" pitchFamily="49" charset="-128"/>
                <a:cs typeface="Times New Roman" pitchFamily="18" charset="0"/>
              </a:rPr>
              <a:t>The utilization of machine A is at least 80%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lphaUcParenR"/>
              <a:tabLst>
                <a:tab pos="914400" algn="l"/>
              </a:tabLst>
            </a:pPr>
            <a:r>
              <a:rPr kumimoji="0" lang="en-US" altLang="ja-JP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MS Mincho" pitchFamily="49" charset="-128"/>
                <a:cs typeface="Times New Roman" pitchFamily="18" charset="0"/>
              </a:rPr>
              <a:t>The utilization of machine B at least about </a:t>
            </a:r>
            <a:r>
              <a:rPr lang="en-US" altLang="ja-JP" sz="2400" dirty="0" smtClean="0">
                <a:latin typeface="Book Antiqua" pitchFamily="18" charset="0"/>
                <a:ea typeface="MS Mincho" pitchFamily="49" charset="-128"/>
                <a:cs typeface="Times New Roman" pitchFamily="18" charset="0"/>
              </a:rPr>
              <a:t>66</a:t>
            </a:r>
            <a:r>
              <a:rPr kumimoji="0" lang="en-US" altLang="ja-JP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MS Mincho" pitchFamily="49" charset="-128"/>
                <a:cs typeface="Times New Roman" pitchFamily="18" charset="0"/>
              </a:rPr>
              <a:t>%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lphaUcParenR"/>
              <a:tabLst>
                <a:tab pos="914400" algn="l"/>
              </a:tabLst>
            </a:pPr>
            <a:r>
              <a:rPr kumimoji="0" lang="en-US" altLang="ja-JP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MS Mincho" pitchFamily="49" charset="-128"/>
                <a:cs typeface="Times New Roman" pitchFamily="18" charset="0"/>
              </a:rPr>
              <a:t>The utilization of machine D is at least 50%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lphaUcParenR"/>
              <a:tabLst>
                <a:tab pos="914400" algn="l"/>
              </a:tabLst>
            </a:pPr>
            <a:r>
              <a:rPr kumimoji="0" lang="en-US" altLang="ja-JP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MS Mincho" pitchFamily="49" charset="-128"/>
                <a:cs typeface="Times New Roman" pitchFamily="18" charset="0"/>
              </a:rPr>
              <a:t>The utilization of machine C is at most about 72%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lphaUcParenR"/>
              <a:tabLst>
                <a:tab pos="914400" algn="l"/>
              </a:tabLst>
            </a:pPr>
            <a:r>
              <a:rPr kumimoji="0" lang="en-US" altLang="ja-JP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MS Mincho" pitchFamily="49" charset="-128"/>
                <a:cs typeface="Times New Roman" pitchFamily="18" charset="0"/>
              </a:rPr>
              <a:t>All of the above. </a:t>
            </a:r>
            <a:endParaRPr kumimoji="0" lang="en-US" altLang="ja-JP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itchFamily="18" charset="0"/>
              <a:cs typeface="Arial" pitchFamily="34" charset="0"/>
            </a:endParaRPr>
          </a:p>
        </p:txBody>
      </p:sp>
      <p:sp>
        <p:nvSpPr>
          <p:cNvPr id="8" name="Rectangle 23"/>
          <p:cNvSpPr>
            <a:spLocks noChangeArrowheads="1"/>
          </p:cNvSpPr>
          <p:nvPr/>
        </p:nvSpPr>
        <p:spPr bwMode="auto">
          <a:xfrm>
            <a:off x="176081" y="3207603"/>
            <a:ext cx="851071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hangingPunct="0">
              <a:tabLst>
                <a:tab pos="914400" algn="l"/>
              </a:tabLst>
            </a:pPr>
            <a:r>
              <a:rPr kumimoji="0" lang="en-US" altLang="ja-JP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MS Mincho" pitchFamily="49" charset="-128"/>
                <a:cs typeface="Times New Roman" pitchFamily="18" charset="0"/>
              </a:rPr>
              <a:t>We</a:t>
            </a:r>
            <a:r>
              <a:rPr kumimoji="0" lang="en-US" altLang="ja-JP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MS Mincho" pitchFamily="49" charset="-128"/>
                <a:cs typeface="Times New Roman" pitchFamily="18" charset="0"/>
              </a:rPr>
              <a:t> can produce at most 90 X and Y. We may produce all combinations from 50 X and 40 Y </a:t>
            </a:r>
            <a:r>
              <a:rPr lang="en-US" altLang="ja-JP" sz="2400" dirty="0">
                <a:latin typeface="Book Antiqua" pitchFamily="18" charset="0"/>
                <a:ea typeface="MS Mincho" pitchFamily="49" charset="-128"/>
                <a:cs typeface="Times New Roman" pitchFamily="18" charset="0"/>
              </a:rPr>
              <a:t>to </a:t>
            </a:r>
            <a:r>
              <a:rPr lang="en-US" altLang="ja-JP" sz="2400" dirty="0" smtClean="0">
                <a:latin typeface="Book Antiqua" pitchFamily="18" charset="0"/>
                <a:ea typeface="MS Mincho" pitchFamily="49" charset="-128"/>
                <a:cs typeface="Times New Roman" pitchFamily="18" charset="0"/>
              </a:rPr>
              <a:t>40 X  </a:t>
            </a:r>
            <a:r>
              <a:rPr lang="en-US" altLang="ja-JP" sz="2400" dirty="0">
                <a:latin typeface="Book Antiqua" pitchFamily="18" charset="0"/>
                <a:ea typeface="MS Mincho" pitchFamily="49" charset="-128"/>
                <a:cs typeface="Times New Roman" pitchFamily="18" charset="0"/>
              </a:rPr>
              <a:t>and </a:t>
            </a:r>
            <a:r>
              <a:rPr lang="en-US" altLang="ja-JP" sz="2400" dirty="0" smtClean="0">
                <a:latin typeface="Book Antiqua" pitchFamily="18" charset="0"/>
                <a:ea typeface="MS Mincho" pitchFamily="49" charset="-128"/>
                <a:cs typeface="Times New Roman" pitchFamily="18" charset="0"/>
              </a:rPr>
              <a:t>50Y</a:t>
            </a:r>
            <a:endParaRPr kumimoji="0" lang="en-US" altLang="ja-JP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itchFamily="18" charset="0"/>
              <a:ea typeface="MS Mincho" pitchFamily="49" charset="-128"/>
              <a:cs typeface="Times New Roman" pitchFamily="18" charset="0"/>
            </a:endParaRPr>
          </a:p>
        </p:txBody>
      </p:sp>
      <p:sp>
        <p:nvSpPr>
          <p:cNvPr id="9" name="Rectangle 23"/>
          <p:cNvSpPr>
            <a:spLocks noChangeArrowheads="1"/>
          </p:cNvSpPr>
          <p:nvPr/>
        </p:nvSpPr>
        <p:spPr bwMode="auto">
          <a:xfrm>
            <a:off x="152400" y="4602540"/>
            <a:ext cx="6400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lphaUcParenR"/>
              <a:tabLst>
                <a:tab pos="914400" algn="l"/>
              </a:tabLst>
            </a:pPr>
            <a:r>
              <a:rPr kumimoji="0" lang="en-US" altLang="ja-JP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MS Mincho" pitchFamily="49" charset="-128"/>
                <a:cs typeface="Times New Roman" pitchFamily="18" charset="0"/>
              </a:rPr>
              <a:t>We produce at least 40 X: 40/50 = 80%</a:t>
            </a:r>
          </a:p>
          <a:p>
            <a:pPr marL="457200" indent="-457200" eaLnBrk="0" hangingPunct="0">
              <a:buFontTx/>
              <a:buAutoNum type="alphaUcParenR"/>
              <a:tabLst>
                <a:tab pos="914400" algn="l"/>
              </a:tabLst>
            </a:pPr>
            <a:r>
              <a:rPr lang="en-US" altLang="ja-JP" sz="2400" dirty="0" smtClean="0">
                <a:latin typeface="Book Antiqua" pitchFamily="18" charset="0"/>
                <a:ea typeface="MS Mincho" pitchFamily="49" charset="-128"/>
                <a:cs typeface="Times New Roman" pitchFamily="18" charset="0"/>
              </a:rPr>
              <a:t>We produce at least 40 X: 40/60 = 66.67%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lphaUcParenR"/>
              <a:tabLst>
                <a:tab pos="914400" algn="l"/>
              </a:tabLst>
            </a:pPr>
            <a:r>
              <a:rPr lang="en-US" altLang="ja-JP" sz="2400" dirty="0" smtClean="0">
                <a:latin typeface="Book Antiqua" pitchFamily="18" charset="0"/>
                <a:ea typeface="MS Mincho" pitchFamily="49" charset="-128"/>
                <a:cs typeface="Times New Roman" pitchFamily="18" charset="0"/>
              </a:rPr>
              <a:t>4</a:t>
            </a:r>
            <a:r>
              <a:rPr kumimoji="0" lang="en-US" altLang="ja-JP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MS Mincho" pitchFamily="49" charset="-128"/>
                <a:cs typeface="Times New Roman" pitchFamily="18" charset="0"/>
              </a:rPr>
              <a:t>0/80 = 50%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lphaUcParenR"/>
              <a:tabLst>
                <a:tab pos="914400" algn="l"/>
              </a:tabLst>
            </a:pPr>
            <a:r>
              <a:rPr kumimoji="0" lang="en-US" altLang="ja-JP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MS Mincho" pitchFamily="49" charset="-128"/>
                <a:cs typeface="Times New Roman" pitchFamily="18" charset="0"/>
              </a:rPr>
              <a:t>50/70 =  71.43%</a:t>
            </a:r>
          </a:p>
        </p:txBody>
      </p:sp>
      <p:sp>
        <p:nvSpPr>
          <p:cNvPr id="7" name="Oval 15"/>
          <p:cNvSpPr>
            <a:spLocks noChangeArrowheads="1"/>
          </p:cNvSpPr>
          <p:nvPr/>
        </p:nvSpPr>
        <p:spPr bwMode="auto">
          <a:xfrm>
            <a:off x="7837024" y="4038600"/>
            <a:ext cx="707403" cy="706617"/>
          </a:xfrm>
          <a:prstGeom prst="ellipse">
            <a:avLst/>
          </a:prstGeom>
          <a:solidFill>
            <a:srgbClr val="FFFFFF"/>
          </a:solidFill>
          <a:ln w="28575">
            <a:solidFill>
              <a:srgbClr val="1A1A70"/>
            </a:solidFill>
            <a:round/>
            <a:headEnd/>
            <a:tailEnd/>
          </a:ln>
        </p:spPr>
        <p:txBody>
          <a:bodyPr vert="horz" wrap="square" lIns="36000" tIns="36000" rIns="54000" bIns="360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MS Mincho" pitchFamily="49" charset="-128"/>
                <a:cs typeface="Times New Roman" pitchFamily="18" charset="0"/>
              </a:rPr>
              <a:t>B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600" dirty="0" smtClean="0">
                <a:latin typeface="Book Antiqua" pitchFamily="18" charset="0"/>
                <a:ea typeface="MS Mincho" pitchFamily="49" charset="-128"/>
                <a:cs typeface="Times New Roman" pitchFamily="18" charset="0"/>
              </a:rPr>
              <a:t>60</a:t>
            </a:r>
            <a:endParaRPr kumimoji="0" lang="en-US" altLang="ja-JP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itchFamily="18" charset="0"/>
              <a:cs typeface="Arial" pitchFamily="34" charset="0"/>
            </a:endParaRPr>
          </a:p>
        </p:txBody>
      </p:sp>
      <p:sp>
        <p:nvSpPr>
          <p:cNvPr id="10" name="Oval 14"/>
          <p:cNvSpPr>
            <a:spLocks noChangeArrowheads="1"/>
          </p:cNvSpPr>
          <p:nvPr/>
        </p:nvSpPr>
        <p:spPr bwMode="auto">
          <a:xfrm>
            <a:off x="5988635" y="4046621"/>
            <a:ext cx="707403" cy="719979"/>
          </a:xfrm>
          <a:prstGeom prst="ellipse">
            <a:avLst/>
          </a:prstGeom>
          <a:solidFill>
            <a:srgbClr val="FFFFFF"/>
          </a:solidFill>
          <a:ln w="28575">
            <a:solidFill>
              <a:srgbClr val="1A1A70"/>
            </a:solidFill>
            <a:round/>
            <a:headEnd/>
            <a:tailEnd/>
          </a:ln>
        </p:spPr>
        <p:txBody>
          <a:bodyPr vert="horz" wrap="square" lIns="18000" tIns="45720" rIns="1800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MS Mincho" pitchFamily="49" charset="-128"/>
                <a:cs typeface="Times New Roman" pitchFamily="18" charset="0"/>
              </a:rPr>
              <a:t>A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MS Mincho" pitchFamily="49" charset="-128"/>
                <a:cs typeface="Times New Roman" pitchFamily="18" charset="0"/>
              </a:rPr>
              <a:t>50</a:t>
            </a:r>
            <a:endParaRPr kumimoji="0" lang="en-US" altLang="ja-JP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itchFamily="18" charset="0"/>
              <a:cs typeface="Arial" pitchFamily="34" charset="0"/>
            </a:endParaRPr>
          </a:p>
        </p:txBody>
      </p:sp>
      <p:sp>
        <p:nvSpPr>
          <p:cNvPr id="11" name="Oval 13"/>
          <p:cNvSpPr>
            <a:spLocks noChangeArrowheads="1"/>
          </p:cNvSpPr>
          <p:nvPr/>
        </p:nvSpPr>
        <p:spPr bwMode="auto">
          <a:xfrm>
            <a:off x="7838573" y="5500445"/>
            <a:ext cx="707403" cy="706617"/>
          </a:xfrm>
          <a:prstGeom prst="ellipse">
            <a:avLst/>
          </a:prstGeom>
          <a:solidFill>
            <a:srgbClr val="FFFFFF"/>
          </a:solidFill>
          <a:ln w="28575">
            <a:solidFill>
              <a:srgbClr val="1A1A70"/>
            </a:solidFill>
            <a:round/>
            <a:headEnd/>
            <a:tailEnd/>
          </a:ln>
        </p:spPr>
        <p:txBody>
          <a:bodyPr vert="horz" wrap="square" lIns="91440" tIns="45720" rIns="91440" bIns="10800" numCol="1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en-US" altLang="ja-JP" sz="1600" dirty="0">
                <a:latin typeface="Book Antiqua" pitchFamily="18" charset="0"/>
                <a:ea typeface="MS Mincho" pitchFamily="49" charset="-128"/>
                <a:cs typeface="Times New Roman" pitchFamily="18" charset="0"/>
              </a:rPr>
              <a:t>D </a:t>
            </a:r>
            <a:r>
              <a:rPr lang="en-US" altLang="ja-JP" sz="1600" dirty="0" smtClean="0">
                <a:latin typeface="Book Antiqua" pitchFamily="18" charset="0"/>
                <a:ea typeface="MS Mincho" pitchFamily="49" charset="-128"/>
                <a:cs typeface="Times New Roman" pitchFamily="18" charset="0"/>
              </a:rPr>
              <a:t>80</a:t>
            </a:r>
            <a:endParaRPr lang="en-US" altLang="ja-JP" sz="1600" dirty="0">
              <a:latin typeface="Book Antiqua" pitchFamily="18" charset="0"/>
              <a:ea typeface="MS Mincho" pitchFamily="49" charset="-128"/>
              <a:cs typeface="Times New Roman" pitchFamily="18" charset="0"/>
            </a:endParaRPr>
          </a:p>
        </p:txBody>
      </p:sp>
      <p:sp>
        <p:nvSpPr>
          <p:cNvPr id="12" name="Oval 11"/>
          <p:cNvSpPr>
            <a:spLocks noChangeArrowheads="1"/>
          </p:cNvSpPr>
          <p:nvPr/>
        </p:nvSpPr>
        <p:spPr bwMode="auto">
          <a:xfrm>
            <a:off x="5988634" y="5500446"/>
            <a:ext cx="707403" cy="706617"/>
          </a:xfrm>
          <a:prstGeom prst="ellipse">
            <a:avLst/>
          </a:prstGeom>
          <a:solidFill>
            <a:srgbClr val="FFFFFF"/>
          </a:solidFill>
          <a:ln w="28575">
            <a:solidFill>
              <a:srgbClr val="1A1A70"/>
            </a:solidFill>
            <a:round/>
            <a:headEnd/>
            <a:tailEnd/>
          </a:ln>
        </p:spPr>
        <p:txBody>
          <a:bodyPr vert="horz" wrap="square" lIns="54000" tIns="36000" rIns="5400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ja-JP" sz="1600" dirty="0">
                <a:latin typeface="Book Antiqua" pitchFamily="18" charset="0"/>
                <a:ea typeface="MS Mincho" pitchFamily="49" charset="-128"/>
                <a:cs typeface="Times New Roman" pitchFamily="18" charset="0"/>
              </a:rPr>
              <a:t>C </a:t>
            </a:r>
            <a:r>
              <a:rPr lang="en-US" altLang="ja-JP" sz="1600" dirty="0" smtClean="0">
                <a:latin typeface="Book Antiqua" pitchFamily="18" charset="0"/>
                <a:ea typeface="MS Mincho" pitchFamily="49" charset="-128"/>
                <a:cs typeface="Times New Roman" pitchFamily="18" charset="0"/>
              </a:rPr>
              <a:t>70</a:t>
            </a:r>
            <a:endParaRPr lang="en-US" altLang="ja-JP" sz="1600" dirty="0">
              <a:latin typeface="Book Antiqua" pitchFamily="18" charset="0"/>
              <a:ea typeface="MS Mincho" pitchFamily="49" charset="-128"/>
              <a:cs typeface="Times New Roman" pitchFamily="18" charset="0"/>
            </a:endParaRPr>
          </a:p>
        </p:txBody>
      </p:sp>
      <p:sp>
        <p:nvSpPr>
          <p:cNvPr id="13" name="Oval 11"/>
          <p:cNvSpPr>
            <a:spLocks noChangeArrowheads="1"/>
          </p:cNvSpPr>
          <p:nvPr/>
        </p:nvSpPr>
        <p:spPr bwMode="auto">
          <a:xfrm>
            <a:off x="6864934" y="4793828"/>
            <a:ext cx="707403" cy="706617"/>
          </a:xfrm>
          <a:prstGeom prst="ellipse">
            <a:avLst/>
          </a:prstGeom>
          <a:solidFill>
            <a:srgbClr val="FFFFFF"/>
          </a:solidFill>
          <a:ln w="28575">
            <a:solidFill>
              <a:srgbClr val="1A1A70"/>
            </a:solidFill>
            <a:round/>
            <a:headEnd/>
            <a:tailEnd/>
          </a:ln>
        </p:spPr>
        <p:txBody>
          <a:bodyPr vert="horz" wrap="square" lIns="91440" tIns="45720" rIns="91440" bIns="10800" numCol="1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en-US" altLang="ja-JP" sz="1600" dirty="0" smtClean="0">
                <a:latin typeface="Book Antiqua" pitchFamily="18" charset="0"/>
                <a:ea typeface="MS Mincho" pitchFamily="49" charset="-128"/>
                <a:cs typeface="Times New Roman" pitchFamily="18" charset="0"/>
              </a:rPr>
              <a:t>J</a:t>
            </a:r>
            <a:endParaRPr lang="en-US" altLang="ja-JP" sz="1600" dirty="0">
              <a:latin typeface="Book Antiqua" pitchFamily="18" charset="0"/>
              <a:ea typeface="MS Mincho" pitchFamily="49" charset="-128"/>
              <a:cs typeface="Times New Roman" pitchFamily="18" charset="0"/>
            </a:endParaRPr>
          </a:p>
          <a:p>
            <a:pPr algn="ctr" eaLnBrk="1" hangingPunct="1"/>
            <a:r>
              <a:rPr lang="en-US" altLang="ja-JP" sz="1600" dirty="0">
                <a:latin typeface="Book Antiqua" pitchFamily="18" charset="0"/>
                <a:ea typeface="MS Mincho" pitchFamily="49" charset="-128"/>
                <a:cs typeface="Times New Roman" pitchFamily="18" charset="0"/>
              </a:rPr>
              <a:t>90</a:t>
            </a:r>
          </a:p>
        </p:txBody>
      </p:sp>
      <p:sp>
        <p:nvSpPr>
          <p:cNvPr id="14" name="Line 10"/>
          <p:cNvSpPr>
            <a:spLocks noChangeShapeType="1"/>
          </p:cNvSpPr>
          <p:nvPr/>
        </p:nvSpPr>
        <p:spPr bwMode="auto">
          <a:xfrm>
            <a:off x="6680787" y="4614887"/>
            <a:ext cx="271461" cy="260583"/>
          </a:xfrm>
          <a:prstGeom prst="line">
            <a:avLst/>
          </a:prstGeom>
          <a:noFill/>
          <a:ln w="28575">
            <a:solidFill>
              <a:srgbClr val="00B05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>
              <a:latin typeface="Book Antiqua" pitchFamily="18" charset="0"/>
            </a:endParaRPr>
          </a:p>
        </p:txBody>
      </p:sp>
      <p:sp>
        <p:nvSpPr>
          <p:cNvPr id="15" name="Line 10"/>
          <p:cNvSpPr>
            <a:spLocks noChangeShapeType="1"/>
          </p:cNvSpPr>
          <p:nvPr/>
        </p:nvSpPr>
        <p:spPr bwMode="auto">
          <a:xfrm>
            <a:off x="7569725" y="5380051"/>
            <a:ext cx="271461" cy="26058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>
              <a:latin typeface="Book Antiqua" pitchFamily="18" charset="0"/>
            </a:endParaRPr>
          </a:p>
        </p:txBody>
      </p:sp>
      <p:sp>
        <p:nvSpPr>
          <p:cNvPr id="16" name="Line 10"/>
          <p:cNvSpPr>
            <a:spLocks noChangeShapeType="1"/>
          </p:cNvSpPr>
          <p:nvPr/>
        </p:nvSpPr>
        <p:spPr bwMode="auto">
          <a:xfrm flipV="1">
            <a:off x="6696037" y="5427590"/>
            <a:ext cx="264967" cy="21304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>
              <a:latin typeface="Book Antiqua" pitchFamily="18" charset="0"/>
            </a:endParaRPr>
          </a:p>
        </p:txBody>
      </p:sp>
      <p:sp>
        <p:nvSpPr>
          <p:cNvPr id="17" name="Line 10"/>
          <p:cNvSpPr>
            <a:spLocks noChangeShapeType="1"/>
          </p:cNvSpPr>
          <p:nvPr/>
        </p:nvSpPr>
        <p:spPr bwMode="auto">
          <a:xfrm flipV="1">
            <a:off x="7588252" y="4641387"/>
            <a:ext cx="264967" cy="213043"/>
          </a:xfrm>
          <a:prstGeom prst="line">
            <a:avLst/>
          </a:prstGeom>
          <a:noFill/>
          <a:ln w="28575">
            <a:solidFill>
              <a:srgbClr val="00B05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>
              <a:latin typeface="Book Antiqua" pitchFamily="18" charset="0"/>
            </a:endParaRPr>
          </a:p>
        </p:txBody>
      </p:sp>
      <p:sp>
        <p:nvSpPr>
          <p:cNvPr id="18" name="Line 10"/>
          <p:cNvSpPr>
            <a:spLocks noChangeShapeType="1"/>
          </p:cNvSpPr>
          <p:nvPr/>
        </p:nvSpPr>
        <p:spPr bwMode="auto">
          <a:xfrm>
            <a:off x="5478448" y="4435146"/>
            <a:ext cx="424442" cy="786"/>
          </a:xfrm>
          <a:prstGeom prst="line">
            <a:avLst/>
          </a:prstGeom>
          <a:noFill/>
          <a:ln w="28575">
            <a:solidFill>
              <a:srgbClr val="00B05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>
              <a:latin typeface="Book Antiqua" pitchFamily="18" charset="0"/>
            </a:endParaRPr>
          </a:p>
        </p:txBody>
      </p:sp>
      <p:sp>
        <p:nvSpPr>
          <p:cNvPr id="19" name="Line 8"/>
          <p:cNvSpPr>
            <a:spLocks noChangeShapeType="1"/>
          </p:cNvSpPr>
          <p:nvPr/>
        </p:nvSpPr>
        <p:spPr bwMode="auto">
          <a:xfrm flipV="1">
            <a:off x="5571742" y="5930238"/>
            <a:ext cx="360687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>
              <a:latin typeface="Book Antiqua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249784" y="4265869"/>
            <a:ext cx="354927" cy="3490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B050"/>
                </a:solidFill>
                <a:latin typeface="Book Antiqua" pitchFamily="18" charset="0"/>
                <a:ea typeface="MS Mincho" pitchFamily="49" charset="-128"/>
                <a:cs typeface="Times New Roman" pitchFamily="18" charset="0"/>
              </a:rPr>
              <a:t>X</a:t>
            </a:r>
            <a:endParaRPr lang="en-US" sz="1600" b="1" dirty="0">
              <a:solidFill>
                <a:srgbClr val="00B050"/>
              </a:solidFill>
              <a:latin typeface="Book Antiqua" pitchFamily="18" charset="0"/>
              <a:ea typeface="MS Mincho" pitchFamily="49" charset="-128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281315" y="5760961"/>
            <a:ext cx="3474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  <a:latin typeface="Book Antiqua" pitchFamily="18" charset="0"/>
                <a:ea typeface="MS Mincho" pitchFamily="49" charset="-128"/>
                <a:cs typeface="Times New Roman" pitchFamily="18" charset="0"/>
              </a:rPr>
              <a:t>Y</a:t>
            </a:r>
            <a:endParaRPr lang="en-US" sz="1600" b="1" dirty="0">
              <a:solidFill>
                <a:srgbClr val="FF0000"/>
              </a:solidFill>
              <a:latin typeface="Book Antiqua" pitchFamily="18" charset="0"/>
              <a:ea typeface="MS Mincho" pitchFamily="49" charset="-128"/>
              <a:cs typeface="Times New Roman" pitchFamily="18" charset="0"/>
            </a:endParaRPr>
          </a:p>
        </p:txBody>
      </p:sp>
      <p:sp>
        <p:nvSpPr>
          <p:cNvPr id="22" name="Line 10"/>
          <p:cNvSpPr>
            <a:spLocks noChangeShapeType="1"/>
          </p:cNvSpPr>
          <p:nvPr/>
        </p:nvSpPr>
        <p:spPr bwMode="auto">
          <a:xfrm>
            <a:off x="8643358" y="4330038"/>
            <a:ext cx="424442" cy="786"/>
          </a:xfrm>
          <a:prstGeom prst="line">
            <a:avLst/>
          </a:prstGeom>
          <a:noFill/>
          <a:ln w="28575">
            <a:solidFill>
              <a:srgbClr val="00B05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>
              <a:latin typeface="Book Antiqua" pitchFamily="18" charset="0"/>
            </a:endParaRPr>
          </a:p>
        </p:txBody>
      </p:sp>
      <p:sp>
        <p:nvSpPr>
          <p:cNvPr id="23" name="Line 8"/>
          <p:cNvSpPr>
            <a:spLocks noChangeShapeType="1"/>
          </p:cNvSpPr>
          <p:nvPr/>
        </p:nvSpPr>
        <p:spPr bwMode="auto">
          <a:xfrm flipV="1">
            <a:off x="8620887" y="5825130"/>
            <a:ext cx="360687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980338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" dur="500" fill="hold"/>
                                        <p:tgtEl>
                                          <p:spTgt spid="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32" dur="500" fill="hold"/>
                                        <p:tgtEl>
                                          <p:spTgt spid="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9" grpId="0" build="p" bldLvl="2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" y="914400"/>
            <a:ext cx="9128760" cy="55626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Kristen </a:t>
            </a:r>
            <a:r>
              <a:rPr lang="en-US" dirty="0"/>
              <a:t>and her roommate are in the business of baking custom cookies. As soon as she receives an order by phone, </a:t>
            </a:r>
            <a:r>
              <a:rPr lang="en-US" b="1" dirty="0">
                <a:solidFill>
                  <a:srgbClr val="FF0000"/>
                </a:solidFill>
              </a:rPr>
              <a:t>Kristen washes the bowl and mixes dough </a:t>
            </a:r>
            <a:r>
              <a:rPr lang="en-US" dirty="0"/>
              <a:t>according to the customer's order - activities that take a </a:t>
            </a:r>
            <a:r>
              <a:rPr lang="en-US" b="1" dirty="0">
                <a:solidFill>
                  <a:srgbClr val="FF0000"/>
                </a:solidFill>
              </a:rPr>
              <a:t>total of 6 minutes</a:t>
            </a:r>
            <a:r>
              <a:rPr lang="en-US" dirty="0"/>
              <a:t>. She then </a:t>
            </a:r>
            <a:r>
              <a:rPr lang="en-US" b="1" dirty="0">
                <a:solidFill>
                  <a:srgbClr val="FF0000"/>
                </a:solidFill>
              </a:rPr>
              <a:t>spoons the dough onto a tray</a:t>
            </a:r>
            <a:r>
              <a:rPr lang="en-US" dirty="0"/>
              <a:t> that holds one dozen cookies (</a:t>
            </a:r>
            <a:r>
              <a:rPr lang="en-US" b="1" dirty="0">
                <a:solidFill>
                  <a:srgbClr val="FF0000"/>
                </a:solidFill>
              </a:rPr>
              <a:t>2 minutes</a:t>
            </a:r>
            <a:r>
              <a:rPr lang="en-US" dirty="0"/>
              <a:t>). Her </a:t>
            </a:r>
            <a:r>
              <a:rPr lang="en-US" b="1" dirty="0">
                <a:solidFill>
                  <a:srgbClr val="00B050"/>
                </a:solidFill>
              </a:rPr>
              <a:t>roommate</a:t>
            </a:r>
            <a:r>
              <a:rPr lang="en-US" dirty="0"/>
              <a:t> then takes </a:t>
            </a:r>
            <a:r>
              <a:rPr lang="en-US" b="1" dirty="0">
                <a:solidFill>
                  <a:srgbClr val="00B050"/>
                </a:solidFill>
              </a:rPr>
              <a:t>1 minute to set the </a:t>
            </a:r>
            <a:r>
              <a:rPr lang="en-US" b="1" dirty="0">
                <a:solidFill>
                  <a:srgbClr val="0070C0"/>
                </a:solidFill>
              </a:rPr>
              <a:t>oven</a:t>
            </a:r>
            <a:r>
              <a:rPr lang="en-US" b="1" dirty="0">
                <a:solidFill>
                  <a:srgbClr val="00B050"/>
                </a:solidFill>
              </a:rPr>
              <a:t> and place the tray in it.</a:t>
            </a:r>
            <a:r>
              <a:rPr lang="en-US" dirty="0"/>
              <a:t> Cookies are </a:t>
            </a:r>
            <a:r>
              <a:rPr lang="en-US" b="1" dirty="0">
                <a:solidFill>
                  <a:srgbClr val="0070C0"/>
                </a:solidFill>
              </a:rPr>
              <a:t>baked in the oven for 9 min</a:t>
            </a:r>
            <a:r>
              <a:rPr lang="en-US" dirty="0">
                <a:solidFill>
                  <a:srgbClr val="0070C0"/>
                </a:solidFill>
              </a:rPr>
              <a:t>utes </a:t>
            </a:r>
            <a:r>
              <a:rPr lang="en-US" dirty="0"/>
              <a:t>and allowed to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cool outside for 5 minutes</a:t>
            </a:r>
            <a:r>
              <a:rPr lang="en-US" dirty="0"/>
              <a:t>. The </a:t>
            </a:r>
            <a:r>
              <a:rPr lang="en-US" b="1" dirty="0">
                <a:solidFill>
                  <a:srgbClr val="00B050"/>
                </a:solidFill>
              </a:rPr>
              <a:t>roommate then boxes the cookies (2 minutes) </a:t>
            </a:r>
            <a:r>
              <a:rPr lang="en-US" dirty="0"/>
              <a:t>and collects </a:t>
            </a:r>
            <a:r>
              <a:rPr lang="en-US" b="1" dirty="0">
                <a:solidFill>
                  <a:srgbClr val="00B050"/>
                </a:solidFill>
              </a:rPr>
              <a:t>payment from the customer (1 minute</a:t>
            </a:r>
            <a:r>
              <a:rPr lang="en-US" b="1" dirty="0" smtClean="0">
                <a:solidFill>
                  <a:srgbClr val="00B050"/>
                </a:solidFill>
              </a:rPr>
              <a:t>).</a:t>
            </a:r>
            <a:r>
              <a:rPr lang="en-US" dirty="0"/>
              <a:t> Determine the unit load on the three resources in the process – Kristen, her roommate and the oven. Assuming that all three resources are available 8 hours a day 100% of the </a:t>
            </a:r>
            <a:r>
              <a:rPr lang="en-US" dirty="0" smtClean="0"/>
              <a:t>time. </a:t>
            </a:r>
            <a:endParaRPr lang="en-US" dirty="0"/>
          </a:p>
          <a:p>
            <a:pPr marL="0" indent="0">
              <a:buNone/>
            </a:pPr>
            <a:r>
              <a:rPr lang="en-US" b="1" dirty="0" smtClean="0">
                <a:solidFill>
                  <a:srgbClr val="00B050"/>
                </a:solidFill>
              </a:rPr>
              <a:t>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" y="0"/>
            <a:ext cx="9144000" cy="838200"/>
          </a:xfrm>
        </p:spPr>
        <p:txBody>
          <a:bodyPr/>
          <a:lstStyle/>
          <a:p>
            <a:r>
              <a:rPr lang="en-US" dirty="0" smtClean="0"/>
              <a:t>Problem 3:  Problem 5.2 book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79902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304800" y="1066803"/>
            <a:ext cx="1066801" cy="830997"/>
          </a:xfrm>
          <a:prstGeom prst="rect">
            <a:avLst/>
          </a:prstGeom>
          <a:solidFill>
            <a:srgbClr val="D519B1"/>
          </a:solidFill>
          <a:ln w="571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2400" dirty="0">
                <a:latin typeface="Book Antiqua" panose="02040602050305030304" pitchFamily="18" charset="0"/>
              </a:rPr>
              <a:t>Take</a:t>
            </a:r>
          </a:p>
          <a:p>
            <a:pPr algn="ctr">
              <a:spcBef>
                <a:spcPts val="0"/>
              </a:spcBef>
            </a:pPr>
            <a:r>
              <a:rPr lang="en-US" sz="2400" dirty="0" smtClean="0">
                <a:latin typeface="Book Antiqua" panose="02040602050305030304" pitchFamily="18" charset="0"/>
              </a:rPr>
              <a:t>Order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1524001" y="1066803"/>
            <a:ext cx="952500" cy="830997"/>
          </a:xfrm>
          <a:prstGeom prst="rect">
            <a:avLst/>
          </a:prstGeom>
          <a:solidFill>
            <a:srgbClr val="D519B1"/>
          </a:solidFill>
          <a:ln w="571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defPPr>
              <a:defRPr lang="en-US"/>
            </a:defPPr>
            <a:lvl1pPr>
              <a:spcBef>
                <a:spcPts val="0"/>
              </a:spcBef>
              <a:defRPr sz="2400">
                <a:latin typeface="Book Antiqua" panose="02040602050305030304" pitchFamily="18" charset="0"/>
              </a:defRPr>
            </a:lvl1pPr>
          </a:lstStyle>
          <a:p>
            <a:pPr algn="ctr"/>
            <a:r>
              <a:rPr lang="en-US" dirty="0" err="1"/>
              <a:t>W</a:t>
            </a:r>
            <a:r>
              <a:rPr lang="en-US" dirty="0" err="1" smtClean="0"/>
              <a:t>ashMix</a:t>
            </a:r>
            <a:r>
              <a:rPr lang="en-US" dirty="0" smtClean="0"/>
              <a:t> </a:t>
            </a:r>
            <a:r>
              <a:rPr lang="en-US" dirty="0"/>
              <a:t>6 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2590801" y="1066803"/>
            <a:ext cx="1078498" cy="830997"/>
          </a:xfrm>
          <a:prstGeom prst="rect">
            <a:avLst/>
          </a:prstGeom>
          <a:solidFill>
            <a:srgbClr val="D519B1"/>
          </a:solidFill>
          <a:ln w="571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defPPr>
              <a:defRPr lang="en-US"/>
            </a:defPPr>
            <a:lvl1pPr>
              <a:spcBef>
                <a:spcPts val="0"/>
              </a:spcBef>
              <a:defRPr sz="2400">
                <a:latin typeface="Book Antiqua" panose="02040602050305030304" pitchFamily="18" charset="0"/>
              </a:defRPr>
            </a:lvl1pPr>
          </a:lstStyle>
          <a:p>
            <a:pPr algn="ctr"/>
            <a:r>
              <a:rPr lang="en-US" dirty="0"/>
              <a:t>Spoon</a:t>
            </a:r>
          </a:p>
          <a:p>
            <a:pPr algn="ctr"/>
            <a:r>
              <a:rPr lang="en-US" dirty="0"/>
              <a:t>2</a:t>
            </a: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3810000" y="1066803"/>
            <a:ext cx="845661" cy="830997"/>
          </a:xfrm>
          <a:prstGeom prst="rect">
            <a:avLst/>
          </a:prstGeom>
          <a:solidFill>
            <a:srgbClr val="00B050"/>
          </a:solidFill>
          <a:ln w="571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defPPr>
              <a:defRPr lang="en-US"/>
            </a:defPPr>
            <a:lvl1pPr algn="ctr">
              <a:spcBef>
                <a:spcPts val="0"/>
              </a:spcBef>
              <a:defRPr sz="2400">
                <a:latin typeface="Book Antiqua" panose="02040602050305030304" pitchFamily="18" charset="0"/>
              </a:defRPr>
            </a:lvl1pPr>
          </a:lstStyle>
          <a:p>
            <a:r>
              <a:rPr lang="en-US" dirty="0"/>
              <a:t>load</a:t>
            </a:r>
          </a:p>
          <a:p>
            <a:r>
              <a:rPr lang="en-US" dirty="0"/>
              <a:t>Set 1</a:t>
            </a: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7010400" y="1066801"/>
            <a:ext cx="848494" cy="830997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2400" dirty="0" smtClean="0">
                <a:latin typeface="Book Antiqua" panose="02040602050305030304" pitchFamily="18" charset="0"/>
              </a:rPr>
              <a:t>Cool</a:t>
            </a:r>
          </a:p>
          <a:p>
            <a:pPr algn="ctr">
              <a:spcBef>
                <a:spcPts val="0"/>
              </a:spcBef>
            </a:pPr>
            <a:r>
              <a:rPr lang="en-US" sz="2400" dirty="0" smtClean="0">
                <a:latin typeface="Book Antiqua" panose="02040602050305030304" pitchFamily="18" charset="0"/>
              </a:rPr>
              <a:t>5</a:t>
            </a:r>
            <a:endParaRPr lang="en-US" sz="2400" dirty="0">
              <a:latin typeface="Book Antiqua" panose="02040602050305030304" pitchFamily="18" charset="0"/>
            </a:endParaRP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4800600" y="1066803"/>
            <a:ext cx="914400" cy="830997"/>
          </a:xfrm>
          <a:prstGeom prst="rect">
            <a:avLst/>
          </a:prstGeom>
          <a:solidFill>
            <a:srgbClr val="0070C0"/>
          </a:solidFill>
          <a:ln w="571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2400" dirty="0" smtClean="0">
                <a:latin typeface="Book Antiqua" panose="02040602050305030304" pitchFamily="18" charset="0"/>
              </a:rPr>
              <a:t>Bake</a:t>
            </a:r>
          </a:p>
          <a:p>
            <a:pPr algn="ctr">
              <a:spcBef>
                <a:spcPts val="0"/>
              </a:spcBef>
            </a:pPr>
            <a:r>
              <a:rPr lang="en-US" sz="2400" dirty="0" smtClean="0">
                <a:latin typeface="Book Antiqua" panose="02040602050305030304" pitchFamily="18" charset="0"/>
              </a:rPr>
              <a:t>9</a:t>
            </a:r>
            <a:endParaRPr lang="en-US" sz="2400" dirty="0">
              <a:latin typeface="Book Antiqua" panose="02040602050305030304" pitchFamily="18" charset="0"/>
            </a:endParaRPr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5867400" y="1066802"/>
            <a:ext cx="983848" cy="830997"/>
          </a:xfrm>
          <a:prstGeom prst="rect">
            <a:avLst/>
          </a:prstGeom>
          <a:solidFill>
            <a:srgbClr val="00B050"/>
          </a:solidFill>
          <a:ln w="571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defPPr>
              <a:defRPr lang="en-US"/>
            </a:defPPr>
            <a:lvl1pPr algn="ctr">
              <a:spcBef>
                <a:spcPts val="0"/>
              </a:spcBef>
              <a:defRPr sz="2400">
                <a:latin typeface="Book Antiqua" panose="02040602050305030304" pitchFamily="18" charset="0"/>
              </a:defRPr>
            </a:lvl1pPr>
          </a:lstStyle>
          <a:p>
            <a:r>
              <a:rPr lang="en-US" dirty="0"/>
              <a:t>Un</a:t>
            </a:r>
          </a:p>
          <a:p>
            <a:r>
              <a:rPr lang="en-US" dirty="0"/>
              <a:t>load</a:t>
            </a:r>
          </a:p>
        </p:txBody>
      </p:sp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7999310" y="1066800"/>
            <a:ext cx="886594" cy="830997"/>
          </a:xfrm>
          <a:prstGeom prst="rect">
            <a:avLst/>
          </a:prstGeom>
          <a:solidFill>
            <a:srgbClr val="00B050"/>
          </a:solidFill>
          <a:ln w="571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defPPr>
              <a:defRPr lang="en-US"/>
            </a:defPPr>
            <a:lvl1pPr algn="ctr">
              <a:spcBef>
                <a:spcPts val="0"/>
              </a:spcBef>
              <a:defRPr sz="2400">
                <a:latin typeface="Book Antiqua" panose="02040602050305030304" pitchFamily="18" charset="0"/>
              </a:defRPr>
            </a:lvl1pPr>
          </a:lstStyle>
          <a:p>
            <a:r>
              <a:rPr lang="en-US" dirty="0"/>
              <a:t>Pack</a:t>
            </a:r>
          </a:p>
          <a:p>
            <a:r>
              <a:rPr lang="en-US" dirty="0"/>
              <a:t>2</a:t>
            </a:r>
          </a:p>
        </p:txBody>
      </p:sp>
      <p:sp>
        <p:nvSpPr>
          <p:cNvPr id="10262" name="Text Box 22"/>
          <p:cNvSpPr txBox="1">
            <a:spLocks noChangeArrowheads="1"/>
          </p:cNvSpPr>
          <p:nvPr/>
        </p:nvSpPr>
        <p:spPr bwMode="auto">
          <a:xfrm>
            <a:off x="8001000" y="2057403"/>
            <a:ext cx="886594" cy="830997"/>
          </a:xfrm>
          <a:prstGeom prst="rect">
            <a:avLst/>
          </a:prstGeom>
          <a:solidFill>
            <a:srgbClr val="00B050"/>
          </a:solidFill>
          <a:ln w="571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defPPr>
              <a:defRPr lang="en-US"/>
            </a:defPPr>
            <a:lvl1pPr>
              <a:spcBef>
                <a:spcPct val="50000"/>
              </a:spcBef>
              <a:defRPr sz="2400">
                <a:latin typeface="Book Antiqua" panose="02040602050305030304" pitchFamily="18" charset="0"/>
              </a:defRPr>
            </a:lvl1pPr>
          </a:lstStyle>
          <a:p>
            <a:pPr algn="ctr">
              <a:spcBef>
                <a:spcPts val="0"/>
              </a:spcBef>
            </a:pPr>
            <a:r>
              <a:rPr lang="en-US" dirty="0" smtClean="0"/>
              <a:t>Pay</a:t>
            </a:r>
          </a:p>
          <a:p>
            <a:pPr algn="ctr">
              <a:spcBef>
                <a:spcPts val="0"/>
              </a:spcBef>
            </a:pPr>
            <a:r>
              <a:rPr lang="en-US" dirty="0"/>
              <a:t>1</a:t>
            </a:r>
          </a:p>
        </p:txBody>
      </p:sp>
      <p:sp>
        <p:nvSpPr>
          <p:cNvPr id="10281" name="Text Box 41"/>
          <p:cNvSpPr txBox="1">
            <a:spLocks noChangeArrowheads="1"/>
          </p:cNvSpPr>
          <p:nvPr/>
        </p:nvSpPr>
        <p:spPr bwMode="auto">
          <a:xfrm>
            <a:off x="-14922" y="76200"/>
            <a:ext cx="931132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/>
            <a:r>
              <a:rPr lang="en-US" sz="3200" dirty="0">
                <a:latin typeface="Impact" pitchFamily="34" charset="0"/>
                <a:ea typeface="ＭＳ Ｐゴシック" pitchFamily="-65" charset="-128"/>
                <a:cs typeface="Impact" pitchFamily="34" charset="0"/>
              </a:rPr>
              <a:t>Problem </a:t>
            </a:r>
            <a:r>
              <a:rPr lang="en-US" sz="3200" dirty="0" smtClean="0">
                <a:latin typeface="Impact" pitchFamily="34" charset="0"/>
                <a:ea typeface="ＭＳ Ｐゴシック" pitchFamily="-65" charset="-128"/>
                <a:cs typeface="Impact" pitchFamily="34" charset="0"/>
              </a:rPr>
              <a:t>3: Problem </a:t>
            </a:r>
            <a:r>
              <a:rPr lang="en-US" sz="3200" dirty="0">
                <a:latin typeface="Impact" pitchFamily="34" charset="0"/>
                <a:ea typeface="ＭＳ Ｐゴシック" pitchFamily="-65" charset="-128"/>
                <a:cs typeface="Impact" pitchFamily="34" charset="0"/>
              </a:rPr>
              <a:t>5.2: Flow unit = 1 order of 1 dozen. </a:t>
            </a:r>
          </a:p>
        </p:txBody>
      </p:sp>
      <p:sp>
        <p:nvSpPr>
          <p:cNvPr id="42" name="Text Box 43"/>
          <p:cNvSpPr txBox="1">
            <a:spLocks noChangeArrowheads="1"/>
          </p:cNvSpPr>
          <p:nvPr/>
        </p:nvSpPr>
        <p:spPr bwMode="auto">
          <a:xfrm>
            <a:off x="72760" y="2057403"/>
            <a:ext cx="7786134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/>
            <a:r>
              <a:rPr lang="en-US" sz="2400" dirty="0" smtClean="0">
                <a:latin typeface="Book Antiqua" panose="02040602050305030304" pitchFamily="18" charset="0"/>
              </a:rPr>
              <a:t>a) Compute the </a:t>
            </a:r>
            <a:r>
              <a:rPr lang="en-US" sz="2400" dirty="0">
                <a:latin typeface="Book Antiqua" panose="02040602050305030304" pitchFamily="18" charset="0"/>
              </a:rPr>
              <a:t>unit </a:t>
            </a:r>
            <a:r>
              <a:rPr lang="en-US" sz="2400" dirty="0" smtClean="0">
                <a:latin typeface="Book Antiqua" panose="02040602050305030304" pitchFamily="18" charset="0"/>
              </a:rPr>
              <a:t>load of each resource </a:t>
            </a:r>
            <a:endParaRPr lang="en-US" sz="2400" dirty="0">
              <a:latin typeface="Book Antiqua" panose="02040602050305030304" pitchFamily="18" charset="0"/>
            </a:endParaRPr>
          </a:p>
          <a:p>
            <a:pPr marL="800100" lvl="1" indent="-342900"/>
            <a:r>
              <a:rPr lang="en-US" sz="2400" dirty="0">
                <a:solidFill>
                  <a:srgbClr val="D519B1"/>
                </a:solidFill>
                <a:latin typeface="Book Antiqua" panose="02040602050305030304" pitchFamily="18" charset="0"/>
              </a:rPr>
              <a:t>Kristen = 6+ 2 = 8 </a:t>
            </a:r>
            <a:r>
              <a:rPr lang="en-US" sz="2400" dirty="0" smtClean="0">
                <a:solidFill>
                  <a:srgbClr val="D519B1"/>
                </a:solidFill>
                <a:latin typeface="Book Antiqua" panose="02040602050305030304" pitchFamily="18" charset="0"/>
              </a:rPr>
              <a:t>min/unit</a:t>
            </a:r>
            <a:r>
              <a:rPr lang="en-US" sz="2400" dirty="0">
                <a:solidFill>
                  <a:srgbClr val="D519B1"/>
                </a:solidFill>
                <a:latin typeface="Book Antiqua" panose="02040602050305030304" pitchFamily="18" charset="0"/>
              </a:rPr>
              <a:t>.</a:t>
            </a:r>
          </a:p>
          <a:p>
            <a:pPr marL="800100" lvl="1" indent="-342900"/>
            <a:r>
              <a:rPr lang="en-US" sz="2400" dirty="0">
                <a:solidFill>
                  <a:srgbClr val="00B050"/>
                </a:solidFill>
                <a:latin typeface="Book Antiqua" panose="02040602050305030304" pitchFamily="18" charset="0"/>
              </a:rPr>
              <a:t>Roommate = 1+ 2+1 = 4 </a:t>
            </a:r>
            <a:r>
              <a:rPr lang="en-US" sz="2400" dirty="0" smtClean="0">
                <a:solidFill>
                  <a:srgbClr val="00B050"/>
                </a:solidFill>
                <a:latin typeface="Book Antiqua" panose="02040602050305030304" pitchFamily="18" charset="0"/>
              </a:rPr>
              <a:t>min/unit</a:t>
            </a:r>
            <a:r>
              <a:rPr lang="en-US" sz="2400" dirty="0" smtClean="0">
                <a:solidFill>
                  <a:srgbClr val="3366FF"/>
                </a:solidFill>
                <a:latin typeface="Book Antiqua" panose="02040602050305030304" pitchFamily="18" charset="0"/>
              </a:rPr>
              <a:t>. </a:t>
            </a:r>
            <a:endParaRPr lang="en-US" sz="2400" dirty="0">
              <a:solidFill>
                <a:srgbClr val="3366FF"/>
              </a:solidFill>
              <a:latin typeface="Book Antiqua" panose="02040602050305030304" pitchFamily="18" charset="0"/>
            </a:endParaRPr>
          </a:p>
          <a:p>
            <a:pPr marL="800100" lvl="1" indent="-342900"/>
            <a:r>
              <a:rPr lang="en-US" sz="2400" dirty="0">
                <a:solidFill>
                  <a:srgbClr val="0070C0"/>
                </a:solidFill>
                <a:latin typeface="Book Antiqua" panose="02040602050305030304" pitchFamily="18" charset="0"/>
              </a:rPr>
              <a:t>Oven = 1+9 = 10 </a:t>
            </a:r>
            <a:r>
              <a:rPr lang="en-US" sz="2400" dirty="0" smtClean="0">
                <a:solidFill>
                  <a:srgbClr val="0070C0"/>
                </a:solidFill>
                <a:latin typeface="Book Antiqua" panose="02040602050305030304" pitchFamily="18" charset="0"/>
              </a:rPr>
              <a:t>min/unit.  </a:t>
            </a:r>
          </a:p>
          <a:p>
            <a:pPr marL="342900" indent="-342900"/>
            <a:r>
              <a:rPr lang="en-US" sz="2400" dirty="0">
                <a:latin typeface="Book Antiqua" panose="02040602050305030304" pitchFamily="18" charset="0"/>
              </a:rPr>
              <a:t>b) Compute the capacity of each resources. </a:t>
            </a:r>
          </a:p>
          <a:p>
            <a:pPr marL="800100" lvl="1" indent="-342900"/>
            <a:r>
              <a:rPr lang="en-US" sz="2400" dirty="0">
                <a:solidFill>
                  <a:srgbClr val="D519B1"/>
                </a:solidFill>
                <a:latin typeface="Book Antiqua" panose="02040602050305030304" pitchFamily="18" charset="0"/>
              </a:rPr>
              <a:t>Kristen = </a:t>
            </a:r>
            <a:r>
              <a:rPr lang="en-US" sz="2400" dirty="0" smtClean="0">
                <a:solidFill>
                  <a:srgbClr val="D519B1"/>
                </a:solidFill>
                <a:latin typeface="Book Antiqua" panose="02040602050305030304" pitchFamily="18" charset="0"/>
              </a:rPr>
              <a:t>1/8 </a:t>
            </a:r>
            <a:r>
              <a:rPr lang="en-US" sz="2400" dirty="0">
                <a:solidFill>
                  <a:srgbClr val="D519B1"/>
                </a:solidFill>
                <a:latin typeface="Book Antiqua" panose="02040602050305030304" pitchFamily="18" charset="0"/>
              </a:rPr>
              <a:t>= </a:t>
            </a:r>
            <a:r>
              <a:rPr lang="en-US" sz="2400" dirty="0" smtClean="0">
                <a:solidFill>
                  <a:srgbClr val="D519B1"/>
                </a:solidFill>
                <a:latin typeface="Book Antiqua" panose="02040602050305030304" pitchFamily="18" charset="0"/>
              </a:rPr>
              <a:t>per min = 7.5 orders per hour</a:t>
            </a:r>
            <a:r>
              <a:rPr lang="en-US" sz="2400" dirty="0">
                <a:solidFill>
                  <a:srgbClr val="D519B1"/>
                </a:solidFill>
                <a:latin typeface="Book Antiqua" panose="02040602050305030304" pitchFamily="18" charset="0"/>
              </a:rPr>
              <a:t>.</a:t>
            </a:r>
          </a:p>
          <a:p>
            <a:pPr marL="800100" lvl="1" indent="-342900"/>
            <a:r>
              <a:rPr lang="en-US" sz="2400" smtClean="0">
                <a:solidFill>
                  <a:srgbClr val="00B050"/>
                </a:solidFill>
                <a:latin typeface="Book Antiqua" panose="02040602050305030304" pitchFamily="18" charset="0"/>
              </a:rPr>
              <a:t>Roommate  </a:t>
            </a:r>
            <a:r>
              <a:rPr lang="en-US" sz="2400" dirty="0">
                <a:solidFill>
                  <a:srgbClr val="00B050"/>
                </a:solidFill>
                <a:latin typeface="Book Antiqua" panose="02040602050305030304" pitchFamily="18" charset="0"/>
              </a:rPr>
              <a:t>= </a:t>
            </a:r>
            <a:r>
              <a:rPr lang="en-US" sz="2400" dirty="0" smtClean="0">
                <a:solidFill>
                  <a:srgbClr val="00B050"/>
                </a:solidFill>
                <a:latin typeface="Book Antiqua" panose="02040602050305030304" pitchFamily="18" charset="0"/>
              </a:rPr>
              <a:t>1/4 per min =  </a:t>
            </a:r>
            <a:r>
              <a:rPr lang="en-US" sz="2400" dirty="0">
                <a:solidFill>
                  <a:srgbClr val="00B050"/>
                </a:solidFill>
                <a:latin typeface="Book Antiqua" panose="02040602050305030304" pitchFamily="18" charset="0"/>
              </a:rPr>
              <a:t>15 </a:t>
            </a:r>
            <a:r>
              <a:rPr lang="en-US" sz="2400" dirty="0" smtClean="0">
                <a:solidFill>
                  <a:srgbClr val="00B050"/>
                </a:solidFill>
                <a:latin typeface="Book Antiqua" panose="02040602050305030304" pitchFamily="18" charset="0"/>
              </a:rPr>
              <a:t>orders/hour. </a:t>
            </a:r>
            <a:endParaRPr lang="en-US" sz="2400" dirty="0">
              <a:solidFill>
                <a:srgbClr val="00B050"/>
              </a:solidFill>
              <a:latin typeface="Book Antiqua" panose="02040602050305030304" pitchFamily="18" charset="0"/>
            </a:endParaRPr>
          </a:p>
          <a:p>
            <a:pPr marL="800100" lvl="1" indent="-342900"/>
            <a:r>
              <a:rPr lang="en-US" sz="2400" dirty="0">
                <a:solidFill>
                  <a:srgbClr val="0070C0"/>
                </a:solidFill>
                <a:latin typeface="Book Antiqua" panose="02040602050305030304" pitchFamily="18" charset="0"/>
              </a:rPr>
              <a:t>Oven = </a:t>
            </a:r>
            <a:r>
              <a:rPr lang="en-US" sz="2400" dirty="0" smtClean="0">
                <a:solidFill>
                  <a:srgbClr val="0070C0"/>
                </a:solidFill>
                <a:latin typeface="Book Antiqua" panose="02040602050305030304" pitchFamily="18" charset="0"/>
              </a:rPr>
              <a:t>1/10 =per min =  </a:t>
            </a:r>
            <a:r>
              <a:rPr lang="en-US" sz="2400" dirty="0">
                <a:solidFill>
                  <a:srgbClr val="0070C0"/>
                </a:solidFill>
                <a:latin typeface="Book Antiqua" panose="02040602050305030304" pitchFamily="18" charset="0"/>
              </a:rPr>
              <a:t>6 orders/hour min. </a:t>
            </a:r>
            <a:endParaRPr lang="en-US" sz="2400" dirty="0" smtClean="0">
              <a:solidFill>
                <a:srgbClr val="0070C0"/>
              </a:solidFill>
              <a:latin typeface="Book Antiqua" panose="02040602050305030304" pitchFamily="18" charset="0"/>
            </a:endParaRPr>
          </a:p>
          <a:p>
            <a:pPr marL="342900" indent="-342900"/>
            <a:r>
              <a:rPr lang="en-US" sz="2400" dirty="0">
                <a:latin typeface="Book Antiqua" panose="02040602050305030304" pitchFamily="18" charset="0"/>
              </a:rPr>
              <a:t>c</a:t>
            </a:r>
            <a:r>
              <a:rPr lang="en-US" sz="2400" dirty="0" smtClean="0">
                <a:latin typeface="Book Antiqua" panose="02040602050305030304" pitchFamily="18" charset="0"/>
              </a:rPr>
              <a:t>) Compute the process capacity.</a:t>
            </a:r>
          </a:p>
          <a:p>
            <a:pPr marL="800100" lvl="1" indent="-342900"/>
            <a:r>
              <a:rPr lang="en-US" sz="2400" dirty="0" smtClean="0">
                <a:latin typeface="Book Antiqua" panose="02040602050305030304" pitchFamily="18" charset="0"/>
              </a:rPr>
              <a:t>Capacity </a:t>
            </a:r>
            <a:r>
              <a:rPr lang="en-US" sz="2400" dirty="0">
                <a:latin typeface="Book Antiqua" panose="02040602050305030304" pitchFamily="18" charset="0"/>
              </a:rPr>
              <a:t>= min {</a:t>
            </a:r>
            <a:r>
              <a:rPr lang="en-US" sz="2400" dirty="0">
                <a:solidFill>
                  <a:srgbClr val="D519B1"/>
                </a:solidFill>
                <a:latin typeface="Book Antiqua" panose="02040602050305030304" pitchFamily="18" charset="0"/>
              </a:rPr>
              <a:t>7.5</a:t>
            </a:r>
            <a:r>
              <a:rPr lang="en-US" sz="2400" dirty="0">
                <a:latin typeface="Book Antiqua" panose="02040602050305030304" pitchFamily="18" charset="0"/>
              </a:rPr>
              <a:t>, </a:t>
            </a:r>
            <a:r>
              <a:rPr lang="en-US" sz="2400" dirty="0">
                <a:solidFill>
                  <a:srgbClr val="00B050"/>
                </a:solidFill>
                <a:latin typeface="Book Antiqua" panose="02040602050305030304" pitchFamily="18" charset="0"/>
              </a:rPr>
              <a:t>15</a:t>
            </a:r>
            <a:r>
              <a:rPr lang="en-US" sz="2400" dirty="0">
                <a:latin typeface="Book Antiqua" panose="02040602050305030304" pitchFamily="18" charset="0"/>
              </a:rPr>
              <a:t>, </a:t>
            </a:r>
            <a:r>
              <a:rPr lang="en-US" sz="2400" dirty="0">
                <a:solidFill>
                  <a:srgbClr val="0070C0"/>
                </a:solidFill>
                <a:latin typeface="Book Antiqua" panose="02040602050305030304" pitchFamily="18" charset="0"/>
              </a:rPr>
              <a:t>6</a:t>
            </a:r>
            <a:r>
              <a:rPr lang="en-US" sz="2400" dirty="0">
                <a:latin typeface="Book Antiqua" panose="02040602050305030304" pitchFamily="18" charset="0"/>
              </a:rPr>
              <a:t>} = </a:t>
            </a:r>
            <a:r>
              <a:rPr lang="en-US" sz="2400" b="1" dirty="0">
                <a:solidFill>
                  <a:srgbClr val="0070C0"/>
                </a:solidFill>
                <a:latin typeface="Book Antiqua" panose="02040602050305030304" pitchFamily="18" charset="0"/>
              </a:rPr>
              <a:t>6</a:t>
            </a:r>
            <a:r>
              <a:rPr lang="en-US" sz="2400" dirty="0">
                <a:latin typeface="Book Antiqua" panose="02040602050305030304" pitchFamily="18" charset="0"/>
              </a:rPr>
              <a:t> orders of 1 dozen/hr. </a:t>
            </a:r>
            <a:endParaRPr lang="en-US" sz="2400" dirty="0" smtClean="0">
              <a:latin typeface="Book Antiqua" panose="02040602050305030304" pitchFamily="18" charset="0"/>
            </a:endParaRPr>
          </a:p>
          <a:p>
            <a:pPr marL="800100" lvl="1" indent="-342900"/>
            <a:r>
              <a:rPr lang="en-US" sz="2400" dirty="0" smtClean="0">
                <a:latin typeface="Book Antiqua" panose="02040602050305030304" pitchFamily="18" charset="0"/>
              </a:rPr>
              <a:t>The </a:t>
            </a:r>
            <a:r>
              <a:rPr lang="en-US" sz="2400" b="1" dirty="0">
                <a:solidFill>
                  <a:srgbClr val="0070C0"/>
                </a:solidFill>
                <a:latin typeface="Book Antiqua" panose="02040602050305030304" pitchFamily="18" charset="0"/>
              </a:rPr>
              <a:t>oven</a:t>
            </a:r>
            <a:r>
              <a:rPr lang="en-US" sz="2400" dirty="0">
                <a:latin typeface="Book Antiqua" panose="02040602050305030304" pitchFamily="18" charset="0"/>
              </a:rPr>
              <a:t> is the theoretical bottleneck. </a:t>
            </a:r>
            <a:endParaRPr lang="en-US" sz="2400" dirty="0">
              <a:solidFill>
                <a:srgbClr val="0070C0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5005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build="p" bldLvl="2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15240" y="914400"/>
            <a:ext cx="914400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/>
            <a:r>
              <a:rPr lang="en-US" sz="2400" dirty="0" smtClean="0">
                <a:latin typeface="Book Antiqua" panose="02040602050305030304" pitchFamily="18" charset="0"/>
              </a:rPr>
              <a:t>d) Compute utilization  at full capacity operation (if possible).</a:t>
            </a:r>
          </a:p>
          <a:p>
            <a:pPr marL="800100" lvl="1" indent="-342900"/>
            <a:r>
              <a:rPr lang="en-US" sz="2400" dirty="0">
                <a:solidFill>
                  <a:srgbClr val="D519B1"/>
                </a:solidFill>
                <a:latin typeface="Book Antiqua" panose="02040602050305030304" pitchFamily="18" charset="0"/>
              </a:rPr>
              <a:t>Kristen = 6/7.5 = 80%</a:t>
            </a:r>
          </a:p>
          <a:p>
            <a:pPr marL="800100" lvl="1" indent="-342900"/>
            <a:r>
              <a:rPr lang="en-US" sz="2400" dirty="0">
                <a:solidFill>
                  <a:srgbClr val="00B050"/>
                </a:solidFill>
                <a:latin typeface="Book Antiqua" panose="02040602050305030304" pitchFamily="18" charset="0"/>
              </a:rPr>
              <a:t>RM = 6/15 = 40%</a:t>
            </a:r>
          </a:p>
          <a:p>
            <a:pPr marL="800100" lvl="1" indent="-342900"/>
            <a:r>
              <a:rPr lang="en-US" sz="2400" dirty="0" smtClean="0">
                <a:solidFill>
                  <a:srgbClr val="0070C0"/>
                </a:solidFill>
                <a:latin typeface="Book Antiqua" panose="02040602050305030304" pitchFamily="18" charset="0"/>
              </a:rPr>
              <a:t>Oven </a:t>
            </a:r>
            <a:r>
              <a:rPr lang="en-US" sz="2400" dirty="0">
                <a:solidFill>
                  <a:srgbClr val="0070C0"/>
                </a:solidFill>
                <a:latin typeface="Book Antiqua" panose="02040602050305030304" pitchFamily="18" charset="0"/>
              </a:rPr>
              <a:t>= 6/6 = 100</a:t>
            </a:r>
            <a:r>
              <a:rPr lang="en-US" sz="2400" dirty="0" smtClean="0">
                <a:solidFill>
                  <a:srgbClr val="0070C0"/>
                </a:solidFill>
                <a:latin typeface="Book Antiqua" panose="02040602050305030304" pitchFamily="18" charset="0"/>
              </a:rPr>
              <a:t>%.</a:t>
            </a:r>
          </a:p>
          <a:p>
            <a:pPr marL="342900" indent="-342900"/>
            <a:r>
              <a:rPr lang="en-US" sz="2400" dirty="0">
                <a:latin typeface="Book Antiqua" panose="02040602050305030304" pitchFamily="18" charset="0"/>
              </a:rPr>
              <a:t>e) What is the impact  of buying another </a:t>
            </a:r>
            <a:r>
              <a:rPr lang="en-US" sz="2400" dirty="0" smtClean="0">
                <a:latin typeface="Book Antiqua" panose="02040602050305030304" pitchFamily="18" charset="0"/>
              </a:rPr>
              <a:t>Oven?</a:t>
            </a:r>
            <a:endParaRPr lang="en-US" sz="2400" dirty="0">
              <a:latin typeface="Book Antiqua" panose="02040602050305030304" pitchFamily="18" charset="0"/>
            </a:endParaRPr>
          </a:p>
          <a:p>
            <a:pPr marL="342900" indent="-342900"/>
            <a:r>
              <a:rPr lang="en-US" sz="2400" dirty="0">
                <a:solidFill>
                  <a:srgbClr val="3366FF"/>
                </a:solidFill>
                <a:latin typeface="Book Antiqua" panose="02040602050305030304" pitchFamily="18" charset="0"/>
              </a:rPr>
              <a:t>Doubles the </a:t>
            </a:r>
            <a:r>
              <a:rPr lang="en-US" sz="2400" b="1" dirty="0">
                <a:solidFill>
                  <a:srgbClr val="3366FF"/>
                </a:solidFill>
                <a:latin typeface="Book Antiqua" panose="02040602050305030304" pitchFamily="18" charset="0"/>
              </a:rPr>
              <a:t>oven resources pool</a:t>
            </a:r>
            <a:r>
              <a:rPr lang="en-US" sz="2400" dirty="0">
                <a:solidFill>
                  <a:srgbClr val="3366FF"/>
                </a:solidFill>
                <a:latin typeface="Book Antiqua" panose="02040602050305030304" pitchFamily="18" charset="0"/>
              </a:rPr>
              <a:t> capacity to 12 orders per hour. </a:t>
            </a:r>
          </a:p>
          <a:p>
            <a:pPr marL="800100" lvl="1" indent="-342900"/>
            <a:r>
              <a:rPr lang="en-US" sz="2400" dirty="0">
                <a:solidFill>
                  <a:srgbClr val="0070C0"/>
                </a:solidFill>
                <a:latin typeface="Book Antiqua" panose="02040602050305030304" pitchFamily="18" charset="0"/>
              </a:rPr>
              <a:t>Oven = 2/10 per min = 12 orders/hour min</a:t>
            </a:r>
          </a:p>
          <a:p>
            <a:pPr marL="350838" lvl="1" indent="-350838"/>
            <a:r>
              <a:rPr lang="en-US" sz="2400" dirty="0">
                <a:latin typeface="Book Antiqua" panose="02040602050305030304" pitchFamily="18" charset="0"/>
              </a:rPr>
              <a:t>Capacity = min {</a:t>
            </a:r>
            <a:r>
              <a:rPr lang="en-US" sz="2400" b="1" dirty="0">
                <a:solidFill>
                  <a:srgbClr val="D519B1"/>
                </a:solidFill>
                <a:latin typeface="Book Antiqua" panose="02040602050305030304" pitchFamily="18" charset="0"/>
              </a:rPr>
              <a:t>7.5</a:t>
            </a:r>
            <a:r>
              <a:rPr lang="en-US" sz="2400" b="1" dirty="0">
                <a:solidFill>
                  <a:srgbClr val="FF0066"/>
                </a:solidFill>
                <a:latin typeface="Book Antiqua" panose="02040602050305030304" pitchFamily="18" charset="0"/>
              </a:rPr>
              <a:t> </a:t>
            </a:r>
            <a:r>
              <a:rPr lang="en-US" sz="2400" dirty="0">
                <a:latin typeface="Book Antiqua" panose="02040602050305030304" pitchFamily="18" charset="0"/>
              </a:rPr>
              <a:t>, </a:t>
            </a:r>
            <a:r>
              <a:rPr lang="en-US" sz="2400" dirty="0">
                <a:solidFill>
                  <a:srgbClr val="00B050"/>
                </a:solidFill>
                <a:latin typeface="Book Antiqua" panose="02040602050305030304" pitchFamily="18" charset="0"/>
              </a:rPr>
              <a:t>15</a:t>
            </a:r>
            <a:r>
              <a:rPr lang="en-US" sz="2400" dirty="0">
                <a:latin typeface="Book Antiqua" panose="02040602050305030304" pitchFamily="18" charset="0"/>
              </a:rPr>
              <a:t>, </a:t>
            </a:r>
            <a:r>
              <a:rPr lang="en-US" sz="2400" dirty="0">
                <a:solidFill>
                  <a:srgbClr val="0070C0"/>
                </a:solidFill>
                <a:latin typeface="Book Antiqua" panose="02040602050305030304" pitchFamily="18" charset="0"/>
              </a:rPr>
              <a:t>12</a:t>
            </a:r>
            <a:r>
              <a:rPr lang="en-US" sz="2400" dirty="0">
                <a:latin typeface="Book Antiqua" panose="02040602050305030304" pitchFamily="18" charset="0"/>
              </a:rPr>
              <a:t>} = </a:t>
            </a:r>
            <a:r>
              <a:rPr lang="en-US" sz="2400" b="1" dirty="0">
                <a:solidFill>
                  <a:srgbClr val="D519B1"/>
                </a:solidFill>
                <a:latin typeface="Book Antiqua" panose="02040602050305030304" pitchFamily="18" charset="0"/>
              </a:rPr>
              <a:t>7.5</a:t>
            </a:r>
            <a:r>
              <a:rPr lang="en-US" sz="2400" dirty="0">
                <a:latin typeface="Book Antiqua" panose="02040602050305030304" pitchFamily="18" charset="0"/>
              </a:rPr>
              <a:t> orders of 1 dozen/hr. </a:t>
            </a:r>
          </a:p>
          <a:p>
            <a:pPr marL="342900" indent="-342900"/>
            <a:r>
              <a:rPr lang="en-US" sz="2400" b="1" dirty="0">
                <a:solidFill>
                  <a:srgbClr val="D519B1"/>
                </a:solidFill>
                <a:latin typeface="Book Antiqua" panose="02040602050305030304" pitchFamily="18" charset="0"/>
              </a:rPr>
              <a:t>The bottleneck shifts to Kristen. </a:t>
            </a:r>
          </a:p>
          <a:p>
            <a:pPr marL="342900" lvl="1" indent="-342900"/>
            <a:r>
              <a:rPr lang="en-US" sz="2400" dirty="0" smtClean="0">
                <a:solidFill>
                  <a:srgbClr val="3366FF"/>
                </a:solidFill>
                <a:latin typeface="Book Antiqua" panose="02040602050305030304" pitchFamily="18" charset="0"/>
              </a:rPr>
              <a:t>Doubling </a:t>
            </a:r>
            <a:r>
              <a:rPr lang="en-US" sz="2400" dirty="0">
                <a:solidFill>
                  <a:srgbClr val="3366FF"/>
                </a:solidFill>
                <a:latin typeface="Book Antiqua" panose="02040602050305030304" pitchFamily="18" charset="0"/>
              </a:rPr>
              <a:t>the capacity of oven does not double </a:t>
            </a:r>
            <a:r>
              <a:rPr lang="en-US" sz="2400" dirty="0" smtClean="0">
                <a:solidFill>
                  <a:srgbClr val="3366FF"/>
                </a:solidFill>
                <a:latin typeface="Book Antiqua" panose="02040602050305030304" pitchFamily="18" charset="0"/>
              </a:rPr>
              <a:t>the process capacity. </a:t>
            </a:r>
          </a:p>
          <a:p>
            <a:pPr marL="342900" lvl="1" indent="-342900"/>
            <a:r>
              <a:rPr lang="en-US" sz="2400" dirty="0" smtClean="0">
                <a:latin typeface="Book Antiqua" panose="02040602050305030304" pitchFamily="18" charset="0"/>
              </a:rPr>
              <a:t>The </a:t>
            </a:r>
            <a:r>
              <a:rPr lang="en-US" sz="2400" dirty="0">
                <a:latin typeface="Book Antiqua" panose="02040602050305030304" pitchFamily="18" charset="0"/>
              </a:rPr>
              <a:t>process capacity is only increased to 7.5 orders per hour.  That is 25% improvement. This is an example of </a:t>
            </a:r>
            <a:r>
              <a:rPr lang="en-US" sz="2400" dirty="0">
                <a:solidFill>
                  <a:srgbClr val="FF0000"/>
                </a:solidFill>
                <a:latin typeface="Book Antiqua" panose="02040602050305030304" pitchFamily="18" charset="0"/>
              </a:rPr>
              <a:t>(1) shift in the bottleneck, (2) diminishing marginal return. </a:t>
            </a:r>
          </a:p>
        </p:txBody>
      </p:sp>
      <p:sp>
        <p:nvSpPr>
          <p:cNvPr id="3" name="Text Box 41"/>
          <p:cNvSpPr txBox="1">
            <a:spLocks noChangeArrowheads="1"/>
          </p:cNvSpPr>
          <p:nvPr/>
        </p:nvSpPr>
        <p:spPr bwMode="auto">
          <a:xfrm>
            <a:off x="-14922" y="76200"/>
            <a:ext cx="915892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/>
            <a:r>
              <a:rPr lang="en-US" sz="3200" dirty="0">
                <a:latin typeface="Impact" pitchFamily="34" charset="0"/>
                <a:ea typeface="ＭＳ Ｐゴシック" pitchFamily="-65" charset="-128"/>
                <a:cs typeface="Impact" pitchFamily="34" charset="0"/>
              </a:rPr>
              <a:t>Problem </a:t>
            </a:r>
            <a:r>
              <a:rPr lang="en-US" sz="3200" dirty="0" smtClean="0">
                <a:latin typeface="Impact" pitchFamily="34" charset="0"/>
                <a:ea typeface="ＭＳ Ｐゴシック" pitchFamily="-65" charset="-128"/>
                <a:cs typeface="Impact" pitchFamily="34" charset="0"/>
              </a:rPr>
              <a:t>3: </a:t>
            </a:r>
            <a:r>
              <a:rPr lang="en-US" sz="3200" dirty="0">
                <a:latin typeface="Impact" pitchFamily="34" charset="0"/>
                <a:ea typeface="ＭＳ Ｐゴシック" pitchFamily="-65" charset="-128"/>
                <a:cs typeface="Impact" pitchFamily="34" charset="0"/>
              </a:rPr>
              <a:t>Problem </a:t>
            </a:r>
            <a:r>
              <a:rPr lang="en-US" sz="3200" dirty="0" smtClean="0">
                <a:latin typeface="Impact" pitchFamily="34" charset="0"/>
                <a:ea typeface="ＭＳ Ｐゴシック" pitchFamily="-65" charset="-128"/>
                <a:cs typeface="Impact" pitchFamily="34" charset="0"/>
              </a:rPr>
              <a:t>5.2</a:t>
            </a:r>
            <a:endParaRPr lang="en-US" sz="3200" dirty="0">
              <a:latin typeface="Impact" pitchFamily="34" charset="0"/>
              <a:ea typeface="ＭＳ Ｐゴシック" pitchFamily="-65" charset="-128"/>
              <a:cs typeface="Impac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561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92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92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92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92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92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build="p" bldLvl="2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30639" y="2057400"/>
            <a:ext cx="906780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800100" lvl="1" indent="-685800"/>
            <a:r>
              <a:rPr lang="en-US" sz="2400" dirty="0" smtClean="0">
                <a:latin typeface="Book Antiqua" panose="02040602050305030304" pitchFamily="18" charset="0"/>
              </a:rPr>
              <a:t>The </a:t>
            </a:r>
            <a:r>
              <a:rPr lang="en-US" sz="2400" dirty="0">
                <a:latin typeface="Book Antiqua" panose="02040602050305030304" pitchFamily="18" charset="0"/>
              </a:rPr>
              <a:t>unit load of </a:t>
            </a:r>
            <a:r>
              <a:rPr lang="en-US" sz="2400" dirty="0" smtClean="0">
                <a:latin typeface="Book Antiqua" panose="02040602050305030304" pitchFamily="18" charset="0"/>
              </a:rPr>
              <a:t>Worker Resource </a:t>
            </a:r>
            <a:r>
              <a:rPr lang="en-US" sz="2400" dirty="0">
                <a:latin typeface="Book Antiqua" panose="02040602050305030304" pitchFamily="18" charset="0"/>
              </a:rPr>
              <a:t>P</a:t>
            </a:r>
            <a:r>
              <a:rPr lang="en-US" sz="2400" dirty="0" smtClean="0">
                <a:latin typeface="Book Antiqua" panose="02040602050305030304" pitchFamily="18" charset="0"/>
              </a:rPr>
              <a:t>ool </a:t>
            </a:r>
            <a:r>
              <a:rPr lang="en-US" sz="2400" dirty="0">
                <a:latin typeface="Book Antiqua" panose="02040602050305030304" pitchFamily="18" charset="0"/>
              </a:rPr>
              <a:t>is </a:t>
            </a:r>
            <a:r>
              <a:rPr lang="en-US" sz="2400" dirty="0">
                <a:solidFill>
                  <a:srgbClr val="FF0066"/>
                </a:solidFill>
                <a:latin typeface="Book Antiqua" panose="02040602050305030304" pitchFamily="18" charset="0"/>
              </a:rPr>
              <a:t>8+4 = 12 </a:t>
            </a:r>
            <a:r>
              <a:rPr lang="en-US" sz="2400" dirty="0">
                <a:latin typeface="Book Antiqua" panose="02040602050305030304" pitchFamily="18" charset="0"/>
              </a:rPr>
              <a:t>min. per unit.</a:t>
            </a:r>
          </a:p>
          <a:p>
            <a:pPr marL="800100" lvl="1" indent="-685800"/>
            <a:r>
              <a:rPr lang="en-US" sz="2400" dirty="0">
                <a:latin typeface="Book Antiqua" panose="02040602050305030304" pitchFamily="18" charset="0"/>
              </a:rPr>
              <a:t>The capacity of Workers R</a:t>
            </a:r>
            <a:r>
              <a:rPr lang="en-US" sz="2400" dirty="0" smtClean="0">
                <a:latin typeface="Book Antiqua" panose="02040602050305030304" pitchFamily="18" charset="0"/>
              </a:rPr>
              <a:t>esource </a:t>
            </a:r>
            <a:r>
              <a:rPr lang="en-US" sz="2400" dirty="0">
                <a:latin typeface="Book Antiqua" panose="02040602050305030304" pitchFamily="18" charset="0"/>
              </a:rPr>
              <a:t>P</a:t>
            </a:r>
            <a:r>
              <a:rPr lang="en-US" sz="2400" dirty="0" smtClean="0">
                <a:latin typeface="Book Antiqua" panose="02040602050305030304" pitchFamily="18" charset="0"/>
              </a:rPr>
              <a:t>ool </a:t>
            </a:r>
            <a:r>
              <a:rPr lang="en-US" sz="2400" dirty="0">
                <a:latin typeface="Book Antiqua" panose="02040602050305030304" pitchFamily="18" charset="0"/>
              </a:rPr>
              <a:t>is increased to </a:t>
            </a:r>
          </a:p>
          <a:p>
            <a:pPr marL="800100" lvl="1" indent="-685800"/>
            <a:r>
              <a:rPr lang="en-US" sz="2400" dirty="0">
                <a:latin typeface="Book Antiqua" panose="02040602050305030304" pitchFamily="18" charset="0"/>
              </a:rPr>
              <a:t>2/12  per min. =  10 orders of 1 dozen/hr.  </a:t>
            </a:r>
          </a:p>
          <a:p>
            <a:pPr marL="350838" lvl="1" indent="-350838"/>
            <a:r>
              <a:rPr lang="en-US" sz="2400" dirty="0">
                <a:latin typeface="Book Antiqua" panose="02040602050305030304" pitchFamily="18" charset="0"/>
              </a:rPr>
              <a:t>Capacity = min {</a:t>
            </a:r>
            <a:r>
              <a:rPr lang="en-US" sz="2400" b="1" dirty="0">
                <a:solidFill>
                  <a:srgbClr val="FF0066"/>
                </a:solidFill>
                <a:latin typeface="Book Antiqua" panose="02040602050305030304" pitchFamily="18" charset="0"/>
              </a:rPr>
              <a:t>10 </a:t>
            </a:r>
            <a:r>
              <a:rPr lang="en-US" sz="2400" dirty="0">
                <a:latin typeface="Book Antiqua" panose="02040602050305030304" pitchFamily="18" charset="0"/>
              </a:rPr>
              <a:t>, </a:t>
            </a:r>
            <a:r>
              <a:rPr lang="en-US" sz="2400" b="1" dirty="0">
                <a:solidFill>
                  <a:srgbClr val="0070C0"/>
                </a:solidFill>
                <a:latin typeface="Book Antiqua" panose="02040602050305030304" pitchFamily="18" charset="0"/>
              </a:rPr>
              <a:t>6</a:t>
            </a:r>
            <a:r>
              <a:rPr lang="en-US" sz="2400" dirty="0">
                <a:latin typeface="Book Antiqua" panose="02040602050305030304" pitchFamily="18" charset="0"/>
              </a:rPr>
              <a:t>}</a:t>
            </a:r>
            <a:r>
              <a:rPr lang="en-US" sz="2400" dirty="0">
                <a:solidFill>
                  <a:srgbClr val="00B050"/>
                </a:solidFill>
                <a:latin typeface="Book Antiqua" panose="02040602050305030304" pitchFamily="18" charset="0"/>
              </a:rPr>
              <a:t> </a:t>
            </a:r>
            <a:r>
              <a:rPr lang="en-US" sz="2400" dirty="0">
                <a:latin typeface="Book Antiqua" panose="02040602050305030304" pitchFamily="18" charset="0"/>
              </a:rPr>
              <a:t>= </a:t>
            </a:r>
            <a:r>
              <a:rPr lang="en-US" sz="2400" b="1" dirty="0">
                <a:solidFill>
                  <a:srgbClr val="0070C0"/>
                </a:solidFill>
                <a:latin typeface="Book Antiqua" panose="02040602050305030304" pitchFamily="18" charset="0"/>
              </a:rPr>
              <a:t>6</a:t>
            </a:r>
            <a:r>
              <a:rPr lang="en-US" sz="2400" b="1" dirty="0">
                <a:solidFill>
                  <a:srgbClr val="FF0066"/>
                </a:solidFill>
                <a:latin typeface="Book Antiqua" panose="02040602050305030304" pitchFamily="18" charset="0"/>
              </a:rPr>
              <a:t> </a:t>
            </a:r>
            <a:r>
              <a:rPr lang="en-US" sz="2400" dirty="0">
                <a:latin typeface="Book Antiqua" panose="02040602050305030304" pitchFamily="18" charset="0"/>
              </a:rPr>
              <a:t> orders of 1 dozen/hr. </a:t>
            </a:r>
          </a:p>
          <a:p>
            <a:pPr marL="800100" lvl="1" indent="-685800"/>
            <a:r>
              <a:rPr lang="en-US" sz="2400" dirty="0">
                <a:solidFill>
                  <a:srgbClr val="3366FF"/>
                </a:solidFill>
                <a:latin typeface="Book Antiqua" panose="02040602050305030304" pitchFamily="18" charset="0"/>
              </a:rPr>
              <a:t>With </a:t>
            </a:r>
            <a:r>
              <a:rPr lang="en-US" sz="2400" b="1" dirty="0">
                <a:solidFill>
                  <a:srgbClr val="3366FF"/>
                </a:solidFill>
                <a:latin typeface="Book Antiqua" panose="02040602050305030304" pitchFamily="18" charset="0"/>
              </a:rPr>
              <a:t>one oven</a:t>
            </a:r>
            <a:r>
              <a:rPr lang="en-US" sz="2400" dirty="0">
                <a:solidFill>
                  <a:srgbClr val="3366FF"/>
                </a:solidFill>
                <a:latin typeface="Book Antiqua" panose="02040602050305030304" pitchFamily="18" charset="0"/>
              </a:rPr>
              <a:t>, cross training does not affect the theoretical process capacity. The Oven remains the bottleneck.  The capacity is 6 dozen per hour. </a:t>
            </a:r>
            <a:endParaRPr lang="en-US" sz="2400" dirty="0" smtClean="0">
              <a:solidFill>
                <a:srgbClr val="3366FF"/>
              </a:solidFill>
              <a:latin typeface="Book Antiqua" panose="02040602050305030304" pitchFamily="18" charset="0"/>
            </a:endParaRPr>
          </a:p>
          <a:p>
            <a:pPr marL="800100" lvl="1" indent="-685800"/>
            <a:r>
              <a:rPr lang="en-US" sz="2400" dirty="0" smtClean="0">
                <a:latin typeface="Book Antiqua" panose="02040602050305030304" pitchFamily="18" charset="0"/>
              </a:rPr>
              <a:t>g) Now suppose we have two ovens.  </a:t>
            </a:r>
            <a:endParaRPr lang="en-US" sz="2400" dirty="0">
              <a:latin typeface="Book Antiqua" panose="02040602050305030304" pitchFamily="18" charset="0"/>
            </a:endParaRPr>
          </a:p>
          <a:p>
            <a:pPr marL="800100" lvl="1" indent="-685800"/>
            <a:r>
              <a:rPr lang="en-US" sz="2400" dirty="0" smtClean="0">
                <a:latin typeface="Book Antiqua" panose="02040602050305030304" pitchFamily="18" charset="0"/>
              </a:rPr>
              <a:t>With </a:t>
            </a:r>
            <a:r>
              <a:rPr lang="en-US" sz="2400" dirty="0">
                <a:latin typeface="Book Antiqua" panose="02040602050305030304" pitchFamily="18" charset="0"/>
              </a:rPr>
              <a:t>two ovens, </a:t>
            </a:r>
            <a:r>
              <a:rPr lang="en-US" sz="2400" dirty="0" smtClean="0">
                <a:latin typeface="Book Antiqua" panose="02040602050305030304" pitchFamily="18" charset="0"/>
              </a:rPr>
              <a:t>capacity </a:t>
            </a:r>
            <a:r>
              <a:rPr lang="en-US" sz="2400" dirty="0">
                <a:latin typeface="Book Antiqua" panose="02040602050305030304" pitchFamily="18" charset="0"/>
              </a:rPr>
              <a:t>= min {</a:t>
            </a:r>
            <a:r>
              <a:rPr lang="en-US" sz="2400" b="1" dirty="0">
                <a:solidFill>
                  <a:srgbClr val="FF0066"/>
                </a:solidFill>
                <a:latin typeface="Book Antiqua" panose="02040602050305030304" pitchFamily="18" charset="0"/>
              </a:rPr>
              <a:t>10 </a:t>
            </a:r>
            <a:r>
              <a:rPr lang="en-US" sz="2400" dirty="0">
                <a:latin typeface="Book Antiqua" panose="02040602050305030304" pitchFamily="18" charset="0"/>
              </a:rPr>
              <a:t>, </a:t>
            </a:r>
            <a:r>
              <a:rPr lang="en-US" sz="2400" b="1" dirty="0">
                <a:solidFill>
                  <a:srgbClr val="0070C0"/>
                </a:solidFill>
                <a:latin typeface="Book Antiqua" panose="02040602050305030304" pitchFamily="18" charset="0"/>
              </a:rPr>
              <a:t>2*</a:t>
            </a:r>
            <a:r>
              <a:rPr lang="en-US" sz="2400" b="1" dirty="0" smtClean="0">
                <a:solidFill>
                  <a:srgbClr val="0070C0"/>
                </a:solidFill>
                <a:latin typeface="Book Antiqua" panose="02040602050305030304" pitchFamily="18" charset="0"/>
              </a:rPr>
              <a:t>6</a:t>
            </a:r>
            <a:r>
              <a:rPr lang="en-US" sz="2400" dirty="0">
                <a:latin typeface="Book Antiqua" panose="02040602050305030304" pitchFamily="18" charset="0"/>
              </a:rPr>
              <a:t>}</a:t>
            </a:r>
            <a:r>
              <a:rPr lang="en-US" sz="2400" dirty="0">
                <a:solidFill>
                  <a:srgbClr val="00B050"/>
                </a:solidFill>
                <a:latin typeface="Book Antiqua" panose="02040602050305030304" pitchFamily="18" charset="0"/>
              </a:rPr>
              <a:t> </a:t>
            </a:r>
            <a:r>
              <a:rPr lang="en-US" sz="2400" dirty="0">
                <a:latin typeface="Book Antiqua" panose="02040602050305030304" pitchFamily="18" charset="0"/>
              </a:rPr>
              <a:t>= </a:t>
            </a:r>
            <a:r>
              <a:rPr lang="en-US" sz="2400" b="1" dirty="0">
                <a:solidFill>
                  <a:srgbClr val="FF0066"/>
                </a:solidFill>
                <a:latin typeface="Book Antiqua" panose="02040602050305030304" pitchFamily="18" charset="0"/>
              </a:rPr>
              <a:t>10</a:t>
            </a:r>
            <a:r>
              <a:rPr lang="en-US" sz="2400" b="1" dirty="0" smtClean="0">
                <a:solidFill>
                  <a:srgbClr val="FF0066"/>
                </a:solidFill>
                <a:latin typeface="Book Antiqua" panose="02040602050305030304" pitchFamily="18" charset="0"/>
              </a:rPr>
              <a:t> </a:t>
            </a:r>
            <a:r>
              <a:rPr lang="en-US" sz="2400" dirty="0" smtClean="0">
                <a:latin typeface="Book Antiqua" panose="02040602050305030304" pitchFamily="18" charset="0"/>
              </a:rPr>
              <a:t> per </a:t>
            </a:r>
            <a:r>
              <a:rPr lang="en-US" sz="2400" dirty="0">
                <a:latin typeface="Book Antiqua" panose="02040602050305030304" pitchFamily="18" charset="0"/>
              </a:rPr>
              <a:t>h</a:t>
            </a:r>
            <a:r>
              <a:rPr lang="en-US" sz="2400" dirty="0" smtClean="0">
                <a:latin typeface="Book Antiqua" panose="02040602050305030304" pitchFamily="18" charset="0"/>
              </a:rPr>
              <a:t>r</a:t>
            </a:r>
            <a:r>
              <a:rPr lang="en-US" sz="2400" dirty="0">
                <a:latin typeface="Book Antiqua" panose="02040602050305030304" pitchFamily="18" charset="0"/>
              </a:rPr>
              <a:t>. </a:t>
            </a:r>
          </a:p>
          <a:p>
            <a:pPr marL="800100" lvl="1" indent="-685800"/>
            <a:r>
              <a:rPr lang="en-US" sz="2400" dirty="0" smtClean="0">
                <a:solidFill>
                  <a:srgbClr val="FF0066"/>
                </a:solidFill>
                <a:latin typeface="Book Antiqua" panose="02040602050305030304" pitchFamily="18" charset="0"/>
              </a:rPr>
              <a:t>The </a:t>
            </a:r>
            <a:r>
              <a:rPr lang="en-US" sz="2400" dirty="0">
                <a:solidFill>
                  <a:srgbClr val="FF0066"/>
                </a:solidFill>
                <a:latin typeface="Book Antiqua" panose="02040602050305030304" pitchFamily="18" charset="0"/>
              </a:rPr>
              <a:t>bottleneck shifted to </a:t>
            </a:r>
            <a:r>
              <a:rPr lang="en-US" sz="2400" dirty="0" smtClean="0">
                <a:solidFill>
                  <a:srgbClr val="FF0066"/>
                </a:solidFill>
                <a:latin typeface="Book Antiqua" panose="02040602050305030304" pitchFamily="18" charset="0"/>
              </a:rPr>
              <a:t>the Workers Resource Pool.</a:t>
            </a:r>
          </a:p>
          <a:p>
            <a:pPr marL="800100" lvl="1" indent="-685800"/>
            <a:r>
              <a:rPr lang="en-US" sz="2400" dirty="0" smtClean="0">
                <a:latin typeface="Book Antiqua" panose="02040602050305030304" pitchFamily="18" charset="0"/>
              </a:rPr>
              <a:t>6  + Two Ovens </a:t>
            </a:r>
            <a:r>
              <a:rPr lang="en-US" sz="2400" dirty="0" smtClean="0">
                <a:latin typeface="Book Antiqua" panose="02040602050305030304" pitchFamily="18" charset="0"/>
                <a:sym typeface="Wingdings" panose="05000000000000000000" pitchFamily="2" charset="2"/>
              </a:rPr>
              <a:t> 7.5, </a:t>
            </a:r>
            <a:r>
              <a:rPr lang="en-US" sz="2400" dirty="0">
                <a:latin typeface="Book Antiqua" panose="02040602050305030304" pitchFamily="18" charset="0"/>
              </a:rPr>
              <a:t>6  + </a:t>
            </a:r>
            <a:r>
              <a:rPr lang="en-US" sz="2400" dirty="0" smtClean="0">
                <a:latin typeface="Book Antiqua" panose="02040602050305030304" pitchFamily="18" charset="0"/>
              </a:rPr>
              <a:t>Cross Train </a:t>
            </a:r>
            <a:r>
              <a:rPr lang="en-US" sz="2400" dirty="0" smtClean="0">
                <a:latin typeface="Book Antiqua" panose="02040602050305030304" pitchFamily="18" charset="0"/>
                <a:sym typeface="Wingdings" panose="05000000000000000000" pitchFamily="2" charset="2"/>
              </a:rPr>
              <a:t> 6, </a:t>
            </a:r>
            <a:r>
              <a:rPr lang="en-US" sz="2400" dirty="0">
                <a:latin typeface="Book Antiqua" panose="02040602050305030304" pitchFamily="18" charset="0"/>
              </a:rPr>
              <a:t>6  + Two Ovens </a:t>
            </a:r>
            <a:r>
              <a:rPr lang="en-US" sz="2400" dirty="0" smtClean="0">
                <a:latin typeface="Book Antiqua" panose="02040602050305030304" pitchFamily="18" charset="0"/>
              </a:rPr>
              <a:t> </a:t>
            </a:r>
            <a:r>
              <a:rPr lang="en-US" sz="2400" dirty="0">
                <a:latin typeface="Book Antiqua" panose="02040602050305030304" pitchFamily="18" charset="0"/>
              </a:rPr>
              <a:t>+ Cross Train </a:t>
            </a:r>
            <a:r>
              <a:rPr lang="en-US" sz="2400" dirty="0">
                <a:latin typeface="Book Antiqua" panose="02040602050305030304" pitchFamily="18" charset="0"/>
                <a:sym typeface="Wingdings" panose="05000000000000000000" pitchFamily="2" charset="2"/>
              </a:rPr>
              <a:t> </a:t>
            </a:r>
            <a:r>
              <a:rPr lang="en-US" sz="2400" dirty="0" smtClean="0">
                <a:latin typeface="Book Antiqua" panose="02040602050305030304" pitchFamily="18" charset="0"/>
                <a:sym typeface="Wingdings" panose="05000000000000000000" pitchFamily="2" charset="2"/>
              </a:rPr>
              <a:t>10.  </a:t>
            </a:r>
            <a:endParaRPr lang="en-US" sz="2400" dirty="0">
              <a:latin typeface="Book Antiqua" panose="02040602050305030304" pitchFamily="18" charset="0"/>
            </a:endParaRPr>
          </a:p>
          <a:p>
            <a:pPr marL="800100" lvl="1" indent="-685800"/>
            <a:endParaRPr lang="en-US" sz="2400" dirty="0">
              <a:latin typeface="Book Antiqua" panose="02040602050305030304" pitchFamily="18" charset="0"/>
            </a:endParaRPr>
          </a:p>
        </p:txBody>
      </p:sp>
      <p:sp>
        <p:nvSpPr>
          <p:cNvPr id="3" name="Text Box 41"/>
          <p:cNvSpPr txBox="1">
            <a:spLocks noChangeArrowheads="1"/>
          </p:cNvSpPr>
          <p:nvPr/>
        </p:nvSpPr>
        <p:spPr bwMode="auto">
          <a:xfrm>
            <a:off x="-14922" y="76200"/>
            <a:ext cx="915892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/>
            <a:r>
              <a:rPr lang="en-US" sz="3200" dirty="0">
                <a:latin typeface="Impact" pitchFamily="34" charset="0"/>
                <a:ea typeface="ＭＳ Ｐゴシック" pitchFamily="-65" charset="-128"/>
                <a:cs typeface="Impact" pitchFamily="34" charset="0"/>
              </a:rPr>
              <a:t>Problem </a:t>
            </a:r>
            <a:r>
              <a:rPr lang="en-US" sz="3200" dirty="0" smtClean="0">
                <a:latin typeface="Impact" pitchFamily="34" charset="0"/>
                <a:ea typeface="ＭＳ Ｐゴシック" pitchFamily="-65" charset="-128"/>
                <a:cs typeface="Impact" pitchFamily="34" charset="0"/>
              </a:rPr>
              <a:t>3: </a:t>
            </a:r>
            <a:r>
              <a:rPr lang="en-US" sz="3200" dirty="0">
                <a:latin typeface="Impact" pitchFamily="34" charset="0"/>
                <a:ea typeface="ＭＳ Ｐゴシック" pitchFamily="-65" charset="-128"/>
                <a:cs typeface="Impact" pitchFamily="34" charset="0"/>
              </a:rPr>
              <a:t>Problem 5.2</a:t>
            </a:r>
          </a:p>
        </p:txBody>
      </p:sp>
      <p:sp>
        <p:nvSpPr>
          <p:cNvPr id="2" name="Rectangle 1"/>
          <p:cNvSpPr/>
          <p:nvPr/>
        </p:nvSpPr>
        <p:spPr>
          <a:xfrm>
            <a:off x="15399" y="914400"/>
            <a:ext cx="908304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685800"/>
            <a:r>
              <a:rPr lang="en-US" sz="2400" dirty="0">
                <a:latin typeface="Book Antiqua" panose="02040602050305030304" pitchFamily="18" charset="0"/>
              </a:rPr>
              <a:t>f) Lets go back to one oven case. What is the impact  of cross training of Kristen and RM? Cross training pools Kristen and RM into a single resource pool  (Workers). </a:t>
            </a:r>
          </a:p>
        </p:txBody>
      </p:sp>
    </p:spTree>
    <p:extLst>
      <p:ext uri="{BB962C8B-B14F-4D97-AF65-F5344CB8AC3E}">
        <p14:creationId xmlns:p14="http://schemas.microsoft.com/office/powerpoint/2010/main" val="1733835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1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12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12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12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12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build="p" bldLvl="2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0"/>
            <a:ext cx="9144000" cy="838200"/>
          </a:xfrm>
        </p:spPr>
        <p:txBody>
          <a:bodyPr/>
          <a:lstStyle/>
          <a:p>
            <a:r>
              <a:rPr lang="en-US" dirty="0"/>
              <a:t>Problem 6</a:t>
            </a:r>
            <a:r>
              <a:rPr lang="en-US" dirty="0" smtClean="0"/>
              <a:t>. </a:t>
            </a:r>
            <a:r>
              <a:rPr lang="en-US" dirty="0"/>
              <a:t>Problem </a:t>
            </a:r>
            <a:r>
              <a:rPr lang="en-US" dirty="0" smtClean="0"/>
              <a:t>5.4 </a:t>
            </a:r>
            <a:r>
              <a:rPr lang="en-US" dirty="0"/>
              <a:t>in the book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892480" cy="1584176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 company makes two products, A and B, using a single resource pool.  The resource is available for 900 min per day.  The </a:t>
            </a:r>
            <a:r>
              <a:rPr lang="en-US" dirty="0" smtClean="0">
                <a:solidFill>
                  <a:srgbClr val="FF0000"/>
                </a:solidFill>
              </a:rPr>
              <a:t>contribution margins (P-V) </a:t>
            </a:r>
            <a:r>
              <a:rPr lang="en-US" dirty="0" smtClean="0"/>
              <a:t>for A and B are $20 and $35 per unit respectively.  The </a:t>
            </a:r>
            <a:r>
              <a:rPr lang="en-US" dirty="0" smtClean="0">
                <a:solidFill>
                  <a:srgbClr val="FF0000"/>
                </a:solidFill>
              </a:rPr>
              <a:t>total unit loads </a:t>
            </a:r>
            <a:r>
              <a:rPr lang="en-US" dirty="0" smtClean="0"/>
              <a:t>are 10 and 20 minutes.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210457" y="2514600"/>
            <a:ext cx="889248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1A1A70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Book Antiqua" pitchFamily="18" charset="0"/>
                <a:ea typeface="+mn-ea"/>
              </a:rPr>
              <a:t>a) The company wishes to produce a mix of 60% As and 40% Bs.  What is the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ook Antiqua" pitchFamily="18" charset="0"/>
                <a:ea typeface="+mn-ea"/>
              </a:rPr>
              <a:t>effective capacity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Book Antiqua" pitchFamily="18" charset="0"/>
                <a:ea typeface="+mn-ea"/>
              </a:rPr>
              <a:t>(units per day)?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1A1A70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lang="en-US" sz="2400" kern="0" dirty="0" smtClean="0">
                <a:latin typeface="Book Antiqua" pitchFamily="18" charset="0"/>
              </a:rPr>
              <a:t>An aggregate product will need 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1A1A70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lang="en-US" sz="2400" kern="0" dirty="0" smtClean="0">
                <a:latin typeface="Book Antiqua" pitchFamily="18" charset="0"/>
              </a:rPr>
              <a:t>0.6(10) + 0.4(20) = 14 minutes</a:t>
            </a:r>
          </a:p>
          <a:p>
            <a:pPr marL="457200" lvl="0" indent="-457200" eaLnBrk="0" hangingPunct="0">
              <a:spcBef>
                <a:spcPct val="20000"/>
              </a:spcBef>
              <a:buClr>
                <a:srgbClr val="1A1A70"/>
              </a:buClr>
              <a:buSzPct val="80000"/>
            </a:pPr>
            <a:r>
              <a:rPr lang="en-US" sz="2400" kern="0" dirty="0" smtClean="0">
                <a:latin typeface="Book Antiqua" pitchFamily="18" charset="0"/>
              </a:rPr>
              <a:t>Capacity is 1/14 per minute or 900(1/14) = 64.29 per day</a:t>
            </a:r>
          </a:p>
          <a:p>
            <a:pPr marL="457200" indent="-457200" eaLnBrk="0" hangingPunct="0">
              <a:spcBef>
                <a:spcPct val="20000"/>
              </a:spcBef>
              <a:buClr>
                <a:srgbClr val="1A1A70"/>
              </a:buClr>
              <a:buSzPct val="80000"/>
              <a:defRPr/>
            </a:pPr>
            <a:r>
              <a:rPr lang="en-US" sz="2400" kern="0" dirty="0" smtClean="0">
                <a:latin typeface="Book Antiqua" pitchFamily="18" charset="0"/>
              </a:rPr>
              <a:t>b) What is the financial throughput per day?  Financial throughput is the rate at which a firm is generating money. </a:t>
            </a:r>
          </a:p>
          <a:p>
            <a:pPr marL="457200" lvl="0" indent="-457200" eaLnBrk="0" hangingPunct="0">
              <a:spcBef>
                <a:spcPct val="20000"/>
              </a:spcBef>
              <a:buClr>
                <a:srgbClr val="1A1A70"/>
              </a:buClr>
              <a:buSzPct val="80000"/>
              <a:defRPr/>
            </a:pPr>
            <a:r>
              <a:rPr lang="en-US" sz="2400" kern="0" dirty="0" smtClean="0">
                <a:latin typeface="Book Antiqua" pitchFamily="18" charset="0"/>
              </a:rPr>
              <a:t>An aggregate product will generate 0.6(20) + 0.4(35) = $26</a:t>
            </a:r>
          </a:p>
          <a:p>
            <a:pPr marL="457200" lvl="0" indent="-457200" eaLnBrk="0" hangingPunct="0">
              <a:spcBef>
                <a:spcPct val="20000"/>
              </a:spcBef>
              <a:buClr>
                <a:srgbClr val="1A1A70"/>
              </a:buClr>
              <a:buSzPct val="80000"/>
              <a:defRPr/>
            </a:pPr>
            <a:r>
              <a:rPr lang="en-US" sz="2400" kern="0" dirty="0" smtClean="0">
                <a:latin typeface="Book Antiqua" pitchFamily="18" charset="0"/>
              </a:rPr>
              <a:t>64.29(26) = $1671.5 per day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Book Antiqua" pitchFamily="18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11166367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-76200" y="914400"/>
            <a:ext cx="4038600" cy="23622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dirty="0" smtClean="0">
                <a:solidFill>
                  <a:srgbClr val="00AE00"/>
                </a:solidFill>
                <a:ea typeface="굴림" pitchFamily="34" charset="-127"/>
              </a:rPr>
              <a:t>Process </a:t>
            </a:r>
            <a:r>
              <a:rPr lang="en-US" altLang="en-US" dirty="0">
                <a:solidFill>
                  <a:srgbClr val="00AE00"/>
                </a:solidFill>
                <a:ea typeface="굴림" pitchFamily="34" charset="-127"/>
              </a:rPr>
              <a:t>analysis </a:t>
            </a:r>
            <a:r>
              <a:rPr lang="en-US" altLang="en-US" dirty="0">
                <a:ea typeface="굴림" pitchFamily="34" charset="-127"/>
              </a:rPr>
              <a:t>is the detailed understanding  and documentation of how work is </a:t>
            </a:r>
            <a:r>
              <a:rPr lang="en-US" altLang="en-US" dirty="0" smtClean="0">
                <a:ea typeface="굴림" pitchFamily="34" charset="-127"/>
              </a:rPr>
              <a:t>performed  </a:t>
            </a:r>
            <a:r>
              <a:rPr lang="en-US" altLang="en-US" dirty="0">
                <a:ea typeface="굴림" pitchFamily="34" charset="-127"/>
              </a:rPr>
              <a:t>and how it can be redesigned and improved.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" y="0"/>
            <a:ext cx="9144000" cy="838200"/>
          </a:xfrm>
        </p:spPr>
        <p:txBody>
          <a:bodyPr/>
          <a:lstStyle/>
          <a:p>
            <a:r>
              <a:rPr lang="en-US" dirty="0"/>
              <a:t>What is a Process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7882" y="990601"/>
            <a:ext cx="5016118" cy="236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" name="Content Placeholder 1"/>
          <p:cNvSpPr txBox="1">
            <a:spLocks/>
          </p:cNvSpPr>
          <p:nvPr/>
        </p:nvSpPr>
        <p:spPr bwMode="auto">
          <a:xfrm>
            <a:off x="-12089" y="3886200"/>
            <a:ext cx="9224461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8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65" charset="-128"/>
                <a:cs typeface="Book Antiqua" pitchFamily="18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>
              <a:defRPr/>
            </a:pPr>
            <a:r>
              <a:rPr lang="en-US" kern="0" dirty="0" smtClean="0"/>
              <a:t>Capacity Metrics: Capacity, Time to perform the process  (Unit Load; </a:t>
            </a:r>
            <a:r>
              <a:rPr lang="en-US" kern="0" dirty="0" err="1" smtClean="0"/>
              <a:t>Tp</a:t>
            </a:r>
            <a:r>
              <a:rPr lang="en-US" kern="0" dirty="0" smtClean="0"/>
              <a:t>)</a:t>
            </a:r>
          </a:p>
          <a:p>
            <a:pPr>
              <a:defRPr/>
            </a:pPr>
            <a:r>
              <a:rPr lang="en-US" kern="0" dirty="0" smtClean="0"/>
              <a:t>Quality Metrics: Defective rate, Customer satisfaction rate </a:t>
            </a:r>
          </a:p>
          <a:p>
            <a:pPr>
              <a:defRPr/>
            </a:pPr>
            <a:r>
              <a:rPr lang="en-US" kern="0" dirty="0" smtClean="0"/>
              <a:t>Efficiency Metrics</a:t>
            </a:r>
            <a:r>
              <a:rPr lang="en-US" kern="0" dirty="0"/>
              <a:t>: Cost, </a:t>
            </a:r>
            <a:r>
              <a:rPr lang="en-US" kern="0" dirty="0" smtClean="0"/>
              <a:t>Productivity</a:t>
            </a:r>
            <a:r>
              <a:rPr lang="en-US" kern="0" dirty="0"/>
              <a:t>, U</a:t>
            </a:r>
            <a:r>
              <a:rPr lang="en-US" kern="0" dirty="0" smtClean="0"/>
              <a:t>tilization </a:t>
            </a:r>
            <a:endParaRPr lang="en-US" kern="0" dirty="0"/>
          </a:p>
          <a:p>
            <a:pPr>
              <a:defRPr/>
            </a:pPr>
            <a:r>
              <a:rPr lang="en-US" kern="0" dirty="0" smtClean="0"/>
              <a:t>Flexibility Metrics</a:t>
            </a:r>
            <a:r>
              <a:rPr lang="en-US" kern="0" dirty="0"/>
              <a:t>: </a:t>
            </a:r>
            <a:r>
              <a:rPr lang="en-US" kern="0" dirty="0" smtClean="0"/>
              <a:t>Setup time, Cross Training</a:t>
            </a:r>
            <a:endParaRPr lang="en-US" kern="0" dirty="0"/>
          </a:p>
          <a:p>
            <a:pPr>
              <a:defRPr/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70408701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/>
              <a:t>A</a:t>
            </a:r>
            <a:r>
              <a:rPr lang="en-US" altLang="en-US" dirty="0">
                <a:solidFill>
                  <a:srgbClr val="00AE00"/>
                </a:solidFill>
              </a:rPr>
              <a:t> flowchart </a:t>
            </a:r>
            <a:r>
              <a:rPr lang="en-US" altLang="en-US" dirty="0"/>
              <a:t>is a diagram that traces the flow of materials, customers, information, or equipment through the various steps of a process 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C00000"/>
                </a:solidFill>
              </a:rPr>
              <a:t>Key Problem1</a:t>
            </a:r>
            <a:r>
              <a:rPr lang="en-US" altLang="en-US" dirty="0" smtClean="0">
                <a:solidFill>
                  <a:srgbClr val="C00000"/>
                </a:solidFill>
              </a:rPr>
              <a:t>: </a:t>
            </a:r>
            <a:r>
              <a:rPr lang="en-US" dirty="0" smtClean="0">
                <a:solidFill>
                  <a:srgbClr val="C00000"/>
                </a:solidFill>
              </a:rPr>
              <a:t>Flow Chart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53" name="Text Box 3"/>
          <p:cNvSpPr txBox="1">
            <a:spLocks noChangeArrowheads="1"/>
          </p:cNvSpPr>
          <p:nvPr/>
        </p:nvSpPr>
        <p:spPr bwMode="auto">
          <a:xfrm>
            <a:off x="1034200" y="2683265"/>
            <a:ext cx="413600" cy="461665"/>
          </a:xfrm>
          <a:prstGeom prst="rect">
            <a:avLst/>
          </a:prstGeom>
          <a:noFill/>
          <a:ln w="38100" algn="ctr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dirty="0" smtClean="0">
                <a:solidFill>
                  <a:srgbClr val="0070C0"/>
                </a:solidFill>
                <a:latin typeface="Book Antiqua" pitchFamily="18" charset="0"/>
              </a:rPr>
              <a:t>A</a:t>
            </a:r>
            <a:endParaRPr lang="en-US" sz="2400" dirty="0">
              <a:solidFill>
                <a:srgbClr val="0070C0"/>
              </a:solidFill>
              <a:latin typeface="Book Antiqua" pitchFamily="18" charset="0"/>
            </a:endParaRPr>
          </a:p>
        </p:txBody>
      </p:sp>
      <p:sp>
        <p:nvSpPr>
          <p:cNvPr id="54" name="Text Box 4"/>
          <p:cNvSpPr txBox="1">
            <a:spLocks noChangeArrowheads="1"/>
          </p:cNvSpPr>
          <p:nvPr/>
        </p:nvSpPr>
        <p:spPr bwMode="auto">
          <a:xfrm>
            <a:off x="2044913" y="2700082"/>
            <a:ext cx="439840" cy="461665"/>
          </a:xfrm>
          <a:prstGeom prst="rect">
            <a:avLst/>
          </a:prstGeom>
          <a:noFill/>
          <a:ln w="38100" algn="ctr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dirty="0" smtClean="0">
                <a:solidFill>
                  <a:srgbClr val="FF0000"/>
                </a:solidFill>
                <a:latin typeface="Book Antiqua" pitchFamily="18" charset="0"/>
              </a:rPr>
              <a:t>B</a:t>
            </a:r>
            <a:endParaRPr lang="en-US" sz="2400" dirty="0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55" name="Text Box 5"/>
          <p:cNvSpPr txBox="1">
            <a:spLocks noChangeArrowheads="1"/>
          </p:cNvSpPr>
          <p:nvPr/>
        </p:nvSpPr>
        <p:spPr bwMode="auto">
          <a:xfrm>
            <a:off x="3469688" y="2262979"/>
            <a:ext cx="468390" cy="461665"/>
          </a:xfrm>
          <a:prstGeom prst="rect">
            <a:avLst/>
          </a:prstGeom>
          <a:noFill/>
          <a:ln w="38100" algn="ctr">
            <a:solidFill>
              <a:srgbClr val="00B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dirty="0" smtClean="0">
                <a:solidFill>
                  <a:srgbClr val="00B050"/>
                </a:solidFill>
                <a:latin typeface="Book Antiqua" pitchFamily="18" charset="0"/>
              </a:rPr>
              <a:t> </a:t>
            </a:r>
            <a:r>
              <a:rPr lang="en-US" sz="2400" dirty="0">
                <a:solidFill>
                  <a:srgbClr val="00B050"/>
                </a:solidFill>
                <a:latin typeface="Book Antiqua" pitchFamily="18" charset="0"/>
              </a:rPr>
              <a:t>C</a:t>
            </a:r>
          </a:p>
        </p:txBody>
      </p:sp>
      <p:sp>
        <p:nvSpPr>
          <p:cNvPr id="56" name="Line 9"/>
          <p:cNvSpPr>
            <a:spLocks noChangeShapeType="1"/>
          </p:cNvSpPr>
          <p:nvPr/>
        </p:nvSpPr>
        <p:spPr bwMode="auto">
          <a:xfrm>
            <a:off x="1524000" y="2930915"/>
            <a:ext cx="457349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400">
              <a:latin typeface="Book Antiqua" pitchFamily="18" charset="0"/>
            </a:endParaRPr>
          </a:p>
        </p:txBody>
      </p:sp>
      <p:sp>
        <p:nvSpPr>
          <p:cNvPr id="52" name="Line 9"/>
          <p:cNvSpPr>
            <a:spLocks noChangeShapeType="1"/>
          </p:cNvSpPr>
          <p:nvPr/>
        </p:nvSpPr>
        <p:spPr bwMode="auto">
          <a:xfrm rot="10800000" flipV="1">
            <a:off x="583378" y="2933499"/>
            <a:ext cx="34359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arrow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400">
              <a:latin typeface="Book Antiqua" pitchFamily="18" charset="0"/>
            </a:endParaRPr>
          </a:p>
        </p:txBody>
      </p:sp>
      <p:sp>
        <p:nvSpPr>
          <p:cNvPr id="58" name="Text Box 5"/>
          <p:cNvSpPr txBox="1">
            <a:spLocks noChangeArrowheads="1"/>
          </p:cNvSpPr>
          <p:nvPr/>
        </p:nvSpPr>
        <p:spPr bwMode="auto">
          <a:xfrm>
            <a:off x="3469688" y="3144930"/>
            <a:ext cx="468390" cy="461665"/>
          </a:xfrm>
          <a:prstGeom prst="rect">
            <a:avLst/>
          </a:prstGeom>
          <a:noFill/>
          <a:ln w="38100" algn="ctr">
            <a:solidFill>
              <a:srgbClr val="00B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dirty="0" smtClean="0">
                <a:solidFill>
                  <a:srgbClr val="00B050"/>
                </a:solidFill>
                <a:latin typeface="Book Antiqua" pitchFamily="18" charset="0"/>
              </a:rPr>
              <a:t> </a:t>
            </a:r>
            <a:r>
              <a:rPr lang="en-US" sz="2400" dirty="0">
                <a:solidFill>
                  <a:srgbClr val="00B050"/>
                </a:solidFill>
                <a:latin typeface="Book Antiqua" pitchFamily="18" charset="0"/>
              </a:rPr>
              <a:t>C</a:t>
            </a:r>
          </a:p>
        </p:txBody>
      </p:sp>
      <p:grpSp>
        <p:nvGrpSpPr>
          <p:cNvPr id="59" name="Group 58"/>
          <p:cNvGrpSpPr/>
          <p:nvPr/>
        </p:nvGrpSpPr>
        <p:grpSpPr>
          <a:xfrm>
            <a:off x="2930672" y="2485382"/>
            <a:ext cx="491150" cy="909935"/>
            <a:chOff x="1097276" y="2280917"/>
            <a:chExt cx="640084" cy="548640"/>
          </a:xfrm>
        </p:grpSpPr>
        <p:sp>
          <p:nvSpPr>
            <p:cNvPr id="60" name="Line 9"/>
            <p:cNvSpPr>
              <a:spLocks noChangeShapeType="1"/>
            </p:cNvSpPr>
            <p:nvPr/>
          </p:nvSpPr>
          <p:spPr bwMode="auto">
            <a:xfrm flipV="1">
              <a:off x="1362179" y="2286000"/>
              <a:ext cx="365760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none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400">
                <a:latin typeface="Book Antiqua" pitchFamily="18" charset="0"/>
              </a:endParaRPr>
            </a:p>
          </p:txBody>
        </p:sp>
        <p:sp>
          <p:nvSpPr>
            <p:cNvPr id="61" name="Line 9"/>
            <p:cNvSpPr>
              <a:spLocks noChangeShapeType="1"/>
            </p:cNvSpPr>
            <p:nvPr/>
          </p:nvSpPr>
          <p:spPr bwMode="auto">
            <a:xfrm>
              <a:off x="1362177" y="2280917"/>
              <a:ext cx="0" cy="54864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400">
                <a:latin typeface="Book Antiqua" pitchFamily="18" charset="0"/>
              </a:endParaRPr>
            </a:p>
          </p:txBody>
        </p:sp>
        <p:sp>
          <p:nvSpPr>
            <p:cNvPr id="62" name="Line 9"/>
            <p:cNvSpPr>
              <a:spLocks noChangeShapeType="1"/>
            </p:cNvSpPr>
            <p:nvPr/>
          </p:nvSpPr>
          <p:spPr bwMode="auto">
            <a:xfrm flipV="1">
              <a:off x="1371600" y="2819400"/>
              <a:ext cx="365760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none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400">
                <a:latin typeface="Book Antiqua" pitchFamily="18" charset="0"/>
              </a:endParaRPr>
            </a:p>
          </p:txBody>
        </p:sp>
        <p:sp>
          <p:nvSpPr>
            <p:cNvPr id="63" name="Line 9"/>
            <p:cNvSpPr>
              <a:spLocks noChangeShapeType="1"/>
            </p:cNvSpPr>
            <p:nvPr/>
          </p:nvSpPr>
          <p:spPr bwMode="auto">
            <a:xfrm flipV="1">
              <a:off x="1097276" y="2567355"/>
              <a:ext cx="274321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400">
                <a:latin typeface="Book Antiqua" pitchFamily="18" charset="0"/>
              </a:endParaRPr>
            </a:p>
          </p:txBody>
        </p:sp>
      </p:grpSp>
      <p:sp>
        <p:nvSpPr>
          <p:cNvPr id="64" name="Line 9"/>
          <p:cNvSpPr>
            <a:spLocks noChangeShapeType="1"/>
          </p:cNvSpPr>
          <p:nvPr/>
        </p:nvSpPr>
        <p:spPr bwMode="auto">
          <a:xfrm rot="10800000" flipV="1">
            <a:off x="2587082" y="2960168"/>
            <a:ext cx="34359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arrow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400">
              <a:latin typeface="Book Antiqua" pitchFamily="18" charset="0"/>
            </a:endParaRPr>
          </a:p>
        </p:txBody>
      </p:sp>
      <p:grpSp>
        <p:nvGrpSpPr>
          <p:cNvPr id="65" name="Group 64"/>
          <p:cNvGrpSpPr/>
          <p:nvPr/>
        </p:nvGrpSpPr>
        <p:grpSpPr>
          <a:xfrm>
            <a:off x="4087926" y="2463344"/>
            <a:ext cx="514562" cy="901505"/>
            <a:chOff x="6453555" y="2583558"/>
            <a:chExt cx="526896" cy="686903"/>
          </a:xfrm>
        </p:grpSpPr>
        <p:grpSp>
          <p:nvGrpSpPr>
            <p:cNvPr id="66" name="Group 65"/>
            <p:cNvGrpSpPr/>
            <p:nvPr/>
          </p:nvGrpSpPr>
          <p:grpSpPr>
            <a:xfrm rot="10800000">
              <a:off x="6459417" y="2583558"/>
              <a:ext cx="521034" cy="686903"/>
              <a:chOff x="1057560" y="2280917"/>
              <a:chExt cx="663135" cy="548640"/>
            </a:xfrm>
          </p:grpSpPr>
          <p:sp>
            <p:nvSpPr>
              <p:cNvPr id="68" name="Line 9"/>
              <p:cNvSpPr>
                <a:spLocks noChangeShapeType="1"/>
              </p:cNvSpPr>
              <p:nvPr/>
            </p:nvSpPr>
            <p:spPr bwMode="auto">
              <a:xfrm>
                <a:off x="1522254" y="2280917"/>
                <a:ext cx="0" cy="54864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400">
                  <a:latin typeface="Book Antiqua" pitchFamily="18" charset="0"/>
                </a:endParaRPr>
              </a:p>
            </p:txBody>
          </p:sp>
          <p:sp>
            <p:nvSpPr>
              <p:cNvPr id="69" name="Line 9"/>
              <p:cNvSpPr>
                <a:spLocks noChangeShapeType="1"/>
              </p:cNvSpPr>
              <p:nvPr/>
            </p:nvSpPr>
            <p:spPr bwMode="auto">
              <a:xfrm flipV="1">
                <a:off x="1487939" y="2819400"/>
                <a:ext cx="232756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400">
                  <a:latin typeface="Book Antiqua" pitchFamily="18" charset="0"/>
                </a:endParaRPr>
              </a:p>
            </p:txBody>
          </p:sp>
          <p:sp>
            <p:nvSpPr>
              <p:cNvPr id="70" name="Line 9"/>
              <p:cNvSpPr>
                <a:spLocks noChangeShapeType="1"/>
              </p:cNvSpPr>
              <p:nvPr/>
            </p:nvSpPr>
            <p:spPr bwMode="auto">
              <a:xfrm flipV="1">
                <a:off x="1057560" y="2567355"/>
                <a:ext cx="447781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 type="arrow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400">
                  <a:latin typeface="Book Antiqua" pitchFamily="18" charset="0"/>
                </a:endParaRPr>
              </a:p>
            </p:txBody>
          </p:sp>
        </p:grpSp>
        <p:sp>
          <p:nvSpPr>
            <p:cNvPr id="67" name="Line 9"/>
            <p:cNvSpPr>
              <a:spLocks noChangeShapeType="1"/>
            </p:cNvSpPr>
            <p:nvPr/>
          </p:nvSpPr>
          <p:spPr bwMode="auto">
            <a:xfrm rot="10800000" flipV="1">
              <a:off x="6453555" y="3252918"/>
              <a:ext cx="182880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400">
                <a:latin typeface="Book Antiqua" pitchFamily="18" charset="0"/>
              </a:endParaRPr>
            </a:p>
          </p:txBody>
        </p:sp>
      </p:grpSp>
      <p:sp>
        <p:nvSpPr>
          <p:cNvPr id="71" name="Text Box 3"/>
          <p:cNvSpPr txBox="1">
            <a:spLocks noChangeArrowheads="1"/>
          </p:cNvSpPr>
          <p:nvPr/>
        </p:nvSpPr>
        <p:spPr bwMode="auto">
          <a:xfrm>
            <a:off x="4724400" y="2699875"/>
            <a:ext cx="413599" cy="461665"/>
          </a:xfrm>
          <a:prstGeom prst="rect">
            <a:avLst/>
          </a:prstGeom>
          <a:noFill/>
          <a:ln w="38100" algn="ctr">
            <a:solidFill>
              <a:srgbClr val="D519B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dirty="0" smtClean="0">
                <a:solidFill>
                  <a:srgbClr val="A50023"/>
                </a:solidFill>
                <a:latin typeface="Book Antiqua" pitchFamily="18" charset="0"/>
              </a:rPr>
              <a:t>D</a:t>
            </a:r>
            <a:endParaRPr lang="en-US" sz="2400" dirty="0">
              <a:solidFill>
                <a:srgbClr val="A50023"/>
              </a:solidFill>
              <a:latin typeface="Book Antiqua" pitchFamily="18" charset="0"/>
            </a:endParaRPr>
          </a:p>
        </p:txBody>
      </p:sp>
      <p:sp>
        <p:nvSpPr>
          <p:cNvPr id="73" name="Line 9"/>
          <p:cNvSpPr>
            <a:spLocks noChangeShapeType="1"/>
          </p:cNvSpPr>
          <p:nvPr/>
        </p:nvSpPr>
        <p:spPr bwMode="auto">
          <a:xfrm flipV="1">
            <a:off x="5334000" y="2266858"/>
            <a:ext cx="454854" cy="457786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400">
              <a:latin typeface="Book Antiqua" pitchFamily="18" charset="0"/>
            </a:endParaRPr>
          </a:p>
        </p:txBody>
      </p:sp>
      <p:sp>
        <p:nvSpPr>
          <p:cNvPr id="74" name="Line 9"/>
          <p:cNvSpPr>
            <a:spLocks noChangeShapeType="1"/>
          </p:cNvSpPr>
          <p:nvPr/>
        </p:nvSpPr>
        <p:spPr bwMode="auto">
          <a:xfrm rot="10800000" flipV="1">
            <a:off x="7886010" y="2863852"/>
            <a:ext cx="34359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arrow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400">
              <a:latin typeface="Book Antiqua" pitchFamily="18" charset="0"/>
            </a:endParaRPr>
          </a:p>
        </p:txBody>
      </p:sp>
      <p:sp>
        <p:nvSpPr>
          <p:cNvPr id="75" name="Text Box 5"/>
          <p:cNvSpPr txBox="1">
            <a:spLocks noChangeArrowheads="1"/>
          </p:cNvSpPr>
          <p:nvPr/>
        </p:nvSpPr>
        <p:spPr bwMode="auto">
          <a:xfrm>
            <a:off x="5943600" y="3217308"/>
            <a:ext cx="382635" cy="461665"/>
          </a:xfrm>
          <a:prstGeom prst="rect">
            <a:avLst/>
          </a:prstGeom>
          <a:noFill/>
          <a:ln w="38100" algn="ctr">
            <a:solidFill>
              <a:srgbClr val="00B0F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dirty="0" smtClean="0">
                <a:solidFill>
                  <a:srgbClr val="0070C0"/>
                </a:solidFill>
                <a:latin typeface="Book Antiqua" pitchFamily="18" charset="0"/>
              </a:rPr>
              <a:t>F</a:t>
            </a:r>
            <a:endParaRPr lang="en-US" sz="2400" dirty="0">
              <a:solidFill>
                <a:srgbClr val="0070C0"/>
              </a:solidFill>
              <a:latin typeface="Book Antiqua" pitchFamily="18" charset="0"/>
            </a:endParaRPr>
          </a:p>
        </p:txBody>
      </p:sp>
      <p:sp>
        <p:nvSpPr>
          <p:cNvPr id="76" name="Text Box 4"/>
          <p:cNvSpPr txBox="1">
            <a:spLocks noChangeArrowheads="1"/>
          </p:cNvSpPr>
          <p:nvPr/>
        </p:nvSpPr>
        <p:spPr bwMode="auto">
          <a:xfrm>
            <a:off x="5996734" y="2057400"/>
            <a:ext cx="363504" cy="461665"/>
          </a:xfrm>
          <a:prstGeom prst="rect">
            <a:avLst/>
          </a:prstGeom>
          <a:noFill/>
          <a:ln w="38100" algn="ctr">
            <a:solidFill>
              <a:srgbClr val="A8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dirty="0" smtClean="0">
                <a:solidFill>
                  <a:srgbClr val="A50023"/>
                </a:solidFill>
                <a:latin typeface="Book Antiqua" pitchFamily="18" charset="0"/>
              </a:rPr>
              <a:t>E</a:t>
            </a:r>
            <a:endParaRPr lang="en-US" sz="2400" dirty="0">
              <a:solidFill>
                <a:srgbClr val="A50023"/>
              </a:solidFill>
              <a:latin typeface="Book Antiqua" pitchFamily="18" charset="0"/>
            </a:endParaRPr>
          </a:p>
        </p:txBody>
      </p:sp>
      <p:sp>
        <p:nvSpPr>
          <p:cNvPr id="77" name="Line 9"/>
          <p:cNvSpPr>
            <a:spLocks noChangeShapeType="1"/>
          </p:cNvSpPr>
          <p:nvPr/>
        </p:nvSpPr>
        <p:spPr bwMode="auto">
          <a:xfrm>
            <a:off x="5334000" y="3171225"/>
            <a:ext cx="454855" cy="371874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400">
              <a:latin typeface="Book Antiqua" pitchFamily="18" charset="0"/>
            </a:endParaRPr>
          </a:p>
        </p:txBody>
      </p:sp>
      <p:sp>
        <p:nvSpPr>
          <p:cNvPr id="78" name="Line 9"/>
          <p:cNvSpPr>
            <a:spLocks noChangeShapeType="1"/>
          </p:cNvSpPr>
          <p:nvPr/>
        </p:nvSpPr>
        <p:spPr bwMode="auto">
          <a:xfrm flipV="1">
            <a:off x="6629401" y="2968981"/>
            <a:ext cx="454854" cy="457786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400">
              <a:latin typeface="Book Antiqua" pitchFamily="18" charset="0"/>
            </a:endParaRPr>
          </a:p>
        </p:txBody>
      </p:sp>
      <p:sp>
        <p:nvSpPr>
          <p:cNvPr id="79" name="Line 9"/>
          <p:cNvSpPr>
            <a:spLocks noChangeShapeType="1"/>
          </p:cNvSpPr>
          <p:nvPr/>
        </p:nvSpPr>
        <p:spPr bwMode="auto">
          <a:xfrm>
            <a:off x="6629400" y="2342331"/>
            <a:ext cx="454855" cy="371874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400">
              <a:latin typeface="Book Antiqua" pitchFamily="18" charset="0"/>
            </a:endParaRPr>
          </a:p>
        </p:txBody>
      </p:sp>
      <p:sp>
        <p:nvSpPr>
          <p:cNvPr id="80" name="Text Box 4"/>
          <p:cNvSpPr txBox="1">
            <a:spLocks noChangeArrowheads="1"/>
          </p:cNvSpPr>
          <p:nvPr/>
        </p:nvSpPr>
        <p:spPr bwMode="auto">
          <a:xfrm>
            <a:off x="7290681" y="2633020"/>
            <a:ext cx="439840" cy="461665"/>
          </a:xfrm>
          <a:prstGeom prst="rect">
            <a:avLst/>
          </a:prstGeom>
          <a:noFill/>
          <a:ln w="38100" algn="ctr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dirty="0" smtClean="0">
                <a:solidFill>
                  <a:srgbClr val="FF0000"/>
                </a:solidFill>
                <a:latin typeface="Book Antiqua" pitchFamily="18" charset="0"/>
              </a:rPr>
              <a:t>B</a:t>
            </a:r>
            <a:endParaRPr lang="en-US" sz="2400" dirty="0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81" name="AutoShape 9"/>
          <p:cNvSpPr>
            <a:spLocks noChangeArrowheads="1"/>
          </p:cNvSpPr>
          <p:nvPr/>
        </p:nvSpPr>
        <p:spPr bwMode="auto">
          <a:xfrm>
            <a:off x="139356" y="3426767"/>
            <a:ext cx="463866" cy="503678"/>
          </a:xfrm>
          <a:prstGeom prst="flowChartMerge">
            <a:avLst/>
          </a:prstGeom>
          <a:solidFill>
            <a:srgbClr val="C00000"/>
          </a:solidFill>
          <a:ln w="381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­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­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87" name="Content Placeholder 1"/>
          <p:cNvSpPr txBox="1">
            <a:spLocks/>
          </p:cNvSpPr>
          <p:nvPr/>
        </p:nvSpPr>
        <p:spPr bwMode="auto">
          <a:xfrm>
            <a:off x="-12089" y="3886200"/>
            <a:ext cx="9232289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8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65" charset="-128"/>
                <a:cs typeface="Book Antiqua" pitchFamily="18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>
              <a:defRPr/>
            </a:pPr>
            <a:r>
              <a:rPr lang="en-US" kern="0" dirty="0" smtClean="0"/>
              <a:t>Capacity Metrics: Capacity, Time to Perform the Activity (Unit Load; </a:t>
            </a:r>
            <a:r>
              <a:rPr lang="en-US" kern="0" dirty="0" err="1" smtClean="0"/>
              <a:t>Tp</a:t>
            </a:r>
            <a:r>
              <a:rPr lang="en-US" kern="0" dirty="0" smtClean="0"/>
              <a:t>), Cycle Time</a:t>
            </a:r>
          </a:p>
          <a:p>
            <a:pPr>
              <a:defRPr/>
            </a:pPr>
            <a:r>
              <a:rPr lang="en-US" kern="0" dirty="0" smtClean="0"/>
              <a:t>Flow Time Metrics: Theoretical Flow Time; Flow Time</a:t>
            </a:r>
          </a:p>
          <a:p>
            <a:pPr marL="0" indent="0">
              <a:buNone/>
              <a:defRPr/>
            </a:pPr>
            <a:endParaRPr lang="en-US" kern="0" dirty="0"/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-12089" y="838200"/>
            <a:ext cx="9156089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7256536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rgbClr val="C00000"/>
                </a:solidFill>
              </a:rPr>
              <a:t>Key Problem1: </a:t>
            </a:r>
            <a:r>
              <a:rPr lang="en-US" altLang="en-US" dirty="0">
                <a:solidFill>
                  <a:srgbClr val="C00000"/>
                </a:solidFill>
              </a:rPr>
              <a:t>Single-Stage </a:t>
            </a:r>
            <a:r>
              <a:rPr lang="en-US" altLang="en-US" dirty="0" smtClean="0">
                <a:solidFill>
                  <a:srgbClr val="C00000"/>
                </a:solidFill>
              </a:rPr>
              <a:t>and Two-Stage Process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5" name="Rectangle 9"/>
          <p:cNvSpPr txBox="1">
            <a:spLocks noChangeArrowheads="1"/>
          </p:cNvSpPr>
          <p:nvPr/>
        </p:nvSpPr>
        <p:spPr bwMode="auto">
          <a:xfrm>
            <a:off x="-76200" y="990600"/>
            <a:ext cx="4314092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8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65" charset="-128"/>
                <a:cs typeface="Book Antiqua" pitchFamily="18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>
              <a:defRPr/>
            </a:pPr>
            <a:r>
              <a:rPr lang="en-US" altLang="en-US" dirty="0"/>
              <a:t>Cycle time =</a:t>
            </a:r>
          </a:p>
          <a:p>
            <a:pPr>
              <a:defRPr/>
            </a:pPr>
            <a:r>
              <a:rPr lang="en-US" altLang="en-US" dirty="0" smtClean="0"/>
              <a:t>Capacity </a:t>
            </a:r>
            <a:r>
              <a:rPr lang="en-US" altLang="en-US" dirty="0"/>
              <a:t>= </a:t>
            </a:r>
          </a:p>
          <a:p>
            <a:pPr>
              <a:defRPr/>
            </a:pPr>
            <a:r>
              <a:rPr lang="en-US" altLang="en-US" dirty="0" smtClean="0"/>
              <a:t>Theoretical Flow </a:t>
            </a:r>
            <a:r>
              <a:rPr lang="en-US" altLang="en-US" dirty="0"/>
              <a:t>Time  = </a:t>
            </a:r>
          </a:p>
          <a:p>
            <a:pPr>
              <a:defRPr/>
            </a:pPr>
            <a:r>
              <a:rPr lang="en-US" altLang="en-US" dirty="0" err="1" smtClean="0"/>
              <a:t>Ip</a:t>
            </a:r>
            <a:r>
              <a:rPr lang="en-US" altLang="en-US" dirty="0" smtClean="0"/>
              <a:t> </a:t>
            </a:r>
            <a:r>
              <a:rPr lang="en-US" altLang="en-US" dirty="0"/>
              <a:t>= 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6174115" y="1219200"/>
            <a:ext cx="2635911" cy="1065965"/>
            <a:chOff x="6174115" y="1219200"/>
            <a:chExt cx="2635911" cy="1065965"/>
          </a:xfrm>
        </p:grpSpPr>
        <p:sp>
          <p:nvSpPr>
            <p:cNvPr id="4" name="Text Box 4"/>
            <p:cNvSpPr txBox="1">
              <a:spLocks noChangeArrowheads="1"/>
            </p:cNvSpPr>
            <p:nvPr/>
          </p:nvSpPr>
          <p:spPr bwMode="auto">
            <a:xfrm>
              <a:off x="6707515" y="1219200"/>
              <a:ext cx="1601721" cy="461665"/>
            </a:xfrm>
            <a:prstGeom prst="rect">
              <a:avLst/>
            </a:prstGeom>
            <a:noFill/>
            <a:ln w="38100" algn="ctr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400" dirty="0" smtClean="0">
                  <a:latin typeface="Book Antiqua" pitchFamily="18" charset="0"/>
                </a:rPr>
                <a:t>Activity A</a:t>
              </a:r>
              <a:endParaRPr lang="en-US" sz="2400" dirty="0">
                <a:latin typeface="Book Antiqua" pitchFamily="18" charset="0"/>
              </a:endParaRPr>
            </a:p>
          </p:txBody>
        </p:sp>
        <p:sp>
          <p:nvSpPr>
            <p:cNvPr id="6" name="Rectangle 9"/>
            <p:cNvSpPr txBox="1">
              <a:spLocks noChangeArrowheads="1"/>
            </p:cNvSpPr>
            <p:nvPr/>
          </p:nvSpPr>
          <p:spPr bwMode="auto">
            <a:xfrm>
              <a:off x="6707515" y="1786934"/>
              <a:ext cx="1903085" cy="498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0488" tIns="44450" rIns="90488" bIns="4445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8000"/>
                <a:buFont typeface="Wingdings" pitchFamily="2" charset="2"/>
                <a:buChar char="p"/>
                <a:defRPr sz="2400">
                  <a:solidFill>
                    <a:schemeClr val="tx1"/>
                  </a:solidFill>
                  <a:latin typeface="Book Antiqua" pitchFamily="18" charset="0"/>
                  <a:ea typeface="ＭＳ Ｐゴシック" pitchFamily="-65" charset="-128"/>
                  <a:cs typeface="Book Antiqua" pitchFamily="18" charset="0"/>
                </a:defRPr>
              </a:lvl1pPr>
              <a:lvl2pPr marL="742950" indent="-28575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n"/>
                <a:defRPr sz="2600">
                  <a:solidFill>
                    <a:schemeClr val="tx1"/>
                  </a:solidFill>
                  <a:latin typeface="Book Antiqua" pitchFamily="18" charset="0"/>
                  <a:ea typeface="ＭＳ Ｐゴシック" pitchFamily="-112" charset="-128"/>
                </a:defRPr>
              </a:lvl2pPr>
              <a:lvl3pPr marL="1143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itchFamily="2" charset="2"/>
                <a:buChar char="p"/>
                <a:defRPr sz="2400">
                  <a:solidFill>
                    <a:schemeClr val="tx1"/>
                  </a:solidFill>
                  <a:latin typeface="Book Antiqua" pitchFamily="18" charset="0"/>
                  <a:ea typeface="ＭＳ Ｐゴシック" pitchFamily="-112" charset="-128"/>
                </a:defRPr>
              </a:lvl3pPr>
              <a:lvl4pPr marL="1600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Wingdings" pitchFamily="2" charset="2"/>
                <a:buChar char="§"/>
                <a:defRPr sz="2200">
                  <a:solidFill>
                    <a:schemeClr val="tx1"/>
                  </a:solidFill>
                  <a:latin typeface="Book Antiqua" pitchFamily="18" charset="0"/>
                  <a:ea typeface="ＭＳ Ｐゴシック" pitchFamily="-112" charset="-128"/>
                </a:defRPr>
              </a:lvl4pPr>
              <a:lvl5pPr marL="20574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Tx/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MS Reference Sans Serif" pitchFamily="34" charset="0"/>
                  <a:ea typeface="ＭＳ Ｐゴシック" pitchFamily="-112" charset="-128"/>
                </a:defRPr>
              </a:lvl5pPr>
              <a:lvl6pPr marL="25146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80000"/>
                <a:buFont typeface="Wingdings" pitchFamily="-112" charset="2"/>
                <a:buChar char="§"/>
                <a:defRPr>
                  <a:solidFill>
                    <a:schemeClr val="tx1"/>
                  </a:solidFill>
                  <a:latin typeface="+mn-lt"/>
                  <a:ea typeface="ＭＳ Ｐゴシック" pitchFamily="-112" charset="-128"/>
                </a:defRPr>
              </a:lvl6pPr>
              <a:lvl7pPr marL="29718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80000"/>
                <a:buFont typeface="Wingdings" pitchFamily="-112" charset="2"/>
                <a:buChar char="§"/>
                <a:defRPr>
                  <a:solidFill>
                    <a:schemeClr val="tx1"/>
                  </a:solidFill>
                  <a:latin typeface="+mn-lt"/>
                  <a:ea typeface="ＭＳ Ｐゴシック" pitchFamily="-112" charset="-128"/>
                </a:defRPr>
              </a:lvl7pPr>
              <a:lvl8pPr marL="3429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80000"/>
                <a:buFont typeface="Wingdings" pitchFamily="-112" charset="2"/>
                <a:buChar char="§"/>
                <a:defRPr>
                  <a:solidFill>
                    <a:schemeClr val="tx1"/>
                  </a:solidFill>
                  <a:latin typeface="+mn-lt"/>
                  <a:ea typeface="ＭＳ Ｐゴシック" pitchFamily="-112" charset="-128"/>
                </a:defRPr>
              </a:lvl8pPr>
              <a:lvl9pPr marL="3886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80000"/>
                <a:buFont typeface="Wingdings" pitchFamily="-112" charset="2"/>
                <a:buChar char="§"/>
                <a:defRPr>
                  <a:solidFill>
                    <a:schemeClr val="tx1"/>
                  </a:solidFill>
                  <a:latin typeface="+mn-lt"/>
                  <a:ea typeface="ＭＳ Ｐゴシック" pitchFamily="-112" charset="-128"/>
                </a:defRPr>
              </a:lvl9pPr>
            </a:lstStyle>
            <a:p>
              <a:pPr marL="0" indent="0">
                <a:spcBef>
                  <a:spcPct val="0"/>
                </a:spcBef>
                <a:spcAft>
                  <a:spcPts val="600"/>
                </a:spcAft>
                <a:buNone/>
              </a:pPr>
              <a:r>
                <a:rPr lang="en-US" altLang="en-US" kern="0" dirty="0" err="1" smtClean="0"/>
                <a:t>Tp</a:t>
              </a:r>
              <a:r>
                <a:rPr lang="en-US" altLang="en-US" kern="0" dirty="0" smtClean="0"/>
                <a:t> =1 min</a:t>
              </a:r>
            </a:p>
          </p:txBody>
        </p:sp>
        <p:sp>
          <p:nvSpPr>
            <p:cNvPr id="7" name="Line 9"/>
            <p:cNvSpPr>
              <a:spLocks noChangeShapeType="1"/>
            </p:cNvSpPr>
            <p:nvPr/>
          </p:nvSpPr>
          <p:spPr bwMode="auto">
            <a:xfrm rot="10800000" flipV="1">
              <a:off x="6174115" y="1450032"/>
              <a:ext cx="351826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arrow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400">
                <a:latin typeface="Book Antiqua" pitchFamily="18" charset="0"/>
              </a:endParaRPr>
            </a:p>
          </p:txBody>
        </p:sp>
        <p:sp>
          <p:nvSpPr>
            <p:cNvPr id="8" name="Line 9"/>
            <p:cNvSpPr>
              <a:spLocks noChangeShapeType="1"/>
            </p:cNvSpPr>
            <p:nvPr/>
          </p:nvSpPr>
          <p:spPr bwMode="auto">
            <a:xfrm rot="10800000" flipV="1">
              <a:off x="8458200" y="1450032"/>
              <a:ext cx="351826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arrow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400">
                <a:latin typeface="Book Antiqua" pitchFamily="18" charset="0"/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4067774" y="2744035"/>
            <a:ext cx="4847626" cy="989765"/>
            <a:chOff x="3933226" y="2708866"/>
            <a:chExt cx="4847626" cy="989765"/>
          </a:xfrm>
        </p:grpSpPr>
        <p:sp>
          <p:nvSpPr>
            <p:cNvPr id="21" name="Text Box 4"/>
            <p:cNvSpPr txBox="1">
              <a:spLocks noChangeArrowheads="1"/>
            </p:cNvSpPr>
            <p:nvPr/>
          </p:nvSpPr>
          <p:spPr bwMode="auto">
            <a:xfrm>
              <a:off x="6705599" y="2708866"/>
              <a:ext cx="1550424" cy="461665"/>
            </a:xfrm>
            <a:prstGeom prst="rect">
              <a:avLst/>
            </a:prstGeom>
            <a:noFill/>
            <a:ln w="38100" algn="ctr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400" dirty="0" smtClean="0">
                  <a:latin typeface="Book Antiqua" pitchFamily="18" charset="0"/>
                </a:rPr>
                <a:t>Activity B</a:t>
              </a:r>
              <a:endParaRPr lang="en-US" sz="2400" dirty="0">
                <a:latin typeface="Book Antiqua" pitchFamily="18" charset="0"/>
              </a:endParaRPr>
            </a:p>
          </p:txBody>
        </p:sp>
        <p:sp>
          <p:nvSpPr>
            <p:cNvPr id="22" name="Rectangle 9"/>
            <p:cNvSpPr txBox="1">
              <a:spLocks noChangeArrowheads="1"/>
            </p:cNvSpPr>
            <p:nvPr/>
          </p:nvSpPr>
          <p:spPr bwMode="auto">
            <a:xfrm>
              <a:off x="6705600" y="3200400"/>
              <a:ext cx="1903085" cy="498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0488" tIns="44450" rIns="90488" bIns="4445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8000"/>
                <a:buFont typeface="Wingdings" pitchFamily="2" charset="2"/>
                <a:buChar char="p"/>
                <a:defRPr sz="2400">
                  <a:solidFill>
                    <a:schemeClr val="tx1"/>
                  </a:solidFill>
                  <a:latin typeface="Book Antiqua" pitchFamily="18" charset="0"/>
                  <a:ea typeface="ＭＳ Ｐゴシック" pitchFamily="-65" charset="-128"/>
                  <a:cs typeface="Book Antiqua" pitchFamily="18" charset="0"/>
                </a:defRPr>
              </a:lvl1pPr>
              <a:lvl2pPr marL="742950" indent="-28575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n"/>
                <a:defRPr sz="2600">
                  <a:solidFill>
                    <a:schemeClr val="tx1"/>
                  </a:solidFill>
                  <a:latin typeface="Book Antiqua" pitchFamily="18" charset="0"/>
                  <a:ea typeface="ＭＳ Ｐゴシック" pitchFamily="-112" charset="-128"/>
                </a:defRPr>
              </a:lvl2pPr>
              <a:lvl3pPr marL="1143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itchFamily="2" charset="2"/>
                <a:buChar char="p"/>
                <a:defRPr sz="2400">
                  <a:solidFill>
                    <a:schemeClr val="tx1"/>
                  </a:solidFill>
                  <a:latin typeface="Book Antiqua" pitchFamily="18" charset="0"/>
                  <a:ea typeface="ＭＳ Ｐゴシック" pitchFamily="-112" charset="-128"/>
                </a:defRPr>
              </a:lvl3pPr>
              <a:lvl4pPr marL="1600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Wingdings" pitchFamily="2" charset="2"/>
                <a:buChar char="§"/>
                <a:defRPr sz="2200">
                  <a:solidFill>
                    <a:schemeClr val="tx1"/>
                  </a:solidFill>
                  <a:latin typeface="Book Antiqua" pitchFamily="18" charset="0"/>
                  <a:ea typeface="ＭＳ Ｐゴシック" pitchFamily="-112" charset="-128"/>
                </a:defRPr>
              </a:lvl4pPr>
              <a:lvl5pPr marL="20574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Tx/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MS Reference Sans Serif" pitchFamily="34" charset="0"/>
                  <a:ea typeface="ＭＳ Ｐゴシック" pitchFamily="-112" charset="-128"/>
                </a:defRPr>
              </a:lvl5pPr>
              <a:lvl6pPr marL="25146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80000"/>
                <a:buFont typeface="Wingdings" pitchFamily="-112" charset="2"/>
                <a:buChar char="§"/>
                <a:defRPr>
                  <a:solidFill>
                    <a:schemeClr val="tx1"/>
                  </a:solidFill>
                  <a:latin typeface="+mn-lt"/>
                  <a:ea typeface="ＭＳ Ｐゴシック" pitchFamily="-112" charset="-128"/>
                </a:defRPr>
              </a:lvl6pPr>
              <a:lvl7pPr marL="29718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80000"/>
                <a:buFont typeface="Wingdings" pitchFamily="-112" charset="2"/>
                <a:buChar char="§"/>
                <a:defRPr>
                  <a:solidFill>
                    <a:schemeClr val="tx1"/>
                  </a:solidFill>
                  <a:latin typeface="+mn-lt"/>
                  <a:ea typeface="ＭＳ Ｐゴシック" pitchFamily="-112" charset="-128"/>
                </a:defRPr>
              </a:lvl7pPr>
              <a:lvl8pPr marL="3429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80000"/>
                <a:buFont typeface="Wingdings" pitchFamily="-112" charset="2"/>
                <a:buChar char="§"/>
                <a:defRPr>
                  <a:solidFill>
                    <a:schemeClr val="tx1"/>
                  </a:solidFill>
                  <a:latin typeface="+mn-lt"/>
                  <a:ea typeface="ＭＳ Ｐゴシック" pitchFamily="-112" charset="-128"/>
                </a:defRPr>
              </a:lvl8pPr>
              <a:lvl9pPr marL="3886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80000"/>
                <a:buFont typeface="Wingdings" pitchFamily="-112" charset="2"/>
                <a:buChar char="§"/>
                <a:defRPr>
                  <a:solidFill>
                    <a:schemeClr val="tx1"/>
                  </a:solidFill>
                  <a:latin typeface="+mn-lt"/>
                  <a:ea typeface="ＭＳ Ｐゴシック" pitchFamily="-112" charset="-128"/>
                </a:defRPr>
              </a:lvl9pPr>
            </a:lstStyle>
            <a:p>
              <a:pPr marL="0" indent="0">
                <a:spcBef>
                  <a:spcPct val="0"/>
                </a:spcBef>
                <a:spcAft>
                  <a:spcPts val="600"/>
                </a:spcAft>
                <a:buNone/>
              </a:pPr>
              <a:r>
                <a:rPr lang="en-US" altLang="en-US" kern="0" dirty="0" err="1" smtClean="0"/>
                <a:t>Tp</a:t>
              </a:r>
              <a:r>
                <a:rPr lang="en-US" altLang="en-US" kern="0" dirty="0" smtClean="0"/>
                <a:t> =8 min</a:t>
              </a:r>
            </a:p>
          </p:txBody>
        </p:sp>
        <p:sp>
          <p:nvSpPr>
            <p:cNvPr id="23" name="Line 9"/>
            <p:cNvSpPr>
              <a:spLocks noChangeShapeType="1"/>
            </p:cNvSpPr>
            <p:nvPr/>
          </p:nvSpPr>
          <p:spPr bwMode="auto">
            <a:xfrm rot="10800000" flipV="1">
              <a:off x="8429026" y="2939698"/>
              <a:ext cx="351826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arrow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400">
                <a:latin typeface="Book Antiqua" pitchFamily="18" charset="0"/>
              </a:endParaRPr>
            </a:p>
          </p:txBody>
        </p:sp>
        <p:sp>
          <p:nvSpPr>
            <p:cNvPr id="24" name="Text Box 4"/>
            <p:cNvSpPr txBox="1">
              <a:spLocks noChangeArrowheads="1"/>
            </p:cNvSpPr>
            <p:nvPr/>
          </p:nvSpPr>
          <p:spPr bwMode="auto">
            <a:xfrm>
              <a:off x="4421515" y="2719754"/>
              <a:ext cx="1601721" cy="461665"/>
            </a:xfrm>
            <a:prstGeom prst="rect">
              <a:avLst/>
            </a:prstGeom>
            <a:noFill/>
            <a:ln w="38100" algn="ctr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400" dirty="0" smtClean="0">
                  <a:latin typeface="Book Antiqua" pitchFamily="18" charset="0"/>
                </a:rPr>
                <a:t>Activity A</a:t>
              </a:r>
              <a:endParaRPr lang="en-US" sz="2400" dirty="0">
                <a:latin typeface="Book Antiqua" pitchFamily="18" charset="0"/>
              </a:endParaRPr>
            </a:p>
          </p:txBody>
        </p:sp>
        <p:sp>
          <p:nvSpPr>
            <p:cNvPr id="25" name="Rectangle 9"/>
            <p:cNvSpPr txBox="1">
              <a:spLocks noChangeArrowheads="1"/>
            </p:cNvSpPr>
            <p:nvPr/>
          </p:nvSpPr>
          <p:spPr bwMode="auto">
            <a:xfrm>
              <a:off x="4421515" y="3200400"/>
              <a:ext cx="1903085" cy="498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0488" tIns="44450" rIns="90488" bIns="4445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8000"/>
                <a:buFont typeface="Wingdings" pitchFamily="2" charset="2"/>
                <a:buChar char="p"/>
                <a:defRPr sz="2400">
                  <a:solidFill>
                    <a:schemeClr val="tx1"/>
                  </a:solidFill>
                  <a:latin typeface="Book Antiqua" pitchFamily="18" charset="0"/>
                  <a:ea typeface="ＭＳ Ｐゴシック" pitchFamily="-65" charset="-128"/>
                  <a:cs typeface="Book Antiqua" pitchFamily="18" charset="0"/>
                </a:defRPr>
              </a:lvl1pPr>
              <a:lvl2pPr marL="742950" indent="-28575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n"/>
                <a:defRPr sz="2600">
                  <a:solidFill>
                    <a:schemeClr val="tx1"/>
                  </a:solidFill>
                  <a:latin typeface="Book Antiqua" pitchFamily="18" charset="0"/>
                  <a:ea typeface="ＭＳ Ｐゴシック" pitchFamily="-112" charset="-128"/>
                </a:defRPr>
              </a:lvl2pPr>
              <a:lvl3pPr marL="1143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itchFamily="2" charset="2"/>
                <a:buChar char="p"/>
                <a:defRPr sz="2400">
                  <a:solidFill>
                    <a:schemeClr val="tx1"/>
                  </a:solidFill>
                  <a:latin typeface="Book Antiqua" pitchFamily="18" charset="0"/>
                  <a:ea typeface="ＭＳ Ｐゴシック" pitchFamily="-112" charset="-128"/>
                </a:defRPr>
              </a:lvl3pPr>
              <a:lvl4pPr marL="1600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Wingdings" pitchFamily="2" charset="2"/>
                <a:buChar char="§"/>
                <a:defRPr sz="2200">
                  <a:solidFill>
                    <a:schemeClr val="tx1"/>
                  </a:solidFill>
                  <a:latin typeface="Book Antiqua" pitchFamily="18" charset="0"/>
                  <a:ea typeface="ＭＳ Ｐゴシック" pitchFamily="-112" charset="-128"/>
                </a:defRPr>
              </a:lvl4pPr>
              <a:lvl5pPr marL="20574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Tx/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MS Reference Sans Serif" pitchFamily="34" charset="0"/>
                  <a:ea typeface="ＭＳ Ｐゴシック" pitchFamily="-112" charset="-128"/>
                </a:defRPr>
              </a:lvl5pPr>
              <a:lvl6pPr marL="25146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80000"/>
                <a:buFont typeface="Wingdings" pitchFamily="-112" charset="2"/>
                <a:buChar char="§"/>
                <a:defRPr>
                  <a:solidFill>
                    <a:schemeClr val="tx1"/>
                  </a:solidFill>
                  <a:latin typeface="+mn-lt"/>
                  <a:ea typeface="ＭＳ Ｐゴシック" pitchFamily="-112" charset="-128"/>
                </a:defRPr>
              </a:lvl6pPr>
              <a:lvl7pPr marL="29718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80000"/>
                <a:buFont typeface="Wingdings" pitchFamily="-112" charset="2"/>
                <a:buChar char="§"/>
                <a:defRPr>
                  <a:solidFill>
                    <a:schemeClr val="tx1"/>
                  </a:solidFill>
                  <a:latin typeface="+mn-lt"/>
                  <a:ea typeface="ＭＳ Ｐゴシック" pitchFamily="-112" charset="-128"/>
                </a:defRPr>
              </a:lvl7pPr>
              <a:lvl8pPr marL="3429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80000"/>
                <a:buFont typeface="Wingdings" pitchFamily="-112" charset="2"/>
                <a:buChar char="§"/>
                <a:defRPr>
                  <a:solidFill>
                    <a:schemeClr val="tx1"/>
                  </a:solidFill>
                  <a:latin typeface="+mn-lt"/>
                  <a:ea typeface="ＭＳ Ｐゴシック" pitchFamily="-112" charset="-128"/>
                </a:defRPr>
              </a:lvl8pPr>
              <a:lvl9pPr marL="3886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80000"/>
                <a:buFont typeface="Wingdings" pitchFamily="-112" charset="2"/>
                <a:buChar char="§"/>
                <a:defRPr>
                  <a:solidFill>
                    <a:schemeClr val="tx1"/>
                  </a:solidFill>
                  <a:latin typeface="+mn-lt"/>
                  <a:ea typeface="ＭＳ Ｐゴシック" pitchFamily="-112" charset="-128"/>
                </a:defRPr>
              </a:lvl9pPr>
            </a:lstStyle>
            <a:p>
              <a:pPr marL="0" indent="0">
                <a:spcBef>
                  <a:spcPct val="0"/>
                </a:spcBef>
                <a:spcAft>
                  <a:spcPts val="600"/>
                </a:spcAft>
                <a:buNone/>
              </a:pPr>
              <a:r>
                <a:rPr lang="en-US" altLang="en-US" kern="0" dirty="0" err="1" smtClean="0"/>
                <a:t>Tp</a:t>
              </a:r>
              <a:r>
                <a:rPr lang="en-US" altLang="en-US" kern="0" dirty="0" smtClean="0"/>
                <a:t> =10 min</a:t>
              </a:r>
            </a:p>
          </p:txBody>
        </p:sp>
        <p:sp>
          <p:nvSpPr>
            <p:cNvPr id="26" name="Line 9"/>
            <p:cNvSpPr>
              <a:spLocks noChangeShapeType="1"/>
            </p:cNvSpPr>
            <p:nvPr/>
          </p:nvSpPr>
          <p:spPr bwMode="auto">
            <a:xfrm rot="10800000" flipV="1">
              <a:off x="3933226" y="2950586"/>
              <a:ext cx="351826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arrow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400">
                <a:latin typeface="Book Antiqua" pitchFamily="18" charset="0"/>
              </a:endParaRPr>
            </a:p>
          </p:txBody>
        </p:sp>
        <p:sp>
          <p:nvSpPr>
            <p:cNvPr id="27" name="Line 9"/>
            <p:cNvSpPr>
              <a:spLocks noChangeShapeType="1"/>
            </p:cNvSpPr>
            <p:nvPr/>
          </p:nvSpPr>
          <p:spPr bwMode="auto">
            <a:xfrm rot="10800000" flipV="1">
              <a:off x="6201374" y="2950586"/>
              <a:ext cx="351826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arrow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400">
                <a:latin typeface="Book Antiqua" pitchFamily="18" charset="0"/>
              </a:endParaRPr>
            </a:p>
          </p:txBody>
        </p:sp>
      </p:grpSp>
      <p:sp>
        <p:nvSpPr>
          <p:cNvPr id="28" name="Rectangle 9"/>
          <p:cNvSpPr txBox="1">
            <a:spLocks noChangeArrowheads="1"/>
          </p:cNvSpPr>
          <p:nvPr/>
        </p:nvSpPr>
        <p:spPr bwMode="auto">
          <a:xfrm>
            <a:off x="-93785" y="3217777"/>
            <a:ext cx="3903785" cy="32592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8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65" charset="-128"/>
                <a:cs typeface="Book Antiqua" pitchFamily="18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>
              <a:defRPr/>
            </a:pPr>
            <a:r>
              <a:rPr lang="en-US" altLang="en-US" dirty="0"/>
              <a:t>Cycle time =</a:t>
            </a:r>
          </a:p>
          <a:p>
            <a:pPr>
              <a:defRPr/>
            </a:pPr>
            <a:r>
              <a:rPr lang="en-US" altLang="en-US" dirty="0" smtClean="0"/>
              <a:t>Capacity </a:t>
            </a:r>
            <a:r>
              <a:rPr lang="en-US" altLang="en-US" dirty="0"/>
              <a:t>= </a:t>
            </a:r>
          </a:p>
          <a:p>
            <a:pPr>
              <a:defRPr/>
            </a:pPr>
            <a:r>
              <a:rPr lang="en-US" altLang="en-US" dirty="0" smtClean="0"/>
              <a:t>Theoretical Flow </a:t>
            </a:r>
            <a:r>
              <a:rPr lang="en-US" altLang="en-US" dirty="0"/>
              <a:t>Time  = </a:t>
            </a:r>
          </a:p>
          <a:p>
            <a:pPr>
              <a:defRPr/>
            </a:pPr>
            <a:r>
              <a:rPr lang="en-US" altLang="en-US" dirty="0" err="1" smtClean="0"/>
              <a:t>Ip</a:t>
            </a:r>
            <a:r>
              <a:rPr lang="en-US" altLang="en-US" dirty="0" smtClean="0"/>
              <a:t> </a:t>
            </a:r>
            <a:r>
              <a:rPr lang="en-US" altLang="en-US" dirty="0"/>
              <a:t>= </a:t>
            </a:r>
            <a:endParaRPr lang="en-US" altLang="en-US" dirty="0" smtClean="0"/>
          </a:p>
          <a:p>
            <a:pPr lvl="1">
              <a:defRPr/>
            </a:pPr>
            <a:r>
              <a:rPr lang="en-US" altLang="en-US" dirty="0" err="1" smtClean="0"/>
              <a:t>IpA</a:t>
            </a:r>
            <a:r>
              <a:rPr lang="en-US" altLang="en-US" dirty="0" smtClean="0"/>
              <a:t> =</a:t>
            </a:r>
          </a:p>
          <a:p>
            <a:pPr lvl="1">
              <a:defRPr/>
            </a:pPr>
            <a:r>
              <a:rPr lang="en-US" altLang="en-US" dirty="0" err="1" smtClean="0"/>
              <a:t>IpB</a:t>
            </a:r>
            <a:r>
              <a:rPr lang="en-US" altLang="en-US" dirty="0" smtClean="0"/>
              <a:t> =</a:t>
            </a:r>
            <a:endParaRPr lang="en-US" altLang="en-US" dirty="0"/>
          </a:p>
        </p:txBody>
      </p:sp>
      <p:grpSp>
        <p:nvGrpSpPr>
          <p:cNvPr id="29" name="Group 39"/>
          <p:cNvGrpSpPr>
            <a:grpSpLocks/>
          </p:cNvGrpSpPr>
          <p:nvPr/>
        </p:nvGrpSpPr>
        <p:grpSpPr bwMode="auto">
          <a:xfrm>
            <a:off x="4343400" y="4118393"/>
            <a:ext cx="4679244" cy="2260529"/>
            <a:chOff x="1166999" y="3505200"/>
            <a:chExt cx="7474633" cy="3104042"/>
          </a:xfrm>
        </p:grpSpPr>
        <p:sp>
          <p:nvSpPr>
            <p:cNvPr id="30" name="Line 22"/>
            <p:cNvSpPr>
              <a:spLocks noChangeShapeType="1"/>
            </p:cNvSpPr>
            <p:nvPr/>
          </p:nvSpPr>
          <p:spPr bwMode="auto">
            <a:xfrm>
              <a:off x="2438400" y="3505200"/>
              <a:ext cx="0" cy="2438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sz="2000">
                <a:latin typeface="Book Antiqua" panose="02040602050305030304" pitchFamily="18" charset="0"/>
              </a:endParaRPr>
            </a:p>
          </p:txBody>
        </p:sp>
        <p:sp>
          <p:nvSpPr>
            <p:cNvPr id="31" name="Line 23"/>
            <p:cNvSpPr>
              <a:spLocks noChangeShapeType="1"/>
            </p:cNvSpPr>
            <p:nvPr/>
          </p:nvSpPr>
          <p:spPr bwMode="auto">
            <a:xfrm>
              <a:off x="2438400" y="5943600"/>
              <a:ext cx="6019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sz="2000">
                <a:latin typeface="Book Antiqua" panose="02040602050305030304" pitchFamily="18" charset="0"/>
              </a:endParaRPr>
            </a:p>
          </p:txBody>
        </p:sp>
        <p:sp>
          <p:nvSpPr>
            <p:cNvPr id="32" name="Text Box 24"/>
            <p:cNvSpPr txBox="1">
              <a:spLocks noChangeArrowheads="1"/>
            </p:cNvSpPr>
            <p:nvPr/>
          </p:nvSpPr>
          <p:spPr bwMode="auto">
            <a:xfrm>
              <a:off x="1166999" y="3923245"/>
              <a:ext cx="1244985" cy="5494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­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­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ko-KR" sz="2000" dirty="0" err="1" smtClean="0">
                  <a:latin typeface="Book Antiqua" panose="02040602050305030304" pitchFamily="18" charset="0"/>
                  <a:ea typeface="굴림" pitchFamily="34" charset="-127"/>
                </a:rPr>
                <a:t>ActA</a:t>
              </a:r>
              <a:endParaRPr lang="en-US" altLang="en-US" sz="2000" dirty="0">
                <a:latin typeface="Book Antiqua" panose="02040602050305030304" pitchFamily="18" charset="0"/>
              </a:endParaRPr>
            </a:p>
          </p:txBody>
        </p:sp>
        <p:sp>
          <p:nvSpPr>
            <p:cNvPr id="33" name="Text Box 25"/>
            <p:cNvSpPr txBox="1">
              <a:spLocks noChangeArrowheads="1"/>
            </p:cNvSpPr>
            <p:nvPr/>
          </p:nvSpPr>
          <p:spPr bwMode="auto">
            <a:xfrm>
              <a:off x="1167782" y="4800599"/>
              <a:ext cx="1178407" cy="5494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­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­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ko-KR" sz="2000" dirty="0" err="1" smtClean="0">
                  <a:latin typeface="Book Antiqua" panose="02040602050305030304" pitchFamily="18" charset="0"/>
                  <a:ea typeface="굴림" pitchFamily="34" charset="-127"/>
                </a:rPr>
                <a:t>ActB</a:t>
              </a:r>
              <a:endParaRPr lang="en-US" altLang="en-US" sz="2000" dirty="0">
                <a:latin typeface="Book Antiqua" panose="02040602050305030304" pitchFamily="18" charset="0"/>
              </a:endParaRPr>
            </a:p>
          </p:txBody>
        </p:sp>
        <p:sp>
          <p:nvSpPr>
            <p:cNvPr id="34" name="Rectangle 26"/>
            <p:cNvSpPr>
              <a:spLocks noChangeArrowheads="1"/>
            </p:cNvSpPr>
            <p:nvPr/>
          </p:nvSpPr>
          <p:spPr bwMode="auto">
            <a:xfrm>
              <a:off x="2438400" y="4038600"/>
              <a:ext cx="1219200" cy="3810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­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­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000">
                <a:latin typeface="Book Antiqua" panose="02040602050305030304" pitchFamily="18" charset="0"/>
              </a:endParaRPr>
            </a:p>
          </p:txBody>
        </p:sp>
        <p:sp>
          <p:nvSpPr>
            <p:cNvPr id="35" name="Rectangle 27"/>
            <p:cNvSpPr>
              <a:spLocks noChangeArrowheads="1"/>
            </p:cNvSpPr>
            <p:nvPr/>
          </p:nvSpPr>
          <p:spPr bwMode="auto">
            <a:xfrm>
              <a:off x="3657600" y="4876800"/>
              <a:ext cx="990600" cy="3810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­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­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000">
                <a:latin typeface="Book Antiqua" panose="02040602050305030304" pitchFamily="18" charset="0"/>
              </a:endParaRPr>
            </a:p>
          </p:txBody>
        </p:sp>
        <p:sp>
          <p:nvSpPr>
            <p:cNvPr id="36" name="Rectangle 28"/>
            <p:cNvSpPr>
              <a:spLocks noChangeArrowheads="1"/>
            </p:cNvSpPr>
            <p:nvPr/>
          </p:nvSpPr>
          <p:spPr bwMode="auto">
            <a:xfrm>
              <a:off x="3657600" y="4038600"/>
              <a:ext cx="1219200" cy="381000"/>
            </a:xfrm>
            <a:prstGeom prst="rect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­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­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000">
                <a:latin typeface="Book Antiqua" panose="02040602050305030304" pitchFamily="18" charset="0"/>
              </a:endParaRPr>
            </a:p>
          </p:txBody>
        </p:sp>
        <p:sp>
          <p:nvSpPr>
            <p:cNvPr id="37" name="Rectangle 29"/>
            <p:cNvSpPr>
              <a:spLocks noChangeArrowheads="1"/>
            </p:cNvSpPr>
            <p:nvPr/>
          </p:nvSpPr>
          <p:spPr bwMode="auto">
            <a:xfrm>
              <a:off x="4876800" y="4876800"/>
              <a:ext cx="990600" cy="381000"/>
            </a:xfrm>
            <a:prstGeom prst="rect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­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­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000">
                <a:latin typeface="Book Antiqua" panose="02040602050305030304" pitchFamily="18" charset="0"/>
              </a:endParaRPr>
            </a:p>
          </p:txBody>
        </p:sp>
        <p:sp>
          <p:nvSpPr>
            <p:cNvPr id="38" name="Rectangle 30"/>
            <p:cNvSpPr>
              <a:spLocks noChangeArrowheads="1"/>
            </p:cNvSpPr>
            <p:nvPr/>
          </p:nvSpPr>
          <p:spPr bwMode="auto">
            <a:xfrm>
              <a:off x="4876800" y="4038600"/>
              <a:ext cx="1219200" cy="38100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­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­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000">
                <a:latin typeface="Book Antiqua" panose="02040602050305030304" pitchFamily="18" charset="0"/>
              </a:endParaRPr>
            </a:p>
          </p:txBody>
        </p:sp>
        <p:sp>
          <p:nvSpPr>
            <p:cNvPr id="39" name="Rectangle 31"/>
            <p:cNvSpPr>
              <a:spLocks noChangeArrowheads="1"/>
            </p:cNvSpPr>
            <p:nvPr/>
          </p:nvSpPr>
          <p:spPr bwMode="auto">
            <a:xfrm>
              <a:off x="6096000" y="4876800"/>
              <a:ext cx="990600" cy="38100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­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­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000">
                <a:latin typeface="Book Antiqua" panose="02040602050305030304" pitchFamily="18" charset="0"/>
              </a:endParaRPr>
            </a:p>
          </p:txBody>
        </p:sp>
        <p:sp>
          <p:nvSpPr>
            <p:cNvPr id="40" name="Text Box 32"/>
            <p:cNvSpPr txBox="1">
              <a:spLocks noChangeArrowheads="1"/>
            </p:cNvSpPr>
            <p:nvPr/>
          </p:nvSpPr>
          <p:spPr bwMode="auto">
            <a:xfrm>
              <a:off x="4295775" y="6110289"/>
              <a:ext cx="612058" cy="4989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­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­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ko-KR" sz="2000">
                  <a:latin typeface="Book Antiqua" panose="02040602050305030304" pitchFamily="18" charset="0"/>
                  <a:ea typeface="굴림" pitchFamily="34" charset="-127"/>
                </a:rPr>
                <a:t>18</a:t>
              </a:r>
              <a:endParaRPr lang="en-US" altLang="en-US" sz="2000">
                <a:latin typeface="Book Antiqua" panose="02040602050305030304" pitchFamily="18" charset="0"/>
              </a:endParaRPr>
            </a:p>
          </p:txBody>
        </p:sp>
        <p:sp>
          <p:nvSpPr>
            <p:cNvPr id="41" name="Text Box 33"/>
            <p:cNvSpPr txBox="1">
              <a:spLocks noChangeArrowheads="1"/>
            </p:cNvSpPr>
            <p:nvPr/>
          </p:nvSpPr>
          <p:spPr bwMode="auto">
            <a:xfrm>
              <a:off x="5019673" y="5334000"/>
              <a:ext cx="725486" cy="4989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­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­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ko-KR" sz="2000">
                  <a:latin typeface="Book Antiqua" panose="02040602050305030304" pitchFamily="18" charset="0"/>
                  <a:ea typeface="굴림" pitchFamily="34" charset="-127"/>
                </a:rPr>
                <a:t>CT</a:t>
              </a:r>
              <a:endParaRPr lang="en-US" altLang="en-US" sz="2000">
                <a:latin typeface="Book Antiqua" panose="02040602050305030304" pitchFamily="18" charset="0"/>
              </a:endParaRPr>
            </a:p>
          </p:txBody>
        </p:sp>
        <p:sp>
          <p:nvSpPr>
            <p:cNvPr id="42" name="Text Box 34"/>
            <p:cNvSpPr txBox="1">
              <a:spLocks noChangeArrowheads="1"/>
            </p:cNvSpPr>
            <p:nvPr/>
          </p:nvSpPr>
          <p:spPr bwMode="auto">
            <a:xfrm>
              <a:off x="2284412" y="6096000"/>
              <a:ext cx="434134" cy="4989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­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­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ko-KR" sz="2000">
                  <a:latin typeface="Book Antiqua" panose="02040602050305030304" pitchFamily="18" charset="0"/>
                  <a:ea typeface="굴림" pitchFamily="34" charset="-127"/>
                </a:rPr>
                <a:t>0</a:t>
              </a:r>
              <a:endParaRPr lang="en-US" altLang="en-US" sz="2000">
                <a:latin typeface="Book Antiqua" panose="02040602050305030304" pitchFamily="18" charset="0"/>
              </a:endParaRPr>
            </a:p>
          </p:txBody>
        </p:sp>
        <p:sp>
          <p:nvSpPr>
            <p:cNvPr id="43" name="Text Box 35"/>
            <p:cNvSpPr txBox="1">
              <a:spLocks noChangeArrowheads="1"/>
            </p:cNvSpPr>
            <p:nvPr/>
          </p:nvSpPr>
          <p:spPr bwMode="auto">
            <a:xfrm>
              <a:off x="6810375" y="6096000"/>
              <a:ext cx="612058" cy="4989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­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­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ko-KR" sz="2000">
                  <a:latin typeface="Book Antiqua" panose="02040602050305030304" pitchFamily="18" charset="0"/>
                  <a:ea typeface="굴림" pitchFamily="34" charset="-127"/>
                </a:rPr>
                <a:t>38</a:t>
              </a:r>
              <a:endParaRPr lang="en-US" altLang="en-US" sz="2000">
                <a:latin typeface="Book Antiqua" panose="02040602050305030304" pitchFamily="18" charset="0"/>
              </a:endParaRPr>
            </a:p>
          </p:txBody>
        </p:sp>
        <p:sp>
          <p:nvSpPr>
            <p:cNvPr id="44" name="Text Box 36"/>
            <p:cNvSpPr txBox="1">
              <a:spLocks noChangeArrowheads="1"/>
            </p:cNvSpPr>
            <p:nvPr/>
          </p:nvSpPr>
          <p:spPr bwMode="auto">
            <a:xfrm>
              <a:off x="5514975" y="6096000"/>
              <a:ext cx="612058" cy="4989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­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­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ko-KR" sz="2000">
                  <a:latin typeface="Book Antiqua" panose="02040602050305030304" pitchFamily="18" charset="0"/>
                  <a:ea typeface="굴림" pitchFamily="34" charset="-127"/>
                </a:rPr>
                <a:t>28</a:t>
              </a:r>
              <a:endParaRPr lang="en-US" altLang="en-US" sz="2000">
                <a:latin typeface="Book Antiqua" panose="02040602050305030304" pitchFamily="18" charset="0"/>
              </a:endParaRPr>
            </a:p>
          </p:txBody>
        </p:sp>
        <p:sp>
          <p:nvSpPr>
            <p:cNvPr id="45" name="Line 37"/>
            <p:cNvSpPr>
              <a:spLocks noChangeShapeType="1"/>
            </p:cNvSpPr>
            <p:nvPr/>
          </p:nvSpPr>
          <p:spPr bwMode="auto">
            <a:xfrm>
              <a:off x="4648200" y="5410200"/>
              <a:ext cx="0" cy="533400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sz="2000">
                <a:latin typeface="Book Antiqua" panose="02040602050305030304" pitchFamily="18" charset="0"/>
              </a:endParaRPr>
            </a:p>
          </p:txBody>
        </p:sp>
        <p:sp>
          <p:nvSpPr>
            <p:cNvPr id="46" name="Line 38"/>
            <p:cNvSpPr>
              <a:spLocks noChangeShapeType="1"/>
            </p:cNvSpPr>
            <p:nvPr/>
          </p:nvSpPr>
          <p:spPr bwMode="auto">
            <a:xfrm>
              <a:off x="5867400" y="5410200"/>
              <a:ext cx="0" cy="533400"/>
            </a:xfrm>
            <a:prstGeom prst="line">
              <a:avLst/>
            </a:prstGeom>
            <a:noFill/>
            <a:ln w="38100">
              <a:solidFill>
                <a:srgbClr val="996633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sz="2000">
                <a:latin typeface="Book Antiqua" panose="02040602050305030304" pitchFamily="18" charset="0"/>
              </a:endParaRPr>
            </a:p>
          </p:txBody>
        </p:sp>
        <p:sp>
          <p:nvSpPr>
            <p:cNvPr id="47" name="Line 39"/>
            <p:cNvSpPr>
              <a:spLocks noChangeShapeType="1"/>
            </p:cNvSpPr>
            <p:nvPr/>
          </p:nvSpPr>
          <p:spPr bwMode="auto">
            <a:xfrm>
              <a:off x="7086600" y="5410200"/>
              <a:ext cx="0" cy="53340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sz="2000">
                <a:latin typeface="Book Antiqua" panose="02040602050305030304" pitchFamily="18" charset="0"/>
              </a:endParaRPr>
            </a:p>
          </p:txBody>
        </p:sp>
        <p:sp>
          <p:nvSpPr>
            <p:cNvPr id="48" name="Line 40"/>
            <p:cNvSpPr>
              <a:spLocks noChangeShapeType="1"/>
            </p:cNvSpPr>
            <p:nvPr/>
          </p:nvSpPr>
          <p:spPr bwMode="auto">
            <a:xfrm>
              <a:off x="4686300" y="5715000"/>
              <a:ext cx="1143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sz="2000">
                <a:latin typeface="Book Antiqua" panose="02040602050305030304" pitchFamily="18" charset="0"/>
              </a:endParaRPr>
            </a:p>
          </p:txBody>
        </p:sp>
        <p:sp>
          <p:nvSpPr>
            <p:cNvPr id="49" name="Line 41"/>
            <p:cNvSpPr>
              <a:spLocks noChangeShapeType="1"/>
            </p:cNvSpPr>
            <p:nvPr/>
          </p:nvSpPr>
          <p:spPr bwMode="auto">
            <a:xfrm>
              <a:off x="5905500" y="5715000"/>
              <a:ext cx="1143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sz="2000">
                <a:latin typeface="Book Antiqua" panose="02040602050305030304" pitchFamily="18" charset="0"/>
              </a:endParaRPr>
            </a:p>
          </p:txBody>
        </p:sp>
        <p:sp>
          <p:nvSpPr>
            <p:cNvPr id="50" name="Text Box 42"/>
            <p:cNvSpPr txBox="1">
              <a:spLocks noChangeArrowheads="1"/>
            </p:cNvSpPr>
            <p:nvPr/>
          </p:nvSpPr>
          <p:spPr bwMode="auto">
            <a:xfrm>
              <a:off x="6238876" y="5334000"/>
              <a:ext cx="725486" cy="4989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­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­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ko-KR" sz="2000" dirty="0">
                  <a:latin typeface="Book Antiqua" panose="02040602050305030304" pitchFamily="18" charset="0"/>
                  <a:ea typeface="굴림" pitchFamily="34" charset="-127"/>
                </a:rPr>
                <a:t>CT</a:t>
              </a:r>
              <a:endParaRPr lang="en-US" altLang="en-US" sz="2000" dirty="0">
                <a:latin typeface="Book Antiqua" panose="02040602050305030304" pitchFamily="18" charset="0"/>
              </a:endParaRPr>
            </a:p>
          </p:txBody>
        </p:sp>
        <p:sp>
          <p:nvSpPr>
            <p:cNvPr id="51" name="Rectangle 30"/>
            <p:cNvSpPr>
              <a:spLocks noChangeArrowheads="1"/>
            </p:cNvSpPr>
            <p:nvPr/>
          </p:nvSpPr>
          <p:spPr bwMode="auto">
            <a:xfrm>
              <a:off x="6095752" y="4038600"/>
              <a:ext cx="1219141" cy="3810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en-US" sz="2000">
                <a:latin typeface="Book Antiqua" panose="02040602050305030304" pitchFamily="18" charset="0"/>
              </a:endParaRPr>
            </a:p>
          </p:txBody>
        </p:sp>
        <p:sp>
          <p:nvSpPr>
            <p:cNvPr id="52" name="Rectangle 31"/>
            <p:cNvSpPr>
              <a:spLocks noChangeArrowheads="1"/>
            </p:cNvSpPr>
            <p:nvPr/>
          </p:nvSpPr>
          <p:spPr bwMode="auto">
            <a:xfrm>
              <a:off x="7314892" y="4876800"/>
              <a:ext cx="990552" cy="3810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en-US" sz="2000">
                <a:latin typeface="Book Antiqua" panose="02040602050305030304" pitchFamily="18" charset="0"/>
              </a:endParaRPr>
            </a:p>
          </p:txBody>
        </p:sp>
        <p:sp>
          <p:nvSpPr>
            <p:cNvPr id="53" name="Line 39"/>
            <p:cNvSpPr>
              <a:spLocks noChangeShapeType="1"/>
            </p:cNvSpPr>
            <p:nvPr/>
          </p:nvSpPr>
          <p:spPr bwMode="auto">
            <a:xfrm>
              <a:off x="8305444" y="5410201"/>
              <a:ext cx="0" cy="533400"/>
            </a:xfrm>
            <a:prstGeom prst="line">
              <a:avLst/>
            </a:prstGeom>
            <a:noFill/>
            <a:ln w="38100">
              <a:solidFill>
                <a:schemeClr val="accent2">
                  <a:lumMod val="60000"/>
                  <a:lumOff val="40000"/>
                </a:schemeClr>
              </a:solidFill>
              <a:round/>
              <a:headEnd type="none" w="sm" len="sm"/>
              <a:tailEnd type="triangle" w="med" len="med"/>
            </a:ln>
          </p:spPr>
          <p:txBody>
            <a:bodyPr wrap="none"/>
            <a:lstStyle/>
            <a:p>
              <a:pPr>
                <a:defRPr/>
              </a:pPr>
              <a:endParaRPr lang="en-US" sz="2000">
                <a:latin typeface="Book Antiqua" panose="02040602050305030304" pitchFamily="18" charset="0"/>
              </a:endParaRPr>
            </a:p>
          </p:txBody>
        </p:sp>
        <p:sp>
          <p:nvSpPr>
            <p:cNvPr id="54" name="Line 41"/>
            <p:cNvSpPr>
              <a:spLocks noChangeShapeType="1"/>
            </p:cNvSpPr>
            <p:nvPr/>
          </p:nvSpPr>
          <p:spPr bwMode="auto">
            <a:xfrm>
              <a:off x="7124700" y="5715000"/>
              <a:ext cx="1143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sz="2000">
                <a:latin typeface="Book Antiqua" panose="02040602050305030304" pitchFamily="18" charset="0"/>
              </a:endParaRPr>
            </a:p>
          </p:txBody>
        </p:sp>
        <p:sp>
          <p:nvSpPr>
            <p:cNvPr id="55" name="Text Box 42"/>
            <p:cNvSpPr txBox="1">
              <a:spLocks noChangeArrowheads="1"/>
            </p:cNvSpPr>
            <p:nvPr/>
          </p:nvSpPr>
          <p:spPr bwMode="auto">
            <a:xfrm>
              <a:off x="7458075" y="5334000"/>
              <a:ext cx="725486" cy="4989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­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­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ko-KR" sz="2000">
                  <a:latin typeface="Book Antiqua" panose="02040602050305030304" pitchFamily="18" charset="0"/>
                  <a:ea typeface="굴림" pitchFamily="34" charset="-127"/>
                </a:rPr>
                <a:t>CT</a:t>
              </a:r>
              <a:endParaRPr lang="en-US" altLang="en-US" sz="2000">
                <a:latin typeface="Book Antiqua" panose="02040602050305030304" pitchFamily="18" charset="0"/>
              </a:endParaRPr>
            </a:p>
          </p:txBody>
        </p:sp>
        <p:sp>
          <p:nvSpPr>
            <p:cNvPr id="56" name="Text Box 35"/>
            <p:cNvSpPr txBox="1">
              <a:spLocks noChangeArrowheads="1"/>
            </p:cNvSpPr>
            <p:nvPr/>
          </p:nvSpPr>
          <p:spPr bwMode="auto">
            <a:xfrm>
              <a:off x="8029574" y="6096000"/>
              <a:ext cx="612058" cy="4989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­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­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ko-KR" sz="2000">
                  <a:latin typeface="Book Antiqua" panose="02040602050305030304" pitchFamily="18" charset="0"/>
                  <a:ea typeface="굴림" pitchFamily="34" charset="-127"/>
                </a:rPr>
                <a:t>48</a:t>
              </a:r>
              <a:endParaRPr lang="en-US" altLang="en-US" sz="2000">
                <a:latin typeface="Book Antiqua" panose="02040602050305030304" pitchFamily="18" charset="0"/>
              </a:endParaRPr>
            </a:p>
          </p:txBody>
        </p:sp>
      </p:grpSp>
      <p:sp>
        <p:nvSpPr>
          <p:cNvPr id="57" name="Rectangle 9"/>
          <p:cNvSpPr txBox="1">
            <a:spLocks noChangeArrowheads="1"/>
          </p:cNvSpPr>
          <p:nvPr/>
        </p:nvSpPr>
        <p:spPr bwMode="auto">
          <a:xfrm>
            <a:off x="2297923" y="992833"/>
            <a:ext cx="101977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8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65" charset="-128"/>
                <a:cs typeface="Book Antiqua" pitchFamily="18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 marL="0" indent="0">
              <a:buNone/>
              <a:defRPr/>
            </a:pPr>
            <a:r>
              <a:rPr lang="en-US" altLang="en-US" dirty="0" smtClean="0">
                <a:solidFill>
                  <a:srgbClr val="FF0000"/>
                </a:solidFill>
              </a:rPr>
              <a:t>1 min</a:t>
            </a:r>
            <a:endParaRPr lang="en-US" altLang="en-US" dirty="0">
              <a:solidFill>
                <a:srgbClr val="FF0000"/>
              </a:solidFill>
            </a:endParaRPr>
          </a:p>
        </p:txBody>
      </p:sp>
      <p:sp>
        <p:nvSpPr>
          <p:cNvPr id="58" name="Rectangle 9"/>
          <p:cNvSpPr txBox="1">
            <a:spLocks noChangeArrowheads="1"/>
          </p:cNvSpPr>
          <p:nvPr/>
        </p:nvSpPr>
        <p:spPr bwMode="auto">
          <a:xfrm>
            <a:off x="1995853" y="1432448"/>
            <a:ext cx="394195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8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65" charset="-128"/>
                <a:cs typeface="Book Antiqua" pitchFamily="18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 marL="0" indent="0">
              <a:buNone/>
              <a:defRPr/>
            </a:pPr>
            <a:r>
              <a:rPr lang="en-US" altLang="en-US" dirty="0" smtClean="0">
                <a:solidFill>
                  <a:srgbClr val="FF0000"/>
                </a:solidFill>
              </a:rPr>
              <a:t>1/1 per  min, 60 per hour</a:t>
            </a:r>
            <a:endParaRPr lang="en-US" altLang="en-US" dirty="0">
              <a:solidFill>
                <a:srgbClr val="FF0000"/>
              </a:solidFill>
            </a:endParaRPr>
          </a:p>
        </p:txBody>
      </p:sp>
      <p:sp>
        <p:nvSpPr>
          <p:cNvPr id="59" name="Rectangle 9"/>
          <p:cNvSpPr txBox="1">
            <a:spLocks noChangeArrowheads="1"/>
          </p:cNvSpPr>
          <p:nvPr/>
        </p:nvSpPr>
        <p:spPr bwMode="auto">
          <a:xfrm>
            <a:off x="3990275" y="1905000"/>
            <a:ext cx="101977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8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65" charset="-128"/>
                <a:cs typeface="Book Antiqua" pitchFamily="18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 marL="0" indent="0">
              <a:buNone/>
              <a:defRPr/>
            </a:pPr>
            <a:r>
              <a:rPr lang="en-US" altLang="en-US" dirty="0" smtClean="0">
                <a:solidFill>
                  <a:srgbClr val="FF0000"/>
                </a:solidFill>
              </a:rPr>
              <a:t>1 min</a:t>
            </a:r>
            <a:endParaRPr lang="en-US" altLang="en-US" dirty="0">
              <a:solidFill>
                <a:srgbClr val="FF0000"/>
              </a:solidFill>
            </a:endParaRPr>
          </a:p>
        </p:txBody>
      </p:sp>
      <p:sp>
        <p:nvSpPr>
          <p:cNvPr id="60" name="Rectangle 9"/>
          <p:cNvSpPr txBox="1">
            <a:spLocks noChangeArrowheads="1"/>
          </p:cNvSpPr>
          <p:nvPr/>
        </p:nvSpPr>
        <p:spPr bwMode="auto">
          <a:xfrm>
            <a:off x="976079" y="2262554"/>
            <a:ext cx="101977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8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65" charset="-128"/>
                <a:cs typeface="Book Antiqua" pitchFamily="18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 marL="0" indent="0">
              <a:buNone/>
              <a:defRPr/>
            </a:pPr>
            <a:r>
              <a:rPr lang="en-US" altLang="en-US" dirty="0" smtClean="0">
                <a:solidFill>
                  <a:srgbClr val="FF0000"/>
                </a:solidFill>
              </a:rPr>
              <a:t>1</a:t>
            </a:r>
            <a:endParaRPr lang="en-US" altLang="en-US" dirty="0">
              <a:solidFill>
                <a:srgbClr val="FF0000"/>
              </a:solidFill>
            </a:endParaRPr>
          </a:p>
        </p:txBody>
      </p:sp>
      <p:sp>
        <p:nvSpPr>
          <p:cNvPr id="61" name="Rectangle 9"/>
          <p:cNvSpPr txBox="1">
            <a:spLocks noChangeArrowheads="1"/>
          </p:cNvSpPr>
          <p:nvPr/>
        </p:nvSpPr>
        <p:spPr bwMode="auto">
          <a:xfrm>
            <a:off x="2195145" y="3217777"/>
            <a:ext cx="1433281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8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65" charset="-128"/>
                <a:cs typeface="Book Antiqua" pitchFamily="18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 marL="0" indent="0">
              <a:buNone/>
              <a:defRPr/>
            </a:pPr>
            <a:r>
              <a:rPr lang="en-US" altLang="en-US" dirty="0" smtClean="0">
                <a:solidFill>
                  <a:srgbClr val="FF0000"/>
                </a:solidFill>
              </a:rPr>
              <a:t>10 min</a:t>
            </a:r>
            <a:endParaRPr lang="en-US" altLang="en-US" dirty="0">
              <a:solidFill>
                <a:srgbClr val="FF0000"/>
              </a:solidFill>
            </a:endParaRPr>
          </a:p>
        </p:txBody>
      </p:sp>
      <p:sp>
        <p:nvSpPr>
          <p:cNvPr id="62" name="Rectangle 9"/>
          <p:cNvSpPr txBox="1">
            <a:spLocks noChangeArrowheads="1"/>
          </p:cNvSpPr>
          <p:nvPr/>
        </p:nvSpPr>
        <p:spPr bwMode="auto">
          <a:xfrm>
            <a:off x="1989913" y="3682163"/>
            <a:ext cx="394195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8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65" charset="-128"/>
                <a:cs typeface="Book Antiqua" pitchFamily="18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 marL="0" indent="0">
              <a:buNone/>
              <a:defRPr/>
            </a:pPr>
            <a:r>
              <a:rPr lang="en-US" altLang="en-US" dirty="0" smtClean="0">
                <a:solidFill>
                  <a:srgbClr val="FF0000"/>
                </a:solidFill>
              </a:rPr>
              <a:t>1/10 per  min, 6 per hour</a:t>
            </a:r>
            <a:endParaRPr lang="en-US" altLang="en-US" dirty="0">
              <a:solidFill>
                <a:srgbClr val="FF0000"/>
              </a:solidFill>
            </a:endParaRPr>
          </a:p>
        </p:txBody>
      </p:sp>
      <p:sp>
        <p:nvSpPr>
          <p:cNvPr id="63" name="Rectangle 9"/>
          <p:cNvSpPr txBox="1">
            <a:spLocks noChangeArrowheads="1"/>
          </p:cNvSpPr>
          <p:nvPr/>
        </p:nvSpPr>
        <p:spPr bwMode="auto">
          <a:xfrm>
            <a:off x="3782099" y="4084320"/>
            <a:ext cx="137297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8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65" charset="-128"/>
                <a:cs typeface="Book Antiqua" pitchFamily="18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 marL="0" indent="0">
              <a:buNone/>
              <a:defRPr/>
            </a:pPr>
            <a:r>
              <a:rPr lang="en-US" altLang="en-US" dirty="0" smtClean="0">
                <a:solidFill>
                  <a:srgbClr val="FF0000"/>
                </a:solidFill>
              </a:rPr>
              <a:t>18 min</a:t>
            </a:r>
            <a:endParaRPr lang="en-US" altLang="en-US" dirty="0">
              <a:solidFill>
                <a:srgbClr val="FF0000"/>
              </a:solidFill>
            </a:endParaRPr>
          </a:p>
        </p:txBody>
      </p:sp>
      <p:sp>
        <p:nvSpPr>
          <p:cNvPr id="64" name="Rectangle 9"/>
          <p:cNvSpPr txBox="1">
            <a:spLocks noChangeArrowheads="1"/>
          </p:cNvSpPr>
          <p:nvPr/>
        </p:nvSpPr>
        <p:spPr bwMode="auto">
          <a:xfrm>
            <a:off x="970139" y="4514052"/>
            <a:ext cx="101977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8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65" charset="-128"/>
                <a:cs typeface="Book Antiqua" pitchFamily="18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 marL="0" indent="0">
              <a:buNone/>
              <a:defRPr/>
            </a:pPr>
            <a:r>
              <a:rPr lang="en-US" altLang="en-US" dirty="0" smtClean="0">
                <a:solidFill>
                  <a:srgbClr val="FF0000"/>
                </a:solidFill>
              </a:rPr>
              <a:t>1.8</a:t>
            </a:r>
            <a:endParaRPr lang="en-US" altLang="en-US" dirty="0">
              <a:solidFill>
                <a:srgbClr val="FF0000"/>
              </a:solidFill>
            </a:endParaRPr>
          </a:p>
        </p:txBody>
      </p:sp>
      <p:sp>
        <p:nvSpPr>
          <p:cNvPr id="65" name="Rectangle 9"/>
          <p:cNvSpPr txBox="1">
            <a:spLocks noChangeArrowheads="1"/>
          </p:cNvSpPr>
          <p:nvPr/>
        </p:nvSpPr>
        <p:spPr bwMode="auto">
          <a:xfrm>
            <a:off x="1685258" y="4937672"/>
            <a:ext cx="101977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8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65" charset="-128"/>
                <a:cs typeface="Book Antiqua" pitchFamily="18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 marL="0" indent="0">
              <a:buNone/>
              <a:defRPr/>
            </a:pPr>
            <a:r>
              <a:rPr lang="en-US" altLang="en-US" dirty="0" smtClean="0">
                <a:solidFill>
                  <a:srgbClr val="FF0000"/>
                </a:solidFill>
              </a:rPr>
              <a:t>1</a:t>
            </a:r>
            <a:endParaRPr lang="en-US" altLang="en-US" dirty="0">
              <a:solidFill>
                <a:srgbClr val="FF0000"/>
              </a:solidFill>
            </a:endParaRPr>
          </a:p>
        </p:txBody>
      </p:sp>
      <p:sp>
        <p:nvSpPr>
          <p:cNvPr id="66" name="Rectangle 9"/>
          <p:cNvSpPr txBox="1">
            <a:spLocks noChangeArrowheads="1"/>
          </p:cNvSpPr>
          <p:nvPr/>
        </p:nvSpPr>
        <p:spPr bwMode="auto">
          <a:xfrm>
            <a:off x="1632426" y="5450223"/>
            <a:ext cx="101977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8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65" charset="-128"/>
                <a:cs typeface="Book Antiqua" pitchFamily="18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 marL="0" indent="0">
              <a:buNone/>
              <a:defRPr/>
            </a:pPr>
            <a:r>
              <a:rPr lang="en-US" altLang="en-US" dirty="0">
                <a:solidFill>
                  <a:srgbClr val="FF0000"/>
                </a:solidFill>
              </a:rPr>
              <a:t>0</a:t>
            </a:r>
            <a:r>
              <a:rPr lang="en-US" altLang="en-US" dirty="0" smtClean="0">
                <a:solidFill>
                  <a:srgbClr val="FF0000"/>
                </a:solidFill>
              </a:rPr>
              <a:t>.8</a:t>
            </a:r>
            <a:endParaRPr lang="en-US" altLang="en-US" dirty="0">
              <a:solidFill>
                <a:srgbClr val="FF0000"/>
              </a:solidFill>
            </a:endParaRPr>
          </a:p>
        </p:txBody>
      </p:sp>
      <p:sp>
        <p:nvSpPr>
          <p:cNvPr id="67" name="Rectangle 9"/>
          <p:cNvSpPr txBox="1">
            <a:spLocks noChangeArrowheads="1"/>
          </p:cNvSpPr>
          <p:nvPr/>
        </p:nvSpPr>
        <p:spPr bwMode="auto">
          <a:xfrm>
            <a:off x="1380378" y="2362200"/>
            <a:ext cx="2324114" cy="311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8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65" charset="-128"/>
                <a:cs typeface="Book Antiqua" pitchFamily="18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 marL="0" indent="0">
              <a:buNone/>
              <a:defRPr/>
            </a:pPr>
            <a:r>
              <a:rPr lang="en-US" altLang="en-US" sz="1400" dirty="0" smtClean="0">
                <a:solidFill>
                  <a:srgbClr val="FF0000"/>
                </a:solidFill>
              </a:rPr>
              <a:t>That is Max </a:t>
            </a:r>
            <a:r>
              <a:rPr lang="en-US" altLang="en-US" sz="1400" dirty="0" err="1" smtClean="0">
                <a:solidFill>
                  <a:srgbClr val="FF0000"/>
                </a:solidFill>
              </a:rPr>
              <a:t>Ip</a:t>
            </a:r>
            <a:r>
              <a:rPr lang="en-US" altLang="en-US" sz="1400" dirty="0" smtClean="0">
                <a:solidFill>
                  <a:srgbClr val="FF0000"/>
                </a:solidFill>
              </a:rPr>
              <a:t> indeed </a:t>
            </a:r>
            <a:endParaRPr lang="en-US" altLang="en-US" sz="1400" dirty="0">
              <a:solidFill>
                <a:srgbClr val="FF0000"/>
              </a:solidFill>
            </a:endParaRPr>
          </a:p>
        </p:txBody>
      </p:sp>
      <p:sp>
        <p:nvSpPr>
          <p:cNvPr id="68" name="Rectangle 9"/>
          <p:cNvSpPr txBox="1">
            <a:spLocks noChangeArrowheads="1"/>
          </p:cNvSpPr>
          <p:nvPr/>
        </p:nvSpPr>
        <p:spPr bwMode="auto">
          <a:xfrm>
            <a:off x="2123519" y="5257800"/>
            <a:ext cx="2324114" cy="311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8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65" charset="-128"/>
                <a:cs typeface="Book Antiqua" pitchFamily="18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 marL="0" indent="0">
              <a:buNone/>
              <a:defRPr/>
            </a:pPr>
            <a:r>
              <a:rPr lang="en-US" altLang="en-US" sz="1400" dirty="0" smtClean="0">
                <a:solidFill>
                  <a:srgbClr val="FF0000"/>
                </a:solidFill>
              </a:rPr>
              <a:t>That is Max </a:t>
            </a:r>
            <a:r>
              <a:rPr lang="en-US" altLang="en-US" sz="1400" dirty="0" err="1" smtClean="0">
                <a:solidFill>
                  <a:srgbClr val="FF0000"/>
                </a:solidFill>
              </a:rPr>
              <a:t>Ip</a:t>
            </a:r>
            <a:r>
              <a:rPr lang="en-US" altLang="en-US" sz="1400" dirty="0" smtClean="0">
                <a:solidFill>
                  <a:srgbClr val="FF0000"/>
                </a:solidFill>
              </a:rPr>
              <a:t> indeed </a:t>
            </a:r>
            <a:endParaRPr lang="en-US" altLang="en-US" sz="1400" dirty="0">
              <a:solidFill>
                <a:srgbClr val="FF0000"/>
              </a:solidFill>
            </a:endParaRPr>
          </a:p>
        </p:txBody>
      </p:sp>
      <p:sp>
        <p:nvSpPr>
          <p:cNvPr id="69" name="Rectangle 9"/>
          <p:cNvSpPr txBox="1">
            <a:spLocks noChangeArrowheads="1"/>
          </p:cNvSpPr>
          <p:nvPr/>
        </p:nvSpPr>
        <p:spPr bwMode="auto">
          <a:xfrm>
            <a:off x="1588356" y="4626260"/>
            <a:ext cx="2324114" cy="311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8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65" charset="-128"/>
                <a:cs typeface="Book Antiqua" pitchFamily="18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 marL="0" indent="0">
              <a:buNone/>
              <a:defRPr/>
            </a:pPr>
            <a:r>
              <a:rPr lang="en-US" altLang="en-US" sz="1400" dirty="0" smtClean="0">
                <a:solidFill>
                  <a:srgbClr val="FF0000"/>
                </a:solidFill>
              </a:rPr>
              <a:t>That is Max </a:t>
            </a:r>
            <a:r>
              <a:rPr lang="en-US" altLang="en-US" sz="1400" dirty="0" err="1" smtClean="0">
                <a:solidFill>
                  <a:srgbClr val="FF0000"/>
                </a:solidFill>
              </a:rPr>
              <a:t>Ip</a:t>
            </a:r>
            <a:r>
              <a:rPr lang="en-US" altLang="en-US" sz="1400" dirty="0" smtClean="0">
                <a:solidFill>
                  <a:srgbClr val="FF0000"/>
                </a:solidFill>
              </a:rPr>
              <a:t> indeed </a:t>
            </a:r>
            <a:endParaRPr lang="en-US" altLang="en-US" sz="1400" dirty="0">
              <a:solidFill>
                <a:srgbClr val="FF0000"/>
              </a:solidFill>
            </a:endParaRPr>
          </a:p>
        </p:txBody>
      </p:sp>
      <p:cxnSp>
        <p:nvCxnSpPr>
          <p:cNvPr id="71" name="Straight Connector 70"/>
          <p:cNvCxnSpPr/>
          <p:nvPr/>
        </p:nvCxnSpPr>
        <p:spPr bwMode="auto">
          <a:xfrm>
            <a:off x="-12089" y="838200"/>
            <a:ext cx="9156089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92426295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8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C00000"/>
                </a:solidFill>
              </a:rPr>
              <a:t>Key Problem1</a:t>
            </a:r>
            <a:r>
              <a:rPr lang="en-US" altLang="en-US" dirty="0" smtClean="0">
                <a:solidFill>
                  <a:srgbClr val="C00000"/>
                </a:solidFill>
              </a:rPr>
              <a:t>: Two-Stage </a:t>
            </a:r>
            <a:r>
              <a:rPr lang="en-US" altLang="en-US" dirty="0">
                <a:solidFill>
                  <a:srgbClr val="C00000"/>
                </a:solidFill>
              </a:rPr>
              <a:t>Process</a:t>
            </a:r>
            <a:endParaRPr lang="en-US" dirty="0">
              <a:solidFill>
                <a:srgbClr val="C00000"/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4126122" y="990600"/>
            <a:ext cx="4865478" cy="955431"/>
            <a:chOff x="3915374" y="2708866"/>
            <a:chExt cx="4865478" cy="955431"/>
          </a:xfrm>
        </p:grpSpPr>
        <p:sp>
          <p:nvSpPr>
            <p:cNvPr id="9" name="Text Box 4"/>
            <p:cNvSpPr txBox="1">
              <a:spLocks noChangeArrowheads="1"/>
            </p:cNvSpPr>
            <p:nvPr/>
          </p:nvSpPr>
          <p:spPr bwMode="auto">
            <a:xfrm>
              <a:off x="6705600" y="2708866"/>
              <a:ext cx="1550424" cy="461665"/>
            </a:xfrm>
            <a:prstGeom prst="rect">
              <a:avLst/>
            </a:prstGeom>
            <a:noFill/>
            <a:ln w="38100" algn="ctr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400" dirty="0" smtClean="0">
                  <a:latin typeface="Book Antiqua" pitchFamily="18" charset="0"/>
                </a:rPr>
                <a:t>Activity B</a:t>
              </a:r>
              <a:endParaRPr lang="en-US" sz="2400" dirty="0">
                <a:latin typeface="Book Antiqua" pitchFamily="18" charset="0"/>
              </a:endParaRPr>
            </a:p>
          </p:txBody>
        </p:sp>
        <p:sp>
          <p:nvSpPr>
            <p:cNvPr id="10" name="Rectangle 9"/>
            <p:cNvSpPr txBox="1">
              <a:spLocks noChangeArrowheads="1"/>
            </p:cNvSpPr>
            <p:nvPr/>
          </p:nvSpPr>
          <p:spPr bwMode="auto">
            <a:xfrm>
              <a:off x="6629400" y="3166066"/>
              <a:ext cx="1903085" cy="498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0488" tIns="44450" rIns="90488" bIns="4445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8000"/>
                <a:buFont typeface="Wingdings" pitchFamily="2" charset="2"/>
                <a:buChar char="p"/>
                <a:defRPr sz="2400">
                  <a:solidFill>
                    <a:schemeClr val="tx1"/>
                  </a:solidFill>
                  <a:latin typeface="Book Antiqua" pitchFamily="18" charset="0"/>
                  <a:ea typeface="ＭＳ Ｐゴシック" pitchFamily="-65" charset="-128"/>
                  <a:cs typeface="Book Antiqua" pitchFamily="18" charset="0"/>
                </a:defRPr>
              </a:lvl1pPr>
              <a:lvl2pPr marL="742950" indent="-28575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n"/>
                <a:defRPr sz="2600">
                  <a:solidFill>
                    <a:schemeClr val="tx1"/>
                  </a:solidFill>
                  <a:latin typeface="Book Antiqua" pitchFamily="18" charset="0"/>
                  <a:ea typeface="ＭＳ Ｐゴシック" pitchFamily="-112" charset="-128"/>
                </a:defRPr>
              </a:lvl2pPr>
              <a:lvl3pPr marL="1143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itchFamily="2" charset="2"/>
                <a:buChar char="p"/>
                <a:defRPr sz="2400">
                  <a:solidFill>
                    <a:schemeClr val="tx1"/>
                  </a:solidFill>
                  <a:latin typeface="Book Antiqua" pitchFamily="18" charset="0"/>
                  <a:ea typeface="ＭＳ Ｐゴシック" pitchFamily="-112" charset="-128"/>
                </a:defRPr>
              </a:lvl3pPr>
              <a:lvl4pPr marL="1600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Wingdings" pitchFamily="2" charset="2"/>
                <a:buChar char="§"/>
                <a:defRPr sz="2200">
                  <a:solidFill>
                    <a:schemeClr val="tx1"/>
                  </a:solidFill>
                  <a:latin typeface="Book Antiqua" pitchFamily="18" charset="0"/>
                  <a:ea typeface="ＭＳ Ｐゴシック" pitchFamily="-112" charset="-128"/>
                </a:defRPr>
              </a:lvl4pPr>
              <a:lvl5pPr marL="20574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Tx/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MS Reference Sans Serif" pitchFamily="34" charset="0"/>
                  <a:ea typeface="ＭＳ Ｐゴシック" pitchFamily="-112" charset="-128"/>
                </a:defRPr>
              </a:lvl5pPr>
              <a:lvl6pPr marL="25146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80000"/>
                <a:buFont typeface="Wingdings" pitchFamily="-112" charset="2"/>
                <a:buChar char="§"/>
                <a:defRPr>
                  <a:solidFill>
                    <a:schemeClr val="tx1"/>
                  </a:solidFill>
                  <a:latin typeface="+mn-lt"/>
                  <a:ea typeface="ＭＳ Ｐゴシック" pitchFamily="-112" charset="-128"/>
                </a:defRPr>
              </a:lvl6pPr>
              <a:lvl7pPr marL="29718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80000"/>
                <a:buFont typeface="Wingdings" pitchFamily="-112" charset="2"/>
                <a:buChar char="§"/>
                <a:defRPr>
                  <a:solidFill>
                    <a:schemeClr val="tx1"/>
                  </a:solidFill>
                  <a:latin typeface="+mn-lt"/>
                  <a:ea typeface="ＭＳ Ｐゴシック" pitchFamily="-112" charset="-128"/>
                </a:defRPr>
              </a:lvl7pPr>
              <a:lvl8pPr marL="3429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80000"/>
                <a:buFont typeface="Wingdings" pitchFamily="-112" charset="2"/>
                <a:buChar char="§"/>
                <a:defRPr>
                  <a:solidFill>
                    <a:schemeClr val="tx1"/>
                  </a:solidFill>
                  <a:latin typeface="+mn-lt"/>
                  <a:ea typeface="ＭＳ Ｐゴシック" pitchFamily="-112" charset="-128"/>
                </a:defRPr>
              </a:lvl8pPr>
              <a:lvl9pPr marL="3886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80000"/>
                <a:buFont typeface="Wingdings" pitchFamily="-112" charset="2"/>
                <a:buChar char="§"/>
                <a:defRPr>
                  <a:solidFill>
                    <a:schemeClr val="tx1"/>
                  </a:solidFill>
                  <a:latin typeface="+mn-lt"/>
                  <a:ea typeface="ＭＳ Ｐゴシック" pitchFamily="-112" charset="-128"/>
                </a:defRPr>
              </a:lvl9pPr>
            </a:lstStyle>
            <a:p>
              <a:pPr marL="0" indent="0">
                <a:spcBef>
                  <a:spcPct val="0"/>
                </a:spcBef>
                <a:spcAft>
                  <a:spcPts val="600"/>
                </a:spcAft>
                <a:buNone/>
              </a:pPr>
              <a:r>
                <a:rPr lang="en-US" altLang="en-US" kern="0" dirty="0" err="1" smtClean="0"/>
                <a:t>Tp</a:t>
              </a:r>
              <a:r>
                <a:rPr lang="en-US" altLang="en-US" kern="0" dirty="0" smtClean="0"/>
                <a:t> =10 min</a:t>
              </a:r>
            </a:p>
          </p:txBody>
        </p:sp>
        <p:sp>
          <p:nvSpPr>
            <p:cNvPr id="12" name="Line 9"/>
            <p:cNvSpPr>
              <a:spLocks noChangeShapeType="1"/>
            </p:cNvSpPr>
            <p:nvPr/>
          </p:nvSpPr>
          <p:spPr bwMode="auto">
            <a:xfrm rot="10800000" flipV="1">
              <a:off x="8429026" y="2939698"/>
              <a:ext cx="351826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arrow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400">
                <a:latin typeface="Book Antiqua" pitchFamily="18" charset="0"/>
              </a:endParaRPr>
            </a:p>
          </p:txBody>
        </p:sp>
        <p:sp>
          <p:nvSpPr>
            <p:cNvPr id="13" name="Text Box 4"/>
            <p:cNvSpPr txBox="1">
              <a:spLocks noChangeArrowheads="1"/>
            </p:cNvSpPr>
            <p:nvPr/>
          </p:nvSpPr>
          <p:spPr bwMode="auto">
            <a:xfrm>
              <a:off x="4421515" y="2719754"/>
              <a:ext cx="1601721" cy="461665"/>
            </a:xfrm>
            <a:prstGeom prst="rect">
              <a:avLst/>
            </a:prstGeom>
            <a:noFill/>
            <a:ln w="38100" algn="ctr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400" dirty="0" smtClean="0">
                  <a:latin typeface="Book Antiqua" pitchFamily="18" charset="0"/>
                </a:rPr>
                <a:t>Activity A</a:t>
              </a:r>
              <a:endParaRPr lang="en-US" sz="2400" dirty="0">
                <a:latin typeface="Book Antiqua" pitchFamily="18" charset="0"/>
              </a:endParaRPr>
            </a:p>
          </p:txBody>
        </p:sp>
        <p:sp>
          <p:nvSpPr>
            <p:cNvPr id="14" name="Rectangle 9"/>
            <p:cNvSpPr txBox="1">
              <a:spLocks noChangeArrowheads="1"/>
            </p:cNvSpPr>
            <p:nvPr/>
          </p:nvSpPr>
          <p:spPr bwMode="auto">
            <a:xfrm>
              <a:off x="4421515" y="3166066"/>
              <a:ext cx="1903085" cy="498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0488" tIns="44450" rIns="90488" bIns="4445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8000"/>
                <a:buFont typeface="Wingdings" pitchFamily="2" charset="2"/>
                <a:buChar char="p"/>
                <a:defRPr sz="2400">
                  <a:solidFill>
                    <a:schemeClr val="tx1"/>
                  </a:solidFill>
                  <a:latin typeface="Book Antiqua" pitchFamily="18" charset="0"/>
                  <a:ea typeface="ＭＳ Ｐゴシック" pitchFamily="-65" charset="-128"/>
                  <a:cs typeface="Book Antiqua" pitchFamily="18" charset="0"/>
                </a:defRPr>
              </a:lvl1pPr>
              <a:lvl2pPr marL="742950" indent="-28575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n"/>
                <a:defRPr sz="2600">
                  <a:solidFill>
                    <a:schemeClr val="tx1"/>
                  </a:solidFill>
                  <a:latin typeface="Book Antiqua" pitchFamily="18" charset="0"/>
                  <a:ea typeface="ＭＳ Ｐゴシック" pitchFamily="-112" charset="-128"/>
                </a:defRPr>
              </a:lvl2pPr>
              <a:lvl3pPr marL="1143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itchFamily="2" charset="2"/>
                <a:buChar char="p"/>
                <a:defRPr sz="2400">
                  <a:solidFill>
                    <a:schemeClr val="tx1"/>
                  </a:solidFill>
                  <a:latin typeface="Book Antiqua" pitchFamily="18" charset="0"/>
                  <a:ea typeface="ＭＳ Ｐゴシック" pitchFamily="-112" charset="-128"/>
                </a:defRPr>
              </a:lvl3pPr>
              <a:lvl4pPr marL="1600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Wingdings" pitchFamily="2" charset="2"/>
                <a:buChar char="§"/>
                <a:defRPr sz="2200">
                  <a:solidFill>
                    <a:schemeClr val="tx1"/>
                  </a:solidFill>
                  <a:latin typeface="Book Antiqua" pitchFamily="18" charset="0"/>
                  <a:ea typeface="ＭＳ Ｐゴシック" pitchFamily="-112" charset="-128"/>
                </a:defRPr>
              </a:lvl4pPr>
              <a:lvl5pPr marL="20574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Tx/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MS Reference Sans Serif" pitchFamily="34" charset="0"/>
                  <a:ea typeface="ＭＳ Ｐゴシック" pitchFamily="-112" charset="-128"/>
                </a:defRPr>
              </a:lvl5pPr>
              <a:lvl6pPr marL="25146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80000"/>
                <a:buFont typeface="Wingdings" pitchFamily="-112" charset="2"/>
                <a:buChar char="§"/>
                <a:defRPr>
                  <a:solidFill>
                    <a:schemeClr val="tx1"/>
                  </a:solidFill>
                  <a:latin typeface="+mn-lt"/>
                  <a:ea typeface="ＭＳ Ｐゴシック" pitchFamily="-112" charset="-128"/>
                </a:defRPr>
              </a:lvl6pPr>
              <a:lvl7pPr marL="29718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80000"/>
                <a:buFont typeface="Wingdings" pitchFamily="-112" charset="2"/>
                <a:buChar char="§"/>
                <a:defRPr>
                  <a:solidFill>
                    <a:schemeClr val="tx1"/>
                  </a:solidFill>
                  <a:latin typeface="+mn-lt"/>
                  <a:ea typeface="ＭＳ Ｐゴシック" pitchFamily="-112" charset="-128"/>
                </a:defRPr>
              </a:lvl7pPr>
              <a:lvl8pPr marL="3429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80000"/>
                <a:buFont typeface="Wingdings" pitchFamily="-112" charset="2"/>
                <a:buChar char="§"/>
                <a:defRPr>
                  <a:solidFill>
                    <a:schemeClr val="tx1"/>
                  </a:solidFill>
                  <a:latin typeface="+mn-lt"/>
                  <a:ea typeface="ＭＳ Ｐゴシック" pitchFamily="-112" charset="-128"/>
                </a:defRPr>
              </a:lvl8pPr>
              <a:lvl9pPr marL="3886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80000"/>
                <a:buFont typeface="Wingdings" pitchFamily="-112" charset="2"/>
                <a:buChar char="§"/>
                <a:defRPr>
                  <a:solidFill>
                    <a:schemeClr val="tx1"/>
                  </a:solidFill>
                  <a:latin typeface="+mn-lt"/>
                  <a:ea typeface="ＭＳ Ｐゴシック" pitchFamily="-112" charset="-128"/>
                </a:defRPr>
              </a:lvl9pPr>
            </a:lstStyle>
            <a:p>
              <a:pPr marL="0" indent="0">
                <a:spcBef>
                  <a:spcPct val="0"/>
                </a:spcBef>
                <a:spcAft>
                  <a:spcPts val="600"/>
                </a:spcAft>
                <a:buNone/>
              </a:pPr>
              <a:r>
                <a:rPr lang="en-US" altLang="en-US" kern="0" dirty="0" err="1" smtClean="0"/>
                <a:t>Tp</a:t>
              </a:r>
              <a:r>
                <a:rPr lang="en-US" altLang="en-US" kern="0" dirty="0" smtClean="0"/>
                <a:t> =5 min</a:t>
              </a:r>
            </a:p>
          </p:txBody>
        </p:sp>
        <p:sp>
          <p:nvSpPr>
            <p:cNvPr id="15" name="Line 9"/>
            <p:cNvSpPr>
              <a:spLocks noChangeShapeType="1"/>
            </p:cNvSpPr>
            <p:nvPr/>
          </p:nvSpPr>
          <p:spPr bwMode="auto">
            <a:xfrm rot="10800000" flipV="1">
              <a:off x="3915374" y="2950586"/>
              <a:ext cx="351826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arrow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400">
                <a:latin typeface="Book Antiqua" pitchFamily="18" charset="0"/>
              </a:endParaRPr>
            </a:p>
          </p:txBody>
        </p:sp>
        <p:sp>
          <p:nvSpPr>
            <p:cNvPr id="16" name="Line 9"/>
            <p:cNvSpPr>
              <a:spLocks noChangeShapeType="1"/>
            </p:cNvSpPr>
            <p:nvPr/>
          </p:nvSpPr>
          <p:spPr bwMode="auto">
            <a:xfrm rot="10800000" flipV="1">
              <a:off x="6201375" y="2950586"/>
              <a:ext cx="351826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arrow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400">
                <a:latin typeface="Book Antiqua" pitchFamily="18" charset="0"/>
              </a:endParaRPr>
            </a:p>
          </p:txBody>
        </p:sp>
      </p:grpSp>
      <p:sp>
        <p:nvSpPr>
          <p:cNvPr id="17" name="Rectangle 9"/>
          <p:cNvSpPr txBox="1">
            <a:spLocks noChangeArrowheads="1"/>
          </p:cNvSpPr>
          <p:nvPr/>
        </p:nvSpPr>
        <p:spPr bwMode="auto">
          <a:xfrm>
            <a:off x="-2683" y="1066800"/>
            <a:ext cx="4041283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8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65" charset="-128"/>
                <a:cs typeface="Book Antiqua" pitchFamily="18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>
              <a:defRPr/>
            </a:pPr>
            <a:r>
              <a:rPr lang="en-US" altLang="en-US" dirty="0"/>
              <a:t>Cycle time =</a:t>
            </a:r>
          </a:p>
          <a:p>
            <a:pPr>
              <a:spcAft>
                <a:spcPts val="1200"/>
              </a:spcAft>
              <a:defRPr/>
            </a:pPr>
            <a:r>
              <a:rPr lang="en-US" altLang="en-US" dirty="0" smtClean="0"/>
              <a:t>Capacity </a:t>
            </a:r>
            <a:r>
              <a:rPr lang="en-US" altLang="en-US" dirty="0"/>
              <a:t>= </a:t>
            </a:r>
          </a:p>
          <a:p>
            <a:pPr>
              <a:defRPr/>
            </a:pPr>
            <a:r>
              <a:rPr lang="en-US" altLang="en-US" dirty="0" smtClean="0"/>
              <a:t>Theoretical Flow </a:t>
            </a:r>
            <a:r>
              <a:rPr lang="en-US" altLang="en-US" dirty="0"/>
              <a:t>Time </a:t>
            </a:r>
            <a:r>
              <a:rPr lang="en-US" altLang="en-US" dirty="0" smtClean="0"/>
              <a:t>= </a:t>
            </a:r>
            <a:endParaRPr lang="en-US" altLang="en-US" dirty="0"/>
          </a:p>
          <a:p>
            <a:pPr>
              <a:defRPr/>
            </a:pPr>
            <a:r>
              <a:rPr lang="en-US" altLang="en-US" dirty="0" err="1" smtClean="0"/>
              <a:t>Ip</a:t>
            </a:r>
            <a:r>
              <a:rPr lang="en-US" altLang="en-US" dirty="0" smtClean="0"/>
              <a:t> </a:t>
            </a:r>
            <a:r>
              <a:rPr lang="en-US" altLang="en-US" dirty="0"/>
              <a:t>= </a:t>
            </a:r>
            <a:endParaRPr lang="en-US" altLang="en-US" dirty="0" smtClean="0"/>
          </a:p>
          <a:p>
            <a:pPr lvl="1">
              <a:defRPr/>
            </a:pPr>
            <a:r>
              <a:rPr lang="en-US" altLang="en-US" dirty="0" err="1" smtClean="0"/>
              <a:t>IpA</a:t>
            </a:r>
            <a:r>
              <a:rPr lang="en-US" altLang="en-US" dirty="0" smtClean="0"/>
              <a:t> =</a:t>
            </a:r>
          </a:p>
          <a:p>
            <a:pPr lvl="1">
              <a:defRPr/>
            </a:pPr>
            <a:r>
              <a:rPr lang="en-US" altLang="en-US" dirty="0" err="1" smtClean="0"/>
              <a:t>IpB</a:t>
            </a:r>
            <a:r>
              <a:rPr lang="en-US" altLang="en-US" dirty="0" smtClean="0"/>
              <a:t> =</a:t>
            </a:r>
            <a:endParaRPr lang="en-US" altLang="en-US" dirty="0"/>
          </a:p>
        </p:txBody>
      </p:sp>
      <p:sp>
        <p:nvSpPr>
          <p:cNvPr id="75" name="Line 22"/>
          <p:cNvSpPr>
            <a:spLocks noChangeShapeType="1"/>
          </p:cNvSpPr>
          <p:nvPr/>
        </p:nvSpPr>
        <p:spPr bwMode="auto">
          <a:xfrm>
            <a:off x="4965534" y="2260433"/>
            <a:ext cx="0" cy="222288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 sz="2000">
              <a:latin typeface="Book Antiqua" panose="02040602050305030304" pitchFamily="18" charset="0"/>
            </a:endParaRPr>
          </a:p>
        </p:txBody>
      </p:sp>
      <p:sp>
        <p:nvSpPr>
          <p:cNvPr id="76" name="Line 23"/>
          <p:cNvSpPr>
            <a:spLocks noChangeShapeType="1"/>
          </p:cNvSpPr>
          <p:nvPr/>
        </p:nvSpPr>
        <p:spPr bwMode="auto">
          <a:xfrm>
            <a:off x="4965534" y="4483316"/>
            <a:ext cx="4005114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 sz="2000">
              <a:latin typeface="Book Antiqua" panose="02040602050305030304" pitchFamily="18" charset="0"/>
            </a:endParaRPr>
          </a:p>
        </p:txBody>
      </p:sp>
      <p:sp>
        <p:nvSpPr>
          <p:cNvPr id="77" name="Text Box 24"/>
          <p:cNvSpPr txBox="1">
            <a:spLocks noChangeArrowheads="1"/>
          </p:cNvSpPr>
          <p:nvPr/>
        </p:nvSpPr>
        <p:spPr bwMode="auto">
          <a:xfrm>
            <a:off x="4191000" y="2635883"/>
            <a:ext cx="77938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­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­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2000" dirty="0" err="1" smtClean="0">
                <a:latin typeface="Book Antiqua" panose="02040602050305030304" pitchFamily="18" charset="0"/>
                <a:ea typeface="굴림" pitchFamily="34" charset="-127"/>
              </a:rPr>
              <a:t>ActA</a:t>
            </a:r>
            <a:endParaRPr lang="en-US" altLang="en-US" sz="2000" dirty="0">
              <a:latin typeface="Book Antiqua" panose="02040602050305030304" pitchFamily="18" charset="0"/>
            </a:endParaRPr>
          </a:p>
        </p:txBody>
      </p:sp>
      <p:sp>
        <p:nvSpPr>
          <p:cNvPr id="78" name="Text Box 25"/>
          <p:cNvSpPr txBox="1">
            <a:spLocks noChangeArrowheads="1"/>
          </p:cNvSpPr>
          <p:nvPr/>
        </p:nvSpPr>
        <p:spPr bwMode="auto">
          <a:xfrm>
            <a:off x="4191001" y="3430653"/>
            <a:ext cx="7377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­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­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2000" dirty="0" err="1" smtClean="0">
                <a:latin typeface="Book Antiqua" panose="02040602050305030304" pitchFamily="18" charset="0"/>
                <a:ea typeface="굴림" pitchFamily="34" charset="-127"/>
              </a:rPr>
              <a:t>ActB</a:t>
            </a:r>
            <a:endParaRPr lang="en-US" altLang="en-US" sz="2000" dirty="0">
              <a:latin typeface="Book Antiqua" panose="02040602050305030304" pitchFamily="18" charset="0"/>
            </a:endParaRPr>
          </a:p>
        </p:txBody>
      </p:sp>
      <p:sp>
        <p:nvSpPr>
          <p:cNvPr id="80" name="Rectangle 27"/>
          <p:cNvSpPr>
            <a:spLocks noChangeArrowheads="1"/>
          </p:cNvSpPr>
          <p:nvPr/>
        </p:nvSpPr>
        <p:spPr bwMode="auto">
          <a:xfrm>
            <a:off x="4965534" y="2677224"/>
            <a:ext cx="403076" cy="3473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­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­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>
              <a:latin typeface="Book Antiqua" panose="02040602050305030304" pitchFamily="18" charset="0"/>
            </a:endParaRPr>
          </a:p>
        </p:txBody>
      </p:sp>
      <p:sp>
        <p:nvSpPr>
          <p:cNvPr id="82" name="Rectangle 29"/>
          <p:cNvSpPr>
            <a:spLocks noChangeArrowheads="1"/>
          </p:cNvSpPr>
          <p:nvPr/>
        </p:nvSpPr>
        <p:spPr bwMode="auto">
          <a:xfrm>
            <a:off x="5776696" y="2677224"/>
            <a:ext cx="403076" cy="347325"/>
          </a:xfrm>
          <a:prstGeom prst="rect">
            <a:avLst/>
          </a:prstGeom>
          <a:solidFill>
            <a:srgbClr val="99663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­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­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>
              <a:latin typeface="Book Antiqua" panose="02040602050305030304" pitchFamily="18" charset="0"/>
            </a:endParaRPr>
          </a:p>
        </p:txBody>
      </p:sp>
      <p:sp>
        <p:nvSpPr>
          <p:cNvPr id="84" name="Rectangle 31"/>
          <p:cNvSpPr>
            <a:spLocks noChangeArrowheads="1"/>
          </p:cNvSpPr>
          <p:nvPr/>
        </p:nvSpPr>
        <p:spPr bwMode="auto">
          <a:xfrm>
            <a:off x="6587858" y="2677224"/>
            <a:ext cx="403076" cy="3473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­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­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>
              <a:latin typeface="Book Antiqua" panose="02040602050305030304" pitchFamily="18" charset="0"/>
            </a:endParaRPr>
          </a:p>
        </p:txBody>
      </p:sp>
      <p:sp>
        <p:nvSpPr>
          <p:cNvPr id="87" name="Text Box 34"/>
          <p:cNvSpPr txBox="1">
            <a:spLocks noChangeArrowheads="1"/>
          </p:cNvSpPr>
          <p:nvPr/>
        </p:nvSpPr>
        <p:spPr bwMode="auto">
          <a:xfrm>
            <a:off x="4863083" y="4622246"/>
            <a:ext cx="31290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­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­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2000">
                <a:latin typeface="Book Antiqua" panose="02040602050305030304" pitchFamily="18" charset="0"/>
                <a:ea typeface="굴림" pitchFamily="34" charset="-127"/>
              </a:rPr>
              <a:t>0</a:t>
            </a:r>
            <a:endParaRPr lang="en-US" altLang="en-US" sz="2000">
              <a:latin typeface="Book Antiqua" panose="02040602050305030304" pitchFamily="18" charset="0"/>
            </a:endParaRPr>
          </a:p>
        </p:txBody>
      </p:sp>
      <p:sp>
        <p:nvSpPr>
          <p:cNvPr id="97" name="Rectangle 31"/>
          <p:cNvSpPr>
            <a:spLocks noChangeArrowheads="1"/>
          </p:cNvSpPr>
          <p:nvPr/>
        </p:nvSpPr>
        <p:spPr bwMode="auto">
          <a:xfrm>
            <a:off x="7399021" y="2677224"/>
            <a:ext cx="403076" cy="34732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 sz="2000">
              <a:latin typeface="Book Antiqua" panose="02040602050305030304" pitchFamily="18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5410200" y="3510805"/>
            <a:ext cx="3498849" cy="1524576"/>
            <a:chOff x="5410200" y="3510805"/>
            <a:chExt cx="3498849" cy="1524576"/>
          </a:xfrm>
        </p:grpSpPr>
        <p:sp>
          <p:nvSpPr>
            <p:cNvPr id="79" name="Rectangle 26"/>
            <p:cNvSpPr>
              <a:spLocks noChangeArrowheads="1"/>
            </p:cNvSpPr>
            <p:nvPr/>
          </p:nvSpPr>
          <p:spPr bwMode="auto">
            <a:xfrm>
              <a:off x="5410200" y="3510805"/>
              <a:ext cx="811162" cy="34732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­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­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000">
                <a:latin typeface="Book Antiqua" panose="02040602050305030304" pitchFamily="18" charset="0"/>
              </a:endParaRPr>
            </a:p>
          </p:txBody>
        </p:sp>
        <p:sp>
          <p:nvSpPr>
            <p:cNvPr id="81" name="Rectangle 28"/>
            <p:cNvSpPr>
              <a:spLocks noChangeArrowheads="1"/>
            </p:cNvSpPr>
            <p:nvPr/>
          </p:nvSpPr>
          <p:spPr bwMode="auto">
            <a:xfrm>
              <a:off x="6221362" y="3510805"/>
              <a:ext cx="811162" cy="347325"/>
            </a:xfrm>
            <a:prstGeom prst="rect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­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­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000">
                <a:latin typeface="Book Antiqua" panose="02040602050305030304" pitchFamily="18" charset="0"/>
              </a:endParaRPr>
            </a:p>
          </p:txBody>
        </p:sp>
        <p:sp>
          <p:nvSpPr>
            <p:cNvPr id="83" name="Rectangle 30"/>
            <p:cNvSpPr>
              <a:spLocks noChangeArrowheads="1"/>
            </p:cNvSpPr>
            <p:nvPr/>
          </p:nvSpPr>
          <p:spPr bwMode="auto">
            <a:xfrm>
              <a:off x="7032525" y="3510805"/>
              <a:ext cx="811162" cy="347325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­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­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000">
                <a:latin typeface="Book Antiqua" panose="02040602050305030304" pitchFamily="18" charset="0"/>
              </a:endParaRPr>
            </a:p>
          </p:txBody>
        </p:sp>
        <p:sp>
          <p:nvSpPr>
            <p:cNvPr id="85" name="Text Box 32"/>
            <p:cNvSpPr txBox="1">
              <a:spLocks noChangeArrowheads="1"/>
            </p:cNvSpPr>
            <p:nvPr/>
          </p:nvSpPr>
          <p:spPr bwMode="auto">
            <a:xfrm>
              <a:off x="6018572" y="4635271"/>
              <a:ext cx="44114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­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­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 dirty="0" smtClean="0">
                  <a:latin typeface="Book Antiqua" panose="02040602050305030304" pitchFamily="18" charset="0"/>
                  <a:ea typeface="굴림" pitchFamily="34" charset="-127"/>
                </a:rPr>
                <a:t>15</a:t>
              </a:r>
              <a:endParaRPr lang="en-US" altLang="en-US" sz="2000" dirty="0">
                <a:latin typeface="Book Antiqua" panose="02040602050305030304" pitchFamily="18" charset="0"/>
              </a:endParaRPr>
            </a:p>
          </p:txBody>
        </p:sp>
        <p:sp>
          <p:nvSpPr>
            <p:cNvPr id="86" name="Text Box 33"/>
            <p:cNvSpPr txBox="1">
              <a:spLocks noChangeArrowheads="1"/>
            </p:cNvSpPr>
            <p:nvPr/>
          </p:nvSpPr>
          <p:spPr bwMode="auto">
            <a:xfrm>
              <a:off x="6468513" y="3927595"/>
              <a:ext cx="52290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­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­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ko-KR" sz="2000">
                  <a:latin typeface="Book Antiqua" panose="02040602050305030304" pitchFamily="18" charset="0"/>
                  <a:ea typeface="굴림" pitchFamily="34" charset="-127"/>
                </a:rPr>
                <a:t>CT</a:t>
              </a:r>
              <a:endParaRPr lang="en-US" altLang="en-US" sz="2000">
                <a:latin typeface="Book Antiqua" panose="02040602050305030304" pitchFamily="18" charset="0"/>
              </a:endParaRPr>
            </a:p>
          </p:txBody>
        </p:sp>
        <p:sp>
          <p:nvSpPr>
            <p:cNvPr id="88" name="Text Box 35"/>
            <p:cNvSpPr txBox="1">
              <a:spLocks noChangeArrowheads="1"/>
            </p:cNvSpPr>
            <p:nvPr/>
          </p:nvSpPr>
          <p:spPr bwMode="auto">
            <a:xfrm>
              <a:off x="7659908" y="4622246"/>
              <a:ext cx="44114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­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­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ko-KR" sz="2000" dirty="0" smtClean="0">
                  <a:latin typeface="Book Antiqua" panose="02040602050305030304" pitchFamily="18" charset="0"/>
                  <a:ea typeface="굴림" pitchFamily="34" charset="-127"/>
                </a:rPr>
                <a:t>35</a:t>
              </a:r>
              <a:endParaRPr lang="en-US" altLang="en-US" sz="2000" dirty="0">
                <a:latin typeface="Book Antiqua" panose="02040602050305030304" pitchFamily="18" charset="0"/>
              </a:endParaRPr>
            </a:p>
          </p:txBody>
        </p:sp>
        <p:sp>
          <p:nvSpPr>
            <p:cNvPr id="89" name="Text Box 36"/>
            <p:cNvSpPr txBox="1">
              <a:spLocks noChangeArrowheads="1"/>
            </p:cNvSpPr>
            <p:nvPr/>
          </p:nvSpPr>
          <p:spPr bwMode="auto">
            <a:xfrm>
              <a:off x="6798048" y="4622246"/>
              <a:ext cx="44114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­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­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 dirty="0" smtClean="0">
                  <a:latin typeface="Book Antiqua" panose="02040602050305030304" pitchFamily="18" charset="0"/>
                  <a:ea typeface="굴림" pitchFamily="34" charset="-127"/>
                </a:rPr>
                <a:t>25</a:t>
              </a:r>
              <a:endParaRPr lang="en-US" altLang="en-US" sz="2000" dirty="0">
                <a:latin typeface="Book Antiqua" panose="02040602050305030304" pitchFamily="18" charset="0"/>
              </a:endParaRPr>
            </a:p>
          </p:txBody>
        </p:sp>
        <p:sp>
          <p:nvSpPr>
            <p:cNvPr id="90" name="Line 37"/>
            <p:cNvSpPr>
              <a:spLocks noChangeShapeType="1"/>
            </p:cNvSpPr>
            <p:nvPr/>
          </p:nvSpPr>
          <p:spPr bwMode="auto">
            <a:xfrm>
              <a:off x="6221362" y="3997060"/>
              <a:ext cx="0" cy="486256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sz="2000">
                <a:latin typeface="Book Antiqua" panose="02040602050305030304" pitchFamily="18" charset="0"/>
              </a:endParaRPr>
            </a:p>
          </p:txBody>
        </p:sp>
        <p:sp>
          <p:nvSpPr>
            <p:cNvPr id="91" name="Line 38"/>
            <p:cNvSpPr>
              <a:spLocks noChangeShapeType="1"/>
            </p:cNvSpPr>
            <p:nvPr/>
          </p:nvSpPr>
          <p:spPr bwMode="auto">
            <a:xfrm>
              <a:off x="7032525" y="3997060"/>
              <a:ext cx="0" cy="486256"/>
            </a:xfrm>
            <a:prstGeom prst="line">
              <a:avLst/>
            </a:prstGeom>
            <a:noFill/>
            <a:ln w="38100">
              <a:solidFill>
                <a:srgbClr val="996633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sz="2000">
                <a:latin typeface="Book Antiqua" panose="02040602050305030304" pitchFamily="18" charset="0"/>
              </a:endParaRPr>
            </a:p>
          </p:txBody>
        </p:sp>
        <p:sp>
          <p:nvSpPr>
            <p:cNvPr id="92" name="Line 39"/>
            <p:cNvSpPr>
              <a:spLocks noChangeShapeType="1"/>
            </p:cNvSpPr>
            <p:nvPr/>
          </p:nvSpPr>
          <p:spPr bwMode="auto">
            <a:xfrm>
              <a:off x="7843687" y="3997060"/>
              <a:ext cx="0" cy="486256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sz="2000">
                <a:latin typeface="Book Antiqua" panose="02040602050305030304" pitchFamily="18" charset="0"/>
              </a:endParaRPr>
            </a:p>
          </p:txBody>
        </p:sp>
        <p:sp>
          <p:nvSpPr>
            <p:cNvPr id="93" name="Line 40"/>
            <p:cNvSpPr>
              <a:spLocks noChangeShapeType="1"/>
            </p:cNvSpPr>
            <p:nvPr/>
          </p:nvSpPr>
          <p:spPr bwMode="auto">
            <a:xfrm>
              <a:off x="6246711" y="4274921"/>
              <a:ext cx="76046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sz="2000">
                <a:latin typeface="Book Antiqua" panose="02040602050305030304" pitchFamily="18" charset="0"/>
              </a:endParaRPr>
            </a:p>
          </p:txBody>
        </p:sp>
        <p:sp>
          <p:nvSpPr>
            <p:cNvPr id="94" name="Line 41"/>
            <p:cNvSpPr>
              <a:spLocks noChangeShapeType="1"/>
            </p:cNvSpPr>
            <p:nvPr/>
          </p:nvSpPr>
          <p:spPr bwMode="auto">
            <a:xfrm>
              <a:off x="7057874" y="4274921"/>
              <a:ext cx="76046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sz="2000">
                <a:latin typeface="Book Antiqua" panose="02040602050305030304" pitchFamily="18" charset="0"/>
              </a:endParaRPr>
            </a:p>
          </p:txBody>
        </p:sp>
        <p:sp>
          <p:nvSpPr>
            <p:cNvPr id="95" name="Text Box 42"/>
            <p:cNvSpPr txBox="1">
              <a:spLocks noChangeArrowheads="1"/>
            </p:cNvSpPr>
            <p:nvPr/>
          </p:nvSpPr>
          <p:spPr bwMode="auto">
            <a:xfrm>
              <a:off x="7279676" y="3927595"/>
              <a:ext cx="52290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­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­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ko-KR" sz="2000">
                  <a:latin typeface="Book Antiqua" panose="02040602050305030304" pitchFamily="18" charset="0"/>
                  <a:ea typeface="굴림" pitchFamily="34" charset="-127"/>
                </a:rPr>
                <a:t>CT</a:t>
              </a:r>
              <a:endParaRPr lang="en-US" altLang="en-US" sz="2000">
                <a:latin typeface="Book Antiqua" panose="02040602050305030304" pitchFamily="18" charset="0"/>
              </a:endParaRPr>
            </a:p>
          </p:txBody>
        </p:sp>
        <p:sp>
          <p:nvSpPr>
            <p:cNvPr id="96" name="Rectangle 30"/>
            <p:cNvSpPr>
              <a:spLocks noChangeArrowheads="1"/>
            </p:cNvSpPr>
            <p:nvPr/>
          </p:nvSpPr>
          <p:spPr bwMode="auto">
            <a:xfrm>
              <a:off x="7843687" y="3510805"/>
              <a:ext cx="811162" cy="347325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en-US" sz="2000">
                <a:latin typeface="Book Antiqua" panose="02040602050305030304" pitchFamily="18" charset="0"/>
              </a:endParaRPr>
            </a:p>
          </p:txBody>
        </p:sp>
        <p:sp>
          <p:nvSpPr>
            <p:cNvPr id="98" name="Line 39"/>
            <p:cNvSpPr>
              <a:spLocks noChangeShapeType="1"/>
            </p:cNvSpPr>
            <p:nvPr/>
          </p:nvSpPr>
          <p:spPr bwMode="auto">
            <a:xfrm>
              <a:off x="8654850" y="3997060"/>
              <a:ext cx="0" cy="486256"/>
            </a:xfrm>
            <a:prstGeom prst="line">
              <a:avLst/>
            </a:prstGeom>
            <a:noFill/>
            <a:ln w="38100">
              <a:solidFill>
                <a:schemeClr val="accent2">
                  <a:lumMod val="60000"/>
                  <a:lumOff val="40000"/>
                </a:schemeClr>
              </a:solidFill>
              <a:round/>
              <a:headEnd type="none" w="sm" len="sm"/>
              <a:tailEnd type="triangle" w="med" len="med"/>
            </a:ln>
          </p:spPr>
          <p:txBody>
            <a:bodyPr wrap="none"/>
            <a:lstStyle/>
            <a:p>
              <a:pPr>
                <a:defRPr/>
              </a:pPr>
              <a:endParaRPr lang="en-US" sz="2000">
                <a:latin typeface="Book Antiqua" panose="02040602050305030304" pitchFamily="18" charset="0"/>
              </a:endParaRPr>
            </a:p>
          </p:txBody>
        </p:sp>
        <p:sp>
          <p:nvSpPr>
            <p:cNvPr id="99" name="Line 41"/>
            <p:cNvSpPr>
              <a:spLocks noChangeShapeType="1"/>
            </p:cNvSpPr>
            <p:nvPr/>
          </p:nvSpPr>
          <p:spPr bwMode="auto">
            <a:xfrm>
              <a:off x="7869036" y="4274921"/>
              <a:ext cx="76046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sz="2000">
                <a:latin typeface="Book Antiqua" panose="02040602050305030304" pitchFamily="18" charset="0"/>
              </a:endParaRPr>
            </a:p>
          </p:txBody>
        </p:sp>
        <p:sp>
          <p:nvSpPr>
            <p:cNvPr id="100" name="Text Box 42"/>
            <p:cNvSpPr txBox="1">
              <a:spLocks noChangeArrowheads="1"/>
            </p:cNvSpPr>
            <p:nvPr/>
          </p:nvSpPr>
          <p:spPr bwMode="auto">
            <a:xfrm>
              <a:off x="8090839" y="3927595"/>
              <a:ext cx="52290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­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­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ko-KR" sz="2000">
                  <a:latin typeface="Book Antiqua" panose="02040602050305030304" pitchFamily="18" charset="0"/>
                  <a:ea typeface="굴림" pitchFamily="34" charset="-127"/>
                </a:rPr>
                <a:t>CT</a:t>
              </a:r>
              <a:endParaRPr lang="en-US" altLang="en-US" sz="2000">
                <a:latin typeface="Book Antiqua" panose="02040602050305030304" pitchFamily="18" charset="0"/>
              </a:endParaRPr>
            </a:p>
          </p:txBody>
        </p:sp>
        <p:sp>
          <p:nvSpPr>
            <p:cNvPr id="101" name="Text Box 35"/>
            <p:cNvSpPr txBox="1">
              <a:spLocks noChangeArrowheads="1"/>
            </p:cNvSpPr>
            <p:nvPr/>
          </p:nvSpPr>
          <p:spPr bwMode="auto">
            <a:xfrm>
              <a:off x="8467903" y="4622246"/>
              <a:ext cx="44114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­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­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ko-KR" sz="2000" dirty="0" smtClean="0">
                  <a:latin typeface="Book Antiqua" panose="02040602050305030304" pitchFamily="18" charset="0"/>
                  <a:ea typeface="굴림" pitchFamily="34" charset="-127"/>
                </a:rPr>
                <a:t>45</a:t>
              </a:r>
              <a:endParaRPr lang="en-US" altLang="en-US" sz="2000" dirty="0">
                <a:latin typeface="Book Antiqua" panose="02040602050305030304" pitchFamily="18" charset="0"/>
              </a:endParaRPr>
            </a:p>
          </p:txBody>
        </p:sp>
      </p:grpSp>
      <p:sp>
        <p:nvSpPr>
          <p:cNvPr id="102" name="Rectangle 9"/>
          <p:cNvSpPr txBox="1">
            <a:spLocks noChangeArrowheads="1"/>
          </p:cNvSpPr>
          <p:nvPr/>
        </p:nvSpPr>
        <p:spPr bwMode="auto">
          <a:xfrm>
            <a:off x="16368" y="5145042"/>
            <a:ext cx="8975232" cy="1255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8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65" charset="-128"/>
                <a:cs typeface="Book Antiqua" pitchFamily="18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>
              <a:defRPr/>
            </a:pPr>
            <a:r>
              <a:rPr lang="en-US" altLang="en-US" dirty="0" smtClean="0"/>
              <a:t>The Resource in charge of Activity A is Specialized and Fast</a:t>
            </a:r>
          </a:p>
          <a:p>
            <a:pPr>
              <a:defRPr/>
            </a:pPr>
            <a:r>
              <a:rPr lang="en-US" altLang="en-US" dirty="0"/>
              <a:t>The Resource in charge of Activity </a:t>
            </a:r>
            <a:r>
              <a:rPr lang="en-US" altLang="en-US" dirty="0" smtClean="0"/>
              <a:t>B </a:t>
            </a:r>
            <a:r>
              <a:rPr lang="en-US" altLang="en-US" dirty="0"/>
              <a:t>is Specialized and Fast</a:t>
            </a:r>
          </a:p>
          <a:p>
            <a:pPr>
              <a:defRPr/>
            </a:pPr>
            <a:r>
              <a:rPr lang="en-US" altLang="en-US" dirty="0" smtClean="0"/>
              <a:t>Process Capacity 6 per hour </a:t>
            </a:r>
            <a:endParaRPr lang="en-US" altLang="en-US" dirty="0"/>
          </a:p>
        </p:txBody>
      </p:sp>
      <p:sp>
        <p:nvSpPr>
          <p:cNvPr id="103" name="Rectangle 9"/>
          <p:cNvSpPr txBox="1">
            <a:spLocks noChangeArrowheads="1"/>
          </p:cNvSpPr>
          <p:nvPr/>
        </p:nvSpPr>
        <p:spPr bwMode="auto">
          <a:xfrm>
            <a:off x="2149784" y="1066800"/>
            <a:ext cx="1433281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8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65" charset="-128"/>
                <a:cs typeface="Book Antiqua" pitchFamily="18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 marL="0" indent="0">
              <a:buNone/>
              <a:defRPr/>
            </a:pPr>
            <a:r>
              <a:rPr lang="en-US" altLang="en-US" dirty="0" smtClean="0">
                <a:solidFill>
                  <a:srgbClr val="FF0000"/>
                </a:solidFill>
              </a:rPr>
              <a:t>10 min</a:t>
            </a:r>
            <a:endParaRPr lang="en-US" altLang="en-US" dirty="0">
              <a:solidFill>
                <a:srgbClr val="FF0000"/>
              </a:solidFill>
            </a:endParaRPr>
          </a:p>
        </p:txBody>
      </p:sp>
      <p:sp>
        <p:nvSpPr>
          <p:cNvPr id="104" name="Rectangle 9"/>
          <p:cNvSpPr txBox="1">
            <a:spLocks noChangeArrowheads="1"/>
          </p:cNvSpPr>
          <p:nvPr/>
        </p:nvSpPr>
        <p:spPr bwMode="auto">
          <a:xfrm>
            <a:off x="2019233" y="1513537"/>
            <a:ext cx="1433281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8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65" charset="-128"/>
                <a:cs typeface="Book Antiqua" pitchFamily="18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 marL="0" indent="0">
              <a:buNone/>
              <a:defRPr/>
            </a:pPr>
            <a:r>
              <a:rPr lang="en-US" altLang="en-US" dirty="0" smtClean="0">
                <a:solidFill>
                  <a:srgbClr val="FF0000"/>
                </a:solidFill>
              </a:rPr>
              <a:t>6 per </a:t>
            </a:r>
            <a:r>
              <a:rPr lang="en-US" altLang="en-US" dirty="0" err="1" smtClean="0">
                <a:solidFill>
                  <a:srgbClr val="FF0000"/>
                </a:solidFill>
              </a:rPr>
              <a:t>hr</a:t>
            </a:r>
            <a:endParaRPr lang="en-US" altLang="en-US" dirty="0">
              <a:solidFill>
                <a:srgbClr val="FF0000"/>
              </a:solidFill>
            </a:endParaRPr>
          </a:p>
        </p:txBody>
      </p:sp>
      <p:sp>
        <p:nvSpPr>
          <p:cNvPr id="105" name="Rectangle 9"/>
          <p:cNvSpPr txBox="1">
            <a:spLocks noChangeArrowheads="1"/>
          </p:cNvSpPr>
          <p:nvPr/>
        </p:nvSpPr>
        <p:spPr bwMode="auto">
          <a:xfrm>
            <a:off x="3657600" y="2098430"/>
            <a:ext cx="1433281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8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65" charset="-128"/>
                <a:cs typeface="Book Antiqua" pitchFamily="18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 marL="0" indent="0">
              <a:buNone/>
              <a:defRPr/>
            </a:pPr>
            <a:r>
              <a:rPr lang="en-US" altLang="en-US" dirty="0" smtClean="0">
                <a:solidFill>
                  <a:srgbClr val="FF0000"/>
                </a:solidFill>
              </a:rPr>
              <a:t>15 min</a:t>
            </a:r>
            <a:endParaRPr lang="en-US" altLang="en-US" dirty="0">
              <a:solidFill>
                <a:srgbClr val="FF0000"/>
              </a:solidFill>
            </a:endParaRPr>
          </a:p>
        </p:txBody>
      </p:sp>
      <p:sp>
        <p:nvSpPr>
          <p:cNvPr id="106" name="Rectangle 9"/>
          <p:cNvSpPr txBox="1">
            <a:spLocks noChangeArrowheads="1"/>
          </p:cNvSpPr>
          <p:nvPr/>
        </p:nvSpPr>
        <p:spPr bwMode="auto">
          <a:xfrm>
            <a:off x="1066800" y="2525533"/>
            <a:ext cx="1433281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8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65" charset="-128"/>
                <a:cs typeface="Book Antiqua" pitchFamily="18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 marL="0" indent="0">
              <a:buNone/>
              <a:defRPr/>
            </a:pPr>
            <a:r>
              <a:rPr lang="en-US" altLang="en-US" dirty="0" smtClean="0">
                <a:solidFill>
                  <a:srgbClr val="FF0000"/>
                </a:solidFill>
              </a:rPr>
              <a:t>1.5</a:t>
            </a:r>
            <a:endParaRPr lang="en-US" altLang="en-US" dirty="0">
              <a:solidFill>
                <a:srgbClr val="FF0000"/>
              </a:solidFill>
            </a:endParaRPr>
          </a:p>
        </p:txBody>
      </p:sp>
      <p:sp>
        <p:nvSpPr>
          <p:cNvPr id="107" name="Rectangle 9"/>
          <p:cNvSpPr txBox="1">
            <a:spLocks noChangeArrowheads="1"/>
          </p:cNvSpPr>
          <p:nvPr/>
        </p:nvSpPr>
        <p:spPr bwMode="auto">
          <a:xfrm>
            <a:off x="1754133" y="2971800"/>
            <a:ext cx="1433281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8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65" charset="-128"/>
                <a:cs typeface="Book Antiqua" pitchFamily="18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 marL="0" indent="0">
              <a:buNone/>
              <a:defRPr/>
            </a:pPr>
            <a:r>
              <a:rPr lang="en-US" altLang="en-US" dirty="0" smtClean="0">
                <a:solidFill>
                  <a:srgbClr val="FF0000"/>
                </a:solidFill>
              </a:rPr>
              <a:t>0.5</a:t>
            </a:r>
            <a:endParaRPr lang="en-US" altLang="en-US" dirty="0">
              <a:solidFill>
                <a:srgbClr val="FF0000"/>
              </a:solidFill>
            </a:endParaRPr>
          </a:p>
        </p:txBody>
      </p:sp>
      <p:sp>
        <p:nvSpPr>
          <p:cNvPr id="108" name="Rectangle 9"/>
          <p:cNvSpPr txBox="1">
            <a:spLocks noChangeArrowheads="1"/>
          </p:cNvSpPr>
          <p:nvPr/>
        </p:nvSpPr>
        <p:spPr bwMode="auto">
          <a:xfrm>
            <a:off x="1608621" y="3459480"/>
            <a:ext cx="1433281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8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65" charset="-128"/>
                <a:cs typeface="Book Antiqua" pitchFamily="18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 marL="0" indent="0">
              <a:buNone/>
              <a:defRPr/>
            </a:pPr>
            <a:r>
              <a:rPr lang="en-US" altLang="en-US" dirty="0" smtClean="0">
                <a:solidFill>
                  <a:srgbClr val="FF0000"/>
                </a:solidFill>
              </a:rPr>
              <a:t>1</a:t>
            </a:r>
            <a:endParaRPr lang="en-US" altLang="en-US" dirty="0">
              <a:solidFill>
                <a:srgbClr val="FF0000"/>
              </a:solidFill>
            </a:endParaRPr>
          </a:p>
        </p:txBody>
      </p:sp>
      <p:cxnSp>
        <p:nvCxnSpPr>
          <p:cNvPr id="47" name="Straight Connector 46"/>
          <p:cNvCxnSpPr/>
          <p:nvPr/>
        </p:nvCxnSpPr>
        <p:spPr bwMode="auto">
          <a:xfrm>
            <a:off x="-12089" y="838200"/>
            <a:ext cx="9156089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5700372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/>
      <p:bldP spid="103" grpId="0"/>
      <p:bldP spid="104" grpId="0"/>
      <p:bldP spid="105" grpId="0"/>
      <p:bldP spid="106" grpId="0"/>
      <p:bldP spid="107" grpId="0"/>
      <p:bldP spid="10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C00000"/>
                </a:solidFill>
              </a:rPr>
              <a:t>Key Problem1d</a:t>
            </a:r>
            <a:r>
              <a:rPr lang="en-US" altLang="en-US" dirty="0" smtClean="0">
                <a:solidFill>
                  <a:srgbClr val="C00000"/>
                </a:solidFill>
              </a:rPr>
              <a:t>: Single-Stage </a:t>
            </a:r>
            <a:r>
              <a:rPr lang="en-US" altLang="en-US" dirty="0">
                <a:solidFill>
                  <a:srgbClr val="C00000"/>
                </a:solidFill>
              </a:rPr>
              <a:t>Process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7" name="Rectangle 9"/>
          <p:cNvSpPr txBox="1">
            <a:spLocks noChangeArrowheads="1"/>
          </p:cNvSpPr>
          <p:nvPr/>
        </p:nvSpPr>
        <p:spPr bwMode="auto">
          <a:xfrm>
            <a:off x="-35525" y="898310"/>
            <a:ext cx="9103325" cy="114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8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65" charset="-128"/>
                <a:cs typeface="Book Antiqua" pitchFamily="18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>
              <a:defRPr/>
            </a:pPr>
            <a:r>
              <a:rPr lang="en-US" altLang="en-US" dirty="0" smtClean="0"/>
              <a:t>Lets cross train them and reduce set up time of the operation.</a:t>
            </a:r>
          </a:p>
          <a:p>
            <a:pPr>
              <a:defRPr/>
            </a:pPr>
            <a:r>
              <a:rPr lang="en-US" altLang="en-US" dirty="0" smtClean="0"/>
              <a:t>They are not fast anymore. Instead of 5+10=15, now it takes 16 to complete a flow unit</a:t>
            </a:r>
            <a:endParaRPr lang="en-US" alt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5482519" y="2040697"/>
            <a:ext cx="3509081" cy="1769303"/>
            <a:chOff x="5248813" y="2040697"/>
            <a:chExt cx="3509081" cy="1769303"/>
          </a:xfrm>
        </p:grpSpPr>
        <p:sp>
          <p:nvSpPr>
            <p:cNvPr id="114" name="Text Box 4"/>
            <p:cNvSpPr txBox="1">
              <a:spLocks noChangeArrowheads="1"/>
            </p:cNvSpPr>
            <p:nvPr/>
          </p:nvSpPr>
          <p:spPr bwMode="auto">
            <a:xfrm>
              <a:off x="6220546" y="2040697"/>
              <a:ext cx="1866217" cy="461665"/>
            </a:xfrm>
            <a:prstGeom prst="rect">
              <a:avLst/>
            </a:prstGeom>
            <a:noFill/>
            <a:ln w="38100" algn="ctr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400" dirty="0" smtClean="0">
                  <a:latin typeface="Book Antiqua" pitchFamily="18" charset="0"/>
                </a:rPr>
                <a:t>ActivityAB1</a:t>
              </a:r>
              <a:endParaRPr lang="en-US" sz="2400" dirty="0">
                <a:latin typeface="Book Antiqua" pitchFamily="18" charset="0"/>
              </a:endParaRPr>
            </a:p>
          </p:txBody>
        </p:sp>
        <p:sp>
          <p:nvSpPr>
            <p:cNvPr id="115" name="Text Box 14"/>
            <p:cNvSpPr txBox="1">
              <a:spLocks noChangeArrowheads="1"/>
            </p:cNvSpPr>
            <p:nvPr/>
          </p:nvSpPr>
          <p:spPr bwMode="auto">
            <a:xfrm>
              <a:off x="6822757" y="3348335"/>
              <a:ext cx="492443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400" dirty="0" smtClean="0">
                  <a:latin typeface="Book Antiqua" pitchFamily="18" charset="0"/>
                </a:rPr>
                <a:t>16</a:t>
              </a:r>
              <a:endParaRPr lang="en-US" sz="2400" dirty="0">
                <a:latin typeface="Book Antiqua" pitchFamily="18" charset="0"/>
              </a:endParaRPr>
            </a:p>
          </p:txBody>
        </p:sp>
        <p:grpSp>
          <p:nvGrpSpPr>
            <p:cNvPr id="116" name="Group 115"/>
            <p:cNvGrpSpPr/>
            <p:nvPr/>
          </p:nvGrpSpPr>
          <p:grpSpPr>
            <a:xfrm>
              <a:off x="5600641" y="2285999"/>
              <a:ext cx="502920" cy="909935"/>
              <a:chOff x="1630603" y="2316790"/>
              <a:chExt cx="640080" cy="548640"/>
            </a:xfrm>
          </p:grpSpPr>
          <p:sp>
            <p:nvSpPr>
              <p:cNvPr id="117" name="Line 9"/>
              <p:cNvSpPr>
                <a:spLocks noChangeShapeType="1"/>
              </p:cNvSpPr>
              <p:nvPr/>
            </p:nvSpPr>
            <p:spPr bwMode="auto">
              <a:xfrm flipV="1">
                <a:off x="1895502" y="2321873"/>
                <a:ext cx="365760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400">
                  <a:latin typeface="Book Antiqua" pitchFamily="18" charset="0"/>
                </a:endParaRPr>
              </a:p>
            </p:txBody>
          </p:sp>
          <p:sp>
            <p:nvSpPr>
              <p:cNvPr id="118" name="Line 9"/>
              <p:cNvSpPr>
                <a:spLocks noChangeShapeType="1"/>
              </p:cNvSpPr>
              <p:nvPr/>
            </p:nvSpPr>
            <p:spPr bwMode="auto">
              <a:xfrm>
                <a:off x="1895502" y="2316790"/>
                <a:ext cx="0" cy="54864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400">
                  <a:latin typeface="Book Antiqua" pitchFamily="18" charset="0"/>
                </a:endParaRPr>
              </a:p>
            </p:txBody>
          </p:sp>
          <p:sp>
            <p:nvSpPr>
              <p:cNvPr id="119" name="Line 9"/>
              <p:cNvSpPr>
                <a:spLocks noChangeShapeType="1"/>
              </p:cNvSpPr>
              <p:nvPr/>
            </p:nvSpPr>
            <p:spPr bwMode="auto">
              <a:xfrm flipV="1">
                <a:off x="1904923" y="2855273"/>
                <a:ext cx="365760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400">
                  <a:latin typeface="Book Antiqua" pitchFamily="18" charset="0"/>
                </a:endParaRPr>
              </a:p>
            </p:txBody>
          </p:sp>
          <p:sp>
            <p:nvSpPr>
              <p:cNvPr id="120" name="Line 9"/>
              <p:cNvSpPr>
                <a:spLocks noChangeShapeType="1"/>
              </p:cNvSpPr>
              <p:nvPr/>
            </p:nvSpPr>
            <p:spPr bwMode="auto">
              <a:xfrm flipV="1">
                <a:off x="1630603" y="2603229"/>
                <a:ext cx="274320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400">
                  <a:latin typeface="Book Antiqua" pitchFamily="18" charset="0"/>
                </a:endParaRPr>
              </a:p>
            </p:txBody>
          </p:sp>
        </p:grpSp>
        <p:grpSp>
          <p:nvGrpSpPr>
            <p:cNvPr id="121" name="Group 120"/>
            <p:cNvGrpSpPr/>
            <p:nvPr/>
          </p:nvGrpSpPr>
          <p:grpSpPr>
            <a:xfrm>
              <a:off x="8214985" y="2251623"/>
              <a:ext cx="542909" cy="901505"/>
              <a:chOff x="6819940" y="2596275"/>
              <a:chExt cx="542909" cy="686903"/>
            </a:xfrm>
          </p:grpSpPr>
          <p:grpSp>
            <p:nvGrpSpPr>
              <p:cNvPr id="122" name="Group 121"/>
              <p:cNvGrpSpPr/>
              <p:nvPr/>
            </p:nvGrpSpPr>
            <p:grpSpPr>
              <a:xfrm rot="10800000">
                <a:off x="6819940" y="2596275"/>
                <a:ext cx="542909" cy="686903"/>
                <a:chOff x="570871" y="2270760"/>
                <a:chExt cx="690976" cy="548640"/>
              </a:xfrm>
            </p:grpSpPr>
            <p:sp>
              <p:nvSpPr>
                <p:cNvPr id="124" name="Line 9"/>
                <p:cNvSpPr>
                  <a:spLocks noChangeShapeType="1"/>
                </p:cNvSpPr>
                <p:nvPr/>
              </p:nvSpPr>
              <p:spPr bwMode="auto">
                <a:xfrm>
                  <a:off x="1029092" y="2270760"/>
                  <a:ext cx="0" cy="548640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 type="none" w="med" len="med"/>
                  <a:tailEnd type="non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2400">
                    <a:latin typeface="Book Antiqua" pitchFamily="18" charset="0"/>
                  </a:endParaRPr>
                </a:p>
              </p:txBody>
            </p:sp>
            <p:sp>
              <p:nvSpPr>
                <p:cNvPr id="125" name="Line 9"/>
                <p:cNvSpPr>
                  <a:spLocks noChangeShapeType="1"/>
                </p:cNvSpPr>
                <p:nvPr/>
              </p:nvSpPr>
              <p:spPr bwMode="auto">
                <a:xfrm flipV="1">
                  <a:off x="1029092" y="2808216"/>
                  <a:ext cx="232755" cy="0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 type="none" w="med" len="med"/>
                  <a:tailEnd type="non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2400">
                    <a:latin typeface="Book Antiqua" pitchFamily="18" charset="0"/>
                  </a:endParaRPr>
                </a:p>
              </p:txBody>
            </p:sp>
            <p:sp>
              <p:nvSpPr>
                <p:cNvPr id="126" name="Line 9"/>
                <p:cNvSpPr>
                  <a:spLocks noChangeShapeType="1"/>
                </p:cNvSpPr>
                <p:nvPr/>
              </p:nvSpPr>
              <p:spPr bwMode="auto">
                <a:xfrm flipV="1">
                  <a:off x="570871" y="2557802"/>
                  <a:ext cx="447779" cy="0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 type="arrow" w="med" len="med"/>
                  <a:tailEnd type="non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2400">
                    <a:latin typeface="Book Antiqua" pitchFamily="18" charset="0"/>
                  </a:endParaRPr>
                </a:p>
              </p:txBody>
            </p:sp>
          </p:grpSp>
          <p:sp>
            <p:nvSpPr>
              <p:cNvPr id="123" name="Line 9"/>
              <p:cNvSpPr>
                <a:spLocks noChangeShapeType="1"/>
              </p:cNvSpPr>
              <p:nvPr/>
            </p:nvSpPr>
            <p:spPr bwMode="auto">
              <a:xfrm rot="10800000" flipV="1">
                <a:off x="6834555" y="3261136"/>
                <a:ext cx="182880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400">
                  <a:latin typeface="Book Antiqua" pitchFamily="18" charset="0"/>
                </a:endParaRPr>
              </a:p>
            </p:txBody>
          </p:sp>
        </p:grpSp>
        <p:sp>
          <p:nvSpPr>
            <p:cNvPr id="127" name="Line 9"/>
            <p:cNvSpPr>
              <a:spLocks noChangeShapeType="1"/>
            </p:cNvSpPr>
            <p:nvPr/>
          </p:nvSpPr>
          <p:spPr bwMode="auto">
            <a:xfrm rot="10800000" flipV="1">
              <a:off x="5248813" y="2760786"/>
              <a:ext cx="351826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arrow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400">
                <a:latin typeface="Book Antiqua" pitchFamily="18" charset="0"/>
              </a:endParaRPr>
            </a:p>
          </p:txBody>
        </p:sp>
        <p:sp>
          <p:nvSpPr>
            <p:cNvPr id="128" name="Text Box 4"/>
            <p:cNvSpPr txBox="1">
              <a:spLocks noChangeArrowheads="1"/>
            </p:cNvSpPr>
            <p:nvPr/>
          </p:nvSpPr>
          <p:spPr bwMode="auto">
            <a:xfrm>
              <a:off x="6210239" y="2909513"/>
              <a:ext cx="1943161" cy="461665"/>
            </a:xfrm>
            <a:prstGeom prst="rect">
              <a:avLst/>
            </a:prstGeom>
            <a:noFill/>
            <a:ln w="38100" algn="ctr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400" dirty="0" smtClean="0">
                  <a:latin typeface="Book Antiqua" pitchFamily="18" charset="0"/>
                </a:rPr>
                <a:t>Activity AB2</a:t>
              </a:r>
              <a:endParaRPr lang="en-US" sz="2400" dirty="0">
                <a:latin typeface="Book Antiqua" pitchFamily="18" charset="0"/>
              </a:endParaRPr>
            </a:p>
          </p:txBody>
        </p:sp>
      </p:grpSp>
      <p:sp>
        <p:nvSpPr>
          <p:cNvPr id="129" name="Rectangle 9"/>
          <p:cNvSpPr txBox="1">
            <a:spLocks noChangeArrowheads="1"/>
          </p:cNvSpPr>
          <p:nvPr/>
        </p:nvSpPr>
        <p:spPr bwMode="auto">
          <a:xfrm>
            <a:off x="-45871" y="2212032"/>
            <a:ext cx="4025454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8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65" charset="-128"/>
                <a:cs typeface="Book Antiqua" pitchFamily="18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>
              <a:defRPr/>
            </a:pPr>
            <a:r>
              <a:rPr lang="en-US" altLang="en-US" dirty="0"/>
              <a:t>Cycle time =</a:t>
            </a:r>
          </a:p>
          <a:p>
            <a:pPr>
              <a:defRPr/>
            </a:pPr>
            <a:r>
              <a:rPr lang="en-US" altLang="en-US" dirty="0" smtClean="0"/>
              <a:t>Capacity </a:t>
            </a:r>
            <a:r>
              <a:rPr lang="en-US" altLang="en-US" dirty="0"/>
              <a:t>= </a:t>
            </a:r>
          </a:p>
          <a:p>
            <a:pPr>
              <a:defRPr/>
            </a:pPr>
            <a:endParaRPr lang="en-US" altLang="en-US" dirty="0" smtClean="0"/>
          </a:p>
          <a:p>
            <a:pPr>
              <a:defRPr/>
            </a:pPr>
            <a:r>
              <a:rPr lang="en-US" altLang="en-US" dirty="0" smtClean="0"/>
              <a:t>Theoretical Flow </a:t>
            </a:r>
            <a:r>
              <a:rPr lang="en-US" altLang="en-US" dirty="0"/>
              <a:t>Time  = </a:t>
            </a:r>
          </a:p>
        </p:txBody>
      </p:sp>
      <p:grpSp>
        <p:nvGrpSpPr>
          <p:cNvPr id="130" name="Group 38"/>
          <p:cNvGrpSpPr>
            <a:grpSpLocks/>
          </p:cNvGrpSpPr>
          <p:nvPr/>
        </p:nvGrpSpPr>
        <p:grpSpPr bwMode="auto">
          <a:xfrm>
            <a:off x="4301687" y="3813911"/>
            <a:ext cx="4783057" cy="2372942"/>
            <a:chOff x="860636" y="3505200"/>
            <a:chExt cx="7673764" cy="3036176"/>
          </a:xfrm>
        </p:grpSpPr>
        <p:sp>
          <p:nvSpPr>
            <p:cNvPr id="131" name="Line 22"/>
            <p:cNvSpPr>
              <a:spLocks noChangeShapeType="1"/>
            </p:cNvSpPr>
            <p:nvPr/>
          </p:nvSpPr>
          <p:spPr bwMode="auto">
            <a:xfrm>
              <a:off x="2514600" y="3505200"/>
              <a:ext cx="0" cy="2438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sz="2000">
                <a:latin typeface="Book Antiqua" panose="02040602050305030304" pitchFamily="18" charset="0"/>
              </a:endParaRPr>
            </a:p>
          </p:txBody>
        </p:sp>
        <p:sp>
          <p:nvSpPr>
            <p:cNvPr id="132" name="Line 23"/>
            <p:cNvSpPr>
              <a:spLocks noChangeShapeType="1"/>
            </p:cNvSpPr>
            <p:nvPr/>
          </p:nvSpPr>
          <p:spPr bwMode="auto">
            <a:xfrm>
              <a:off x="2514600" y="5943600"/>
              <a:ext cx="6019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sz="2000">
                <a:latin typeface="Book Antiqua" panose="02040602050305030304" pitchFamily="18" charset="0"/>
              </a:endParaRPr>
            </a:p>
          </p:txBody>
        </p:sp>
        <p:sp>
          <p:nvSpPr>
            <p:cNvPr id="133" name="Text Box 24"/>
            <p:cNvSpPr txBox="1">
              <a:spLocks noChangeArrowheads="1"/>
            </p:cNvSpPr>
            <p:nvPr/>
          </p:nvSpPr>
          <p:spPr bwMode="auto">
            <a:xfrm>
              <a:off x="893378" y="3944544"/>
              <a:ext cx="1708190" cy="5119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­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­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ko-KR" sz="2000" dirty="0" smtClean="0">
                  <a:latin typeface="Book Antiqua" panose="02040602050305030304" pitchFamily="18" charset="0"/>
                  <a:ea typeface="굴림" pitchFamily="34" charset="-127"/>
                </a:rPr>
                <a:t>ActAB1</a:t>
              </a:r>
              <a:endParaRPr lang="en-US" altLang="en-US" sz="2000" dirty="0">
                <a:latin typeface="Book Antiqua" panose="02040602050305030304" pitchFamily="18" charset="0"/>
              </a:endParaRPr>
            </a:p>
          </p:txBody>
        </p:sp>
        <p:sp>
          <p:nvSpPr>
            <p:cNvPr id="134" name="Text Box 25"/>
            <p:cNvSpPr txBox="1">
              <a:spLocks noChangeArrowheads="1"/>
            </p:cNvSpPr>
            <p:nvPr/>
          </p:nvSpPr>
          <p:spPr bwMode="auto">
            <a:xfrm>
              <a:off x="860636" y="4797381"/>
              <a:ext cx="1708190" cy="5119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­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­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None/>
              </a:pPr>
              <a:r>
                <a:rPr lang="en-US" altLang="ko-KR" sz="2000" dirty="0" smtClean="0">
                  <a:latin typeface="Book Antiqua" panose="02040602050305030304" pitchFamily="18" charset="0"/>
                  <a:ea typeface="굴림" pitchFamily="34" charset="-127"/>
                </a:rPr>
                <a:t>ActAB2</a:t>
              </a:r>
              <a:endParaRPr lang="en-US" altLang="en-US" sz="2000" dirty="0">
                <a:latin typeface="Book Antiqua" panose="02040602050305030304" pitchFamily="18" charset="0"/>
              </a:endParaRPr>
            </a:p>
          </p:txBody>
        </p:sp>
        <p:sp>
          <p:nvSpPr>
            <p:cNvPr id="135" name="Rectangle 26"/>
            <p:cNvSpPr>
              <a:spLocks noChangeArrowheads="1"/>
            </p:cNvSpPr>
            <p:nvPr/>
          </p:nvSpPr>
          <p:spPr bwMode="auto">
            <a:xfrm>
              <a:off x="3678865" y="4881563"/>
              <a:ext cx="2138363" cy="380999"/>
            </a:xfrm>
            <a:prstGeom prst="rect">
              <a:avLst/>
            </a:prstGeom>
            <a:solidFill>
              <a:srgbClr val="C00000"/>
            </a:solidFill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­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­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000">
                <a:latin typeface="Book Antiqua" panose="02040602050305030304" pitchFamily="18" charset="0"/>
              </a:endParaRPr>
            </a:p>
          </p:txBody>
        </p:sp>
        <p:sp>
          <p:nvSpPr>
            <p:cNvPr id="136" name="Rectangle 27"/>
            <p:cNvSpPr>
              <a:spLocks noChangeArrowheads="1"/>
            </p:cNvSpPr>
            <p:nvPr/>
          </p:nvSpPr>
          <p:spPr bwMode="auto">
            <a:xfrm>
              <a:off x="2514600" y="3962400"/>
              <a:ext cx="2209800" cy="3810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­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­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000">
                <a:latin typeface="Book Antiqua" panose="02040602050305030304" pitchFamily="18" charset="0"/>
              </a:endParaRPr>
            </a:p>
          </p:txBody>
        </p:sp>
        <p:sp>
          <p:nvSpPr>
            <p:cNvPr id="137" name="Rectangle 28"/>
            <p:cNvSpPr>
              <a:spLocks noChangeArrowheads="1"/>
            </p:cNvSpPr>
            <p:nvPr/>
          </p:nvSpPr>
          <p:spPr bwMode="auto">
            <a:xfrm>
              <a:off x="5824870" y="4881563"/>
              <a:ext cx="2209800" cy="380999"/>
            </a:xfrm>
            <a:prstGeom prst="rect">
              <a:avLst/>
            </a:prstGeom>
            <a:solidFill>
              <a:srgbClr val="0066CC"/>
            </a:solidFill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­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­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000">
                <a:latin typeface="Book Antiqua" panose="02040602050305030304" pitchFamily="18" charset="0"/>
              </a:endParaRPr>
            </a:p>
          </p:txBody>
        </p:sp>
        <p:sp>
          <p:nvSpPr>
            <p:cNvPr id="138" name="Rectangle 29"/>
            <p:cNvSpPr>
              <a:spLocks noChangeArrowheads="1"/>
            </p:cNvSpPr>
            <p:nvPr/>
          </p:nvSpPr>
          <p:spPr bwMode="auto">
            <a:xfrm>
              <a:off x="4724400" y="3962400"/>
              <a:ext cx="2157413" cy="381000"/>
            </a:xfrm>
            <a:prstGeom prst="rect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­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­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000">
                <a:latin typeface="Book Antiqua" panose="02040602050305030304" pitchFamily="18" charset="0"/>
              </a:endParaRPr>
            </a:p>
          </p:txBody>
        </p:sp>
        <p:sp>
          <p:nvSpPr>
            <p:cNvPr id="139" name="Text Box 32"/>
            <p:cNvSpPr txBox="1">
              <a:spLocks noChangeArrowheads="1"/>
            </p:cNvSpPr>
            <p:nvPr/>
          </p:nvSpPr>
          <p:spPr bwMode="auto">
            <a:xfrm>
              <a:off x="4408757" y="6012966"/>
              <a:ext cx="630544" cy="4708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­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­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 dirty="0" smtClean="0">
                  <a:latin typeface="Book Antiqua" panose="02040602050305030304" pitchFamily="18" charset="0"/>
                  <a:ea typeface="굴림" pitchFamily="34" charset="-127"/>
                </a:rPr>
                <a:t>16</a:t>
              </a:r>
              <a:endParaRPr lang="en-US" altLang="en-US" sz="2000" dirty="0">
                <a:latin typeface="Book Antiqua" panose="02040602050305030304" pitchFamily="18" charset="0"/>
              </a:endParaRPr>
            </a:p>
          </p:txBody>
        </p:sp>
        <p:sp>
          <p:nvSpPr>
            <p:cNvPr id="140" name="Text Box 33"/>
            <p:cNvSpPr txBox="1">
              <a:spLocks noChangeArrowheads="1"/>
            </p:cNvSpPr>
            <p:nvPr/>
          </p:nvSpPr>
          <p:spPr bwMode="auto">
            <a:xfrm>
              <a:off x="5084135" y="5334001"/>
              <a:ext cx="747397" cy="4708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­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­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ko-KR" sz="2000" dirty="0">
                  <a:latin typeface="Book Antiqua" panose="02040602050305030304" pitchFamily="18" charset="0"/>
                  <a:ea typeface="굴림" pitchFamily="34" charset="-127"/>
                </a:rPr>
                <a:t>CT</a:t>
              </a:r>
              <a:endParaRPr lang="en-US" altLang="en-US" sz="2000" dirty="0">
                <a:latin typeface="Book Antiqua" panose="02040602050305030304" pitchFamily="18" charset="0"/>
              </a:endParaRPr>
            </a:p>
          </p:txBody>
        </p:sp>
        <p:sp>
          <p:nvSpPr>
            <p:cNvPr id="141" name="Text Box 34"/>
            <p:cNvSpPr txBox="1">
              <a:spLocks noChangeArrowheads="1"/>
            </p:cNvSpPr>
            <p:nvPr/>
          </p:nvSpPr>
          <p:spPr bwMode="auto">
            <a:xfrm>
              <a:off x="2360612" y="6024563"/>
              <a:ext cx="447246" cy="4708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­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­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ko-KR" sz="2000" dirty="0">
                  <a:latin typeface="Book Antiqua" panose="02040602050305030304" pitchFamily="18" charset="0"/>
                  <a:ea typeface="굴림" pitchFamily="34" charset="-127"/>
                </a:rPr>
                <a:t>0</a:t>
              </a:r>
              <a:endParaRPr lang="en-US" altLang="en-US" sz="2000" dirty="0">
                <a:latin typeface="Book Antiqua" panose="02040602050305030304" pitchFamily="18" charset="0"/>
              </a:endParaRPr>
            </a:p>
          </p:txBody>
        </p:sp>
        <p:sp>
          <p:nvSpPr>
            <p:cNvPr id="142" name="Text Box 35"/>
            <p:cNvSpPr txBox="1">
              <a:spLocks noChangeArrowheads="1"/>
            </p:cNvSpPr>
            <p:nvPr/>
          </p:nvSpPr>
          <p:spPr bwMode="auto">
            <a:xfrm>
              <a:off x="6622926" y="6024563"/>
              <a:ext cx="707759" cy="5119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­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­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 dirty="0" smtClean="0">
                  <a:latin typeface="Book Antiqua" panose="02040602050305030304" pitchFamily="18" charset="0"/>
                  <a:ea typeface="굴림" pitchFamily="34" charset="-127"/>
                </a:rPr>
                <a:t>32</a:t>
              </a:r>
              <a:endParaRPr lang="en-US" altLang="en-US" sz="2000" dirty="0">
                <a:latin typeface="Book Antiqua" panose="02040602050305030304" pitchFamily="18" charset="0"/>
              </a:endParaRPr>
            </a:p>
          </p:txBody>
        </p:sp>
        <p:sp>
          <p:nvSpPr>
            <p:cNvPr id="143" name="Text Box 36"/>
            <p:cNvSpPr txBox="1">
              <a:spLocks noChangeArrowheads="1"/>
            </p:cNvSpPr>
            <p:nvPr/>
          </p:nvSpPr>
          <p:spPr bwMode="auto">
            <a:xfrm>
              <a:off x="5387135" y="6029436"/>
              <a:ext cx="707759" cy="5119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­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­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ko-KR" sz="2000" dirty="0" smtClean="0">
                  <a:latin typeface="Book Antiqua" panose="02040602050305030304" pitchFamily="18" charset="0"/>
                  <a:ea typeface="굴림" pitchFamily="34" charset="-127"/>
                </a:rPr>
                <a:t>24</a:t>
              </a:r>
              <a:endParaRPr lang="en-US" altLang="en-US" sz="2000" dirty="0">
                <a:latin typeface="Book Antiqua" panose="02040602050305030304" pitchFamily="18" charset="0"/>
              </a:endParaRPr>
            </a:p>
          </p:txBody>
        </p:sp>
        <p:sp>
          <p:nvSpPr>
            <p:cNvPr id="144" name="Line 37"/>
            <p:cNvSpPr>
              <a:spLocks noChangeShapeType="1"/>
            </p:cNvSpPr>
            <p:nvPr/>
          </p:nvSpPr>
          <p:spPr bwMode="auto">
            <a:xfrm>
              <a:off x="4724400" y="5410200"/>
              <a:ext cx="0" cy="533400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sz="2000">
                <a:latin typeface="Book Antiqua" panose="02040602050305030304" pitchFamily="18" charset="0"/>
              </a:endParaRPr>
            </a:p>
          </p:txBody>
        </p:sp>
        <p:sp>
          <p:nvSpPr>
            <p:cNvPr id="145" name="Line 38"/>
            <p:cNvSpPr>
              <a:spLocks noChangeShapeType="1"/>
            </p:cNvSpPr>
            <p:nvPr/>
          </p:nvSpPr>
          <p:spPr bwMode="auto">
            <a:xfrm>
              <a:off x="5837275" y="5410200"/>
              <a:ext cx="0" cy="53340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sz="2000">
                <a:latin typeface="Book Antiqua" panose="02040602050305030304" pitchFamily="18" charset="0"/>
              </a:endParaRPr>
            </a:p>
          </p:txBody>
        </p:sp>
        <p:sp>
          <p:nvSpPr>
            <p:cNvPr id="146" name="Line 39"/>
            <p:cNvSpPr>
              <a:spLocks noChangeShapeType="1"/>
            </p:cNvSpPr>
            <p:nvPr/>
          </p:nvSpPr>
          <p:spPr bwMode="auto">
            <a:xfrm>
              <a:off x="6934200" y="5410200"/>
              <a:ext cx="0" cy="533400"/>
            </a:xfrm>
            <a:prstGeom prst="line">
              <a:avLst/>
            </a:prstGeom>
            <a:noFill/>
            <a:ln w="38100">
              <a:solidFill>
                <a:srgbClr val="996633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sz="2000">
                <a:latin typeface="Book Antiqua" panose="02040602050305030304" pitchFamily="18" charset="0"/>
              </a:endParaRPr>
            </a:p>
          </p:txBody>
        </p:sp>
        <p:sp>
          <p:nvSpPr>
            <p:cNvPr id="147" name="Line 40"/>
            <p:cNvSpPr>
              <a:spLocks noChangeShapeType="1"/>
            </p:cNvSpPr>
            <p:nvPr/>
          </p:nvSpPr>
          <p:spPr bwMode="auto">
            <a:xfrm>
              <a:off x="4724400" y="5715000"/>
              <a:ext cx="10715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sz="2000">
                <a:latin typeface="Book Antiqua" panose="02040602050305030304" pitchFamily="18" charset="0"/>
              </a:endParaRPr>
            </a:p>
          </p:txBody>
        </p:sp>
        <p:sp>
          <p:nvSpPr>
            <p:cNvPr id="148" name="Line 41"/>
            <p:cNvSpPr>
              <a:spLocks noChangeShapeType="1"/>
            </p:cNvSpPr>
            <p:nvPr/>
          </p:nvSpPr>
          <p:spPr bwMode="auto">
            <a:xfrm>
              <a:off x="5837274" y="5715000"/>
              <a:ext cx="10969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sz="2000">
                <a:latin typeface="Book Antiqua" panose="02040602050305030304" pitchFamily="18" charset="0"/>
              </a:endParaRPr>
            </a:p>
          </p:txBody>
        </p:sp>
        <p:sp>
          <p:nvSpPr>
            <p:cNvPr id="149" name="Text Box 42"/>
            <p:cNvSpPr txBox="1">
              <a:spLocks noChangeArrowheads="1"/>
            </p:cNvSpPr>
            <p:nvPr/>
          </p:nvSpPr>
          <p:spPr bwMode="auto">
            <a:xfrm>
              <a:off x="6172201" y="5334000"/>
              <a:ext cx="747397" cy="4708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­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­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ko-KR" sz="2000" dirty="0">
                  <a:latin typeface="Book Antiqua" panose="02040602050305030304" pitchFamily="18" charset="0"/>
                  <a:ea typeface="굴림" pitchFamily="34" charset="-127"/>
                </a:rPr>
                <a:t>CT</a:t>
              </a:r>
              <a:endParaRPr lang="en-US" altLang="en-US" sz="2000" dirty="0">
                <a:latin typeface="Book Antiqua" panose="02040602050305030304" pitchFamily="18" charset="0"/>
              </a:endParaRPr>
            </a:p>
          </p:txBody>
        </p:sp>
        <p:sp>
          <p:nvSpPr>
            <p:cNvPr id="150" name="Line 39"/>
            <p:cNvSpPr>
              <a:spLocks noChangeShapeType="1"/>
            </p:cNvSpPr>
            <p:nvPr/>
          </p:nvSpPr>
          <p:spPr bwMode="auto">
            <a:xfrm>
              <a:off x="8077200" y="5410200"/>
              <a:ext cx="0" cy="533400"/>
            </a:xfrm>
            <a:prstGeom prst="line">
              <a:avLst/>
            </a:prstGeom>
            <a:noFill/>
            <a:ln w="38100">
              <a:solidFill>
                <a:srgbClr val="0066CC"/>
              </a:solidFill>
              <a:round/>
              <a:headEnd type="none" w="sm" len="sm"/>
              <a:tailEnd type="triangle" w="med" len="med"/>
            </a:ln>
          </p:spPr>
          <p:txBody>
            <a:bodyPr wrap="none"/>
            <a:lstStyle/>
            <a:p>
              <a:pPr>
                <a:defRPr/>
              </a:pPr>
              <a:endParaRPr lang="en-US" sz="2000">
                <a:latin typeface="Book Antiqua" panose="02040602050305030304" pitchFamily="18" charset="0"/>
              </a:endParaRPr>
            </a:p>
          </p:txBody>
        </p:sp>
        <p:sp>
          <p:nvSpPr>
            <p:cNvPr id="151" name="Line 41"/>
            <p:cNvSpPr>
              <a:spLocks noChangeShapeType="1"/>
            </p:cNvSpPr>
            <p:nvPr/>
          </p:nvSpPr>
          <p:spPr bwMode="auto">
            <a:xfrm>
              <a:off x="6934200" y="5715000"/>
              <a:ext cx="1143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sz="2000">
                <a:latin typeface="Book Antiqua" panose="02040602050305030304" pitchFamily="18" charset="0"/>
              </a:endParaRPr>
            </a:p>
          </p:txBody>
        </p:sp>
        <p:sp>
          <p:nvSpPr>
            <p:cNvPr id="152" name="Text Box 42"/>
            <p:cNvSpPr txBox="1">
              <a:spLocks noChangeArrowheads="1"/>
            </p:cNvSpPr>
            <p:nvPr/>
          </p:nvSpPr>
          <p:spPr bwMode="auto">
            <a:xfrm>
              <a:off x="7238999" y="5334000"/>
              <a:ext cx="747397" cy="4708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­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­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ko-KR" sz="2000">
                  <a:latin typeface="Book Antiqua" panose="02040602050305030304" pitchFamily="18" charset="0"/>
                  <a:ea typeface="굴림" pitchFamily="34" charset="-127"/>
                </a:rPr>
                <a:t>CT</a:t>
              </a:r>
              <a:endParaRPr lang="en-US" altLang="en-US" sz="2000">
                <a:latin typeface="Book Antiqua" panose="02040602050305030304" pitchFamily="18" charset="0"/>
              </a:endParaRPr>
            </a:p>
          </p:txBody>
        </p:sp>
        <p:sp>
          <p:nvSpPr>
            <p:cNvPr id="153" name="Text Box 35"/>
            <p:cNvSpPr txBox="1">
              <a:spLocks noChangeArrowheads="1"/>
            </p:cNvSpPr>
            <p:nvPr/>
          </p:nvSpPr>
          <p:spPr bwMode="auto">
            <a:xfrm>
              <a:off x="7796213" y="6024563"/>
              <a:ext cx="707759" cy="5119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­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­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ko-KR" sz="2000" dirty="0" smtClean="0">
                  <a:latin typeface="Book Antiqua" panose="02040602050305030304" pitchFamily="18" charset="0"/>
                  <a:ea typeface="굴림" pitchFamily="34" charset="-127"/>
                </a:rPr>
                <a:t>40</a:t>
              </a:r>
              <a:endParaRPr lang="en-US" altLang="en-US" sz="2000" dirty="0">
                <a:latin typeface="Book Antiqua" panose="02040602050305030304" pitchFamily="18" charset="0"/>
              </a:endParaRPr>
            </a:p>
          </p:txBody>
        </p:sp>
      </p:grpSp>
      <p:sp>
        <p:nvSpPr>
          <p:cNvPr id="154" name="Rectangle 9"/>
          <p:cNvSpPr txBox="1">
            <a:spLocks noChangeArrowheads="1"/>
          </p:cNvSpPr>
          <p:nvPr/>
        </p:nvSpPr>
        <p:spPr bwMode="auto">
          <a:xfrm>
            <a:off x="1943276" y="2667000"/>
            <a:ext cx="270492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8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65" charset="-128"/>
                <a:cs typeface="Book Antiqua" pitchFamily="18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 marL="0" indent="0">
              <a:buNone/>
              <a:defRPr/>
            </a:pPr>
            <a:r>
              <a:rPr lang="en-US" altLang="en-US" dirty="0" smtClean="0">
                <a:solidFill>
                  <a:srgbClr val="FF0000"/>
                </a:solidFill>
              </a:rPr>
              <a:t>60(2/16) per </a:t>
            </a:r>
            <a:r>
              <a:rPr lang="en-US" altLang="en-US" dirty="0" err="1" smtClean="0">
                <a:solidFill>
                  <a:srgbClr val="FF0000"/>
                </a:solidFill>
              </a:rPr>
              <a:t>hr</a:t>
            </a:r>
            <a:endParaRPr lang="en-US" altLang="en-US" dirty="0">
              <a:solidFill>
                <a:srgbClr val="FF0000"/>
              </a:solidFill>
            </a:endParaRPr>
          </a:p>
        </p:txBody>
      </p:sp>
      <p:sp>
        <p:nvSpPr>
          <p:cNvPr id="155" name="Rectangle 9"/>
          <p:cNvSpPr txBox="1">
            <a:spLocks noChangeArrowheads="1"/>
          </p:cNvSpPr>
          <p:nvPr/>
        </p:nvSpPr>
        <p:spPr bwMode="auto">
          <a:xfrm>
            <a:off x="3803269" y="3491231"/>
            <a:ext cx="71664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8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65" charset="-128"/>
                <a:cs typeface="Book Antiqua" pitchFamily="18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 marL="0" indent="0">
              <a:buNone/>
              <a:defRPr/>
            </a:pPr>
            <a:r>
              <a:rPr lang="en-US" altLang="en-US" dirty="0" smtClean="0">
                <a:solidFill>
                  <a:srgbClr val="FF0000"/>
                </a:solidFill>
              </a:rPr>
              <a:t>16</a:t>
            </a:r>
            <a:endParaRPr lang="en-US" altLang="en-US" dirty="0">
              <a:solidFill>
                <a:srgbClr val="FF0000"/>
              </a:solidFill>
            </a:endParaRPr>
          </a:p>
        </p:txBody>
      </p:sp>
      <p:sp>
        <p:nvSpPr>
          <p:cNvPr id="156" name="Rectangle 9"/>
          <p:cNvSpPr txBox="1">
            <a:spLocks noChangeArrowheads="1"/>
          </p:cNvSpPr>
          <p:nvPr/>
        </p:nvSpPr>
        <p:spPr bwMode="auto">
          <a:xfrm>
            <a:off x="184833" y="3060238"/>
            <a:ext cx="270492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8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65" charset="-128"/>
                <a:cs typeface="Book Antiqua" pitchFamily="18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 marL="0" indent="0">
              <a:buNone/>
              <a:defRPr/>
            </a:pPr>
            <a:r>
              <a:rPr lang="en-US" altLang="en-US" dirty="0" smtClean="0">
                <a:solidFill>
                  <a:srgbClr val="FF0000"/>
                </a:solidFill>
              </a:rPr>
              <a:t>7.5 per </a:t>
            </a:r>
            <a:r>
              <a:rPr lang="en-US" altLang="en-US" dirty="0" err="1" smtClean="0">
                <a:solidFill>
                  <a:srgbClr val="FF0000"/>
                </a:solidFill>
              </a:rPr>
              <a:t>hr</a:t>
            </a:r>
            <a:endParaRPr lang="en-US" altLang="en-US" dirty="0">
              <a:solidFill>
                <a:srgbClr val="FF0000"/>
              </a:solidFill>
            </a:endParaRPr>
          </a:p>
        </p:txBody>
      </p:sp>
      <p:sp>
        <p:nvSpPr>
          <p:cNvPr id="157" name="Rectangle 9"/>
          <p:cNvSpPr txBox="1">
            <a:spLocks noChangeArrowheads="1"/>
          </p:cNvSpPr>
          <p:nvPr/>
        </p:nvSpPr>
        <p:spPr bwMode="auto">
          <a:xfrm>
            <a:off x="2110080" y="2184857"/>
            <a:ext cx="1433281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8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65" charset="-128"/>
                <a:cs typeface="Book Antiqua" pitchFamily="18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 marL="0" indent="0">
              <a:buNone/>
              <a:defRPr/>
            </a:pPr>
            <a:r>
              <a:rPr lang="en-US" altLang="en-US" dirty="0" smtClean="0">
                <a:solidFill>
                  <a:srgbClr val="FF0000"/>
                </a:solidFill>
              </a:rPr>
              <a:t>8 min</a:t>
            </a:r>
            <a:endParaRPr lang="en-US" altLang="en-US" dirty="0">
              <a:solidFill>
                <a:srgbClr val="FF0000"/>
              </a:solidFill>
            </a:endParaRPr>
          </a:p>
        </p:txBody>
      </p:sp>
      <p:sp>
        <p:nvSpPr>
          <p:cNvPr id="158" name="Rectangle 9"/>
          <p:cNvSpPr txBox="1">
            <a:spLocks noChangeArrowheads="1"/>
          </p:cNvSpPr>
          <p:nvPr/>
        </p:nvSpPr>
        <p:spPr bwMode="auto">
          <a:xfrm>
            <a:off x="94764" y="4069930"/>
            <a:ext cx="4245141" cy="2254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8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65" charset="-128"/>
                <a:cs typeface="Book Antiqua" pitchFamily="18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 marL="0" indent="0">
              <a:buNone/>
              <a:defRPr/>
            </a:pPr>
            <a:r>
              <a:rPr lang="en-US" altLang="en-US" dirty="0" smtClean="0"/>
              <a:t>Capacity increased from 6 to 7.5. Therefore, </a:t>
            </a:r>
            <a:r>
              <a:rPr lang="en-US" altLang="en-US" b="1" dirty="0">
                <a:solidFill>
                  <a:srgbClr val="FF0000"/>
                </a:solidFill>
              </a:rPr>
              <a:t>pooling and </a:t>
            </a:r>
            <a:r>
              <a:rPr lang="en-US" altLang="en-US" b="1" dirty="0" smtClean="0">
                <a:solidFill>
                  <a:srgbClr val="FF0000"/>
                </a:solidFill>
              </a:rPr>
              <a:t>cross-training can increase throughput</a:t>
            </a:r>
            <a:r>
              <a:rPr lang="en-US" altLang="en-US" dirty="0" smtClean="0"/>
              <a:t>. We will latter show that </a:t>
            </a:r>
            <a:r>
              <a:rPr lang="en-US" altLang="en-US" b="1" dirty="0">
                <a:solidFill>
                  <a:srgbClr val="FF0000"/>
                </a:solidFill>
              </a:rPr>
              <a:t>flow time </a:t>
            </a:r>
            <a:r>
              <a:rPr lang="en-US" altLang="en-US" dirty="0" smtClean="0"/>
              <a:t>will also go </a:t>
            </a:r>
            <a:r>
              <a:rPr lang="en-US" altLang="en-US" b="1" dirty="0">
                <a:solidFill>
                  <a:srgbClr val="FF0000"/>
                </a:solidFill>
              </a:rPr>
              <a:t>down</a:t>
            </a:r>
            <a:r>
              <a:rPr lang="en-US" altLang="en-US" dirty="0" smtClean="0"/>
              <a:t>. </a:t>
            </a:r>
            <a:endParaRPr lang="en-US" altLang="en-US" dirty="0"/>
          </a:p>
        </p:txBody>
      </p:sp>
      <p:cxnSp>
        <p:nvCxnSpPr>
          <p:cNvPr id="50" name="Straight Connector 49"/>
          <p:cNvCxnSpPr/>
          <p:nvPr/>
        </p:nvCxnSpPr>
        <p:spPr bwMode="auto">
          <a:xfrm>
            <a:off x="-12089" y="838200"/>
            <a:ext cx="9156089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04075564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" grpId="0"/>
      <p:bldP spid="154" grpId="0"/>
      <p:bldP spid="155" grpId="0"/>
      <p:bldP spid="156" grpId="0"/>
      <p:bldP spid="157" grpId="0"/>
      <p:bldP spid="15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" y="0"/>
            <a:ext cx="9144000" cy="762000"/>
          </a:xfrm>
        </p:spPr>
        <p:txBody>
          <a:bodyPr/>
          <a:lstStyle/>
          <a:p>
            <a:r>
              <a:rPr lang="en-US" dirty="0" smtClean="0"/>
              <a:t>Flow Time; Parallel Tasks</a:t>
            </a:r>
          </a:p>
        </p:txBody>
      </p:sp>
      <p:sp>
        <p:nvSpPr>
          <p:cNvPr id="5123" name="Text Box 5"/>
          <p:cNvSpPr txBox="1">
            <a:spLocks noChangeArrowheads="1"/>
          </p:cNvSpPr>
          <p:nvPr/>
        </p:nvSpPr>
        <p:spPr bwMode="auto">
          <a:xfrm>
            <a:off x="506413" y="1459468"/>
            <a:ext cx="431800" cy="369332"/>
          </a:xfrm>
          <a:prstGeom prst="rect">
            <a:avLst/>
          </a:prstGeom>
          <a:noFill/>
          <a:ln w="38100" algn="ctr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>
                <a:solidFill>
                  <a:srgbClr val="0B0103"/>
                </a:solidFill>
                <a:latin typeface="Book Antiqua" pitchFamily="18" charset="0"/>
              </a:rPr>
              <a:t>A</a:t>
            </a:r>
          </a:p>
        </p:txBody>
      </p:sp>
      <p:sp>
        <p:nvSpPr>
          <p:cNvPr id="5124" name="Line 6"/>
          <p:cNvSpPr>
            <a:spLocks noChangeShapeType="1"/>
          </p:cNvSpPr>
          <p:nvPr/>
        </p:nvSpPr>
        <p:spPr bwMode="auto">
          <a:xfrm>
            <a:off x="939800" y="1606550"/>
            <a:ext cx="395288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5125" name="Text Box 7"/>
          <p:cNvSpPr txBox="1">
            <a:spLocks noChangeArrowheads="1"/>
          </p:cNvSpPr>
          <p:nvPr/>
        </p:nvSpPr>
        <p:spPr bwMode="auto">
          <a:xfrm>
            <a:off x="1365250" y="1459468"/>
            <a:ext cx="431800" cy="369332"/>
          </a:xfrm>
          <a:prstGeom prst="rect">
            <a:avLst/>
          </a:prstGeom>
          <a:noFill/>
          <a:ln w="38100" algn="ctr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>
                <a:solidFill>
                  <a:srgbClr val="0B0103"/>
                </a:solidFill>
                <a:latin typeface="Book Antiqua" pitchFamily="18" charset="0"/>
              </a:rPr>
              <a:t>B</a:t>
            </a:r>
          </a:p>
        </p:txBody>
      </p:sp>
      <p:sp>
        <p:nvSpPr>
          <p:cNvPr id="5126" name="Text Box 8"/>
          <p:cNvSpPr txBox="1">
            <a:spLocks noChangeArrowheads="1"/>
          </p:cNvSpPr>
          <p:nvPr/>
        </p:nvSpPr>
        <p:spPr bwMode="auto">
          <a:xfrm>
            <a:off x="2306638" y="1436132"/>
            <a:ext cx="431800" cy="369332"/>
          </a:xfrm>
          <a:prstGeom prst="rect">
            <a:avLst/>
          </a:prstGeom>
          <a:noFill/>
          <a:ln w="38100" algn="ctr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>
                <a:solidFill>
                  <a:srgbClr val="0B0103"/>
                </a:solidFill>
                <a:latin typeface="Book Antiqua" pitchFamily="18" charset="0"/>
              </a:rPr>
              <a:t>C</a:t>
            </a:r>
          </a:p>
        </p:txBody>
      </p:sp>
      <p:sp>
        <p:nvSpPr>
          <p:cNvPr id="5127" name="Line 9"/>
          <p:cNvSpPr>
            <a:spLocks noChangeShapeType="1"/>
          </p:cNvSpPr>
          <p:nvPr/>
        </p:nvSpPr>
        <p:spPr bwMode="auto">
          <a:xfrm>
            <a:off x="1876425" y="1606550"/>
            <a:ext cx="395288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5128" name="Text Box 10"/>
          <p:cNvSpPr txBox="1">
            <a:spLocks noChangeArrowheads="1"/>
          </p:cNvSpPr>
          <p:nvPr/>
        </p:nvSpPr>
        <p:spPr bwMode="auto">
          <a:xfrm>
            <a:off x="3206750" y="1459468"/>
            <a:ext cx="431800" cy="369332"/>
          </a:xfrm>
          <a:prstGeom prst="rect">
            <a:avLst/>
          </a:prstGeom>
          <a:noFill/>
          <a:ln w="38100" algn="ctr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>
                <a:solidFill>
                  <a:srgbClr val="0B0103"/>
                </a:solidFill>
                <a:latin typeface="Book Antiqua" pitchFamily="18" charset="0"/>
              </a:rPr>
              <a:t>D</a:t>
            </a:r>
          </a:p>
        </p:txBody>
      </p:sp>
      <p:sp>
        <p:nvSpPr>
          <p:cNvPr id="5129" name="Line 11"/>
          <p:cNvSpPr>
            <a:spLocks noChangeShapeType="1"/>
          </p:cNvSpPr>
          <p:nvPr/>
        </p:nvSpPr>
        <p:spPr bwMode="auto">
          <a:xfrm>
            <a:off x="2774950" y="1606550"/>
            <a:ext cx="395288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5130" name="Text Box 12"/>
          <p:cNvSpPr txBox="1">
            <a:spLocks noChangeArrowheads="1"/>
          </p:cNvSpPr>
          <p:nvPr/>
        </p:nvSpPr>
        <p:spPr bwMode="auto">
          <a:xfrm>
            <a:off x="595313" y="1827212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0B0103"/>
                </a:solidFill>
                <a:latin typeface="Book Antiqua" pitchFamily="18" charset="0"/>
              </a:rPr>
              <a:t>2</a:t>
            </a:r>
          </a:p>
        </p:txBody>
      </p:sp>
      <p:sp>
        <p:nvSpPr>
          <p:cNvPr id="5131" name="Text Box 13"/>
          <p:cNvSpPr txBox="1">
            <a:spLocks noChangeArrowheads="1"/>
          </p:cNvSpPr>
          <p:nvPr/>
        </p:nvSpPr>
        <p:spPr bwMode="auto">
          <a:xfrm>
            <a:off x="1406525" y="1843087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0B0103"/>
                </a:solidFill>
                <a:latin typeface="Book Antiqua" pitchFamily="18" charset="0"/>
              </a:rPr>
              <a:t>2</a:t>
            </a:r>
          </a:p>
        </p:txBody>
      </p:sp>
      <p:sp>
        <p:nvSpPr>
          <p:cNvPr id="5132" name="Text Box 14"/>
          <p:cNvSpPr txBox="1">
            <a:spLocks noChangeArrowheads="1"/>
          </p:cNvSpPr>
          <p:nvPr/>
        </p:nvSpPr>
        <p:spPr bwMode="auto">
          <a:xfrm>
            <a:off x="2343150" y="1806575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0B0103"/>
                </a:solidFill>
                <a:latin typeface="Book Antiqua" pitchFamily="18" charset="0"/>
              </a:rPr>
              <a:t>4</a:t>
            </a:r>
          </a:p>
        </p:txBody>
      </p:sp>
      <p:sp>
        <p:nvSpPr>
          <p:cNvPr id="5133" name="Text Box 15"/>
          <p:cNvSpPr txBox="1">
            <a:spLocks noChangeArrowheads="1"/>
          </p:cNvSpPr>
          <p:nvPr/>
        </p:nvSpPr>
        <p:spPr bwMode="auto">
          <a:xfrm>
            <a:off x="3243263" y="1843087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0B0103"/>
                </a:solidFill>
                <a:latin typeface="Book Antiqua" pitchFamily="18" charset="0"/>
              </a:rPr>
              <a:t>1</a:t>
            </a:r>
          </a:p>
        </p:txBody>
      </p:sp>
      <p:sp>
        <p:nvSpPr>
          <p:cNvPr id="5134" name="Text Box 16"/>
          <p:cNvSpPr txBox="1">
            <a:spLocks noChangeArrowheads="1"/>
          </p:cNvSpPr>
          <p:nvPr/>
        </p:nvSpPr>
        <p:spPr bwMode="auto">
          <a:xfrm>
            <a:off x="5204010" y="1255876"/>
            <a:ext cx="373050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dirty="0" smtClean="0">
                <a:latin typeface="Book Antiqua" pitchFamily="18" charset="0"/>
              </a:rPr>
              <a:t>Flow Time  </a:t>
            </a:r>
            <a:r>
              <a:rPr lang="en-US" sz="2400" dirty="0">
                <a:latin typeface="Book Antiqua" pitchFamily="18" charset="0"/>
              </a:rPr>
              <a:t>= 2+2+4+1 = 9</a:t>
            </a:r>
          </a:p>
        </p:txBody>
      </p:sp>
      <p:sp>
        <p:nvSpPr>
          <p:cNvPr id="5146" name="Text Box 28"/>
          <p:cNvSpPr txBox="1">
            <a:spLocks noChangeArrowheads="1"/>
          </p:cNvSpPr>
          <p:nvPr/>
        </p:nvSpPr>
        <p:spPr bwMode="auto">
          <a:xfrm>
            <a:off x="76200" y="5181600"/>
            <a:ext cx="2702984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dirty="0" smtClean="0">
                <a:solidFill>
                  <a:srgbClr val="FF0000"/>
                </a:solidFill>
                <a:latin typeface="Book Antiqua" pitchFamily="18" charset="0"/>
              </a:rPr>
              <a:t>Path 1 = 2+2+1 = 5</a:t>
            </a:r>
          </a:p>
          <a:p>
            <a:pPr eaLnBrk="1" hangingPunct="1"/>
            <a:r>
              <a:rPr lang="en-US" sz="2400" dirty="0" smtClean="0">
                <a:solidFill>
                  <a:srgbClr val="00B050"/>
                </a:solidFill>
                <a:latin typeface="Book Antiqua" pitchFamily="18" charset="0"/>
              </a:rPr>
              <a:t>Path 2 = 2+4+1 = 7</a:t>
            </a:r>
          </a:p>
          <a:p>
            <a:pPr eaLnBrk="1" hangingPunct="1"/>
            <a:r>
              <a:rPr lang="en-US" sz="2400" dirty="0" smtClean="0">
                <a:latin typeface="Book Antiqua" pitchFamily="18" charset="0"/>
              </a:rPr>
              <a:t>Flow Time = 7</a:t>
            </a:r>
            <a:endParaRPr lang="en-US" sz="2400" dirty="0">
              <a:latin typeface="Book Antiqua" pitchFamily="18" charset="0"/>
            </a:endParaRPr>
          </a:p>
        </p:txBody>
      </p:sp>
      <p:sp>
        <p:nvSpPr>
          <p:cNvPr id="5148" name="Text Box 30"/>
          <p:cNvSpPr txBox="1">
            <a:spLocks noChangeArrowheads="1"/>
          </p:cNvSpPr>
          <p:nvPr/>
        </p:nvSpPr>
        <p:spPr bwMode="auto">
          <a:xfrm>
            <a:off x="471488" y="1137083"/>
            <a:ext cx="51809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0B0103"/>
                </a:solidFill>
                <a:latin typeface="Book Antiqua" pitchFamily="18" charset="0"/>
              </a:rPr>
              <a:t>M1</a:t>
            </a:r>
          </a:p>
        </p:txBody>
      </p:sp>
      <p:sp>
        <p:nvSpPr>
          <p:cNvPr id="5149" name="Text Box 31"/>
          <p:cNvSpPr txBox="1">
            <a:spLocks noChangeArrowheads="1"/>
          </p:cNvSpPr>
          <p:nvPr/>
        </p:nvSpPr>
        <p:spPr bwMode="auto">
          <a:xfrm>
            <a:off x="1371600" y="1137083"/>
            <a:ext cx="49244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0B0103"/>
                </a:solidFill>
                <a:latin typeface="Book Antiqua" pitchFamily="18" charset="0"/>
              </a:rPr>
              <a:t>H1</a:t>
            </a:r>
          </a:p>
        </p:txBody>
      </p:sp>
      <p:sp>
        <p:nvSpPr>
          <p:cNvPr id="5150" name="Text Box 32"/>
          <p:cNvSpPr txBox="1">
            <a:spLocks noChangeArrowheads="1"/>
          </p:cNvSpPr>
          <p:nvPr/>
        </p:nvSpPr>
        <p:spPr bwMode="auto">
          <a:xfrm>
            <a:off x="2271713" y="1137083"/>
            <a:ext cx="49244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0B0103"/>
                </a:solidFill>
                <a:latin typeface="Book Antiqua" pitchFamily="18" charset="0"/>
              </a:rPr>
              <a:t>H2</a:t>
            </a:r>
          </a:p>
        </p:txBody>
      </p:sp>
      <p:sp>
        <p:nvSpPr>
          <p:cNvPr id="5151" name="Text Box 33"/>
          <p:cNvSpPr txBox="1">
            <a:spLocks noChangeArrowheads="1"/>
          </p:cNvSpPr>
          <p:nvPr/>
        </p:nvSpPr>
        <p:spPr bwMode="auto">
          <a:xfrm>
            <a:off x="3206750" y="1137083"/>
            <a:ext cx="51809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0B0103"/>
                </a:solidFill>
                <a:latin typeface="Book Antiqua" pitchFamily="18" charset="0"/>
              </a:rPr>
              <a:t>M2</a:t>
            </a:r>
          </a:p>
        </p:txBody>
      </p:sp>
      <p:sp>
        <p:nvSpPr>
          <p:cNvPr id="5152" name="Text Box 34"/>
          <p:cNvSpPr txBox="1">
            <a:spLocks noChangeArrowheads="1"/>
          </p:cNvSpPr>
          <p:nvPr/>
        </p:nvSpPr>
        <p:spPr bwMode="auto">
          <a:xfrm>
            <a:off x="2051844" y="3156767"/>
            <a:ext cx="49244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0B0103"/>
                </a:solidFill>
                <a:latin typeface="Book Antiqua" pitchFamily="18" charset="0"/>
              </a:rPr>
              <a:t>H1</a:t>
            </a:r>
          </a:p>
        </p:txBody>
      </p:sp>
      <p:sp>
        <p:nvSpPr>
          <p:cNvPr id="5156" name="Text Box 38"/>
          <p:cNvSpPr txBox="1">
            <a:spLocks noChangeArrowheads="1"/>
          </p:cNvSpPr>
          <p:nvPr/>
        </p:nvSpPr>
        <p:spPr bwMode="auto">
          <a:xfrm>
            <a:off x="2667000" y="1981200"/>
            <a:ext cx="649087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dirty="0" smtClean="0">
                <a:latin typeface="Book Antiqua" pitchFamily="18" charset="0"/>
              </a:rPr>
              <a:t>Capacity /</a:t>
            </a:r>
            <a:r>
              <a:rPr lang="en-US" sz="2400" dirty="0" err="1" smtClean="0">
                <a:latin typeface="Book Antiqua" pitchFamily="18" charset="0"/>
              </a:rPr>
              <a:t>hr</a:t>
            </a:r>
            <a:r>
              <a:rPr lang="en-US" sz="2400" dirty="0" smtClean="0">
                <a:latin typeface="Book Antiqua" pitchFamily="18" charset="0"/>
              </a:rPr>
              <a:t>   </a:t>
            </a:r>
            <a:r>
              <a:rPr lang="en-US" sz="2400" dirty="0">
                <a:latin typeface="Book Antiqua" pitchFamily="18" charset="0"/>
              </a:rPr>
              <a:t>M1 =30, H1=30, </a:t>
            </a:r>
            <a:r>
              <a:rPr lang="en-US" sz="2400" b="1" dirty="0">
                <a:solidFill>
                  <a:srgbClr val="C00000"/>
                </a:solidFill>
                <a:latin typeface="Book Antiqua" pitchFamily="18" charset="0"/>
              </a:rPr>
              <a:t>H2=15</a:t>
            </a:r>
            <a:r>
              <a:rPr lang="en-US" sz="2400" dirty="0">
                <a:latin typeface="Book Antiqua" pitchFamily="18" charset="0"/>
              </a:rPr>
              <a:t>, M2=60</a:t>
            </a:r>
          </a:p>
        </p:txBody>
      </p:sp>
      <p:sp>
        <p:nvSpPr>
          <p:cNvPr id="5157" name="Text Box 39"/>
          <p:cNvSpPr txBox="1">
            <a:spLocks noChangeArrowheads="1"/>
          </p:cNvSpPr>
          <p:nvPr/>
        </p:nvSpPr>
        <p:spPr bwMode="auto">
          <a:xfrm>
            <a:off x="3429000" y="5862935"/>
            <a:ext cx="569579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dirty="0">
                <a:latin typeface="Book Antiqua" pitchFamily="18" charset="0"/>
              </a:rPr>
              <a:t>Capacity M1 =30, H1=30, </a:t>
            </a:r>
            <a:r>
              <a:rPr lang="en-US" sz="2400" b="1" dirty="0">
                <a:solidFill>
                  <a:srgbClr val="C00000"/>
                </a:solidFill>
                <a:latin typeface="Book Antiqua" pitchFamily="18" charset="0"/>
              </a:rPr>
              <a:t>H2=15</a:t>
            </a:r>
            <a:r>
              <a:rPr lang="en-US" sz="2400" dirty="0">
                <a:latin typeface="Book Antiqua" pitchFamily="18" charset="0"/>
              </a:rPr>
              <a:t>, M2=60</a:t>
            </a:r>
          </a:p>
        </p:txBody>
      </p:sp>
      <p:sp>
        <p:nvSpPr>
          <p:cNvPr id="39" name="Text Box 38"/>
          <p:cNvSpPr txBox="1">
            <a:spLocks noChangeArrowheads="1"/>
          </p:cNvSpPr>
          <p:nvPr/>
        </p:nvSpPr>
        <p:spPr bwMode="auto">
          <a:xfrm>
            <a:off x="3570038" y="2967335"/>
            <a:ext cx="557396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dirty="0" smtClean="0">
                <a:latin typeface="Book Antiqua" pitchFamily="18" charset="0"/>
              </a:rPr>
              <a:t>Capacity /min  </a:t>
            </a:r>
            <a:r>
              <a:rPr lang="en-US" sz="2400" dirty="0">
                <a:latin typeface="Book Antiqua" pitchFamily="18" charset="0"/>
              </a:rPr>
              <a:t>M1 </a:t>
            </a:r>
            <a:r>
              <a:rPr lang="en-US" sz="2400" dirty="0" smtClean="0">
                <a:latin typeface="Book Antiqua" pitchFamily="18" charset="0"/>
              </a:rPr>
              <a:t>=1/2, 1/2, 1/4, 1/1 </a:t>
            </a:r>
            <a:endParaRPr lang="en-US" sz="2400" dirty="0">
              <a:latin typeface="Book Antiqua" pitchFamily="18" charset="0"/>
            </a:endParaRPr>
          </a:p>
        </p:txBody>
      </p:sp>
      <p:sp>
        <p:nvSpPr>
          <p:cNvPr id="40" name="Text Box 38"/>
          <p:cNvSpPr txBox="1">
            <a:spLocks noChangeArrowheads="1"/>
          </p:cNvSpPr>
          <p:nvPr/>
        </p:nvSpPr>
        <p:spPr bwMode="auto">
          <a:xfrm>
            <a:off x="5610546" y="2443231"/>
            <a:ext cx="33810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dirty="0">
                <a:latin typeface="Book Antiqua" pitchFamily="18" charset="0"/>
              </a:rPr>
              <a:t>Capacity </a:t>
            </a:r>
            <a:r>
              <a:rPr lang="en-US" sz="2400" dirty="0" smtClean="0">
                <a:latin typeface="Book Antiqua" pitchFamily="18" charset="0"/>
              </a:rPr>
              <a:t> = 15 per hour</a:t>
            </a:r>
            <a:endParaRPr lang="en-US" sz="2400" dirty="0">
              <a:latin typeface="Book Antiqua" pitchFamily="18" charset="0"/>
            </a:endParaRPr>
          </a:p>
        </p:txBody>
      </p:sp>
      <p:sp>
        <p:nvSpPr>
          <p:cNvPr id="41" name="Line 11"/>
          <p:cNvSpPr>
            <a:spLocks noChangeShapeType="1"/>
          </p:cNvSpPr>
          <p:nvPr/>
        </p:nvSpPr>
        <p:spPr bwMode="auto">
          <a:xfrm>
            <a:off x="3693319" y="1597578"/>
            <a:ext cx="395288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42" name="Line 11"/>
          <p:cNvSpPr>
            <a:spLocks noChangeShapeType="1"/>
          </p:cNvSpPr>
          <p:nvPr/>
        </p:nvSpPr>
        <p:spPr bwMode="auto">
          <a:xfrm>
            <a:off x="76200" y="1606550"/>
            <a:ext cx="395288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Book Antiqua" pitchFamily="18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43668" y="3553642"/>
            <a:ext cx="4055270" cy="1650183"/>
            <a:chOff x="143668" y="3553642"/>
            <a:chExt cx="4055270" cy="1650183"/>
          </a:xfrm>
        </p:grpSpPr>
        <p:sp>
          <p:nvSpPr>
            <p:cNvPr id="5135" name="Text Box 17"/>
            <p:cNvSpPr txBox="1">
              <a:spLocks noChangeArrowheads="1"/>
            </p:cNvSpPr>
            <p:nvPr/>
          </p:nvSpPr>
          <p:spPr bwMode="auto">
            <a:xfrm>
              <a:off x="573881" y="4463279"/>
              <a:ext cx="431800" cy="369332"/>
            </a:xfrm>
            <a:prstGeom prst="rect">
              <a:avLst/>
            </a:prstGeom>
            <a:noFill/>
            <a:ln w="38100" algn="ctr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>
                  <a:solidFill>
                    <a:srgbClr val="0B0103"/>
                  </a:solidFill>
                  <a:latin typeface="Book Antiqua" pitchFamily="18" charset="0"/>
                </a:rPr>
                <a:t>A</a:t>
              </a:r>
            </a:p>
          </p:txBody>
        </p:sp>
        <p:sp>
          <p:nvSpPr>
            <p:cNvPr id="5136" name="Line 18"/>
            <p:cNvSpPr>
              <a:spLocks noChangeShapeType="1"/>
            </p:cNvSpPr>
            <p:nvPr/>
          </p:nvSpPr>
          <p:spPr bwMode="auto">
            <a:xfrm flipV="1">
              <a:off x="1007269" y="3733029"/>
              <a:ext cx="1008062" cy="900113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none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Book Antiqua" pitchFamily="18" charset="0"/>
              </a:endParaRPr>
            </a:p>
          </p:txBody>
        </p:sp>
        <p:sp>
          <p:nvSpPr>
            <p:cNvPr id="5137" name="Text Box 19"/>
            <p:cNvSpPr txBox="1">
              <a:spLocks noChangeArrowheads="1"/>
            </p:cNvSpPr>
            <p:nvPr/>
          </p:nvSpPr>
          <p:spPr bwMode="auto">
            <a:xfrm>
              <a:off x="2051844" y="3553642"/>
              <a:ext cx="431800" cy="369332"/>
            </a:xfrm>
            <a:prstGeom prst="rect">
              <a:avLst/>
            </a:prstGeom>
            <a:noFill/>
            <a:ln w="38100" algn="ctr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>
                  <a:solidFill>
                    <a:srgbClr val="0B0103"/>
                  </a:solidFill>
                  <a:latin typeface="Book Antiqua" pitchFamily="18" charset="0"/>
                </a:rPr>
                <a:t>B</a:t>
              </a:r>
            </a:p>
          </p:txBody>
        </p:sp>
        <p:sp>
          <p:nvSpPr>
            <p:cNvPr id="5138" name="Text Box 20"/>
            <p:cNvSpPr txBox="1">
              <a:spLocks noChangeArrowheads="1"/>
            </p:cNvSpPr>
            <p:nvPr/>
          </p:nvSpPr>
          <p:spPr bwMode="auto">
            <a:xfrm>
              <a:off x="2374106" y="4426767"/>
              <a:ext cx="431800" cy="369332"/>
            </a:xfrm>
            <a:prstGeom prst="rect">
              <a:avLst/>
            </a:prstGeom>
            <a:noFill/>
            <a:ln w="38100" algn="ctr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>
                  <a:solidFill>
                    <a:srgbClr val="0B0103"/>
                  </a:solidFill>
                  <a:latin typeface="Book Antiqua" pitchFamily="18" charset="0"/>
                </a:rPr>
                <a:t>C</a:t>
              </a:r>
            </a:p>
          </p:txBody>
        </p:sp>
        <p:sp>
          <p:nvSpPr>
            <p:cNvPr id="5139" name="Line 21"/>
            <p:cNvSpPr>
              <a:spLocks noChangeShapeType="1"/>
            </p:cNvSpPr>
            <p:nvPr/>
          </p:nvSpPr>
          <p:spPr bwMode="auto">
            <a:xfrm>
              <a:off x="1007269" y="4669654"/>
              <a:ext cx="1331912" cy="0"/>
            </a:xfrm>
            <a:prstGeom prst="line">
              <a:avLst/>
            </a:prstGeom>
            <a:noFill/>
            <a:ln w="28575">
              <a:solidFill>
                <a:srgbClr val="00B050"/>
              </a:solidFill>
              <a:round/>
              <a:headEnd type="none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Book Antiqua" pitchFamily="18" charset="0"/>
              </a:endParaRPr>
            </a:p>
          </p:txBody>
        </p:sp>
        <p:sp>
          <p:nvSpPr>
            <p:cNvPr id="5140" name="Text Box 22"/>
            <p:cNvSpPr txBox="1">
              <a:spLocks noChangeArrowheads="1"/>
            </p:cNvSpPr>
            <p:nvPr/>
          </p:nvSpPr>
          <p:spPr bwMode="auto">
            <a:xfrm>
              <a:off x="3274219" y="4463279"/>
              <a:ext cx="431800" cy="369332"/>
            </a:xfrm>
            <a:prstGeom prst="rect">
              <a:avLst/>
            </a:prstGeom>
            <a:noFill/>
            <a:ln w="38100" algn="ctr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>
                  <a:solidFill>
                    <a:srgbClr val="0B0103"/>
                  </a:solidFill>
                  <a:latin typeface="Book Antiqua" pitchFamily="18" charset="0"/>
                </a:rPr>
                <a:t>D</a:t>
              </a:r>
            </a:p>
          </p:txBody>
        </p:sp>
        <p:sp>
          <p:nvSpPr>
            <p:cNvPr id="5141" name="Line 23"/>
            <p:cNvSpPr>
              <a:spLocks noChangeShapeType="1"/>
            </p:cNvSpPr>
            <p:nvPr/>
          </p:nvSpPr>
          <p:spPr bwMode="auto">
            <a:xfrm>
              <a:off x="2842419" y="4642667"/>
              <a:ext cx="395287" cy="0"/>
            </a:xfrm>
            <a:prstGeom prst="line">
              <a:avLst/>
            </a:prstGeom>
            <a:noFill/>
            <a:ln w="28575">
              <a:solidFill>
                <a:srgbClr val="00B050"/>
              </a:solidFill>
              <a:round/>
              <a:headEnd type="none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Book Antiqua" pitchFamily="18" charset="0"/>
              </a:endParaRPr>
            </a:p>
          </p:txBody>
        </p:sp>
        <p:sp>
          <p:nvSpPr>
            <p:cNvPr id="5142" name="Text Box 24"/>
            <p:cNvSpPr txBox="1">
              <a:spLocks noChangeArrowheads="1"/>
            </p:cNvSpPr>
            <p:nvPr/>
          </p:nvSpPr>
          <p:spPr bwMode="auto">
            <a:xfrm>
              <a:off x="622300" y="4821238"/>
              <a:ext cx="31115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0B0103"/>
                  </a:solidFill>
                  <a:latin typeface="Book Antiqua" pitchFamily="18" charset="0"/>
                </a:rPr>
                <a:t>2</a:t>
              </a:r>
            </a:p>
          </p:txBody>
        </p:sp>
        <p:sp>
          <p:nvSpPr>
            <p:cNvPr id="5143" name="Text Box 25"/>
            <p:cNvSpPr txBox="1">
              <a:spLocks noChangeArrowheads="1"/>
            </p:cNvSpPr>
            <p:nvPr/>
          </p:nvSpPr>
          <p:spPr bwMode="auto">
            <a:xfrm>
              <a:off x="2086769" y="3985442"/>
              <a:ext cx="31115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0B0103"/>
                  </a:solidFill>
                  <a:latin typeface="Book Antiqua" pitchFamily="18" charset="0"/>
                </a:rPr>
                <a:t>2</a:t>
              </a:r>
            </a:p>
          </p:txBody>
        </p:sp>
        <p:sp>
          <p:nvSpPr>
            <p:cNvPr id="5144" name="Text Box 26"/>
            <p:cNvSpPr txBox="1">
              <a:spLocks noChangeArrowheads="1"/>
            </p:cNvSpPr>
            <p:nvPr/>
          </p:nvSpPr>
          <p:spPr bwMode="auto">
            <a:xfrm>
              <a:off x="2370138" y="4800600"/>
              <a:ext cx="3111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0B0103"/>
                  </a:solidFill>
                  <a:latin typeface="Book Antiqua" pitchFamily="18" charset="0"/>
                </a:rPr>
                <a:t>4</a:t>
              </a:r>
            </a:p>
          </p:txBody>
        </p:sp>
        <p:sp>
          <p:nvSpPr>
            <p:cNvPr id="5145" name="Text Box 27"/>
            <p:cNvSpPr txBox="1">
              <a:spLocks noChangeArrowheads="1"/>
            </p:cNvSpPr>
            <p:nvPr/>
          </p:nvSpPr>
          <p:spPr bwMode="auto">
            <a:xfrm>
              <a:off x="3346450" y="4837113"/>
              <a:ext cx="31115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0B0103"/>
                  </a:solidFill>
                  <a:latin typeface="Book Antiqua" pitchFamily="18" charset="0"/>
                </a:rPr>
                <a:t>1</a:t>
              </a:r>
            </a:p>
          </p:txBody>
        </p:sp>
        <p:sp>
          <p:nvSpPr>
            <p:cNvPr id="5147" name="Line 29"/>
            <p:cNvSpPr>
              <a:spLocks noChangeShapeType="1"/>
            </p:cNvSpPr>
            <p:nvPr/>
          </p:nvSpPr>
          <p:spPr bwMode="auto">
            <a:xfrm>
              <a:off x="2483644" y="3769542"/>
              <a:ext cx="719137" cy="79216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none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Book Antiqua" pitchFamily="18" charset="0"/>
              </a:endParaRPr>
            </a:p>
          </p:txBody>
        </p:sp>
        <p:sp>
          <p:nvSpPr>
            <p:cNvPr id="5153" name="Text Box 35"/>
            <p:cNvSpPr txBox="1">
              <a:spLocks noChangeArrowheads="1"/>
            </p:cNvSpPr>
            <p:nvPr/>
          </p:nvSpPr>
          <p:spPr bwMode="auto">
            <a:xfrm>
              <a:off x="2375694" y="4093392"/>
              <a:ext cx="49244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0B0103"/>
                  </a:solidFill>
                  <a:latin typeface="Book Antiqua" pitchFamily="18" charset="0"/>
                </a:rPr>
                <a:t>H2</a:t>
              </a:r>
            </a:p>
          </p:txBody>
        </p:sp>
        <p:sp>
          <p:nvSpPr>
            <p:cNvPr id="5154" name="Text Box 36"/>
            <p:cNvSpPr txBox="1">
              <a:spLocks noChangeArrowheads="1"/>
            </p:cNvSpPr>
            <p:nvPr/>
          </p:nvSpPr>
          <p:spPr bwMode="auto">
            <a:xfrm>
              <a:off x="3275806" y="4129904"/>
              <a:ext cx="51809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0B0103"/>
                  </a:solidFill>
                  <a:latin typeface="Book Antiqua" pitchFamily="18" charset="0"/>
                </a:rPr>
                <a:t>M2</a:t>
              </a:r>
            </a:p>
          </p:txBody>
        </p:sp>
        <p:sp>
          <p:nvSpPr>
            <p:cNvPr id="5155" name="Text Box 37"/>
            <p:cNvSpPr txBox="1">
              <a:spLocks noChangeArrowheads="1"/>
            </p:cNvSpPr>
            <p:nvPr/>
          </p:nvSpPr>
          <p:spPr bwMode="auto">
            <a:xfrm>
              <a:off x="538956" y="4164829"/>
              <a:ext cx="51809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0B0103"/>
                  </a:solidFill>
                  <a:latin typeface="Book Antiqua" pitchFamily="18" charset="0"/>
                </a:rPr>
                <a:t>M1</a:t>
              </a:r>
            </a:p>
          </p:txBody>
        </p:sp>
        <p:sp>
          <p:nvSpPr>
            <p:cNvPr id="43" name="Line 11"/>
            <p:cNvSpPr>
              <a:spLocks noChangeShapeType="1"/>
            </p:cNvSpPr>
            <p:nvPr/>
          </p:nvSpPr>
          <p:spPr bwMode="auto">
            <a:xfrm>
              <a:off x="143668" y="4601861"/>
              <a:ext cx="395288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none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Book Antiqua" pitchFamily="18" charset="0"/>
              </a:endParaRPr>
            </a:p>
          </p:txBody>
        </p:sp>
        <p:sp>
          <p:nvSpPr>
            <p:cNvPr id="44" name="Line 11"/>
            <p:cNvSpPr>
              <a:spLocks noChangeShapeType="1"/>
            </p:cNvSpPr>
            <p:nvPr/>
          </p:nvSpPr>
          <p:spPr bwMode="auto">
            <a:xfrm>
              <a:off x="143668" y="4772879"/>
              <a:ext cx="395288" cy="0"/>
            </a:xfrm>
            <a:prstGeom prst="line">
              <a:avLst/>
            </a:prstGeom>
            <a:noFill/>
            <a:ln w="28575">
              <a:solidFill>
                <a:srgbClr val="00B050"/>
              </a:solidFill>
              <a:round/>
              <a:headEnd type="none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Book Antiqua" pitchFamily="18" charset="0"/>
              </a:endParaRPr>
            </a:p>
          </p:txBody>
        </p:sp>
        <p:sp>
          <p:nvSpPr>
            <p:cNvPr id="45" name="Line 11"/>
            <p:cNvSpPr>
              <a:spLocks noChangeShapeType="1"/>
            </p:cNvSpPr>
            <p:nvPr/>
          </p:nvSpPr>
          <p:spPr bwMode="auto">
            <a:xfrm>
              <a:off x="3803650" y="4642667"/>
              <a:ext cx="395288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Book Antiqua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5871466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5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5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4" grpId="0"/>
      <p:bldP spid="5146" grpId="0" build="p"/>
      <p:bldP spid="5156" grpId="0"/>
      <p:bldP spid="5157" grpId="0"/>
      <p:bldP spid="39" grpId="0"/>
      <p:bldP spid="4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" y="0"/>
            <a:ext cx="9144000" cy="838200"/>
          </a:xfrm>
        </p:spPr>
        <p:txBody>
          <a:bodyPr/>
          <a:lstStyle/>
          <a:p>
            <a:r>
              <a:rPr lang="en-US" dirty="0" smtClean="0"/>
              <a:t>Parallel Operations – Resource Pooling &amp; Splitting Activities</a:t>
            </a:r>
          </a:p>
        </p:txBody>
      </p:sp>
      <p:sp>
        <p:nvSpPr>
          <p:cNvPr id="9219" name="Text Box 15"/>
          <p:cNvSpPr txBox="1">
            <a:spLocks noChangeArrowheads="1"/>
          </p:cNvSpPr>
          <p:nvPr/>
        </p:nvSpPr>
        <p:spPr bwMode="auto">
          <a:xfrm>
            <a:off x="357187" y="2231231"/>
            <a:ext cx="431800" cy="369332"/>
          </a:xfrm>
          <a:prstGeom prst="rect">
            <a:avLst/>
          </a:prstGeom>
          <a:noFill/>
          <a:ln w="38100" algn="ctr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>
                <a:solidFill>
                  <a:srgbClr val="0B0103"/>
                </a:solidFill>
                <a:latin typeface="Book Antiqua" pitchFamily="18" charset="0"/>
              </a:rPr>
              <a:t>A</a:t>
            </a:r>
          </a:p>
        </p:txBody>
      </p:sp>
      <p:sp>
        <p:nvSpPr>
          <p:cNvPr id="9220" name="Line 16"/>
          <p:cNvSpPr>
            <a:spLocks noChangeShapeType="1"/>
          </p:cNvSpPr>
          <p:nvPr/>
        </p:nvSpPr>
        <p:spPr bwMode="auto">
          <a:xfrm flipV="1">
            <a:off x="790575" y="1500981"/>
            <a:ext cx="1008062" cy="900113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9221" name="Text Box 17"/>
          <p:cNvSpPr txBox="1">
            <a:spLocks noChangeArrowheads="1"/>
          </p:cNvSpPr>
          <p:nvPr/>
        </p:nvSpPr>
        <p:spPr bwMode="auto">
          <a:xfrm>
            <a:off x="1835150" y="1321594"/>
            <a:ext cx="431800" cy="369332"/>
          </a:xfrm>
          <a:prstGeom prst="rect">
            <a:avLst/>
          </a:prstGeom>
          <a:noFill/>
          <a:ln w="38100" algn="ctr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>
                <a:solidFill>
                  <a:srgbClr val="0B0103"/>
                </a:solidFill>
                <a:latin typeface="Book Antiqua" pitchFamily="18" charset="0"/>
              </a:rPr>
              <a:t>B</a:t>
            </a:r>
          </a:p>
        </p:txBody>
      </p:sp>
      <p:sp>
        <p:nvSpPr>
          <p:cNvPr id="9222" name="Text Box 18"/>
          <p:cNvSpPr txBox="1">
            <a:spLocks noChangeArrowheads="1"/>
          </p:cNvSpPr>
          <p:nvPr/>
        </p:nvSpPr>
        <p:spPr bwMode="auto">
          <a:xfrm>
            <a:off x="2157412" y="2194719"/>
            <a:ext cx="431800" cy="369332"/>
          </a:xfrm>
          <a:prstGeom prst="rect">
            <a:avLst/>
          </a:prstGeom>
          <a:noFill/>
          <a:ln w="38100" algn="ctr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>
                <a:solidFill>
                  <a:srgbClr val="0B0103"/>
                </a:solidFill>
                <a:latin typeface="Book Antiqua" pitchFamily="18" charset="0"/>
              </a:rPr>
              <a:t>C</a:t>
            </a:r>
          </a:p>
        </p:txBody>
      </p:sp>
      <p:sp>
        <p:nvSpPr>
          <p:cNvPr id="9223" name="Line 19"/>
          <p:cNvSpPr>
            <a:spLocks noChangeShapeType="1"/>
          </p:cNvSpPr>
          <p:nvPr/>
        </p:nvSpPr>
        <p:spPr bwMode="auto">
          <a:xfrm>
            <a:off x="790575" y="2437606"/>
            <a:ext cx="1331912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9224" name="Text Box 20"/>
          <p:cNvSpPr txBox="1">
            <a:spLocks noChangeArrowheads="1"/>
          </p:cNvSpPr>
          <p:nvPr/>
        </p:nvSpPr>
        <p:spPr bwMode="auto">
          <a:xfrm>
            <a:off x="3057525" y="2231231"/>
            <a:ext cx="431800" cy="369332"/>
          </a:xfrm>
          <a:prstGeom prst="rect">
            <a:avLst/>
          </a:prstGeom>
          <a:noFill/>
          <a:ln w="38100" algn="ctr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>
                <a:solidFill>
                  <a:srgbClr val="0B0103"/>
                </a:solidFill>
                <a:latin typeface="Book Antiqua" pitchFamily="18" charset="0"/>
              </a:rPr>
              <a:t>D</a:t>
            </a:r>
          </a:p>
        </p:txBody>
      </p:sp>
      <p:sp>
        <p:nvSpPr>
          <p:cNvPr id="9225" name="Line 21"/>
          <p:cNvSpPr>
            <a:spLocks noChangeShapeType="1"/>
          </p:cNvSpPr>
          <p:nvPr/>
        </p:nvSpPr>
        <p:spPr bwMode="auto">
          <a:xfrm>
            <a:off x="2625725" y="2410619"/>
            <a:ext cx="395287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9226" name="Text Box 22"/>
          <p:cNvSpPr txBox="1">
            <a:spLocks noChangeArrowheads="1"/>
          </p:cNvSpPr>
          <p:nvPr/>
        </p:nvSpPr>
        <p:spPr bwMode="auto">
          <a:xfrm>
            <a:off x="446087" y="2683669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0B0103"/>
                </a:solidFill>
                <a:latin typeface="Book Antiqua" pitchFamily="18" charset="0"/>
              </a:rPr>
              <a:t>2</a:t>
            </a:r>
          </a:p>
        </p:txBody>
      </p:sp>
      <p:sp>
        <p:nvSpPr>
          <p:cNvPr id="9227" name="Text Box 23"/>
          <p:cNvSpPr txBox="1">
            <a:spLocks noChangeArrowheads="1"/>
          </p:cNvSpPr>
          <p:nvPr/>
        </p:nvSpPr>
        <p:spPr bwMode="auto">
          <a:xfrm>
            <a:off x="1870075" y="1753394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0B0103"/>
                </a:solidFill>
                <a:latin typeface="Book Antiqua" pitchFamily="18" charset="0"/>
              </a:rPr>
              <a:t>2</a:t>
            </a:r>
          </a:p>
        </p:txBody>
      </p:sp>
      <p:sp>
        <p:nvSpPr>
          <p:cNvPr id="9228" name="Text Box 24"/>
          <p:cNvSpPr txBox="1">
            <a:spLocks noChangeArrowheads="1"/>
          </p:cNvSpPr>
          <p:nvPr/>
        </p:nvSpPr>
        <p:spPr bwMode="auto">
          <a:xfrm>
            <a:off x="2193925" y="2663031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0B0103"/>
                </a:solidFill>
                <a:latin typeface="Book Antiqua" pitchFamily="18" charset="0"/>
              </a:rPr>
              <a:t>4</a:t>
            </a:r>
          </a:p>
        </p:txBody>
      </p:sp>
      <p:sp>
        <p:nvSpPr>
          <p:cNvPr id="9229" name="Text Box 25"/>
          <p:cNvSpPr txBox="1">
            <a:spLocks noChangeArrowheads="1"/>
          </p:cNvSpPr>
          <p:nvPr/>
        </p:nvSpPr>
        <p:spPr bwMode="auto">
          <a:xfrm>
            <a:off x="3094037" y="2699544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0B0103"/>
                </a:solidFill>
                <a:latin typeface="Book Antiqua" pitchFamily="18" charset="0"/>
              </a:rPr>
              <a:t>1</a:t>
            </a:r>
          </a:p>
        </p:txBody>
      </p:sp>
      <p:sp>
        <p:nvSpPr>
          <p:cNvPr id="9230" name="Text Box 26"/>
          <p:cNvSpPr txBox="1">
            <a:spLocks noChangeArrowheads="1"/>
          </p:cNvSpPr>
          <p:nvPr/>
        </p:nvSpPr>
        <p:spPr bwMode="auto">
          <a:xfrm>
            <a:off x="296174" y="3068803"/>
            <a:ext cx="24785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dirty="0" smtClean="0">
                <a:latin typeface="Book Antiqua" pitchFamily="18" charset="0"/>
              </a:rPr>
              <a:t>T </a:t>
            </a:r>
            <a:r>
              <a:rPr lang="en-US" sz="2400" dirty="0">
                <a:latin typeface="Book Antiqua" pitchFamily="18" charset="0"/>
              </a:rPr>
              <a:t>= </a:t>
            </a:r>
            <a:r>
              <a:rPr lang="en-US" sz="2400" dirty="0" smtClean="0">
                <a:latin typeface="Book Antiqua" pitchFamily="18" charset="0"/>
              </a:rPr>
              <a:t>Max{5,7} =  </a:t>
            </a:r>
            <a:r>
              <a:rPr lang="en-US" sz="2400" dirty="0">
                <a:latin typeface="Book Antiqua" pitchFamily="18" charset="0"/>
              </a:rPr>
              <a:t>7</a:t>
            </a:r>
          </a:p>
        </p:txBody>
      </p:sp>
      <p:sp>
        <p:nvSpPr>
          <p:cNvPr id="9231" name="Line 27"/>
          <p:cNvSpPr>
            <a:spLocks noChangeShapeType="1"/>
          </p:cNvSpPr>
          <p:nvPr/>
        </p:nvSpPr>
        <p:spPr bwMode="auto">
          <a:xfrm>
            <a:off x="2266950" y="1537494"/>
            <a:ext cx="719137" cy="79216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9232" name="Text Box 32"/>
          <p:cNvSpPr txBox="1">
            <a:spLocks noChangeArrowheads="1"/>
          </p:cNvSpPr>
          <p:nvPr/>
        </p:nvSpPr>
        <p:spPr bwMode="auto">
          <a:xfrm>
            <a:off x="1835150" y="924719"/>
            <a:ext cx="37702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DB1F47"/>
                </a:solidFill>
                <a:latin typeface="Book Antiqua" pitchFamily="18" charset="0"/>
              </a:rPr>
              <a:t>H</a:t>
            </a:r>
          </a:p>
        </p:txBody>
      </p:sp>
      <p:sp>
        <p:nvSpPr>
          <p:cNvPr id="9233" name="Text Box 33"/>
          <p:cNvSpPr txBox="1">
            <a:spLocks noChangeArrowheads="1"/>
          </p:cNvSpPr>
          <p:nvPr/>
        </p:nvSpPr>
        <p:spPr bwMode="auto">
          <a:xfrm>
            <a:off x="2159000" y="1861344"/>
            <a:ext cx="37702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DB1F47"/>
                </a:solidFill>
                <a:latin typeface="Book Antiqua" pitchFamily="18" charset="0"/>
              </a:rPr>
              <a:t>H</a:t>
            </a:r>
          </a:p>
        </p:txBody>
      </p:sp>
      <p:sp>
        <p:nvSpPr>
          <p:cNvPr id="9234" name="Text Box 34"/>
          <p:cNvSpPr txBox="1">
            <a:spLocks noChangeArrowheads="1"/>
          </p:cNvSpPr>
          <p:nvPr/>
        </p:nvSpPr>
        <p:spPr bwMode="auto">
          <a:xfrm>
            <a:off x="3059112" y="1897856"/>
            <a:ext cx="51809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0B0103"/>
                </a:solidFill>
                <a:latin typeface="Book Antiqua" pitchFamily="18" charset="0"/>
              </a:rPr>
              <a:t>M2</a:t>
            </a:r>
          </a:p>
        </p:txBody>
      </p:sp>
      <p:sp>
        <p:nvSpPr>
          <p:cNvPr id="9235" name="Text Box 35"/>
          <p:cNvSpPr txBox="1">
            <a:spLocks noChangeArrowheads="1"/>
          </p:cNvSpPr>
          <p:nvPr/>
        </p:nvSpPr>
        <p:spPr bwMode="auto">
          <a:xfrm>
            <a:off x="322262" y="1932781"/>
            <a:ext cx="51809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0B0103"/>
                </a:solidFill>
                <a:latin typeface="Book Antiqua" pitchFamily="18" charset="0"/>
              </a:rPr>
              <a:t>M1</a:t>
            </a:r>
          </a:p>
        </p:txBody>
      </p:sp>
      <p:sp>
        <p:nvSpPr>
          <p:cNvPr id="9236" name="Text Box 37"/>
          <p:cNvSpPr txBox="1">
            <a:spLocks noChangeArrowheads="1"/>
          </p:cNvSpPr>
          <p:nvPr/>
        </p:nvSpPr>
        <p:spPr bwMode="auto">
          <a:xfrm>
            <a:off x="3779683" y="981378"/>
            <a:ext cx="4270721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dirty="0">
                <a:latin typeface="Book Antiqua" pitchFamily="18" charset="0"/>
              </a:rPr>
              <a:t>Capacity </a:t>
            </a:r>
            <a:endParaRPr lang="en-US" sz="2400" dirty="0" smtClean="0">
              <a:latin typeface="Book Antiqua" pitchFamily="18" charset="0"/>
            </a:endParaRPr>
          </a:p>
          <a:p>
            <a:pPr eaLnBrk="1" hangingPunct="1"/>
            <a:r>
              <a:rPr lang="en-US" sz="2400" dirty="0" smtClean="0">
                <a:latin typeface="Book Antiqua" pitchFamily="18" charset="0"/>
              </a:rPr>
              <a:t>M1 =(1/2)60= 30</a:t>
            </a:r>
          </a:p>
          <a:p>
            <a:pPr eaLnBrk="1" hangingPunct="1"/>
            <a:r>
              <a:rPr lang="en-US" sz="2400" dirty="0" smtClean="0">
                <a:latin typeface="Book Antiqua" pitchFamily="18" charset="0"/>
              </a:rPr>
              <a:t>M2= (1/1)60 = 60</a:t>
            </a:r>
          </a:p>
          <a:p>
            <a:pPr eaLnBrk="1" hangingPunct="1"/>
            <a:r>
              <a:rPr lang="en-US" sz="2400" dirty="0" smtClean="0">
                <a:solidFill>
                  <a:srgbClr val="C00000"/>
                </a:solidFill>
                <a:latin typeface="Book Antiqua" pitchFamily="18" charset="0"/>
              </a:rPr>
              <a:t>H= (1+1)/(2+4) = 1/3 per min</a:t>
            </a:r>
          </a:p>
          <a:p>
            <a:pPr eaLnBrk="1" hangingPunct="1"/>
            <a:r>
              <a:rPr lang="en-US" sz="2400" dirty="0" smtClean="0">
                <a:solidFill>
                  <a:srgbClr val="C00000"/>
                </a:solidFill>
                <a:latin typeface="Book Antiqua" pitchFamily="18" charset="0"/>
              </a:rPr>
              <a:t>H=(1/3)60 = 20 per hour</a:t>
            </a:r>
            <a:endParaRPr lang="en-US" sz="2400" dirty="0">
              <a:solidFill>
                <a:srgbClr val="C00000"/>
              </a:solidFill>
              <a:latin typeface="Book Antiqua" pitchFamily="18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461931" y="3652967"/>
            <a:ext cx="4193154" cy="2132012"/>
            <a:chOff x="1295400" y="3608388"/>
            <a:chExt cx="4193154" cy="2132012"/>
          </a:xfrm>
        </p:grpSpPr>
        <p:sp>
          <p:nvSpPr>
            <p:cNvPr id="21" name="Text Box 3"/>
            <p:cNvSpPr txBox="1">
              <a:spLocks noChangeArrowheads="1"/>
            </p:cNvSpPr>
            <p:nvPr/>
          </p:nvSpPr>
          <p:spPr bwMode="auto">
            <a:xfrm>
              <a:off x="1330325" y="4914900"/>
              <a:ext cx="431800" cy="369332"/>
            </a:xfrm>
            <a:prstGeom prst="rect">
              <a:avLst/>
            </a:prstGeom>
            <a:noFill/>
            <a:ln w="38100" algn="ctr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>
                  <a:solidFill>
                    <a:srgbClr val="0B0103"/>
                  </a:solidFill>
                  <a:latin typeface="Book Antiqua" pitchFamily="18" charset="0"/>
                </a:rPr>
                <a:t>A</a:t>
              </a:r>
            </a:p>
          </p:txBody>
        </p:sp>
        <p:sp>
          <p:nvSpPr>
            <p:cNvPr id="22" name="Line 4"/>
            <p:cNvSpPr>
              <a:spLocks noChangeShapeType="1"/>
            </p:cNvSpPr>
            <p:nvPr/>
          </p:nvSpPr>
          <p:spPr bwMode="auto">
            <a:xfrm flipV="1">
              <a:off x="1763713" y="4437063"/>
              <a:ext cx="539750" cy="6477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Book Antiqua" pitchFamily="18" charset="0"/>
              </a:endParaRPr>
            </a:p>
          </p:txBody>
        </p:sp>
        <p:sp>
          <p:nvSpPr>
            <p:cNvPr id="23" name="Text Box 5"/>
            <p:cNvSpPr txBox="1">
              <a:spLocks noChangeArrowheads="1"/>
            </p:cNvSpPr>
            <p:nvPr/>
          </p:nvSpPr>
          <p:spPr bwMode="auto">
            <a:xfrm>
              <a:off x="2376488" y="4005263"/>
              <a:ext cx="431800" cy="369332"/>
            </a:xfrm>
            <a:prstGeom prst="rect">
              <a:avLst/>
            </a:prstGeom>
            <a:noFill/>
            <a:ln w="38100" algn="ctr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>
                  <a:solidFill>
                    <a:srgbClr val="0B0103"/>
                  </a:solidFill>
                  <a:latin typeface="Book Antiqua" pitchFamily="18" charset="0"/>
                </a:rPr>
                <a:t>B</a:t>
              </a:r>
            </a:p>
          </p:txBody>
        </p:sp>
        <p:sp>
          <p:nvSpPr>
            <p:cNvPr id="24" name="Text Box 6"/>
            <p:cNvSpPr txBox="1">
              <a:spLocks noChangeArrowheads="1"/>
            </p:cNvSpPr>
            <p:nvPr/>
          </p:nvSpPr>
          <p:spPr bwMode="auto">
            <a:xfrm>
              <a:off x="2843213" y="4878388"/>
              <a:ext cx="649287" cy="369332"/>
            </a:xfrm>
            <a:prstGeom prst="rect">
              <a:avLst/>
            </a:prstGeom>
            <a:noFill/>
            <a:ln w="38100" algn="ctr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>
                  <a:solidFill>
                    <a:srgbClr val="0B0103"/>
                  </a:solidFill>
                  <a:latin typeface="Book Antiqua" pitchFamily="18" charset="0"/>
                </a:rPr>
                <a:t>C1</a:t>
              </a:r>
            </a:p>
          </p:txBody>
        </p:sp>
        <p:sp>
          <p:nvSpPr>
            <p:cNvPr id="25" name="Line 7"/>
            <p:cNvSpPr>
              <a:spLocks noChangeShapeType="1"/>
            </p:cNvSpPr>
            <p:nvPr/>
          </p:nvSpPr>
          <p:spPr bwMode="auto">
            <a:xfrm>
              <a:off x="1763713" y="5121275"/>
              <a:ext cx="93662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Book Antiqua" pitchFamily="18" charset="0"/>
              </a:endParaRPr>
            </a:p>
          </p:txBody>
        </p:sp>
        <p:sp>
          <p:nvSpPr>
            <p:cNvPr id="26" name="Text Box 8"/>
            <p:cNvSpPr txBox="1">
              <a:spLocks noChangeArrowheads="1"/>
            </p:cNvSpPr>
            <p:nvPr/>
          </p:nvSpPr>
          <p:spPr bwMode="auto">
            <a:xfrm>
              <a:off x="4968875" y="4914900"/>
              <a:ext cx="431800" cy="369332"/>
            </a:xfrm>
            <a:prstGeom prst="rect">
              <a:avLst/>
            </a:prstGeom>
            <a:noFill/>
            <a:ln w="38100" algn="ctr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>
                  <a:solidFill>
                    <a:srgbClr val="0B0103"/>
                  </a:solidFill>
                  <a:latin typeface="Book Antiqua" pitchFamily="18" charset="0"/>
                </a:rPr>
                <a:t>D</a:t>
              </a:r>
            </a:p>
          </p:txBody>
        </p:sp>
        <p:sp>
          <p:nvSpPr>
            <p:cNvPr id="27" name="Line 9"/>
            <p:cNvSpPr>
              <a:spLocks noChangeShapeType="1"/>
            </p:cNvSpPr>
            <p:nvPr/>
          </p:nvSpPr>
          <p:spPr bwMode="auto">
            <a:xfrm flipV="1">
              <a:off x="3598863" y="5084763"/>
              <a:ext cx="1333500" cy="952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Book Antiqua" pitchFamily="18" charset="0"/>
              </a:endParaRPr>
            </a:p>
          </p:txBody>
        </p:sp>
        <p:sp>
          <p:nvSpPr>
            <p:cNvPr id="28" name="Text Box 10"/>
            <p:cNvSpPr txBox="1">
              <a:spLocks noChangeArrowheads="1"/>
            </p:cNvSpPr>
            <p:nvPr/>
          </p:nvSpPr>
          <p:spPr bwMode="auto">
            <a:xfrm>
              <a:off x="1419225" y="5367338"/>
              <a:ext cx="31115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0B0103"/>
                  </a:solidFill>
                  <a:latin typeface="Book Antiqua" pitchFamily="18" charset="0"/>
                </a:rPr>
                <a:t>2</a:t>
              </a:r>
            </a:p>
          </p:txBody>
        </p:sp>
        <p:sp>
          <p:nvSpPr>
            <p:cNvPr id="29" name="Text Box 11"/>
            <p:cNvSpPr txBox="1">
              <a:spLocks noChangeArrowheads="1"/>
            </p:cNvSpPr>
            <p:nvPr/>
          </p:nvSpPr>
          <p:spPr bwMode="auto">
            <a:xfrm>
              <a:off x="2376488" y="4437063"/>
              <a:ext cx="31115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0B0103"/>
                  </a:solidFill>
                  <a:latin typeface="Book Antiqua" pitchFamily="18" charset="0"/>
                </a:rPr>
                <a:t>2</a:t>
              </a:r>
            </a:p>
          </p:txBody>
        </p:sp>
        <p:sp>
          <p:nvSpPr>
            <p:cNvPr id="30" name="Text Box 12"/>
            <p:cNvSpPr txBox="1">
              <a:spLocks noChangeArrowheads="1"/>
            </p:cNvSpPr>
            <p:nvPr/>
          </p:nvSpPr>
          <p:spPr bwMode="auto">
            <a:xfrm>
              <a:off x="3167063" y="5346700"/>
              <a:ext cx="3111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DB1F47"/>
                  </a:solidFill>
                  <a:latin typeface="Book Antiqua" pitchFamily="18" charset="0"/>
                </a:rPr>
                <a:t>3</a:t>
              </a:r>
            </a:p>
          </p:txBody>
        </p:sp>
        <p:sp>
          <p:nvSpPr>
            <p:cNvPr id="31" name="Text Box 13"/>
            <p:cNvSpPr txBox="1">
              <a:spLocks noChangeArrowheads="1"/>
            </p:cNvSpPr>
            <p:nvPr/>
          </p:nvSpPr>
          <p:spPr bwMode="auto">
            <a:xfrm>
              <a:off x="5003800" y="5373688"/>
              <a:ext cx="31115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0B0103"/>
                  </a:solidFill>
                  <a:latin typeface="Book Antiqua" pitchFamily="18" charset="0"/>
                </a:rPr>
                <a:t>1</a:t>
              </a:r>
            </a:p>
          </p:txBody>
        </p:sp>
        <p:sp>
          <p:nvSpPr>
            <p:cNvPr id="32" name="Line 15"/>
            <p:cNvSpPr>
              <a:spLocks noChangeShapeType="1"/>
            </p:cNvSpPr>
            <p:nvPr/>
          </p:nvSpPr>
          <p:spPr bwMode="auto">
            <a:xfrm>
              <a:off x="4032250" y="4221163"/>
              <a:ext cx="827088" cy="79216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Book Antiqua" pitchFamily="18" charset="0"/>
              </a:endParaRPr>
            </a:p>
          </p:txBody>
        </p:sp>
        <p:sp>
          <p:nvSpPr>
            <p:cNvPr id="33" name="Text Box 16"/>
            <p:cNvSpPr txBox="1">
              <a:spLocks noChangeArrowheads="1"/>
            </p:cNvSpPr>
            <p:nvPr/>
          </p:nvSpPr>
          <p:spPr bwMode="auto">
            <a:xfrm>
              <a:off x="2447925" y="3608388"/>
              <a:ext cx="37702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dirty="0">
                  <a:solidFill>
                    <a:srgbClr val="DB1F47"/>
                  </a:solidFill>
                  <a:latin typeface="Book Antiqua" pitchFamily="18" charset="0"/>
                </a:rPr>
                <a:t>H</a:t>
              </a:r>
            </a:p>
          </p:txBody>
        </p:sp>
        <p:sp>
          <p:nvSpPr>
            <p:cNvPr id="34" name="Text Box 17"/>
            <p:cNvSpPr txBox="1">
              <a:spLocks noChangeArrowheads="1"/>
            </p:cNvSpPr>
            <p:nvPr/>
          </p:nvSpPr>
          <p:spPr bwMode="auto">
            <a:xfrm>
              <a:off x="3024188" y="4545013"/>
              <a:ext cx="37702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DB1F47"/>
                  </a:solidFill>
                  <a:latin typeface="Book Antiqua" pitchFamily="18" charset="0"/>
                </a:rPr>
                <a:t>H</a:t>
              </a:r>
            </a:p>
          </p:txBody>
        </p:sp>
        <p:sp>
          <p:nvSpPr>
            <p:cNvPr id="35" name="Text Box 18"/>
            <p:cNvSpPr txBox="1">
              <a:spLocks noChangeArrowheads="1"/>
            </p:cNvSpPr>
            <p:nvPr/>
          </p:nvSpPr>
          <p:spPr bwMode="auto">
            <a:xfrm>
              <a:off x="4970463" y="4581525"/>
              <a:ext cx="51809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0B0103"/>
                  </a:solidFill>
                  <a:latin typeface="Book Antiqua" pitchFamily="18" charset="0"/>
                </a:rPr>
                <a:t>M2</a:t>
              </a:r>
            </a:p>
          </p:txBody>
        </p:sp>
        <p:sp>
          <p:nvSpPr>
            <p:cNvPr id="36" name="Text Box 19"/>
            <p:cNvSpPr txBox="1">
              <a:spLocks noChangeArrowheads="1"/>
            </p:cNvSpPr>
            <p:nvPr/>
          </p:nvSpPr>
          <p:spPr bwMode="auto">
            <a:xfrm>
              <a:off x="1295400" y="4616450"/>
              <a:ext cx="51809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0B0103"/>
                  </a:solidFill>
                  <a:latin typeface="Book Antiqua" pitchFamily="18" charset="0"/>
                </a:rPr>
                <a:t>M1</a:t>
              </a:r>
            </a:p>
          </p:txBody>
        </p:sp>
        <p:sp>
          <p:nvSpPr>
            <p:cNvPr id="37" name="Line 21"/>
            <p:cNvSpPr>
              <a:spLocks noChangeShapeType="1"/>
            </p:cNvSpPr>
            <p:nvPr/>
          </p:nvSpPr>
          <p:spPr bwMode="auto">
            <a:xfrm>
              <a:off x="2843213" y="4184650"/>
              <a:ext cx="395287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Book Antiqua" pitchFamily="18" charset="0"/>
              </a:endParaRPr>
            </a:p>
          </p:txBody>
        </p:sp>
        <p:sp>
          <p:nvSpPr>
            <p:cNvPr id="38" name="Text Box 22"/>
            <p:cNvSpPr txBox="1">
              <a:spLocks noChangeArrowheads="1"/>
            </p:cNvSpPr>
            <p:nvPr/>
          </p:nvSpPr>
          <p:spPr bwMode="auto">
            <a:xfrm>
              <a:off x="3309938" y="4014788"/>
              <a:ext cx="649287" cy="369332"/>
            </a:xfrm>
            <a:prstGeom prst="rect">
              <a:avLst/>
            </a:prstGeom>
            <a:noFill/>
            <a:ln w="38100" algn="ctr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>
                  <a:solidFill>
                    <a:srgbClr val="0B0103"/>
                  </a:solidFill>
                  <a:latin typeface="Book Antiqua" pitchFamily="18" charset="0"/>
                </a:rPr>
                <a:t>C2</a:t>
              </a:r>
            </a:p>
          </p:txBody>
        </p:sp>
        <p:sp>
          <p:nvSpPr>
            <p:cNvPr id="39" name="Text Box 23"/>
            <p:cNvSpPr txBox="1">
              <a:spLocks noChangeArrowheads="1"/>
            </p:cNvSpPr>
            <p:nvPr/>
          </p:nvSpPr>
          <p:spPr bwMode="auto">
            <a:xfrm>
              <a:off x="3455988" y="4437063"/>
              <a:ext cx="31115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DB1F47"/>
                  </a:solidFill>
                  <a:latin typeface="Book Antiqua" pitchFamily="18" charset="0"/>
                </a:rPr>
                <a:t>1</a:t>
              </a:r>
            </a:p>
          </p:txBody>
        </p:sp>
        <p:sp>
          <p:nvSpPr>
            <p:cNvPr id="40" name="Text Box 24"/>
            <p:cNvSpPr txBox="1">
              <a:spLocks noChangeArrowheads="1"/>
            </p:cNvSpPr>
            <p:nvPr/>
          </p:nvSpPr>
          <p:spPr bwMode="auto">
            <a:xfrm>
              <a:off x="3388690" y="3633235"/>
              <a:ext cx="37702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dirty="0">
                  <a:solidFill>
                    <a:srgbClr val="DB1F47"/>
                  </a:solidFill>
                  <a:latin typeface="Book Antiqua" pitchFamily="18" charset="0"/>
                </a:rPr>
                <a:t>H</a:t>
              </a:r>
            </a:p>
          </p:txBody>
        </p:sp>
      </p:grpSp>
      <p:sp>
        <p:nvSpPr>
          <p:cNvPr id="41" name="Text Box 14"/>
          <p:cNvSpPr txBox="1">
            <a:spLocks noChangeArrowheads="1"/>
          </p:cNvSpPr>
          <p:nvPr/>
        </p:nvSpPr>
        <p:spPr bwMode="auto">
          <a:xfrm>
            <a:off x="304800" y="5907088"/>
            <a:ext cx="24785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dirty="0" smtClean="0">
                <a:latin typeface="Book Antiqua" pitchFamily="18" charset="0"/>
              </a:rPr>
              <a:t>T  </a:t>
            </a:r>
            <a:r>
              <a:rPr lang="en-US" sz="2400" dirty="0">
                <a:latin typeface="Book Antiqua" pitchFamily="18" charset="0"/>
              </a:rPr>
              <a:t>= </a:t>
            </a:r>
            <a:r>
              <a:rPr lang="en-US" sz="2400" dirty="0" smtClean="0">
                <a:latin typeface="Book Antiqua" pitchFamily="18" charset="0"/>
              </a:rPr>
              <a:t>Max{6,6} = 6</a:t>
            </a:r>
            <a:endParaRPr lang="en-US" sz="2400" dirty="0">
              <a:solidFill>
                <a:srgbClr val="DB1F47"/>
              </a:solidFill>
              <a:latin typeface="Book Antiqua" pitchFamily="18" charset="0"/>
            </a:endParaRPr>
          </a:p>
        </p:txBody>
      </p:sp>
      <p:sp>
        <p:nvSpPr>
          <p:cNvPr id="45" name="Text Box 37"/>
          <p:cNvSpPr txBox="1">
            <a:spLocks noChangeArrowheads="1"/>
          </p:cNvSpPr>
          <p:nvPr/>
        </p:nvSpPr>
        <p:spPr bwMode="auto">
          <a:xfrm>
            <a:off x="4653216" y="3109943"/>
            <a:ext cx="4764446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dirty="0" smtClean="0">
                <a:latin typeface="Book Antiqua" pitchFamily="18" charset="0"/>
              </a:rPr>
              <a:t>Still two machine H </a:t>
            </a:r>
          </a:p>
          <a:p>
            <a:pPr eaLnBrk="1" hangingPunct="1"/>
            <a:r>
              <a:rPr lang="en-US" sz="2400" dirty="0" smtClean="0">
                <a:latin typeface="Book Antiqua" pitchFamily="18" charset="0"/>
              </a:rPr>
              <a:t>But Operation C is cut in two</a:t>
            </a:r>
          </a:p>
          <a:p>
            <a:pPr eaLnBrk="1" hangingPunct="1"/>
            <a:r>
              <a:rPr lang="en-US" sz="2400" dirty="0" smtClean="0">
                <a:latin typeface="Book Antiqua" pitchFamily="18" charset="0"/>
              </a:rPr>
              <a:t>M1 =(1/2)60= 30</a:t>
            </a:r>
          </a:p>
          <a:p>
            <a:pPr eaLnBrk="1" hangingPunct="1"/>
            <a:r>
              <a:rPr lang="en-US" sz="2400" dirty="0" smtClean="0">
                <a:latin typeface="Book Antiqua" pitchFamily="18" charset="0"/>
              </a:rPr>
              <a:t>M2= (1/1)60 = 60</a:t>
            </a:r>
          </a:p>
          <a:p>
            <a:pPr eaLnBrk="1" hangingPunct="1"/>
            <a:r>
              <a:rPr lang="en-US" sz="2400" dirty="0" smtClean="0">
                <a:solidFill>
                  <a:srgbClr val="C00000"/>
                </a:solidFill>
                <a:latin typeface="Book Antiqua" pitchFamily="18" charset="0"/>
              </a:rPr>
              <a:t>H= (1+1)/(2+1+3) = 1/3 per min</a:t>
            </a:r>
          </a:p>
          <a:p>
            <a:pPr eaLnBrk="1" hangingPunct="1"/>
            <a:r>
              <a:rPr lang="en-US" sz="2400" dirty="0" smtClean="0">
                <a:solidFill>
                  <a:srgbClr val="C00000"/>
                </a:solidFill>
                <a:latin typeface="Book Antiqua" pitchFamily="18" charset="0"/>
              </a:rPr>
              <a:t>H=(1/3)60 = 20 per hour</a:t>
            </a:r>
            <a:endParaRPr lang="en-US" sz="2400" dirty="0">
              <a:solidFill>
                <a:srgbClr val="C00000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511757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2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2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2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92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30" grpId="0"/>
      <p:bldP spid="9236" grpId="0" build="p"/>
      <p:bldP spid="41" grpId="0"/>
      <p:bldP spid="4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930290" y="1466241"/>
            <a:ext cx="904875" cy="294895"/>
          </a:xfrm>
          <a:prstGeom prst="rect">
            <a:avLst/>
          </a:prstGeom>
          <a:noFill/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latin typeface="Verdana" pitchFamily="-112" charset="0"/>
            </a:endParaRPr>
          </a:p>
        </p:txBody>
      </p:sp>
      <p:sp>
        <p:nvSpPr>
          <p:cNvPr id="6" name="Isosceles Triangle 5"/>
          <p:cNvSpPr/>
          <p:nvPr/>
        </p:nvSpPr>
        <p:spPr bwMode="auto">
          <a:xfrm>
            <a:off x="389140" y="1454684"/>
            <a:ext cx="357188" cy="326231"/>
          </a:xfrm>
          <a:prstGeom prst="triangle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latin typeface="Verdana" pitchFamily="-112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1066577" y="1454684"/>
            <a:ext cx="0" cy="326231"/>
          </a:xfrm>
          <a:prstGeom prst="straightConnector1">
            <a:avLst/>
          </a:prstGeom>
          <a:ln w="57150">
            <a:solidFill>
              <a:srgbClr val="92D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 bwMode="auto">
          <a:xfrm>
            <a:off x="2939195" y="1429214"/>
            <a:ext cx="904875" cy="294895"/>
          </a:xfrm>
          <a:prstGeom prst="rect">
            <a:avLst/>
          </a:prstGeom>
          <a:noFill/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latin typeface="Verdana" pitchFamily="-112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075482" y="1417657"/>
            <a:ext cx="0" cy="326231"/>
          </a:xfrm>
          <a:prstGeom prst="straightConnector1">
            <a:avLst/>
          </a:prstGeom>
          <a:ln w="57150">
            <a:solidFill>
              <a:srgbClr val="92D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 bwMode="auto">
          <a:xfrm>
            <a:off x="6197838" y="1576661"/>
            <a:ext cx="773928" cy="294895"/>
          </a:xfrm>
          <a:prstGeom prst="rect">
            <a:avLst/>
          </a:prstGeom>
          <a:noFill/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latin typeface="Verdana" pitchFamily="-112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6203178" y="1565104"/>
            <a:ext cx="0" cy="326231"/>
          </a:xfrm>
          <a:prstGeom prst="straightConnector1">
            <a:avLst/>
          </a:prstGeom>
          <a:ln w="57150">
            <a:solidFill>
              <a:srgbClr val="92D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13341" y="2007684"/>
            <a:ext cx="10919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Book Antiqua" panose="02040602050305030304" pitchFamily="18" charset="0"/>
              </a:rPr>
              <a:t>Capacity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799072" y="1979030"/>
            <a:ext cx="10919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Book Antiqua" panose="02040602050305030304" pitchFamily="18" charset="0"/>
              </a:rPr>
              <a:t>Capacity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095290" y="2353933"/>
            <a:ext cx="22926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Book Antiqua" panose="02040602050305030304" pitchFamily="18" charset="0"/>
              </a:rPr>
              <a:t>Theoretical Capacity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13341" y="2849488"/>
            <a:ext cx="12795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Book Antiqua" panose="02040602050305030304" pitchFamily="18" charset="0"/>
              </a:rPr>
              <a:t>Flow Time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799072" y="2829335"/>
            <a:ext cx="24801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Book Antiqua" panose="02040602050305030304" pitchFamily="18" charset="0"/>
              </a:rPr>
              <a:t>Theoretical Flow Time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152556" y="2849488"/>
            <a:ext cx="30348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Book Antiqua" panose="02040602050305030304" pitchFamily="18" charset="0"/>
              </a:rPr>
              <a:t>Very Theoretical Flow Time</a:t>
            </a:r>
          </a:p>
        </p:txBody>
      </p:sp>
    </p:spTree>
    <p:extLst>
      <p:ext uri="{BB962C8B-B14F-4D97-AF65-F5344CB8AC3E}">
        <p14:creationId xmlns:p14="http://schemas.microsoft.com/office/powerpoint/2010/main" val="1866822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9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0"/>
            <a:ext cx="9144000" cy="839212"/>
          </a:xfrm>
        </p:spPr>
        <p:txBody>
          <a:bodyPr/>
          <a:lstStyle/>
          <a:p>
            <a:r>
              <a:rPr lang="en-US" dirty="0" smtClean="0"/>
              <a:t>Problem 7 </a:t>
            </a:r>
            <a:endParaRPr lang="en-US" dirty="0"/>
          </a:p>
        </p:txBody>
      </p:sp>
      <p:sp>
        <p:nvSpPr>
          <p:cNvPr id="25" name="Rectangle 23"/>
          <p:cNvSpPr>
            <a:spLocks noChangeArrowheads="1"/>
          </p:cNvSpPr>
          <p:nvPr/>
        </p:nvSpPr>
        <p:spPr bwMode="auto">
          <a:xfrm>
            <a:off x="-23446" y="839212"/>
            <a:ext cx="9167446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r>
              <a:rPr kumimoji="0" lang="en-US" altLang="ja-JP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MS Mincho" pitchFamily="49" charset="-128"/>
                <a:cs typeface="Times New Roman" pitchFamily="18" charset="0"/>
              </a:rPr>
              <a:t>The following  graph shows a  production process</a:t>
            </a:r>
            <a:r>
              <a:rPr kumimoji="0" lang="en-US" altLang="ja-JP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MS Mincho" pitchFamily="49" charset="-128"/>
                <a:cs typeface="Times New Roman" pitchFamily="18" charset="0"/>
              </a:rPr>
              <a:t> for two products AA and BC. </a:t>
            </a:r>
            <a:r>
              <a:rPr kumimoji="0" lang="en-US" altLang="ja-JP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MS Mincho" pitchFamily="49" charset="-128"/>
                <a:cs typeface="Times New Roman" pitchFamily="18" charset="0"/>
              </a:rPr>
              <a:t>Station D and E are flexible and can handle either product. No matter the type of the product, station D can finish 100 units per day and station E can finish 90 units per day. Station A works only for Product A  and have a capacity of 60 units per day. Station B and C are only for Product BC  and have capacity of 75 and 45 units per day, respectively. </a:t>
            </a:r>
            <a:r>
              <a:rPr kumimoji="0" lang="en-US" altLang="ja-JP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Book Antiqua" pitchFamily="18" charset="0"/>
                <a:ea typeface="MS Mincho" pitchFamily="49" charset="-128"/>
                <a:cs typeface="Times New Roman" pitchFamily="18" charset="0"/>
              </a:rPr>
              <a:t>The demands for each product is </a:t>
            </a:r>
            <a:r>
              <a:rPr lang="en-US" altLang="ja-JP" sz="2400" dirty="0">
                <a:solidFill>
                  <a:srgbClr val="FF0000"/>
                </a:solidFill>
                <a:latin typeface="Book Antiqua" pitchFamily="18" charset="0"/>
                <a:ea typeface="MS Mincho" pitchFamily="49" charset="-128"/>
                <a:cs typeface="Times New Roman" pitchFamily="18" charset="0"/>
              </a:rPr>
              <a:t>5</a:t>
            </a:r>
            <a:r>
              <a:rPr kumimoji="0" lang="en-US" altLang="ja-JP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Book Antiqua" pitchFamily="18" charset="0"/>
                <a:ea typeface="MS Mincho" pitchFamily="49" charset="-128"/>
                <a:cs typeface="Times New Roman" pitchFamily="18" charset="0"/>
              </a:rPr>
              <a:t>0 units per day.  </a:t>
            </a:r>
          </a:p>
        </p:txBody>
      </p:sp>
      <p:sp>
        <p:nvSpPr>
          <p:cNvPr id="26" name="Rectangle 23"/>
          <p:cNvSpPr>
            <a:spLocks noChangeArrowheads="1"/>
          </p:cNvSpPr>
          <p:nvPr/>
        </p:nvSpPr>
        <p:spPr bwMode="auto">
          <a:xfrm>
            <a:off x="121823" y="3999885"/>
            <a:ext cx="4907377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r>
              <a:rPr kumimoji="0" lang="en-US" altLang="ja-JP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MS Mincho" pitchFamily="49" charset="-128"/>
                <a:cs typeface="Times New Roman" pitchFamily="18" charset="0"/>
              </a:rPr>
              <a:t>Which station(s)  is the bottleneck?</a:t>
            </a:r>
            <a:endParaRPr kumimoji="0" lang="en-US" altLang="ja-JP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itchFamily="18" charset="0"/>
              <a:cs typeface="Arial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lphaUcParenR"/>
              <a:tabLst>
                <a:tab pos="914400" algn="l"/>
              </a:tabLst>
            </a:pPr>
            <a:r>
              <a:rPr kumimoji="0" lang="en-US" altLang="ja-JP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MS Mincho" pitchFamily="49" charset="-128"/>
                <a:cs typeface="Times New Roman" pitchFamily="18" charset="0"/>
              </a:rPr>
              <a:t>Stations  A and C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lphaUcParenR"/>
              <a:tabLst>
                <a:tab pos="914400" algn="l"/>
              </a:tabLst>
            </a:pPr>
            <a:r>
              <a:rPr lang="en-US" altLang="ja-JP" sz="2400" dirty="0" smtClean="0">
                <a:latin typeface="Book Antiqua" pitchFamily="18" charset="0"/>
                <a:ea typeface="MS Mincho" pitchFamily="49" charset="-128"/>
                <a:cs typeface="Times New Roman" pitchFamily="18" charset="0"/>
              </a:rPr>
              <a:t>Station </a:t>
            </a:r>
            <a:r>
              <a:rPr kumimoji="0" lang="en-US" altLang="ja-JP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MS Mincho" pitchFamily="49" charset="-128"/>
                <a:cs typeface="Times New Roman" pitchFamily="18" charset="0"/>
              </a:rPr>
              <a:t>B and C</a:t>
            </a:r>
          </a:p>
          <a:p>
            <a:pPr marL="457200" lvl="0" indent="-457200" eaLnBrk="0" hangingPunct="0">
              <a:buAutoNum type="alphaUcParenR"/>
              <a:tabLst>
                <a:tab pos="914400" algn="l"/>
              </a:tabLst>
            </a:pPr>
            <a:r>
              <a:rPr lang="en-US" altLang="ja-JP" sz="2400" dirty="0" smtClean="0">
                <a:latin typeface="Book Antiqua" pitchFamily="18" charset="0"/>
                <a:ea typeface="MS Mincho" pitchFamily="49" charset="-128"/>
                <a:cs typeface="Times New Roman" pitchFamily="18" charset="0"/>
              </a:rPr>
              <a:t>Stations C and D</a:t>
            </a:r>
          </a:p>
          <a:p>
            <a:pPr marL="457200" lvl="0" indent="-457200" eaLnBrk="0" hangingPunct="0">
              <a:buAutoNum type="alphaUcParenR"/>
              <a:tabLst>
                <a:tab pos="914400" algn="l"/>
              </a:tabLst>
            </a:pPr>
            <a:r>
              <a:rPr lang="en-US" altLang="ja-JP" sz="2400" dirty="0" smtClean="0">
                <a:latin typeface="Book Antiqua" pitchFamily="18" charset="0"/>
                <a:ea typeface="MS Mincho" pitchFamily="49" charset="-128"/>
                <a:cs typeface="Times New Roman" pitchFamily="18" charset="0"/>
              </a:rPr>
              <a:t>Stations D and E </a:t>
            </a:r>
          </a:p>
          <a:p>
            <a:pPr marL="457200" lvl="0" indent="-457200" eaLnBrk="0" hangingPunct="0">
              <a:buAutoNum type="alphaUcParenR"/>
              <a:tabLst>
                <a:tab pos="914400" algn="l"/>
              </a:tabLst>
            </a:pPr>
            <a:r>
              <a:rPr lang="en-US" altLang="ja-JP" sz="2400" dirty="0" smtClean="0">
                <a:latin typeface="Book Antiqua" pitchFamily="18" charset="0"/>
                <a:ea typeface="MS Mincho" pitchFamily="49" charset="-128"/>
                <a:cs typeface="Times New Roman" pitchFamily="18" charset="0"/>
              </a:rPr>
              <a:t>Station </a:t>
            </a:r>
            <a:r>
              <a:rPr lang="en-US" altLang="ja-JP" sz="2400" dirty="0">
                <a:latin typeface="Book Antiqua" pitchFamily="18" charset="0"/>
                <a:ea typeface="MS Mincho" pitchFamily="49" charset="-128"/>
                <a:cs typeface="Times New Roman" pitchFamily="18" charset="0"/>
              </a:rPr>
              <a:t>C</a:t>
            </a:r>
            <a:r>
              <a:rPr lang="en-US" altLang="ja-JP" sz="2400" dirty="0" smtClean="0">
                <a:latin typeface="Book Antiqua" pitchFamily="18" charset="0"/>
                <a:ea typeface="MS Mincho" pitchFamily="49" charset="-128"/>
                <a:cs typeface="Times New Roman" pitchFamily="18" charset="0"/>
              </a:rPr>
              <a:t> and E</a:t>
            </a:r>
            <a:endParaRPr kumimoji="0" lang="en-US" altLang="ja-JP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itchFamily="18" charset="0"/>
              <a:ea typeface="MS Mincho" pitchFamily="49" charset="-128"/>
              <a:cs typeface="Times New Roman" pitchFamily="18" charset="0"/>
            </a:endParaRPr>
          </a:p>
        </p:txBody>
      </p:sp>
      <p:sp>
        <p:nvSpPr>
          <p:cNvPr id="27" name="Oval 15"/>
          <p:cNvSpPr>
            <a:spLocks noChangeArrowheads="1"/>
          </p:cNvSpPr>
          <p:nvPr/>
        </p:nvSpPr>
        <p:spPr bwMode="auto">
          <a:xfrm>
            <a:off x="5769361" y="5541783"/>
            <a:ext cx="707403" cy="706617"/>
          </a:xfrm>
          <a:prstGeom prst="ellipse">
            <a:avLst/>
          </a:prstGeom>
          <a:solidFill>
            <a:srgbClr val="FFFFFF"/>
          </a:solidFill>
          <a:ln w="28575">
            <a:solidFill>
              <a:srgbClr val="1A1A70"/>
            </a:solidFill>
            <a:round/>
            <a:headEnd/>
            <a:tailEnd/>
          </a:ln>
        </p:spPr>
        <p:txBody>
          <a:bodyPr vert="horz" wrap="square" lIns="36000" tIns="36000" rIns="54000" bIns="360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MS Mincho" pitchFamily="49" charset="-128"/>
                <a:cs typeface="Times New Roman" pitchFamily="18" charset="0"/>
              </a:rPr>
              <a:t>B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600" dirty="0" smtClean="0">
                <a:latin typeface="Book Antiqua" pitchFamily="18" charset="0"/>
                <a:ea typeface="MS Mincho" pitchFamily="49" charset="-128"/>
                <a:cs typeface="Times New Roman" pitchFamily="18" charset="0"/>
              </a:rPr>
              <a:t>75</a:t>
            </a:r>
            <a:endParaRPr kumimoji="0" lang="en-US" altLang="ja-JP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itchFamily="18" charset="0"/>
              <a:cs typeface="Arial" pitchFamily="34" charset="0"/>
            </a:endParaRPr>
          </a:p>
        </p:txBody>
      </p:sp>
      <p:sp>
        <p:nvSpPr>
          <p:cNvPr id="28" name="Oval 14"/>
          <p:cNvSpPr>
            <a:spLocks noChangeArrowheads="1"/>
          </p:cNvSpPr>
          <p:nvPr/>
        </p:nvSpPr>
        <p:spPr bwMode="auto">
          <a:xfrm>
            <a:off x="6175808" y="4410725"/>
            <a:ext cx="707403" cy="719979"/>
          </a:xfrm>
          <a:prstGeom prst="ellipse">
            <a:avLst/>
          </a:prstGeom>
          <a:solidFill>
            <a:srgbClr val="FFFFFF"/>
          </a:solidFill>
          <a:ln w="28575">
            <a:solidFill>
              <a:srgbClr val="1A1A70"/>
            </a:solidFill>
            <a:round/>
            <a:headEnd/>
            <a:tailEnd/>
          </a:ln>
        </p:spPr>
        <p:txBody>
          <a:bodyPr vert="horz" wrap="square" lIns="18000" tIns="45720" rIns="1800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MS Mincho" pitchFamily="49" charset="-128"/>
                <a:cs typeface="Times New Roman" pitchFamily="18" charset="0"/>
              </a:rPr>
              <a:t>A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MS Mincho" pitchFamily="49" charset="-128"/>
                <a:cs typeface="Times New Roman" pitchFamily="18" charset="0"/>
              </a:rPr>
              <a:t>60</a:t>
            </a:r>
            <a:endParaRPr kumimoji="0" lang="en-US" altLang="ja-JP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itchFamily="18" charset="0"/>
              <a:cs typeface="Arial" pitchFamily="34" charset="0"/>
            </a:endParaRPr>
          </a:p>
        </p:txBody>
      </p:sp>
      <p:sp>
        <p:nvSpPr>
          <p:cNvPr id="29" name="Oval 13"/>
          <p:cNvSpPr>
            <a:spLocks noChangeArrowheads="1"/>
          </p:cNvSpPr>
          <p:nvPr/>
        </p:nvSpPr>
        <p:spPr bwMode="auto">
          <a:xfrm>
            <a:off x="7354812" y="4692900"/>
            <a:ext cx="707403" cy="706617"/>
          </a:xfrm>
          <a:prstGeom prst="ellipse">
            <a:avLst/>
          </a:prstGeom>
          <a:solidFill>
            <a:srgbClr val="FFFFFF"/>
          </a:solidFill>
          <a:ln w="28575">
            <a:solidFill>
              <a:srgbClr val="1A1A70"/>
            </a:solidFill>
            <a:round/>
            <a:headEnd/>
            <a:tailEnd/>
          </a:ln>
        </p:spPr>
        <p:txBody>
          <a:bodyPr vert="horz" wrap="square" lIns="91440" tIns="45720" rIns="91440" bIns="10800" numCol="1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en-US" altLang="ja-JP" sz="1600" dirty="0">
                <a:latin typeface="Book Antiqua" pitchFamily="18" charset="0"/>
                <a:ea typeface="MS Mincho" pitchFamily="49" charset="-128"/>
                <a:cs typeface="Times New Roman" pitchFamily="18" charset="0"/>
              </a:rPr>
              <a:t>D 100</a:t>
            </a:r>
          </a:p>
        </p:txBody>
      </p:sp>
      <p:sp>
        <p:nvSpPr>
          <p:cNvPr id="30" name="Oval 29"/>
          <p:cNvSpPr>
            <a:spLocks noChangeArrowheads="1"/>
          </p:cNvSpPr>
          <p:nvPr/>
        </p:nvSpPr>
        <p:spPr bwMode="auto">
          <a:xfrm>
            <a:off x="6788890" y="5541783"/>
            <a:ext cx="707403" cy="706617"/>
          </a:xfrm>
          <a:prstGeom prst="ellipse">
            <a:avLst/>
          </a:prstGeom>
          <a:solidFill>
            <a:srgbClr val="FFFFFF"/>
          </a:solidFill>
          <a:ln w="28575">
            <a:solidFill>
              <a:srgbClr val="1A1A70"/>
            </a:solidFill>
            <a:round/>
            <a:headEnd/>
            <a:tailEnd/>
          </a:ln>
        </p:spPr>
        <p:txBody>
          <a:bodyPr vert="horz" wrap="square" lIns="54000" tIns="36000" rIns="5400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ja-JP" sz="1600" dirty="0">
                <a:latin typeface="Book Antiqua" pitchFamily="18" charset="0"/>
                <a:ea typeface="MS Mincho" pitchFamily="49" charset="-128"/>
                <a:cs typeface="Times New Roman" pitchFamily="18" charset="0"/>
              </a:rPr>
              <a:t>C 45</a:t>
            </a:r>
          </a:p>
        </p:txBody>
      </p:sp>
      <p:sp>
        <p:nvSpPr>
          <p:cNvPr id="31" name="Oval 11"/>
          <p:cNvSpPr>
            <a:spLocks noChangeArrowheads="1"/>
          </p:cNvSpPr>
          <p:nvPr/>
        </p:nvSpPr>
        <p:spPr bwMode="auto">
          <a:xfrm>
            <a:off x="8322863" y="4692900"/>
            <a:ext cx="707403" cy="706617"/>
          </a:xfrm>
          <a:prstGeom prst="ellipse">
            <a:avLst/>
          </a:prstGeom>
          <a:solidFill>
            <a:srgbClr val="FFFFFF"/>
          </a:solidFill>
          <a:ln w="28575">
            <a:solidFill>
              <a:srgbClr val="1A1A70"/>
            </a:solidFill>
            <a:round/>
            <a:headEnd/>
            <a:tailEnd/>
          </a:ln>
        </p:spPr>
        <p:txBody>
          <a:bodyPr vert="horz" wrap="square" lIns="91440" tIns="45720" rIns="91440" bIns="10800" numCol="1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en-US" altLang="ja-JP" sz="1600" dirty="0">
                <a:latin typeface="Book Antiqua" pitchFamily="18" charset="0"/>
                <a:ea typeface="MS Mincho" pitchFamily="49" charset="-128"/>
                <a:cs typeface="Times New Roman" pitchFamily="18" charset="0"/>
              </a:rPr>
              <a:t>E</a:t>
            </a:r>
          </a:p>
          <a:p>
            <a:pPr algn="ctr" eaLnBrk="1" hangingPunct="1"/>
            <a:r>
              <a:rPr lang="en-US" altLang="ja-JP" sz="1600" dirty="0">
                <a:latin typeface="Book Antiqua" pitchFamily="18" charset="0"/>
                <a:ea typeface="MS Mincho" pitchFamily="49" charset="-128"/>
                <a:cs typeface="Times New Roman" pitchFamily="18" charset="0"/>
              </a:rPr>
              <a:t>90</a:t>
            </a:r>
          </a:p>
        </p:txBody>
      </p:sp>
      <p:sp>
        <p:nvSpPr>
          <p:cNvPr id="32" name="Line 10"/>
          <p:cNvSpPr>
            <a:spLocks noChangeShapeType="1"/>
          </p:cNvSpPr>
          <p:nvPr/>
        </p:nvSpPr>
        <p:spPr bwMode="auto">
          <a:xfrm>
            <a:off x="5751366" y="4692900"/>
            <a:ext cx="424442" cy="786"/>
          </a:xfrm>
          <a:prstGeom prst="line">
            <a:avLst/>
          </a:prstGeom>
          <a:noFill/>
          <a:ln w="28575">
            <a:solidFill>
              <a:srgbClr val="00B05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>
              <a:latin typeface="Book Antiqua" pitchFamily="18" charset="0"/>
            </a:endParaRPr>
          </a:p>
        </p:txBody>
      </p:sp>
      <p:sp>
        <p:nvSpPr>
          <p:cNvPr id="33" name="Line 9"/>
          <p:cNvSpPr>
            <a:spLocks noChangeShapeType="1"/>
          </p:cNvSpPr>
          <p:nvPr/>
        </p:nvSpPr>
        <p:spPr bwMode="auto">
          <a:xfrm flipV="1">
            <a:off x="7449132" y="5400302"/>
            <a:ext cx="188641" cy="282961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>
              <a:latin typeface="Book Antiqua" pitchFamily="18" charset="0"/>
            </a:endParaRPr>
          </a:p>
        </p:txBody>
      </p:sp>
      <p:sp>
        <p:nvSpPr>
          <p:cNvPr id="34" name="Line 8"/>
          <p:cNvSpPr>
            <a:spLocks noChangeShapeType="1"/>
          </p:cNvSpPr>
          <p:nvPr/>
        </p:nvSpPr>
        <p:spPr bwMode="auto">
          <a:xfrm flipV="1">
            <a:off x="5486400" y="5966224"/>
            <a:ext cx="282961" cy="786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>
              <a:latin typeface="Book Antiqua" pitchFamily="18" charset="0"/>
            </a:endParaRPr>
          </a:p>
        </p:txBody>
      </p:sp>
      <p:sp>
        <p:nvSpPr>
          <p:cNvPr id="35" name="Line 7"/>
          <p:cNvSpPr>
            <a:spLocks noChangeShapeType="1"/>
          </p:cNvSpPr>
          <p:nvPr/>
        </p:nvSpPr>
        <p:spPr bwMode="auto">
          <a:xfrm>
            <a:off x="6883210" y="4834380"/>
            <a:ext cx="471602" cy="141481"/>
          </a:xfrm>
          <a:prstGeom prst="line">
            <a:avLst/>
          </a:prstGeom>
          <a:noFill/>
          <a:ln w="28575">
            <a:solidFill>
              <a:srgbClr val="00B05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>
              <a:latin typeface="Book Antiqua" pitchFamily="18" charset="0"/>
            </a:endParaRPr>
          </a:p>
        </p:txBody>
      </p:sp>
      <p:sp>
        <p:nvSpPr>
          <p:cNvPr id="36" name="Line 6"/>
          <p:cNvSpPr>
            <a:spLocks noChangeShapeType="1"/>
          </p:cNvSpPr>
          <p:nvPr/>
        </p:nvSpPr>
        <p:spPr bwMode="auto">
          <a:xfrm>
            <a:off x="8038634" y="5164502"/>
            <a:ext cx="282961" cy="786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>
              <a:latin typeface="Book Antiqua" pitchFamily="18" charset="0"/>
            </a:endParaRPr>
          </a:p>
        </p:txBody>
      </p:sp>
      <p:sp>
        <p:nvSpPr>
          <p:cNvPr id="37" name="Line 5"/>
          <p:cNvSpPr>
            <a:spLocks noChangeShapeType="1"/>
          </p:cNvSpPr>
          <p:nvPr/>
        </p:nvSpPr>
        <p:spPr bwMode="auto">
          <a:xfrm flipV="1">
            <a:off x="6505929" y="5965438"/>
            <a:ext cx="282961" cy="786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>
              <a:latin typeface="Book Antiqua" pitchFamily="18" charset="0"/>
            </a:endParaRPr>
          </a:p>
        </p:txBody>
      </p:sp>
      <p:sp>
        <p:nvSpPr>
          <p:cNvPr id="38" name="Line 4"/>
          <p:cNvSpPr>
            <a:spLocks noChangeShapeType="1"/>
          </p:cNvSpPr>
          <p:nvPr/>
        </p:nvSpPr>
        <p:spPr bwMode="auto">
          <a:xfrm>
            <a:off x="8913271" y="5346551"/>
            <a:ext cx="136410" cy="19523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>
              <a:latin typeface="Book Antiqua" pitchFamily="18" charset="0"/>
            </a:endParaRPr>
          </a:p>
        </p:txBody>
      </p:sp>
      <p:sp>
        <p:nvSpPr>
          <p:cNvPr id="39" name="Line 3"/>
          <p:cNvSpPr>
            <a:spLocks noChangeShapeType="1"/>
          </p:cNvSpPr>
          <p:nvPr/>
        </p:nvSpPr>
        <p:spPr bwMode="auto">
          <a:xfrm flipV="1">
            <a:off x="8955360" y="4629397"/>
            <a:ext cx="188640" cy="141088"/>
          </a:xfrm>
          <a:prstGeom prst="line">
            <a:avLst/>
          </a:prstGeom>
          <a:noFill/>
          <a:ln w="28575">
            <a:solidFill>
              <a:srgbClr val="00B05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>
              <a:latin typeface="Book Antiqua" pitchFamily="18" charset="0"/>
            </a:endParaRPr>
          </a:p>
        </p:txBody>
      </p:sp>
      <p:sp>
        <p:nvSpPr>
          <p:cNvPr id="40" name="Line 2"/>
          <p:cNvSpPr>
            <a:spLocks noChangeShapeType="1"/>
          </p:cNvSpPr>
          <p:nvPr/>
        </p:nvSpPr>
        <p:spPr bwMode="auto">
          <a:xfrm>
            <a:off x="8038634" y="4940491"/>
            <a:ext cx="282961" cy="786"/>
          </a:xfrm>
          <a:prstGeom prst="line">
            <a:avLst/>
          </a:prstGeom>
          <a:noFill/>
          <a:ln w="28575">
            <a:solidFill>
              <a:srgbClr val="00B05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>
              <a:latin typeface="Book Antiqu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270622" y="4523623"/>
            <a:ext cx="5919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B050"/>
                </a:solidFill>
                <a:latin typeface="Book Antiqua" pitchFamily="18" charset="0"/>
                <a:ea typeface="MS Mincho" pitchFamily="49" charset="-128"/>
                <a:cs typeface="Times New Roman" pitchFamily="18" charset="0"/>
              </a:rPr>
              <a:t>AA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082920" y="5787189"/>
            <a:ext cx="5919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  <a:latin typeface="Book Antiqua" pitchFamily="18" charset="0"/>
                <a:ea typeface="MS Mincho" pitchFamily="49" charset="-128"/>
                <a:cs typeface="Times New Roman" pitchFamily="18" charset="0"/>
              </a:rPr>
              <a:t>BC</a:t>
            </a:r>
            <a:endParaRPr lang="en-US" sz="1600" b="1" dirty="0">
              <a:solidFill>
                <a:srgbClr val="FF0000"/>
              </a:solidFill>
              <a:latin typeface="Book Antiqua" pitchFamily="18" charset="0"/>
              <a:ea typeface="MS Mincho" pitchFamily="49" charset="-128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779427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ean Thinking Final.ppt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Lean Thinking Final.ppt</Template>
  <TotalTime>24176</TotalTime>
  <Words>1915</Words>
  <Application>Microsoft Office PowerPoint</Application>
  <PresentationFormat>On-screen Show (4:3)</PresentationFormat>
  <Paragraphs>340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18</vt:i4>
      </vt:variant>
    </vt:vector>
  </HeadingPairs>
  <TitlesOfParts>
    <vt:vector size="34" baseType="lpstr">
      <vt:lpstr>굴림</vt:lpstr>
      <vt:lpstr>MS Mincho</vt:lpstr>
      <vt:lpstr>ＭＳ Ｐゴシック</vt:lpstr>
      <vt:lpstr>Arial</vt:lpstr>
      <vt:lpstr>Book Antiqua</vt:lpstr>
      <vt:lpstr>Calibri</vt:lpstr>
      <vt:lpstr>Garamond</vt:lpstr>
      <vt:lpstr>Impact</vt:lpstr>
      <vt:lpstr>MS Reference Sans Serif</vt:lpstr>
      <vt:lpstr>Times New Roman</vt:lpstr>
      <vt:lpstr>Verdana</vt:lpstr>
      <vt:lpstr>Wingdings</vt:lpstr>
      <vt:lpstr>Lean Thinking Final.ppt</vt:lpstr>
      <vt:lpstr>1_Lean Thinking Final</vt:lpstr>
      <vt:lpstr>Lean Thinking Final</vt:lpstr>
      <vt:lpstr>2_Lean Thinking Final</vt:lpstr>
      <vt:lpstr>Assignment Capacity    </vt:lpstr>
      <vt:lpstr>Key Problem1: Flow Chart</vt:lpstr>
      <vt:lpstr>Key Problem1: Single-Stage and Two-Stage Process</vt:lpstr>
      <vt:lpstr>Key Problem1: Two-Stage Process</vt:lpstr>
      <vt:lpstr>Key Problem1d: Single-Stage Process</vt:lpstr>
      <vt:lpstr>Flow Time; Parallel Tasks</vt:lpstr>
      <vt:lpstr>Parallel Operations – Resource Pooling &amp; Splitting Activities</vt:lpstr>
      <vt:lpstr>PowerPoint Presentation</vt:lpstr>
      <vt:lpstr>Problem 7 </vt:lpstr>
      <vt:lpstr>Problem 7</vt:lpstr>
      <vt:lpstr>Problem 8 </vt:lpstr>
      <vt:lpstr>Problem 8 </vt:lpstr>
      <vt:lpstr>Problem 3:  Problem 5.2 book</vt:lpstr>
      <vt:lpstr>PowerPoint Presentation</vt:lpstr>
      <vt:lpstr>PowerPoint Presentation</vt:lpstr>
      <vt:lpstr>PowerPoint Presentation</vt:lpstr>
      <vt:lpstr>Problem 6. Problem 5.4 in the book</vt:lpstr>
      <vt:lpstr>What is a Process</vt:lpstr>
    </vt:vector>
  </TitlesOfParts>
  <Company>CSU, Northridge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Lean Thinking</dc:title>
  <dc:creator>aa2035</dc:creator>
  <cp:lastModifiedBy>Asef-Vaziri, Ardavan</cp:lastModifiedBy>
  <cp:revision>471</cp:revision>
  <dcterms:created xsi:type="dcterms:W3CDTF">2008-11-22T01:06:20Z</dcterms:created>
  <dcterms:modified xsi:type="dcterms:W3CDTF">2018-01-23T23:13:14Z</dcterms:modified>
</cp:coreProperties>
</file>