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3"/>
  </p:notesMasterIdLst>
  <p:handoutMasterIdLst>
    <p:handoutMasterId r:id="rId14"/>
  </p:handoutMasterIdLst>
  <p:sldIdLst>
    <p:sldId id="280" r:id="rId5"/>
    <p:sldId id="283" r:id="rId6"/>
    <p:sldId id="289" r:id="rId7"/>
    <p:sldId id="300" r:id="rId8"/>
    <p:sldId id="302" r:id="rId9"/>
    <p:sldId id="303" r:id="rId10"/>
    <p:sldId id="304" r:id="rId11"/>
    <p:sldId id="29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19B1"/>
    <a:srgbClr val="000078"/>
    <a:srgbClr val="A50023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>
        <p:scale>
          <a:sx n="70" d="100"/>
          <a:sy n="70" d="100"/>
        </p:scale>
        <p:origin x="-1182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3/10/2013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" y="228600"/>
            <a:ext cx="6400800" cy="4802188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943298"/>
            <a:ext cx="6858000" cy="1829405"/>
          </a:xfrm>
          <a:noFill/>
          <a:ln/>
        </p:spPr>
        <p:txBody>
          <a:bodyPr lIns="90464" tIns="44437" rIns="90464" bIns="44437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1236663"/>
            <a:ext cx="4570413" cy="3429000"/>
          </a:xfrm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1236663"/>
            <a:ext cx="4570413" cy="3429000"/>
          </a:xfrm>
          <a:ln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1236663"/>
            <a:ext cx="4570413" cy="3429000"/>
          </a:xfrm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" y="228600"/>
            <a:ext cx="6400800" cy="4802188"/>
          </a:xfrm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943298"/>
            <a:ext cx="6858000" cy="1829405"/>
          </a:xfrm>
          <a:noFill/>
          <a:ln/>
        </p:spPr>
        <p:txBody>
          <a:bodyPr lIns="90464" tIns="44437" rIns="90464" bIns="44437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Feb-2013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Capacity- </a:t>
            </a:r>
            <a:r>
              <a:rPr lang="en-US" sz="1200" b="1" i="1" dirty="0" smtClean="0">
                <a:solidFill>
                  <a:schemeClr val="tx1"/>
                </a:solidFill>
              </a:rPr>
              <a:t>Basics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zx4dfqmB3A&amp;feature=relate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Capacity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6" y="914400"/>
            <a:ext cx="9133764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Case: </a:t>
            </a:r>
            <a:r>
              <a:rPr lang="en-US" dirty="0" err="1" smtClean="0"/>
              <a:t>Scharfen</a:t>
            </a:r>
            <a:r>
              <a:rPr lang="en-US" dirty="0" smtClean="0"/>
              <a:t> Berger Chocolate Maker</a:t>
            </a:r>
          </a:p>
          <a:p>
            <a:r>
              <a:rPr lang="en-US" dirty="0" smtClean="0"/>
              <a:t>Throughput </a:t>
            </a:r>
            <a:r>
              <a:rPr lang="en-US" dirty="0"/>
              <a:t>(Average Flow Rate):</a:t>
            </a:r>
          </a:p>
          <a:p>
            <a:pPr lvl="1"/>
            <a:r>
              <a:rPr lang="en-US" sz="2400" dirty="0"/>
              <a:t>Average # of flow units that flow through the process per unit of time</a:t>
            </a:r>
          </a:p>
          <a:p>
            <a:r>
              <a:rPr lang="en-US" dirty="0"/>
              <a:t>Capacity : </a:t>
            </a:r>
            <a:r>
              <a:rPr lang="en-US" b="1" dirty="0"/>
              <a:t>Maximum Throughput</a:t>
            </a:r>
          </a:p>
          <a:p>
            <a:pPr lvl="1"/>
            <a:r>
              <a:rPr lang="en-US" sz="2400" b="1" dirty="0"/>
              <a:t>Effective Capacity: </a:t>
            </a:r>
            <a:r>
              <a:rPr lang="en-US" sz="2400" dirty="0"/>
              <a:t>Inverse of the</a:t>
            </a:r>
            <a:r>
              <a:rPr lang="en-US" sz="2400" b="1" dirty="0"/>
              <a:t> unit load</a:t>
            </a:r>
          </a:p>
          <a:p>
            <a:pPr lvl="2"/>
            <a:r>
              <a:rPr lang="en-US" b="1" dirty="0"/>
              <a:t>Unit Load: </a:t>
            </a:r>
            <a:r>
              <a:rPr lang="en-US" dirty="0"/>
              <a:t>Average time required to process a flow unit</a:t>
            </a:r>
          </a:p>
          <a:p>
            <a:pPr lvl="1"/>
            <a:r>
              <a:rPr lang="en-US" sz="2400" b="1" dirty="0"/>
              <a:t>Theoretical Capacity: </a:t>
            </a:r>
            <a:r>
              <a:rPr lang="en-US" sz="2400" dirty="0"/>
              <a:t>Highly idealized, seldom attainable</a:t>
            </a:r>
          </a:p>
          <a:p>
            <a:pPr lvl="2"/>
            <a:r>
              <a:rPr lang="en-US" dirty="0"/>
              <a:t>Maximum flow rate without any waste.</a:t>
            </a:r>
          </a:p>
          <a:p>
            <a:pPr>
              <a:defRPr/>
            </a:pPr>
            <a:r>
              <a:rPr lang="en-US" dirty="0"/>
              <a:t>Capacity affects process performance</a:t>
            </a:r>
          </a:p>
          <a:p>
            <a:pPr lvl="1">
              <a:defRPr/>
            </a:pPr>
            <a:r>
              <a:rPr lang="en-US" sz="2400" dirty="0"/>
              <a:t>Too little </a:t>
            </a:r>
            <a:r>
              <a:rPr lang="en-US" sz="2400" dirty="0">
                <a:sym typeface="Wingdings" pitchFamily="2" charset="2"/>
              </a:rPr>
              <a:t> long waiting times/lost sales</a:t>
            </a:r>
            <a:endParaRPr lang="en-US" sz="2400" dirty="0"/>
          </a:p>
          <a:p>
            <a:pPr lvl="1">
              <a:defRPr/>
            </a:pPr>
            <a:r>
              <a:rPr lang="en-US" sz="2400" dirty="0"/>
              <a:t>Too much </a:t>
            </a:r>
            <a:r>
              <a:rPr lang="en-US" sz="2400" dirty="0">
                <a:sym typeface="Wingdings" pitchFamily="2" charset="2"/>
              </a:rPr>
              <a:t> high cost/inefficiency</a:t>
            </a:r>
            <a:endParaRPr lang="en-US" sz="2400" dirty="0"/>
          </a:p>
          <a:p>
            <a:pPr lvl="1">
              <a:buNone/>
            </a:pPr>
            <a:endParaRPr lang="en-US" sz="2000" b="1" i="1" dirty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2204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8" y="990600"/>
            <a:ext cx="9139451" cy="548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Long-Term (Multi-year, strategic)</a:t>
            </a:r>
          </a:p>
          <a:p>
            <a:pPr lvl="1">
              <a:defRPr/>
            </a:pPr>
            <a:r>
              <a:rPr lang="en-US" sz="2000" dirty="0" smtClean="0"/>
              <a:t>Facility (manufacturing, distribution, warehousing) planning </a:t>
            </a:r>
          </a:p>
          <a:p>
            <a:pPr lvl="2">
              <a:buSzPct val="64000"/>
              <a:defRPr/>
            </a:pPr>
            <a:r>
              <a:rPr lang="en-US" sz="1800" dirty="0" smtClean="0"/>
              <a:t>Number, scale, location</a:t>
            </a:r>
          </a:p>
          <a:p>
            <a:pPr lvl="1">
              <a:defRPr/>
            </a:pPr>
            <a:r>
              <a:rPr lang="en-US" sz="2000" dirty="0" smtClean="0"/>
              <a:t>Equipment acquisition</a:t>
            </a:r>
          </a:p>
          <a:p>
            <a:pPr lvl="1">
              <a:defRPr/>
            </a:pPr>
            <a:r>
              <a:rPr lang="en-US" sz="2000" dirty="0" smtClean="0"/>
              <a:t>?</a:t>
            </a:r>
          </a:p>
          <a:p>
            <a:pPr>
              <a:defRPr/>
            </a:pPr>
            <a:r>
              <a:rPr lang="en-US" sz="2400" dirty="0" smtClean="0"/>
              <a:t>Intermediate (Quarterly or monthly)</a:t>
            </a:r>
          </a:p>
          <a:p>
            <a:pPr lvl="1">
              <a:defRPr/>
            </a:pPr>
            <a:r>
              <a:rPr lang="en-US" sz="2000" dirty="0" smtClean="0"/>
              <a:t>Production and workforce planning</a:t>
            </a:r>
          </a:p>
          <a:p>
            <a:pPr lvl="1">
              <a:defRPr/>
            </a:pPr>
            <a:r>
              <a:rPr lang="en-US" sz="2000" dirty="0" smtClean="0"/>
              <a:t>Resource allocation</a:t>
            </a:r>
          </a:p>
          <a:p>
            <a:pPr>
              <a:defRPr/>
            </a:pPr>
            <a:r>
              <a:rPr lang="en-US" sz="2400" dirty="0" smtClean="0"/>
              <a:t>Short-Term (Weekly or daily, tactical)</a:t>
            </a:r>
          </a:p>
          <a:p>
            <a:pPr lvl="1">
              <a:defRPr/>
            </a:pPr>
            <a:r>
              <a:rPr lang="en-US" sz="2000" dirty="0" smtClean="0"/>
              <a:t>Due date assignment</a:t>
            </a:r>
          </a:p>
          <a:p>
            <a:pPr lvl="1">
              <a:defRPr/>
            </a:pPr>
            <a:r>
              <a:rPr lang="en-US" sz="2000" dirty="0" smtClean="0"/>
              <a:t>Material requirements planning</a:t>
            </a:r>
          </a:p>
          <a:p>
            <a:pPr lvl="1">
              <a:defRPr/>
            </a:pPr>
            <a:r>
              <a:rPr lang="en-US" sz="2000" dirty="0" smtClean="0"/>
              <a:t>Job or workforce scheduling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Capacity Decisions</a:t>
            </a:r>
          </a:p>
        </p:txBody>
      </p:sp>
    </p:spTree>
    <p:extLst>
      <p:ext uri="{BB962C8B-B14F-4D97-AF65-F5344CB8AC3E}">
        <p14:creationId xmlns:p14="http://schemas.microsoft.com/office/powerpoint/2010/main" val="3142570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Mortgage </a:t>
            </a:r>
            <a:r>
              <a:rPr lang="en-US" dirty="0"/>
              <a:t>Application</a:t>
            </a:r>
            <a:endParaRPr lang="en-US" i="1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76810" y="4267200"/>
            <a:ext cx="1600200" cy="125204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Credit rating</a:t>
            </a:r>
          </a:p>
          <a:p>
            <a:pPr algn="ctr" eaLnBrk="0" hangingPunct="0"/>
            <a:endParaRPr lang="en-US" sz="1400" dirty="0" smtClean="0">
              <a:latin typeface="Book Antiqua" pitchFamily="18" charset="0"/>
              <a:cs typeface="Arial" pitchFamily="34" charset="0"/>
            </a:endParaRP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Kiki</a:t>
            </a: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15min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01024" y="1676400"/>
            <a:ext cx="1600200" cy="125204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Verify/Check</a:t>
            </a:r>
          </a:p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Employment etc</a:t>
            </a: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Marcus</a:t>
            </a: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20min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510410" y="4267200"/>
            <a:ext cx="1600200" cy="125204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Initial policy</a:t>
            </a:r>
          </a:p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options/rates</a:t>
            </a: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Maxi</a:t>
            </a: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15min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10400" y="2381554"/>
            <a:ext cx="1600200" cy="167053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Assemble,</a:t>
            </a:r>
          </a:p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Present to client</a:t>
            </a:r>
          </a:p>
          <a:p>
            <a:pPr algn="ctr" eaLnBrk="0" hangingPunct="0"/>
            <a:endParaRPr lang="en-US" sz="1800" dirty="0" smtClean="0">
              <a:latin typeface="Book Antiqua" pitchFamily="18" charset="0"/>
              <a:cs typeface="Arial" pitchFamily="34" charset="0"/>
            </a:endParaRPr>
          </a:p>
          <a:p>
            <a:pPr algn="ctr" eaLnBrk="0" hangingPunct="0"/>
            <a:r>
              <a:rPr lang="en-US" dirty="0" err="1" smtClean="0">
                <a:latin typeface="Book Antiqua" pitchFamily="18" charset="0"/>
              </a:rPr>
              <a:t>Karolien</a:t>
            </a:r>
            <a:endParaRPr lang="en-US" dirty="0" smtClean="0">
              <a:latin typeface="Book Antiqua" pitchFamily="18" charset="0"/>
            </a:endParaRP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15min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2004164" y="2290940"/>
            <a:ext cx="1496861" cy="114613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5091830" y="2284677"/>
            <a:ext cx="1918570" cy="9321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977010" y="4936019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6112701" y="3445422"/>
            <a:ext cx="897699" cy="14885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365342" y="2847583"/>
            <a:ext cx="1600200" cy="1252044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Application review,</a:t>
            </a:r>
          </a:p>
          <a:p>
            <a:pPr algn="ctr" eaLnBrk="0" hangingPunct="0"/>
            <a:r>
              <a:rPr lang="en-US" sz="1400" dirty="0" smtClean="0">
                <a:latin typeface="Book Antiqua" pitchFamily="18" charset="0"/>
                <a:cs typeface="Arial" pitchFamily="34" charset="0"/>
              </a:rPr>
              <a:t>Data entry</a:t>
            </a: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Shannon</a:t>
            </a:r>
          </a:p>
          <a:p>
            <a:pPr algn="ctr" eaLnBrk="0" hangingPunct="0"/>
            <a:r>
              <a:rPr lang="en-US" dirty="0" smtClean="0">
                <a:latin typeface="Book Antiqua" pitchFamily="18" charset="0"/>
              </a:rPr>
              <a:t>5min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1966586" y="3643749"/>
            <a:ext cx="388307" cy="1302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17228" y="3336956"/>
            <a:ext cx="230063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Book Antiqua" pitchFamily="18" charset="0"/>
              </a:rPr>
              <a:t>Spot the bottleneck!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822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Capacity Analysis</a:t>
            </a:r>
            <a:endParaRPr lang="en-US" i="1" dirty="0" smtClean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220200" cy="2895600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  <a:defRPr/>
            </a:pPr>
            <a:r>
              <a:rPr lang="en-US" sz="3600" dirty="0" smtClean="0"/>
              <a:t>Factors affecting system capacity</a:t>
            </a:r>
          </a:p>
          <a:p>
            <a:pPr eaLnBrk="1" hangingPunct="1">
              <a:defRPr/>
            </a:pPr>
            <a:r>
              <a:rPr lang="en-US" dirty="0" smtClean="0"/>
              <a:t>Multiple products with same process requirement (batch process)</a:t>
            </a:r>
          </a:p>
          <a:p>
            <a:pPr lvl="1" eaLnBrk="1" hangingPunct="1">
              <a:defRPr/>
            </a:pPr>
            <a:r>
              <a:rPr lang="en-US" dirty="0" smtClean="0"/>
              <a:t>Product mix</a:t>
            </a:r>
          </a:p>
          <a:p>
            <a:pPr lvl="1" eaLnBrk="1" hangingPunct="1">
              <a:defRPr/>
            </a:pPr>
            <a:r>
              <a:rPr lang="en-US" dirty="0" smtClean="0"/>
              <a:t>Setup times</a:t>
            </a:r>
          </a:p>
          <a:p>
            <a:pPr lvl="1" eaLnBrk="1" hangingPunct="1">
              <a:defRPr/>
            </a:pPr>
            <a:r>
              <a:rPr lang="en-US" dirty="0" smtClean="0"/>
              <a:t>Lot size</a:t>
            </a:r>
          </a:p>
        </p:txBody>
      </p:sp>
    </p:spTree>
    <p:extLst>
      <p:ext uri="{BB962C8B-B14F-4D97-AF65-F5344CB8AC3E}">
        <p14:creationId xmlns:p14="http://schemas.microsoft.com/office/powerpoint/2010/main" val="4239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pPr>
              <a:defRPr/>
            </a:pPr>
            <a:r>
              <a:rPr lang="en-US" dirty="0"/>
              <a:t>Process Layout of a Medical Center</a:t>
            </a:r>
            <a:endParaRPr lang="en-US" i="1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34020" y="3672267"/>
            <a:ext cx="1311257" cy="64376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Neurology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5)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29000" y="1066800"/>
            <a:ext cx="1206500" cy="1130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486400" y="1066800"/>
            <a:ext cx="1206500" cy="1130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353300" y="1066800"/>
            <a:ext cx="1739900" cy="1130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7620000" y="3429000"/>
            <a:ext cx="1206500" cy="1130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334000" y="3429000"/>
            <a:ext cx="1511300" cy="1130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429000" y="3429000"/>
            <a:ext cx="1358900" cy="11303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459162" y="1114410"/>
            <a:ext cx="1122363" cy="1012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Book Antiqua" pitchFamily="18" charset="0"/>
              </a:rPr>
              <a:t>Waiting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Book Antiqua" pitchFamily="18" charset="0"/>
              </a:rPr>
              <a:t>Area 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Book Antiqua" pitchFamily="18" charset="0"/>
              </a:rPr>
              <a:t>(1)</a:t>
            </a:r>
            <a:endParaRPr lang="en-US" sz="20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486400" y="1300542"/>
            <a:ext cx="1206500" cy="64376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X-Ray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2)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7529512" y="1171575"/>
            <a:ext cx="1387475" cy="9207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Orthopedic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care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(3)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3461740" y="3699619"/>
            <a:ext cx="1362554" cy="64376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Cardiology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4)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7599362" y="3533775"/>
            <a:ext cx="1169988" cy="9207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Intensive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care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  <a:latin typeface="Book Antiqua" pitchFamily="18" charset="0"/>
              </a:rPr>
              <a:t>(6)</a:t>
            </a: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652962" y="1517650"/>
            <a:ext cx="82073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6089649" y="2214563"/>
            <a:ext cx="0" cy="1201737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3956049" y="2214563"/>
            <a:ext cx="0" cy="1201737"/>
          </a:xfrm>
          <a:prstGeom prst="line">
            <a:avLst/>
          </a:prstGeom>
          <a:noFill/>
          <a:ln w="38100">
            <a:solidFill>
              <a:srgbClr val="D519B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grpSp>
        <p:nvGrpSpPr>
          <p:cNvPr id="27" name="Group 28"/>
          <p:cNvGrpSpPr>
            <a:grpSpLocks/>
          </p:cNvGrpSpPr>
          <p:nvPr/>
        </p:nvGrpSpPr>
        <p:grpSpPr bwMode="auto">
          <a:xfrm>
            <a:off x="3956049" y="4562475"/>
            <a:ext cx="4267200" cy="388938"/>
            <a:chOff x="528" y="3694"/>
            <a:chExt cx="2688" cy="245"/>
          </a:xfrm>
        </p:grpSpPr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528" y="3703"/>
              <a:ext cx="0" cy="229"/>
            </a:xfrm>
            <a:prstGeom prst="line">
              <a:avLst/>
            </a:prstGeom>
            <a:noFill/>
            <a:ln w="38100">
              <a:solidFill>
                <a:srgbClr val="D519B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b="1">
                <a:latin typeface="Book Antiqua" pitchFamily="18" charset="0"/>
              </a:endParaRPr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535" y="3936"/>
              <a:ext cx="2677" cy="0"/>
            </a:xfrm>
            <a:prstGeom prst="line">
              <a:avLst/>
            </a:prstGeom>
            <a:noFill/>
            <a:ln w="38100">
              <a:solidFill>
                <a:srgbClr val="D519B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b="1">
                <a:latin typeface="Book Antiqua" pitchFamily="18" charset="0"/>
              </a:endParaRPr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 flipV="1">
              <a:off x="3216" y="3694"/>
              <a:ext cx="0" cy="245"/>
            </a:xfrm>
            <a:prstGeom prst="line">
              <a:avLst/>
            </a:prstGeom>
            <a:noFill/>
            <a:ln w="38100">
              <a:solidFill>
                <a:srgbClr val="D519B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b="1">
                <a:latin typeface="Book Antiqua" pitchFamily="18" charset="0"/>
              </a:endParaRPr>
            </a:p>
          </p:txBody>
        </p:sp>
      </p:grp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4652962" y="1898650"/>
            <a:ext cx="820737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4652962" y="1289050"/>
            <a:ext cx="820737" cy="0"/>
          </a:xfrm>
          <a:prstGeom prst="line">
            <a:avLst/>
          </a:prstGeom>
          <a:noFill/>
          <a:ln w="38100">
            <a:solidFill>
              <a:srgbClr val="FF1919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6710362" y="1289050"/>
            <a:ext cx="592137" cy="0"/>
          </a:xfrm>
          <a:prstGeom prst="line">
            <a:avLst/>
          </a:prstGeom>
          <a:noFill/>
          <a:ln w="38100">
            <a:solidFill>
              <a:srgbClr val="FF1919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6470649" y="2214563"/>
            <a:ext cx="0" cy="43973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6481762" y="2660650"/>
            <a:ext cx="173513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8223249" y="2671763"/>
            <a:ext cx="0" cy="74453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latin typeface="Book Antiqua" pitchFamily="18" charset="0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0" y="804019"/>
            <a:ext cx="9144000" cy="5672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Patient Routing Mix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Type</a:t>
            </a:r>
          </a:p>
          <a:p>
            <a:pPr marL="0" indent="0" eaLnBrk="0" hangingPunct="0">
              <a:buNone/>
              <a:defRPr/>
            </a:pPr>
            <a:r>
              <a:rPr lang="en-US" dirty="0">
                <a:solidFill>
                  <a:srgbClr val="FF1919"/>
                </a:solidFill>
                <a:latin typeface="Times New Roman" pitchFamily="18" charset="0"/>
              </a:rPr>
              <a:t>A           </a:t>
            </a:r>
            <a:r>
              <a:rPr lang="en-US" dirty="0" smtClean="0">
                <a:solidFill>
                  <a:srgbClr val="FF1919"/>
                </a:solidFill>
                <a:latin typeface="Times New Roman" pitchFamily="18" charset="0"/>
              </a:rPr>
              <a:t>1,2,3       40%</a:t>
            </a:r>
            <a:endParaRPr lang="en-US" dirty="0">
              <a:latin typeface="Times New Roman" pitchFamily="18" charset="0"/>
            </a:endParaRPr>
          </a:p>
          <a:p>
            <a:pPr marL="0" indent="0" eaLnBrk="0" hangingPunct="0">
              <a:buNone/>
              <a:defRPr/>
            </a:pPr>
            <a:r>
              <a:rPr lang="en-US" dirty="0">
                <a:solidFill>
                  <a:srgbClr val="D519B1"/>
                </a:solidFill>
                <a:latin typeface="Times New Roman" pitchFamily="18" charset="0"/>
              </a:rPr>
              <a:t>B           </a:t>
            </a:r>
            <a:r>
              <a:rPr lang="en-US" dirty="0" smtClean="0">
                <a:solidFill>
                  <a:srgbClr val="D519B1"/>
                </a:solidFill>
                <a:latin typeface="Times New Roman" pitchFamily="18" charset="0"/>
              </a:rPr>
              <a:t>1,4,6       30%</a:t>
            </a:r>
            <a:endParaRPr lang="en-US" dirty="0">
              <a:solidFill>
                <a:srgbClr val="D519B1"/>
              </a:solidFill>
              <a:latin typeface="Times New Roman" pitchFamily="18" charset="0"/>
            </a:endParaRPr>
          </a:p>
          <a:p>
            <a:pPr marL="0" indent="0" eaLnBrk="0" hangingPunct="0">
              <a:buNone/>
              <a:defRPr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</a:rPr>
              <a:t>C         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</a:rPr>
              <a:t>1,2,5       20%</a:t>
            </a:r>
            <a:endParaRPr lang="en-US" dirty="0">
              <a:solidFill>
                <a:srgbClr val="0070C0"/>
              </a:solidFill>
              <a:latin typeface="Times New Roman" pitchFamily="18" charset="0"/>
            </a:endParaRPr>
          </a:p>
          <a:p>
            <a:pPr marL="0" indent="0" eaLnBrk="0" hangingPunct="0">
              <a:buNone/>
              <a:defRPr/>
            </a:pPr>
            <a:r>
              <a:rPr lang="en-US" dirty="0">
                <a:solidFill>
                  <a:srgbClr val="00FF00"/>
                </a:solidFill>
                <a:latin typeface="Times New Roman" pitchFamily="18" charset="0"/>
              </a:rPr>
              <a:t>D          </a:t>
            </a:r>
            <a:r>
              <a:rPr lang="en-US" dirty="0" smtClean="0">
                <a:solidFill>
                  <a:srgbClr val="00FF00"/>
                </a:solidFill>
                <a:latin typeface="Times New Roman" pitchFamily="18" charset="0"/>
              </a:rPr>
              <a:t> 1,2,6       10%</a:t>
            </a:r>
          </a:p>
          <a:p>
            <a:pPr marL="0" indent="0" eaLnBrk="0" hangingPunct="0">
              <a:buNone/>
              <a:defRPr/>
            </a:pPr>
            <a:r>
              <a:rPr lang="en-US" dirty="0" smtClean="0">
                <a:latin typeface="Times New Roman" pitchFamily="18" charset="0"/>
              </a:rPr>
              <a:t>Can Handle (Patients/week</a:t>
            </a:r>
          </a:p>
          <a:p>
            <a:pPr marL="0" indent="0" eaLnBrk="0" hangingPunct="0">
              <a:buNone/>
              <a:defRPr/>
            </a:pPr>
            <a:r>
              <a:rPr lang="en-US" dirty="0" smtClean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	1000</a:t>
            </a:r>
          </a:p>
          <a:p>
            <a:pPr marL="0" indent="0" eaLnBrk="0" hangingPunct="0">
              <a:buNone/>
              <a:defRPr/>
            </a:pPr>
            <a:r>
              <a:rPr lang="en-US" dirty="0">
                <a:latin typeface="Times New Roman" pitchFamily="18" charset="0"/>
              </a:rPr>
              <a:t>2	420</a:t>
            </a:r>
          </a:p>
          <a:p>
            <a:pPr marL="0" indent="0" eaLnBrk="0" hangingPunct="0">
              <a:buNone/>
              <a:defRPr/>
            </a:pPr>
            <a:r>
              <a:rPr lang="en-US" dirty="0">
                <a:latin typeface="Times New Roman" pitchFamily="18" charset="0"/>
              </a:rPr>
              <a:t>3	250</a:t>
            </a:r>
          </a:p>
          <a:p>
            <a:pPr marL="0" indent="0" eaLnBrk="0" hangingPunct="0">
              <a:buNone/>
              <a:defRPr/>
            </a:pPr>
            <a:r>
              <a:rPr lang="en-US" dirty="0">
                <a:latin typeface="Times New Roman" pitchFamily="18" charset="0"/>
              </a:rPr>
              <a:t>3	300</a:t>
            </a:r>
          </a:p>
          <a:p>
            <a:pPr marL="0" indent="0" eaLnBrk="0" hangingPunct="0">
              <a:buNone/>
              <a:defRPr/>
            </a:pPr>
            <a:r>
              <a:rPr lang="en-US" dirty="0">
                <a:latin typeface="Times New Roman" pitchFamily="18" charset="0"/>
              </a:rPr>
              <a:t>5	300</a:t>
            </a:r>
          </a:p>
          <a:p>
            <a:pPr marL="0" indent="0" eaLnBrk="0" hangingPunct="0">
              <a:buNone/>
              <a:defRPr/>
            </a:pPr>
            <a:r>
              <a:rPr lang="en-US" dirty="0">
                <a:latin typeface="Times New Roman" pitchFamily="18" charset="0"/>
              </a:rPr>
              <a:t>6	</a:t>
            </a:r>
            <a:r>
              <a:rPr lang="en-US" dirty="0" smtClean="0">
                <a:latin typeface="Times New Roman" pitchFamily="18" charset="0"/>
              </a:rPr>
              <a:t>600  What is the capacity of  this system </a:t>
            </a:r>
            <a:endParaRPr lang="en-US" dirty="0">
              <a:latin typeface="Times New Roman" pitchFamily="18" charset="0"/>
            </a:endParaRPr>
          </a:p>
          <a:p>
            <a:pPr>
              <a:buFont typeface="Monotype Sorts" pitchFamily="2" charset="2"/>
              <a:buNone/>
              <a:defRPr/>
            </a:pPr>
            <a:endParaRPr lang="en-US" dirty="0" smtClean="0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5422908" y="3712267"/>
            <a:ext cx="1311257" cy="64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Book Antiqua" pitchFamily="18" charset="0"/>
              </a:rPr>
              <a:t>Neurology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Book Antiqua" pitchFamily="18" charset="0"/>
              </a:rPr>
              <a:t>(</a:t>
            </a:r>
            <a:r>
              <a:rPr lang="en-US" b="1" dirty="0">
                <a:latin typeface="Book Antiqua" pitchFamily="18" charset="0"/>
              </a:rPr>
              <a:t>5)</a:t>
            </a:r>
          </a:p>
        </p:txBody>
      </p:sp>
    </p:spTree>
    <p:extLst>
      <p:ext uri="{BB962C8B-B14F-4D97-AF65-F5344CB8AC3E}">
        <p14:creationId xmlns:p14="http://schemas.microsoft.com/office/powerpoint/2010/main" val="2079468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dirty="0" smtClean="0"/>
              <a:t>Multi-Product Process Chart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634821"/>
              </p:ext>
            </p:extLst>
          </p:nvPr>
        </p:nvGraphicFramePr>
        <p:xfrm>
          <a:off x="1" y="1482285"/>
          <a:ext cx="9046028" cy="3851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Worksheet" r:id="rId3" imgW="3914657" imgH="1666758" progId="Excel.Sheet.12">
                  <p:embed/>
                </p:oleObj>
              </mc:Choice>
              <mc:Fallback>
                <p:oleObj name="Worksheet" r:id="rId3" imgW="3914657" imgH="16667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1482285"/>
                        <a:ext cx="9046028" cy="3851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6006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762000"/>
          </a:xfrm>
        </p:spPr>
        <p:txBody>
          <a:bodyPr/>
          <a:lstStyle/>
          <a:p>
            <a:r>
              <a:rPr lang="en-US" dirty="0" smtClean="0"/>
              <a:t>Multi-Product Process Chart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239442"/>
              </p:ext>
            </p:extLst>
          </p:nvPr>
        </p:nvGraphicFramePr>
        <p:xfrm>
          <a:off x="403225" y="966788"/>
          <a:ext cx="8131175" cy="505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Worksheet" r:id="rId3" imgW="3095743" imgH="1923972" progId="Excel.Sheet.12">
                  <p:embed/>
                </p:oleObj>
              </mc:Choice>
              <mc:Fallback>
                <p:oleObj name="Worksheet" r:id="rId3" imgW="3095743" imgH="19239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3225" y="966788"/>
                        <a:ext cx="8131175" cy="5053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922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9067800" cy="5486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Demand management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Pricing, promotion, backordering (appointment)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Production management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Inventory pileup,  subcontracting,  flexible facility design (toll-way)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Workforce management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Overtime, hiring/layoff (training?), vacation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Cross-training, shift scheduling</a:t>
            </a:r>
          </a:p>
          <a:p>
            <a:pPr eaLnBrk="1" hangingPunct="1">
              <a:defRPr/>
            </a:pPr>
            <a:r>
              <a:rPr lang="en-US" dirty="0" smtClean="0"/>
              <a:t>Planning capacity utilization</a:t>
            </a:r>
          </a:p>
          <a:p>
            <a:pPr lvl="1" eaLnBrk="1" hangingPunct="1">
              <a:defRPr/>
            </a:pPr>
            <a:r>
              <a:rPr lang="en-US" sz="2400" dirty="0" smtClean="0"/>
              <a:t>Cost vs. time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Available options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Potential cost and benefits tradeoff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dirty="0" smtClean="0">
                <a:hlinkClick r:id="rId3"/>
              </a:rPr>
              <a:t>http://www.youtube.com/watch?v=3zx4dfqmB3A&amp;feature=related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Matching Capacity and Demand</a:t>
            </a:r>
          </a:p>
        </p:txBody>
      </p:sp>
    </p:spTree>
    <p:extLst>
      <p:ext uri="{BB962C8B-B14F-4D97-AF65-F5344CB8AC3E}">
        <p14:creationId xmlns:p14="http://schemas.microsoft.com/office/powerpoint/2010/main" val="3729795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0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 autoUpdateAnimBg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8056</TotalTime>
  <Words>318</Words>
  <Application>Microsoft Office PowerPoint</Application>
  <PresentationFormat>On-screen Show (4:3)</PresentationFormat>
  <Paragraphs>100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Lean Thinking Final.ppt</vt:lpstr>
      <vt:lpstr>1_Lean Thinking Final</vt:lpstr>
      <vt:lpstr>Lean Thinking Final</vt:lpstr>
      <vt:lpstr>2_Lean Thinking Final</vt:lpstr>
      <vt:lpstr>Worksheet</vt:lpstr>
      <vt:lpstr>Capacity</vt:lpstr>
      <vt:lpstr>Capacity Decisions</vt:lpstr>
      <vt:lpstr>Mortgage Application</vt:lpstr>
      <vt:lpstr>Capacity Analysis</vt:lpstr>
      <vt:lpstr>Process Layout of a Medical Center</vt:lpstr>
      <vt:lpstr>Multi-Product Process Chart</vt:lpstr>
      <vt:lpstr>Multi-Product Process Chart</vt:lpstr>
      <vt:lpstr>Matching Capacity and Demand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255</cp:revision>
  <dcterms:created xsi:type="dcterms:W3CDTF">2008-11-22T01:06:20Z</dcterms:created>
  <dcterms:modified xsi:type="dcterms:W3CDTF">2013-03-10T20:50:46Z</dcterms:modified>
</cp:coreProperties>
</file>