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0" r:id="rId1"/>
    <p:sldMasterId id="2147483749" r:id="rId2"/>
  </p:sldMasterIdLst>
  <p:notesMasterIdLst>
    <p:notesMasterId r:id="rId11"/>
  </p:notesMasterIdLst>
  <p:handoutMasterIdLst>
    <p:handoutMasterId r:id="rId12"/>
  </p:handoutMasterIdLst>
  <p:sldIdLst>
    <p:sldId id="1076" r:id="rId3"/>
    <p:sldId id="1077" r:id="rId4"/>
    <p:sldId id="682" r:id="rId5"/>
    <p:sldId id="1080" r:id="rId6"/>
    <p:sldId id="684" r:id="rId7"/>
    <p:sldId id="687" r:id="rId8"/>
    <p:sldId id="1078" r:id="rId9"/>
    <p:sldId id="1079" r:id="rId10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ad Time, Re-Order Point, Cycle Service Level, and Fill Rate" id="{3EC62C8C-1CD3-48AE-9EC5-BB75C9EF389B}">
          <p14:sldIdLst/>
        </p14:section>
        <p14:section name="Distribution Networks" id="{CBF897CB-F095-4EC8-813C-F4FE1233AA74}">
          <p14:sldIdLst/>
        </p14:section>
        <p14:section name="Capacity- Product Mix Multi-Product Flow       Ardavan Asef-Vaziri " id="{81716136-F53A-4A39-8C10-022D6D687C2C}">
          <p14:sldIdLst/>
        </p14:section>
        <p14:section name="Cross-Training For Mass-Customization" id="{1AA1C36B-B084-470B-B03B-1D3397408496}">
          <p14:sldIdLst>
            <p14:sldId id="1076"/>
            <p14:sldId id="1077"/>
            <p14:sldId id="682"/>
            <p14:sldId id="1080"/>
            <p14:sldId id="684"/>
            <p14:sldId id="687"/>
            <p14:sldId id="1078"/>
            <p14:sldId id="10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1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581"/>
    <a:srgbClr val="A792EC"/>
    <a:srgbClr val="72659E"/>
    <a:srgbClr val="FF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0482" autoAdjust="0"/>
  </p:normalViewPr>
  <p:slideViewPr>
    <p:cSldViewPr>
      <p:cViewPr varScale="1">
        <p:scale>
          <a:sx n="94" d="100"/>
          <a:sy n="94" d="100"/>
        </p:scale>
        <p:origin x="792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-16446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0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609600" y="215372"/>
            <a:ext cx="109728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</a:tabLst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  <a:p>
            <a:pPr lvl="1"/>
            <a:endParaRPr lang="en-IN" dirty="0"/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781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0064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buFont typeface="Wingdings" pitchFamily="2" charset="2"/>
              <a:buChar char="p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buFont typeface="Wingdings" pitchFamily="2" charset="2"/>
              <a:buChar char="n"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602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4" y="1520826"/>
            <a:ext cx="545041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351" y="1520826"/>
            <a:ext cx="5450416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66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DSO 581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Supply Chain Management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BAF09ED-607B-4E2E-B82A-E1213F58A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762001"/>
            <a:ext cx="103632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99584" y="3962400"/>
            <a:ext cx="10392833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</a:rPr>
              <a:pPr algn="r">
                <a:buSzPct val="25000"/>
              </a:pPr>
              <a:t>‹#›</a:t>
            </a:fld>
            <a:endParaRPr lang="en-US" sz="9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Basic Models in Supply Chain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/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55" r:id="rId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Pearson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80" y="6471923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5"/>
          <p:cNvSpPr txBox="1">
            <a:spLocks/>
          </p:cNvSpPr>
          <p:nvPr userDrawn="1"/>
        </p:nvSpPr>
        <p:spPr>
          <a:xfrm>
            <a:off x="3426348" y="6563562"/>
            <a:ext cx="8103551" cy="22938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BCB88-2D83-44C8-82C3-2F695F73B21D}"/>
              </a:ext>
            </a:extLst>
          </p:cNvPr>
          <p:cNvSpPr/>
          <p:nvPr userDrawn="1"/>
        </p:nvSpPr>
        <p:spPr>
          <a:xfrm>
            <a:off x="3373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44F90-AF4A-4472-8B1E-3AAFFB858493}"/>
              </a:ext>
            </a:extLst>
          </p:cNvPr>
          <p:cNvSpPr/>
          <p:nvPr userDrawn="1"/>
        </p:nvSpPr>
        <p:spPr>
          <a:xfrm>
            <a:off x="11582400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E0E4B4-2A3A-4B38-ACC2-11C84A4B7D81}"/>
              </a:ext>
            </a:extLst>
          </p:cNvPr>
          <p:cNvCxnSpPr/>
          <p:nvPr userDrawn="1"/>
        </p:nvCxnSpPr>
        <p:spPr>
          <a:xfrm>
            <a:off x="0" y="9144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B88940-F6AF-4A5D-8D7A-39E171DF6B68}"/>
              </a:ext>
            </a:extLst>
          </p:cNvPr>
          <p:cNvCxnSpPr/>
          <p:nvPr userDrawn="1"/>
        </p:nvCxnSpPr>
        <p:spPr>
          <a:xfrm>
            <a:off x="3373" y="63246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0">
            <a:extLst>
              <a:ext uri="{FF2B5EF4-FFF2-40B4-BE49-F238E27FC236}">
                <a16:creationId xmlns:a16="http://schemas.microsoft.com/office/drawing/2014/main" id="{D2321382-1636-4EB5-A73B-7A5CF3E0C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"/>
            <a:ext cx="12192000" cy="9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197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3C1581"/>
          </a:solidFill>
          <a:latin typeface="Impact" panose="020B0806030902050204" pitchFamily="34" charset="0"/>
          <a:ea typeface="Impact" panose="020B080603090205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ZcrYdB-EUs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F03791-EB61-4FCE-931B-875F19F46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Cross-Training For Mass-Customization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A3309-3054-449A-A390-1B5B1C14ECB9}"/>
              </a:ext>
            </a:extLst>
          </p:cNvPr>
          <p:cNvSpPr txBox="1"/>
          <p:nvPr/>
        </p:nvSpPr>
        <p:spPr>
          <a:xfrm>
            <a:off x="4612769" y="6291293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Kunstler Script" panose="030304020206070D0D06" pitchFamily="66" charset="0"/>
              </a:rPr>
              <a:t>Ardavan Asef-Vaziri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94CEF-BDB6-4895-82C8-F0783D114D09}"/>
              </a:ext>
            </a:extLst>
          </p:cNvPr>
          <p:cNvSpPr/>
          <p:nvPr/>
        </p:nvSpPr>
        <p:spPr>
          <a:xfrm>
            <a:off x="2819400" y="3511797"/>
            <a:ext cx="929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i="1" kern="0" dirty="0">
                <a:solidFill>
                  <a:schemeClr val="bg1"/>
                </a:solidFill>
                <a:latin typeface="Book Antiqua" panose="02040602050305030304" pitchFamily="18" charset="0"/>
                <a:cs typeface="Tahoma" pitchFamily="34" charset="0"/>
              </a:rPr>
              <a:t>Parts of the slides of this lectures were prepared over my teaching lifetime based on the material that I have learned &amp; benefited from this book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i="1" kern="0" dirty="0">
                <a:solidFill>
                  <a:schemeClr val="bg1"/>
                </a:solidFill>
                <a:latin typeface="Book Antiqua" panose="02040602050305030304" pitchFamily="18" charset="0"/>
                <a:cs typeface="Tahoma" pitchFamily="34" charset="0"/>
              </a:rPr>
              <a:t>that I have learned from the following 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9F7157-4063-4823-95B5-B619FA82E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21322"/>
            <a:ext cx="25336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28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8F05-37EB-4562-9A48-ACC6CD27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nline Media 2" title="Mass Customization, CrosTraining, and Linear Programming">
            <a:hlinkClick r:id="" action="ppaction://media"/>
            <a:extLst>
              <a:ext uri="{FF2B5EF4-FFF2-40B4-BE49-F238E27FC236}">
                <a16:creationId xmlns:a16="http://schemas.microsoft.com/office/drawing/2014/main" id="{43AD037C-0D9E-4D0B-BB45-D777870EA1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07950"/>
            <a:ext cx="12329115" cy="69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06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BA6AA-A6AD-454F-89D2-701B9F57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8848"/>
          </a:xfrm>
        </p:spPr>
        <p:txBody>
          <a:bodyPr/>
          <a:lstStyle/>
          <a:p>
            <a:r>
              <a:rPr lang="en-US" dirty="0"/>
              <a:t>Door and Window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78EE4C2-F954-4465-B8A5-FDB3734CC06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762000"/>
            <a:ext cx="6019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Two products (Product1 and Product2) and three resources (Resource1, </a:t>
            </a:r>
            <a:r>
              <a:rPr lang="en-US" altLang="en-US" sz="2400" dirty="0">
                <a:latin typeface="Book Antiqua" panose="02040602050305030304" pitchFamily="18" charset="0"/>
              </a:rPr>
              <a:t>Resource2, Resource3).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Contribution Margin of product 1 and Product2 are $300 and $500, respectively.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Product1 needs 1 hour of Resource1, nothing of Resource2, and 3 hours of resource3. Product2 needs nothing from Resource1, 2 hours of Resource2, and 2 hours of resource3.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Available hours of resources 1, 2, 3 are 4, 12, 18, respectively.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Formulate the Problem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Solve the problem using solver in excel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en-US" sz="24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3E65BC-CEC1-4F8E-B6C0-E19FB513579F}"/>
              </a:ext>
            </a:extLst>
          </p:cNvPr>
          <p:cNvGrpSpPr/>
          <p:nvPr/>
        </p:nvGrpSpPr>
        <p:grpSpPr>
          <a:xfrm>
            <a:off x="5791200" y="1066800"/>
            <a:ext cx="6323012" cy="3429000"/>
            <a:chOff x="1830388" y="260350"/>
            <a:chExt cx="8837612" cy="4905376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B281816-8FE8-4980-9D62-B451EFD0B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388" y="260350"/>
              <a:ext cx="8837612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67E00E79-BE3E-44A3-ACC5-767E145A6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275" y="2960689"/>
              <a:ext cx="22860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A3B5FB8E-1944-4429-9EC8-F226CBEF9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536951"/>
              <a:ext cx="22860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C02097-B37B-48E6-A53C-934011C4A7E6}"/>
              </a:ext>
            </a:extLst>
          </p:cNvPr>
          <p:cNvGrpSpPr/>
          <p:nvPr/>
        </p:nvGrpSpPr>
        <p:grpSpPr>
          <a:xfrm>
            <a:off x="5968637" y="4570041"/>
            <a:ext cx="6019800" cy="1054002"/>
            <a:chOff x="1524001" y="5235576"/>
            <a:chExt cx="9143999" cy="1622425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E7826162-944A-41AE-B778-5C5E23340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538" y="5235576"/>
              <a:ext cx="4589462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941684BA-FD4E-4A83-8F31-36C408B67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578" y="5246688"/>
              <a:ext cx="2879725" cy="1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88373E5C-C450-47D7-AE73-3BEC725D7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1" y="5265738"/>
              <a:ext cx="1558925" cy="159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3052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4FFA36-1FAC-4D15-8C88-A26CD74D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602"/>
            <a:ext cx="12192000" cy="6412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E20049-9F67-44E0-B14E-E0306DDC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365" y="3679370"/>
            <a:ext cx="2152670" cy="26452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9CD0B2-C41E-4517-ACC2-1CE7E77B7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14" y="3702480"/>
            <a:ext cx="2364586" cy="26885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8622BE-4B2A-42B3-81C0-5901E7038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216" y="3702480"/>
            <a:ext cx="2111774" cy="2622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91C003-6A81-4081-B424-382A7A100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504" y="3679371"/>
            <a:ext cx="2093347" cy="26452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583696-FBBC-4DF0-8721-893FD044D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6" y="3702480"/>
            <a:ext cx="2048824" cy="26885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E7075A-272F-4EA9-93F0-623E59E35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0898" y="744496"/>
            <a:ext cx="2152669" cy="27003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9011940-5D1F-4E89-9ABE-FDEBBF9D97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97" y="730398"/>
            <a:ext cx="1994437" cy="26885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2A8902-5988-451B-AC9A-D0D251BE5D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5056" y="756383"/>
            <a:ext cx="1994438" cy="26885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4F552E-8049-4A62-966A-ED4E9D7DD6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9941" y="725318"/>
            <a:ext cx="1994439" cy="26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60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BE2C0-5131-4D7E-BC02-F1CEDB13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1"/>
            <a:ext cx="12192000" cy="533400"/>
          </a:xfrm>
        </p:spPr>
        <p:txBody>
          <a:bodyPr/>
          <a:lstStyle/>
          <a:p>
            <a:r>
              <a:rPr lang="en-US" dirty="0"/>
              <a:t>Formulation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B4C3EBF-35E2-45EE-90E0-A45C6C5C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" y="914400"/>
            <a:ext cx="27815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Objective Function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0066"/>
                </a:solidFill>
                <a:latin typeface="Times" panose="02020603050405020304" pitchFamily="18" charset="0"/>
              </a:rPr>
              <a:t>Z = 300X1 +500X2</a:t>
            </a:r>
            <a:endParaRPr lang="en-US" altLang="en-US" sz="2400" i="1" baseline="-25000" dirty="0">
              <a:solidFill>
                <a:srgbClr val="CC0066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Constraints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Resource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X1                </a:t>
            </a: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 4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Resource 2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             2X2</a:t>
            </a:r>
            <a:r>
              <a:rPr lang="en-US" altLang="en-US" sz="2400" b="1" i="1" baseline="-25000" dirty="0">
                <a:solidFill>
                  <a:srgbClr val="FF9900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 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Resource 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</a:rPr>
              <a:t>3X1+ 2X2 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18</a:t>
            </a:r>
            <a:endParaRPr lang="en-US" altLang="en-US" sz="2400" b="1" i="1" dirty="0">
              <a:solidFill>
                <a:srgbClr val="00B050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</a:rPr>
              <a:t>Nonnegativity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  <a:sym typeface="Symbol" panose="05050102010706020507" pitchFamily="18" charset="2"/>
              </a:rPr>
              <a:t>X1</a:t>
            </a:r>
            <a:r>
              <a:rPr lang="en-US" altLang="en-US" sz="2400" b="1" i="1" dirty="0">
                <a:latin typeface="Times" panose="02020603050405020304" pitchFamily="18" charset="0"/>
              </a:rPr>
              <a:t> 0, X2</a:t>
            </a:r>
            <a:r>
              <a:rPr lang="en-US" altLang="en-US" sz="2400" b="1" i="1" dirty="0">
                <a:latin typeface="Times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400" b="1" i="1" dirty="0">
                <a:latin typeface="Times" panose="02020603050405020304" pitchFamily="18" charset="0"/>
              </a:rPr>
              <a:t>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8CD9D6-EA06-4B1D-B988-B2EBB7B77332}"/>
              </a:ext>
            </a:extLst>
          </p:cNvPr>
          <p:cNvGrpSpPr/>
          <p:nvPr/>
        </p:nvGrpSpPr>
        <p:grpSpPr>
          <a:xfrm>
            <a:off x="3519371" y="1344967"/>
            <a:ext cx="8249194" cy="3328289"/>
            <a:chOff x="3519371" y="1344967"/>
            <a:chExt cx="8249194" cy="3328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A4EB81-4396-49B9-93C5-D9B27F0C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9371" y="1344967"/>
              <a:ext cx="8249194" cy="33282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75ECDA-E351-422D-AA40-69471FB9DB44}"/>
                </a:ext>
              </a:extLst>
            </p:cNvPr>
            <p:cNvSpPr/>
            <p:nvPr/>
          </p:nvSpPr>
          <p:spPr bwMode="auto">
            <a:xfrm>
              <a:off x="4038600" y="1889364"/>
              <a:ext cx="7719249" cy="27838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F29784-0318-4078-8857-F7521A8724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22725" y="1889125"/>
          <a:ext cx="733107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3667282" imgH="1295400" progId="Excel.Sheet.12">
                  <p:embed/>
                </p:oleObj>
              </mc:Choice>
              <mc:Fallback>
                <p:oleObj name="Worksheet" r:id="rId4" imgW="3667282" imgH="12954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9F29784-0318-4078-8857-F7521A8724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2725" y="1889125"/>
                        <a:ext cx="7331075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8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0762C-8481-4892-83DA-47CC459C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Solver Optimal Solution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7DEE90-82DC-4FE4-965E-CD34815313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52500"/>
          <a:ext cx="884424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3" imgW="3667282" imgH="1295400" progId="Excel.Sheet.12">
                  <p:embed/>
                </p:oleObj>
              </mc:Choice>
              <mc:Fallback>
                <p:oleObj name="Worksheet" r:id="rId3" imgW="3667282" imgH="12954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7DEE90-82DC-4FE4-965E-CD34815313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52500"/>
                        <a:ext cx="8844243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8878E59F-86BE-498C-8EB1-FB0F5B83726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" y="4267200"/>
            <a:ext cx="1203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We can increase capacity of Sta-1 from 4 to 5 hours at a cost of $55. What is your decision?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We can increase either the capacity of  Sta-2 from 12 to 13 hours,  or the capacity of  Sta-3 form 18 to 19 hours at a cost of $110. What is your decision?  </a:t>
            </a:r>
          </a:p>
        </p:txBody>
      </p:sp>
    </p:spTree>
    <p:extLst>
      <p:ext uri="{BB962C8B-B14F-4D97-AF65-F5344CB8AC3E}">
        <p14:creationId xmlns:p14="http://schemas.microsoft.com/office/powerpoint/2010/main" val="7507064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FD5475-6860-4DFB-937B-3146C083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Windoor n&amp; Flexible Windoor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A9A5DB-FC64-4D47-966D-A47F01517E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387" y="762000"/>
          <a:ext cx="9538904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3" imgW="4667161" imgH="1304964" progId="Excel.Sheet.12">
                  <p:embed/>
                </p:oleObj>
              </mc:Choice>
              <mc:Fallback>
                <p:oleObj name="Worksheet" r:id="rId3" imgW="4667161" imgH="130496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A9A5DB-FC64-4D47-966D-A47F01517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387" y="762000"/>
                        <a:ext cx="9538904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823F5AB-2E52-4097-A58B-57870794C5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733800"/>
          <a:ext cx="955837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5" imgW="4676731" imgH="1304964" progId="Excel.Sheet.12">
                  <p:embed/>
                </p:oleObj>
              </mc:Choice>
              <mc:Fallback>
                <p:oleObj name="Worksheet" r:id="rId5" imgW="4676731" imgH="1304964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823F5AB-2E52-4097-A58B-57870794C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3733800"/>
                        <a:ext cx="9558372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5864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FD5475-6860-4DFB-937B-3146C083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Flexible 3-Products and 3-Resources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03A02E-EE69-4673-8987-009D37897B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14" y="638175"/>
          <a:ext cx="9677956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3" imgW="5524677" imgH="1304964" progId="Excel.Sheet.12">
                  <p:embed/>
                </p:oleObj>
              </mc:Choice>
              <mc:Fallback>
                <p:oleObj name="Worksheet" r:id="rId3" imgW="5524677" imgH="1304964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A03A02E-EE69-4673-8987-009D37897B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14" y="638175"/>
                        <a:ext cx="9677956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19D908B-4EBA-4F2D-A560-EDFF64251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6826" y="3971926"/>
          <a:ext cx="9711324" cy="228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5" imgW="5543816" imgH="1304964" progId="Excel.Sheet.12">
                  <p:embed/>
                </p:oleObj>
              </mc:Choice>
              <mc:Fallback>
                <p:oleObj name="Worksheet" r:id="rId5" imgW="5543816" imgH="130496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19D908B-4EBA-4F2D-A560-EDFF64251F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6826" y="3971926"/>
                        <a:ext cx="9711324" cy="2285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4220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31610</TotalTime>
  <Words>248</Words>
  <Application>Microsoft Office PowerPoint</Application>
  <PresentationFormat>Widescreen</PresentationFormat>
  <Paragraphs>29</Paragraphs>
  <Slides>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Book Antiqua</vt:lpstr>
      <vt:lpstr>Garamond</vt:lpstr>
      <vt:lpstr>Impact</vt:lpstr>
      <vt:lpstr>Kunstler Script</vt:lpstr>
      <vt:lpstr>MS Reference Sans Serif</vt:lpstr>
      <vt:lpstr>Noto Sans Symbols</vt:lpstr>
      <vt:lpstr>Times</vt:lpstr>
      <vt:lpstr>Times New Roman</vt:lpstr>
      <vt:lpstr>Verdana</vt:lpstr>
      <vt:lpstr>Wingdings</vt:lpstr>
      <vt:lpstr>Lean Thinking Final</vt:lpstr>
      <vt:lpstr>508 Lecture</vt:lpstr>
      <vt:lpstr>Worksheet</vt:lpstr>
      <vt:lpstr>Cross-Training For Mass-Customization</vt:lpstr>
      <vt:lpstr>PowerPoint Presentation</vt:lpstr>
      <vt:lpstr>Door and Window</vt:lpstr>
      <vt:lpstr>PowerPoint Presentation</vt:lpstr>
      <vt:lpstr>Formulation</vt:lpstr>
      <vt:lpstr>Solver Optimal Solution</vt:lpstr>
      <vt:lpstr>Base Windoor n&amp; Flexible Windoor</vt:lpstr>
      <vt:lpstr>Base and Flexible 3-Products and 3-Resources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663</cp:revision>
  <cp:lastPrinted>2021-08-25T16:42:58Z</cp:lastPrinted>
  <dcterms:created xsi:type="dcterms:W3CDTF">1995-06-17T23:31:02Z</dcterms:created>
  <dcterms:modified xsi:type="dcterms:W3CDTF">2022-03-28T05:19:25Z</dcterms:modified>
</cp:coreProperties>
</file>