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801" r:id="rId2"/>
    <p:sldMasterId id="2147483788" r:id="rId3"/>
    <p:sldMasterId id="2147483784" r:id="rId4"/>
    <p:sldMasterId id="2147483764" r:id="rId5"/>
    <p:sldMasterId id="2147483785" r:id="rId6"/>
  </p:sldMasterIdLst>
  <p:notesMasterIdLst>
    <p:notesMasterId r:id="rId19"/>
  </p:notesMasterIdLst>
  <p:handoutMasterIdLst>
    <p:handoutMasterId r:id="rId20"/>
  </p:handoutMasterIdLst>
  <p:sldIdLst>
    <p:sldId id="603" r:id="rId7"/>
    <p:sldId id="679" r:id="rId8"/>
    <p:sldId id="681" r:id="rId9"/>
    <p:sldId id="682" r:id="rId10"/>
    <p:sldId id="684" r:id="rId11"/>
    <p:sldId id="687" r:id="rId12"/>
    <p:sldId id="685" r:id="rId13"/>
    <p:sldId id="673" r:id="rId14"/>
    <p:sldId id="675" r:id="rId15"/>
    <p:sldId id="676" r:id="rId16"/>
    <p:sldId id="690" r:id="rId17"/>
    <p:sldId id="688" r:id="rId18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damez, Jonathan" initials="GJ" lastIdx="20" clrIdx="0">
    <p:extLst>
      <p:ext uri="{19B8F6BF-5375-455C-9EA6-DF929625EA0E}">
        <p15:presenceInfo xmlns:p15="http://schemas.microsoft.com/office/powerpoint/2012/main" userId="S::jonathan.galdamez.32@my.csun.edu::e134a394-32d1-4300-8ff0-4ad8322f83a2" providerId="AD"/>
      </p:ext>
    </p:extLst>
  </p:cmAuthor>
  <p:cmAuthor id="2" name="Asef-Vaziri, Ardavan" initials="AA" lastIdx="1" clrIdx="1">
    <p:extLst>
      <p:ext uri="{19B8F6BF-5375-455C-9EA6-DF929625EA0E}">
        <p15:presenceInfo xmlns:p15="http://schemas.microsoft.com/office/powerpoint/2012/main" userId="S-1-5-21-789336058-1708537768-1957994488-2436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000000"/>
    <a:srgbClr val="AA0000"/>
    <a:srgbClr val="A50023"/>
    <a:srgbClr val="00007D"/>
    <a:srgbClr val="9E0000"/>
    <a:srgbClr val="FF9900"/>
    <a:srgbClr val="000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1618" autoAdjust="0"/>
  </p:normalViewPr>
  <p:slideViewPr>
    <p:cSldViewPr>
      <p:cViewPr varScale="1">
        <p:scale>
          <a:sx n="104" d="100"/>
          <a:sy n="104" d="100"/>
        </p:scale>
        <p:origin x="192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246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e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300"/>
            </a:lvl1pPr>
          </a:lstStyle>
          <a:p>
            <a:fld id="{3DC6186B-400D-4624-82D1-203DE0AF0EEF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300"/>
            </a:lvl1pPr>
          </a:lstStyle>
          <a:p>
            <a:fld id="{DE32CB61-0B8C-464B-856B-111D8B5619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97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09T22:43:55.6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09T22:45:04.7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4-10-14T16:24:55.28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25065 13917 0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D8C8DB6-9E1D-439C-B96B-0657302EFE49}" type="datetime1">
              <a:rPr lang="en-US"/>
              <a:pPr/>
              <a:t>10/18/2024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0" tIns="46585" rIns="93170" bIns="4658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7C678DA-66FA-46F9-8031-1CB2E52D81F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79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25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8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1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77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98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67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14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36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90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90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07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8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192000" cy="5715000"/>
          </a:xfrm>
          <a:prstGeom prst="rect">
            <a:avLst/>
          </a:prstGeo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8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61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9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82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5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98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34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85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20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2876"/>
            <a:ext cx="11887200" cy="4530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0"/>
            <a:ext cx="1185756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219200"/>
            <a:ext cx="12192000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685800"/>
            <a:ext cx="11379200" cy="5486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508000" y="685801"/>
            <a:ext cx="109728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5002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2438400"/>
          </a:xfrm>
          <a:prstGeom prst="rect">
            <a:avLst/>
          </a:prstGeom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251200" y="5562600"/>
            <a:ext cx="8636000" cy="990600"/>
          </a:xfrm>
          <a:prstGeom prst="rect">
            <a:avLst/>
          </a:prstGeom>
        </p:spPr>
        <p:txBody>
          <a:bodyPr/>
          <a:lstStyle>
            <a:lvl1pPr algn="r">
              <a:buNone/>
              <a:defRPr>
                <a:solidFill>
                  <a:schemeClr val="bg1"/>
                </a:solidFill>
                <a:latin typeface="Lucida Calligraphy" pitchFamily="66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36138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34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9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762000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27460" y="6675227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flipV="1">
            <a:off x="-8237" y="6678406"/>
            <a:ext cx="12227697" cy="27601"/>
          </a:xfrm>
          <a:prstGeom prst="line">
            <a:avLst/>
          </a:prstGeom>
          <a:solidFill>
            <a:schemeClr val="accent1"/>
          </a:solidFill>
          <a:ln w="371475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318919" y="6598094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bg1"/>
                </a:solidFill>
                <a:latin typeface="Book Antiqua" panose="02040602050305030304" pitchFamily="18" charset="0"/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9AC113-6F25-9D47-8F20-2C9E9E8AD64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414616" y="6502379"/>
            <a:ext cx="2540000" cy="337457"/>
          </a:xfrm>
          <a:prstGeom prst="rect">
            <a:avLst/>
          </a:prstGeom>
          <a:noFill/>
        </p:spPr>
      </p:pic>
      <p:sp>
        <p:nvSpPr>
          <p:cNvPr id="15" name="Text Box 57"/>
          <p:cNvSpPr txBox="1">
            <a:spLocks noChangeArrowheads="1"/>
          </p:cNvSpPr>
          <p:nvPr userDrawn="1"/>
        </p:nvSpPr>
        <p:spPr bwMode="auto">
          <a:xfrm>
            <a:off x="-22096" y="6550224"/>
            <a:ext cx="9422853" cy="307777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baseline="0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Throughput Analysis-Basics. </a:t>
            </a:r>
            <a:r>
              <a:rPr lang="en-US" sz="1400" b="1" i="1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A. Asef-Vaziri, Systems &amp; Operations Management.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56" r:id="rId3"/>
    <p:sldLayoutId id="2147483761" r:id="rId4"/>
    <p:sldLayoutId id="2147483762" r:id="rId5"/>
    <p:sldLayoutId id="2147483819" r:id="rId6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8000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9976-7488-4967-A659-4DA87FA0AB07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9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2C82F-F615-45AA-8B9A-E34A0A5FCA12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4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685801"/>
            <a:ext cx="109728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277600" y="6581776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5562600" y="6553201"/>
            <a:ext cx="408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Jul-09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1"/>
            <a:ext cx="568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kern="1200" dirty="0">
                <a:solidFill>
                  <a:srgbClr val="00B05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12192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203200" y="-76200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>
                <a:solidFill>
                  <a:srgbClr val="00B050"/>
                </a:solidFill>
                <a:latin typeface="Impact" pitchFamily="34" charset="0"/>
              </a:rPr>
              <a:t>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412876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277600" y="6581776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206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5562600" y="6553201"/>
            <a:ext cx="408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2060"/>
                </a:solidFill>
              </a:rPr>
              <a:t>Ardavan Asef-Vaziri    Jul-09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1"/>
            <a:ext cx="568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kern="1200" dirty="0">
                <a:solidFill>
                  <a:srgbClr val="00206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0"/>
            <a:ext cx="115527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Practice: </a:t>
            </a:r>
            <a:br>
              <a:rPr lang="en-US" dirty="0"/>
            </a:b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1141412"/>
            <a:ext cx="12192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  <p:sldLayoutId id="2147483769" r:id="rId3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p"/>
        <a:defRPr sz="2800">
          <a:solidFill>
            <a:srgbClr val="00206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685801"/>
            <a:ext cx="109728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277600" y="6581776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5562600" y="6553201"/>
            <a:ext cx="4089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6/4/2009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1"/>
            <a:ext cx="568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Lean Thinking:  1- Introduction 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12192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203200" y="-76200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>
                <a:solidFill>
                  <a:srgbClr val="00B050"/>
                </a:solidFill>
                <a:latin typeface="Impact" pitchFamily="34" charset="0"/>
              </a:rPr>
              <a:t>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rgbClr val="00B05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Dtsh2yVP7rw?feature=oembed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png"/><Relationship Id="rId5" Type="http://schemas.openxmlformats.org/officeDocument/2006/relationships/image" Target="../media/image26.emf"/><Relationship Id="rId4" Type="http://schemas.openxmlformats.org/officeDocument/2006/relationships/package" Target="../embeddings/Microsoft_Excel_Worksheet8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Excel_Worksheet10.xlsx"/><Relationship Id="rId5" Type="http://schemas.openxmlformats.org/officeDocument/2006/relationships/image" Target="../media/image29.emf"/><Relationship Id="rId4" Type="http://schemas.openxmlformats.org/officeDocument/2006/relationships/package" Target="../embeddings/Microsoft_Excel_Worksheet9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Excel_Worksheet11.xls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1.xml"/><Relationship Id="rId11" Type="http://schemas.openxmlformats.org/officeDocument/2006/relationships/image" Target="../media/image11.png"/><Relationship Id="rId5" Type="http://schemas.openxmlformats.org/officeDocument/2006/relationships/image" Target="../media/image7.emf"/><Relationship Id="rId10" Type="http://schemas.openxmlformats.org/officeDocument/2006/relationships/customXml" Target="../ink/ink3.xml"/><Relationship Id="rId4" Type="http://schemas.openxmlformats.org/officeDocument/2006/relationships/package" Target="../embeddings/Microsoft_Excel_Worksheet.xlsx"/><Relationship Id="rId9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1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hyperlink" Target="https://youtu.be/Dtsh2yVP7rw" TargetMode="External"/><Relationship Id="rId3" Type="http://schemas.openxmlformats.org/officeDocument/2006/relationships/package" Target="../embeddings/Microsoft_Excel_Worksheet3.xlsx"/><Relationship Id="rId7" Type="http://schemas.openxmlformats.org/officeDocument/2006/relationships/package" Target="../embeddings/Microsoft_Excel_Worksheet5.xlsx"/><Relationship Id="rId12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emf"/><Relationship Id="rId11" Type="http://schemas.openxmlformats.org/officeDocument/2006/relationships/package" Target="../embeddings/Microsoft_Excel_Worksheet7.xlsx"/><Relationship Id="rId5" Type="http://schemas.openxmlformats.org/officeDocument/2006/relationships/package" Target="../embeddings/Microsoft_Excel_Worksheet4.xlsx"/><Relationship Id="rId10" Type="http://schemas.openxmlformats.org/officeDocument/2006/relationships/image" Target="../media/image24.emf"/><Relationship Id="rId4" Type="http://schemas.openxmlformats.org/officeDocument/2006/relationships/image" Target="../media/image21.emf"/><Relationship Id="rId9" Type="http://schemas.openxmlformats.org/officeDocument/2006/relationships/package" Target="../embeddings/Microsoft_Excel_Worksheet6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8212B47F-A593-45C3-9259-CA051F683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417"/>
            <a:ext cx="12192000" cy="6840583"/>
          </a:xfrm>
        </p:spPr>
        <p:txBody>
          <a:bodyPr anchor="t"/>
          <a:lstStyle/>
          <a:p>
            <a:r>
              <a:rPr lang="en-US" sz="7200" dirty="0"/>
              <a:t>Capacity- Product Mix</a:t>
            </a:r>
            <a:br>
              <a:rPr lang="en-US" sz="7200" dirty="0"/>
            </a:br>
            <a:r>
              <a:rPr lang="en-US" dirty="0"/>
              <a:t>Multi-Product Flow</a:t>
            </a:r>
            <a:br>
              <a:rPr lang="en-US" dirty="0"/>
            </a:br>
            <a:br>
              <a:rPr lang="en-US" sz="10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600" dirty="0">
                <a:latin typeface="Brush Script MT" panose="03060802040406070304" pitchFamily="66" charset="0"/>
                <a:cs typeface="Hadassah Friedlaender" panose="020B0604020202020204" pitchFamily="18" charset="-79"/>
              </a:rPr>
              <a:t>Ardavan Asef-Vaziri</a:t>
            </a:r>
            <a:br>
              <a:rPr lang="en-US" dirty="0"/>
            </a:br>
            <a:endParaRPr lang="en-US" dirty="0"/>
          </a:p>
        </p:txBody>
      </p:sp>
      <p:pic>
        <p:nvPicPr>
          <p:cNvPr id="2" name="Online Media 1" title="ProductMix3P3R">
            <a:hlinkClick r:id="" action="ppaction://media"/>
            <a:extLst>
              <a:ext uri="{FF2B5EF4-FFF2-40B4-BE49-F238E27FC236}">
                <a16:creationId xmlns:a16="http://schemas.microsoft.com/office/drawing/2014/main" id="{DC970F6D-BCD6-49D3-9B20-1FC258080EC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32133" y="1905000"/>
            <a:ext cx="741769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4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D66F04-52CB-48C4-B450-FB1B1EBAF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Products &amp; Three Resources- LP Implementation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A613AE-38EA-40F4-A201-D853F9569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838200"/>
            <a:ext cx="11858625" cy="228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A2A077-13FA-43A6-BE52-2B4F70A8B4C8}"/>
              </a:ext>
            </a:extLst>
          </p:cNvPr>
          <p:cNvSpPr/>
          <p:nvPr/>
        </p:nvSpPr>
        <p:spPr bwMode="auto">
          <a:xfrm>
            <a:off x="428504" y="1295400"/>
            <a:ext cx="11506321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92C2BBA-8732-48B4-B0DC-162ED5C02B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741259"/>
              </p:ext>
            </p:extLst>
          </p:nvPr>
        </p:nvGraphicFramePr>
        <p:xfrm>
          <a:off x="404813" y="1295400"/>
          <a:ext cx="11387137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6" name="Worksheet" r:id="rId4" imgW="8362856" imgH="1295258" progId="Excel.Sheet.12">
                  <p:embed/>
                </p:oleObj>
              </mc:Choice>
              <mc:Fallback>
                <p:oleObj name="Worksheet" r:id="rId4" imgW="8362856" imgH="129525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4813" y="1295400"/>
                        <a:ext cx="11387137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B8CACE14-034B-4C5C-8435-2CEE60EA0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9261" y="2517643"/>
            <a:ext cx="3852739" cy="403555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1C3A89A-FD82-4362-BE52-ABC357E56013}"/>
              </a:ext>
            </a:extLst>
          </p:cNvPr>
          <p:cNvSpPr/>
          <p:nvPr/>
        </p:nvSpPr>
        <p:spPr>
          <a:xfrm>
            <a:off x="103848" y="3531275"/>
            <a:ext cx="1186468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en-US" sz="2400" dirty="0">
                <a:latin typeface="Book Antiqua" pitchFamily="18" charset="0"/>
              </a:rPr>
              <a:t>Product mix is 48, 32, and 0. </a:t>
            </a:r>
          </a:p>
          <a:p>
            <a:pPr marL="0" lvl="1">
              <a:spcAft>
                <a:spcPts val="1200"/>
              </a:spcAft>
            </a:pPr>
            <a:r>
              <a:rPr lang="en-US" sz="2400" dirty="0">
                <a:latin typeface="Book Antiqua" pitchFamily="18" charset="0"/>
              </a:rPr>
              <a:t>Prod-1= 48/(48+32)= 60%</a:t>
            </a:r>
          </a:p>
          <a:p>
            <a:pPr marL="0" lvl="1">
              <a:spcAft>
                <a:spcPts val="1200"/>
              </a:spcAft>
            </a:pPr>
            <a:r>
              <a:rPr lang="en-US" sz="2400" dirty="0">
                <a:latin typeface="Book Antiqua" pitchFamily="18" charset="0"/>
              </a:rPr>
              <a:t>Prod-2=40%</a:t>
            </a:r>
          </a:p>
          <a:p>
            <a:pPr marL="0" lvl="1">
              <a:spcAft>
                <a:spcPts val="1200"/>
              </a:spcAft>
            </a:pPr>
            <a:r>
              <a:rPr lang="en-US" sz="2400" dirty="0">
                <a:latin typeface="Book Antiqua" pitchFamily="18" charset="0"/>
              </a:rPr>
              <a:t>Prod-3=0%</a:t>
            </a:r>
          </a:p>
          <a:p>
            <a:pPr marL="0" lvl="1">
              <a:spcAft>
                <a:spcPts val="1200"/>
              </a:spcAft>
            </a:pPr>
            <a:r>
              <a:rPr lang="en-US" sz="2400" dirty="0">
                <a:latin typeface="Book Antiqua" pitchFamily="18" charset="0"/>
              </a:rPr>
              <a:t>Total Profit = $</a:t>
            </a:r>
            <a:r>
              <a:rPr lang="en-US" sz="2400" b="1" dirty="0">
                <a:solidFill>
                  <a:srgbClr val="00B050"/>
                </a:solidFill>
                <a:latin typeface="Book Antiqua" pitchFamily="18" charset="0"/>
              </a:rPr>
              <a:t>1248</a:t>
            </a:r>
          </a:p>
          <a:p>
            <a:pPr marL="0" lvl="1">
              <a:spcAft>
                <a:spcPts val="1200"/>
              </a:spcAft>
            </a:pPr>
            <a:r>
              <a:rPr lang="en-US" sz="2400" dirty="0">
                <a:latin typeface="Book Antiqua" pitchFamily="18" charset="0"/>
              </a:rPr>
              <a:t>Increase in Profit $1248-$968= $280/day</a:t>
            </a:r>
          </a:p>
        </p:txBody>
      </p:sp>
    </p:spTree>
    <p:extLst>
      <p:ext uri="{BB962C8B-B14F-4D97-AF65-F5344CB8AC3E}">
        <p14:creationId xmlns:p14="http://schemas.microsoft.com/office/powerpoint/2010/main" val="3188688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D66F04-52CB-48C4-B450-FB1B1EBAF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for One Additional Hour Res-1, Res-2, and Res-3.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A613AE-38EA-40F4-A201-D853F9569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838200"/>
            <a:ext cx="11858625" cy="228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A2A077-13FA-43A6-BE52-2B4F70A8B4C8}"/>
              </a:ext>
            </a:extLst>
          </p:cNvPr>
          <p:cNvSpPr/>
          <p:nvPr/>
        </p:nvSpPr>
        <p:spPr bwMode="auto">
          <a:xfrm>
            <a:off x="428504" y="1295400"/>
            <a:ext cx="11506321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92C2BBA-8732-48B4-B0DC-162ED5C02B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249474"/>
              </p:ext>
            </p:extLst>
          </p:nvPr>
        </p:nvGraphicFramePr>
        <p:xfrm>
          <a:off x="404813" y="1295400"/>
          <a:ext cx="11387137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7" name="Worksheet" r:id="rId4" imgW="8362995" imgH="1295400" progId="Excel.Sheet.12">
                  <p:embed/>
                </p:oleObj>
              </mc:Choice>
              <mc:Fallback>
                <p:oleObj name="Worksheet" r:id="rId4" imgW="8362995" imgH="1295400" progId="Excel.Sheet.12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92C2BBA-8732-48B4-B0DC-162ED5C02B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4813" y="1295400"/>
                        <a:ext cx="11387137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A1D5C28-C587-4E52-B059-9ED512DE8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276600"/>
            <a:ext cx="11858625" cy="228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A682F35-7B40-4B67-B68F-5482D101A8E6}"/>
              </a:ext>
            </a:extLst>
          </p:cNvPr>
          <p:cNvSpPr/>
          <p:nvPr/>
        </p:nvSpPr>
        <p:spPr bwMode="auto">
          <a:xfrm>
            <a:off x="428504" y="3733800"/>
            <a:ext cx="11506321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3D6E63D-543A-437F-BA62-77D6E2870D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174196"/>
              </p:ext>
            </p:extLst>
          </p:nvPr>
        </p:nvGraphicFramePr>
        <p:xfrm>
          <a:off x="404813" y="3733800"/>
          <a:ext cx="11387137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8" name="Worksheet" r:id="rId6" imgW="8362995" imgH="1295400" progId="Excel.Sheet.12">
                  <p:embed/>
                </p:oleObj>
              </mc:Choice>
              <mc:Fallback>
                <p:oleObj name="Worksheet" r:id="rId6" imgW="8362995" imgH="1295400" progId="Excel.Sheet.12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92C2BBA-8732-48B4-B0DC-162ED5C02B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4813" y="3733800"/>
                        <a:ext cx="11387137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CCAD08B5-96CB-48DA-808B-9B147F84D51B}"/>
              </a:ext>
            </a:extLst>
          </p:cNvPr>
          <p:cNvSpPr/>
          <p:nvPr/>
        </p:nvSpPr>
        <p:spPr>
          <a:xfrm>
            <a:off x="754" y="5527357"/>
            <a:ext cx="1186468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en-US" sz="2400" dirty="0">
                <a:solidFill>
                  <a:srgbClr val="A80000"/>
                </a:solidFill>
                <a:latin typeface="Book Antiqua" pitchFamily="18" charset="0"/>
              </a:rPr>
              <a:t>Sh-Price-Res-1 = 0/ hour,  Sh-Price-Res-2 = 50/ hour, Sh-Price-Res-3 = 56/ hour</a:t>
            </a:r>
          </a:p>
          <a:p>
            <a:pPr marL="0" lvl="1">
              <a:spcAft>
                <a:spcPts val="1200"/>
              </a:spcAft>
            </a:pPr>
            <a:r>
              <a:rPr lang="en-US" sz="2400" dirty="0">
                <a:latin typeface="Book Antiqua" pitchFamily="18" charset="0"/>
              </a:rPr>
              <a:t>This analysis, however, is valid only for limited ranges.</a:t>
            </a:r>
            <a:endParaRPr lang="en-US" sz="2400" dirty="0">
              <a:solidFill>
                <a:srgbClr val="A8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034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D66F04-52CB-48C4-B450-FB1B1EBAF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for Prod-2 is 30 units- How much Do You Pay to Increase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A613AE-38EA-40F4-A201-D853F9569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838200"/>
            <a:ext cx="11858625" cy="228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A2A077-13FA-43A6-BE52-2B4F70A8B4C8}"/>
              </a:ext>
            </a:extLst>
          </p:cNvPr>
          <p:cNvSpPr/>
          <p:nvPr/>
        </p:nvSpPr>
        <p:spPr bwMode="auto">
          <a:xfrm>
            <a:off x="428504" y="1295400"/>
            <a:ext cx="11506321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92C2BBA-8732-48B4-B0DC-162ED5C02B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095393"/>
              </p:ext>
            </p:extLst>
          </p:nvPr>
        </p:nvGraphicFramePr>
        <p:xfrm>
          <a:off x="404813" y="1295400"/>
          <a:ext cx="11387137" cy="231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8" name="Worksheet" r:id="rId4" imgW="8362995" imgH="1714500" progId="Excel.Sheet.12">
                  <p:embed/>
                </p:oleObj>
              </mc:Choice>
              <mc:Fallback>
                <p:oleObj name="Worksheet" r:id="rId4" imgW="8362995" imgH="1714500" progId="Excel.Sheet.12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92C2BBA-8732-48B4-B0DC-162ED5C02B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4813" y="1295400"/>
                        <a:ext cx="11387137" cy="231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A1C3A89A-FD82-4362-BE52-ABC357E56013}"/>
              </a:ext>
            </a:extLst>
          </p:cNvPr>
          <p:cNvSpPr/>
          <p:nvPr/>
        </p:nvSpPr>
        <p:spPr>
          <a:xfrm>
            <a:off x="0" y="3654724"/>
            <a:ext cx="11864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en-US" sz="2400" dirty="0">
                <a:latin typeface="Book Antiqua" pitchFamily="18" charset="0"/>
              </a:rPr>
              <a:t>If we could have sold 32 units, profit was 1248. The market is limited to 30 units, and the new profit is $1.33 less. Therefore, it worth to spend up to $1.33/2 = $0.66 to increase the sales of product-1 by one unit. </a:t>
            </a:r>
          </a:p>
        </p:txBody>
      </p:sp>
    </p:spTree>
    <p:extLst>
      <p:ext uri="{BB962C8B-B14F-4D97-AF65-F5344CB8AC3E}">
        <p14:creationId xmlns:p14="http://schemas.microsoft.com/office/powerpoint/2010/main" val="754934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AA25A4-B6F4-427D-943A-17C1A5352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0"/>
            <a:ext cx="5462062" cy="57150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You have a set of Legos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8 small bricks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6 large bricks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These are your “raw materials”.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You have to produce tables and chairs out of these Legos. These are your “products”.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How many chairs and how many tables do you produce?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Les assume X1 as the number of chairs and X2 as the number of tables we produce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70539D-C32A-40DA-8BAD-C9BEB9B3D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Lego Production Problem</a:t>
            </a:r>
            <a:endParaRPr lang="en-US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3C1F3ED-424E-4858-AE35-D2911A280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9688" y="941525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Palatino" pitchFamily="18" charset="0"/>
              </a:rPr>
              <a:t>Weekly supply of raw materials</a:t>
            </a:r>
            <a:endParaRPr lang="en-US" altLang="en-US" sz="2000" dirty="0">
              <a:latin typeface="Palatino" pitchFamily="18" charset="0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DEFA4977-0A8A-4F44-9058-F405CAA206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350398"/>
              </p:ext>
            </p:extLst>
          </p:nvPr>
        </p:nvGraphicFramePr>
        <p:xfrm>
          <a:off x="6154167" y="959148"/>
          <a:ext cx="1676400" cy="159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4" name="Document" r:id="rId3" imgW="2172819" imgH="2191670" progId="Word.Document.8">
                  <p:embed/>
                </p:oleObj>
              </mc:Choice>
              <mc:Fallback>
                <p:oleObj name="Document" r:id="rId3" imgW="2172819" imgH="2191670" progId="Word.Document.8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D578DF96-6166-48D5-922A-AFC858E8B0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167" y="959148"/>
                        <a:ext cx="1676400" cy="159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3D69EE7B-6C0C-4E01-95FD-35059C890E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588404"/>
              </p:ext>
            </p:extLst>
          </p:nvPr>
        </p:nvGraphicFramePr>
        <p:xfrm>
          <a:off x="10334533" y="975518"/>
          <a:ext cx="1447800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5" name="Document" r:id="rId5" imgW="1840992" imgH="1612392" progId="Word.Document.8">
                  <p:embed/>
                </p:oleObj>
              </mc:Choice>
              <mc:Fallback>
                <p:oleObj name="Document" r:id="rId5" imgW="1840992" imgH="1612392" progId="Word.Document.8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793E394F-AF2F-4760-92C0-23B12DBFB5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533" y="975518"/>
                        <a:ext cx="1447800" cy="126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>
            <a:extLst>
              <a:ext uri="{FF2B5EF4-FFF2-40B4-BE49-F238E27FC236}">
                <a16:creationId xmlns:a16="http://schemas.microsoft.com/office/drawing/2014/main" id="{67F3CEE0-122E-4B2F-9908-E22F68A0A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214" y="2594243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Palatino" pitchFamily="18" charset="0"/>
              </a:rPr>
              <a:t>6 Large Bricks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A273CF4-FB3E-41AF-89A0-FD0534D34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3234" y="2188215"/>
            <a:ext cx="213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Palatino" pitchFamily="18" charset="0"/>
              </a:rPr>
              <a:t>8 Small Bricks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E54A125B-187A-4709-B681-406A71C73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0595" y="3294309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Palatino" pitchFamily="18" charset="0"/>
              </a:rPr>
              <a:t>Products</a:t>
            </a:r>
            <a:endParaRPr lang="en-US" altLang="en-US" sz="2000" dirty="0">
              <a:latin typeface="Palatino" pitchFamily="18" charset="0"/>
            </a:endParaRPr>
          </a:p>
        </p:txBody>
      </p:sp>
      <p:graphicFrame>
        <p:nvGraphicFramePr>
          <p:cNvPr id="10" name="Object 8">
            <a:extLst>
              <a:ext uri="{FF2B5EF4-FFF2-40B4-BE49-F238E27FC236}">
                <a16:creationId xmlns:a16="http://schemas.microsoft.com/office/drawing/2014/main" id="{BAD207B8-58A4-4FE2-BDD8-79A84688D1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720312"/>
              </p:ext>
            </p:extLst>
          </p:nvPr>
        </p:nvGraphicFramePr>
        <p:xfrm>
          <a:off x="9677400" y="3182846"/>
          <a:ext cx="1905000" cy="171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6" name="Document" r:id="rId7" imgW="2807208" imgH="2526792" progId="Word.Document.8">
                  <p:embed/>
                </p:oleObj>
              </mc:Choice>
              <mc:Fallback>
                <p:oleObj name="Document" r:id="rId7" imgW="2807208" imgH="2526792" progId="Word.Document.8">
                  <p:embed/>
                  <p:pic>
                    <p:nvPicPr>
                      <p:cNvPr id="10" name="Object 8">
                        <a:extLst>
                          <a:ext uri="{FF2B5EF4-FFF2-40B4-BE49-F238E27FC236}">
                            <a16:creationId xmlns:a16="http://schemas.microsoft.com/office/drawing/2014/main" id="{4242A094-B063-48FD-8D55-77CD23688B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7400" y="3182846"/>
                        <a:ext cx="1905000" cy="171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>
            <a:extLst>
              <a:ext uri="{FF2B5EF4-FFF2-40B4-BE49-F238E27FC236}">
                <a16:creationId xmlns:a16="http://schemas.microsoft.com/office/drawing/2014/main" id="{76B5134F-F888-41E6-AA00-6B2E7EF733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993810"/>
              </p:ext>
            </p:extLst>
          </p:nvPr>
        </p:nvGraphicFramePr>
        <p:xfrm>
          <a:off x="6601432" y="3420727"/>
          <a:ext cx="1279525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7" name="Document" r:id="rId9" imgW="1892808" imgH="2462784" progId="Word.Document.8">
                  <p:embed/>
                </p:oleObj>
              </mc:Choice>
              <mc:Fallback>
                <p:oleObj name="Document" r:id="rId9" imgW="1892808" imgH="2462784" progId="Word.Document.8">
                  <p:embed/>
                  <p:pic>
                    <p:nvPicPr>
                      <p:cNvPr id="11" name="Object 9">
                        <a:extLst>
                          <a:ext uri="{FF2B5EF4-FFF2-40B4-BE49-F238E27FC236}">
                            <a16:creationId xmlns:a16="http://schemas.microsoft.com/office/drawing/2014/main" id="{3677D1E3-57EA-423C-A81D-EF00549EA2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1432" y="3420727"/>
                        <a:ext cx="1279525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0">
            <a:extLst>
              <a:ext uri="{FF2B5EF4-FFF2-40B4-BE49-F238E27FC236}">
                <a16:creationId xmlns:a16="http://schemas.microsoft.com/office/drawing/2014/main" id="{C913FE69-1DB2-4D73-B139-9661BF19A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062" y="4786940"/>
            <a:ext cx="2971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Palatino" pitchFamily="18" charset="0"/>
              </a:rPr>
              <a:t>Chair 	</a:t>
            </a:r>
            <a:endParaRPr lang="en-US" altLang="en-US" sz="2000" b="1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Profit = 15 cents per Chair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9CD28500-91EF-4F2D-BD10-B12522B68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6087" y="4786940"/>
            <a:ext cx="2971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Palatino" pitchFamily="18" charset="0"/>
              </a:rPr>
              <a:t>Table	</a:t>
            </a:r>
            <a:endParaRPr lang="en-US" altLang="en-US" sz="2000" b="1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Profit = 20 cents per Table	</a:t>
            </a:r>
          </a:p>
        </p:txBody>
      </p:sp>
    </p:spTree>
    <p:extLst>
      <p:ext uri="{BB962C8B-B14F-4D97-AF65-F5344CB8AC3E}">
        <p14:creationId xmlns:p14="http://schemas.microsoft.com/office/powerpoint/2010/main" val="177286103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3A0CC8-6720-4ECF-825F-68BB57023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Formulation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14D950F-A87D-4202-BE8F-2CD6B71E1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92183"/>
            <a:ext cx="58674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X1 is the number of Chairs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X2 is the number of Tables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Large brick constraint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X1+2X2 </a:t>
            </a:r>
            <a:r>
              <a:rPr lang="en-US" altLang="en-US" sz="2400" dirty="0">
                <a:latin typeface="Book Antiqua" panose="02040602050305030304" pitchFamily="18" charset="0"/>
                <a:sym typeface="Symbol" panose="05050102010706020507" pitchFamily="18" charset="2"/>
              </a:rPr>
              <a:t></a:t>
            </a:r>
            <a:r>
              <a:rPr lang="en-US" altLang="en-US" sz="2400" dirty="0">
                <a:latin typeface="Book Antiqua" panose="02040602050305030304" pitchFamily="18" charset="0"/>
              </a:rPr>
              <a:t> 6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Small  brick constraint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2X1+2X2 </a:t>
            </a:r>
            <a:r>
              <a:rPr lang="en-US" altLang="en-US" sz="2400" dirty="0">
                <a:latin typeface="Book Antiqua" panose="02040602050305030304" pitchFamily="18" charset="0"/>
                <a:sym typeface="Symbol" panose="05050102010706020507" pitchFamily="18" charset="2"/>
              </a:rPr>
              <a:t></a:t>
            </a:r>
            <a:r>
              <a:rPr lang="en-US" altLang="en-US" sz="2400" dirty="0">
                <a:latin typeface="Book Antiqua" panose="02040602050305030304" pitchFamily="18" charset="0"/>
              </a:rPr>
              <a:t> 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Objective function is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Maximize 15X1+20 X2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X1 </a:t>
            </a:r>
            <a:r>
              <a:rPr lang="en-US" altLang="en-US" sz="2400" dirty="0">
                <a:latin typeface="Book Antiqua" panose="02040602050305030304" pitchFamily="18" charset="0"/>
                <a:cs typeface="Times New Roman" panose="02020603050405020304" pitchFamily="18" charset="0"/>
              </a:rPr>
              <a:t>≥ </a:t>
            </a:r>
            <a:r>
              <a:rPr lang="en-US" altLang="en-US" sz="2400" dirty="0">
                <a:latin typeface="Book Antiqua" panose="02040602050305030304" pitchFamily="18" charset="0"/>
              </a:rPr>
              <a:t>0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X2 ≥ 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F1F7FA-AE33-4EA5-A741-93BD67AB2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219" y="3525715"/>
            <a:ext cx="8077200" cy="295128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008EC64-4FC1-49D6-ACC1-EEC3D6C5E85B}"/>
              </a:ext>
            </a:extLst>
          </p:cNvPr>
          <p:cNvSpPr/>
          <p:nvPr/>
        </p:nvSpPr>
        <p:spPr bwMode="auto">
          <a:xfrm>
            <a:off x="4419600" y="3974743"/>
            <a:ext cx="7527917" cy="24327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8FF3BD9-5C9E-46FD-9EBE-F043C1ABB4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378342"/>
              </p:ext>
            </p:extLst>
          </p:nvPr>
        </p:nvGraphicFramePr>
        <p:xfrm>
          <a:off x="4383567" y="3955228"/>
          <a:ext cx="7643852" cy="2092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6" name="Worksheet" r:id="rId4" imgW="3905373" imgH="1085696" progId="Excel.Sheet.12">
                  <p:embed/>
                </p:oleObj>
              </mc:Choice>
              <mc:Fallback>
                <p:oleObj name="Worksheet" r:id="rId4" imgW="3905373" imgH="1085696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D52762B-628C-477F-AE7E-1AA34A7A1F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83567" y="3955228"/>
                        <a:ext cx="7643852" cy="2092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27F1090-DA0F-48CC-B1B2-B70A7DD5D2FC}"/>
                  </a:ext>
                </a:extLst>
              </p14:cNvPr>
              <p14:cNvContentPartPr/>
              <p14:nvPr/>
            </p14:nvContentPartPr>
            <p14:xfrm>
              <a:off x="7516080" y="3877751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27F1090-DA0F-48CC-B1B2-B70A7DD5D2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07440" y="386875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06B4806-12A2-42A5-8496-DA1D1A84B1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6200" y="955169"/>
            <a:ext cx="3729282" cy="25319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CFE1B7A-5C21-451C-9580-1D12AE8B02CA}"/>
                  </a:ext>
                </a:extLst>
              </p14:cNvPr>
              <p14:cNvContentPartPr/>
              <p14:nvPr/>
            </p14:nvContentPartPr>
            <p14:xfrm>
              <a:off x="10893475" y="2496891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CFE1B7A-5C21-451C-9580-1D12AE8B02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84835" y="248789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A60BF65-22C7-4F32-B168-CC79A19D2A33}"/>
                  </a:ext>
                </a:extLst>
              </p14:cNvPr>
              <p14:cNvContentPartPr/>
              <p14:nvPr/>
            </p14:nvContentPartPr>
            <p14:xfrm>
              <a:off x="9023400" y="501012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A60BF65-22C7-4F32-B168-CC79A19D2A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14040" y="50007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6385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DBA6AA-A6AD-454F-89D2-701B9F575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Door and Window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F78EE4C2-F954-4465-B8A5-FDB3734CC06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762000"/>
            <a:ext cx="6019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  <a:cs typeface="Arial" panose="020B0604020202020204" pitchFamily="34" charset="0"/>
              </a:rPr>
              <a:t>Two products (Product1 and Product2) and three resources (Resource1, </a:t>
            </a:r>
            <a:r>
              <a:rPr lang="en-US" altLang="en-US" sz="2400" dirty="0">
                <a:latin typeface="Book Antiqua" panose="02040602050305030304" pitchFamily="18" charset="0"/>
              </a:rPr>
              <a:t>Resource2, Resource3). 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Contribution Margin of product 1 and Product2 are $300 and $500, respectively.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Product1 needs 1 hour of Resource1, nothing of Resource2, and 3 hours of resource3. Product2 needs nothing from Resource1, 2 hours of Resource2, and 2 hours of resource3.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Available hours of resources 1, 2, 3 are 4, 12, 18, respectively.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Formulate the Problem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Solve the problem using solver in excel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altLang="en-US" sz="2400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3E65BC-CEC1-4F8E-B6C0-E19FB513579F}"/>
              </a:ext>
            </a:extLst>
          </p:cNvPr>
          <p:cNvGrpSpPr/>
          <p:nvPr/>
        </p:nvGrpSpPr>
        <p:grpSpPr>
          <a:xfrm>
            <a:off x="5791200" y="1066800"/>
            <a:ext cx="6323012" cy="3429000"/>
            <a:chOff x="1830388" y="260350"/>
            <a:chExt cx="8837612" cy="4905376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AB281816-8FE8-4980-9D62-B451EFD0BF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388" y="260350"/>
              <a:ext cx="8837612" cy="453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67E00E79-BE3E-44A3-ACC5-767E145A64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8275" y="2960689"/>
              <a:ext cx="2286000" cy="162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>
              <a:extLst>
                <a:ext uri="{FF2B5EF4-FFF2-40B4-BE49-F238E27FC236}">
                  <a16:creationId xmlns:a16="http://schemas.microsoft.com/office/drawing/2014/main" id="{A3B5FB8E-1944-4429-9EC8-F226CBEF92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3536951"/>
              <a:ext cx="2286000" cy="162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DC02097-B37B-48E6-A53C-934011C4A7E6}"/>
              </a:ext>
            </a:extLst>
          </p:cNvPr>
          <p:cNvGrpSpPr/>
          <p:nvPr/>
        </p:nvGrpSpPr>
        <p:grpSpPr>
          <a:xfrm>
            <a:off x="5968637" y="4570041"/>
            <a:ext cx="6019800" cy="1054002"/>
            <a:chOff x="1524001" y="5235576"/>
            <a:chExt cx="9143999" cy="1622425"/>
          </a:xfrm>
        </p:grpSpPr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E7826162-944A-41AE-B778-5C5E23340E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8538" y="5235576"/>
              <a:ext cx="4589462" cy="162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941684BA-FD4E-4A83-8F31-36C408B671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578" y="5246688"/>
              <a:ext cx="2879725" cy="161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88373E5C-C450-47D7-AE73-3BEC725D7D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1" y="5265738"/>
              <a:ext cx="1558925" cy="159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130528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BBE2C0-5131-4D7E-BC02-F1CEDB131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Formulation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4B4C3EBF-35E2-45EE-90E0-A45C6C5CF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" y="914400"/>
            <a:ext cx="278153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" panose="02020603050405020304" pitchFamily="18" charset="0"/>
              </a:rPr>
              <a:t>Objective Function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CC0066"/>
                </a:solidFill>
                <a:latin typeface="Times" panose="02020603050405020304" pitchFamily="18" charset="0"/>
              </a:rPr>
              <a:t>Z = 300X1 +500X2</a:t>
            </a:r>
            <a:endParaRPr lang="en-US" altLang="en-US" sz="2400" i="1" baseline="-25000" dirty="0">
              <a:solidFill>
                <a:srgbClr val="CC0066"/>
              </a:solidFill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" panose="02020603050405020304" pitchFamily="18" charset="0"/>
              </a:rPr>
              <a:t>Constraints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00B0F0"/>
                </a:solidFill>
                <a:latin typeface="Times" panose="02020603050405020304" pitchFamily="18" charset="0"/>
              </a:rPr>
              <a:t>Resource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00B0F0"/>
                </a:solidFill>
                <a:latin typeface="Times" panose="02020603050405020304" pitchFamily="18" charset="0"/>
              </a:rPr>
              <a:t>X1                </a:t>
            </a:r>
            <a:r>
              <a:rPr lang="en-US" altLang="en-US" sz="2400" b="1" i="1" dirty="0">
                <a:solidFill>
                  <a:srgbClr val="00B0F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en-US" sz="2400" b="1" i="1" dirty="0">
                <a:solidFill>
                  <a:srgbClr val="00B0F0"/>
                </a:solidFill>
                <a:latin typeface="Times" panose="02020603050405020304" pitchFamily="18" charset="0"/>
              </a:rPr>
              <a:t> 4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9900"/>
                </a:solidFill>
                <a:latin typeface="Times" panose="02020603050405020304" pitchFamily="18" charset="0"/>
              </a:rPr>
              <a:t>Resource 2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9900"/>
                </a:solidFill>
                <a:latin typeface="Times" panose="02020603050405020304" pitchFamily="18" charset="0"/>
              </a:rPr>
              <a:t>             2X2</a:t>
            </a:r>
            <a:r>
              <a:rPr lang="en-US" altLang="en-US" sz="2400" b="1" i="1" baseline="-25000" dirty="0">
                <a:solidFill>
                  <a:srgbClr val="FF9900"/>
                </a:solidFill>
                <a:latin typeface="Times" panose="02020603050405020304" pitchFamily="18" charset="0"/>
              </a:rPr>
              <a:t>  </a:t>
            </a:r>
            <a:r>
              <a:rPr lang="en-US" altLang="en-US" sz="2400" b="1" i="1" dirty="0">
                <a:solidFill>
                  <a:srgbClr val="FF99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en-US" sz="2400" b="1" i="1" dirty="0">
                <a:solidFill>
                  <a:srgbClr val="FF9900"/>
                </a:solidFill>
                <a:latin typeface="Times" panose="02020603050405020304" pitchFamily="18" charset="0"/>
              </a:rPr>
              <a:t>  12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00B05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Resource 3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00B050"/>
                </a:solidFill>
                <a:latin typeface="Times" panose="02020603050405020304" pitchFamily="18" charset="0"/>
              </a:rPr>
              <a:t>3X1+ 2X2 </a:t>
            </a:r>
            <a:r>
              <a:rPr lang="en-US" altLang="en-US" sz="2400" b="1" i="1" dirty="0">
                <a:solidFill>
                  <a:srgbClr val="00B05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en-US" sz="2400" b="1" i="1" dirty="0">
                <a:solidFill>
                  <a:srgbClr val="00B050"/>
                </a:solidFill>
                <a:latin typeface="Times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B05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 18</a:t>
            </a:r>
            <a:endParaRPr lang="en-US" altLang="en-US" sz="2400" b="1" i="1" dirty="0">
              <a:solidFill>
                <a:srgbClr val="00B050"/>
              </a:solidFill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Times" panose="02020603050405020304" pitchFamily="18" charset="0"/>
              </a:rPr>
              <a:t>Nonnegativity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Times" panose="02020603050405020304" pitchFamily="18" charset="0"/>
                <a:sym typeface="Symbol" panose="05050102010706020507" pitchFamily="18" charset="2"/>
              </a:rPr>
              <a:t>X1</a:t>
            </a:r>
            <a:r>
              <a:rPr lang="en-US" altLang="en-US" sz="2400" b="1" i="1" dirty="0">
                <a:latin typeface="Times" panose="02020603050405020304" pitchFamily="18" charset="0"/>
              </a:rPr>
              <a:t> 0, X2</a:t>
            </a:r>
            <a:r>
              <a:rPr lang="en-US" altLang="en-US" sz="2400" b="1" i="1" dirty="0">
                <a:latin typeface="Times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altLang="en-US" sz="2400" b="1" i="1" dirty="0">
                <a:latin typeface="Times" panose="02020603050405020304" pitchFamily="18" charset="0"/>
              </a:rPr>
              <a:t> 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8CD9D6-EA06-4B1D-B988-B2EBB7B77332}"/>
              </a:ext>
            </a:extLst>
          </p:cNvPr>
          <p:cNvGrpSpPr/>
          <p:nvPr/>
        </p:nvGrpSpPr>
        <p:grpSpPr>
          <a:xfrm>
            <a:off x="3810000" y="3124200"/>
            <a:ext cx="8249194" cy="3328289"/>
            <a:chOff x="3519371" y="1344967"/>
            <a:chExt cx="8249194" cy="332828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1A4EB81-4396-49B9-93C5-D9B27F0C5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9371" y="1344967"/>
              <a:ext cx="8249194" cy="332828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275ECDA-E351-422D-AA40-69471FB9DB44}"/>
                </a:ext>
              </a:extLst>
            </p:cNvPr>
            <p:cNvSpPr/>
            <p:nvPr/>
          </p:nvSpPr>
          <p:spPr bwMode="auto">
            <a:xfrm>
              <a:off x="4038600" y="1889364"/>
              <a:ext cx="7719249" cy="278389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Verdana" pitchFamily="-112" charset="0"/>
              </a:endParaRPr>
            </a:p>
          </p:txBody>
        </p:sp>
      </p:grp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9F29784-0318-4078-8857-F7521A8724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659599"/>
              </p:ext>
            </p:extLst>
          </p:nvPr>
        </p:nvGraphicFramePr>
        <p:xfrm>
          <a:off x="4313354" y="3668358"/>
          <a:ext cx="7331075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7" name="Worksheet" r:id="rId4" imgW="3667282" imgH="1295400" progId="Excel.Sheet.12">
                  <p:embed/>
                </p:oleObj>
              </mc:Choice>
              <mc:Fallback>
                <p:oleObj name="Worksheet" r:id="rId4" imgW="3667282" imgH="1295400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D7DEE90-82DC-4FE4-965E-CD34815313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3354" y="3668358"/>
                        <a:ext cx="7331075" cy="2562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A71FCA1-D253-4BFA-8DFF-3F0CF05564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820017"/>
            <a:ext cx="3124200" cy="2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80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60762C-8481-4892-83DA-47CC459C0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Solver Optimal Solution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D7DEE90-82DC-4FE4-965E-CD34815313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066346"/>
              </p:ext>
            </p:extLst>
          </p:nvPr>
        </p:nvGraphicFramePr>
        <p:xfrm>
          <a:off x="304800" y="952500"/>
          <a:ext cx="8844243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0" name="Worksheet" r:id="rId3" imgW="3667282" imgH="1295400" progId="Excel.Sheet.12">
                  <p:embed/>
                </p:oleObj>
              </mc:Choice>
              <mc:Fallback>
                <p:oleObj name="Worksheet" r:id="rId3" imgW="3667282" imgH="1295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952500"/>
                        <a:ext cx="8844243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">
            <a:extLst>
              <a:ext uri="{FF2B5EF4-FFF2-40B4-BE49-F238E27FC236}">
                <a16:creationId xmlns:a16="http://schemas.microsoft.com/office/drawing/2014/main" id="{8878E59F-86BE-498C-8EB1-FB0F5B837260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52400" y="4267200"/>
            <a:ext cx="12039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  <a:cs typeface="Arial" panose="020B0604020202020204" pitchFamily="34" charset="0"/>
              </a:rPr>
              <a:t>We can increase capacity of Sta-1 from 4 to 5 hours at a cost of $55. What is your decision?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  <a:cs typeface="Arial" panose="020B0604020202020204" pitchFamily="34" charset="0"/>
              </a:rPr>
              <a:t>We can increase either the capacity of  Sta-2 from 12 to 13 hours,  or the capacity of  Sta-3 form 18 to 19 hours at a cost of $110. What is your decision?  </a:t>
            </a:r>
          </a:p>
        </p:txBody>
      </p:sp>
    </p:spTree>
    <p:extLst>
      <p:ext uri="{BB962C8B-B14F-4D97-AF65-F5344CB8AC3E}">
        <p14:creationId xmlns:p14="http://schemas.microsoft.com/office/powerpoint/2010/main" val="75070645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E9D679-2779-4952-8B60-EE73D2909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Infeasible, Feasible, Optimal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03C0C224-B5A7-4622-AC7C-F129E1FC3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90303"/>
            <a:ext cx="878522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dirty="0">
                <a:latin typeface="Book Antiqua" panose="02040602050305030304" pitchFamily="18" charset="0"/>
              </a:rPr>
              <a:t>Given the following problem</a:t>
            </a:r>
          </a:p>
          <a:p>
            <a:pPr lvl="1"/>
            <a:endParaRPr lang="en-US" altLang="en-US" dirty="0">
              <a:latin typeface="Book Antiqua" panose="02040602050305030304" pitchFamily="18" charset="0"/>
            </a:endParaRPr>
          </a:p>
          <a:p>
            <a:pPr lvl="1"/>
            <a:r>
              <a:rPr lang="en-US" altLang="en-US" dirty="0">
                <a:latin typeface="Book Antiqua" panose="02040602050305030304" pitchFamily="18" charset="0"/>
              </a:rPr>
              <a:t>Maximize Z = 3x1 + 5x2 </a:t>
            </a:r>
          </a:p>
          <a:p>
            <a:pPr lvl="1"/>
            <a:r>
              <a:rPr lang="en-US" altLang="en-US" dirty="0">
                <a:latin typeface="Book Antiqua" panose="02040602050305030304" pitchFamily="18" charset="0"/>
              </a:rPr>
              <a:t>Subject to: the following constraints</a:t>
            </a:r>
          </a:p>
          <a:p>
            <a:pPr lvl="1"/>
            <a:r>
              <a:rPr lang="en-US" altLang="en-US" dirty="0">
                <a:latin typeface="Book Antiqua" panose="02040602050305030304" pitchFamily="18" charset="0"/>
              </a:rPr>
              <a:t>		</a:t>
            </a:r>
          </a:p>
          <a:p>
            <a:pPr lvl="3"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dirty="0">
                <a:latin typeface="Book Antiqua" panose="02040602050305030304" pitchFamily="18" charset="0"/>
              </a:rPr>
              <a:t>    x1         ≤ 4</a:t>
            </a:r>
          </a:p>
          <a:p>
            <a:pPr lvl="3"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dirty="0">
                <a:latin typeface="Book Antiqua" panose="02040602050305030304" pitchFamily="18" charset="0"/>
              </a:rPr>
              <a:t>          2x2 ≤ 12</a:t>
            </a:r>
          </a:p>
          <a:p>
            <a:pPr lvl="3"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dirty="0">
                <a:latin typeface="Book Antiqua" panose="02040602050305030304" pitchFamily="18" charset="0"/>
              </a:rPr>
              <a:t>3x1 + 2x2 ≤ 18 </a:t>
            </a:r>
          </a:p>
          <a:p>
            <a:r>
              <a:rPr lang="en-US" altLang="en-US" dirty="0">
                <a:latin typeface="Book Antiqua" panose="02040602050305030304" pitchFamily="18" charset="0"/>
              </a:rPr>
              <a:t>x1, x2 ≥ 0</a:t>
            </a:r>
          </a:p>
          <a:p>
            <a:r>
              <a:rPr lang="en-US" altLang="en-US" dirty="0">
                <a:latin typeface="Book Antiqua" panose="02040602050305030304" pitchFamily="18" charset="0"/>
              </a:rPr>
              <a:t>What combination of x1 and x2 could be the optimal solution? </a:t>
            </a:r>
          </a:p>
          <a:p>
            <a:pPr lvl="2"/>
            <a:r>
              <a:rPr lang="en-US" altLang="en-US" dirty="0">
                <a:latin typeface="Book Antiqua" panose="02040602050305030304" pitchFamily="18" charset="0"/>
              </a:rPr>
              <a:t>A)	x1 = 4, x2 = 4 </a:t>
            </a:r>
          </a:p>
          <a:p>
            <a:pPr lvl="2"/>
            <a:r>
              <a:rPr lang="en-US" altLang="en-US" dirty="0">
                <a:latin typeface="Book Antiqua" panose="02040602050305030304" pitchFamily="18" charset="0"/>
              </a:rPr>
              <a:t>B)	x1 = -3, x2 = 6 </a:t>
            </a:r>
          </a:p>
          <a:p>
            <a:pPr lvl="2"/>
            <a:r>
              <a:rPr lang="en-US" altLang="en-US" dirty="0">
                <a:latin typeface="Book Antiqua" panose="02040602050305030304" pitchFamily="18" charset="0"/>
              </a:rPr>
              <a:t>C)	x1 = 3, x2 = 4 </a:t>
            </a:r>
          </a:p>
          <a:p>
            <a:pPr lvl="2"/>
            <a:r>
              <a:rPr lang="en-US" altLang="en-US" dirty="0">
                <a:latin typeface="Book Antiqua" panose="02040602050305030304" pitchFamily="18" charset="0"/>
              </a:rPr>
              <a:t>D)	x1 = 0, x2 = 7 </a:t>
            </a:r>
          </a:p>
          <a:p>
            <a:pPr lvl="2"/>
            <a:r>
              <a:rPr lang="en-US" altLang="en-US" dirty="0">
                <a:latin typeface="Book Antiqua" panose="02040602050305030304" pitchFamily="18" charset="0"/>
              </a:rPr>
              <a:t>E)	x1 = 2, x2 = 6 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81C42A70-F958-4F43-BFE0-F0C6716E4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365" y="888798"/>
            <a:ext cx="4506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Infeasible; Violates Constraint 3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0C46E7C2-A2AB-426E-B86B-404B3895E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959" y="1378766"/>
            <a:ext cx="47387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Infeasible; Violates nonnegativity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B54F5861-BD2C-42B5-83D1-784B520A0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357" y="1854219"/>
            <a:ext cx="41504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Feasible; z = 3×3+ 5×4  = 29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7BB51D96-51D6-4024-9490-B9A9FDF1E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3700" y="2286791"/>
            <a:ext cx="4506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Infeasible; Violates Constraint 2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D7ECE807-4445-4B2D-8012-1EC1E3B6B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743200"/>
            <a:ext cx="45005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Feasible; z = 3×2+ 5×6  = 36 and Optimal</a:t>
            </a:r>
          </a:p>
        </p:txBody>
      </p:sp>
    </p:spTree>
    <p:extLst>
      <p:ext uri="{BB962C8B-B14F-4D97-AF65-F5344CB8AC3E}">
        <p14:creationId xmlns:p14="http://schemas.microsoft.com/office/powerpoint/2010/main" val="3205352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DCEA5B-C03F-4483-8123-945553C90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0"/>
            <a:ext cx="12192000" cy="5715001"/>
          </a:xfrm>
        </p:spPr>
        <p:txBody>
          <a:bodyPr/>
          <a:lstStyle/>
          <a:p>
            <a:pPr marL="0" lvl="1" indent="0" eaLnBrk="0" hangingPunc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400" kern="1200" dirty="0">
                <a:latin typeface="Book Antiqua" pitchFamily="18" charset="0"/>
                <a:ea typeface="ＭＳ Ｐゴシック" charset="-128"/>
                <a:cs typeface="+mn-cs"/>
              </a:rPr>
              <a:t>Three Products (Prod-1, Prod-2, and Prod-3) go through three resource pools (Res-1, Res-2, Res-3). </a:t>
            </a:r>
          </a:p>
          <a:p>
            <a:pPr marL="0" lvl="1" indent="0" eaLnBrk="0" hangingPunc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400" kern="1200" dirty="0">
                <a:latin typeface="Book Antiqua" pitchFamily="18" charset="0"/>
                <a:ea typeface="ＭＳ Ｐゴシック" charset="-128"/>
                <a:cs typeface="+mn-cs"/>
              </a:rPr>
              <a:t>Currently the product mix is Prod-1: 20%, </a:t>
            </a:r>
            <a:r>
              <a:rPr lang="en-US" sz="2400" kern="1200" dirty="0">
                <a:latin typeface="Book Antiqua" pitchFamily="18" charset="0"/>
                <a:ea typeface="ＭＳ Ｐゴシック" charset="-128"/>
              </a:rPr>
              <a:t>Prod-2: 30%, and Prod-3: 50%. </a:t>
            </a:r>
          </a:p>
          <a:p>
            <a:pPr marL="0" lvl="1" indent="0" eaLnBrk="0" hangingPunc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400" kern="1200" dirty="0">
                <a:latin typeface="Book Antiqua" pitchFamily="18" charset="0"/>
                <a:ea typeface="ＭＳ Ｐゴシック" charset="-128"/>
              </a:rPr>
              <a:t>The profit margins are Prod-1=$10, Prod-2=$24, and Prod-3=$30.</a:t>
            </a:r>
          </a:p>
          <a:p>
            <a:pPr marL="0" lvl="1" indent="0" eaLnBrk="0" hangingPunc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400" kern="1200" dirty="0">
                <a:latin typeface="Book Antiqua" pitchFamily="18" charset="0"/>
                <a:ea typeface="ＭＳ Ｐゴシック" charset="-128"/>
              </a:rPr>
              <a:t>There are 3 resource units in the first resource pool, 2 resource units in the second resource pool, and 1  resource in the third resource pool. Each resource unit has 480 minutes per day. </a:t>
            </a:r>
          </a:p>
          <a:p>
            <a:pPr marL="0" lvl="1" indent="0" eaLnBrk="0" hangingPunc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400" kern="1200" dirty="0">
                <a:latin typeface="Book Antiqua" pitchFamily="18" charset="0"/>
                <a:ea typeface="ＭＳ Ｐゴシック" charset="-128"/>
              </a:rPr>
              <a:t>Where is the bottleneck?</a:t>
            </a:r>
          </a:p>
          <a:p>
            <a:pPr marL="0" lvl="1" indent="0" eaLnBrk="0" hangingPunc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400" kern="1200" dirty="0">
                <a:latin typeface="Book Antiqua" pitchFamily="18" charset="0"/>
                <a:ea typeface="ＭＳ Ｐゴシック" charset="-128"/>
              </a:rPr>
              <a:t>Compute the capacity in term of the aggregate product.</a:t>
            </a:r>
          </a:p>
          <a:p>
            <a:pPr marL="0" lvl="1" indent="0" eaLnBrk="0" hangingPunc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400" kern="1200" dirty="0">
                <a:latin typeface="Book Antiqua" pitchFamily="18" charset="0"/>
                <a:ea typeface="ＭＳ Ｐゴシック" charset="-128"/>
              </a:rPr>
              <a:t>Compute the optimal product mix.</a:t>
            </a:r>
          </a:p>
          <a:p>
            <a:pPr marL="0" lvl="1" indent="0" eaLnBrk="0" hangingPunc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400" kern="1200" dirty="0">
                <a:latin typeface="Book Antiqua" pitchFamily="18" charset="0"/>
                <a:ea typeface="ＭＳ Ｐゴシック" charset="-128"/>
              </a:rPr>
              <a:t>Compute the total net profit.</a:t>
            </a:r>
          </a:p>
          <a:p>
            <a:pPr marL="0" lvl="1" indent="0" eaLnBrk="0" hangingPunc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400" kern="1200" dirty="0">
                <a:latin typeface="Book Antiqua" pitchFamily="18" charset="0"/>
                <a:ea typeface="ＭＳ Ｐゴシック" charset="-128"/>
              </a:rPr>
              <a:t>The time required by each product at each resource pool in minute is given below.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905247-8354-4A80-AF02-F79CD7B68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Mix: Three Products &amp; Three Resources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16C22235-A170-4BBF-B93E-F20F3FCB8C72}"/>
              </a:ext>
            </a:extLst>
          </p:cNvPr>
          <p:cNvSpPr txBox="1">
            <a:spLocks/>
          </p:cNvSpPr>
          <p:nvPr/>
        </p:nvSpPr>
        <p:spPr>
          <a:xfrm>
            <a:off x="73891" y="5554597"/>
            <a:ext cx="12192000" cy="3048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MS Reference Sans Serif" pitchFamily="34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lvl="1" indent="0" eaLnBrk="0" hangingPunct="0">
              <a:spcBef>
                <a:spcPct val="0"/>
              </a:spcBef>
              <a:spcAft>
                <a:spcPts val="1200"/>
              </a:spcAft>
              <a:buFont typeface="Wingdings" pitchFamily="2" charset="2"/>
              <a:buNone/>
            </a:pPr>
            <a:endParaRPr lang="en-US" sz="2400" kern="1200" dirty="0">
              <a:latin typeface="Book Antiqua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450879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D66F04-52CB-48C4-B450-FB1B1EBAF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Products &amp; Three Resources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4B49F-F866-449B-9502-168DD9510F44}"/>
              </a:ext>
            </a:extLst>
          </p:cNvPr>
          <p:cNvSpPr/>
          <p:nvPr/>
        </p:nvSpPr>
        <p:spPr>
          <a:xfrm>
            <a:off x="3848374" y="3451078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=40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4524F1F-E9A9-452A-8F06-EA010B26BE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720169"/>
              </p:ext>
            </p:extLst>
          </p:nvPr>
        </p:nvGraphicFramePr>
        <p:xfrm>
          <a:off x="228598" y="891041"/>
          <a:ext cx="3572277" cy="2080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4" name="Worksheet" r:id="rId3" imgW="1847626" imgH="1076597" progId="Excel.Sheet.12">
                  <p:embed/>
                </p:oleObj>
              </mc:Choice>
              <mc:Fallback>
                <p:oleObj name="Worksheet" r:id="rId3" imgW="1847626" imgH="10765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598" y="891041"/>
                        <a:ext cx="3572277" cy="2080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22C30BB-C1AD-4524-9E0D-59B9B5B250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407616"/>
              </p:ext>
            </p:extLst>
          </p:nvPr>
        </p:nvGraphicFramePr>
        <p:xfrm>
          <a:off x="3848374" y="898874"/>
          <a:ext cx="1792683" cy="1613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5" name="Worksheet" r:id="rId5" imgW="952590" imgH="857250" progId="Excel.Sheet.12">
                  <p:embed/>
                </p:oleObj>
              </mc:Choice>
              <mc:Fallback>
                <p:oleObj name="Worksheet" r:id="rId5" imgW="952590" imgH="857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48374" y="898874"/>
                        <a:ext cx="1792683" cy="1613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E14D41B-C167-4049-B5F3-507CA3FDA4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692057"/>
              </p:ext>
            </p:extLst>
          </p:nvPr>
        </p:nvGraphicFramePr>
        <p:xfrm>
          <a:off x="5688556" y="891040"/>
          <a:ext cx="1954025" cy="1613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6" name="Worksheet" r:id="rId7" imgW="1038113" imgH="857250" progId="Excel.Sheet.12">
                  <p:embed/>
                </p:oleObj>
              </mc:Choice>
              <mc:Fallback>
                <p:oleObj name="Worksheet" r:id="rId7" imgW="1038113" imgH="857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88556" y="891040"/>
                        <a:ext cx="1954025" cy="1613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F8E03E75-CE3A-4481-B32F-F8A679153B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283054"/>
              </p:ext>
            </p:extLst>
          </p:nvPr>
        </p:nvGraphicFramePr>
        <p:xfrm>
          <a:off x="7690079" y="891040"/>
          <a:ext cx="3908047" cy="1613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7" name="Worksheet" r:id="rId9" imgW="2076539" imgH="857427" progId="Excel.Sheet.12">
                  <p:embed/>
                </p:oleObj>
              </mc:Choice>
              <mc:Fallback>
                <p:oleObj name="Worksheet" r:id="rId9" imgW="2076539" imgH="85742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90079" y="891040"/>
                        <a:ext cx="3908047" cy="1613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CC12DA7-CBEE-4185-96BC-9A8B985510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079354"/>
              </p:ext>
            </p:extLst>
          </p:nvPr>
        </p:nvGraphicFramePr>
        <p:xfrm>
          <a:off x="990600" y="3077846"/>
          <a:ext cx="2810275" cy="1265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8" name="Worksheet" r:id="rId11" imgW="1438053" imgH="647445" progId="Excel.Sheet.12">
                  <p:embed/>
                </p:oleObj>
              </mc:Choice>
              <mc:Fallback>
                <p:oleObj name="Worksheet" r:id="rId11" imgW="1438053" imgH="64744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90600" y="3077846"/>
                        <a:ext cx="2810275" cy="1265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C8FA7AE-C3C9-470F-AA6E-D655FFA9C4A4}"/>
              </a:ext>
            </a:extLst>
          </p:cNvPr>
          <p:cNvSpPr/>
          <p:nvPr/>
        </p:nvSpPr>
        <p:spPr>
          <a:xfrm>
            <a:off x="-37012" y="4392022"/>
            <a:ext cx="12229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en-US" sz="2400" dirty="0">
                <a:latin typeface="Book Antiqua" pitchFamily="18" charset="0"/>
              </a:rPr>
              <a:t>Suppose there are ample demand for all products. What product mix do you propose?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24DD2F-7936-4E24-B5A0-CADA734A0477}"/>
              </a:ext>
            </a:extLst>
          </p:cNvPr>
          <p:cNvSpPr/>
          <p:nvPr/>
        </p:nvSpPr>
        <p:spPr>
          <a:xfrm>
            <a:off x="6553200" y="162580"/>
            <a:ext cx="58898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highlight>
                  <a:srgbClr val="800000"/>
                </a:highlight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https://youtu.be/Dtsh2yVP7rw </a:t>
            </a:r>
            <a:endParaRPr lang="en-US" sz="2700" dirty="0">
              <a:solidFill>
                <a:schemeClr val="bg1"/>
              </a:solidFill>
              <a:highlight>
                <a:srgbClr val="8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3372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theme/theme1.xml><?xml version="1.0" encoding="utf-8"?>
<a:theme xmlns:a="http://schemas.openxmlformats.org/drawingml/2006/main" name="Lean Thinking Final.ppt">
  <a:themeElements>
    <a:clrScheme name="Custom 27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C000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Lean Thinking Final.ppt</Template>
  <TotalTime>57842</TotalTime>
  <Words>816</Words>
  <Application>Microsoft Office PowerPoint</Application>
  <PresentationFormat>Widescreen</PresentationFormat>
  <Paragraphs>98</Paragraphs>
  <Slides>12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34" baseType="lpstr">
      <vt:lpstr>Arial</vt:lpstr>
      <vt:lpstr>Book Antiqua</vt:lpstr>
      <vt:lpstr>Brush Script MT</vt:lpstr>
      <vt:lpstr>Calibri</vt:lpstr>
      <vt:lpstr>Calibri Light</vt:lpstr>
      <vt:lpstr>Garamond</vt:lpstr>
      <vt:lpstr>Impact</vt:lpstr>
      <vt:lpstr>Lucida Calligraphy</vt:lpstr>
      <vt:lpstr>MS Reference Sans Serif</vt:lpstr>
      <vt:lpstr>Palatino</vt:lpstr>
      <vt:lpstr>Times</vt:lpstr>
      <vt:lpstr>Times New Roman</vt:lpstr>
      <vt:lpstr>Verdana</vt:lpstr>
      <vt:lpstr>Wingdings</vt:lpstr>
      <vt:lpstr>Lean Thinking Final.ppt</vt:lpstr>
      <vt:lpstr>1_Custom Design</vt:lpstr>
      <vt:lpstr>Custom Design</vt:lpstr>
      <vt:lpstr>1_Lean Thinking Final</vt:lpstr>
      <vt:lpstr>Lean Thinking Final</vt:lpstr>
      <vt:lpstr>2_Lean Thinking Final</vt:lpstr>
      <vt:lpstr>Document</vt:lpstr>
      <vt:lpstr>Worksheet</vt:lpstr>
      <vt:lpstr>Capacity- Product Mix Multi-Product Flow       Ardavan Asef-Vaziri </vt:lpstr>
      <vt:lpstr>The Lego Production Problem</vt:lpstr>
      <vt:lpstr>Mathematical Formulation</vt:lpstr>
      <vt:lpstr>Door and Window</vt:lpstr>
      <vt:lpstr>Formulation</vt:lpstr>
      <vt:lpstr>Solver Optimal Solution</vt:lpstr>
      <vt:lpstr>Infeasible, Feasible, Optimal</vt:lpstr>
      <vt:lpstr>Product Mix: Three Products &amp; Three Resources</vt:lpstr>
      <vt:lpstr>Three Products &amp; Three Resources</vt:lpstr>
      <vt:lpstr>Three Products &amp; Three Resources- LP Implementation</vt:lpstr>
      <vt:lpstr>How Much for One Additional Hour Res-1, Res-2, and Res-3.</vt:lpstr>
      <vt:lpstr>Demand for Prod-2 is 30 units- How much Do You Pay to Increase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Thinking</dc:title>
  <dc:creator>aa2035</dc:creator>
  <cp:lastModifiedBy>Asef-Vaziri, Ardavan</cp:lastModifiedBy>
  <cp:revision>742</cp:revision>
  <cp:lastPrinted>2019-05-09T17:43:43Z</cp:lastPrinted>
  <dcterms:created xsi:type="dcterms:W3CDTF">2008-11-22T01:06:20Z</dcterms:created>
  <dcterms:modified xsi:type="dcterms:W3CDTF">2024-10-19T06:31:45Z</dcterms:modified>
</cp:coreProperties>
</file>