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7"/>
  </p:notesMasterIdLst>
  <p:handoutMasterIdLst>
    <p:handoutMasterId r:id="rId18"/>
  </p:handoutMasterIdLst>
  <p:sldIdLst>
    <p:sldId id="611" r:id="rId7"/>
    <p:sldId id="660" r:id="rId8"/>
    <p:sldId id="608" r:id="rId9"/>
    <p:sldId id="671" r:id="rId10"/>
    <p:sldId id="672" r:id="rId11"/>
    <p:sldId id="673" r:id="rId12"/>
    <p:sldId id="661" r:id="rId13"/>
    <p:sldId id="674" r:id="rId14"/>
    <p:sldId id="675" r:id="rId15"/>
    <p:sldId id="676" r:id="rId16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A80000"/>
    <a:srgbClr val="000000"/>
    <a:srgbClr val="AA0000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410" autoAdjust="0"/>
  </p:normalViewPr>
  <p:slideViewPr>
    <p:cSldViewPr>
      <p:cViewPr varScale="1">
        <p:scale>
          <a:sx n="104" d="100"/>
          <a:sy n="104" d="100"/>
        </p:scale>
        <p:origin x="79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10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3/10/2025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56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16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05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92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12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55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393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834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593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423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6138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242296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Pipeline Inventory &amp; Max-WIP (CONWIP</a:t>
            </a:r>
            <a:r>
              <a:rPr lang="en-US" sz="1400" b="1" i="1" baseline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), 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9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uZoT8AJDeao?feature=oembed" TargetMode="Externa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0" Type="http://schemas.openxmlformats.org/officeDocument/2006/relationships/package" Target="../embeddings/Microsoft_Excel_Worksheet3.xlsx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EC7937-D187-4864-82AA-120E410D84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417"/>
            <a:ext cx="12192000" cy="6840583"/>
          </a:xfrm>
        </p:spPr>
        <p:txBody>
          <a:bodyPr anchor="t"/>
          <a:lstStyle/>
          <a:p>
            <a:r>
              <a:rPr lang="en-US" sz="7200" dirty="0"/>
              <a:t>Pipeline Inventory &amp; Max-WIP</a:t>
            </a:r>
            <a:br>
              <a:rPr lang="en-US" sz="7200" dirty="0"/>
            </a:br>
            <a:br>
              <a:rPr lang="en-US" sz="1200" dirty="0"/>
            </a:br>
            <a:br>
              <a:rPr lang="en-US" sz="1200" dirty="0"/>
            </a:br>
            <a:br>
              <a:rPr lang="en-US" sz="1200" dirty="0"/>
            </a:br>
            <a:br>
              <a:rPr lang="en-US" sz="7200" dirty="0"/>
            </a:br>
            <a:br>
              <a:rPr lang="en-US" sz="7200" dirty="0"/>
            </a:br>
            <a:br>
              <a:rPr lang="en-US" sz="7200" dirty="0"/>
            </a:br>
            <a:br>
              <a:rPr lang="en-US" sz="7200" dirty="0"/>
            </a:br>
            <a:br>
              <a:rPr lang="en-US" sz="800" dirty="0"/>
            </a:br>
            <a:r>
              <a:rPr lang="en-US" sz="3600" dirty="0">
                <a:latin typeface="Brush Script MT" panose="03060802040406070304" pitchFamily="66" charset="0"/>
                <a:cs typeface="Hadassah Friedlaender" panose="020B0604020202020204" pitchFamily="18" charset="-79"/>
              </a:rPr>
              <a:t>Ardavan Asef-Vaziri</a:t>
            </a:r>
            <a:endParaRPr lang="en-US" dirty="0"/>
          </a:p>
        </p:txBody>
      </p:sp>
      <p:pic>
        <p:nvPicPr>
          <p:cNvPr id="2" name="Online Media 1" title="Pipeline Inventory &amp; CONWIP">
            <a:hlinkClick r:id="" action="ppaction://media"/>
            <a:extLst>
              <a:ext uri="{FF2B5EF4-FFF2-40B4-BE49-F238E27FC236}">
                <a16:creationId xmlns:a16="http://schemas.microsoft.com/office/drawing/2014/main" id="{909808EB-D91C-4CC1-B73E-B8B3286AD37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796" y="0"/>
            <a:ext cx="12107227" cy="68405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4163930-755E-4964-ADBF-DA72360AF1FE}"/>
              </a:ext>
            </a:extLst>
          </p:cNvPr>
          <p:cNvSpPr txBox="1"/>
          <p:nvPr/>
        </p:nvSpPr>
        <p:spPr>
          <a:xfrm>
            <a:off x="1981199" y="1143000"/>
            <a:ext cx="10152823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A50023"/>
                </a:solidFill>
              </a:rPr>
              <a:t>Slides 8-10 are not recorded. They are important for practice. </a:t>
            </a:r>
            <a:r>
              <a:rPr lang="en-US" sz="2400" b="1">
                <a:solidFill>
                  <a:srgbClr val="A50023"/>
                </a:solidFill>
              </a:rPr>
              <a:t>Please </a:t>
            </a:r>
            <a:r>
              <a:rPr lang="en-US" sz="2400" b="1" dirty="0">
                <a:solidFill>
                  <a:srgbClr val="A50023"/>
                </a:solidFill>
              </a:rPr>
              <a:t>make sure to go </a:t>
            </a:r>
            <a:r>
              <a:rPr lang="en-US" sz="2400" b="1">
                <a:solidFill>
                  <a:srgbClr val="A50023"/>
                </a:solidFill>
              </a:rPr>
              <a:t>through them too.  </a:t>
            </a:r>
            <a:endParaRPr lang="en-US" sz="2400" b="1" dirty="0">
              <a:solidFill>
                <a:srgbClr val="A50023"/>
              </a:solidFill>
            </a:endParaRPr>
          </a:p>
        </p:txBody>
      </p:sp>
      <p:pic>
        <p:nvPicPr>
          <p:cNvPr id="5" name="Graphic 4" descr="Brain in head with solid fill">
            <a:extLst>
              <a:ext uri="{FF2B5EF4-FFF2-40B4-BE49-F238E27FC236}">
                <a16:creationId xmlns:a16="http://schemas.microsoft.com/office/drawing/2014/main" id="{238CB25C-A979-49E8-92B9-388D88100E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91402" y="762000"/>
            <a:ext cx="2971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272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268200" cy="838200"/>
          </a:xfrm>
        </p:spPr>
        <p:txBody>
          <a:bodyPr/>
          <a:lstStyle/>
          <a:p>
            <a:r>
              <a:rPr lang="en-US" sz="3300" dirty="0"/>
              <a:t>Pipeline Inventory, Inventory, Theoretical Flow Time, and Flow Time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How many units are on average in the  waiting line?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I = 50 in the system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I= 5/6 in the processor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I in the waiting line = 50-5/6 = 49.17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" name="SMARTInkShape-11">
            <a:extLst>
              <a:ext uri="{FF2B5EF4-FFF2-40B4-BE49-F238E27FC236}">
                <a16:creationId xmlns:a16="http://schemas.microsoft.com/office/drawing/2014/main" id="{A4C072F1-4555-4086-BECD-79347D52C56F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174533" y="501683"/>
            <a:ext cx="16090" cy="27279"/>
          </a:xfrm>
          <a:custGeom>
            <a:avLst/>
            <a:gdLst/>
            <a:ahLst/>
            <a:cxnLst/>
            <a:rect l="0" t="0" r="0" b="0"/>
            <a:pathLst>
              <a:path w="16090" h="27279">
                <a:moveTo>
                  <a:pt x="16089" y="0"/>
                </a:moveTo>
                <a:lnTo>
                  <a:pt x="16089" y="0"/>
                </a:lnTo>
                <a:lnTo>
                  <a:pt x="10612" y="1863"/>
                </a:lnTo>
                <a:lnTo>
                  <a:pt x="8164" y="3348"/>
                </a:lnTo>
                <a:lnTo>
                  <a:pt x="1347" y="15550"/>
                </a:lnTo>
                <a:lnTo>
                  <a:pt x="0" y="27278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6988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847E54-F9D1-467F-B56C-6DBF3C53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Situation- Not the Same Numbers as in Your Game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DDD294-5855-43C5-82CC-66D15FEDE6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797169"/>
            <a:ext cx="9135759" cy="44196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31C7B1-931B-4F1E-AD60-8D5BA51E6CE0}"/>
              </a:ext>
            </a:extLst>
          </p:cNvPr>
          <p:cNvSpPr txBox="1"/>
          <p:nvPr/>
        </p:nvSpPr>
        <p:spPr>
          <a:xfrm>
            <a:off x="3707917" y="1063757"/>
            <a:ext cx="2157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c=1</a:t>
            </a:r>
          </a:p>
          <a:p>
            <a:r>
              <a:rPr lang="en-US" b="1" dirty="0">
                <a:solidFill>
                  <a:srgbClr val="0070C0"/>
                </a:solidFill>
              </a:rPr>
              <a:t>Rp=8 /day</a:t>
            </a:r>
          </a:p>
          <a:p>
            <a:r>
              <a:rPr lang="en-US" b="1" dirty="0">
                <a:solidFill>
                  <a:srgbClr val="0070C0"/>
                </a:solidFill>
              </a:rPr>
              <a:t>Tp=3 hrs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18409D-35D5-44BF-B1BE-8706AFE29DC7}"/>
              </a:ext>
            </a:extLst>
          </p:cNvPr>
          <p:cNvSpPr txBox="1"/>
          <p:nvPr/>
        </p:nvSpPr>
        <p:spPr>
          <a:xfrm>
            <a:off x="6248400" y="106292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50023"/>
                </a:solidFill>
              </a:rPr>
              <a:t>c=1</a:t>
            </a:r>
          </a:p>
          <a:p>
            <a:r>
              <a:rPr lang="en-US" b="1" dirty="0">
                <a:solidFill>
                  <a:srgbClr val="A50023"/>
                </a:solidFill>
              </a:rPr>
              <a:t>Rp=6 /day</a:t>
            </a:r>
          </a:p>
          <a:p>
            <a:r>
              <a:rPr lang="en-US" b="1" dirty="0">
                <a:solidFill>
                  <a:srgbClr val="A50023"/>
                </a:solidFill>
              </a:rPr>
              <a:t>Tp=4 hrs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E70437-C3E6-49AB-81DC-2B9F47D917BF}"/>
              </a:ext>
            </a:extLst>
          </p:cNvPr>
          <p:cNvSpPr txBox="1"/>
          <p:nvPr/>
        </p:nvSpPr>
        <p:spPr>
          <a:xfrm>
            <a:off x="6553200" y="4989496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c=1</a:t>
            </a:r>
          </a:p>
          <a:p>
            <a:r>
              <a:rPr lang="en-US" b="1" dirty="0">
                <a:solidFill>
                  <a:srgbClr val="00B050"/>
                </a:solidFill>
              </a:rPr>
              <a:t>Rp= 10 /day</a:t>
            </a:r>
          </a:p>
          <a:p>
            <a:r>
              <a:rPr lang="en-US" b="1" dirty="0">
                <a:solidFill>
                  <a:srgbClr val="00B050"/>
                </a:solidFill>
              </a:rPr>
              <a:t>Tp= 2.4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C47507-B38F-4175-A2F8-A7F177E63CCD}"/>
              </a:ext>
            </a:extLst>
          </p:cNvPr>
          <p:cNvSpPr txBox="1"/>
          <p:nvPr/>
        </p:nvSpPr>
        <p:spPr>
          <a:xfrm>
            <a:off x="0" y="5889073"/>
            <a:ext cx="1219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These commutations are not associated to any specific LittleField Technologies game. </a:t>
            </a:r>
          </a:p>
          <a:p>
            <a:r>
              <a:rPr lang="en-US" dirty="0">
                <a:latin typeface="Book Antiqua" panose="02040602050305030304" pitchFamily="18" charset="0"/>
              </a:rPr>
              <a:t>They serve a prototype example. Please do your own computations for the game that you are playing.</a:t>
            </a:r>
            <a:endParaRPr lang="en-US" dirty="0"/>
          </a:p>
        </p:txBody>
      </p:sp>
      <p:sp>
        <p:nvSpPr>
          <p:cNvPr id="2" name="SMARTInkShape-13">
            <a:extLst>
              <a:ext uri="{FF2B5EF4-FFF2-40B4-BE49-F238E27FC236}">
                <a16:creationId xmlns:a16="http://schemas.microsoft.com/office/drawing/2014/main" id="{CF02B7B4-DB98-4246-A02F-B8B48792F56D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3725502" y="2039954"/>
            <a:ext cx="81562" cy="43926"/>
          </a:xfrm>
          <a:custGeom>
            <a:avLst/>
            <a:gdLst/>
            <a:ahLst/>
            <a:cxnLst/>
            <a:rect l="0" t="0" r="0" b="0"/>
            <a:pathLst>
              <a:path w="81562" h="43926">
                <a:moveTo>
                  <a:pt x="81561" y="43925"/>
                </a:moveTo>
                <a:lnTo>
                  <a:pt x="81561" y="43925"/>
                </a:lnTo>
                <a:lnTo>
                  <a:pt x="63309" y="35903"/>
                </a:lnTo>
                <a:lnTo>
                  <a:pt x="40738" y="24540"/>
                </a:lnTo>
                <a:lnTo>
                  <a:pt x="19341" y="12732"/>
                </a:lnTo>
                <a:lnTo>
                  <a:pt x="844" y="626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8" name="SMARTInkShape-14">
            <a:extLst>
              <a:ext uri="{FF2B5EF4-FFF2-40B4-BE49-F238E27FC236}">
                <a16:creationId xmlns:a16="http://schemas.microsoft.com/office/drawing/2014/main" id="{6A848D0C-6F94-4E84-9EC8-B0CB4955D3CD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4856111" y="4989496"/>
            <a:ext cx="1640" cy="5024"/>
          </a:xfrm>
          <a:custGeom>
            <a:avLst/>
            <a:gdLst/>
            <a:ahLst/>
            <a:cxnLst/>
            <a:rect l="0" t="0" r="0" b="0"/>
            <a:pathLst>
              <a:path w="1640" h="5024">
                <a:moveTo>
                  <a:pt x="0" y="0"/>
                </a:moveTo>
                <a:lnTo>
                  <a:pt x="0" y="0"/>
                </a:lnTo>
                <a:lnTo>
                  <a:pt x="1639" y="5023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7633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77"/>
            <a:ext cx="12268200" cy="838200"/>
          </a:xfrm>
        </p:spPr>
        <p:txBody>
          <a:bodyPr/>
          <a:lstStyle/>
          <a:p>
            <a:r>
              <a:rPr lang="en-US" sz="3300" dirty="0"/>
              <a:t>One Machine Per Station; Pipeline Inventory and Theoretical Flow Time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78606" y="869175"/>
            <a:ext cx="12113394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Compute the Pipeline Inventory (Absolute Minimal Inventory).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Theoretical flow time in all cases is 3+4+2.4= 9.4 hours or 9.4/24 days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Capacity = 6, Assuming Capacity = Throughput, Rp=R=6/day and 24 hours per day. 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Procedure 1- Little’s Law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Set R= 6/day and T=9.4/24 day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RT=I=6(9.4/24)= 2.35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contracts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Set R= 6/24 =0.25/hour and T=9.4 hours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RT=I=0.25(9.4)= 2.35 contracts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Procedure 2- Utilizations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When R=6/day, Utilization of the three stations are 6/8=0.75, 6/6=1, and 6/10= 0.6, respectively. If there is only one machine at a station, and if U=0.6 what that means?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That means the station is busy 60% of time and Idle 40% of time.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That means there is on contract in the station for 60% of time, and no contract for 40%.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There are 0.60(1)+0.40(0) = 0.6 inventory.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Following this logic, the pipeline inventory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I= U1+U2+U3= 0.75+ 1 + 0.6 = 2.35</a:t>
            </a:r>
            <a:r>
              <a:rPr lang="en-US" sz="2400" dirty="0">
                <a:latin typeface="Book Antiqua" pitchFamily="18" charset="0"/>
              </a:rPr>
              <a:t>. </a:t>
            </a: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grpSp>
        <p:nvGrpSpPr>
          <p:cNvPr id="7" name="SMARTInkShape-Group4">
            <a:extLst>
              <a:ext uri="{FF2B5EF4-FFF2-40B4-BE49-F238E27FC236}">
                <a16:creationId xmlns:a16="http://schemas.microsoft.com/office/drawing/2014/main" id="{0D6998B3-7BA8-4F2A-A2C3-A44C0B6DD7D2}"/>
              </a:ext>
            </a:extLst>
          </p:cNvPr>
          <p:cNvGrpSpPr/>
          <p:nvPr/>
        </p:nvGrpSpPr>
        <p:grpSpPr>
          <a:xfrm>
            <a:off x="9913881" y="6540500"/>
            <a:ext cx="1284953" cy="113915"/>
            <a:chOff x="9913881" y="6540500"/>
            <a:chExt cx="1284953" cy="113915"/>
          </a:xfrm>
        </p:grpSpPr>
        <p:sp>
          <p:nvSpPr>
            <p:cNvPr id="5" name="SMARTInkShape-15">
              <a:extLst>
                <a:ext uri="{FF2B5EF4-FFF2-40B4-BE49-F238E27FC236}">
                  <a16:creationId xmlns:a16="http://schemas.microsoft.com/office/drawing/2014/main" id="{843AEF17-ECD2-487E-84ED-5E27F036044A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 bwMode="auto">
            <a:xfrm>
              <a:off x="11188700" y="6628674"/>
              <a:ext cx="10134" cy="13427"/>
            </a:xfrm>
            <a:custGeom>
              <a:avLst/>
              <a:gdLst/>
              <a:ahLst/>
              <a:cxnLst/>
              <a:rect l="0" t="0" r="0" b="0"/>
              <a:pathLst>
                <a:path w="10134" h="13427">
                  <a:moveTo>
                    <a:pt x="10133" y="0"/>
                  </a:moveTo>
                  <a:lnTo>
                    <a:pt x="10133" y="0"/>
                  </a:lnTo>
                  <a:lnTo>
                    <a:pt x="0" y="13426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6" name="SMARTInkShape-16">
              <a:extLst>
                <a:ext uri="{FF2B5EF4-FFF2-40B4-BE49-F238E27FC236}">
                  <a16:creationId xmlns:a16="http://schemas.microsoft.com/office/drawing/2014/main" id="{92A3B4A8-E8E8-4EBC-AE40-03F9E7E27FD7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 bwMode="auto">
            <a:xfrm>
              <a:off x="9913881" y="6540500"/>
              <a:ext cx="145784" cy="113915"/>
            </a:xfrm>
            <a:custGeom>
              <a:avLst/>
              <a:gdLst/>
              <a:ahLst/>
              <a:cxnLst/>
              <a:rect l="0" t="0" r="0" b="0"/>
              <a:pathLst>
                <a:path w="145784" h="113915">
                  <a:moveTo>
                    <a:pt x="145783" y="113914"/>
                  </a:moveTo>
                  <a:lnTo>
                    <a:pt x="145783" y="113914"/>
                  </a:lnTo>
                  <a:lnTo>
                    <a:pt x="133336" y="111290"/>
                  </a:lnTo>
                  <a:lnTo>
                    <a:pt x="112369" y="105944"/>
                  </a:lnTo>
                  <a:lnTo>
                    <a:pt x="92748" y="100263"/>
                  </a:lnTo>
                  <a:lnTo>
                    <a:pt x="74021" y="94359"/>
                  </a:lnTo>
                  <a:lnTo>
                    <a:pt x="43808" y="76509"/>
                  </a:lnTo>
                  <a:lnTo>
                    <a:pt x="20735" y="54465"/>
                  </a:lnTo>
                  <a:lnTo>
                    <a:pt x="5777" y="30556"/>
                  </a:lnTo>
                  <a:lnTo>
                    <a:pt x="71" y="2056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33008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268200" cy="838200"/>
          </a:xfrm>
        </p:spPr>
        <p:txBody>
          <a:bodyPr/>
          <a:lstStyle/>
          <a:p>
            <a:r>
              <a:rPr lang="en-US" sz="3300" dirty="0"/>
              <a:t>More Machine; Pipeline Inventory and Theoretical Flow Time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Compute Max-WIP for R=6/dy, T=3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RT=I=6(3)=18  Max-WIP= 18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Average WIP (Average Inventory) will be less than Max-WIP.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Average throughput will be less than capacity.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But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in the games,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we need to have an eye on it. Some time we may make it a little more than 18 (for example 19 or even more) and sometimes less than 18 (for example 17).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Compute the Pipeline Inventory and Max-WIP for the case when we have 3 machines in station-1, 3 machines in station-2, and 2 machines in Station-3, demand =16.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Theoretical flow time in all cases is 3+4+2.4= 9.4 hours or 9.4/24 days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Capacity = Sta-1=3(8)=24  Sta-2=3(6)=18, and Sta-3= 2(10)=20. Capacity of the process is 18, and demand is 16. Therefore R=16.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Procedure 1- Little’s Law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Set R= 16/dy and T=9.4/24 dy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RT=I=16(9.4/24)= 6.267 contracts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5" name="SMARTInkShape-5">
            <a:extLst>
              <a:ext uri="{FF2B5EF4-FFF2-40B4-BE49-F238E27FC236}">
                <a16:creationId xmlns:a16="http://schemas.microsoft.com/office/drawing/2014/main" id="{C8BA7DF5-009F-4AFD-8560-8AE93902A276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8974327" y="4884377"/>
            <a:ext cx="1428" cy="2915"/>
          </a:xfrm>
          <a:custGeom>
            <a:avLst/>
            <a:gdLst/>
            <a:ahLst/>
            <a:cxnLst/>
            <a:rect l="0" t="0" r="0" b="0"/>
            <a:pathLst>
              <a:path w="1428" h="2915">
                <a:moveTo>
                  <a:pt x="1427" y="0"/>
                </a:moveTo>
                <a:lnTo>
                  <a:pt x="1427" y="0"/>
                </a:lnTo>
                <a:lnTo>
                  <a:pt x="0" y="2914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6" name="SMARTInkShape-6">
            <a:extLst>
              <a:ext uri="{FF2B5EF4-FFF2-40B4-BE49-F238E27FC236}">
                <a16:creationId xmlns:a16="http://schemas.microsoft.com/office/drawing/2014/main" id="{DA9A93EF-0D55-47F8-B545-2A660FD4965B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3117850" y="4603750"/>
            <a:ext cx="1" cy="4131"/>
          </a:xfrm>
          <a:custGeom>
            <a:avLst/>
            <a:gdLst/>
            <a:ahLst/>
            <a:cxnLst/>
            <a:rect l="0" t="0" r="0" b="0"/>
            <a:pathLst>
              <a:path w="1" h="4131">
                <a:moveTo>
                  <a:pt x="0" y="0"/>
                </a:moveTo>
                <a:lnTo>
                  <a:pt x="0" y="0"/>
                </a:lnTo>
                <a:lnTo>
                  <a:pt x="0" y="413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2048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77"/>
            <a:ext cx="12268200" cy="838200"/>
          </a:xfrm>
        </p:spPr>
        <p:txBody>
          <a:bodyPr/>
          <a:lstStyle/>
          <a:p>
            <a:r>
              <a:rPr lang="en-US" sz="3300" dirty="0"/>
              <a:t>More Machine; Pipeline Inventory and Theoretical Flow Time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78606" y="869175"/>
            <a:ext cx="12113394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Procedure 2- Utilizations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When R=16/dy, Utilization of the three stations are 16/24=0.67, 16/18=0.89, and 16/20= 0.8, respectively.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 pipeline inventory I= U1+U2+U3= 0.67+0.89+ 0.8 = 2.36.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2.36? vs. 6.27? Where did we go wrong?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 pipeline inventory I= c1U1+c2U2+c3U3= 3(16/24)+ 3(16/18)+ 2(16/20) = 6.267.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Suppose we need to deliver under 3 days.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What is the maximum allowable inventory? Here we use capacity not demand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R=18/dy, T=3  RT=I=18(3)=54  Max-WIP= 54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Suppose we need to deliver under 1 day.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R=18/dy, T=1  RT=I=18(1)=18  Max-WIP= 18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Suppose we need to deliver under 0.5 days.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R=18/dy, T=0.5  RT=I=18(0.5)=9  Max-WIP= 9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" name="SMARTInkShape-10">
            <a:extLst>
              <a:ext uri="{FF2B5EF4-FFF2-40B4-BE49-F238E27FC236}">
                <a16:creationId xmlns:a16="http://schemas.microsoft.com/office/drawing/2014/main" id="{DE25B1FB-D16C-4AF5-B343-088669DAEB86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11779250" y="4635500"/>
            <a:ext cx="1" cy="1825"/>
          </a:xfrm>
          <a:custGeom>
            <a:avLst/>
            <a:gdLst/>
            <a:ahLst/>
            <a:cxnLst/>
            <a:rect l="0" t="0" r="0" b="0"/>
            <a:pathLst>
              <a:path w="1" h="1825">
                <a:moveTo>
                  <a:pt x="0" y="0"/>
                </a:moveTo>
                <a:lnTo>
                  <a:pt x="0" y="0"/>
                </a:lnTo>
                <a:lnTo>
                  <a:pt x="0" y="1824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8354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268200" cy="838200"/>
          </a:xfrm>
        </p:spPr>
        <p:txBody>
          <a:bodyPr/>
          <a:lstStyle/>
          <a:p>
            <a:r>
              <a:rPr lang="en-US" sz="3300" dirty="0"/>
              <a:t>More Machine; Pipeline Inventory and Theoretical Flow Time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Theoretical flow time in all cases is 3+4+2.4= 9.4 hours or 9.4/24 days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Capacity of the process is 18.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Demand is 16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R=16.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Cycle Time. The minimal time interval when we can produce two consecutive products.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1 day         18 units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Xday          1  unit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X=</a:t>
            </a:r>
            <a:r>
              <a:rPr lang="en-US" sz="2400" dirty="0">
                <a:latin typeface="Book Antiqua" pitchFamily="18" charset="0"/>
              </a:rPr>
              <a:t> Cycle Time = 1/18 day or 24(1/18) = 1.33 hours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Takt Time. The minimal time interval when market needs two consecutive products.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1 day          16 units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X day          1  unit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X=</a:t>
            </a:r>
            <a:r>
              <a:rPr lang="en-US" sz="2400" dirty="0">
                <a:latin typeface="Book Antiqua" pitchFamily="18" charset="0"/>
              </a:rPr>
              <a:t> Takt Time = 1/16 day or 24(1/16) = 1.5 hours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Always TT&gt;= CT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Always R&lt;= Rp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" name="SMARTInkShape-11">
            <a:extLst>
              <a:ext uri="{FF2B5EF4-FFF2-40B4-BE49-F238E27FC236}">
                <a16:creationId xmlns:a16="http://schemas.microsoft.com/office/drawing/2014/main" id="{A4C072F1-4555-4086-BECD-79347D52C56F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174533" y="501683"/>
            <a:ext cx="16090" cy="27279"/>
          </a:xfrm>
          <a:custGeom>
            <a:avLst/>
            <a:gdLst/>
            <a:ahLst/>
            <a:cxnLst/>
            <a:rect l="0" t="0" r="0" b="0"/>
            <a:pathLst>
              <a:path w="16090" h="27279">
                <a:moveTo>
                  <a:pt x="16089" y="0"/>
                </a:moveTo>
                <a:lnTo>
                  <a:pt x="16089" y="0"/>
                </a:lnTo>
                <a:lnTo>
                  <a:pt x="10612" y="1863"/>
                </a:lnTo>
                <a:lnTo>
                  <a:pt x="8164" y="3348"/>
                </a:lnTo>
                <a:lnTo>
                  <a:pt x="1347" y="15550"/>
                </a:lnTo>
                <a:lnTo>
                  <a:pt x="0" y="27278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3453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31820" y="25509"/>
            <a:ext cx="12192000" cy="702306"/>
          </a:xfrm>
        </p:spPr>
        <p:txBody>
          <a:bodyPr/>
          <a:lstStyle/>
          <a:p>
            <a:r>
              <a:rPr lang="en-US" sz="3500" dirty="0"/>
              <a:t>Practice- Capacity and Cycle Time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247BABF1-FDB2-43B1-B829-E252080EB3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85" y="914400"/>
          <a:ext cx="7086600" cy="1311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46" name="Worksheet" r:id="rId4" imgW="4581682" imgH="847997" progId="Excel.Sheet.12">
                  <p:embed/>
                </p:oleObj>
              </mc:Choice>
              <mc:Fallback>
                <p:oleObj name="Worksheet" r:id="rId4" imgW="4581682" imgH="847997" progId="Excel.Sheet.12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247BABF1-FDB2-43B1-B829-E252080EB3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85" y="914400"/>
                        <a:ext cx="7086600" cy="1311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5">
            <a:extLst>
              <a:ext uri="{FF2B5EF4-FFF2-40B4-BE49-F238E27FC236}">
                <a16:creationId xmlns:a16="http://schemas.microsoft.com/office/drawing/2014/main" id="{77CA93C9-D14B-45A2-8243-883628935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046" y="838200"/>
            <a:ext cx="464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dirty="0">
                <a:latin typeface="Book Antiqua" pitchFamily="18" charset="0"/>
              </a:rPr>
              <a:t>Compute the cycle time. </a:t>
            </a:r>
          </a:p>
          <a:p>
            <a:pPr marL="0" lvl="1"/>
            <a:r>
              <a:rPr lang="en-US" dirty="0">
                <a:latin typeface="Book Antiqua" pitchFamily="18" charset="0"/>
              </a:rPr>
              <a:t>Capacity is 6 per day.</a:t>
            </a:r>
          </a:p>
          <a:p>
            <a:pPr marL="0" lvl="1"/>
            <a:r>
              <a:rPr lang="en-US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CT= 1/6 days. </a:t>
            </a:r>
          </a:p>
          <a:p>
            <a:pPr marL="0" lvl="1"/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CT= 24(1/6) = 4 hrs.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59B28AD-605D-499D-9675-3E4FC434A2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2362200"/>
          <a:ext cx="7086600" cy="1311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47" name="Worksheet" r:id="rId6" imgW="4581682" imgH="847997" progId="Excel.Sheet.12">
                  <p:embed/>
                </p:oleObj>
              </mc:Choice>
              <mc:Fallback>
                <p:oleObj name="Worksheet" r:id="rId6" imgW="4581682" imgH="847997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59B28AD-605D-499D-9675-3E4FC434A2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2362200"/>
                        <a:ext cx="7086600" cy="1311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>
            <a:extLst>
              <a:ext uri="{FF2B5EF4-FFF2-40B4-BE49-F238E27FC236}">
                <a16:creationId xmlns:a16="http://schemas.microsoft.com/office/drawing/2014/main" id="{568DFB88-C657-40A0-AFBF-93857CAAC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690" y="2362200"/>
            <a:ext cx="464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000" dirty="0">
                <a:latin typeface="Book Antiqua" pitchFamily="18" charset="0"/>
              </a:rPr>
              <a:t>Capacity is 18 per day.</a:t>
            </a:r>
          </a:p>
          <a:p>
            <a:pPr marL="0" lvl="1"/>
            <a:r>
              <a:rPr lang="en-US" sz="20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000" b="1" dirty="0">
                <a:solidFill>
                  <a:srgbClr val="FF0000"/>
                </a:solidFill>
                <a:latin typeface="Book Antiqua" pitchFamily="18" charset="0"/>
              </a:rPr>
              <a:t>CT= 1/18 days. </a:t>
            </a:r>
          </a:p>
          <a:p>
            <a:pPr marL="0" lvl="1"/>
            <a:r>
              <a:rPr lang="en-US" sz="2000" b="1" dirty="0">
                <a:solidFill>
                  <a:srgbClr val="FF0000"/>
                </a:solidFill>
                <a:latin typeface="Book Antiqua" pitchFamily="18" charset="0"/>
              </a:rPr>
              <a:t>CT 24(1/18) = 1.33 hrs.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8F0AEF3-126B-4649-B2A4-CC9E45E6AB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725784"/>
              </p:ext>
            </p:extLst>
          </p:nvPr>
        </p:nvGraphicFramePr>
        <p:xfrm>
          <a:off x="43209" y="3843671"/>
          <a:ext cx="7043391" cy="1233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48" name="Worksheet" r:id="rId8" imgW="4838922" imgH="847791" progId="Excel.Sheet.12">
                  <p:embed/>
                </p:oleObj>
              </mc:Choice>
              <mc:Fallback>
                <p:oleObj name="Worksheet" r:id="rId8" imgW="4838922" imgH="847791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D8F0AEF3-126B-4649-B2A4-CC9E45E6AB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3209" y="3843671"/>
                        <a:ext cx="7043391" cy="1233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5">
            <a:extLst>
              <a:ext uri="{FF2B5EF4-FFF2-40B4-BE49-F238E27FC236}">
                <a16:creationId xmlns:a16="http://schemas.microsoft.com/office/drawing/2014/main" id="{46172F23-99F8-4406-89E0-36DBC481D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779" y="3822751"/>
            <a:ext cx="4648201" cy="160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000" dirty="0">
                <a:latin typeface="Book Antiqua" pitchFamily="18" charset="0"/>
              </a:rPr>
              <a:t>Capacity is 0.25 per hr.</a:t>
            </a:r>
          </a:p>
          <a:p>
            <a:pPr marL="0" lvl="1"/>
            <a:r>
              <a:rPr lang="en-US" sz="20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000" dirty="0">
                <a:latin typeface="Book Antiqua" pitchFamily="18" charset="0"/>
              </a:rPr>
              <a:t>CT = 1/ 0.25 hrs. </a:t>
            </a:r>
          </a:p>
          <a:p>
            <a:pPr marL="0" lvl="1"/>
            <a:r>
              <a:rPr lang="en-US" sz="2000" b="1" dirty="0">
                <a:solidFill>
                  <a:srgbClr val="FF0000"/>
                </a:solidFill>
                <a:latin typeface="Book Antiqua" pitchFamily="18" charset="0"/>
              </a:rPr>
              <a:t>CT = 4 hrs.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B0D9FFCD-C327-4798-8C63-138722E6ED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393228"/>
              </p:ext>
            </p:extLst>
          </p:nvPr>
        </p:nvGraphicFramePr>
        <p:xfrm>
          <a:off x="55769" y="5253809"/>
          <a:ext cx="7030831" cy="1231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49" name="Worksheet" r:id="rId10" imgW="4838877" imgH="847882" progId="Excel.Sheet.12">
                  <p:embed/>
                </p:oleObj>
              </mc:Choice>
              <mc:Fallback>
                <p:oleObj name="Worksheet" r:id="rId10" imgW="4838877" imgH="847882" progId="Excel.Sheet.12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B0D9FFCD-C327-4798-8C63-138722E6ED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5769" y="5253809"/>
                        <a:ext cx="7030831" cy="12317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5">
            <a:extLst>
              <a:ext uri="{FF2B5EF4-FFF2-40B4-BE49-F238E27FC236}">
                <a16:creationId xmlns:a16="http://schemas.microsoft.com/office/drawing/2014/main" id="{DF625B8C-E446-44C3-B7D5-81B706593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778" y="5130901"/>
            <a:ext cx="464820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000" dirty="0">
                <a:latin typeface="Book Antiqua" pitchFamily="18" charset="0"/>
              </a:rPr>
              <a:t>Capacity is 0.75 per hr.</a:t>
            </a:r>
          </a:p>
          <a:p>
            <a:pPr marL="0" lvl="1"/>
            <a:r>
              <a:rPr lang="en-US" sz="20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000" dirty="0">
                <a:latin typeface="Book Antiqua" pitchFamily="18" charset="0"/>
              </a:rPr>
              <a:t>CT = 1/ 0.75 hrs. </a:t>
            </a:r>
          </a:p>
          <a:p>
            <a:pPr marL="0" lvl="1"/>
            <a:r>
              <a:rPr lang="en-US" sz="2000" b="1" dirty="0">
                <a:solidFill>
                  <a:srgbClr val="FF0000"/>
                </a:solidFill>
                <a:latin typeface="Book Antiqua" pitchFamily="18" charset="0"/>
              </a:rPr>
              <a:t>CT = 1.33 hrs.</a:t>
            </a:r>
          </a:p>
        </p:txBody>
      </p:sp>
    </p:spTree>
    <p:extLst>
      <p:ext uri="{BB962C8B-B14F-4D97-AF65-F5344CB8AC3E}">
        <p14:creationId xmlns:p14="http://schemas.microsoft.com/office/powerpoint/2010/main" val="3632646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 bldLvl="2"/>
      <p:bldP spid="8" grpId="0" build="p" bldLvl="2"/>
      <p:bldP spid="10" grpId="0" build="p" bldLvl="2"/>
      <p:bldP spid="12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268200" cy="838200"/>
          </a:xfrm>
        </p:spPr>
        <p:txBody>
          <a:bodyPr/>
          <a:lstStyle/>
          <a:p>
            <a:r>
              <a:rPr lang="en-US" sz="3300" dirty="0"/>
              <a:t>Practice on Cycle Time &amp; Takt Time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Demand is 5 per hour, Capacity is 6 per hour.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Cycle time = CT = 1/6 hour =  10 minutes.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Takt time = TT = 1/5 hour =  12 minutes.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Capacity of each machine in Sta-1 to Sta-3 in the Game are 4, 6 , and 10 products/day.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There are 4, 3, and 2 machines in these stations. The system works 24 hours per day.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Demand is 12 per day.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Compute cycle time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Capacity = Min (4*4,3*6, 2*10)= 14 per day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Cycle time = CT= 1/14 day = 24*(1/14) = 1.71 hour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Takt time = TT= 1/12 day = 24(1/12) = 2 hours. </a:t>
            </a: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" name="SMARTInkShape-11">
            <a:extLst>
              <a:ext uri="{FF2B5EF4-FFF2-40B4-BE49-F238E27FC236}">
                <a16:creationId xmlns:a16="http://schemas.microsoft.com/office/drawing/2014/main" id="{A4C072F1-4555-4086-BECD-79347D52C56F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174533" y="501683"/>
            <a:ext cx="16090" cy="27279"/>
          </a:xfrm>
          <a:custGeom>
            <a:avLst/>
            <a:gdLst/>
            <a:ahLst/>
            <a:cxnLst/>
            <a:rect l="0" t="0" r="0" b="0"/>
            <a:pathLst>
              <a:path w="16090" h="27279">
                <a:moveTo>
                  <a:pt x="16089" y="0"/>
                </a:moveTo>
                <a:lnTo>
                  <a:pt x="16089" y="0"/>
                </a:lnTo>
                <a:lnTo>
                  <a:pt x="10612" y="1863"/>
                </a:lnTo>
                <a:lnTo>
                  <a:pt x="8164" y="3348"/>
                </a:lnTo>
                <a:lnTo>
                  <a:pt x="1347" y="15550"/>
                </a:lnTo>
                <a:lnTo>
                  <a:pt x="0" y="27278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5932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268200" cy="838200"/>
          </a:xfrm>
        </p:spPr>
        <p:txBody>
          <a:bodyPr/>
          <a:lstStyle/>
          <a:p>
            <a:r>
              <a:rPr lang="en-US" sz="3300" dirty="0"/>
              <a:t>Pipeline Inventory, Inventory, Theoretical Flow Time, and Flow Time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Throughput is 5 per hour, Capacity is 6 per hour. Only one machine and one station</a:t>
            </a:r>
          </a:p>
          <a:p>
            <a:pPr marL="457200" indent="-457200">
              <a:buAutoNum type="alphaLcParenR"/>
            </a:pPr>
            <a:r>
              <a:rPr lang="en-US" sz="2400" dirty="0">
                <a:latin typeface="Book Antiqua" pitchFamily="18" charset="0"/>
              </a:rPr>
              <a:t>Compute the theoretical flow time</a:t>
            </a:r>
          </a:p>
          <a:p>
            <a:r>
              <a:rPr lang="en-US" sz="2400" dirty="0">
                <a:latin typeface="Book Antiqua" pitchFamily="18" charset="0"/>
              </a:rPr>
              <a:t>	1/6 hour or 10 mins.</a:t>
            </a:r>
          </a:p>
          <a:p>
            <a:r>
              <a:rPr lang="en-US" sz="2400" dirty="0">
                <a:latin typeface="Book Antiqua" pitchFamily="18" charset="0"/>
              </a:rPr>
              <a:t>b) Compute pipeline inventory.</a:t>
            </a:r>
          </a:p>
          <a:p>
            <a:r>
              <a:rPr lang="en-US" sz="2400" dirty="0">
                <a:latin typeface="Book Antiqua" pitchFamily="18" charset="0"/>
              </a:rPr>
              <a:t>b1. Little Law</a:t>
            </a:r>
          </a:p>
          <a:p>
            <a:r>
              <a:rPr lang="en-US" sz="2400" dirty="0">
                <a:latin typeface="Book Antiqua" pitchFamily="18" charset="0"/>
              </a:rPr>
              <a:t>RTp=I</a:t>
            </a:r>
          </a:p>
          <a:p>
            <a:r>
              <a:rPr lang="en-US" sz="2400" dirty="0">
                <a:latin typeface="Book Antiqua" pitchFamily="18" charset="0"/>
              </a:rPr>
              <a:t>5(1/6) = 5/6 unites</a:t>
            </a:r>
          </a:p>
          <a:p>
            <a:r>
              <a:rPr lang="en-US" sz="2400" dirty="0">
                <a:latin typeface="Book Antiqua" pitchFamily="18" charset="0"/>
              </a:rPr>
              <a:t>5/60(10) = 5/6</a:t>
            </a:r>
          </a:p>
          <a:p>
            <a:r>
              <a:rPr lang="en-US" sz="2400" dirty="0">
                <a:latin typeface="Book Antiqua" pitchFamily="18" charset="0"/>
              </a:rPr>
              <a:t>B2. Utilization</a:t>
            </a:r>
          </a:p>
          <a:p>
            <a:r>
              <a:rPr lang="en-US" sz="2400" dirty="0">
                <a:latin typeface="Book Antiqua" pitchFamily="18" charset="0"/>
              </a:rPr>
              <a:t>U=R/Rp = 5/6</a:t>
            </a:r>
          </a:p>
          <a:p>
            <a:r>
              <a:rPr lang="en-US" sz="2400" dirty="0">
                <a:latin typeface="Book Antiqua" pitchFamily="18" charset="0"/>
              </a:rPr>
              <a:t>c) Suppose flow time is 10 hours. Compute average inventory</a:t>
            </a:r>
          </a:p>
          <a:p>
            <a:r>
              <a:rPr lang="en-US" sz="2400" dirty="0">
                <a:latin typeface="Book Antiqua" pitchFamily="18" charset="0"/>
              </a:rPr>
              <a:t>RT=I</a:t>
            </a:r>
          </a:p>
          <a:p>
            <a:r>
              <a:rPr lang="en-US" sz="2400" dirty="0">
                <a:latin typeface="Book Antiqua" pitchFamily="18" charset="0"/>
              </a:rPr>
              <a:t>5(10) = 50</a:t>
            </a:r>
          </a:p>
          <a:p>
            <a:r>
              <a:rPr lang="en-US" sz="2400" dirty="0">
                <a:latin typeface="Book Antiqua" pitchFamily="18" charset="0"/>
              </a:rPr>
              <a:t>How ling a product is in the waiting line?</a:t>
            </a:r>
          </a:p>
          <a:p>
            <a:r>
              <a:rPr lang="en-US" sz="2400" dirty="0">
                <a:latin typeface="Book Antiqua" pitchFamily="18" charset="0"/>
              </a:rPr>
              <a:t>10(60)-10 = 590 minutes. </a:t>
            </a: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" name="SMARTInkShape-11">
            <a:extLst>
              <a:ext uri="{FF2B5EF4-FFF2-40B4-BE49-F238E27FC236}">
                <a16:creationId xmlns:a16="http://schemas.microsoft.com/office/drawing/2014/main" id="{A4C072F1-4555-4086-BECD-79347D52C56F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174533" y="501683"/>
            <a:ext cx="16090" cy="27279"/>
          </a:xfrm>
          <a:custGeom>
            <a:avLst/>
            <a:gdLst/>
            <a:ahLst/>
            <a:cxnLst/>
            <a:rect l="0" t="0" r="0" b="0"/>
            <a:pathLst>
              <a:path w="16090" h="27279">
                <a:moveTo>
                  <a:pt x="16089" y="0"/>
                </a:moveTo>
                <a:lnTo>
                  <a:pt x="16089" y="0"/>
                </a:lnTo>
                <a:lnTo>
                  <a:pt x="10612" y="1863"/>
                </a:lnTo>
                <a:lnTo>
                  <a:pt x="8164" y="3348"/>
                </a:lnTo>
                <a:lnTo>
                  <a:pt x="1347" y="15550"/>
                </a:lnTo>
                <a:lnTo>
                  <a:pt x="0" y="27278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4381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7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17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51949</TotalTime>
  <Words>1239</Words>
  <Application>Microsoft Office PowerPoint</Application>
  <PresentationFormat>Widescreen</PresentationFormat>
  <Paragraphs>138</Paragraphs>
  <Slides>10</Slides>
  <Notes>10</Notes>
  <HiddenSlides>0</HiddenSlides>
  <MMClips>1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8" baseType="lpstr">
      <vt:lpstr>Arial</vt:lpstr>
      <vt:lpstr>Book Antiqua</vt:lpstr>
      <vt:lpstr>Brush Script MT</vt:lpstr>
      <vt:lpstr>Calibri</vt:lpstr>
      <vt:lpstr>Calibri Light</vt:lpstr>
      <vt:lpstr>Garamond</vt:lpstr>
      <vt:lpstr>Impact</vt:lpstr>
      <vt:lpstr>Lucida Calligraphy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Pipeline Inventory &amp; Max-WIP         Ardavan Asef-Vaziri</vt:lpstr>
      <vt:lpstr>The Situation- Not the Same Numbers as in Your Game</vt:lpstr>
      <vt:lpstr>One Machine Per Station; Pipeline Inventory and Theoretical Flow Time</vt:lpstr>
      <vt:lpstr>More Machine; Pipeline Inventory and Theoretical Flow Time</vt:lpstr>
      <vt:lpstr>More Machine; Pipeline Inventory and Theoretical Flow Time</vt:lpstr>
      <vt:lpstr>More Machine; Pipeline Inventory and Theoretical Flow Time</vt:lpstr>
      <vt:lpstr>Practice- Capacity and Cycle Time</vt:lpstr>
      <vt:lpstr>Practice on Cycle Time &amp; Takt Time</vt:lpstr>
      <vt:lpstr>Pipeline Inventory, Inventory, Theoretical Flow Time, and Flow Time</vt:lpstr>
      <vt:lpstr>Pipeline Inventory, Inventory, Theoretical Flow Time, and Flow Time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755</cp:revision>
  <cp:lastPrinted>2019-05-09T17:43:43Z</cp:lastPrinted>
  <dcterms:created xsi:type="dcterms:W3CDTF">2008-11-22T01:06:20Z</dcterms:created>
  <dcterms:modified xsi:type="dcterms:W3CDTF">2025-03-10T21:07:27Z</dcterms:modified>
</cp:coreProperties>
</file>