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5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4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5.xml" ContentType="application/vnd.openxmlformats-officedocument.presentationml.notesSlide+xml"/>
  <Override PartName="/ppt/tags/tag12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13.xml" ContentType="application/vnd.openxmlformats-officedocument.presentationml.tags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  <p:sldMasterId id="2147483801" r:id="rId2"/>
    <p:sldMasterId id="2147483788" r:id="rId3"/>
    <p:sldMasterId id="2147483784" r:id="rId4"/>
    <p:sldMasterId id="2147483764" r:id="rId5"/>
    <p:sldMasterId id="2147483785" r:id="rId6"/>
  </p:sldMasterIdLst>
  <p:notesMasterIdLst>
    <p:notesMasterId r:id="rId15"/>
  </p:notesMasterIdLst>
  <p:handoutMasterIdLst>
    <p:handoutMasterId r:id="rId16"/>
  </p:handoutMasterIdLst>
  <p:sldIdLst>
    <p:sldId id="611" r:id="rId7"/>
    <p:sldId id="660" r:id="rId8"/>
    <p:sldId id="608" r:id="rId9"/>
    <p:sldId id="671" r:id="rId10"/>
    <p:sldId id="672" r:id="rId11"/>
    <p:sldId id="673" r:id="rId12"/>
    <p:sldId id="661" r:id="rId13"/>
    <p:sldId id="674" r:id="rId14"/>
  </p:sldIdLst>
  <p:sldSz cx="12192000" cy="6858000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ldamez, Jonathan" initials="GJ" lastIdx="20" clrIdx="0">
    <p:extLst>
      <p:ext uri="{19B8F6BF-5375-455C-9EA6-DF929625EA0E}">
        <p15:presenceInfo xmlns:p15="http://schemas.microsoft.com/office/powerpoint/2012/main" userId="S::jonathan.galdamez.32@my.csun.edu::e134a394-32d1-4300-8ff0-4ad8322f83a2" providerId="AD"/>
      </p:ext>
    </p:extLst>
  </p:cmAuthor>
  <p:cmAuthor id="2" name="Asef-Vaziri, Ardavan" initials="AA" lastIdx="1" clrIdx="1">
    <p:extLst>
      <p:ext uri="{19B8F6BF-5375-455C-9EA6-DF929625EA0E}">
        <p15:presenceInfo xmlns:p15="http://schemas.microsoft.com/office/powerpoint/2012/main" userId="S-1-5-21-789336058-1708537768-1957994488-2436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3"/>
    <a:srgbClr val="A80000"/>
    <a:srgbClr val="000000"/>
    <a:srgbClr val="AA0000"/>
    <a:srgbClr val="00007D"/>
    <a:srgbClr val="9E0000"/>
    <a:srgbClr val="FF9900"/>
    <a:srgbClr val="0000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86410" autoAdjust="0"/>
  </p:normalViewPr>
  <p:slideViewPr>
    <p:cSldViewPr>
      <p:cViewPr varScale="1">
        <p:scale>
          <a:sx n="104" d="100"/>
          <a:sy n="104" d="100"/>
        </p:scale>
        <p:origin x="792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10" y="7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image" Target="../media/image7.emf"/><Relationship Id="rId4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r">
              <a:defRPr sz="1300"/>
            </a:lvl1pPr>
          </a:lstStyle>
          <a:p>
            <a:fld id="{3DC6186B-400D-4624-82D1-203DE0AF0EEF}" type="datetimeFigureOut">
              <a:rPr lang="en-US" smtClean="0"/>
              <a:pPr/>
              <a:t>10/25/2023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r">
              <a:defRPr sz="1300"/>
            </a:lvl1pPr>
          </a:lstStyle>
          <a:p>
            <a:fld id="{DE32CB61-0B8C-464B-856B-111D8B5619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1978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FD8C8DB6-9E1D-439C-B96B-0657302EFE49}" type="datetime1">
              <a:rPr lang="en-US"/>
              <a:pPr/>
              <a:t>10/25/2023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8500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3170" tIns="46585" rIns="93170" bIns="46585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F7C678DA-66FA-46F9-8031-1CB2E52D81F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9796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107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8500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2563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3051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06400" y="698500"/>
            <a:ext cx="6197600" cy="3486150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5B57E2-1F84-4C05-A86E-1FDE1D83AB54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6929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06400" y="698500"/>
            <a:ext cx="6197600" cy="3486150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5B57E2-1F84-4C05-A86E-1FDE1D83AB54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79123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06400" y="698500"/>
            <a:ext cx="6197600" cy="3486150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5B57E2-1F84-4C05-A86E-1FDE1D83AB54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9559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06400" y="698500"/>
            <a:ext cx="6197600" cy="3486150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5B57E2-1F84-4C05-A86E-1FDE1D83AB54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3939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06400" y="698500"/>
            <a:ext cx="6197600" cy="3486150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5B57E2-1F84-4C05-A86E-1FDE1D83AB54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8348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06400" y="698500"/>
            <a:ext cx="6197600" cy="3486150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5B57E2-1F84-4C05-A86E-1FDE1D83AB54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5937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A8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2192000" cy="2438400"/>
          </a:xfrm>
          <a:prstGeom prst="rect">
            <a:avLst/>
          </a:prstGeom>
          <a:ln>
            <a:solidFill>
              <a:schemeClr val="accent4">
                <a:lumMod val="65000"/>
                <a:lumOff val="35000"/>
              </a:schemeClr>
            </a:solidFill>
          </a:ln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10/25/2023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612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10/25/2023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0778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10/25/2023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6983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10/25/2023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9678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10/25/2023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8144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10/25/2023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1365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10/25/2023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7901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10/25/2023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6902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10/25/2023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8075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10/25/2023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487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12192000" cy="5715000"/>
          </a:xfrm>
          <a:prstGeom prst="rect">
            <a:avLst/>
          </a:prstGeom>
        </p:spPr>
        <p:txBody>
          <a:bodyPr/>
          <a:lstStyle>
            <a:lvl1pPr>
              <a:buSzPct val="88000"/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1219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10/25/2023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280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10/25/2023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9618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10/25/2023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0955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10/25/2023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38282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10/25/2023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4544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10/25/2023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69885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10/25/2023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53492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10/25/2023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68595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10/25/2023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52022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12876"/>
            <a:ext cx="11887200" cy="45307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0"/>
            <a:ext cx="1185756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1219200"/>
            <a:ext cx="12192000" cy="5257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685800"/>
            <a:ext cx="11379200" cy="5486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A5002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2192000" cy="2438400"/>
          </a:xfrm>
          <a:prstGeom prst="rect">
            <a:avLst/>
          </a:prstGeom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3251200" y="5562600"/>
            <a:ext cx="8636000" cy="990600"/>
          </a:xfrm>
          <a:prstGeom prst="rect">
            <a:avLst/>
          </a:prstGeom>
        </p:spPr>
        <p:txBody>
          <a:bodyPr/>
          <a:lstStyle>
            <a:lvl1pPr algn="r">
              <a:buNone/>
              <a:defRPr>
                <a:solidFill>
                  <a:schemeClr val="bg1"/>
                </a:solidFill>
                <a:latin typeface="Lucida Calligraphy" pitchFamily="66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53613889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10/25/2023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534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10/25/2023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592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10/25/2023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98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_rels/slideMaster4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1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12192000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762000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27460" y="6675227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 userDrawn="1"/>
        </p:nvCxnSpPr>
        <p:spPr bwMode="auto">
          <a:xfrm flipV="1">
            <a:off x="-8237" y="6678406"/>
            <a:ext cx="12227697" cy="27601"/>
          </a:xfrm>
          <a:prstGeom prst="line">
            <a:avLst/>
          </a:prstGeom>
          <a:solidFill>
            <a:schemeClr val="accent1"/>
          </a:solidFill>
          <a:ln w="371475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318919" y="6598094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chemeClr val="bg1"/>
                </a:solidFill>
                <a:latin typeface="Book Antiqua" panose="02040602050305030304" pitchFamily="18" charset="0"/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sp>
        <p:nvSpPr>
          <p:cNvPr id="15" name="Text Box 57"/>
          <p:cNvSpPr txBox="1">
            <a:spLocks noChangeArrowheads="1"/>
          </p:cNvSpPr>
          <p:nvPr userDrawn="1"/>
        </p:nvSpPr>
        <p:spPr bwMode="auto">
          <a:xfrm>
            <a:off x="-22096" y="6550224"/>
            <a:ext cx="9242296" cy="307777"/>
          </a:xfrm>
          <a:prstGeom prst="rect">
            <a:avLst/>
          </a:prstGeom>
          <a:solidFill>
            <a:srgbClr val="AA00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i="1" baseline="0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Pipeline Inventory &amp; Max-WIP (CONWIP</a:t>
            </a:r>
            <a:r>
              <a:rPr lang="en-US" sz="1400" b="1" i="1" baseline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),  </a:t>
            </a:r>
            <a:r>
              <a:rPr lang="en-US" sz="1400" b="1" i="1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A. Asef-Vaziri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52" r:id="rId2"/>
    <p:sldLayoutId id="2147483756" r:id="rId3"/>
    <p:sldLayoutId id="2147483761" r:id="rId4"/>
    <p:sldLayoutId id="2147483762" r:id="rId5"/>
    <p:sldLayoutId id="2147483819" r:id="rId6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A8000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39976-7488-4967-A659-4DA87FA0AB07}" type="datetimeFigureOut">
              <a:rPr lang="en-US" smtClean="0"/>
              <a:t>10/25/2023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697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2C82F-F615-45AA-8B9A-E34A0A5FCA12}" type="datetimeFigureOut">
              <a:rPr lang="en-US" smtClean="0"/>
              <a:t>10/25/2023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40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kern="1200" dirty="0">
                <a:solidFill>
                  <a:srgbClr val="00B05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1- Throughput World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203200" y="-76200"/>
            <a:ext cx="568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1412876"/>
            <a:ext cx="109728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206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2060"/>
                </a:solidFill>
              </a:rPr>
              <a:t>Ardavan Asef-Vaziri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i="1" kern="1200" dirty="0">
                <a:solidFill>
                  <a:srgbClr val="00206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1- Throughput World </a:t>
            </a: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0"/>
            <a:ext cx="1155276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Practice: </a:t>
            </a:r>
            <a:br>
              <a:rPr lang="en-US" dirty="0"/>
            </a:br>
            <a:endParaRPr lang="en-US" dirty="0"/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11414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8" r:id="rId2"/>
    <p:sldLayoutId id="2147483769" r:id="rId3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206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p"/>
        <a:defRPr sz="2800">
          <a:solidFill>
            <a:srgbClr val="00206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6/4/2009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Lean Thinking: 1- Introduction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203200" y="-76200"/>
            <a:ext cx="568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6" r:id="rId2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rgbClr val="00B05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video" Target="https://www.youtube.com/embed/uZoT8AJDeao?feature=oembed" TargetMode="Externa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tags" Target="../tags/tag9.xml"/><Relationship Id="rId7" Type="http://schemas.openxmlformats.org/officeDocument/2006/relationships/notesSlide" Target="../notesSlides/notesSlide5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slideLayout" Target="../slideLayouts/slideLayout2.xml"/><Relationship Id="rId11" Type="http://schemas.openxmlformats.org/officeDocument/2006/relationships/image" Target="../media/image6.png"/><Relationship Id="rId5" Type="http://schemas.openxmlformats.org/officeDocument/2006/relationships/tags" Target="../tags/tag11.xml"/><Relationship Id="rId10" Type="http://schemas.openxmlformats.org/officeDocument/2006/relationships/image" Target="../media/image5.png"/><Relationship Id="rId4" Type="http://schemas.openxmlformats.org/officeDocument/2006/relationships/tags" Target="../tags/tag10.xml"/><Relationship Id="rId9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Excel_Worksheet2.xlsx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8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package" Target="../embeddings/Microsoft_Excel_Worksheet1.xlsx"/><Relationship Id="rId11" Type="http://schemas.openxmlformats.org/officeDocument/2006/relationships/image" Target="../media/image10.emf"/><Relationship Id="rId5" Type="http://schemas.openxmlformats.org/officeDocument/2006/relationships/image" Target="../media/image7.emf"/><Relationship Id="rId10" Type="http://schemas.openxmlformats.org/officeDocument/2006/relationships/package" Target="../embeddings/Microsoft_Excel_Worksheet3.xlsx"/><Relationship Id="rId4" Type="http://schemas.openxmlformats.org/officeDocument/2006/relationships/package" Target="../embeddings/Microsoft_Excel_Worksheet.xlsx"/><Relationship Id="rId9" Type="http://schemas.openxmlformats.org/officeDocument/2006/relationships/image" Target="../media/image9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EEC7937-D187-4864-82AA-120E410D84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7417"/>
            <a:ext cx="12192000" cy="6840583"/>
          </a:xfrm>
        </p:spPr>
        <p:txBody>
          <a:bodyPr anchor="t"/>
          <a:lstStyle/>
          <a:p>
            <a:r>
              <a:rPr lang="en-US" sz="7200" dirty="0"/>
              <a:t>Pipeline Inventory &amp; Max-WIP</a:t>
            </a:r>
            <a:br>
              <a:rPr lang="en-US" sz="7200" dirty="0"/>
            </a:br>
            <a:br>
              <a:rPr lang="en-US" sz="1200" dirty="0"/>
            </a:br>
            <a:br>
              <a:rPr lang="en-US" sz="1200" dirty="0"/>
            </a:br>
            <a:br>
              <a:rPr lang="en-US" sz="1200" dirty="0"/>
            </a:br>
            <a:br>
              <a:rPr lang="en-US" sz="7200" dirty="0"/>
            </a:br>
            <a:br>
              <a:rPr lang="en-US" sz="7200" dirty="0"/>
            </a:br>
            <a:br>
              <a:rPr lang="en-US" sz="7200" dirty="0"/>
            </a:br>
            <a:br>
              <a:rPr lang="en-US" sz="7200" dirty="0"/>
            </a:br>
            <a:br>
              <a:rPr lang="en-US" sz="800" dirty="0"/>
            </a:br>
            <a:r>
              <a:rPr lang="en-US" sz="3600" dirty="0">
                <a:latin typeface="Brush Script MT" panose="03060802040406070304" pitchFamily="66" charset="0"/>
                <a:cs typeface="Hadassah Friedlaender" panose="020B0604020202020204" pitchFamily="18" charset="-79"/>
              </a:rPr>
              <a:t>Ardavan Asef-Vaziri</a:t>
            </a:r>
            <a:endParaRPr lang="en-US" dirty="0"/>
          </a:p>
        </p:txBody>
      </p:sp>
      <p:pic>
        <p:nvPicPr>
          <p:cNvPr id="2" name="Online Media 1" title="Pipeline Inventory &amp; CONWIP">
            <a:hlinkClick r:id="" action="ppaction://media"/>
            <a:extLst>
              <a:ext uri="{FF2B5EF4-FFF2-40B4-BE49-F238E27FC236}">
                <a16:creationId xmlns:a16="http://schemas.microsoft.com/office/drawing/2014/main" id="{909808EB-D91C-4CC1-B73E-B8B3286AD374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6796" y="0"/>
            <a:ext cx="12107227" cy="6840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862728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D847E54-F9D1-467F-B56C-6DBF3C534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Situation- Not the Same Numbers as in Your Game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5DDD294-5855-43C5-82CC-66D15FEDE62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3400" y="797169"/>
            <a:ext cx="9135759" cy="441961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D31C7B1-931B-4F1E-AD60-8D5BA51E6CE0}"/>
              </a:ext>
            </a:extLst>
          </p:cNvPr>
          <p:cNvSpPr txBox="1"/>
          <p:nvPr/>
        </p:nvSpPr>
        <p:spPr>
          <a:xfrm>
            <a:off x="3707917" y="1063757"/>
            <a:ext cx="21575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c=1</a:t>
            </a:r>
          </a:p>
          <a:p>
            <a:r>
              <a:rPr lang="en-US" b="1" dirty="0">
                <a:solidFill>
                  <a:srgbClr val="0070C0"/>
                </a:solidFill>
              </a:rPr>
              <a:t>Rp=8 /day</a:t>
            </a:r>
          </a:p>
          <a:p>
            <a:r>
              <a:rPr lang="en-US" b="1" dirty="0">
                <a:solidFill>
                  <a:srgbClr val="0070C0"/>
                </a:solidFill>
              </a:rPr>
              <a:t>Tp=3 hrs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C18409D-35D5-44BF-B1BE-8706AFE29DC7}"/>
              </a:ext>
            </a:extLst>
          </p:cNvPr>
          <p:cNvSpPr txBox="1"/>
          <p:nvPr/>
        </p:nvSpPr>
        <p:spPr>
          <a:xfrm>
            <a:off x="6248400" y="1062920"/>
            <a:ext cx="2057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A50023"/>
                </a:solidFill>
              </a:rPr>
              <a:t>c=1</a:t>
            </a:r>
          </a:p>
          <a:p>
            <a:r>
              <a:rPr lang="en-US" b="1" dirty="0">
                <a:solidFill>
                  <a:srgbClr val="A50023"/>
                </a:solidFill>
              </a:rPr>
              <a:t>Rp=6 /day</a:t>
            </a:r>
          </a:p>
          <a:p>
            <a:r>
              <a:rPr lang="en-US" b="1" dirty="0">
                <a:solidFill>
                  <a:srgbClr val="A50023"/>
                </a:solidFill>
              </a:rPr>
              <a:t>Tp=4 hrs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EE70437-C3E6-49AB-81DC-2B9F47D917BF}"/>
              </a:ext>
            </a:extLst>
          </p:cNvPr>
          <p:cNvSpPr txBox="1"/>
          <p:nvPr/>
        </p:nvSpPr>
        <p:spPr>
          <a:xfrm>
            <a:off x="6553200" y="4989496"/>
            <a:ext cx="2057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c=1</a:t>
            </a:r>
          </a:p>
          <a:p>
            <a:r>
              <a:rPr lang="en-US" b="1" dirty="0">
                <a:solidFill>
                  <a:srgbClr val="00B050"/>
                </a:solidFill>
              </a:rPr>
              <a:t>Rp= 10 /day</a:t>
            </a:r>
          </a:p>
          <a:p>
            <a:r>
              <a:rPr lang="en-US" b="1" dirty="0">
                <a:solidFill>
                  <a:srgbClr val="00B050"/>
                </a:solidFill>
              </a:rPr>
              <a:t>Tp= 2.4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BC47507-B38F-4175-A2F8-A7F177E63CCD}"/>
              </a:ext>
            </a:extLst>
          </p:cNvPr>
          <p:cNvSpPr txBox="1"/>
          <p:nvPr/>
        </p:nvSpPr>
        <p:spPr>
          <a:xfrm>
            <a:off x="0" y="5889073"/>
            <a:ext cx="1219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Book Antiqua" panose="02040602050305030304" pitchFamily="18" charset="0"/>
              </a:rPr>
              <a:t>These commutations are not associated to any specific LittleField Technologies game. </a:t>
            </a:r>
          </a:p>
          <a:p>
            <a:r>
              <a:rPr lang="en-US" dirty="0">
                <a:latin typeface="Book Antiqua" panose="02040602050305030304" pitchFamily="18" charset="0"/>
              </a:rPr>
              <a:t>They serve a prototype example. Please do your own computations for the game that you are playing.</a:t>
            </a:r>
            <a:endParaRPr lang="en-US" dirty="0"/>
          </a:p>
        </p:txBody>
      </p:sp>
      <p:sp>
        <p:nvSpPr>
          <p:cNvPr id="2" name="SMARTInkShape-13">
            <a:extLst>
              <a:ext uri="{FF2B5EF4-FFF2-40B4-BE49-F238E27FC236}">
                <a16:creationId xmlns:a16="http://schemas.microsoft.com/office/drawing/2014/main" id="{CF02B7B4-DB98-4246-A02F-B8B48792F56D}"/>
              </a:ext>
            </a:extLst>
          </p:cNvPr>
          <p:cNvSpPr/>
          <p:nvPr>
            <p:custDataLst>
              <p:tags r:id="rId1"/>
            </p:custDataLst>
          </p:nvPr>
        </p:nvSpPr>
        <p:spPr bwMode="auto">
          <a:xfrm>
            <a:off x="3725502" y="2039954"/>
            <a:ext cx="81562" cy="43926"/>
          </a:xfrm>
          <a:custGeom>
            <a:avLst/>
            <a:gdLst/>
            <a:ahLst/>
            <a:cxnLst/>
            <a:rect l="0" t="0" r="0" b="0"/>
            <a:pathLst>
              <a:path w="81562" h="43926">
                <a:moveTo>
                  <a:pt x="81561" y="43925"/>
                </a:moveTo>
                <a:lnTo>
                  <a:pt x="81561" y="43925"/>
                </a:lnTo>
                <a:lnTo>
                  <a:pt x="63309" y="35903"/>
                </a:lnTo>
                <a:lnTo>
                  <a:pt x="40738" y="24540"/>
                </a:lnTo>
                <a:lnTo>
                  <a:pt x="19341" y="12732"/>
                </a:lnTo>
                <a:lnTo>
                  <a:pt x="844" y="626"/>
                </a:lnTo>
                <a:lnTo>
                  <a:pt x="0" y="0"/>
                </a:lnTo>
              </a:path>
            </a:pathLst>
          </a:cu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8" name="SMARTInkShape-14">
            <a:extLst>
              <a:ext uri="{FF2B5EF4-FFF2-40B4-BE49-F238E27FC236}">
                <a16:creationId xmlns:a16="http://schemas.microsoft.com/office/drawing/2014/main" id="{6A848D0C-6F94-4E84-9EC8-B0CB4955D3CD}"/>
              </a:ext>
            </a:extLst>
          </p:cNvPr>
          <p:cNvSpPr/>
          <p:nvPr>
            <p:custDataLst>
              <p:tags r:id="rId2"/>
            </p:custDataLst>
          </p:nvPr>
        </p:nvSpPr>
        <p:spPr bwMode="auto">
          <a:xfrm>
            <a:off x="4856111" y="4989496"/>
            <a:ext cx="1640" cy="5024"/>
          </a:xfrm>
          <a:custGeom>
            <a:avLst/>
            <a:gdLst/>
            <a:ahLst/>
            <a:cxnLst/>
            <a:rect l="0" t="0" r="0" b="0"/>
            <a:pathLst>
              <a:path w="1640" h="5024">
                <a:moveTo>
                  <a:pt x="0" y="0"/>
                </a:moveTo>
                <a:lnTo>
                  <a:pt x="0" y="0"/>
                </a:lnTo>
                <a:lnTo>
                  <a:pt x="1639" y="5023"/>
                </a:lnTo>
              </a:path>
            </a:pathLst>
          </a:cu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77633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77"/>
            <a:ext cx="12268200" cy="838200"/>
          </a:xfrm>
        </p:spPr>
        <p:txBody>
          <a:bodyPr/>
          <a:lstStyle/>
          <a:p>
            <a:r>
              <a:rPr lang="en-US" sz="3300" dirty="0"/>
              <a:t>One Machine Per Station; Pipeline Inventory and Theoretical Flow Time</a:t>
            </a:r>
          </a:p>
        </p:txBody>
      </p:sp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78606" y="869175"/>
            <a:ext cx="12113394" cy="563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Aft>
                <a:spcPts val="600"/>
              </a:spcAft>
            </a:pPr>
            <a:r>
              <a:rPr lang="en-US" sz="2400" b="1" dirty="0">
                <a:solidFill>
                  <a:srgbClr val="C00000"/>
                </a:solidFill>
                <a:latin typeface="Book Antiqua" pitchFamily="18" charset="0"/>
              </a:rPr>
              <a:t>Compute the Pipeline Inventory (Absolute Minimal Inventory).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Theoretical flow time in all cases is 3+4+2.4= 9.4 hours or 9.4/24 days 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Capacity = 6, Assuming Capacity = Throughput, Rp=R=6/day and 24 hours per day. </a:t>
            </a:r>
          </a:p>
          <a:p>
            <a:pPr>
              <a:spcAft>
                <a:spcPts val="600"/>
              </a:spcAft>
            </a:pPr>
            <a:r>
              <a:rPr lang="en-US" sz="2400" b="1" dirty="0">
                <a:solidFill>
                  <a:srgbClr val="A50023"/>
                </a:solidFill>
                <a:latin typeface="Book Antiqua" pitchFamily="18" charset="0"/>
              </a:rPr>
              <a:t>Procedure 1- Little’s Law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Set R= 6/day and T=9.4/24 day </a:t>
            </a: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 </a:t>
            </a:r>
            <a:r>
              <a:rPr lang="en-US" sz="2400" b="1" dirty="0">
                <a:solidFill>
                  <a:srgbClr val="A50023"/>
                </a:solidFill>
                <a:latin typeface="Book Antiqua" pitchFamily="18" charset="0"/>
                <a:sym typeface="Wingdings" panose="05000000000000000000" pitchFamily="2" charset="2"/>
              </a:rPr>
              <a:t>RT=I=6(9.4/24)= 2.35 </a:t>
            </a: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contracts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Set R= 6/24 =0.25/hour and T=9.4 hours</a:t>
            </a: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 RT=I=0.25(9.4)= 2.35 contracts</a:t>
            </a:r>
          </a:p>
          <a:p>
            <a:pPr>
              <a:spcAft>
                <a:spcPts val="600"/>
              </a:spcAft>
            </a:pPr>
            <a:r>
              <a:rPr lang="en-US" sz="2400" b="1" dirty="0">
                <a:solidFill>
                  <a:srgbClr val="A50023"/>
                </a:solidFill>
                <a:latin typeface="Book Antiqua" pitchFamily="18" charset="0"/>
              </a:rPr>
              <a:t>Procedure 2- Utilizations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When R=6/day, Utilization of the three stations are 6/8=0.75, 6/6=1, and 6/10= 0.6, respectively. If there is only one machine at a station, and if U=0.6 what that means?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That means the station is busy 60% of time and Idle 40% of time.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That means there is on contract in the station for 60% of time, and no contract for 40%.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There are 0.60(1)+0.40(0) = 0.6 inventory. 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Following this logic, the pipeline inventory </a:t>
            </a:r>
            <a:r>
              <a:rPr lang="en-US" sz="2400" b="1" dirty="0">
                <a:solidFill>
                  <a:srgbClr val="A50023"/>
                </a:solidFill>
                <a:latin typeface="Book Antiqua" pitchFamily="18" charset="0"/>
              </a:rPr>
              <a:t>I= U1+U2+U3= 0.75+ 1 + 0.6 = 2.35</a:t>
            </a:r>
            <a:r>
              <a:rPr lang="en-US" sz="2400" dirty="0">
                <a:latin typeface="Book Antiqua" pitchFamily="18" charset="0"/>
              </a:rPr>
              <a:t>. </a:t>
            </a:r>
          </a:p>
          <a:p>
            <a:endParaRPr lang="en-US" sz="2400" dirty="0">
              <a:latin typeface="Book Antiqua" pitchFamily="18" charset="0"/>
            </a:endParaRPr>
          </a:p>
          <a:p>
            <a:endParaRPr lang="en-US" sz="2400" dirty="0">
              <a:latin typeface="Book Antiqua" pitchFamily="18" charset="0"/>
            </a:endParaRPr>
          </a:p>
          <a:p>
            <a:endParaRPr lang="en-US" sz="2400" dirty="0">
              <a:latin typeface="Book Antiqua" pitchFamily="18" charset="0"/>
            </a:endParaRPr>
          </a:p>
        </p:txBody>
      </p:sp>
      <p:grpSp>
        <p:nvGrpSpPr>
          <p:cNvPr id="7" name="SMARTInkShape-Group4">
            <a:extLst>
              <a:ext uri="{FF2B5EF4-FFF2-40B4-BE49-F238E27FC236}">
                <a16:creationId xmlns:a16="http://schemas.microsoft.com/office/drawing/2014/main" id="{0D6998B3-7BA8-4F2A-A2C3-A44C0B6DD7D2}"/>
              </a:ext>
            </a:extLst>
          </p:cNvPr>
          <p:cNvGrpSpPr/>
          <p:nvPr/>
        </p:nvGrpSpPr>
        <p:grpSpPr>
          <a:xfrm>
            <a:off x="9913881" y="6540500"/>
            <a:ext cx="1284953" cy="113915"/>
            <a:chOff x="9913881" y="6540500"/>
            <a:chExt cx="1284953" cy="113915"/>
          </a:xfrm>
        </p:grpSpPr>
        <p:sp>
          <p:nvSpPr>
            <p:cNvPr id="5" name="SMARTInkShape-15">
              <a:extLst>
                <a:ext uri="{FF2B5EF4-FFF2-40B4-BE49-F238E27FC236}">
                  <a16:creationId xmlns:a16="http://schemas.microsoft.com/office/drawing/2014/main" id="{843AEF17-ECD2-487E-84ED-5E27F036044A}"/>
                </a:ext>
              </a:extLst>
            </p:cNvPr>
            <p:cNvSpPr/>
            <p:nvPr>
              <p:custDataLst>
                <p:tags r:id="rId1"/>
              </p:custDataLst>
            </p:nvPr>
          </p:nvSpPr>
          <p:spPr bwMode="auto">
            <a:xfrm>
              <a:off x="11188700" y="6628674"/>
              <a:ext cx="10134" cy="13427"/>
            </a:xfrm>
            <a:custGeom>
              <a:avLst/>
              <a:gdLst/>
              <a:ahLst/>
              <a:cxnLst/>
              <a:rect l="0" t="0" r="0" b="0"/>
              <a:pathLst>
                <a:path w="10134" h="13427">
                  <a:moveTo>
                    <a:pt x="10133" y="0"/>
                  </a:moveTo>
                  <a:lnTo>
                    <a:pt x="10133" y="0"/>
                  </a:lnTo>
                  <a:lnTo>
                    <a:pt x="0" y="13426"/>
                  </a:lnTo>
                </a:path>
              </a:pathLst>
            </a:custGeom>
            <a:noFill/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-112" charset="0"/>
              </a:endParaRPr>
            </a:p>
          </p:txBody>
        </p:sp>
        <p:sp>
          <p:nvSpPr>
            <p:cNvPr id="6" name="SMARTInkShape-16">
              <a:extLst>
                <a:ext uri="{FF2B5EF4-FFF2-40B4-BE49-F238E27FC236}">
                  <a16:creationId xmlns:a16="http://schemas.microsoft.com/office/drawing/2014/main" id="{92A3B4A8-E8E8-4EBC-AE40-03F9E7E27FD7}"/>
                </a:ext>
              </a:extLst>
            </p:cNvPr>
            <p:cNvSpPr/>
            <p:nvPr>
              <p:custDataLst>
                <p:tags r:id="rId2"/>
              </p:custDataLst>
            </p:nvPr>
          </p:nvSpPr>
          <p:spPr bwMode="auto">
            <a:xfrm>
              <a:off x="9913881" y="6540500"/>
              <a:ext cx="145784" cy="113915"/>
            </a:xfrm>
            <a:custGeom>
              <a:avLst/>
              <a:gdLst/>
              <a:ahLst/>
              <a:cxnLst/>
              <a:rect l="0" t="0" r="0" b="0"/>
              <a:pathLst>
                <a:path w="145784" h="113915">
                  <a:moveTo>
                    <a:pt x="145783" y="113914"/>
                  </a:moveTo>
                  <a:lnTo>
                    <a:pt x="145783" y="113914"/>
                  </a:lnTo>
                  <a:lnTo>
                    <a:pt x="133336" y="111290"/>
                  </a:lnTo>
                  <a:lnTo>
                    <a:pt x="112369" y="105944"/>
                  </a:lnTo>
                  <a:lnTo>
                    <a:pt x="92748" y="100263"/>
                  </a:lnTo>
                  <a:lnTo>
                    <a:pt x="74021" y="94359"/>
                  </a:lnTo>
                  <a:lnTo>
                    <a:pt x="43808" y="76509"/>
                  </a:lnTo>
                  <a:lnTo>
                    <a:pt x="20735" y="54465"/>
                  </a:lnTo>
                  <a:lnTo>
                    <a:pt x="5777" y="30556"/>
                  </a:lnTo>
                  <a:lnTo>
                    <a:pt x="71" y="2056"/>
                  </a:lnTo>
                  <a:lnTo>
                    <a:pt x="0" y="0"/>
                  </a:lnTo>
                </a:path>
              </a:pathLst>
            </a:custGeom>
            <a:noFill/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-11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1330082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71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71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717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717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717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20264"/>
            <a:ext cx="12268200" cy="838200"/>
          </a:xfrm>
        </p:spPr>
        <p:txBody>
          <a:bodyPr/>
          <a:lstStyle/>
          <a:p>
            <a:r>
              <a:rPr lang="en-US" sz="3300" dirty="0"/>
              <a:t>More Machine; Pipeline Inventory and Theoretical Flow Time</a:t>
            </a:r>
          </a:p>
        </p:txBody>
      </p:sp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0" y="844062"/>
            <a:ext cx="12192000" cy="563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Compute Max-WIP for R=6/dy, T=3 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RT=I=6(3)=18  Max-WIP= 18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Average WIP (Average Inventory) will be less than Max-WIP.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Average throughput will be less than capacity. 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But </a:t>
            </a:r>
            <a:r>
              <a:rPr lang="en-US" sz="2400" b="1" dirty="0">
                <a:solidFill>
                  <a:srgbClr val="A50023"/>
                </a:solidFill>
                <a:latin typeface="Book Antiqua" pitchFamily="18" charset="0"/>
                <a:sym typeface="Wingdings" panose="05000000000000000000" pitchFamily="2" charset="2"/>
              </a:rPr>
              <a:t>in the games, </a:t>
            </a: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we need to have an eye on it. Some time we may make it a little more than 18 (for example 19 or even more) and sometimes less than 18 (for example 17). 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Compute the Pipeline Inventory and Max-WIP for the case when we have 3 machines in station-1, 3 machines in station-2, and 2 machines in Station-3, demand =16.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Theoretical flow time in all cases is 3+4+2.4= 9.4 hours or 9.4/24 days 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Capacity = Sta-1=3(8)=24  Sta-2=3(6)=18, and Sta-3= 2(10)=20. Capacity of the process is 18, and demand is 16. Therefore R=16.</a:t>
            </a:r>
          </a:p>
          <a:p>
            <a:pPr>
              <a:spcAft>
                <a:spcPts val="600"/>
              </a:spcAft>
            </a:pPr>
            <a:r>
              <a:rPr lang="en-US" sz="2400" b="1" dirty="0">
                <a:solidFill>
                  <a:srgbClr val="C00000"/>
                </a:solidFill>
                <a:latin typeface="Book Antiqua" pitchFamily="18" charset="0"/>
              </a:rPr>
              <a:t>Procedure 1- Little’s Law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Set R= 16/dy and T=9.4/24 dy </a:t>
            </a: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 RT=I=16(9.4/24)= 6.267 contracts</a:t>
            </a:r>
          </a:p>
          <a:p>
            <a:pPr>
              <a:spcAft>
                <a:spcPts val="600"/>
              </a:spcAft>
            </a:pPr>
            <a:endParaRPr lang="en-US" sz="2400" dirty="0">
              <a:latin typeface="Book Antiqua" pitchFamily="18" charset="0"/>
            </a:endParaRPr>
          </a:p>
          <a:p>
            <a:endParaRPr lang="en-US" sz="2400" dirty="0">
              <a:latin typeface="Book Antiqua" pitchFamily="18" charset="0"/>
              <a:sym typeface="Wingdings" panose="05000000000000000000" pitchFamily="2" charset="2"/>
            </a:endParaRPr>
          </a:p>
          <a:p>
            <a:endParaRPr lang="en-US" sz="2400" dirty="0">
              <a:latin typeface="Book Antiqua" pitchFamily="18" charset="0"/>
              <a:sym typeface="Wingdings" panose="05000000000000000000" pitchFamily="2" charset="2"/>
            </a:endParaRPr>
          </a:p>
          <a:p>
            <a:endParaRPr lang="en-US" sz="2400" dirty="0">
              <a:latin typeface="Book Antiqua" pitchFamily="18" charset="0"/>
            </a:endParaRPr>
          </a:p>
          <a:p>
            <a:endParaRPr lang="en-US" sz="2400" dirty="0">
              <a:latin typeface="Book Antiqua" pitchFamily="18" charset="0"/>
            </a:endParaRPr>
          </a:p>
          <a:p>
            <a:endParaRPr lang="en-US" sz="2400" dirty="0">
              <a:latin typeface="Book Antiqua" pitchFamily="18" charset="0"/>
            </a:endParaRPr>
          </a:p>
          <a:p>
            <a:endParaRPr lang="en-US" sz="2400" dirty="0">
              <a:latin typeface="Book Antiqua" pitchFamily="18" charset="0"/>
            </a:endParaRPr>
          </a:p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5" name="SMARTInkShape-5">
            <a:extLst>
              <a:ext uri="{FF2B5EF4-FFF2-40B4-BE49-F238E27FC236}">
                <a16:creationId xmlns:a16="http://schemas.microsoft.com/office/drawing/2014/main" id="{C8BA7DF5-009F-4AFD-8560-8AE93902A276}"/>
              </a:ext>
            </a:extLst>
          </p:cNvPr>
          <p:cNvSpPr/>
          <p:nvPr>
            <p:custDataLst>
              <p:tags r:id="rId1"/>
            </p:custDataLst>
          </p:nvPr>
        </p:nvSpPr>
        <p:spPr bwMode="auto">
          <a:xfrm>
            <a:off x="8974327" y="4884377"/>
            <a:ext cx="1428" cy="2915"/>
          </a:xfrm>
          <a:custGeom>
            <a:avLst/>
            <a:gdLst/>
            <a:ahLst/>
            <a:cxnLst/>
            <a:rect l="0" t="0" r="0" b="0"/>
            <a:pathLst>
              <a:path w="1428" h="2915">
                <a:moveTo>
                  <a:pt x="1427" y="0"/>
                </a:moveTo>
                <a:lnTo>
                  <a:pt x="1427" y="0"/>
                </a:lnTo>
                <a:lnTo>
                  <a:pt x="0" y="2914"/>
                </a:lnTo>
              </a:path>
            </a:pathLst>
          </a:cu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6" name="SMARTInkShape-6">
            <a:extLst>
              <a:ext uri="{FF2B5EF4-FFF2-40B4-BE49-F238E27FC236}">
                <a16:creationId xmlns:a16="http://schemas.microsoft.com/office/drawing/2014/main" id="{DA9A93EF-0D55-47F8-B545-2A660FD4965B}"/>
              </a:ext>
            </a:extLst>
          </p:cNvPr>
          <p:cNvSpPr/>
          <p:nvPr>
            <p:custDataLst>
              <p:tags r:id="rId2"/>
            </p:custDataLst>
          </p:nvPr>
        </p:nvSpPr>
        <p:spPr bwMode="auto">
          <a:xfrm>
            <a:off x="3117850" y="4603750"/>
            <a:ext cx="1" cy="4131"/>
          </a:xfrm>
          <a:custGeom>
            <a:avLst/>
            <a:gdLst/>
            <a:ahLst/>
            <a:cxnLst/>
            <a:rect l="0" t="0" r="0" b="0"/>
            <a:pathLst>
              <a:path w="1" h="4131">
                <a:moveTo>
                  <a:pt x="0" y="0"/>
                </a:moveTo>
                <a:lnTo>
                  <a:pt x="0" y="0"/>
                </a:lnTo>
                <a:lnTo>
                  <a:pt x="0" y="4130"/>
                </a:lnTo>
              </a:path>
            </a:pathLst>
          </a:cu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020488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71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71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717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77"/>
            <a:ext cx="12268200" cy="838200"/>
          </a:xfrm>
        </p:spPr>
        <p:txBody>
          <a:bodyPr/>
          <a:lstStyle/>
          <a:p>
            <a:r>
              <a:rPr lang="en-US" sz="3300" dirty="0"/>
              <a:t>More Machine; Pipeline Inventory and Theoretical Flow Time</a:t>
            </a:r>
          </a:p>
        </p:txBody>
      </p:sp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78606" y="869175"/>
            <a:ext cx="12113394" cy="563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Aft>
                <a:spcPts val="600"/>
              </a:spcAft>
            </a:pPr>
            <a:r>
              <a:rPr lang="en-US" sz="2400" b="1" dirty="0">
                <a:solidFill>
                  <a:srgbClr val="C00000"/>
                </a:solidFill>
                <a:latin typeface="Book Antiqua" pitchFamily="18" charset="0"/>
              </a:rPr>
              <a:t>Procedure 2- Utilizations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When R=16/dy, Utilization of the three stations are 16/24=0.67, 16/18=0.89, and 16/20= 0.8, respectively. 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The pipeline inventory I= U1+U2+U3= 0.67+0.89+ 0.8 = 2.36. 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2.36? vs. 6.27? Where did we go wrong?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The pipeline inventory I= c1U1+c2U2+c3U3= 3(16/24)+ 3(16/18)+ 2(16/20) = 6.267. 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Suppose we need to deliver under 3 days.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What is the maximum allowable inventory? Here we use capacity not demand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R=18/dy, T=3  RT=I=18(3)=54  Max-WIP= 54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Suppose we need to deliver under 1 day.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R=18/dy, T=1  RT=I=18(1)=18  Max-WIP= 18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Suppose we need to deliver under 0.5 days.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R=18/dy, T=0.5  RT=I=18(0.5)=9  Max-WIP= 9</a:t>
            </a:r>
          </a:p>
          <a:p>
            <a:pPr>
              <a:spcAft>
                <a:spcPts val="600"/>
              </a:spcAft>
            </a:pPr>
            <a:endParaRPr lang="en-US" sz="2400" dirty="0">
              <a:latin typeface="Book Antiqua" pitchFamily="18" charset="0"/>
            </a:endParaRPr>
          </a:p>
          <a:p>
            <a:pPr>
              <a:spcAft>
                <a:spcPts val="600"/>
              </a:spcAft>
            </a:pPr>
            <a:endParaRPr lang="en-US" sz="2400" dirty="0">
              <a:latin typeface="Book Antiqua" pitchFamily="18" charset="0"/>
            </a:endParaRPr>
          </a:p>
          <a:p>
            <a:endParaRPr lang="en-US" sz="2400" dirty="0">
              <a:latin typeface="Book Antiqua" pitchFamily="18" charset="0"/>
            </a:endParaRPr>
          </a:p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2" name="SMARTInkShape-10">
            <a:extLst>
              <a:ext uri="{FF2B5EF4-FFF2-40B4-BE49-F238E27FC236}">
                <a16:creationId xmlns:a16="http://schemas.microsoft.com/office/drawing/2014/main" id="{DE25B1FB-D16C-4AF5-B343-088669DAEB86}"/>
              </a:ext>
            </a:extLst>
          </p:cNvPr>
          <p:cNvSpPr/>
          <p:nvPr>
            <p:custDataLst>
              <p:tags r:id="rId1"/>
            </p:custDataLst>
          </p:nvPr>
        </p:nvSpPr>
        <p:spPr bwMode="auto">
          <a:xfrm>
            <a:off x="11779250" y="4635500"/>
            <a:ext cx="1" cy="1825"/>
          </a:xfrm>
          <a:custGeom>
            <a:avLst/>
            <a:gdLst/>
            <a:ahLst/>
            <a:cxnLst/>
            <a:rect l="0" t="0" r="0" b="0"/>
            <a:pathLst>
              <a:path w="1" h="1825">
                <a:moveTo>
                  <a:pt x="0" y="0"/>
                </a:moveTo>
                <a:lnTo>
                  <a:pt x="0" y="0"/>
                </a:lnTo>
                <a:lnTo>
                  <a:pt x="0" y="1824"/>
                </a:lnTo>
              </a:path>
            </a:pathLst>
          </a:cu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833E45E7-E0DF-4806-998A-D3EB38D24B73}"/>
              </a:ext>
            </a:extLst>
          </p:cNvPr>
          <p:cNvGrpSpPr/>
          <p:nvPr/>
        </p:nvGrpSpPr>
        <p:grpSpPr>
          <a:xfrm>
            <a:off x="170493" y="1900287"/>
            <a:ext cx="12010645" cy="3457211"/>
            <a:chOff x="228599" y="1900288"/>
            <a:chExt cx="11952539" cy="2463029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F92914DE-0E72-40D2-A4D7-0CAC30136FC1}"/>
                </a:ext>
              </a:extLst>
            </p:cNvPr>
            <p:cNvGrpSpPr/>
            <p:nvPr/>
          </p:nvGrpSpPr>
          <p:grpSpPr>
            <a:xfrm>
              <a:off x="228599" y="1900288"/>
              <a:ext cx="11952539" cy="2463029"/>
              <a:chOff x="214466" y="808483"/>
              <a:chExt cx="11883632" cy="3362951"/>
            </a:xfrm>
          </p:grpSpPr>
          <p:grpSp>
            <p:nvGrpSpPr>
              <p:cNvPr id="6" name="SMARTInkShape-Group2">
                <a:extLst>
                  <a:ext uri="{FF2B5EF4-FFF2-40B4-BE49-F238E27FC236}">
                    <a16:creationId xmlns:a16="http://schemas.microsoft.com/office/drawing/2014/main" id="{1F6C8923-696B-4439-BB64-669DCFD4974E}"/>
                  </a:ext>
                </a:extLst>
              </p:cNvPr>
              <p:cNvGrpSpPr/>
              <p:nvPr/>
            </p:nvGrpSpPr>
            <p:grpSpPr>
              <a:xfrm>
                <a:off x="10411398" y="4108665"/>
                <a:ext cx="140654" cy="39911"/>
                <a:chOff x="10411398" y="4108665"/>
                <a:chExt cx="140654" cy="39911"/>
              </a:xfrm>
            </p:grpSpPr>
            <p:sp>
              <p:nvSpPr>
                <p:cNvPr id="15" name="SMARTInkShape-3">
                  <a:extLst>
                    <a:ext uri="{FF2B5EF4-FFF2-40B4-BE49-F238E27FC236}">
                      <a16:creationId xmlns:a16="http://schemas.microsoft.com/office/drawing/2014/main" id="{1816BDC4-B814-488A-881A-07D3D3A2F43E}"/>
                    </a:ext>
                  </a:extLst>
                </p:cNvPr>
                <p:cNvSpPr/>
                <p:nvPr>
                  <p:custDataLst>
                    <p:tags r:id="rId4"/>
                  </p:custDataLst>
                </p:nvPr>
              </p:nvSpPr>
              <p:spPr bwMode="auto">
                <a:xfrm>
                  <a:off x="10538969" y="4108665"/>
                  <a:ext cx="13083" cy="39911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3083" h="39911">
                      <a:moveTo>
                        <a:pt x="13082" y="0"/>
                      </a:moveTo>
                      <a:lnTo>
                        <a:pt x="13082" y="0"/>
                      </a:lnTo>
                      <a:lnTo>
                        <a:pt x="4068" y="30363"/>
                      </a:lnTo>
                      <a:lnTo>
                        <a:pt x="0" y="39910"/>
                      </a:lnTo>
                    </a:path>
                  </a:pathLst>
                </a:custGeom>
                <a:noFill/>
                <a:ln w="19050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Verdana" pitchFamily="-112" charset="0"/>
                  </a:endParaRPr>
                </a:p>
              </p:txBody>
            </p:sp>
            <p:sp>
              <p:nvSpPr>
                <p:cNvPr id="16" name="SMARTInkShape-4">
                  <a:extLst>
                    <a:ext uri="{FF2B5EF4-FFF2-40B4-BE49-F238E27FC236}">
                      <a16:creationId xmlns:a16="http://schemas.microsoft.com/office/drawing/2014/main" id="{84161292-8BAA-4D4D-9118-62A10796F0D4}"/>
                    </a:ext>
                  </a:extLst>
                </p:cNvPr>
                <p:cNvSpPr/>
                <p:nvPr>
                  <p:custDataLst>
                    <p:tags r:id="rId5"/>
                  </p:custDataLst>
                </p:nvPr>
              </p:nvSpPr>
              <p:spPr bwMode="auto">
                <a:xfrm>
                  <a:off x="10411398" y="4132304"/>
                  <a:ext cx="2531" cy="1114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2531" h="1114">
                      <a:moveTo>
                        <a:pt x="2530" y="0"/>
                      </a:moveTo>
                      <a:lnTo>
                        <a:pt x="2530" y="0"/>
                      </a:lnTo>
                      <a:lnTo>
                        <a:pt x="0" y="1113"/>
                      </a:lnTo>
                    </a:path>
                  </a:pathLst>
                </a:custGeom>
                <a:noFill/>
                <a:ln w="19050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Verdana" pitchFamily="-112" charset="0"/>
                  </a:endParaRPr>
                </a:p>
              </p:txBody>
            </p:sp>
          </p:grpSp>
          <p:grpSp>
            <p:nvGrpSpPr>
              <p:cNvPr id="7" name="Group 6">
                <a:extLst>
                  <a:ext uri="{FF2B5EF4-FFF2-40B4-BE49-F238E27FC236}">
                    <a16:creationId xmlns:a16="http://schemas.microsoft.com/office/drawing/2014/main" id="{E5CA5F47-C0DF-4754-845B-D5FC4F623844}"/>
                  </a:ext>
                </a:extLst>
              </p:cNvPr>
              <p:cNvGrpSpPr/>
              <p:nvPr/>
            </p:nvGrpSpPr>
            <p:grpSpPr>
              <a:xfrm>
                <a:off x="214466" y="808483"/>
                <a:ext cx="11883632" cy="3362951"/>
                <a:chOff x="178630" y="923465"/>
                <a:chExt cx="11883632" cy="3362951"/>
              </a:xfrm>
            </p:grpSpPr>
            <p:sp>
              <p:nvSpPr>
                <p:cNvPr id="9" name="SMARTInkShape-7">
                  <a:extLst>
                    <a:ext uri="{FF2B5EF4-FFF2-40B4-BE49-F238E27FC236}">
                      <a16:creationId xmlns:a16="http://schemas.microsoft.com/office/drawing/2014/main" id="{B6FB1D61-F5E1-491C-8498-B5B7ABB1C4E2}"/>
                    </a:ext>
                  </a:extLst>
                </p:cNvPr>
                <p:cNvSpPr/>
                <p:nvPr>
                  <p:custDataLst>
                    <p:tags r:id="rId2"/>
                  </p:custDataLst>
                </p:nvPr>
              </p:nvSpPr>
              <p:spPr bwMode="auto">
                <a:xfrm>
                  <a:off x="3302672" y="1041210"/>
                  <a:ext cx="217" cy="248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217" h="249">
                      <a:moveTo>
                        <a:pt x="0" y="248"/>
                      </a:moveTo>
                      <a:lnTo>
                        <a:pt x="0" y="248"/>
                      </a:lnTo>
                      <a:lnTo>
                        <a:pt x="216" y="0"/>
                      </a:lnTo>
                    </a:path>
                  </a:pathLst>
                </a:custGeom>
                <a:noFill/>
                <a:ln w="19050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Verdana" pitchFamily="-112" charset="0"/>
                  </a:endParaRPr>
                </a:p>
              </p:txBody>
            </p:sp>
            <p:sp>
              <p:nvSpPr>
                <p:cNvPr id="10" name="SMARTInkShape-9">
                  <a:extLst>
                    <a:ext uri="{FF2B5EF4-FFF2-40B4-BE49-F238E27FC236}">
                      <a16:creationId xmlns:a16="http://schemas.microsoft.com/office/drawing/2014/main" id="{E735A720-591B-4339-9432-3018EDDB79E7}"/>
                    </a:ext>
                  </a:extLst>
                </p:cNvPr>
                <p:cNvSpPr/>
                <p:nvPr>
                  <p:custDataLst>
                    <p:tags r:id="rId3"/>
                  </p:custDataLst>
                </p:nvPr>
              </p:nvSpPr>
              <p:spPr bwMode="auto">
                <a:xfrm>
                  <a:off x="3392409" y="969464"/>
                  <a:ext cx="4329" cy="10853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4329" h="10853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328" y="10852"/>
                      </a:lnTo>
                    </a:path>
                  </a:pathLst>
                </a:custGeom>
                <a:noFill/>
                <a:ln w="19050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Verdana" pitchFamily="-112" charset="0"/>
                  </a:endParaRPr>
                </a:p>
              </p:txBody>
            </p:sp>
            <p:sp>
              <p:nvSpPr>
                <p:cNvPr id="11" name="Rectangle 10">
                  <a:extLst>
                    <a:ext uri="{FF2B5EF4-FFF2-40B4-BE49-F238E27FC236}">
                      <a16:creationId xmlns:a16="http://schemas.microsoft.com/office/drawing/2014/main" id="{6E5BD98F-1234-4F9B-91C5-4D4976A27178}"/>
                    </a:ext>
                  </a:extLst>
                </p:cNvPr>
                <p:cNvSpPr/>
                <p:nvPr/>
              </p:nvSpPr>
              <p:spPr bwMode="auto">
                <a:xfrm>
                  <a:off x="178630" y="923465"/>
                  <a:ext cx="11883632" cy="3362951"/>
                </a:xfrm>
                <a:prstGeom prst="rect">
                  <a:avLst/>
                </a:prstGeom>
                <a:solidFill>
                  <a:schemeClr val="bg1"/>
                </a:solidFill>
                <a:ln w="57150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800" b="0" i="0" u="none" strike="noStrike" cap="none" normalizeH="0" baseline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Verdana" pitchFamily="-112" charset="0"/>
                  </a:endParaRPr>
                </a:p>
              </p:txBody>
            </p:sp>
            <p:pic>
              <p:nvPicPr>
                <p:cNvPr id="12" name="Picture 11">
                  <a:extLst>
                    <a:ext uri="{FF2B5EF4-FFF2-40B4-BE49-F238E27FC236}">
                      <a16:creationId xmlns:a16="http://schemas.microsoft.com/office/drawing/2014/main" id="{CB63F699-EC28-444C-AD5E-138C575A1DA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8"/>
                <a:srcRect t="19433" r="3436" b="12392"/>
                <a:stretch/>
              </p:blipFill>
              <p:spPr>
                <a:xfrm>
                  <a:off x="9849830" y="1646541"/>
                  <a:ext cx="2133600" cy="487844"/>
                </a:xfrm>
                <a:prstGeom prst="rect">
                  <a:avLst/>
                </a:prstGeom>
              </p:spPr>
            </p:pic>
            <p:pic>
              <p:nvPicPr>
                <p:cNvPr id="13" name="Picture 12">
                  <a:extLst>
                    <a:ext uri="{FF2B5EF4-FFF2-40B4-BE49-F238E27FC236}">
                      <a16:creationId xmlns:a16="http://schemas.microsoft.com/office/drawing/2014/main" id="{5ACDEDE9-DCD0-4F46-B29E-133F4333B1A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10072713" y="2156247"/>
                  <a:ext cx="1942857" cy="487845"/>
                </a:xfrm>
                <a:prstGeom prst="rect">
                  <a:avLst/>
                </a:prstGeom>
              </p:spPr>
            </p:pic>
            <p:pic>
              <p:nvPicPr>
                <p:cNvPr id="14" name="Picture 13">
                  <a:extLst>
                    <a:ext uri="{FF2B5EF4-FFF2-40B4-BE49-F238E27FC236}">
                      <a16:creationId xmlns:a16="http://schemas.microsoft.com/office/drawing/2014/main" id="{59C40008-53EF-445F-87F0-CECAD2AF587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8840921" y="2675093"/>
                  <a:ext cx="3200000" cy="568600"/>
                </a:xfrm>
                <a:prstGeom prst="rect">
                  <a:avLst/>
                </a:prstGeom>
              </p:spPr>
            </p:pic>
          </p:grpSp>
          <p:sp>
            <p:nvSpPr>
              <p:cNvPr id="8" name="Rectangle 5">
                <a:extLst>
                  <a:ext uri="{FF2B5EF4-FFF2-40B4-BE49-F238E27FC236}">
                    <a16:creationId xmlns:a16="http://schemas.microsoft.com/office/drawing/2014/main" id="{DEC7E64D-B186-4917-8DFA-D412911DA0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4466" y="871255"/>
                <a:ext cx="11767641" cy="330017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2075" tIns="46038" rIns="92075" bIns="46038"/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2000" b="1" dirty="0">
                    <a:solidFill>
                      <a:srgbClr val="FF0000"/>
                    </a:solidFill>
                    <a:effectLst/>
                    <a:latin typeface="Book Antiqua" panose="0204060205030503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For Max-WIP. Also, check the average WIP. You do not want it to exceed the Max-WIP</a:t>
                </a:r>
                <a:endParaRPr lang="en-US" sz="2000" dirty="0">
                  <a:solidFill>
                    <a:srgbClr val="FF0000"/>
                  </a:solidFill>
                  <a:effectLst/>
                  <a:latin typeface="Book Antiqua" panose="0204060205030503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2000" b="1" dirty="0">
                    <a:solidFill>
                      <a:srgbClr val="FF0000"/>
                    </a:solidFill>
                    <a:effectLst/>
                    <a:latin typeface="Book Antiqua" panose="0204060205030503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But you do not want it to be much less than Max-WIP due to variability. </a:t>
                </a:r>
                <a:endParaRPr lang="en-US" sz="2000" dirty="0">
                  <a:solidFill>
                    <a:srgbClr val="FF0000"/>
                  </a:solidFill>
                  <a:effectLst/>
                  <a:latin typeface="Book Antiqua" panose="0204060205030503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2000" b="1" dirty="0">
                    <a:solidFill>
                      <a:srgbClr val="FF0000"/>
                    </a:solidFill>
                    <a:effectLst/>
                    <a:latin typeface="Book Antiqua" panose="0204060205030503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Also, check the lead time. You do not want it to be much less than minimal lead time. </a:t>
                </a:r>
                <a:endParaRPr lang="en-US" sz="2000" dirty="0">
                  <a:solidFill>
                    <a:srgbClr val="FF0000"/>
                  </a:solidFill>
                  <a:effectLst/>
                  <a:latin typeface="Book Antiqua" panose="0204060205030503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2000" b="1" dirty="0">
                    <a:solidFill>
                      <a:srgbClr val="FF0000"/>
                    </a:solidFill>
                    <a:effectLst/>
                    <a:latin typeface="Book Antiqua" panose="0204060205030503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If you are making full or close to full revenue per product</a:t>
                </a:r>
                <a:endParaRPr lang="en-US" sz="2000" dirty="0">
                  <a:solidFill>
                    <a:srgbClr val="FF0000"/>
                  </a:solidFill>
                  <a:effectLst/>
                  <a:latin typeface="Book Antiqua" panose="0204060205030503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2000" b="1" dirty="0">
                    <a:solidFill>
                      <a:srgbClr val="FF0000"/>
                    </a:solidFill>
                    <a:effectLst/>
                    <a:latin typeface="Book Antiqua" panose="0204060205030503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And if your lead time is &lt;&lt; minimal lead time.</a:t>
                </a:r>
                <a:endParaRPr lang="en-US" sz="2000" dirty="0">
                  <a:solidFill>
                    <a:srgbClr val="FF0000"/>
                  </a:solidFill>
                  <a:effectLst/>
                  <a:latin typeface="Book Antiqua" panose="0204060205030503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2000" b="1" dirty="0">
                    <a:solidFill>
                      <a:srgbClr val="FF0000"/>
                    </a:solidFill>
                    <a:effectLst/>
                    <a:latin typeface="Book Antiqua" panose="0204060205030503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Due to high variability in demand, you may have  R&lt;&lt;Rp</a:t>
                </a:r>
                <a:endParaRPr lang="en-US" sz="2000" dirty="0">
                  <a:solidFill>
                    <a:srgbClr val="FF0000"/>
                  </a:solidFill>
                  <a:effectLst/>
                  <a:latin typeface="Book Antiqua" panose="0204060205030503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2000" b="1" dirty="0">
                    <a:solidFill>
                      <a:srgbClr val="FF0000"/>
                    </a:solidFill>
                    <a:effectLst/>
                    <a:latin typeface="Book Antiqua" panose="0204060205030503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Increase Max-WIP step-by-step, but have an eye on it.</a:t>
                </a:r>
                <a:endParaRPr lang="en-US" sz="2000" dirty="0">
                  <a:solidFill>
                    <a:srgbClr val="FF0000"/>
                  </a:solidFill>
                  <a:effectLst/>
                  <a:latin typeface="Book Antiqua" panose="0204060205030503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2000" b="1" dirty="0">
                    <a:solidFill>
                      <a:srgbClr val="FF0000"/>
                    </a:solidFill>
                    <a:effectLst/>
                    <a:latin typeface="Book Antiqua" panose="0204060205030503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When WIP reaches close to what Max-WIP you have in mind, set it.</a:t>
                </a:r>
                <a:endParaRPr lang="en-US" sz="2000" dirty="0">
                  <a:solidFill>
                    <a:srgbClr val="FF0000"/>
                  </a:solidFill>
                  <a:effectLst/>
                  <a:latin typeface="Book Antiqua" panose="0204060205030503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12E52A26-F58D-4D87-AB71-C9D854762EAF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10364732" y="1983918"/>
              <a:ext cx="1695238" cy="39375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0883545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71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71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717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717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717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20264"/>
            <a:ext cx="12268200" cy="838200"/>
          </a:xfrm>
        </p:spPr>
        <p:txBody>
          <a:bodyPr/>
          <a:lstStyle/>
          <a:p>
            <a:r>
              <a:rPr lang="en-US" sz="3300" dirty="0"/>
              <a:t>More Machine; Pipeline Inventory and Theoretical Flow Time</a:t>
            </a:r>
          </a:p>
        </p:txBody>
      </p:sp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0" y="844062"/>
            <a:ext cx="12192000" cy="563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Theoretical flow time in all cases is 3+4+2.4= 9.4 hours or 9.4/24 days 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Capacity of the process is 18. 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Demand is 16 </a:t>
            </a: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 </a:t>
            </a:r>
            <a:r>
              <a:rPr lang="en-US" sz="2400" dirty="0">
                <a:latin typeface="Book Antiqua" pitchFamily="18" charset="0"/>
              </a:rPr>
              <a:t>R=16.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Cycle Time. The minimal time interval when we can produce two consecutive products. 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1 day         18 units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Xday          1  unit </a:t>
            </a: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 X=</a:t>
            </a:r>
            <a:r>
              <a:rPr lang="en-US" sz="2400" dirty="0">
                <a:latin typeface="Book Antiqua" pitchFamily="18" charset="0"/>
              </a:rPr>
              <a:t> Cycle Time = 1/18 day or 24(1/18) = 1.33 hours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Takt Time. The minimal time interval when market needs two consecutive products. 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1 day          16 units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X day          1  unit </a:t>
            </a: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 X=</a:t>
            </a:r>
            <a:r>
              <a:rPr lang="en-US" sz="2400" dirty="0">
                <a:latin typeface="Book Antiqua" pitchFamily="18" charset="0"/>
              </a:rPr>
              <a:t> Takt Time = 1/16 day or 24(1/16) = 1.5 hours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Always TT&gt;= CT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Always R&lt;= Rp</a:t>
            </a:r>
          </a:p>
          <a:p>
            <a:pPr>
              <a:spcAft>
                <a:spcPts val="600"/>
              </a:spcAft>
            </a:pPr>
            <a:endParaRPr lang="en-US" sz="2400" dirty="0">
              <a:latin typeface="Book Antiqua" pitchFamily="18" charset="0"/>
            </a:endParaRPr>
          </a:p>
          <a:p>
            <a:endParaRPr lang="en-US" sz="2400" dirty="0">
              <a:latin typeface="Book Antiqua" pitchFamily="18" charset="0"/>
              <a:sym typeface="Wingdings" panose="05000000000000000000" pitchFamily="2" charset="2"/>
            </a:endParaRPr>
          </a:p>
          <a:p>
            <a:endParaRPr lang="en-US" sz="2400" dirty="0">
              <a:latin typeface="Book Antiqua" pitchFamily="18" charset="0"/>
              <a:sym typeface="Wingdings" panose="05000000000000000000" pitchFamily="2" charset="2"/>
            </a:endParaRPr>
          </a:p>
          <a:p>
            <a:endParaRPr lang="en-US" sz="2400" dirty="0">
              <a:latin typeface="Book Antiqua" pitchFamily="18" charset="0"/>
            </a:endParaRPr>
          </a:p>
          <a:p>
            <a:endParaRPr lang="en-US" sz="2400" dirty="0">
              <a:latin typeface="Book Antiqua" pitchFamily="18" charset="0"/>
            </a:endParaRPr>
          </a:p>
          <a:p>
            <a:endParaRPr lang="en-US" sz="2400" dirty="0">
              <a:latin typeface="Book Antiqua" pitchFamily="18" charset="0"/>
            </a:endParaRPr>
          </a:p>
          <a:p>
            <a:endParaRPr lang="en-US" sz="2400" dirty="0">
              <a:latin typeface="Book Antiqua" pitchFamily="18" charset="0"/>
            </a:endParaRPr>
          </a:p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2" name="SMARTInkShape-11">
            <a:extLst>
              <a:ext uri="{FF2B5EF4-FFF2-40B4-BE49-F238E27FC236}">
                <a16:creationId xmlns:a16="http://schemas.microsoft.com/office/drawing/2014/main" id="{A4C072F1-4555-4086-BECD-79347D52C56F}"/>
              </a:ext>
            </a:extLst>
          </p:cNvPr>
          <p:cNvSpPr/>
          <p:nvPr>
            <p:custDataLst>
              <p:tags r:id="rId1"/>
            </p:custDataLst>
          </p:nvPr>
        </p:nvSpPr>
        <p:spPr bwMode="auto">
          <a:xfrm>
            <a:off x="174533" y="501683"/>
            <a:ext cx="16090" cy="27279"/>
          </a:xfrm>
          <a:custGeom>
            <a:avLst/>
            <a:gdLst/>
            <a:ahLst/>
            <a:cxnLst/>
            <a:rect l="0" t="0" r="0" b="0"/>
            <a:pathLst>
              <a:path w="16090" h="27279">
                <a:moveTo>
                  <a:pt x="16089" y="0"/>
                </a:moveTo>
                <a:lnTo>
                  <a:pt x="16089" y="0"/>
                </a:lnTo>
                <a:lnTo>
                  <a:pt x="10612" y="1863"/>
                </a:lnTo>
                <a:lnTo>
                  <a:pt x="8164" y="3348"/>
                </a:lnTo>
                <a:lnTo>
                  <a:pt x="1347" y="15550"/>
                </a:lnTo>
                <a:lnTo>
                  <a:pt x="0" y="27278"/>
                </a:lnTo>
              </a:path>
            </a:pathLst>
          </a:cu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934539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71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71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717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717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-31820" y="25509"/>
            <a:ext cx="12192000" cy="702306"/>
          </a:xfrm>
        </p:spPr>
        <p:txBody>
          <a:bodyPr/>
          <a:lstStyle/>
          <a:p>
            <a:r>
              <a:rPr lang="en-US" sz="3500" dirty="0"/>
              <a:t>Practice- Capacity and Cycle Time</a:t>
            </a:r>
          </a:p>
        </p:txBody>
      </p:sp>
      <p:graphicFrame>
        <p:nvGraphicFramePr>
          <p:cNvPr id="24" name="Object 23">
            <a:extLst>
              <a:ext uri="{FF2B5EF4-FFF2-40B4-BE49-F238E27FC236}">
                <a16:creationId xmlns:a16="http://schemas.microsoft.com/office/drawing/2014/main" id="{247BABF1-FDB2-43B1-B829-E252080EB39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585" y="914400"/>
          <a:ext cx="7086600" cy="13112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614" name="Worksheet" r:id="rId4" imgW="4581682" imgH="847997" progId="Excel.Sheet.12">
                  <p:embed/>
                </p:oleObj>
              </mc:Choice>
              <mc:Fallback>
                <p:oleObj name="Worksheet" r:id="rId4" imgW="4581682" imgH="847997" progId="Excel.Sheet.12">
                  <p:embed/>
                  <p:pic>
                    <p:nvPicPr>
                      <p:cNvPr id="24" name="Object 23">
                        <a:extLst>
                          <a:ext uri="{FF2B5EF4-FFF2-40B4-BE49-F238E27FC236}">
                            <a16:creationId xmlns:a16="http://schemas.microsoft.com/office/drawing/2014/main" id="{247BABF1-FDB2-43B1-B829-E252080EB3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7585" y="914400"/>
                        <a:ext cx="7086600" cy="13112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Rectangle 5">
            <a:extLst>
              <a:ext uri="{FF2B5EF4-FFF2-40B4-BE49-F238E27FC236}">
                <a16:creationId xmlns:a16="http://schemas.microsoft.com/office/drawing/2014/main" id="{77CA93C9-D14B-45A2-8243-8836289359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4046" y="838200"/>
            <a:ext cx="46482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0" lvl="1"/>
            <a:r>
              <a:rPr lang="en-US" dirty="0">
                <a:latin typeface="Book Antiqua" pitchFamily="18" charset="0"/>
              </a:rPr>
              <a:t>Compute the cycle time. </a:t>
            </a:r>
          </a:p>
          <a:p>
            <a:pPr marL="0" lvl="1"/>
            <a:r>
              <a:rPr lang="en-US" dirty="0">
                <a:latin typeface="Book Antiqua" pitchFamily="18" charset="0"/>
              </a:rPr>
              <a:t>Capacity is 6 per day.</a:t>
            </a:r>
          </a:p>
          <a:p>
            <a:pPr marL="0" lvl="1"/>
            <a:r>
              <a:rPr lang="en-US" dirty="0">
                <a:latin typeface="Book Antiqua" pitchFamily="18" charset="0"/>
              </a:rPr>
              <a:t>Cycle Time = 1/Capacity </a:t>
            </a:r>
          </a:p>
          <a:p>
            <a:pPr marL="0" lvl="1"/>
            <a:r>
              <a:rPr lang="en-US" b="1" dirty="0">
                <a:solidFill>
                  <a:srgbClr val="FF0000"/>
                </a:solidFill>
                <a:latin typeface="Book Antiqua" pitchFamily="18" charset="0"/>
              </a:rPr>
              <a:t>CT= 1/6 days. </a:t>
            </a:r>
          </a:p>
          <a:p>
            <a:pPr marL="0" lvl="1"/>
            <a:r>
              <a:rPr lang="en-US" b="1" dirty="0">
                <a:solidFill>
                  <a:srgbClr val="FF0000"/>
                </a:solidFill>
                <a:latin typeface="Book Antiqua" pitchFamily="18" charset="0"/>
              </a:rPr>
              <a:t>CT= 24(1/6) = 4 hrs.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B59B28AD-605D-499D-9675-3E4FC434A2E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0" y="2362200"/>
          <a:ext cx="7086600" cy="13112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615" name="Worksheet" r:id="rId6" imgW="4581682" imgH="847997" progId="Excel.Sheet.12">
                  <p:embed/>
                </p:oleObj>
              </mc:Choice>
              <mc:Fallback>
                <p:oleObj name="Worksheet" r:id="rId6" imgW="4581682" imgH="847997" progId="Excel.Sheet.12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B59B28AD-605D-499D-9675-3E4FC434A2E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0" y="2362200"/>
                        <a:ext cx="7086600" cy="13112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5">
            <a:extLst>
              <a:ext uri="{FF2B5EF4-FFF2-40B4-BE49-F238E27FC236}">
                <a16:creationId xmlns:a16="http://schemas.microsoft.com/office/drawing/2014/main" id="{568DFB88-C657-40A0-AFBF-93857CAACB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4690" y="2362200"/>
            <a:ext cx="4648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0" lvl="1"/>
            <a:r>
              <a:rPr lang="en-US" sz="2000" dirty="0">
                <a:latin typeface="Book Antiqua" pitchFamily="18" charset="0"/>
              </a:rPr>
              <a:t>Capacity is 18 per day.</a:t>
            </a:r>
          </a:p>
          <a:p>
            <a:pPr marL="0" lvl="1"/>
            <a:r>
              <a:rPr lang="en-US" sz="2000" dirty="0">
                <a:latin typeface="Book Antiqua" pitchFamily="18" charset="0"/>
              </a:rPr>
              <a:t>Cycle Time = 1/Capacity </a:t>
            </a:r>
          </a:p>
          <a:p>
            <a:pPr marL="0" lvl="1"/>
            <a:r>
              <a:rPr lang="en-US" sz="2000" b="1" dirty="0">
                <a:solidFill>
                  <a:srgbClr val="FF0000"/>
                </a:solidFill>
                <a:latin typeface="Book Antiqua" pitchFamily="18" charset="0"/>
              </a:rPr>
              <a:t>CT= 1/18 days. </a:t>
            </a:r>
          </a:p>
          <a:p>
            <a:pPr marL="0" lvl="1"/>
            <a:r>
              <a:rPr lang="en-US" sz="2000" b="1" dirty="0">
                <a:solidFill>
                  <a:srgbClr val="FF0000"/>
                </a:solidFill>
                <a:latin typeface="Book Antiqua" pitchFamily="18" charset="0"/>
              </a:rPr>
              <a:t>CT 24(1/18) = 1.33 hrs.</a:t>
            </a:r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D8F0AEF3-126B-4649-B2A4-CC9E45E6ABC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5725784"/>
              </p:ext>
            </p:extLst>
          </p:nvPr>
        </p:nvGraphicFramePr>
        <p:xfrm>
          <a:off x="43209" y="3843671"/>
          <a:ext cx="7043391" cy="12339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616" name="Worksheet" r:id="rId8" imgW="4838922" imgH="847791" progId="Excel.Sheet.12">
                  <p:embed/>
                </p:oleObj>
              </mc:Choice>
              <mc:Fallback>
                <p:oleObj name="Worksheet" r:id="rId8" imgW="4838922" imgH="847791" progId="Excel.Sheet.12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D8F0AEF3-126B-4649-B2A4-CC9E45E6ABC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3209" y="3843671"/>
                        <a:ext cx="7043391" cy="12339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5">
            <a:extLst>
              <a:ext uri="{FF2B5EF4-FFF2-40B4-BE49-F238E27FC236}">
                <a16:creationId xmlns:a16="http://schemas.microsoft.com/office/drawing/2014/main" id="{46172F23-99F8-4406-89E0-36DBC481DE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2779" y="3822751"/>
            <a:ext cx="4648201" cy="160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0" lvl="1"/>
            <a:r>
              <a:rPr lang="en-US" sz="2000" dirty="0">
                <a:latin typeface="Book Antiqua" pitchFamily="18" charset="0"/>
              </a:rPr>
              <a:t>Capacity is 0.25 per hr.</a:t>
            </a:r>
          </a:p>
          <a:p>
            <a:pPr marL="0" lvl="1"/>
            <a:r>
              <a:rPr lang="en-US" sz="2000" dirty="0">
                <a:latin typeface="Book Antiqua" pitchFamily="18" charset="0"/>
              </a:rPr>
              <a:t>Cycle Time = 1/Capacity </a:t>
            </a:r>
          </a:p>
          <a:p>
            <a:pPr marL="0" lvl="1"/>
            <a:r>
              <a:rPr lang="en-US" sz="2000" dirty="0">
                <a:latin typeface="Book Antiqua" pitchFamily="18" charset="0"/>
              </a:rPr>
              <a:t>CT = 1/ 0.25 hrs. </a:t>
            </a:r>
          </a:p>
          <a:p>
            <a:pPr marL="0" lvl="1"/>
            <a:r>
              <a:rPr lang="en-US" sz="2000" b="1" dirty="0">
                <a:solidFill>
                  <a:srgbClr val="FF0000"/>
                </a:solidFill>
                <a:latin typeface="Book Antiqua" pitchFamily="18" charset="0"/>
              </a:rPr>
              <a:t>CT = 4 hrs.</a:t>
            </a:r>
          </a:p>
        </p:txBody>
      </p:sp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B0D9FFCD-C327-4798-8C63-138722E6EDF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3393228"/>
              </p:ext>
            </p:extLst>
          </p:nvPr>
        </p:nvGraphicFramePr>
        <p:xfrm>
          <a:off x="55769" y="5253809"/>
          <a:ext cx="7030831" cy="12317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617" name="Worksheet" r:id="rId10" imgW="4838877" imgH="847882" progId="Excel.Sheet.12">
                  <p:embed/>
                </p:oleObj>
              </mc:Choice>
              <mc:Fallback>
                <p:oleObj name="Worksheet" r:id="rId10" imgW="4838877" imgH="847882" progId="Excel.Sheet.12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id="{B0D9FFCD-C327-4798-8C63-138722E6EDF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55769" y="5253809"/>
                        <a:ext cx="7030831" cy="123177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5">
            <a:extLst>
              <a:ext uri="{FF2B5EF4-FFF2-40B4-BE49-F238E27FC236}">
                <a16:creationId xmlns:a16="http://schemas.microsoft.com/office/drawing/2014/main" id="{DF625B8C-E446-44C3-B7D5-81B7065932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2778" y="5130901"/>
            <a:ext cx="4648201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0" lvl="1"/>
            <a:r>
              <a:rPr lang="en-US" sz="2000" dirty="0">
                <a:latin typeface="Book Antiqua" pitchFamily="18" charset="0"/>
              </a:rPr>
              <a:t>Capacity is 0.75 per hr.</a:t>
            </a:r>
          </a:p>
          <a:p>
            <a:pPr marL="0" lvl="1"/>
            <a:r>
              <a:rPr lang="en-US" sz="2000" dirty="0">
                <a:latin typeface="Book Antiqua" pitchFamily="18" charset="0"/>
              </a:rPr>
              <a:t>Cycle Time = 1/Capacity </a:t>
            </a:r>
          </a:p>
          <a:p>
            <a:pPr marL="0" lvl="1"/>
            <a:r>
              <a:rPr lang="en-US" sz="2000" dirty="0">
                <a:latin typeface="Book Antiqua" pitchFamily="18" charset="0"/>
              </a:rPr>
              <a:t>CT = 1/ 0.75 hrs. </a:t>
            </a:r>
          </a:p>
          <a:p>
            <a:pPr marL="0" lvl="1"/>
            <a:r>
              <a:rPr lang="en-US" sz="2000" b="1" dirty="0">
                <a:solidFill>
                  <a:srgbClr val="FF0000"/>
                </a:solidFill>
                <a:latin typeface="Book Antiqua" pitchFamily="18" charset="0"/>
              </a:rPr>
              <a:t>CT = 1.33 hrs.</a:t>
            </a:r>
          </a:p>
        </p:txBody>
      </p:sp>
    </p:spTree>
    <p:extLst>
      <p:ext uri="{BB962C8B-B14F-4D97-AF65-F5344CB8AC3E}">
        <p14:creationId xmlns:p14="http://schemas.microsoft.com/office/powerpoint/2010/main" val="363264630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build="p" bldLvl="2"/>
      <p:bldP spid="8" grpId="0" build="p" bldLvl="2"/>
      <p:bldP spid="10" grpId="0" build="p" bldLvl="2"/>
      <p:bldP spid="12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20264"/>
            <a:ext cx="12268200" cy="838200"/>
          </a:xfrm>
        </p:spPr>
        <p:txBody>
          <a:bodyPr/>
          <a:lstStyle/>
          <a:p>
            <a:r>
              <a:rPr lang="en-US" sz="3300" dirty="0"/>
              <a:t>Practice on Cycle Time &amp; Takt Time</a:t>
            </a:r>
          </a:p>
        </p:txBody>
      </p:sp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0" y="844062"/>
            <a:ext cx="12192000" cy="563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Demand is 5 per hour, Capacity is 6 per hour.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Cycle time = CT = 1/6 hour =  10 minutes.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Takt time = TT = 1/5 hour =  12 minutes.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Capacity of each machine in Sta-1 to Sta-3 in the Game are 4, 6 , and 10 products</a:t>
            </a:r>
            <a:r>
              <a:rPr lang="en-US" sz="2400">
                <a:latin typeface="Book Antiqua" pitchFamily="18" charset="0"/>
              </a:rPr>
              <a:t>/day.</a:t>
            </a:r>
            <a:endParaRPr lang="en-US" sz="2400" dirty="0">
              <a:latin typeface="Book Antiqua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There are 4, 3, and 2 machines in these stations. The system works 24 hours per day. 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Demand is 12 per day. 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Compute cycle time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Capacity = Min (4*4,3*6, 2*10)= 14 per day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Cycle time = CT= 1/14 day = 24*(1/14) = 1.71 hour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Takt time = TT= 1/12 day = 24(1/12) = 2 hours. </a:t>
            </a:r>
          </a:p>
          <a:p>
            <a:endParaRPr lang="en-US" sz="2400" dirty="0">
              <a:latin typeface="Book Antiqua" pitchFamily="18" charset="0"/>
            </a:endParaRPr>
          </a:p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2" name="SMARTInkShape-11">
            <a:extLst>
              <a:ext uri="{FF2B5EF4-FFF2-40B4-BE49-F238E27FC236}">
                <a16:creationId xmlns:a16="http://schemas.microsoft.com/office/drawing/2014/main" id="{A4C072F1-4555-4086-BECD-79347D52C56F}"/>
              </a:ext>
            </a:extLst>
          </p:cNvPr>
          <p:cNvSpPr/>
          <p:nvPr>
            <p:custDataLst>
              <p:tags r:id="rId1"/>
            </p:custDataLst>
          </p:nvPr>
        </p:nvSpPr>
        <p:spPr bwMode="auto">
          <a:xfrm>
            <a:off x="174533" y="501683"/>
            <a:ext cx="16090" cy="27279"/>
          </a:xfrm>
          <a:custGeom>
            <a:avLst/>
            <a:gdLst/>
            <a:ahLst/>
            <a:cxnLst/>
            <a:rect l="0" t="0" r="0" b="0"/>
            <a:pathLst>
              <a:path w="16090" h="27279">
                <a:moveTo>
                  <a:pt x="16089" y="0"/>
                </a:moveTo>
                <a:lnTo>
                  <a:pt x="16089" y="0"/>
                </a:lnTo>
                <a:lnTo>
                  <a:pt x="10612" y="1863"/>
                </a:lnTo>
                <a:lnTo>
                  <a:pt x="8164" y="3348"/>
                </a:lnTo>
                <a:lnTo>
                  <a:pt x="1347" y="15550"/>
                </a:lnTo>
                <a:lnTo>
                  <a:pt x="0" y="27278"/>
                </a:lnTo>
              </a:path>
            </a:pathLst>
          </a:cu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959322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71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71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717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heme/theme1.xml><?xml version="1.0" encoding="utf-8"?>
<a:theme xmlns:a="http://schemas.openxmlformats.org/drawingml/2006/main" name="Lean Thinking Final.ppt">
  <a:themeElements>
    <a:clrScheme name="Custom 27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C000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2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Lean Thinking Final.ppt</Template>
  <TotalTime>51894</TotalTime>
  <Words>1180</Words>
  <Application>Microsoft Office PowerPoint</Application>
  <PresentationFormat>Widescreen</PresentationFormat>
  <Paragraphs>122</Paragraphs>
  <Slides>8</Slides>
  <Notes>8</Notes>
  <HiddenSlides>0</HiddenSlides>
  <MMClips>1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6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26" baseType="lpstr">
      <vt:lpstr>Arial</vt:lpstr>
      <vt:lpstr>Book Antiqua</vt:lpstr>
      <vt:lpstr>Brush Script MT</vt:lpstr>
      <vt:lpstr>Calibri</vt:lpstr>
      <vt:lpstr>Calibri Light</vt:lpstr>
      <vt:lpstr>Garamond</vt:lpstr>
      <vt:lpstr>Impact</vt:lpstr>
      <vt:lpstr>Lucida Calligraphy</vt:lpstr>
      <vt:lpstr>MS Reference Sans Serif</vt:lpstr>
      <vt:lpstr>Verdana</vt:lpstr>
      <vt:lpstr>Wingdings</vt:lpstr>
      <vt:lpstr>Lean Thinking Final.ppt</vt:lpstr>
      <vt:lpstr>1_Custom Design</vt:lpstr>
      <vt:lpstr>Custom Design</vt:lpstr>
      <vt:lpstr>1_Lean Thinking Final</vt:lpstr>
      <vt:lpstr>Lean Thinking Final</vt:lpstr>
      <vt:lpstr>2_Lean Thinking Final</vt:lpstr>
      <vt:lpstr>Worksheet</vt:lpstr>
      <vt:lpstr>Pipeline Inventory &amp; Max-WIP         Ardavan Asef-Vaziri</vt:lpstr>
      <vt:lpstr>The Situation- Not the Same Numbers as in Your Game</vt:lpstr>
      <vt:lpstr>One Machine Per Station; Pipeline Inventory and Theoretical Flow Time</vt:lpstr>
      <vt:lpstr>More Machine; Pipeline Inventory and Theoretical Flow Time</vt:lpstr>
      <vt:lpstr>More Machine; Pipeline Inventory and Theoretical Flow Time</vt:lpstr>
      <vt:lpstr>More Machine; Pipeline Inventory and Theoretical Flow Time</vt:lpstr>
      <vt:lpstr>Practice- Capacity and Cycle Time</vt:lpstr>
      <vt:lpstr>Practice on Cycle Time &amp; Takt Time</vt:lpstr>
    </vt:vector>
  </TitlesOfParts>
  <Company>CSU, Northridge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Lean Thinking</dc:title>
  <dc:creator>aa2035</dc:creator>
  <cp:lastModifiedBy>Asef-Vaziri , Ardavan</cp:lastModifiedBy>
  <cp:revision>750</cp:revision>
  <cp:lastPrinted>2019-05-09T17:43:43Z</cp:lastPrinted>
  <dcterms:created xsi:type="dcterms:W3CDTF">2008-11-22T01:06:20Z</dcterms:created>
  <dcterms:modified xsi:type="dcterms:W3CDTF">2023-10-26T01:38:44Z</dcterms:modified>
</cp:coreProperties>
</file>